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8"/>
  </p:notesMasterIdLst>
  <p:handoutMasterIdLst>
    <p:handoutMasterId r:id="rId29"/>
  </p:handoutMasterIdLst>
  <p:sldIdLst>
    <p:sldId id="350" r:id="rId4"/>
    <p:sldId id="428" r:id="rId5"/>
    <p:sldId id="448" r:id="rId6"/>
    <p:sldId id="424" r:id="rId7"/>
    <p:sldId id="425" r:id="rId8"/>
    <p:sldId id="430" r:id="rId9"/>
    <p:sldId id="449" r:id="rId10"/>
    <p:sldId id="444" r:id="rId11"/>
    <p:sldId id="434" r:id="rId12"/>
    <p:sldId id="436" r:id="rId13"/>
    <p:sldId id="437" r:id="rId14"/>
    <p:sldId id="453" r:id="rId15"/>
    <p:sldId id="435" r:id="rId16"/>
    <p:sldId id="447" r:id="rId17"/>
    <p:sldId id="412" r:id="rId18"/>
    <p:sldId id="426" r:id="rId19"/>
    <p:sldId id="421" r:id="rId20"/>
    <p:sldId id="433" r:id="rId21"/>
    <p:sldId id="450" r:id="rId22"/>
    <p:sldId id="415" r:id="rId23"/>
    <p:sldId id="451" r:id="rId24"/>
    <p:sldId id="452" r:id="rId25"/>
    <p:sldId id="439" r:id="rId26"/>
    <p:sldId id="445" r:id="rId27"/>
  </p:sldIdLst>
  <p:sldSz cx="9144000" cy="6858000" type="screen4x3"/>
  <p:notesSz cx="6881813" cy="92964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2886">
          <p15:clr>
            <a:srgbClr val="A4A3A4"/>
          </p15:clr>
        </p15:guide>
        <p15:guide id="4" pos="1202">
          <p15:clr>
            <a:srgbClr val="A4A3A4"/>
          </p15:clr>
        </p15:guide>
        <p15:guide id="5" pos="295">
          <p15:clr>
            <a:srgbClr val="A4A3A4"/>
          </p15:clr>
        </p15:guide>
        <p15:guide id="6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00"/>
    <a:srgbClr val="3399FF"/>
    <a:srgbClr val="0066FF"/>
    <a:srgbClr val="FFFF99"/>
    <a:srgbClr val="A3FFFF"/>
    <a:srgbClr val="6666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9" autoAdjust="0"/>
    <p:restoredTop sz="99277" autoAdjust="0"/>
  </p:normalViewPr>
  <p:slideViewPr>
    <p:cSldViewPr>
      <p:cViewPr>
        <p:scale>
          <a:sx n="75" d="100"/>
          <a:sy n="75" d="100"/>
        </p:scale>
        <p:origin x="-912" y="-798"/>
      </p:cViewPr>
      <p:guideLst>
        <p:guide orient="horz" pos="2160"/>
        <p:guide orient="horz" pos="436"/>
        <p:guide orient="horz" pos="2886"/>
        <p:guide pos="1202"/>
        <p:guide pos="295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BC96E109-1045-7F86-BE0B-8683CCF3B4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D648910E-3407-3DF2-4607-F15579A97E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32D9389D-3842-4DCE-5AB2-301385629C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485" name="Rectangle 5">
            <a:extLst>
              <a:ext uri="{FF2B5EF4-FFF2-40B4-BE49-F238E27FC236}">
                <a16:creationId xmlns:a16="http://schemas.microsoft.com/office/drawing/2014/main" id="{899164D4-2C0A-3B9A-5BE5-CA6203AD1A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b="0"/>
            </a:lvl1pPr>
          </a:lstStyle>
          <a:p>
            <a:fld id="{F82FD444-9821-4C1F-9A67-27FAD293FBD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DD905A-4996-2C62-6D34-1DA00C5CDA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A17D1AE-FFDE-85D4-E5FE-591F4D90F4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B89FA497-9693-5441-8267-A71FD02351B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9F99C5C-AF7F-D95A-1D67-801194BBAC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A5D2E40-2708-67E1-0699-E171542CE1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82484BC-723B-82E7-2C1D-BE3B8545C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b="0"/>
            </a:lvl1pPr>
          </a:lstStyle>
          <a:p>
            <a:fld id="{564D00F2-BF31-4A04-B572-C7A496DC415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84D7C4D-CA4F-BDDC-7B04-00EDD27D2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11960F-10EE-46A3-873A-8E4D97B483AB}" type="slidenum">
              <a:rPr lang="en-US" altLang="zh-TW"/>
              <a:pPr algn="r"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F8D678D-1CF6-521D-4292-334F9327A4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4AB032A-1FA5-59D0-16F8-C516B3EF4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Title page: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Font size 36, bold, theme color of the chapter (red for geometry, blue for algebra, green for statistics)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65E056C0-DDEF-41B6-75F8-251637E9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</a:t>
            </a:r>
            <a:r>
              <a:rPr lang="en-US" altLang="zh-TW" sz="1400" dirty="0" err="1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5B</a:t>
            </a:r>
            <a:r>
              <a:rPr lang="en-US" altLang="zh-TW" sz="1400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Chapter 9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383025-D137-B05D-3553-54997F5A3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DC1A2-C539-F3D7-584D-EE177C319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A9632-8C62-9111-333E-7C9450A40C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1EC45-7494-47D9-ADE0-B8131280B9C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66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EDC737-2639-97B5-A108-4A8543B162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FFB2A4-5FED-945D-9DDB-A6FCEB6213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037693-171F-B680-D532-99A4E4911F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40965-5F69-403C-95D3-204CA728050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7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AFC311-7A29-099F-6F23-BCFB886569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A9508D-843C-EF29-E9DD-16CF9D0F6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93AB3-26AD-FA3B-944A-DA1052B07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41289-D7E5-41AA-8BD2-208E0B7C6AF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838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08D2C0-3FE1-2423-F492-0C38E5F17898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DADE581-5596-E636-F8F1-9A13FDD7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2C2D7-3067-47FC-B7D4-1B6AE3EB136C}" type="datetimeFigureOut">
              <a:rPr lang="zh-HK" altLang="en-US"/>
              <a:pPr>
                <a:defRPr/>
              </a:pPr>
              <a:t>7/12/2024</a:t>
            </a:fld>
            <a:endParaRPr lang="zh-HK" altLang="en-US" dirty="0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58D754C5-8351-80E8-7A87-16925A6D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96834D4-063C-9C4A-B266-00024CD7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40209-9D29-4698-B16F-B13435CF7EA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1965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22878B-23FF-9521-145F-EEB02B9A8F8B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7CD6DCF-4363-C2E3-19AD-AF24C365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9449B-F8E0-4849-92F0-BB6C825218F9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222B3F8-AF06-63C4-4D82-84B3EDAC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5A96C9-A0CA-E8E9-40C5-73DE83D6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15278-0DE8-42B2-9C62-7C2602A6CA44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9338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C17CAC-B505-96FF-C604-44C57333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5A442-92E4-4F3B-9EB6-152BEF7E927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831BFA-0BEB-BA77-5743-7DBA2CA5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8C70CA-2F6B-9492-52FD-DAD467D0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5DA27-3814-4977-8BA5-BC3403ACE0D4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1204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26A576EF-054B-50A0-75F0-7ECAD187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15C02-01D4-4DD5-9912-6CBC30B5BFC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8D15148-D96E-79E2-1267-03775A75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1536BE6-DA93-41CE-FEE6-6032E387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7A046-1564-4B5B-8CF1-73080DD9554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5087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07E8D77E-D63A-9DE3-37DE-27FCF31A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FC857-1025-4D53-ACC7-4519C8221DDD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CCF92254-6562-2047-E289-06780676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8351C71-F84B-B478-BFBA-143FDE80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570DE-165E-41FF-8E31-87BE7428F4CA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934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5B79F639-0676-5048-FAA6-D87B3DB0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B3D19-8ECB-4762-AD85-D023CBE3583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948BCC4-06CA-328B-0A4A-775D1DAC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413A4FA0-ED55-0E06-53F9-BD12E3A4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B4D43-B983-464D-A615-A84C8865679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89720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3D28B416-4AC8-4B40-CD67-2DF09ED5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E65A3-85EF-49B4-A93E-2ACA0606A887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64DDA1EC-4EA8-18DE-86DD-8A3AA97D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7FDA24B4-3B58-3A8A-DEF7-F0C5449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EA836-A3CD-4C27-A02A-309665A31B0A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0681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2796788A-CF1E-0D82-CAF4-302B1E9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66B98-EC80-46CA-9EDA-5C8F4603C8A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AAFDB1F-4708-4054-A2F8-03459CD1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854842B-6793-FE9F-DA47-CFDC7066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8EEA0-9122-4612-97A0-1288310A39E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7878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2243C8-7ED0-3479-D660-A2AC510782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44DF62-6C7D-9D7C-7986-EBE7B2047E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4F79B3-98AE-6025-7695-A7F1CD05D3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1CAD3-766D-4808-9EB7-6066161BF61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5900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142CA2B-3CCB-38BF-909D-DDFE20E5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F8F8D-6612-434E-B677-2D6638FEABE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2226E0D4-59C3-CC44-8269-F1A79605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D1FCEDCD-F379-3079-0169-59242EB4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B8D50-A1B1-46E1-9424-E8699908516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71860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5BFC1-8FE0-134E-C1A9-B6421C78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BE925-BEE1-421C-A7DA-E2CDA4D3BF8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18D7A3-B4A4-3F70-6997-28151DF1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D3F6BA-B1BA-2359-C90B-7286CD17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C852A-577D-46A6-9C64-8378563808FA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17997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8BDE3B-8ED7-9D50-AFA3-7FE046A0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C8470-6688-436F-A377-67ABD3DF8EF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838935-606C-0CC5-8C76-08DEB402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FF25FB-D771-B2A5-AB17-BD834769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3C2A2-B4CC-44DE-99FB-2F4BA4F33DB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61576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69D76B-0A90-58A8-5B6A-263DB6A35E13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 sz="1800" b="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13AAE69-C308-A2F3-8EAB-6090758D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96C125C-D9C1-4F9F-8C90-7042DC1DB43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05EF423-FBBF-5DFD-0D69-929F8468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2FE84F85-87B6-BDA4-5A7A-9C00724F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2E1F3C80-24C8-4367-9721-92E37D2FAF44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30998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CAEF50-7FB5-A990-C157-283DA960D456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 sz="1800" b="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2859890-AD37-D241-A697-C44BFFD4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4B63CCB-F4FF-4809-8729-C9E941C2B75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7C54A36-E020-F58B-6F91-F2AF039F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19E2D31-4A87-ED51-39F3-DA0C4DBF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AE0D8B6A-B6C0-48B7-B472-658D0D2310F4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77734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385317-76B4-26CD-D3D5-2A2D6CC0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000EDA9-ADDB-4B06-8965-87BEC6577A7E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43B595-B67A-B07E-AE6C-D6AB5A77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DA70A2-DE70-0E82-3823-E65287E7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EC3A4848-4613-4B49-8E31-19414B51055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01176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CCD27E1-233B-7E0C-CC12-F8B57CF6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AA70269-5F2C-47F6-A02B-D34D9BC19F4E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29197B25-E0DE-E02B-AAC7-D7F86D25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66BEC4E-B007-82F3-0B86-186E6CE4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336AE206-5DBC-4F14-84B6-A6672CDEB63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463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A14B2B14-8B7B-912F-581A-8AFCC7EE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D3D5962-BD48-41F9-86F9-FE7E319D5481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5AD88BDD-C6C6-A287-C82C-0E78C64D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1902F0B-5C03-D7E2-161C-73F4C8C8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76F61F24-3997-4893-AAB6-F3C3EFF6799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449798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500314A6-870D-3C6A-DE85-8032A0F9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62C8239-AB1F-419F-9A31-65B962E2E28A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E1A7B3C0-C1A0-F812-DF9A-2534F822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08A093C9-4C1D-181E-51FF-1930A292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E8381F0-C8E7-43E1-8FC4-1C4FEF20365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832860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3809105C-E5AA-E41D-1CBE-F511CC78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B4F047D-0991-45AB-89C4-D8809902AAA4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920C6A30-1E7C-772A-F3F3-1ED25625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0E7F3EBB-7CD1-7D8F-4988-A1C8237C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303D104-1AF2-4BE5-8E05-8743AE5A61B1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1648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CF5171-CD9A-3699-00B1-2AB7975F6C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59E06C-C090-3E96-CECC-A3C0E0E48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5576A5-EA90-08DC-EBC2-380713361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6184-6418-4D5D-AE73-43B86479997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6732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255DAE6-ECEE-D7AD-EFCA-2DD17F7E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83DA2D7-4B81-4CE5-8032-191D8FCDD4D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6004F65B-7BA8-14DF-2C7C-DFAE9C59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1F8555C-3553-066B-0FAF-86C703A4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77B8E810-8EB7-45AB-AC8B-B7C8573779C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39910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CE19F39-81CC-A92B-6B17-03929E54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BA958DA-A6C9-4CCD-BBBC-3AB6F0E4E90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AFB0379-A362-0C0C-8DBB-C5CE3E22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2401FDA-1031-8453-9402-35B41BF6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68F618A7-031B-4429-8AC5-B9D84BD5F66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425293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83708C-4E8B-F9A4-9645-BAB99C7A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B651E76-63D5-4FE6-B50D-FA3049C04499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17A5D0-859B-55E6-F85B-06348F6C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312868-1E6D-D0FA-8B44-6872FCA8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869EE517-2E94-44EE-B336-9C706D568B7A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005417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E8A456-B91C-3EA7-3373-CB91AC35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3E04654-E291-4DC3-93A9-AF0693ACE61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472784-547B-3537-77D5-5B1AB859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1F6D3D-1CD7-9075-F058-BC6F7E04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A75DAFD4-9240-436A-8835-015A2A4C75AA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7037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41D899-589A-8534-1480-5D822DD53F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F9882-434C-8AD1-C659-F768EA1C0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3297DD-616D-3923-D847-D56906C29C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26333-0265-4DB4-8F60-58353AF383A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919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0DA573-FCC6-8E54-5FFB-CDDBA03284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7389102-F56C-9AD6-0B08-30AE95010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76278BE-6D2C-05C8-BAB3-45601A4B8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D38C7-222A-4150-93D4-C2F8541721E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75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A04501-1789-785E-9135-8EA9C68C9F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20EB19-82AD-9192-3855-1E573E3CD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AE398B-E0E1-9572-DAF1-340D59C05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453CA-E6C5-43E8-861C-2E3D08C31BC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235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1713BD8-5E5A-2E87-D72A-2FC934006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FBA88B0-27A8-D492-A5B2-721350F289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424474-17A6-2C81-A025-6058DA6FA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B9D29-10E5-4657-BB93-4D4E925C59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567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2BAB3E-BDC7-E788-D98A-9C6E909244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E673BE-63CC-D894-2668-94A7ABEDB9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E2459-2CF5-B901-DB12-292B5BF046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467B7-5ED9-4E86-843D-D26611D9B5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988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76113-0BD6-3500-B7E0-C2C68581D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67A69-E7B6-B6CB-11D9-CA808793ED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AEEA0-41C6-8EB2-BB5D-F08B332360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D8F51-BAAC-4658-B304-45F0BEFEB7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605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90F5A63-B6ED-E5D2-3AFB-371BB8D15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802F7B4-5843-E439-5386-FB4357DF5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B33BEF-2F45-C3D6-9A57-A6EC06C66F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6C2446-3D92-F295-C3AD-17C7513701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3758065-A98D-0DB4-1F1B-1BEFC98992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C0FDEFC-1AC0-449B-85C3-6D44F80305A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63CD1BEF-5EDC-B405-804B-F5ECECF3F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14AE967-BC5D-0D15-0582-037C34292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C6678A0-0C7C-3FBD-6366-542B2DA6D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BAAB1B7-2738-FE04-EA18-9E6B8A68A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C69AC44-1E6A-2E1F-CA6A-A6D3198912F4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046A0D1-8BC2-FA49-198A-CA84C2CC0F90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3AFC93D-95D7-741B-75F7-5FEC0E8526FE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038" name="Text Box 7">
            <a:extLst>
              <a:ext uri="{FF2B5EF4-FFF2-40B4-BE49-F238E27FC236}">
                <a16:creationId xmlns:a16="http://schemas.microsoft.com/office/drawing/2014/main" id="{2EB29907-348A-DB58-B6AC-616906FC6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4B Chapter 12</a:t>
            </a:r>
          </a:p>
        </p:txBody>
      </p:sp>
      <p:sp>
        <p:nvSpPr>
          <p:cNvPr id="1039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B01B8E-D13F-B17F-AA06-120B33F5E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  <p:sp>
        <p:nvSpPr>
          <p:cNvPr id="1040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26001E-8D60-D9B1-7728-A931A581E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  <p:sp>
        <p:nvSpPr>
          <p:cNvPr id="1041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5F42486-DD7A-22F7-1E96-D3ACEA0CB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EAB94DE3-9CC6-0DE8-8419-99DCC14630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FBC5E842-554B-A098-8CB7-AAB004414B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DBF20B-59E8-1233-BD66-A60BED6C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C0F1AC9-F8F3-48FA-BA60-7EE1A260887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9DC1B4-10CD-6134-744E-46ACC227F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5D044-D550-3142-ABC7-28F1D328E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5D45B19-DF8E-4D70-A65C-880BE9D644D4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3F04A4A-E34A-305D-EE3D-A837A82D22A8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8604F6-F411-AA00-91DC-8F68045C4F42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DBB3DAD-49FD-F95A-13CB-07AEDA0CA552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AA1D99-B125-43CC-39B8-CB31B3A47F48}"/>
              </a:ext>
            </a:extLst>
          </p:cNvPr>
          <p:cNvSpPr/>
          <p:nvPr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版面配置區 1">
            <a:extLst>
              <a:ext uri="{FF2B5EF4-FFF2-40B4-BE49-F238E27FC236}">
                <a16:creationId xmlns:a16="http://schemas.microsoft.com/office/drawing/2014/main" id="{9EB78890-A599-BFC7-851F-E481A63972E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075" name="文字版面配置區 2">
            <a:extLst>
              <a:ext uri="{FF2B5EF4-FFF2-40B4-BE49-F238E27FC236}">
                <a16:creationId xmlns:a16="http://schemas.microsoft.com/office/drawing/2014/main" id="{DA4E8832-B1E9-C0E3-F78F-9894A05883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B84209-7E12-B7D8-B9AD-D220AA22C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1B411F6-18B2-4AD6-8555-BCE8B4E76579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5C0FFF-6EE3-2114-3B1E-70D3B671E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142B6-7708-BD44-711B-5CE32AFF3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898989"/>
                </a:solidFill>
              </a:defRPr>
            </a:lvl1pPr>
          </a:lstStyle>
          <a:p>
            <a:fld id="{B0E96F7B-BBE8-43B6-8BDE-9E8F1E583D0B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E47401-ECA6-B36A-2D58-E27F72A24AD1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 sz="1800" b="0">
              <a:solidFill>
                <a:prstClr val="white"/>
              </a:solidFill>
            </a:endParaRPr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DDE0A6A-170A-B6E6-9313-2A1DEB193CF4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 sz="1800" b="0">
              <a:solidFill>
                <a:prstClr val="white"/>
              </a:solidFill>
            </a:endParaRPr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88E90E4-9E79-A3CE-F37F-14A01ED28C85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 sz="1800" b="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jpeg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5B09_TE_04e_01.ppt" TargetMode="External"/><Relationship Id="rId5" Type="http://schemas.openxmlformats.org/officeDocument/2006/relationships/image" Target="../media/image31.png"/><Relationship Id="rId10" Type="http://schemas.openxmlformats.org/officeDocument/2006/relationships/image" Target="../media/image33.jpeg"/><Relationship Id="rId4" Type="http://schemas.openxmlformats.org/officeDocument/2006/relationships/hyperlink" Target="Example_09/Example_09_04e_01.ppt" TargetMode="External"/><Relationship Id="rId9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13" Type="http://schemas.openxmlformats.org/officeDocument/2006/relationships/image" Target="../media/image44.jpeg"/><Relationship Id="rId3" Type="http://schemas.openxmlformats.org/officeDocument/2006/relationships/image" Target="../media/image36.jpeg"/><Relationship Id="rId7" Type="http://schemas.openxmlformats.org/officeDocument/2006/relationships/image" Target="../media/image39.jpeg"/><Relationship Id="rId12" Type="http://schemas.openxmlformats.org/officeDocument/2006/relationships/image" Target="../media/image43.jpeg"/><Relationship Id="rId17" Type="http://schemas.openxmlformats.org/officeDocument/2006/relationships/image" Target="../media/image48.jpeg"/><Relationship Id="rId2" Type="http://schemas.openxmlformats.org/officeDocument/2006/relationships/image" Target="../media/image35.jpeg"/><Relationship Id="rId16" Type="http://schemas.openxmlformats.org/officeDocument/2006/relationships/image" Target="../media/image47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8.jpeg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37.jpeg"/><Relationship Id="rId9" Type="http://schemas.openxmlformats.org/officeDocument/2006/relationships/image" Target="../media/image41.png"/><Relationship Id="rId14" Type="http://schemas.openxmlformats.org/officeDocument/2006/relationships/image" Target="../media/image4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5B09_TE_04e_02.ppt" TargetMode="External"/><Relationship Id="rId3" Type="http://schemas.openxmlformats.org/officeDocument/2006/relationships/image" Target="../media/image51.wmf"/><Relationship Id="rId7" Type="http://schemas.openxmlformats.org/officeDocument/2006/relationships/image" Target="../media/image31.png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8.xml"/><Relationship Id="rId6" Type="http://schemas.openxmlformats.org/officeDocument/2006/relationships/hyperlink" Target="Example_09/Example_09_04e_02.ppt" TargetMode="External"/><Relationship Id="rId5" Type="http://schemas.openxmlformats.org/officeDocument/2006/relationships/image" Target="../media/image52.wmf"/><Relationship Id="rId10" Type="http://schemas.openxmlformats.org/officeDocument/2006/relationships/image" Target="../media/image53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2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3740CEB-0B27-6FC0-3355-FA9F5C1B6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74988"/>
            <a:ext cx="434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003399"/>
                </a:solidFill>
              </a:rPr>
              <a:t>Standard Deviation</a:t>
            </a:r>
            <a:endParaRPr lang="en-US" altLang="zh-TW" sz="3600">
              <a:solidFill>
                <a:srgbClr val="003399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">
            <a:extLst>
              <a:ext uri="{FF2B5EF4-FFF2-40B4-BE49-F238E27FC236}">
                <a16:creationId xmlns:a16="http://schemas.microsoft.com/office/drawing/2014/main" id="{033982B4-1690-3D49-D907-6996C73D0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620713"/>
            <a:ext cx="6534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b="0">
                <a:latin typeface="Arial" panose="020B0604020202020204" pitchFamily="34" charset="0"/>
                <a:sym typeface="Symbol" panose="05050102010706020507" pitchFamily="18" charset="2"/>
              </a:rPr>
              <a:t>10,  39,  41,  23,  38,  17</a:t>
            </a:r>
          </a:p>
        </p:txBody>
      </p:sp>
      <p:sp>
        <p:nvSpPr>
          <p:cNvPr id="37891" name="矩形 5">
            <a:extLst>
              <a:ext uri="{FF2B5EF4-FFF2-40B4-BE49-F238E27FC236}">
                <a16:creationId xmlns:a16="http://schemas.microsoft.com/office/drawing/2014/main" id="{0AF424A1-50E7-77DF-D7A8-DCF73221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087438"/>
            <a:ext cx="83867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b="0" u="sng">
                <a:latin typeface="Arial" panose="020B0604020202020204" pitchFamily="34" charset="0"/>
                <a:sym typeface="Symbol" panose="05050102010706020507" pitchFamily="18" charset="2"/>
              </a:rPr>
              <a:t>Keying sequences</a:t>
            </a:r>
            <a:r>
              <a:rPr lang="en-US" altLang="zh-TW" sz="2600" b="0">
                <a:latin typeface="Arial" panose="020B0604020202020204" pitchFamily="34" charset="0"/>
                <a:sym typeface="Symbol" panose="05050102010706020507" pitchFamily="18" charset="2"/>
              </a:rPr>
              <a:t> (for CASIO fx-3650P)</a:t>
            </a:r>
            <a:endParaRPr lang="en-US" altLang="zh-TW" sz="2600" b="0" u="sng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五邊形 6">
            <a:extLst>
              <a:ext uri="{FF2B5EF4-FFF2-40B4-BE49-F238E27FC236}">
                <a16:creationId xmlns:a16="http://schemas.microsoft.com/office/drawing/2014/main" id="{1E17790A-DBE9-13BF-2BED-64DC2149060B}"/>
              </a:ext>
            </a:extLst>
          </p:cNvPr>
          <p:cNvSpPr/>
          <p:nvPr/>
        </p:nvSpPr>
        <p:spPr>
          <a:xfrm>
            <a:off x="468313" y="1722438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5477AB8-E847-09F0-5CD5-3E8DF30230D2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741488"/>
            <a:ext cx="7127875" cy="466725"/>
            <a:chOff x="1835696" y="1876098"/>
            <a:chExt cx="7128000" cy="468000"/>
          </a:xfrm>
        </p:grpSpPr>
        <p:sp>
          <p:nvSpPr>
            <p:cNvPr id="37923" name="矩形 7">
              <a:extLst>
                <a:ext uri="{FF2B5EF4-FFF2-40B4-BE49-F238E27FC236}">
                  <a16:creationId xmlns:a16="http://schemas.microsoft.com/office/drawing/2014/main" id="{72AD949E-F631-E567-024A-96C18F96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696" y="1876098"/>
              <a:ext cx="7128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600" b="0">
                  <a:latin typeface="Arial" panose="020B0604020202020204" pitchFamily="34" charset="0"/>
                  <a:sym typeface="Symbol" panose="05050102010706020507" pitchFamily="18" charset="2"/>
                </a:rPr>
                <a:t>Press                     1         to enter the SD mode.</a:t>
              </a:r>
            </a:p>
          </p:txBody>
        </p:sp>
        <p:pic>
          <p:nvPicPr>
            <p:cNvPr id="317442" name="Picture 2">
              <a:extLst>
                <a:ext uri="{FF2B5EF4-FFF2-40B4-BE49-F238E27FC236}">
                  <a16:creationId xmlns:a16="http://schemas.microsoft.com/office/drawing/2014/main" id="{269CD6CE-1A16-6064-7D3A-A672055CB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951" y="1905626"/>
              <a:ext cx="792956" cy="423863"/>
            </a:xfrm>
            <a:prstGeom prst="roundRect">
              <a:avLst>
                <a:gd name="adj" fmla="val 2116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317443" name="Picture 3">
              <a:extLst>
                <a:ext uri="{FF2B5EF4-FFF2-40B4-BE49-F238E27FC236}">
                  <a16:creationId xmlns:a16="http://schemas.microsoft.com/office/drawing/2014/main" id="{C365E6BE-3599-7C6E-FA80-0D1E9A371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762" y="1905626"/>
              <a:ext cx="792956" cy="423863"/>
            </a:xfrm>
            <a:prstGeom prst="roundRect">
              <a:avLst>
                <a:gd name="adj" fmla="val 2116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317444" name="Picture 4">
              <a:extLst>
                <a:ext uri="{FF2B5EF4-FFF2-40B4-BE49-F238E27FC236}">
                  <a16:creationId xmlns:a16="http://schemas.microsoft.com/office/drawing/2014/main" id="{0152F603-1E7F-83A2-9C39-F6141F554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4332" y="1905626"/>
              <a:ext cx="576263" cy="423863"/>
            </a:xfrm>
            <a:prstGeom prst="roundRect">
              <a:avLst>
                <a:gd name="adj" fmla="val 2116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sp>
        <p:nvSpPr>
          <p:cNvPr id="21" name="五邊形 20">
            <a:extLst>
              <a:ext uri="{FF2B5EF4-FFF2-40B4-BE49-F238E27FC236}">
                <a16:creationId xmlns:a16="http://schemas.microsoft.com/office/drawing/2014/main" id="{5D002421-A878-68DF-4876-D6E9E0AE45BB}"/>
              </a:ext>
            </a:extLst>
          </p:cNvPr>
          <p:cNvSpPr/>
          <p:nvPr/>
        </p:nvSpPr>
        <p:spPr>
          <a:xfrm>
            <a:off x="468313" y="2443163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B3DD020-C165-E167-0846-B467A6737C8A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460625"/>
            <a:ext cx="7127875" cy="892175"/>
            <a:chOff x="1835696" y="2582547"/>
            <a:chExt cx="7128000" cy="892552"/>
          </a:xfrm>
        </p:grpSpPr>
        <p:sp>
          <p:nvSpPr>
            <p:cNvPr id="37919" name="矩形 22">
              <a:extLst>
                <a:ext uri="{FF2B5EF4-FFF2-40B4-BE49-F238E27FC236}">
                  <a16:creationId xmlns:a16="http://schemas.microsoft.com/office/drawing/2014/main" id="{B3150D6D-FC6A-3AFB-DF87-D19BBCC76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696" y="2582547"/>
              <a:ext cx="7128000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600" b="0">
                  <a:latin typeface="Arial" panose="020B0604020202020204" pitchFamily="34" charset="0"/>
                  <a:sym typeface="Symbol" panose="05050102010706020507" pitchFamily="18" charset="2"/>
                </a:rPr>
                <a:t>Press                  1        to clear all the stored data.</a:t>
              </a:r>
            </a:p>
          </p:txBody>
        </p:sp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751F4F7C-9DB1-B72A-FEBA-A0BB9989C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817" y="2623113"/>
              <a:ext cx="576263" cy="423863"/>
            </a:xfrm>
            <a:prstGeom prst="roundRect">
              <a:avLst>
                <a:gd name="adj" fmla="val 2116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317445" name="Picture 5">
              <a:extLst>
                <a:ext uri="{FF2B5EF4-FFF2-40B4-BE49-F238E27FC236}">
                  <a16:creationId xmlns:a16="http://schemas.microsoft.com/office/drawing/2014/main" id="{8FAD3EB0-6CB4-957D-6DD5-1AE912B6E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951" y="2623113"/>
              <a:ext cx="769144" cy="423863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317446" name="Picture 6">
              <a:extLst>
                <a:ext uri="{FF2B5EF4-FFF2-40B4-BE49-F238E27FC236}">
                  <a16:creationId xmlns:a16="http://schemas.microsoft.com/office/drawing/2014/main" id="{0376CC6B-3BD5-8D4F-5EB7-FD6BEB23B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473" y="2619541"/>
              <a:ext cx="573881" cy="431006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sp>
        <p:nvSpPr>
          <p:cNvPr id="30" name="五邊形 29">
            <a:extLst>
              <a:ext uri="{FF2B5EF4-FFF2-40B4-BE49-F238E27FC236}">
                <a16:creationId xmlns:a16="http://schemas.microsoft.com/office/drawing/2014/main" id="{1C96DD0D-4968-CB48-82DD-CD3A382B67A4}"/>
              </a:ext>
            </a:extLst>
          </p:cNvPr>
          <p:cNvSpPr/>
          <p:nvPr/>
        </p:nvSpPr>
        <p:spPr>
          <a:xfrm>
            <a:off x="468313" y="3357563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72D2126-7A05-0BF3-3F49-150F5E63DBE4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375025"/>
            <a:ext cx="7127875" cy="492125"/>
            <a:chOff x="1835696" y="3591428"/>
            <a:chExt cx="7128000" cy="492443"/>
          </a:xfrm>
        </p:grpSpPr>
        <p:sp>
          <p:nvSpPr>
            <p:cNvPr id="37912" name="矩形 31">
              <a:extLst>
                <a:ext uri="{FF2B5EF4-FFF2-40B4-BE49-F238E27FC236}">
                  <a16:creationId xmlns:a16="http://schemas.microsoft.com/office/drawing/2014/main" id="{3D95DE3A-149C-6F5B-F8B4-A43A8995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696" y="3591428"/>
              <a:ext cx="7128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600" b="0">
                  <a:latin typeface="Arial" panose="020B0604020202020204" pitchFamily="34" charset="0"/>
                  <a:sym typeface="Symbol" panose="05050102010706020507" pitchFamily="18" charset="2"/>
                </a:rPr>
                <a:t>Press 10       39      </a:t>
              </a:r>
              <a:r>
                <a:rPr lang="en-US" altLang="zh-TW" sz="1300" b="0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TW" sz="2600" b="0">
                  <a:latin typeface="Arial" panose="020B0604020202020204" pitchFamily="34" charset="0"/>
                  <a:sym typeface="Symbol" panose="05050102010706020507" pitchFamily="18" charset="2"/>
                </a:rPr>
                <a:t>41       23       38      </a:t>
              </a:r>
              <a:r>
                <a:rPr lang="en-US" altLang="zh-TW" sz="1300" b="0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TW" sz="2600" b="0">
                  <a:latin typeface="Arial" panose="020B0604020202020204" pitchFamily="34" charset="0"/>
                  <a:sym typeface="Symbol" panose="05050102010706020507" pitchFamily="18" charset="2"/>
                </a:rPr>
                <a:t>17</a:t>
              </a:r>
            </a:p>
          </p:txBody>
        </p:sp>
        <p:pic>
          <p:nvPicPr>
            <p:cNvPr id="317447" name="Picture 7">
              <a:extLst>
                <a:ext uri="{FF2B5EF4-FFF2-40B4-BE49-F238E27FC236}">
                  <a16:creationId xmlns:a16="http://schemas.microsoft.com/office/drawing/2014/main" id="{B0914C0D-744D-73ED-D23D-EDA38500F0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322" y="3651597"/>
              <a:ext cx="485775" cy="42624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37" name="Picture 7">
              <a:extLst>
                <a:ext uri="{FF2B5EF4-FFF2-40B4-BE49-F238E27FC236}">
                  <a16:creationId xmlns:a16="http://schemas.microsoft.com/office/drawing/2014/main" id="{46E38D36-D3A9-1295-DB69-CA97F3E6F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096" y="3651597"/>
              <a:ext cx="485775" cy="42624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38" name="Picture 7">
              <a:extLst>
                <a:ext uri="{FF2B5EF4-FFF2-40B4-BE49-F238E27FC236}">
                  <a16:creationId xmlns:a16="http://schemas.microsoft.com/office/drawing/2014/main" id="{2E555955-7460-36B2-02C1-3E1FFD9BC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684" y="3651597"/>
              <a:ext cx="485775" cy="42624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39" name="Picture 7">
              <a:extLst>
                <a:ext uri="{FF2B5EF4-FFF2-40B4-BE49-F238E27FC236}">
                  <a16:creationId xmlns:a16="http://schemas.microsoft.com/office/drawing/2014/main" id="{C1FF9BE2-90F1-DDE2-85C3-4703899C6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1230" y="3651597"/>
              <a:ext cx="485775" cy="42624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40" name="Picture 7">
              <a:extLst>
                <a:ext uri="{FF2B5EF4-FFF2-40B4-BE49-F238E27FC236}">
                  <a16:creationId xmlns:a16="http://schemas.microsoft.com/office/drawing/2014/main" id="{CCF6327D-317D-D01B-7CCC-7667E1F99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446" y="3651597"/>
              <a:ext cx="485775" cy="42624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41" name="Picture 7">
              <a:extLst>
                <a:ext uri="{FF2B5EF4-FFF2-40B4-BE49-F238E27FC236}">
                  <a16:creationId xmlns:a16="http://schemas.microsoft.com/office/drawing/2014/main" id="{5ABDE317-1E00-D16A-B66A-F6861FA0E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408" y="3651597"/>
              <a:ext cx="485775" cy="42624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sp>
        <p:nvSpPr>
          <p:cNvPr id="43" name="五邊形 42">
            <a:extLst>
              <a:ext uri="{FF2B5EF4-FFF2-40B4-BE49-F238E27FC236}">
                <a16:creationId xmlns:a16="http://schemas.microsoft.com/office/drawing/2014/main" id="{0DEDE05C-7F6A-3B6E-46DB-44075D0777F7}"/>
              </a:ext>
            </a:extLst>
          </p:cNvPr>
          <p:cNvSpPr/>
          <p:nvPr/>
        </p:nvSpPr>
        <p:spPr>
          <a:xfrm>
            <a:off x="468313" y="4141788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218C313-635E-78CF-8B09-875145FF5267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149725"/>
            <a:ext cx="7127875" cy="492125"/>
            <a:chOff x="1835696" y="4149080"/>
            <a:chExt cx="7128000" cy="492443"/>
          </a:xfrm>
        </p:grpSpPr>
        <p:sp>
          <p:nvSpPr>
            <p:cNvPr id="37908" name="矩形 53">
              <a:extLst>
                <a:ext uri="{FF2B5EF4-FFF2-40B4-BE49-F238E27FC236}">
                  <a16:creationId xmlns:a16="http://schemas.microsoft.com/office/drawing/2014/main" id="{3E8948C8-4886-4127-2DC2-3740C2FE2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696" y="4149080"/>
              <a:ext cx="7128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600" b="0">
                  <a:latin typeface="Arial" panose="020B0604020202020204" pitchFamily="34" charset="0"/>
                  <a:sym typeface="Symbol" panose="05050102010706020507" pitchFamily="18" charset="2"/>
                </a:rPr>
                <a:t>Press                    </a:t>
              </a:r>
              <a:r>
                <a:rPr lang="en-US" altLang="zh-TW" sz="1400" b="0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TW" sz="2600" b="0">
                  <a:latin typeface="Arial" panose="020B0604020202020204" pitchFamily="34" charset="0"/>
                  <a:sym typeface="Symbol" panose="05050102010706020507" pitchFamily="18" charset="2"/>
                </a:rPr>
                <a:t>1        to obtain the mean.</a:t>
              </a:r>
            </a:p>
          </p:txBody>
        </p:sp>
        <p:pic>
          <p:nvPicPr>
            <p:cNvPr id="55" name="Picture 4">
              <a:extLst>
                <a:ext uri="{FF2B5EF4-FFF2-40B4-BE49-F238E27FC236}">
                  <a16:creationId xmlns:a16="http://schemas.microsoft.com/office/drawing/2014/main" id="{12DE9F69-9C26-F37E-E879-F08F5F9EB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3333" y="4193217"/>
              <a:ext cx="576263" cy="423863"/>
            </a:xfrm>
            <a:prstGeom prst="roundRect">
              <a:avLst>
                <a:gd name="adj" fmla="val 2116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56" name="Picture 5">
              <a:extLst>
                <a:ext uri="{FF2B5EF4-FFF2-40B4-BE49-F238E27FC236}">
                  <a16:creationId xmlns:a16="http://schemas.microsoft.com/office/drawing/2014/main" id="{C7CF3DE3-5C00-EF5A-17C4-F9A734C2C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951" y="4193217"/>
              <a:ext cx="769144" cy="423863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317448" name="Picture 8">
              <a:extLst>
                <a:ext uri="{FF2B5EF4-FFF2-40B4-BE49-F238E27FC236}">
                  <a16:creationId xmlns:a16="http://schemas.microsoft.com/office/drawing/2014/main" id="{57D98B50-EDA3-67B4-EB41-0317D7193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7097" y="4194408"/>
              <a:ext cx="795338" cy="421481"/>
            </a:xfrm>
            <a:prstGeom prst="roundRect">
              <a:avLst>
                <a:gd name="adj" fmla="val 1968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sp>
        <p:nvSpPr>
          <p:cNvPr id="60" name="矩形 17">
            <a:extLst>
              <a:ext uri="{FF2B5EF4-FFF2-40B4-BE49-F238E27FC236}">
                <a16:creationId xmlns:a16="http://schemas.microsoft.com/office/drawing/2014/main" id="{45A009E5-57BC-9754-3CDB-E93EA7836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5878513"/>
            <a:ext cx="87741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HK" sz="2600" b="0" kern="0" dirty="0">
                <a:solidFill>
                  <a:srgbClr val="000000"/>
                </a:solidFill>
              </a:rPr>
              <a:t>∴</a:t>
            </a:r>
            <a:r>
              <a:rPr lang="en-US" altLang="zh-TW" sz="2600" b="0" kern="0" dirty="0">
                <a:solidFill>
                  <a:srgbClr val="000000"/>
                </a:solidFill>
              </a:rPr>
              <a:t>  mean = 28,</a:t>
            </a:r>
            <a:endParaRPr lang="zh-HK" altLang="en-US" sz="2600" b="0" kern="0" dirty="0">
              <a:solidFill>
                <a:srgbClr val="000000"/>
              </a:solidFill>
            </a:endParaRPr>
          </a:p>
        </p:txBody>
      </p:sp>
      <p:sp>
        <p:nvSpPr>
          <p:cNvPr id="61" name="五邊形 60">
            <a:extLst>
              <a:ext uri="{FF2B5EF4-FFF2-40B4-BE49-F238E27FC236}">
                <a16:creationId xmlns:a16="http://schemas.microsoft.com/office/drawing/2014/main" id="{E2883F24-553B-913F-7C9B-45146E1DECA1}"/>
              </a:ext>
            </a:extLst>
          </p:cNvPr>
          <p:cNvSpPr/>
          <p:nvPr/>
        </p:nvSpPr>
        <p:spPr>
          <a:xfrm>
            <a:off x="468313" y="4868863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5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A20C33-DFE2-4F32-9C83-DA6A071E6E28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875213"/>
            <a:ext cx="7127875" cy="892175"/>
            <a:chOff x="1835696" y="4875190"/>
            <a:chExt cx="7128000" cy="892552"/>
          </a:xfrm>
        </p:grpSpPr>
        <p:sp>
          <p:nvSpPr>
            <p:cNvPr id="37904" name="矩形 61">
              <a:extLst>
                <a:ext uri="{FF2B5EF4-FFF2-40B4-BE49-F238E27FC236}">
                  <a16:creationId xmlns:a16="http://schemas.microsoft.com/office/drawing/2014/main" id="{29EC939D-033B-5CC6-9F70-98972951A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696" y="4875190"/>
              <a:ext cx="7128000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600" b="0">
                  <a:latin typeface="Arial" panose="020B0604020202020204" pitchFamily="34" charset="0"/>
                  <a:sym typeface="Symbol" panose="05050102010706020507" pitchFamily="18" charset="2"/>
                </a:rPr>
                <a:t>Press                    </a:t>
              </a:r>
              <a:r>
                <a:rPr lang="en-US" altLang="zh-TW" sz="1400" b="0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TW" sz="2600" b="0">
                  <a:latin typeface="Arial" panose="020B0604020202020204" pitchFamily="34" charset="0"/>
                  <a:sym typeface="Symbol" panose="05050102010706020507" pitchFamily="18" charset="2"/>
                </a:rPr>
                <a:t>2        to obtain the standard deviation.</a:t>
              </a:r>
            </a:p>
          </p:txBody>
        </p:sp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id="{A6BDC57C-5CAC-4A01-4FD5-19515A2AA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3333" y="4919327"/>
              <a:ext cx="576263" cy="423863"/>
            </a:xfrm>
            <a:prstGeom prst="roundRect">
              <a:avLst>
                <a:gd name="adj" fmla="val 2116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4" name="Picture 5">
              <a:extLst>
                <a:ext uri="{FF2B5EF4-FFF2-40B4-BE49-F238E27FC236}">
                  <a16:creationId xmlns:a16="http://schemas.microsoft.com/office/drawing/2014/main" id="{CD1C760C-A5AA-0E3B-E469-1ACA0DC71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951" y="4919327"/>
              <a:ext cx="769144" cy="423863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5" name="Picture 8">
              <a:extLst>
                <a:ext uri="{FF2B5EF4-FFF2-40B4-BE49-F238E27FC236}">
                  <a16:creationId xmlns:a16="http://schemas.microsoft.com/office/drawing/2014/main" id="{FADBEE75-579F-904E-5C75-3BE1C3278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7097" y="4920518"/>
              <a:ext cx="795338" cy="421481"/>
            </a:xfrm>
            <a:prstGeom prst="roundRect">
              <a:avLst>
                <a:gd name="adj" fmla="val 1968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724176D-39C3-7B63-C405-6EC44D7EE7DC}"/>
              </a:ext>
            </a:extLst>
          </p:cNvPr>
          <p:cNvSpPr/>
          <p:nvPr/>
        </p:nvSpPr>
        <p:spPr>
          <a:xfrm>
            <a:off x="2433638" y="5878513"/>
            <a:ext cx="7034212" cy="493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600" b="0" kern="0" dirty="0">
                <a:solidFill>
                  <a:srgbClr val="000000"/>
                </a:solidFill>
                <a:latin typeface="Arial" charset="0"/>
              </a:rPr>
              <a:t>  standard deviation = 12.0 (cor. to 3 sig. fig.)</a:t>
            </a:r>
            <a:endParaRPr lang="zh-HK" altLang="en-US" sz="2600" b="0" kern="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30" grpId="0" animBg="1"/>
      <p:bldP spid="43" grpId="0" animBg="1"/>
      <p:bldP spid="60" grpId="0"/>
      <p:bldP spid="61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9">
            <a:extLst>
              <a:ext uri="{FF2B5EF4-FFF2-40B4-BE49-F238E27FC236}">
                <a16:creationId xmlns:a16="http://schemas.microsoft.com/office/drawing/2014/main" id="{2DD02849-8CDF-4B20-5E49-BC0975BEF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765175"/>
            <a:ext cx="82311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12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12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12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	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111541D-3B15-C45E-1093-F2F28D38B59D}"/>
              </a:ext>
            </a:extLst>
          </p:cNvPr>
          <p:cNvGrpSpPr>
            <a:grpSpLocks/>
          </p:cNvGrpSpPr>
          <p:nvPr/>
        </p:nvGrpSpPr>
        <p:grpSpPr bwMode="auto">
          <a:xfrm>
            <a:off x="207963" y="2997200"/>
            <a:ext cx="8207375" cy="898525"/>
            <a:chOff x="207963" y="2997200"/>
            <a:chExt cx="8207375" cy="898525"/>
          </a:xfrm>
        </p:grpSpPr>
        <p:grpSp>
          <p:nvGrpSpPr>
            <p:cNvPr id="38927" name="群組 10">
              <a:extLst>
                <a:ext uri="{FF2B5EF4-FFF2-40B4-BE49-F238E27FC236}">
                  <a16:creationId xmlns:a16="http://schemas.microsoft.com/office/drawing/2014/main" id="{2684AAD6-D346-DE9D-127A-83875AF8A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5350" y="3403600"/>
              <a:ext cx="7127875" cy="492125"/>
              <a:chOff x="1835696" y="1876098"/>
              <a:chExt cx="7128000" cy="492443"/>
            </a:xfrm>
          </p:grpSpPr>
          <p:sp>
            <p:nvSpPr>
              <p:cNvPr id="38929" name="矩形 11">
                <a:extLst>
                  <a:ext uri="{FF2B5EF4-FFF2-40B4-BE49-F238E27FC236}">
                    <a16:creationId xmlns:a16="http://schemas.microsoft.com/office/drawing/2014/main" id="{19BA58B9-4BCF-76B7-EEDF-929B12C47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696" y="1876098"/>
                <a:ext cx="712800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600" b="0">
                    <a:latin typeface="Arial" panose="020B0604020202020204" pitchFamily="34" charset="0"/>
                    <a:sym typeface="Symbol" panose="05050102010706020507" pitchFamily="18" charset="2"/>
                  </a:rPr>
                  <a:t>‘Press           4         to enter the SD mode.’.</a:t>
                </a:r>
              </a:p>
            </p:txBody>
          </p:sp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BC65132A-1D09-4F00-2E5A-AE280E88A1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3051" y="1905626"/>
                <a:ext cx="792956" cy="423863"/>
              </a:xfrm>
              <a:prstGeom prst="roundRect">
                <a:avLst>
                  <a:gd name="adj" fmla="val 21161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</p:pic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id="{8F2B07D5-2BB6-3BFD-67DF-50B5F067A1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3558" y="1905626"/>
                <a:ext cx="576263" cy="423863"/>
              </a:xfrm>
              <a:prstGeom prst="roundRect">
                <a:avLst>
                  <a:gd name="adj" fmla="val 21161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</p:pic>
        </p:grpSp>
        <p:sp>
          <p:nvSpPr>
            <p:cNvPr id="38928" name="矩形 16">
              <a:extLst>
                <a:ext uri="{FF2B5EF4-FFF2-40B4-BE49-F238E27FC236}">
                  <a16:creationId xmlns:a16="http://schemas.microsoft.com/office/drawing/2014/main" id="{574DC4EE-2AFB-88B6-5D7F-DB5A77E92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63" y="2997200"/>
              <a:ext cx="82073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AutoNum type="arabicPeriod" startAt="2"/>
              </a:pPr>
              <a:r>
                <a:rPr lang="en-US" altLang="zh-TW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For CASIO fx-50FH/ fx-50FH II, step 1 will change to</a:t>
              </a:r>
            </a:p>
          </p:txBody>
        </p:sp>
      </p:grpSp>
      <p:sp>
        <p:nvSpPr>
          <p:cNvPr id="38916" name="矩形 17">
            <a:extLst>
              <a:ext uri="{FF2B5EF4-FFF2-40B4-BE49-F238E27FC236}">
                <a16:creationId xmlns:a16="http://schemas.microsoft.com/office/drawing/2014/main" id="{36F178C9-7F25-E138-8E63-650E840D0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695325"/>
            <a:ext cx="10366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Note:</a:t>
            </a:r>
            <a:endParaRPr lang="zh-HK" altLang="en-US" sz="2600">
              <a:latin typeface="Arial" panose="020B0604020202020204" pitchFamily="34" charset="0"/>
            </a:endParaRPr>
          </a:p>
        </p:txBody>
      </p:sp>
      <p:pic>
        <p:nvPicPr>
          <p:cNvPr id="14" name="Picture 45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AADF955C-94AD-412F-CECB-437F0AC47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41350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88848B11-5306-3DB0-4F48-BB077000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641350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CAA65242-6494-2E1B-15EE-907D3008DC4A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1504950"/>
            <a:ext cx="8459788" cy="831850"/>
            <a:chOff x="444500" y="1505183"/>
            <a:chExt cx="8459788" cy="830997"/>
          </a:xfrm>
        </p:grpSpPr>
        <p:grpSp>
          <p:nvGrpSpPr>
            <p:cNvPr id="38921" name="群組 2">
              <a:extLst>
                <a:ext uri="{FF2B5EF4-FFF2-40B4-BE49-F238E27FC236}">
                  <a16:creationId xmlns:a16="http://schemas.microsoft.com/office/drawing/2014/main" id="{43F585B0-F2D1-B841-5F89-99B713B9F8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1600" y="1901210"/>
              <a:ext cx="3600400" cy="430274"/>
              <a:chOff x="971600" y="1901210"/>
              <a:chExt cx="3600400" cy="430274"/>
            </a:xfrm>
          </p:grpSpPr>
          <p:pic>
            <p:nvPicPr>
              <p:cNvPr id="7" name="Picture 4">
                <a:extLst>
                  <a:ext uri="{FF2B5EF4-FFF2-40B4-BE49-F238E27FC236}">
                    <a16:creationId xmlns:a16="http://schemas.microsoft.com/office/drawing/2014/main" id="{D08F9C4B-2E2F-0F4C-5F16-193E40E3F2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737" y="1902859"/>
                <a:ext cx="576263" cy="423863"/>
              </a:xfrm>
              <a:prstGeom prst="roundRect">
                <a:avLst>
                  <a:gd name="adj" fmla="val 21161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</p:pic>
          <p:pic>
            <p:nvPicPr>
              <p:cNvPr id="8" name="Picture 5">
                <a:extLst>
                  <a:ext uri="{FF2B5EF4-FFF2-40B4-BE49-F238E27FC236}">
                    <a16:creationId xmlns:a16="http://schemas.microsoft.com/office/drawing/2014/main" id="{8D08F622-5C83-C837-50A1-719AC00623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1901210"/>
                <a:ext cx="769144" cy="423863"/>
              </a:xfrm>
              <a:prstGeom prst="round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0E6D5F3-05B7-52B3-4A7E-EC98A13778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3746" y="1902401"/>
                <a:ext cx="795338" cy="421481"/>
              </a:xfrm>
              <a:prstGeom prst="roundRect">
                <a:avLst>
                  <a:gd name="adj" fmla="val 1968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</p:pic>
          <p:pic>
            <p:nvPicPr>
              <p:cNvPr id="318466" name="Picture 2">
                <a:extLst>
                  <a:ext uri="{FF2B5EF4-FFF2-40B4-BE49-F238E27FC236}">
                    <a16:creationId xmlns:a16="http://schemas.microsoft.com/office/drawing/2014/main" id="{003FDBB2-4D24-76FA-444D-35D9411C00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8039" y="1902859"/>
                <a:ext cx="573881" cy="428625"/>
              </a:xfrm>
              <a:prstGeom prst="round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</p:pic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D2EE3DC-1B88-7FFA-2AD7-9EF5D0E00A8D}"/>
                </a:ext>
              </a:extLst>
            </p:cNvPr>
            <p:cNvSpPr/>
            <p:nvPr/>
          </p:nvSpPr>
          <p:spPr>
            <a:xfrm>
              <a:off x="444500" y="1505183"/>
              <a:ext cx="8459788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l">
                <a:buFontTx/>
                <a:buAutoNum type="arabicPeriod"/>
                <a:defRPr/>
              </a:pPr>
              <a:r>
                <a:rPr lang="en-US" altLang="zh-TW" sz="2400" b="0" dirty="0">
                  <a:solidFill>
                    <a:prstClr val="black"/>
                  </a:solidFill>
                  <a:latin typeface="Arial" charset="0"/>
                </a:rPr>
                <a:t>The variance of the data set can be found by pressing</a:t>
              </a:r>
            </a:p>
            <a:p>
              <a:pPr algn="l">
                <a:defRPr/>
              </a:pPr>
              <a:r>
                <a:rPr lang="en-US" altLang="zh-TW" sz="2400" b="0" dirty="0">
                  <a:solidFill>
                    <a:prstClr val="black"/>
                  </a:solidFill>
                  <a:latin typeface="Arial" charset="0"/>
                </a:rPr>
                <a:t>                            2                   .</a:t>
              </a:r>
            </a:p>
          </p:txBody>
        </p:sp>
      </p:grpSp>
      <p:sp>
        <p:nvSpPr>
          <p:cNvPr id="19" name="Text Box 24">
            <a:extLst>
              <a:ext uri="{FF2B5EF4-FFF2-40B4-BE49-F238E27FC236}">
                <a16:creationId xmlns:a16="http://schemas.microsoft.com/office/drawing/2014/main" id="{5AA47288-9287-A102-0801-B9C95CEDA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001838"/>
            <a:ext cx="36004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Wingdings 3" panose="05040102010807070707" pitchFamily="18" charset="2"/>
              </a:rPr>
              <a:t> </a:t>
            </a:r>
            <a:r>
              <a:rPr lang="en-US" altLang="zh-TW" sz="1800" b="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The variance of the six data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     equal to 143.33...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7EF89CD-1A8D-B209-49D6-A9F9815E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549275"/>
            <a:ext cx="1684338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8BEE50E7-A3F6-5326-010C-F1C077F63D20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881063"/>
            <a:ext cx="7345362" cy="2692400"/>
            <a:chOff x="-215179" y="478688"/>
            <a:chExt cx="8898645" cy="3958788"/>
          </a:xfrm>
        </p:grpSpPr>
        <p:sp>
          <p:nvSpPr>
            <p:cNvPr id="39963" name="AutoShape 17">
              <a:extLst>
                <a:ext uri="{FF2B5EF4-FFF2-40B4-BE49-F238E27FC236}">
                  <a16:creationId xmlns:a16="http://schemas.microsoft.com/office/drawing/2014/main" id="{1FAA5A94-3EB2-5710-C20A-A9037A30B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5179" y="478688"/>
              <a:ext cx="8898645" cy="3958788"/>
            </a:xfrm>
            <a:prstGeom prst="cloudCallout">
              <a:avLst>
                <a:gd name="adj1" fmla="val -56343"/>
                <a:gd name="adj2" fmla="val -5344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rgbClr val="000000">
                  <a:alpha val="50195"/>
                </a:srgbClr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HK" altLang="zh-HK" sz="2800" b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9964" name="Rectangle 18">
              <a:extLst>
                <a:ext uri="{FF2B5EF4-FFF2-40B4-BE49-F238E27FC236}">
                  <a16:creationId xmlns:a16="http://schemas.microsoft.com/office/drawing/2014/main" id="{BD63BDB0-0818-9C4E-AAEA-FAE0BBD93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99" y="1181975"/>
              <a:ext cx="7530096" cy="2371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2600" b="0">
                  <a:latin typeface="Arial" panose="020B0604020202020204" pitchFamily="34" charset="0"/>
                  <a:sym typeface="Symbol" panose="05050102010706020507" pitchFamily="18" charset="2"/>
                </a:rPr>
                <a:t>When the data are organised in a frequency distribution table, we do not need to enter the data one by one. </a:t>
              </a:r>
              <a:br>
                <a:rPr lang="en-US" altLang="zh-TW" sz="2600" b="0">
                  <a:latin typeface="Arial" panose="020B0604020202020204" pitchFamily="34" charset="0"/>
                  <a:sym typeface="Symbol" panose="05050102010706020507" pitchFamily="18" charset="2"/>
                </a:rPr>
              </a:br>
              <a:r>
                <a:rPr lang="en-US" altLang="zh-TW" sz="2600" b="0">
                  <a:latin typeface="Arial" panose="020B0604020202020204" pitchFamily="34" charset="0"/>
                  <a:sym typeface="Symbol" panose="05050102010706020507" pitchFamily="18" charset="2"/>
                </a:rPr>
                <a:t>Let’s see the following examples. </a:t>
              </a:r>
            </a:p>
          </p:txBody>
        </p:sp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18AB483-9F1F-5EB7-64F0-21CBC1E534D4}"/>
              </a:ext>
            </a:extLst>
          </p:cNvPr>
          <p:cNvGraphicFramePr>
            <a:graphicFrameLocks noGrp="1"/>
          </p:cNvGraphicFramePr>
          <p:nvPr/>
        </p:nvGraphicFramePr>
        <p:xfrm>
          <a:off x="1503363" y="4149725"/>
          <a:ext cx="644366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zh-HK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HK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zh-HK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1" marR="91421"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5">
            <a:extLst>
              <a:ext uri="{FF2B5EF4-FFF2-40B4-BE49-F238E27FC236}">
                <a16:creationId xmlns:a16="http://schemas.microsoft.com/office/drawing/2014/main" id="{ABE67CC5-08C2-D1D6-49DF-4FDB8177C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484313"/>
            <a:ext cx="838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 u="sng">
                <a:latin typeface="Arial" panose="020B0604020202020204" pitchFamily="34" charset="0"/>
                <a:sym typeface="Symbol" panose="05050102010706020507" pitchFamily="18" charset="2"/>
              </a:rPr>
              <a:t>Keying sequences</a:t>
            </a:r>
            <a:r>
              <a:rPr lang="en-US" altLang="zh-TW" sz="2400" b="0">
                <a:latin typeface="Arial" panose="020B0604020202020204" pitchFamily="34" charset="0"/>
                <a:sym typeface="Symbol" panose="05050102010706020507" pitchFamily="18" charset="2"/>
              </a:rPr>
              <a:t> (for CASIO fx-3650P)</a:t>
            </a:r>
            <a:endParaRPr lang="en-US" altLang="zh-TW" sz="2400" b="0" u="sng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五邊形 6">
            <a:extLst>
              <a:ext uri="{FF2B5EF4-FFF2-40B4-BE49-F238E27FC236}">
                <a16:creationId xmlns:a16="http://schemas.microsoft.com/office/drawing/2014/main" id="{6AED49B3-4BB6-C475-5EA8-CDA6DCF56DFC}"/>
              </a:ext>
            </a:extLst>
          </p:cNvPr>
          <p:cNvSpPr/>
          <p:nvPr/>
        </p:nvSpPr>
        <p:spPr>
          <a:xfrm>
            <a:off x="468313" y="2022475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546EEBB-6102-92FD-0A06-A2A332EEC628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041525"/>
            <a:ext cx="7127875" cy="468313"/>
            <a:chOff x="1835696" y="1876098"/>
            <a:chExt cx="7128000" cy="468000"/>
          </a:xfrm>
        </p:grpSpPr>
        <p:sp>
          <p:nvSpPr>
            <p:cNvPr id="41036" name="矩形 7">
              <a:extLst>
                <a:ext uri="{FF2B5EF4-FFF2-40B4-BE49-F238E27FC236}">
                  <a16:creationId xmlns:a16="http://schemas.microsoft.com/office/drawing/2014/main" id="{36F845C6-D52A-1C35-AAA8-97804DD63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696" y="1876098"/>
              <a:ext cx="7128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0">
                  <a:latin typeface="Arial" panose="020B0604020202020204" pitchFamily="34" charset="0"/>
                  <a:sym typeface="Symbol" panose="05050102010706020507" pitchFamily="18" charset="2"/>
                </a:rPr>
                <a:t>Press                     1         to enter the SD mode.</a:t>
              </a:r>
            </a:p>
          </p:txBody>
        </p:sp>
        <p:pic>
          <p:nvPicPr>
            <p:cNvPr id="317442" name="Picture 2">
              <a:extLst>
                <a:ext uri="{FF2B5EF4-FFF2-40B4-BE49-F238E27FC236}">
                  <a16:creationId xmlns:a16="http://schemas.microsoft.com/office/drawing/2014/main" id="{9CCEC20C-7D21-9934-8330-4B866D5E0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7763" y="1905626"/>
              <a:ext cx="730405" cy="389791"/>
            </a:xfrm>
            <a:prstGeom prst="roundRect">
              <a:avLst>
                <a:gd name="adj" fmla="val 2116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317443" name="Picture 3">
              <a:extLst>
                <a:ext uri="{FF2B5EF4-FFF2-40B4-BE49-F238E27FC236}">
                  <a16:creationId xmlns:a16="http://schemas.microsoft.com/office/drawing/2014/main" id="{C13F5D00-C658-21BD-5CAA-6603EB9E9D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1574" y="1905626"/>
              <a:ext cx="730405" cy="389791"/>
            </a:xfrm>
            <a:prstGeom prst="roundRect">
              <a:avLst>
                <a:gd name="adj" fmla="val 2116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317444" name="Picture 4">
              <a:extLst>
                <a:ext uri="{FF2B5EF4-FFF2-40B4-BE49-F238E27FC236}">
                  <a16:creationId xmlns:a16="http://schemas.microsoft.com/office/drawing/2014/main" id="{56D3F5D0-7EF4-3CD9-2AE4-312357CD39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922" y="1905627"/>
              <a:ext cx="527701" cy="389772"/>
            </a:xfrm>
            <a:prstGeom prst="roundRect">
              <a:avLst>
                <a:gd name="adj" fmla="val 2116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sp>
        <p:nvSpPr>
          <p:cNvPr id="21" name="五邊形 20">
            <a:extLst>
              <a:ext uri="{FF2B5EF4-FFF2-40B4-BE49-F238E27FC236}">
                <a16:creationId xmlns:a16="http://schemas.microsoft.com/office/drawing/2014/main" id="{C23995D1-A87B-430C-D1DF-172C70D76D47}"/>
              </a:ext>
            </a:extLst>
          </p:cNvPr>
          <p:cNvSpPr/>
          <p:nvPr/>
        </p:nvSpPr>
        <p:spPr>
          <a:xfrm>
            <a:off x="468313" y="2624138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3BA29A4-8684-F510-81AB-FBE8790B3054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643188"/>
            <a:ext cx="7127875" cy="461962"/>
            <a:chOff x="1835696" y="2582549"/>
            <a:chExt cx="7128000" cy="461861"/>
          </a:xfrm>
        </p:grpSpPr>
        <p:sp>
          <p:nvSpPr>
            <p:cNvPr id="41032" name="矩形 22">
              <a:extLst>
                <a:ext uri="{FF2B5EF4-FFF2-40B4-BE49-F238E27FC236}">
                  <a16:creationId xmlns:a16="http://schemas.microsoft.com/office/drawing/2014/main" id="{C5614070-1182-B6CD-1EB1-1FF13623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696" y="2582549"/>
              <a:ext cx="7128000" cy="461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0">
                  <a:latin typeface="Arial" panose="020B0604020202020204" pitchFamily="34" charset="0"/>
                  <a:sym typeface="Symbol" panose="05050102010706020507" pitchFamily="18" charset="2"/>
                </a:rPr>
                <a:t>Press                  1        to clear all the stored data.</a:t>
              </a:r>
            </a:p>
          </p:txBody>
        </p:sp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DE13643F-611C-B208-1D79-F124ADFC6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295" y="2623113"/>
              <a:ext cx="531550" cy="390217"/>
            </a:xfrm>
            <a:prstGeom prst="roundRect">
              <a:avLst>
                <a:gd name="adj" fmla="val 2116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317445" name="Picture 5">
              <a:extLst>
                <a:ext uri="{FF2B5EF4-FFF2-40B4-BE49-F238E27FC236}">
                  <a16:creationId xmlns:a16="http://schemas.microsoft.com/office/drawing/2014/main" id="{5FCDC35B-C25B-BF6F-238A-6251A8E16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3571" y="2623113"/>
              <a:ext cx="707459" cy="390217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317446" name="Picture 6">
              <a:extLst>
                <a:ext uri="{FF2B5EF4-FFF2-40B4-BE49-F238E27FC236}">
                  <a16:creationId xmlns:a16="http://schemas.microsoft.com/office/drawing/2014/main" id="{808E9954-635E-AD72-B46F-BDC856C059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093" y="2619542"/>
              <a:ext cx="527701" cy="397849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sp>
        <p:nvSpPr>
          <p:cNvPr id="30" name="五邊形 29">
            <a:extLst>
              <a:ext uri="{FF2B5EF4-FFF2-40B4-BE49-F238E27FC236}">
                <a16:creationId xmlns:a16="http://schemas.microsoft.com/office/drawing/2014/main" id="{C8B2E136-5AB6-F239-57F8-5F6608B79D43}"/>
              </a:ext>
            </a:extLst>
          </p:cNvPr>
          <p:cNvSpPr/>
          <p:nvPr/>
        </p:nvSpPr>
        <p:spPr>
          <a:xfrm>
            <a:off x="468313" y="3284538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A1CAB2B-8546-2C56-BEC7-52F859F89CBC}"/>
              </a:ext>
            </a:extLst>
          </p:cNvPr>
          <p:cNvGraphicFramePr>
            <a:graphicFrameLocks noGrp="1"/>
          </p:cNvGraphicFramePr>
          <p:nvPr/>
        </p:nvGraphicFramePr>
        <p:xfrm>
          <a:off x="485775" y="692150"/>
          <a:ext cx="5775325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r>
                        <a:rPr lang="en-US" altLang="zh-HK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zh-HK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zh-HK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zh-HK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zh-HK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zh-HK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  <a:endParaRPr lang="zh-HK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r>
                        <a:rPr lang="en-US" altLang="zh-HK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zh-HK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HK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HK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HK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HK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HK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五邊形 56">
            <a:extLst>
              <a:ext uri="{FF2B5EF4-FFF2-40B4-BE49-F238E27FC236}">
                <a16:creationId xmlns:a16="http://schemas.microsoft.com/office/drawing/2014/main" id="{65222247-72B0-4AAC-24AD-AC1AE3BA21DA}"/>
              </a:ext>
            </a:extLst>
          </p:cNvPr>
          <p:cNvSpPr/>
          <p:nvPr/>
        </p:nvSpPr>
        <p:spPr>
          <a:xfrm>
            <a:off x="468313" y="4318000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5E3ECF49-063C-F0D8-3C7D-156C05E5B705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325938"/>
            <a:ext cx="7127875" cy="461962"/>
            <a:chOff x="1835696" y="4149080"/>
            <a:chExt cx="7128000" cy="461963"/>
          </a:xfrm>
        </p:grpSpPr>
        <p:sp>
          <p:nvSpPr>
            <p:cNvPr id="41028" name="矩形 6">
              <a:extLst>
                <a:ext uri="{FF2B5EF4-FFF2-40B4-BE49-F238E27FC236}">
                  <a16:creationId xmlns:a16="http://schemas.microsoft.com/office/drawing/2014/main" id="{1F4C6A17-8923-09E6-BE16-5D0DAFAD1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696" y="4149080"/>
              <a:ext cx="7128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0">
                  <a:latin typeface="Arial" panose="020B0604020202020204" pitchFamily="34" charset="0"/>
                  <a:sym typeface="Symbol" panose="05050102010706020507" pitchFamily="18" charset="2"/>
                </a:rPr>
                <a:t>Press                  </a:t>
              </a:r>
              <a:r>
                <a:rPr lang="en-US" altLang="zh-TW" sz="1200" b="0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TW" sz="2400" b="0">
                  <a:latin typeface="Arial" panose="020B0604020202020204" pitchFamily="34" charset="0"/>
                  <a:sym typeface="Symbol" panose="05050102010706020507" pitchFamily="18" charset="2"/>
                </a:rPr>
                <a:t>1        to obtain the mean.</a:t>
              </a:r>
            </a:p>
          </p:txBody>
        </p:sp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13B7859E-DDF5-A0F3-48A2-246CEDCFF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585" y="4193217"/>
              <a:ext cx="527701" cy="390285"/>
            </a:xfrm>
            <a:prstGeom prst="roundRect">
              <a:avLst>
                <a:gd name="adj" fmla="val 2116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1" name="Picture 5">
              <a:extLst>
                <a:ext uri="{FF2B5EF4-FFF2-40B4-BE49-F238E27FC236}">
                  <a16:creationId xmlns:a16="http://schemas.microsoft.com/office/drawing/2014/main" id="{DD64BBBF-2E5A-68A9-2147-5E82A9F82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6962" y="4193217"/>
              <a:ext cx="707459" cy="39030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2" name="Picture 8">
              <a:extLst>
                <a:ext uri="{FF2B5EF4-FFF2-40B4-BE49-F238E27FC236}">
                  <a16:creationId xmlns:a16="http://schemas.microsoft.com/office/drawing/2014/main" id="{4DDD42E0-1CF7-CBF2-124D-83BD82A58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155" y="4194408"/>
              <a:ext cx="730405" cy="386477"/>
            </a:xfrm>
            <a:prstGeom prst="roundRect">
              <a:avLst>
                <a:gd name="adj" fmla="val 1968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sp>
        <p:nvSpPr>
          <p:cNvPr id="63" name="矩形 17">
            <a:extLst>
              <a:ext uri="{FF2B5EF4-FFF2-40B4-BE49-F238E27FC236}">
                <a16:creationId xmlns:a16="http://schemas.microsoft.com/office/drawing/2014/main" id="{F040E1E5-B056-F5BA-520E-E2572CDB4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5894388"/>
            <a:ext cx="8774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HK" sz="2400" b="0" kern="0" dirty="0">
                <a:solidFill>
                  <a:srgbClr val="000000"/>
                </a:solidFill>
              </a:rPr>
              <a:t>∴</a:t>
            </a:r>
            <a:r>
              <a:rPr lang="en-US" altLang="zh-TW" sz="2400" b="0" kern="0" dirty="0">
                <a:solidFill>
                  <a:srgbClr val="000000"/>
                </a:solidFill>
              </a:rPr>
              <a:t> mean = 52.4,</a:t>
            </a:r>
            <a:endParaRPr lang="zh-HK" altLang="en-US" sz="2400" b="0" kern="0" dirty="0">
              <a:solidFill>
                <a:srgbClr val="000000"/>
              </a:solidFill>
            </a:endParaRPr>
          </a:p>
        </p:txBody>
      </p:sp>
      <p:sp>
        <p:nvSpPr>
          <p:cNvPr id="64" name="五邊形 63">
            <a:extLst>
              <a:ext uri="{FF2B5EF4-FFF2-40B4-BE49-F238E27FC236}">
                <a16:creationId xmlns:a16="http://schemas.microsoft.com/office/drawing/2014/main" id="{42683523-5AF3-DE06-D7CD-8EE63233156C}"/>
              </a:ext>
            </a:extLst>
          </p:cNvPr>
          <p:cNvSpPr/>
          <p:nvPr/>
        </p:nvSpPr>
        <p:spPr>
          <a:xfrm>
            <a:off x="468313" y="4975225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5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325689B7-50B9-6205-7622-12A9E54E2148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981575"/>
            <a:ext cx="7127875" cy="830263"/>
            <a:chOff x="1835696" y="4875190"/>
            <a:chExt cx="7128000" cy="831348"/>
          </a:xfrm>
        </p:grpSpPr>
        <p:sp>
          <p:nvSpPr>
            <p:cNvPr id="41024" name="矩形 13">
              <a:extLst>
                <a:ext uri="{FF2B5EF4-FFF2-40B4-BE49-F238E27FC236}">
                  <a16:creationId xmlns:a16="http://schemas.microsoft.com/office/drawing/2014/main" id="{63563590-6038-C222-0226-A4CB0552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696" y="4875190"/>
              <a:ext cx="7128000" cy="83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0">
                  <a:latin typeface="Arial" panose="020B0604020202020204" pitchFamily="34" charset="0"/>
                  <a:sym typeface="Symbol" panose="05050102010706020507" pitchFamily="18" charset="2"/>
                </a:rPr>
                <a:t>Press                  </a:t>
              </a:r>
              <a:r>
                <a:rPr lang="en-US" altLang="zh-TW" sz="1200" b="0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TW" sz="2400" b="0">
                  <a:latin typeface="Arial" panose="020B0604020202020204" pitchFamily="34" charset="0"/>
                  <a:sym typeface="Symbol" panose="05050102010706020507" pitchFamily="18" charset="2"/>
                </a:rPr>
                <a:t>2        to obtain the standard deviation.</a:t>
              </a:r>
            </a:p>
          </p:txBody>
        </p:sp>
        <p:pic>
          <p:nvPicPr>
            <p:cNvPr id="67" name="Picture 4">
              <a:extLst>
                <a:ext uri="{FF2B5EF4-FFF2-40B4-BE49-F238E27FC236}">
                  <a16:creationId xmlns:a16="http://schemas.microsoft.com/office/drawing/2014/main" id="{6767A49D-755E-BC7C-6C7F-CEBBB4E7A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777" y="4919327"/>
              <a:ext cx="531550" cy="390217"/>
            </a:xfrm>
            <a:prstGeom prst="roundRect">
              <a:avLst>
                <a:gd name="adj" fmla="val 2116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8" name="Picture 5">
              <a:extLst>
                <a:ext uri="{FF2B5EF4-FFF2-40B4-BE49-F238E27FC236}">
                  <a16:creationId xmlns:a16="http://schemas.microsoft.com/office/drawing/2014/main" id="{BD48BC18-2EB9-F8D4-52A6-A5F341478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848" y="4919327"/>
              <a:ext cx="707459" cy="390217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9" name="Picture 8">
              <a:extLst>
                <a:ext uri="{FF2B5EF4-FFF2-40B4-BE49-F238E27FC236}">
                  <a16:creationId xmlns:a16="http://schemas.microsoft.com/office/drawing/2014/main" id="{3F019C5D-22A6-3537-4FC4-B790B8D030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0651" y="4920518"/>
              <a:ext cx="730405" cy="386391"/>
            </a:xfrm>
            <a:prstGeom prst="roundRect">
              <a:avLst>
                <a:gd name="adj" fmla="val 1968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65287C73-71B6-9FD8-E817-B7093B1E4363}"/>
              </a:ext>
            </a:extLst>
          </p:cNvPr>
          <p:cNvSpPr/>
          <p:nvPr/>
        </p:nvSpPr>
        <p:spPr>
          <a:xfrm>
            <a:off x="2627313" y="5911850"/>
            <a:ext cx="7034212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b="0" kern="0" dirty="0">
                <a:solidFill>
                  <a:srgbClr val="000000"/>
                </a:solidFill>
                <a:latin typeface="Arial" charset="0"/>
              </a:rPr>
              <a:t>standard deviation = 5.19 (cor.</a:t>
            </a:r>
            <a:r>
              <a:rPr lang="en-US" altLang="zh-TW" sz="1200" b="0" kern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Arial" charset="0"/>
              </a:rPr>
              <a:t>to</a:t>
            </a:r>
            <a:r>
              <a:rPr lang="en-US" altLang="zh-TW" sz="1200" b="0" kern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altLang="zh-TW" sz="1200" b="0" kern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Arial" charset="0"/>
              </a:rPr>
              <a:t>sig.</a:t>
            </a:r>
            <a:r>
              <a:rPr lang="en-US" altLang="zh-TW" sz="1200" b="0" kern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Arial" charset="0"/>
              </a:rPr>
              <a:t>fig.)</a:t>
            </a:r>
            <a:endParaRPr lang="zh-HK" altLang="en-US" sz="2400" b="0" kern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711DBAD-E7A8-1189-8096-E8EB3DE02D1E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303588"/>
            <a:ext cx="7127875" cy="1023937"/>
            <a:chOff x="1835150" y="3303588"/>
            <a:chExt cx="7127875" cy="1023778"/>
          </a:xfrm>
        </p:grpSpPr>
        <p:grpSp>
          <p:nvGrpSpPr>
            <p:cNvPr id="40998" name="群組 317450">
              <a:extLst>
                <a:ext uri="{FF2B5EF4-FFF2-40B4-BE49-F238E27FC236}">
                  <a16:creationId xmlns:a16="http://schemas.microsoft.com/office/drawing/2014/main" id="{8F704822-B1F9-8D22-EEE3-74F1C9BD3E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5150" y="3303588"/>
              <a:ext cx="7127875" cy="1023778"/>
              <a:chOff x="1835696" y="3917560"/>
              <a:chExt cx="7128000" cy="1023449"/>
            </a:xfrm>
          </p:grpSpPr>
          <p:sp>
            <p:nvSpPr>
              <p:cNvPr id="41002" name="矩形 31">
                <a:extLst>
                  <a:ext uri="{FF2B5EF4-FFF2-40B4-BE49-F238E27FC236}">
                    <a16:creationId xmlns:a16="http://schemas.microsoft.com/office/drawing/2014/main" id="{11DF31C5-9E7A-3290-B9FC-B3A87390F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696" y="3917560"/>
                <a:ext cx="7128000" cy="461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b="0">
                    <a:latin typeface="Arial" panose="020B0604020202020204" pitchFamily="34" charset="0"/>
                    <a:sym typeface="Symbol" panose="05050102010706020507" pitchFamily="18" charset="2"/>
                  </a:rPr>
                  <a:t>Press 45               4       47               5       51</a:t>
                </a:r>
              </a:p>
            </p:txBody>
          </p:sp>
          <p:grpSp>
            <p:nvGrpSpPr>
              <p:cNvPr id="41003" name="群組 317440">
                <a:extLst>
                  <a:ext uri="{FF2B5EF4-FFF2-40B4-BE49-F238E27FC236}">
                    <a16:creationId xmlns:a16="http://schemas.microsoft.com/office/drawing/2014/main" id="{56A2D9A6-8ADC-0123-6DA5-06E970ABC4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7923" y="3937248"/>
                <a:ext cx="1904114" cy="394966"/>
                <a:chOff x="3187923" y="3937248"/>
                <a:chExt cx="1904114" cy="394966"/>
              </a:xfrm>
            </p:grpSpPr>
            <p:pic>
              <p:nvPicPr>
                <p:cNvPr id="317447" name="Picture 7">
                  <a:extLst>
                    <a:ext uri="{FF2B5EF4-FFF2-40B4-BE49-F238E27FC236}">
                      <a16:creationId xmlns:a16="http://schemas.microsoft.com/office/drawing/2014/main" id="{70E42F54-1085-507A-CC85-940AF4DEBB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4614" y="3938438"/>
                  <a:ext cx="447423" cy="393776"/>
                </a:xfrm>
                <a:prstGeom prst="round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</p:pic>
            <p:grpSp>
              <p:nvGrpSpPr>
                <p:cNvPr id="41021" name="群組 317439">
                  <a:extLst>
                    <a:ext uri="{FF2B5EF4-FFF2-40B4-BE49-F238E27FC236}">
                      <a16:creationId xmlns:a16="http://schemas.microsoft.com/office/drawing/2014/main" id="{CDC4F4B8-BD9C-B40B-9508-FCC38B3DDE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87923" y="3937248"/>
                  <a:ext cx="1190939" cy="393776"/>
                  <a:chOff x="3783334" y="4725144"/>
                  <a:chExt cx="1190939" cy="393776"/>
                </a:xfrm>
              </p:grpSpPr>
              <p:pic>
                <p:nvPicPr>
                  <p:cNvPr id="317449" name="Picture 9">
                    <a:extLst>
                      <a:ext uri="{FF2B5EF4-FFF2-40B4-BE49-F238E27FC236}">
                        <a16:creationId xmlns:a16="http://schemas.microsoft.com/office/drawing/2014/main" id="{9F428EB4-E6FD-7CA2-DA01-74B268F9DA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26850" y="4725144"/>
                    <a:ext cx="447423" cy="393776"/>
                  </a:xfrm>
                  <a:prstGeom prst="round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22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</p:pic>
              <p:pic>
                <p:nvPicPr>
                  <p:cNvPr id="71" name="Picture 5">
                    <a:extLst>
                      <a:ext uri="{FF2B5EF4-FFF2-40B4-BE49-F238E27FC236}">
                        <a16:creationId xmlns:a16="http://schemas.microsoft.com/office/drawing/2014/main" id="{6DA7EA1E-ED29-3E82-6DCA-8BC94F8A1E5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783334" y="4727525"/>
                    <a:ext cx="707428" cy="389934"/>
                  </a:xfrm>
                  <a:prstGeom prst="round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22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</p:pic>
            </p:grpSp>
          </p:grpSp>
          <p:grpSp>
            <p:nvGrpSpPr>
              <p:cNvPr id="41004" name="群組 73">
                <a:extLst>
                  <a:ext uri="{FF2B5EF4-FFF2-40B4-BE49-F238E27FC236}">
                    <a16:creationId xmlns:a16="http://schemas.microsoft.com/office/drawing/2014/main" id="{C578185F-851A-5F47-C5D5-904E5AA0B9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1427" y="3937248"/>
                <a:ext cx="1896099" cy="394947"/>
                <a:chOff x="2949156" y="3937248"/>
                <a:chExt cx="1896099" cy="394947"/>
              </a:xfrm>
            </p:grpSpPr>
            <p:pic>
              <p:nvPicPr>
                <p:cNvPr id="75" name="Picture 7">
                  <a:extLst>
                    <a:ext uri="{FF2B5EF4-FFF2-40B4-BE49-F238E27FC236}">
                      <a16:creationId xmlns:a16="http://schemas.microsoft.com/office/drawing/2014/main" id="{1A7AD435-4AF9-095D-3993-6B3AC3375F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97854" y="3938438"/>
                  <a:ext cx="447401" cy="393757"/>
                </a:xfrm>
                <a:prstGeom prst="round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</p:pic>
            <p:grpSp>
              <p:nvGrpSpPr>
                <p:cNvPr id="41017" name="群組 75">
                  <a:extLst>
                    <a:ext uri="{FF2B5EF4-FFF2-40B4-BE49-F238E27FC236}">
                      <a16:creationId xmlns:a16="http://schemas.microsoft.com/office/drawing/2014/main" id="{59F9AC0E-3B45-CA3B-D770-B31CE662AE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156" y="3937248"/>
                  <a:ext cx="1203641" cy="393776"/>
                  <a:chOff x="3544567" y="4725144"/>
                  <a:chExt cx="1203641" cy="393776"/>
                </a:xfrm>
              </p:grpSpPr>
              <p:pic>
                <p:nvPicPr>
                  <p:cNvPr id="77" name="Picture 9">
                    <a:extLst>
                      <a:ext uri="{FF2B5EF4-FFF2-40B4-BE49-F238E27FC236}">
                        <a16:creationId xmlns:a16="http://schemas.microsoft.com/office/drawing/2014/main" id="{6D033DE6-55BA-93BF-EC53-DD67A529A67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00785" y="4725144"/>
                    <a:ext cx="447423" cy="393776"/>
                  </a:xfrm>
                  <a:prstGeom prst="round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22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</p:pic>
              <p:pic>
                <p:nvPicPr>
                  <p:cNvPr id="78" name="Picture 5">
                    <a:extLst>
                      <a:ext uri="{FF2B5EF4-FFF2-40B4-BE49-F238E27FC236}">
                        <a16:creationId xmlns:a16="http://schemas.microsoft.com/office/drawing/2014/main" id="{11573100-45A6-C573-BE45-927E6D2F28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44567" y="4727525"/>
                    <a:ext cx="707462" cy="389953"/>
                  </a:xfrm>
                  <a:prstGeom prst="round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22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</p:pic>
            </p:grpSp>
          </p:grpSp>
          <p:sp>
            <p:nvSpPr>
              <p:cNvPr id="41005" name="矩形 78">
                <a:extLst>
                  <a:ext uri="{FF2B5EF4-FFF2-40B4-BE49-F238E27FC236}">
                    <a16:creationId xmlns:a16="http://schemas.microsoft.com/office/drawing/2014/main" id="{25CF1DC8-6FDE-D94B-61E4-B05BDD0B5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696" y="4448724"/>
                <a:ext cx="7128000" cy="492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600" b="0">
                    <a:latin typeface="Arial" panose="020B0604020202020204" pitchFamily="34" charset="0"/>
                    <a:sym typeface="Symbol" panose="05050102010706020507" pitchFamily="18" charset="2"/>
                  </a:rPr>
                  <a:t>      7       56               </a:t>
                </a:r>
                <a:r>
                  <a:rPr lang="en-US" altLang="zh-TW" sz="1200" b="0">
                    <a:latin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zh-TW" sz="2600" b="0">
                    <a:latin typeface="Arial" panose="020B0604020202020204" pitchFamily="34" charset="0"/>
                    <a:sym typeface="Symbol" panose="05050102010706020507" pitchFamily="18" charset="2"/>
                  </a:rPr>
                  <a:t>8      58              12 </a:t>
                </a:r>
              </a:p>
            </p:txBody>
          </p:sp>
          <p:grpSp>
            <p:nvGrpSpPr>
              <p:cNvPr id="41006" name="群組 79">
                <a:extLst>
                  <a:ext uri="{FF2B5EF4-FFF2-40B4-BE49-F238E27FC236}">
                    <a16:creationId xmlns:a16="http://schemas.microsoft.com/office/drawing/2014/main" id="{EEFFCD27-65B0-AE5E-256E-E5CD502D90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0261" y="3953357"/>
                <a:ext cx="6651091" cy="910004"/>
                <a:chOff x="3349380" y="3422192"/>
                <a:chExt cx="6651091" cy="910004"/>
              </a:xfrm>
            </p:grpSpPr>
            <p:pic>
              <p:nvPicPr>
                <p:cNvPr id="81" name="Picture 7">
                  <a:extLst>
                    <a:ext uri="{FF2B5EF4-FFF2-40B4-BE49-F238E27FC236}">
                      <a16:creationId xmlns:a16="http://schemas.microsoft.com/office/drawing/2014/main" id="{0D2F6933-C8D4-FF6B-6BCC-B8891B4F81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03384" y="3938439"/>
                  <a:ext cx="447401" cy="393757"/>
                </a:xfrm>
                <a:prstGeom prst="round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</p:pic>
            <p:grpSp>
              <p:nvGrpSpPr>
                <p:cNvPr id="41013" name="群組 81">
                  <a:extLst>
                    <a:ext uri="{FF2B5EF4-FFF2-40B4-BE49-F238E27FC236}">
                      <a16:creationId xmlns:a16="http://schemas.microsoft.com/office/drawing/2014/main" id="{56672188-B601-778B-646C-7135C4D5BA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9380" y="3422192"/>
                  <a:ext cx="6651091" cy="908832"/>
                  <a:chOff x="3944791" y="4210088"/>
                  <a:chExt cx="6651091" cy="908832"/>
                </a:xfrm>
              </p:grpSpPr>
              <p:pic>
                <p:nvPicPr>
                  <p:cNvPr id="83" name="Picture 9">
                    <a:extLst>
                      <a:ext uri="{FF2B5EF4-FFF2-40B4-BE49-F238E27FC236}">
                        <a16:creationId xmlns:a16="http://schemas.microsoft.com/office/drawing/2014/main" id="{D239CA87-960A-2755-55FD-EFC9CD47B1D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44791" y="4725144"/>
                    <a:ext cx="447422" cy="393776"/>
                  </a:xfrm>
                  <a:prstGeom prst="round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22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</p:pic>
              <p:pic>
                <p:nvPicPr>
                  <p:cNvPr id="84" name="Picture 5">
                    <a:extLst>
                      <a:ext uri="{FF2B5EF4-FFF2-40B4-BE49-F238E27FC236}">
                        <a16:creationId xmlns:a16="http://schemas.microsoft.com/office/drawing/2014/main" id="{75E32FA1-60F8-1E87-2CDA-53424D5D3F2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888420" y="4210088"/>
                    <a:ext cx="707462" cy="389953"/>
                  </a:xfrm>
                  <a:prstGeom prst="round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22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</p:pic>
            </p:grpSp>
          </p:grpSp>
          <p:grpSp>
            <p:nvGrpSpPr>
              <p:cNvPr id="41007" name="群組 84">
                <a:extLst>
                  <a:ext uri="{FF2B5EF4-FFF2-40B4-BE49-F238E27FC236}">
                    <a16:creationId xmlns:a16="http://schemas.microsoft.com/office/drawing/2014/main" id="{1A614C57-2EBF-5CB6-F801-10FF6BF45C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2390" y="4468413"/>
                <a:ext cx="2030639" cy="394966"/>
                <a:chOff x="2520171" y="3937248"/>
                <a:chExt cx="2030639" cy="394966"/>
              </a:xfrm>
            </p:grpSpPr>
            <p:pic>
              <p:nvPicPr>
                <p:cNvPr id="86" name="Picture 7">
                  <a:extLst>
                    <a:ext uri="{FF2B5EF4-FFF2-40B4-BE49-F238E27FC236}">
                      <a16:creationId xmlns:a16="http://schemas.microsoft.com/office/drawing/2014/main" id="{D78A9A7D-C6A5-B7F0-1D03-21D24D114D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03387" y="3938438"/>
                  <a:ext cx="447423" cy="393776"/>
                </a:xfrm>
                <a:prstGeom prst="round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</p:pic>
            <p:grpSp>
              <p:nvGrpSpPr>
                <p:cNvPr id="41009" name="群組 86">
                  <a:extLst>
                    <a:ext uri="{FF2B5EF4-FFF2-40B4-BE49-F238E27FC236}">
                      <a16:creationId xmlns:a16="http://schemas.microsoft.com/office/drawing/2014/main" id="{E08AC840-926C-6EF2-22F8-6C9E005255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0171" y="3937248"/>
                  <a:ext cx="1254444" cy="393776"/>
                  <a:chOff x="3115582" y="4725144"/>
                  <a:chExt cx="1254444" cy="393776"/>
                </a:xfrm>
              </p:grpSpPr>
              <p:pic>
                <p:nvPicPr>
                  <p:cNvPr id="88" name="Picture 9">
                    <a:extLst>
                      <a:ext uri="{FF2B5EF4-FFF2-40B4-BE49-F238E27FC236}">
                        <a16:creationId xmlns:a16="http://schemas.microsoft.com/office/drawing/2014/main" id="{C086DDF2-6C33-20FD-5CD1-C02AE213472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22604" y="4725144"/>
                    <a:ext cx="447422" cy="393776"/>
                  </a:xfrm>
                  <a:prstGeom prst="round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22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</p:pic>
              <p:pic>
                <p:nvPicPr>
                  <p:cNvPr id="89" name="Picture 5">
                    <a:extLst>
                      <a:ext uri="{FF2B5EF4-FFF2-40B4-BE49-F238E27FC236}">
                        <a16:creationId xmlns:a16="http://schemas.microsoft.com/office/drawing/2014/main" id="{FE7912BD-F8D3-B2FE-139C-AB4259BE2D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15582" y="4727525"/>
                    <a:ext cx="707462" cy="389953"/>
                  </a:xfrm>
                  <a:prstGeom prst="round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22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</p:pic>
            </p:grpSp>
          </p:grpSp>
        </p:grpSp>
        <p:pic>
          <p:nvPicPr>
            <p:cNvPr id="54" name="Picture 9">
              <a:extLst>
                <a:ext uri="{FF2B5EF4-FFF2-40B4-BE49-F238E27FC236}">
                  <a16:creationId xmlns:a16="http://schemas.microsoft.com/office/drawing/2014/main" id="{FB54E473-402C-5AEC-025E-3720A9D9B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7223" y="3861048"/>
              <a:ext cx="447415" cy="393902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55" name="Picture 5">
              <a:extLst>
                <a:ext uri="{FF2B5EF4-FFF2-40B4-BE49-F238E27FC236}">
                  <a16:creationId xmlns:a16="http://schemas.microsoft.com/office/drawing/2014/main" id="{E4D6147E-BFF2-98C5-20F9-B1DCE2C87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018" y="3863431"/>
              <a:ext cx="707450" cy="39007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56" name="Picture 7">
              <a:extLst>
                <a:ext uri="{FF2B5EF4-FFF2-40B4-BE49-F238E27FC236}">
                  <a16:creationId xmlns:a16="http://schemas.microsoft.com/office/drawing/2014/main" id="{7C4B77F3-CED4-78A1-8A24-B9D784642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7617" y="3862238"/>
              <a:ext cx="447415" cy="393902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30" grpId="0" animBg="1"/>
      <p:bldP spid="57" grpId="0" animBg="1"/>
      <p:bldP spid="63" grpId="0"/>
      <p:bldP spid="64" grpId="0" animBg="1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>
            <a:extLst>
              <a:ext uri="{FF2B5EF4-FFF2-40B4-BE49-F238E27FC236}">
                <a16:creationId xmlns:a16="http://schemas.microsoft.com/office/drawing/2014/main" id="{904ADAA4-C11D-A0DA-0B24-04F5E61B1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432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41987" name="矩形 4">
            <a:extLst>
              <a:ext uri="{FF2B5EF4-FFF2-40B4-BE49-F238E27FC236}">
                <a16:creationId xmlns:a16="http://schemas.microsoft.com/office/drawing/2014/main" id="{20944DBB-47DF-61E7-8D97-DF40C0F13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30313"/>
            <a:ext cx="8353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b="0">
                <a:latin typeface="Arial" panose="020B0604020202020204" pitchFamily="34" charset="0"/>
              </a:rPr>
              <a:t>The following table shows the number of subjects taken by a group of secondary 5 students.</a:t>
            </a:r>
            <a:endParaRPr lang="zh-TW" altLang="zh-HK" sz="2400" b="0"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0F7B0E4-6D4A-C25F-877F-967D38274213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2133600"/>
          <a:ext cx="5765800" cy="74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altLang="zh-HK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subjects</a:t>
                      </a:r>
                      <a:endParaRPr lang="zh-HK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altLang="zh-HK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zh-HK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008" name="矩形 7">
            <a:extLst>
              <a:ext uri="{FF2B5EF4-FFF2-40B4-BE49-F238E27FC236}">
                <a16:creationId xmlns:a16="http://schemas.microsoft.com/office/drawing/2014/main" id="{DCE17373-E7C0-2DFD-A4D3-FFBC3A723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040063"/>
            <a:ext cx="8637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b="0">
                <a:latin typeface="Arial" panose="020B0604020202020204" pitchFamily="34" charset="0"/>
              </a:rPr>
              <a:t>Find the mean and the standard deviation of the number of subjects taken by the students.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(Give your answers correct to 3 significant figures if necessary.)</a:t>
            </a:r>
            <a:endParaRPr lang="zh-TW" altLang="zh-HK" sz="2400" b="0">
              <a:latin typeface="Arial" panose="020B0604020202020204" pitchFamily="34" charset="0"/>
            </a:endParaRPr>
          </a:p>
        </p:txBody>
      </p:sp>
      <p:sp>
        <p:nvSpPr>
          <p:cNvPr id="9" name="矩形 17">
            <a:extLst>
              <a:ext uri="{FF2B5EF4-FFF2-40B4-BE49-F238E27FC236}">
                <a16:creationId xmlns:a16="http://schemas.microsoft.com/office/drawing/2014/main" id="{E8E46BB3-02D0-08CE-F273-01A8F6625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91038"/>
            <a:ext cx="87741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600" b="0" kern="0" dirty="0">
                <a:solidFill>
                  <a:srgbClr val="000000"/>
                </a:solidFill>
              </a:rPr>
              <a:t>Mean = 6.3,</a:t>
            </a:r>
            <a:endParaRPr lang="zh-HK" altLang="en-US" sz="2600" b="0" kern="0" dirty="0">
              <a:solidFill>
                <a:srgbClr val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60B80C-2AD6-7B4B-F4D6-D337F82A3D56}"/>
              </a:ext>
            </a:extLst>
          </p:cNvPr>
          <p:cNvSpPr/>
          <p:nvPr/>
        </p:nvSpPr>
        <p:spPr>
          <a:xfrm>
            <a:off x="274638" y="4953000"/>
            <a:ext cx="7034212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600" b="0" kern="0" dirty="0">
                <a:solidFill>
                  <a:srgbClr val="000000"/>
                </a:solidFill>
                <a:latin typeface="Arial" charset="0"/>
              </a:rPr>
              <a:t>standard deviation = 0.737 (cor. to 3 sig. fig.)</a:t>
            </a:r>
            <a:endParaRPr lang="zh-HK" altLang="en-US" sz="2600" b="0" kern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1" name="Group 53">
            <a:extLst>
              <a:ext uri="{FF2B5EF4-FFF2-40B4-BE49-F238E27FC236}">
                <a16:creationId xmlns:a16="http://schemas.microsoft.com/office/drawing/2014/main" id="{B8BA4E77-F0CD-B218-7DE3-9BABDD6D36FB}"/>
              </a:ext>
            </a:extLst>
          </p:cNvPr>
          <p:cNvGrpSpPr>
            <a:grpSpLocks/>
          </p:cNvGrpSpPr>
          <p:nvPr/>
        </p:nvGrpSpPr>
        <p:grpSpPr bwMode="auto">
          <a:xfrm>
            <a:off x="3443288" y="5376863"/>
            <a:ext cx="828675" cy="33337"/>
            <a:chOff x="924" y="3841"/>
            <a:chExt cx="363" cy="21"/>
          </a:xfrm>
        </p:grpSpPr>
        <p:sp>
          <p:nvSpPr>
            <p:cNvPr id="42015" name="Line 50">
              <a:extLst>
                <a:ext uri="{FF2B5EF4-FFF2-40B4-BE49-F238E27FC236}">
                  <a16:creationId xmlns:a16="http://schemas.microsoft.com/office/drawing/2014/main" id="{EC08A7A9-5544-7F89-014C-39CC0A3EB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3841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2016" name="Line 52">
              <a:extLst>
                <a:ext uri="{FF2B5EF4-FFF2-40B4-BE49-F238E27FC236}">
                  <a16:creationId xmlns:a16="http://schemas.microsoft.com/office/drawing/2014/main" id="{1DB94035-E83C-BEDD-B0B9-AFD87950E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3862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14" name="Group 53">
            <a:extLst>
              <a:ext uri="{FF2B5EF4-FFF2-40B4-BE49-F238E27FC236}">
                <a16:creationId xmlns:a16="http://schemas.microsoft.com/office/drawing/2014/main" id="{D583C0AF-39A7-A6A1-80C5-47F2FFC491FD}"/>
              </a:ext>
            </a:extLst>
          </p:cNvPr>
          <p:cNvGrpSpPr>
            <a:grpSpLocks/>
          </p:cNvGrpSpPr>
          <p:nvPr/>
        </p:nvGrpSpPr>
        <p:grpSpPr bwMode="auto">
          <a:xfrm>
            <a:off x="1541463" y="4902200"/>
            <a:ext cx="468312" cy="33338"/>
            <a:chOff x="924" y="3841"/>
            <a:chExt cx="363" cy="21"/>
          </a:xfrm>
        </p:grpSpPr>
        <p:sp>
          <p:nvSpPr>
            <p:cNvPr id="42013" name="Line 50">
              <a:extLst>
                <a:ext uri="{FF2B5EF4-FFF2-40B4-BE49-F238E27FC236}">
                  <a16:creationId xmlns:a16="http://schemas.microsoft.com/office/drawing/2014/main" id="{6CDBAD28-6516-659F-5E6D-0E86DA207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3841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2014" name="Line 52">
              <a:extLst>
                <a:ext uri="{FF2B5EF4-FFF2-40B4-BE49-F238E27FC236}">
                  <a16:creationId xmlns:a16="http://schemas.microsoft.com/office/drawing/2014/main" id="{4EAA676B-CB4B-3A3D-B1AC-28BA0B7E5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3862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>
            <a:extLst>
              <a:ext uri="{FF2B5EF4-FFF2-40B4-BE49-F238E27FC236}">
                <a16:creationId xmlns:a16="http://schemas.microsoft.com/office/drawing/2014/main" id="{2DE26593-8CA4-B13A-6650-97D4827F6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432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9939" name="Rectangle 14">
            <a:extLst>
              <a:ext uri="{FF2B5EF4-FFF2-40B4-BE49-F238E27FC236}">
                <a16:creationId xmlns:a16="http://schemas.microsoft.com/office/drawing/2014/main" id="{45CA7C58-75BF-22E8-E3E9-CDB72949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84488"/>
            <a:ext cx="8281988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b="0" dirty="0">
                <a:latin typeface="Arial" charset="0"/>
              </a:rPr>
              <a:t>(a)   Find the standard deviations of the marks of Peter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b="0" dirty="0">
                <a:latin typeface="Arial" charset="0"/>
              </a:rPr>
              <a:t>       </a:t>
            </a:r>
            <a:r>
              <a:rPr lang="en-US" altLang="zh-TW" sz="1200" b="0" dirty="0">
                <a:latin typeface="Arial" charset="0"/>
              </a:rPr>
              <a:t> </a:t>
            </a:r>
            <a:r>
              <a:rPr lang="en-US" altLang="zh-TW" sz="2400" b="0" dirty="0">
                <a:latin typeface="Arial" charset="0"/>
              </a:rPr>
              <a:t>and Susan.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TW" sz="2400" b="0" dirty="0">
                <a:latin typeface="Arial" charset="0"/>
              </a:rPr>
              <a:t>       </a:t>
            </a:r>
            <a:r>
              <a:rPr lang="en-US" altLang="zh-TW" sz="1050" b="0" dirty="0">
                <a:latin typeface="Arial" charset="0"/>
              </a:rPr>
              <a:t> </a:t>
            </a:r>
            <a:r>
              <a:rPr lang="en-US" altLang="zh-TW" sz="2400" b="0" dirty="0">
                <a:latin typeface="Arial" charset="0"/>
              </a:rPr>
              <a:t>(Give your answers correct to 3 significant figures.)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b="0" dirty="0">
                <a:latin typeface="Arial" charset="0"/>
              </a:rPr>
              <a:t>(b)   Who has a more stable performance in the tests?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b="0" dirty="0">
                <a:latin typeface="Arial" charset="0"/>
              </a:rPr>
              <a:t>       </a:t>
            </a:r>
            <a:r>
              <a:rPr lang="en-US" altLang="zh-TW" sz="300" b="0" dirty="0">
                <a:latin typeface="Arial" charset="0"/>
              </a:rPr>
              <a:t> </a:t>
            </a:r>
            <a:r>
              <a:rPr lang="en-US" altLang="zh-TW" sz="2400" b="0" dirty="0">
                <a:latin typeface="Arial" charset="0"/>
              </a:rPr>
              <a:t>Explain your answer.</a:t>
            </a:r>
          </a:p>
        </p:txBody>
      </p:sp>
      <p:sp>
        <p:nvSpPr>
          <p:cNvPr id="293916" name="Rectangle 28">
            <a:extLst>
              <a:ext uri="{FF2B5EF4-FFF2-40B4-BE49-F238E27FC236}">
                <a16:creationId xmlns:a16="http://schemas.microsoft.com/office/drawing/2014/main" id="{C3A906BD-5071-29C9-FF2A-BD0761F63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89488"/>
            <a:ext cx="6697663" cy="1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(a)   Standard deviation of marks of Peter (</a:t>
            </a:r>
            <a:r>
              <a:rPr lang="en-US" altLang="zh-TW" sz="2400" b="0" i="1"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TW" sz="2400" b="0" i="1" baseline="-25000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 b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  <a:sym typeface="Symbol" panose="05050102010706020507" pitchFamily="18" charset="2"/>
              </a:rPr>
              <a:t>        = 2.55  (cor. to 3 sig. fig.)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  <a:sym typeface="Symbol" panose="05050102010706020507" pitchFamily="18" charset="2"/>
              </a:rPr>
              <a:t>        Standard deviation of marks of Susan </a:t>
            </a:r>
            <a:r>
              <a:rPr lang="en-US" altLang="zh-TW" sz="2400" b="0">
                <a:latin typeface="Arial" panose="020B0604020202020204" pitchFamily="34" charset="0"/>
              </a:rPr>
              <a:t>(</a:t>
            </a:r>
            <a:r>
              <a:rPr lang="en-US" altLang="zh-TW" sz="2400" b="0" i="1"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TW" sz="2400" b="0" i="1" baseline="-250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TW" sz="2400" b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  <a:sym typeface="Symbol" panose="05050102010706020507" pitchFamily="18" charset="2"/>
              </a:rPr>
              <a:t>        = 4.97  (cor. to 3 sig. fig.)</a:t>
            </a:r>
          </a:p>
        </p:txBody>
      </p:sp>
      <p:sp>
        <p:nvSpPr>
          <p:cNvPr id="43013" name="Rectangle 37">
            <a:extLst>
              <a:ext uri="{FF2B5EF4-FFF2-40B4-BE49-F238E27FC236}">
                <a16:creationId xmlns:a16="http://schemas.microsoft.com/office/drawing/2014/main" id="{F789AEF1-8221-4CC0-D822-305E749EB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5693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286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The following shows the marks of Peter and Susan in </a:t>
            </a:r>
          </a:p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4 tests.</a:t>
            </a:r>
          </a:p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Peter: 	 </a:t>
            </a:r>
            <a:r>
              <a:rPr lang="en-US" altLang="zh-TW" sz="1200" b="0">
                <a:latin typeface="Arial" panose="020B0604020202020204" pitchFamily="34" charset="0"/>
              </a:rPr>
              <a:t> </a:t>
            </a:r>
            <a:r>
              <a:rPr lang="en-US" altLang="zh-TW" sz="2400" b="0">
                <a:latin typeface="Arial" panose="020B0604020202020204" pitchFamily="34" charset="0"/>
              </a:rPr>
              <a:t>78, 81, 80, 85</a:t>
            </a:r>
          </a:p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Susan: 81, 89, 93, 82</a:t>
            </a:r>
          </a:p>
        </p:txBody>
      </p:sp>
      <p:grpSp>
        <p:nvGrpSpPr>
          <p:cNvPr id="294020" name="Group 132">
            <a:extLst>
              <a:ext uri="{FF2B5EF4-FFF2-40B4-BE49-F238E27FC236}">
                <a16:creationId xmlns:a16="http://schemas.microsoft.com/office/drawing/2014/main" id="{6E968615-FB73-0477-9314-FB9246F7679D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5626100"/>
            <a:ext cx="617538" cy="36513"/>
            <a:chOff x="794" y="3316"/>
            <a:chExt cx="389" cy="23"/>
          </a:xfrm>
        </p:grpSpPr>
        <p:sp>
          <p:nvSpPr>
            <p:cNvPr id="43018" name="Line 30">
              <a:extLst>
                <a:ext uri="{FF2B5EF4-FFF2-40B4-BE49-F238E27FC236}">
                  <a16:creationId xmlns:a16="http://schemas.microsoft.com/office/drawing/2014/main" id="{98FF6E6A-C62E-7021-F593-D2FF52956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316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019" name="Line 131">
              <a:extLst>
                <a:ext uri="{FF2B5EF4-FFF2-40B4-BE49-F238E27FC236}">
                  <a16:creationId xmlns:a16="http://schemas.microsoft.com/office/drawing/2014/main" id="{F8025287-C2AA-BF5F-DF87-1C9D88733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339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294021" name="Group 133">
            <a:extLst>
              <a:ext uri="{FF2B5EF4-FFF2-40B4-BE49-F238E27FC236}">
                <a16:creationId xmlns:a16="http://schemas.microsoft.com/office/drawing/2014/main" id="{FA5C8C33-1643-4EA1-EED5-71DD232CF74D}"/>
              </a:ext>
            </a:extLst>
          </p:cNvPr>
          <p:cNvGrpSpPr>
            <a:grpSpLocks/>
          </p:cNvGrpSpPr>
          <p:nvPr/>
        </p:nvGrpSpPr>
        <p:grpSpPr bwMode="auto">
          <a:xfrm>
            <a:off x="1230313" y="6553200"/>
            <a:ext cx="617537" cy="36513"/>
            <a:chOff x="794" y="3316"/>
            <a:chExt cx="389" cy="23"/>
          </a:xfrm>
        </p:grpSpPr>
        <p:sp>
          <p:nvSpPr>
            <p:cNvPr id="43016" name="Line 134">
              <a:extLst>
                <a:ext uri="{FF2B5EF4-FFF2-40B4-BE49-F238E27FC236}">
                  <a16:creationId xmlns:a16="http://schemas.microsoft.com/office/drawing/2014/main" id="{1D05A71D-7879-6B85-4427-D1E9B00B3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316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017" name="Line 135">
              <a:extLst>
                <a:ext uri="{FF2B5EF4-FFF2-40B4-BE49-F238E27FC236}">
                  <a16:creationId xmlns:a16="http://schemas.microsoft.com/office/drawing/2014/main" id="{B5FD8470-271B-934D-53AF-26C7E3EA6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339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3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3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3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>
            <a:extLst>
              <a:ext uri="{FF2B5EF4-FFF2-40B4-BE49-F238E27FC236}">
                <a16:creationId xmlns:a16="http://schemas.microsoft.com/office/drawing/2014/main" id="{34E57280-D744-2C09-507E-586EA872C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432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44035" name="Rectangle 6">
            <a:extLst>
              <a:ext uri="{FF2B5EF4-FFF2-40B4-BE49-F238E27FC236}">
                <a16:creationId xmlns:a16="http://schemas.microsoft.com/office/drawing/2014/main" id="{4DF1CF2F-C9DC-07D4-B0E2-7B4C7743F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5693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286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The following shows the marks of Peter and Susan in </a:t>
            </a:r>
          </a:p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4 tests.</a:t>
            </a:r>
          </a:p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Peter: 	 </a:t>
            </a:r>
            <a:r>
              <a:rPr lang="en-US" altLang="zh-TW" sz="1200" b="0">
                <a:latin typeface="Arial" panose="020B0604020202020204" pitchFamily="34" charset="0"/>
              </a:rPr>
              <a:t> </a:t>
            </a:r>
            <a:r>
              <a:rPr lang="en-US" altLang="zh-TW" sz="2400" b="0">
                <a:latin typeface="Arial" panose="020B0604020202020204" pitchFamily="34" charset="0"/>
              </a:rPr>
              <a:t>78, 81, 80, 85</a:t>
            </a:r>
          </a:p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Susan: 81, 89, 93, 82</a:t>
            </a:r>
          </a:p>
        </p:txBody>
      </p:sp>
      <p:sp>
        <p:nvSpPr>
          <p:cNvPr id="309258" name="Rectangle 10">
            <a:extLst>
              <a:ext uri="{FF2B5EF4-FFF2-40B4-BE49-F238E27FC236}">
                <a16:creationId xmlns:a16="http://schemas.microsoft.com/office/drawing/2014/main" id="{A9ACA364-6480-EED7-FCEF-65FB10813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903788"/>
            <a:ext cx="813752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(b)   Since </a:t>
            </a:r>
            <a:r>
              <a:rPr lang="en-US" altLang="zh-TW" sz="2400" b="0" i="1"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TW" sz="2400" b="0" i="1" baseline="-25000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 b="0">
                <a:latin typeface="Arial" panose="020B0604020202020204" pitchFamily="34" charset="0"/>
              </a:rPr>
              <a:t> &lt; </a:t>
            </a:r>
            <a:r>
              <a:rPr lang="en-US" altLang="zh-TW" sz="2400" b="0" i="1"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TW" sz="2400" b="0" i="1" baseline="-250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TW" sz="2400" b="0">
                <a:latin typeface="Arial" panose="020B0604020202020204" pitchFamily="34" charset="0"/>
                <a:sym typeface="Symbol" panose="05050102010706020507" pitchFamily="18" charset="2"/>
              </a:rPr>
              <a:t>, the marks of Peter is less dispersed. </a:t>
            </a:r>
          </a:p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en-US" altLang="zh-TW" sz="1200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 b="0">
                <a:latin typeface="Arial" panose="020B0604020202020204" pitchFamily="34" charset="0"/>
                <a:sym typeface="Symbol" panose="05050102010706020507" pitchFamily="18" charset="2"/>
              </a:rPr>
              <a:t>Therefore, Peter has a more stable performance in </a:t>
            </a:r>
          </a:p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  <a:sym typeface="Symbol" panose="05050102010706020507" pitchFamily="18" charset="2"/>
              </a:rPr>
              <a:t>        the tests.</a:t>
            </a:r>
          </a:p>
        </p:txBody>
      </p:sp>
      <p:sp>
        <p:nvSpPr>
          <p:cNvPr id="40965" name="Rectangle 11">
            <a:extLst>
              <a:ext uri="{FF2B5EF4-FFF2-40B4-BE49-F238E27FC236}">
                <a16:creationId xmlns:a16="http://schemas.microsoft.com/office/drawing/2014/main" id="{A21CC1E9-AF56-5B55-EA34-F1EE050A9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84488"/>
            <a:ext cx="8281988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b="0" dirty="0">
                <a:latin typeface="Arial" charset="0"/>
              </a:rPr>
              <a:t>(a)   Find the standard deviations of the marks of Peter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b="0" dirty="0">
                <a:latin typeface="Arial" charset="0"/>
              </a:rPr>
              <a:t>       </a:t>
            </a:r>
            <a:r>
              <a:rPr lang="en-US" altLang="zh-TW" sz="1200" b="0" dirty="0">
                <a:latin typeface="Arial" charset="0"/>
              </a:rPr>
              <a:t> </a:t>
            </a:r>
            <a:r>
              <a:rPr lang="en-US" altLang="zh-TW" sz="2400" b="0" dirty="0">
                <a:latin typeface="Arial" charset="0"/>
              </a:rPr>
              <a:t>and Susan.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TW" sz="2400" b="0" dirty="0">
                <a:latin typeface="Arial" charset="0"/>
              </a:rPr>
              <a:t>       </a:t>
            </a:r>
            <a:r>
              <a:rPr lang="en-US" altLang="zh-TW" sz="1050" b="0" dirty="0">
                <a:latin typeface="Arial" charset="0"/>
              </a:rPr>
              <a:t> </a:t>
            </a:r>
            <a:r>
              <a:rPr lang="en-US" altLang="zh-TW" sz="2400" b="0" dirty="0">
                <a:latin typeface="Arial" charset="0"/>
              </a:rPr>
              <a:t>(Give your answers correct to 3 significant figures.)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b="0" dirty="0">
                <a:latin typeface="Arial" charset="0"/>
              </a:rPr>
              <a:t>(b)   Who has a more stable performance in the tests?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b="0" dirty="0">
                <a:latin typeface="Arial" charset="0"/>
              </a:rPr>
              <a:t>       </a:t>
            </a:r>
            <a:r>
              <a:rPr lang="en-US" altLang="zh-TW" sz="300" b="0" dirty="0">
                <a:latin typeface="Arial" charset="0"/>
              </a:rPr>
              <a:t> </a:t>
            </a:r>
            <a:r>
              <a:rPr lang="en-US" altLang="zh-TW" sz="2400" b="0" dirty="0">
                <a:latin typeface="Arial" charset="0"/>
              </a:rPr>
              <a:t>Explain your answer.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9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9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78" name="Text Box 74">
            <a:extLst>
              <a:ext uri="{FF2B5EF4-FFF2-40B4-BE49-F238E27FC236}">
                <a16:creationId xmlns:a16="http://schemas.microsoft.com/office/drawing/2014/main" id="{4B773996-F4D0-C492-C433-A0478417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69988"/>
            <a:ext cx="79216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For a set of grouped data with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class marks </a:t>
            </a:r>
            <a:r>
              <a:rPr lang="en-US" altLang="zh-TW" sz="2800" b="0" i="1">
                <a:latin typeface="Arial" panose="020B0604020202020204" pitchFamily="34" charset="0"/>
              </a:rPr>
              <a:t>x</a:t>
            </a:r>
            <a:r>
              <a:rPr lang="en-US" altLang="zh-TW" sz="2800" b="0" baseline="-25000">
                <a:latin typeface="Arial" panose="020B0604020202020204" pitchFamily="34" charset="0"/>
              </a:rPr>
              <a:t>1</a:t>
            </a:r>
            <a:r>
              <a:rPr lang="en-US" altLang="zh-TW" sz="2800" b="0">
                <a:latin typeface="Arial" panose="020B0604020202020204" pitchFamily="34" charset="0"/>
              </a:rPr>
              <a:t>, </a:t>
            </a:r>
            <a:r>
              <a:rPr lang="en-US" altLang="zh-TW" sz="2800" b="0" i="1">
                <a:latin typeface="Arial" panose="020B0604020202020204" pitchFamily="34" charset="0"/>
              </a:rPr>
              <a:t>x</a:t>
            </a:r>
            <a:r>
              <a:rPr lang="en-US" altLang="zh-TW" sz="2800" b="0" baseline="-25000">
                <a:latin typeface="Arial" panose="020B0604020202020204" pitchFamily="34" charset="0"/>
              </a:rPr>
              <a:t>2</a:t>
            </a:r>
            <a:r>
              <a:rPr lang="en-US" altLang="zh-TW" sz="2800" b="0">
                <a:latin typeface="Arial" panose="020B0604020202020204" pitchFamily="34" charset="0"/>
              </a:rPr>
              <a:t>, …, </a:t>
            </a:r>
            <a:r>
              <a:rPr lang="en-US" altLang="zh-TW" sz="2800" b="0" i="1">
                <a:latin typeface="Arial" panose="020B0604020202020204" pitchFamily="34" charset="0"/>
              </a:rPr>
              <a:t>x</a:t>
            </a:r>
            <a:r>
              <a:rPr lang="en-US" altLang="zh-TW" sz="2800" b="0" i="1" baseline="-25000">
                <a:latin typeface="Arial" panose="020B0604020202020204" pitchFamily="34" charset="0"/>
              </a:rPr>
              <a:t>N</a:t>
            </a:r>
            <a:r>
              <a:rPr lang="en-US" altLang="zh-TW" sz="2800" b="0">
                <a:latin typeface="Arial" panose="020B0604020202020204" pitchFamily="34" charset="0"/>
              </a:rPr>
              <a:t>,</a:t>
            </a:r>
            <a:r>
              <a:rPr lang="en-US" altLang="zh-TW" sz="2800" b="0" baseline="-2500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if </a:t>
            </a:r>
            <a:r>
              <a:rPr lang="en-US" altLang="zh-TW" sz="2800" b="0" i="1">
                <a:latin typeface="Arial" panose="020B0604020202020204" pitchFamily="34" charset="0"/>
              </a:rPr>
              <a:t>f</a:t>
            </a:r>
            <a:r>
              <a:rPr lang="en-US" altLang="zh-TW" sz="2800" b="0" baseline="-25000">
                <a:latin typeface="Arial" panose="020B0604020202020204" pitchFamily="34" charset="0"/>
              </a:rPr>
              <a:t>1</a:t>
            </a:r>
            <a:r>
              <a:rPr lang="en-US" altLang="zh-TW" sz="2800" b="0">
                <a:latin typeface="Arial" panose="020B0604020202020204" pitchFamily="34" charset="0"/>
              </a:rPr>
              <a:t>, </a:t>
            </a:r>
            <a:r>
              <a:rPr lang="en-US" altLang="zh-TW" sz="2800" b="0" i="1">
                <a:latin typeface="Arial" panose="020B0604020202020204" pitchFamily="34" charset="0"/>
              </a:rPr>
              <a:t>f</a:t>
            </a:r>
            <a:r>
              <a:rPr lang="en-US" altLang="zh-TW" sz="2800" b="0" baseline="-25000">
                <a:latin typeface="Arial" panose="020B0604020202020204" pitchFamily="34" charset="0"/>
              </a:rPr>
              <a:t>2</a:t>
            </a:r>
            <a:r>
              <a:rPr lang="en-US" altLang="zh-TW" sz="2800" b="0">
                <a:latin typeface="Arial" panose="020B0604020202020204" pitchFamily="34" charset="0"/>
              </a:rPr>
              <a:t>, …, </a:t>
            </a:r>
            <a:r>
              <a:rPr lang="en-US" altLang="zh-TW" sz="2800" b="0" i="1">
                <a:latin typeface="Arial" panose="020B0604020202020204" pitchFamily="34" charset="0"/>
              </a:rPr>
              <a:t>f</a:t>
            </a:r>
            <a:r>
              <a:rPr lang="en-US" altLang="zh-TW" sz="2800" b="0" i="1" baseline="-25000">
                <a:latin typeface="Arial" panose="020B0604020202020204" pitchFamily="34" charset="0"/>
              </a:rPr>
              <a:t>N  </a:t>
            </a:r>
            <a:r>
              <a:rPr lang="en-US" altLang="zh-TW" sz="2800" b="0">
                <a:latin typeface="Arial" panose="020B0604020202020204" pitchFamily="34" charset="0"/>
              </a:rPr>
              <a:t>are the corresponding frequencies </a:t>
            </a:r>
          </a:p>
          <a:p>
            <a:pPr eaLnBrk="1" hangingPunct="1"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and </a:t>
            </a:r>
            <a:r>
              <a:rPr lang="en-US" altLang="zh-TW" sz="2800" b="0" i="1">
                <a:latin typeface="Arial" panose="020B0604020202020204" pitchFamily="34" charset="0"/>
              </a:rPr>
              <a:t>x</a:t>
            </a:r>
            <a:r>
              <a:rPr lang="en-US" altLang="zh-TW" sz="2800" b="0">
                <a:latin typeface="Arial" panose="020B0604020202020204" pitchFamily="34" charset="0"/>
              </a:rPr>
              <a:t> is the mean,</a:t>
            </a:r>
          </a:p>
          <a:p>
            <a:pPr eaLnBrk="1" hangingPunct="1"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then the standard deviation </a:t>
            </a:r>
            <a:r>
              <a:rPr lang="en-US" altLang="zh-TW" sz="2800" b="0" i="1"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TW" sz="2800" b="0">
                <a:latin typeface="Arial" panose="020B0604020202020204" pitchFamily="34" charset="0"/>
                <a:sym typeface="Symbol" panose="05050102010706020507" pitchFamily="18" charset="2"/>
              </a:rPr>
              <a:t>  is defined as:</a:t>
            </a:r>
          </a:p>
        </p:txBody>
      </p:sp>
      <p:sp>
        <p:nvSpPr>
          <p:cNvPr id="45059" name="Text Box 75">
            <a:extLst>
              <a:ext uri="{FF2B5EF4-FFF2-40B4-BE49-F238E27FC236}">
                <a16:creationId xmlns:a16="http://schemas.microsoft.com/office/drawing/2014/main" id="{B09B1F01-E724-B6D6-7DCB-87EF6A1D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chemeClr val="tx2"/>
                </a:solidFill>
                <a:latin typeface="Arial" panose="020B0604020202020204" pitchFamily="34" charset="0"/>
              </a:rPr>
              <a:t>Standard Deviation of Grouped Data</a:t>
            </a:r>
          </a:p>
        </p:txBody>
      </p:sp>
      <p:sp>
        <p:nvSpPr>
          <p:cNvPr id="303184" name="Line 80">
            <a:extLst>
              <a:ext uri="{FF2B5EF4-FFF2-40B4-BE49-F238E27FC236}">
                <a16:creationId xmlns:a16="http://schemas.microsoft.com/office/drawing/2014/main" id="{644AE106-A237-165F-885F-96EE9DC0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2852738"/>
            <a:ext cx="1698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11" name="Group 77">
            <a:extLst>
              <a:ext uri="{FF2B5EF4-FFF2-40B4-BE49-F238E27FC236}">
                <a16:creationId xmlns:a16="http://schemas.microsoft.com/office/drawing/2014/main" id="{8F381E18-66A5-F559-4790-C4DAE41C065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005263"/>
            <a:ext cx="6842125" cy="1189037"/>
            <a:chOff x="226" y="2636"/>
            <a:chExt cx="4310" cy="749"/>
          </a:xfrm>
        </p:grpSpPr>
        <p:sp>
          <p:nvSpPr>
            <p:cNvPr id="45062" name="Rectangle 78">
              <a:extLst>
                <a:ext uri="{FF2B5EF4-FFF2-40B4-BE49-F238E27FC236}">
                  <a16:creationId xmlns:a16="http://schemas.microsoft.com/office/drawing/2014/main" id="{08AC877B-0447-3645-420F-A511A7F07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2636"/>
              <a:ext cx="4310" cy="74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graphicFrame>
          <p:nvGraphicFramePr>
            <p:cNvPr id="45063" name="Object 79">
              <a:extLst>
                <a:ext uri="{FF2B5EF4-FFF2-40B4-BE49-F238E27FC236}">
                  <a16:creationId xmlns:a16="http://schemas.microsoft.com/office/drawing/2014/main" id="{B69D9FF0-8F70-96DF-10D0-6B5AD25A1C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" y="2673"/>
            <a:ext cx="4171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3009900" imgH="495300" progId="Equation.3">
                    <p:embed/>
                  </p:oleObj>
                </mc:Choice>
                <mc:Fallback>
                  <p:oleObj name="方程式" r:id="rId2" imgW="3009900" imgH="4953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" y="2673"/>
                          <a:ext cx="4171" cy="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3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3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3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3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8973ACE-2410-287C-E29E-309B97C2CDFE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214563"/>
          <a:ext cx="7254875" cy="493712"/>
        </p:xfrm>
        <a:graphic>
          <a:graphicData uri="http://schemas.openxmlformats.org/drawingml/2006/table">
            <a:tbl>
              <a:tblPr/>
              <a:tblGrid>
                <a:gridCol w="244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7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Frequency</a:t>
                      </a:r>
                    </a:p>
                  </a:txBody>
                  <a:tcPr marL="89999" marR="89999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4206" name="Group 78">
            <a:extLst>
              <a:ext uri="{FF2B5EF4-FFF2-40B4-BE49-F238E27FC236}">
                <a16:creationId xmlns:a16="http://schemas.microsoft.com/office/drawing/2014/main" id="{D2424A8E-41A3-4EA7-F3DC-2274678B52D2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268413"/>
          <a:ext cx="7254875" cy="458787"/>
        </p:xfrm>
        <a:graphic>
          <a:graphicData uri="http://schemas.openxmlformats.org/drawingml/2006/table">
            <a:tbl>
              <a:tblPr/>
              <a:tblGrid>
                <a:gridCol w="244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87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Weight (kg)</a:t>
                      </a:r>
                    </a:p>
                  </a:txBody>
                  <a:tcPr marL="89999" marR="89999" marT="46591" marB="465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30 – 32</a:t>
                      </a:r>
                    </a:p>
                  </a:txBody>
                  <a:tcPr marL="91439" marR="91439" marT="45517" marB="455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33 – 35</a:t>
                      </a:r>
                    </a:p>
                  </a:txBody>
                  <a:tcPr marL="91439" marR="91439" marT="45517" marB="455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36 – 38</a:t>
                      </a:r>
                    </a:p>
                  </a:txBody>
                  <a:tcPr marL="91439" marR="91439" marT="45517" marB="455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39 – 41</a:t>
                      </a:r>
                    </a:p>
                  </a:txBody>
                  <a:tcPr marL="91439" marR="91439" marT="45517" marB="455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110" name="Rectangle 76">
            <a:extLst>
              <a:ext uri="{FF2B5EF4-FFF2-40B4-BE49-F238E27FC236}">
                <a16:creationId xmlns:a16="http://schemas.microsoft.com/office/drawing/2014/main" id="{6B35DEFD-10E8-62EE-FB20-0A61F71E0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2150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286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The following table shows the weights of 10 children.</a:t>
            </a:r>
          </a:p>
        </p:txBody>
      </p:sp>
      <p:grpSp>
        <p:nvGrpSpPr>
          <p:cNvPr id="304248" name="Group 120">
            <a:extLst>
              <a:ext uri="{FF2B5EF4-FFF2-40B4-BE49-F238E27FC236}">
                <a16:creationId xmlns:a16="http://schemas.microsoft.com/office/drawing/2014/main" id="{131026F5-980E-47BD-E17A-AD50C4842C23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786063"/>
            <a:ext cx="8605838" cy="3522662"/>
            <a:chOff x="737" y="1755"/>
            <a:chExt cx="5421" cy="2219"/>
          </a:xfrm>
        </p:grpSpPr>
        <p:sp>
          <p:nvSpPr>
            <p:cNvPr id="46140" name="AutoShape 81">
              <a:extLst>
                <a:ext uri="{FF2B5EF4-FFF2-40B4-BE49-F238E27FC236}">
                  <a16:creationId xmlns:a16="http://schemas.microsoft.com/office/drawing/2014/main" id="{D024ACFB-8E93-C62F-2CC1-3880B77A3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" y="1755"/>
              <a:ext cx="3676" cy="1792"/>
            </a:xfrm>
            <a:prstGeom prst="cloudCallout">
              <a:avLst>
                <a:gd name="adj1" fmla="val 62352"/>
                <a:gd name="adj2" fmla="val -988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HK" altLang="zh-HK" sz="2800" b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6141" name="Rectangle 82">
              <a:extLst>
                <a:ext uri="{FF2B5EF4-FFF2-40B4-BE49-F238E27FC236}">
                  <a16:creationId xmlns:a16="http://schemas.microsoft.com/office/drawing/2014/main" id="{7B5A3BA5-FFA8-CCFF-3B69-068A361D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2022"/>
              <a:ext cx="2738" cy="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2800" b="0">
                  <a:latin typeface="Arial" panose="020B0604020202020204" pitchFamily="34" charset="0"/>
                  <a:sym typeface="Symbol" panose="05050102010706020507" pitchFamily="18" charset="2"/>
                </a:rPr>
                <a:t>To find the standard deviation of grouped data, we should use the class marks to represent each class interval first.</a:t>
              </a:r>
            </a:p>
          </p:txBody>
        </p:sp>
        <p:pic>
          <p:nvPicPr>
            <p:cNvPr id="46142" name="Picture 119">
              <a:extLst>
                <a:ext uri="{FF2B5EF4-FFF2-40B4-BE49-F238E27FC236}">
                  <a16:creationId xmlns:a16="http://schemas.microsoft.com/office/drawing/2014/main" id="{1AD86B82-4E4B-A6FF-6483-89EB67D53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69"/>
            <a:stretch>
              <a:fillRect/>
            </a:stretch>
          </p:blipFill>
          <p:spPr bwMode="auto">
            <a:xfrm>
              <a:off x="4129" y="2218"/>
              <a:ext cx="2029" cy="1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EAB1F9B-1E96-BD56-5F09-818EDFED6468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724025"/>
          <a:ext cx="7254875" cy="493713"/>
        </p:xfrm>
        <a:graphic>
          <a:graphicData uri="http://schemas.openxmlformats.org/drawingml/2006/table">
            <a:tbl>
              <a:tblPr/>
              <a:tblGrid>
                <a:gridCol w="244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Frequency</a:t>
                      </a:r>
                    </a:p>
                  </a:txBody>
                  <a:tcPr marL="89999" marR="89999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4196" name="Group 68">
            <a:extLst>
              <a:ext uri="{FF2B5EF4-FFF2-40B4-BE49-F238E27FC236}">
                <a16:creationId xmlns:a16="http://schemas.microsoft.com/office/drawing/2014/main" id="{71DA8116-0F1E-A069-8077-15BC80B8E369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724025"/>
          <a:ext cx="7254875" cy="493713"/>
        </p:xfrm>
        <a:graphic>
          <a:graphicData uri="http://schemas.openxmlformats.org/drawingml/2006/table">
            <a:tbl>
              <a:tblPr/>
              <a:tblGrid>
                <a:gridCol w="244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Class mark (kg)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2.5E-6 0.0761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31C5B96-16E1-7C7C-18FC-BF13C30511CA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214563"/>
          <a:ext cx="7254875" cy="493712"/>
        </p:xfrm>
        <a:graphic>
          <a:graphicData uri="http://schemas.openxmlformats.org/drawingml/2006/table">
            <a:tbl>
              <a:tblPr/>
              <a:tblGrid>
                <a:gridCol w="244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7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Frequency</a:t>
                      </a:r>
                    </a:p>
                  </a:txBody>
                  <a:tcPr marL="89999" marR="89999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4206" name="Group 78">
            <a:extLst>
              <a:ext uri="{FF2B5EF4-FFF2-40B4-BE49-F238E27FC236}">
                <a16:creationId xmlns:a16="http://schemas.microsoft.com/office/drawing/2014/main" id="{627EABB8-2E50-D6C4-0A55-B415D0C03702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268413"/>
          <a:ext cx="7254875" cy="458787"/>
        </p:xfrm>
        <a:graphic>
          <a:graphicData uri="http://schemas.openxmlformats.org/drawingml/2006/table">
            <a:tbl>
              <a:tblPr/>
              <a:tblGrid>
                <a:gridCol w="244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87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Weight (kg)</a:t>
                      </a:r>
                    </a:p>
                  </a:txBody>
                  <a:tcPr marL="89999" marR="89999" marT="46591" marB="465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30 – 32</a:t>
                      </a:r>
                    </a:p>
                  </a:txBody>
                  <a:tcPr marL="91439" marR="91439" marT="45517" marB="455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33 – 35</a:t>
                      </a:r>
                    </a:p>
                  </a:txBody>
                  <a:tcPr marL="91439" marR="91439" marT="45517" marB="455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36 – 38</a:t>
                      </a:r>
                    </a:p>
                  </a:txBody>
                  <a:tcPr marL="91439" marR="91439" marT="45517" marB="455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39 – 41</a:t>
                      </a:r>
                    </a:p>
                  </a:txBody>
                  <a:tcPr marL="91439" marR="91439" marT="45517" marB="455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134" name="Rectangle 76">
            <a:extLst>
              <a:ext uri="{FF2B5EF4-FFF2-40B4-BE49-F238E27FC236}">
                <a16:creationId xmlns:a16="http://schemas.microsoft.com/office/drawing/2014/main" id="{4BCE53D9-0993-55E8-B8AD-1A888EAA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2150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286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The following table shows the weights of 10 children.</a:t>
            </a:r>
          </a:p>
        </p:txBody>
      </p:sp>
      <p:graphicFrame>
        <p:nvGraphicFramePr>
          <p:cNvPr id="304196" name="Group 68">
            <a:extLst>
              <a:ext uri="{FF2B5EF4-FFF2-40B4-BE49-F238E27FC236}">
                <a16:creationId xmlns:a16="http://schemas.microsoft.com/office/drawing/2014/main" id="{F8A3CC81-E61C-D495-A2DD-F633ECE8997B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724025"/>
          <a:ext cx="7254875" cy="493713"/>
        </p:xfrm>
        <a:graphic>
          <a:graphicData uri="http://schemas.openxmlformats.org/drawingml/2006/table">
            <a:tbl>
              <a:tblPr/>
              <a:tblGrid>
                <a:gridCol w="244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Class mark (kg)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72">
            <a:extLst>
              <a:ext uri="{FF2B5EF4-FFF2-40B4-BE49-F238E27FC236}">
                <a16:creationId xmlns:a16="http://schemas.microsoft.com/office/drawing/2014/main" id="{A9565410-6A10-A14E-B54F-A77D3C9CB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8" y="2852738"/>
          <a:ext cx="63341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819900" imgH="787400" progId="Equation.3">
                  <p:embed/>
                </p:oleObj>
              </mc:Choice>
              <mc:Fallback>
                <p:oleObj name="方程式" r:id="rId2" imgW="6819900" imgH="7874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852738"/>
                        <a:ext cx="63341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3">
            <a:extLst>
              <a:ext uri="{FF2B5EF4-FFF2-40B4-BE49-F238E27FC236}">
                <a16:creationId xmlns:a16="http://schemas.microsoft.com/office/drawing/2014/main" id="{DC04B89B-96BC-7E17-84F9-C259FAF7F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438" y="4519613"/>
          <a:ext cx="5334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667000" imgH="711200" progId="Equation.3">
                  <p:embed/>
                </p:oleObj>
              </mc:Choice>
              <mc:Fallback>
                <p:oleObj name="方程式" r:id="rId4" imgW="2667000" imgH="7112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4519613"/>
                        <a:ext cx="53340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4">
            <a:extLst>
              <a:ext uri="{FF2B5EF4-FFF2-40B4-BE49-F238E27FC236}">
                <a16:creationId xmlns:a16="http://schemas.microsoft.com/office/drawing/2014/main" id="{4B836B15-74AB-675E-2609-6026823D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75" y="3600450"/>
            <a:ext cx="183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 b="0">
                <a:latin typeface="Symbol" panose="05050102010706020507" pitchFamily="18" charset="2"/>
              </a:rPr>
              <a:t>=</a:t>
            </a:r>
            <a:r>
              <a:rPr lang="en-US" altLang="zh-TW" sz="2400" b="0">
                <a:latin typeface="Arial" panose="020B0604020202020204" pitchFamily="34" charset="0"/>
              </a:rPr>
              <a:t> 36.7 kg</a:t>
            </a:r>
          </a:p>
        </p:txBody>
      </p:sp>
      <p:sp>
        <p:nvSpPr>
          <p:cNvPr id="14" name="Text Box 75">
            <a:extLst>
              <a:ext uri="{FF2B5EF4-FFF2-40B4-BE49-F238E27FC236}">
                <a16:creationId xmlns:a16="http://schemas.microsoft.com/office/drawing/2014/main" id="{CBDA89F6-E96B-53FC-AFB4-BB3EAEDA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5949950"/>
            <a:ext cx="523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0">
                <a:latin typeface="Symbol" panose="05050102010706020507" pitchFamily="18" charset="2"/>
              </a:rPr>
              <a:t>=</a:t>
            </a:r>
            <a:r>
              <a:rPr lang="en-US" altLang="zh-TW" sz="2400" b="0">
                <a:latin typeface="Arial" panose="020B0604020202020204" pitchFamily="34" charset="0"/>
              </a:rPr>
              <a:t> 3.13 kg (cor. to 3 sig. fig.)</a:t>
            </a:r>
          </a:p>
        </p:txBody>
      </p:sp>
      <p:pic>
        <p:nvPicPr>
          <p:cNvPr id="18" name="Picture 45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6AD36B93-2273-15B8-531D-B2D9258D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41350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3">
            <a:hlinkClick r:id="rId8" action="ppaction://hlinkpres?slideindex=1&amp;slidetitle="/>
            <a:extLst>
              <a:ext uri="{FF2B5EF4-FFF2-40B4-BE49-F238E27FC236}">
                <a16:creationId xmlns:a16="http://schemas.microsoft.com/office/drawing/2014/main" id="{F2B8E7F8-CEB8-581B-7D86-C6853A75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641350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76">
            <a:extLst>
              <a:ext uri="{FF2B5EF4-FFF2-40B4-BE49-F238E27FC236}">
                <a16:creationId xmlns:a16="http://schemas.microsoft.com/office/drawing/2014/main" id="{00E4BB34-4BC4-5D0F-86A1-7BDBC0EBF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4076700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286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Standard deviation of the weight</a:t>
            </a:r>
          </a:p>
        </p:txBody>
      </p:sp>
      <p:grpSp>
        <p:nvGrpSpPr>
          <p:cNvPr id="21" name="Group 120">
            <a:extLst>
              <a:ext uri="{FF2B5EF4-FFF2-40B4-BE49-F238E27FC236}">
                <a16:creationId xmlns:a16="http://schemas.microsoft.com/office/drawing/2014/main" id="{9D2967EF-F8BD-CAA5-BAA7-77BB6123708E}"/>
              </a:ext>
            </a:extLst>
          </p:cNvPr>
          <p:cNvGrpSpPr>
            <a:grpSpLocks/>
          </p:cNvGrpSpPr>
          <p:nvPr/>
        </p:nvGrpSpPr>
        <p:grpSpPr bwMode="auto">
          <a:xfrm>
            <a:off x="5211763" y="3276600"/>
            <a:ext cx="4157662" cy="3032125"/>
            <a:chOff x="3459" y="2064"/>
            <a:chExt cx="2619" cy="1910"/>
          </a:xfrm>
        </p:grpSpPr>
        <p:sp>
          <p:nvSpPr>
            <p:cNvPr id="47157" name="AutoShape 81">
              <a:extLst>
                <a:ext uri="{FF2B5EF4-FFF2-40B4-BE49-F238E27FC236}">
                  <a16:creationId xmlns:a16="http://schemas.microsoft.com/office/drawing/2014/main" id="{5697449E-33B7-0E21-8CF3-04EC2D701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2064"/>
              <a:ext cx="1907" cy="1614"/>
            </a:xfrm>
            <a:prstGeom prst="cloudCallout">
              <a:avLst>
                <a:gd name="adj1" fmla="val 53569"/>
                <a:gd name="adj2" fmla="val 16986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HK" altLang="zh-HK" sz="2800" b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7158" name="Rectangle 82">
              <a:extLst>
                <a:ext uri="{FF2B5EF4-FFF2-40B4-BE49-F238E27FC236}">
                  <a16:creationId xmlns:a16="http://schemas.microsoft.com/office/drawing/2014/main" id="{A7D4653A-6F2A-9199-4FEA-A58F4EB39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2267"/>
              <a:ext cx="1699" cy="1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2400" b="0">
                  <a:latin typeface="Arial" panose="020B0604020202020204" pitchFamily="34" charset="0"/>
                  <a:sym typeface="Symbol" panose="05050102010706020507" pitchFamily="18" charset="2"/>
                </a:rPr>
                <a:t>We can also use </a:t>
              </a:r>
              <a:br>
                <a:rPr lang="en-US" altLang="zh-TW" sz="2400" b="0">
                  <a:latin typeface="Arial" panose="020B0604020202020204" pitchFamily="34" charset="0"/>
                  <a:sym typeface="Symbol" panose="05050102010706020507" pitchFamily="18" charset="2"/>
                </a:rPr>
              </a:br>
              <a:r>
                <a:rPr lang="en-US" altLang="zh-TW" sz="1100" b="0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TW" sz="2400" b="0">
                  <a:latin typeface="Arial" panose="020B0604020202020204" pitchFamily="34" charset="0"/>
                  <a:sym typeface="Symbol" panose="05050102010706020507" pitchFamily="18" charset="2"/>
                </a:rPr>
                <a:t>a calculator to find the mean and the standard deviation of grouped data.</a:t>
              </a:r>
            </a:p>
          </p:txBody>
        </p:sp>
        <p:pic>
          <p:nvPicPr>
            <p:cNvPr id="47159" name="Picture 119">
              <a:extLst>
                <a:ext uri="{FF2B5EF4-FFF2-40B4-BE49-F238E27FC236}">
                  <a16:creationId xmlns:a16="http://schemas.microsoft.com/office/drawing/2014/main" id="{3D663346-AEE7-EEE3-04B5-19C1D23B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69"/>
            <a:stretch>
              <a:fillRect/>
            </a:stretch>
          </p:blipFill>
          <p:spPr bwMode="auto">
            <a:xfrm>
              <a:off x="4921" y="2973"/>
              <a:ext cx="1157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>
            <a:extLst>
              <a:ext uri="{FF2B5EF4-FFF2-40B4-BE49-F238E27FC236}">
                <a16:creationId xmlns:a16="http://schemas.microsoft.com/office/drawing/2014/main" id="{CB1EAA0C-8A4B-6695-3F07-62E7CDF41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770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Consider the two sets of numbers:</a:t>
            </a:r>
            <a:endParaRPr lang="en-US" altLang="en-US" sz="2800" b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11301" name="Text Box 5">
            <a:extLst>
              <a:ext uri="{FF2B5EF4-FFF2-40B4-BE49-F238E27FC236}">
                <a16:creationId xmlns:a16="http://schemas.microsoft.com/office/drawing/2014/main" id="{25276995-3EEE-4C89-4D96-CCE76AEF2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8424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Set</a:t>
            </a:r>
            <a:r>
              <a:rPr lang="en-US" altLang="zh-TW" sz="2800" b="0" i="1">
                <a:latin typeface="Arial" panose="020B0604020202020204" pitchFamily="34" charset="0"/>
              </a:rPr>
              <a:t> A</a:t>
            </a:r>
            <a:r>
              <a:rPr lang="en-US" altLang="zh-TW" sz="2800" b="0">
                <a:latin typeface="Arial" panose="020B0604020202020204" pitchFamily="34" charset="0"/>
              </a:rPr>
              <a:t> = {1, 2, 3, 4, 5, 6}	Set </a:t>
            </a:r>
            <a:r>
              <a:rPr lang="en-US" altLang="zh-TW" sz="2800" b="0" i="1">
                <a:latin typeface="Arial" panose="020B0604020202020204" pitchFamily="34" charset="0"/>
              </a:rPr>
              <a:t>B</a:t>
            </a:r>
            <a:r>
              <a:rPr lang="en-US" altLang="zh-TW" sz="2800" b="0">
                <a:latin typeface="Arial" panose="020B0604020202020204" pitchFamily="34" charset="0"/>
              </a:rPr>
              <a:t> = {1, 2, 2, 5, 5, 6}</a:t>
            </a:r>
            <a:endParaRPr lang="en-US" altLang="en-US" sz="2800" b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11302" name="Rectangle 6">
            <a:extLst>
              <a:ext uri="{FF2B5EF4-FFF2-40B4-BE49-F238E27FC236}">
                <a16:creationId xmlns:a16="http://schemas.microsoft.com/office/drawing/2014/main" id="{B99A61A2-878B-6B49-9A1D-E0894ABC9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922463"/>
            <a:ext cx="2271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Range of </a:t>
            </a:r>
            <a:r>
              <a:rPr lang="en-US" altLang="zh-TW" sz="2800" b="0" i="1">
                <a:latin typeface="Arial" panose="020B0604020202020204" pitchFamily="34" charset="0"/>
              </a:rPr>
              <a:t>A </a:t>
            </a:r>
            <a:r>
              <a:rPr lang="en-US" altLang="zh-TW" sz="2800" b="0">
                <a:latin typeface="Arial" panose="020B0604020202020204" pitchFamily="34" charset="0"/>
              </a:rPr>
              <a:t>=</a:t>
            </a:r>
            <a:endParaRPr lang="en-US" altLang="en-US" sz="2800" b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1303" name="Rectangle 7">
            <a:extLst>
              <a:ext uri="{FF2B5EF4-FFF2-40B4-BE49-F238E27FC236}">
                <a16:creationId xmlns:a16="http://schemas.microsoft.com/office/drawing/2014/main" id="{B6C8594F-D0D2-A3BB-E247-04D8F1CA9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1916113"/>
            <a:ext cx="1579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6 – 1 = 5</a:t>
            </a:r>
          </a:p>
        </p:txBody>
      </p:sp>
      <p:sp>
        <p:nvSpPr>
          <p:cNvPr id="311304" name="Line 8">
            <a:extLst>
              <a:ext uri="{FF2B5EF4-FFF2-40B4-BE49-F238E27FC236}">
                <a16:creationId xmlns:a16="http://schemas.microsoft.com/office/drawing/2014/main" id="{F0CBDC29-8AA6-EC11-1445-766C9618E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4863" y="2017713"/>
            <a:ext cx="0" cy="957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11305" name="Rectangle 9">
            <a:extLst>
              <a:ext uri="{FF2B5EF4-FFF2-40B4-BE49-F238E27FC236}">
                <a16:creationId xmlns:a16="http://schemas.microsoft.com/office/drawing/2014/main" id="{F3EA4316-B20B-D513-53D2-5056740C3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1922463"/>
            <a:ext cx="2271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Range of </a:t>
            </a:r>
            <a:r>
              <a:rPr lang="en-US" altLang="zh-TW" sz="2800" b="0" i="1">
                <a:latin typeface="Arial" panose="020B0604020202020204" pitchFamily="34" charset="0"/>
              </a:rPr>
              <a:t>B </a:t>
            </a:r>
            <a:r>
              <a:rPr lang="en-US" altLang="zh-TW" sz="2800" b="0">
                <a:latin typeface="Arial" panose="020B0604020202020204" pitchFamily="34" charset="0"/>
              </a:rPr>
              <a:t>=</a:t>
            </a:r>
            <a:endParaRPr lang="en-US" altLang="en-US" sz="2800" b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1307" name="Rectangle 11">
            <a:extLst>
              <a:ext uri="{FF2B5EF4-FFF2-40B4-BE49-F238E27FC236}">
                <a16:creationId xmlns:a16="http://schemas.microsoft.com/office/drawing/2014/main" id="{5A717470-F312-8724-4B01-173D0286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1922463"/>
            <a:ext cx="1579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6 – 1 = 5</a:t>
            </a:r>
          </a:p>
        </p:txBody>
      </p:sp>
      <p:sp>
        <p:nvSpPr>
          <p:cNvPr id="311308" name="Rectangle 12">
            <a:extLst>
              <a:ext uri="{FF2B5EF4-FFF2-40B4-BE49-F238E27FC236}">
                <a16:creationId xmlns:a16="http://schemas.microsoft.com/office/drawing/2014/main" id="{BA1CBD0D-0FBF-C36E-70B2-D98FBBF59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493963"/>
            <a:ext cx="185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IQR of </a:t>
            </a:r>
            <a:r>
              <a:rPr lang="en-US" altLang="zh-TW" sz="2800" b="0" i="1">
                <a:latin typeface="Arial" panose="020B0604020202020204" pitchFamily="34" charset="0"/>
              </a:rPr>
              <a:t>A </a:t>
            </a:r>
            <a:r>
              <a:rPr lang="en-US" altLang="zh-TW" sz="2800" b="0">
                <a:latin typeface="Arial" panose="020B0604020202020204" pitchFamily="34" charset="0"/>
              </a:rPr>
              <a:t>=</a:t>
            </a:r>
            <a:endParaRPr lang="en-US" altLang="en-US" sz="2800" b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1309" name="Rectangle 13">
            <a:extLst>
              <a:ext uri="{FF2B5EF4-FFF2-40B4-BE49-F238E27FC236}">
                <a16:creationId xmlns:a16="http://schemas.microsoft.com/office/drawing/2014/main" id="{325C5B6C-2086-3DA1-101A-EA136C015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2493963"/>
            <a:ext cx="1579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5 – 2 = 3</a:t>
            </a:r>
          </a:p>
        </p:txBody>
      </p:sp>
      <p:sp>
        <p:nvSpPr>
          <p:cNvPr id="311310" name="Rectangle 14">
            <a:extLst>
              <a:ext uri="{FF2B5EF4-FFF2-40B4-BE49-F238E27FC236}">
                <a16:creationId xmlns:a16="http://schemas.microsoft.com/office/drawing/2014/main" id="{9A1AB4C2-DA69-28DC-0515-0B745E985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25" y="2493963"/>
            <a:ext cx="185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IQR of </a:t>
            </a:r>
            <a:r>
              <a:rPr lang="en-US" altLang="zh-TW" sz="2800" b="0" i="1">
                <a:latin typeface="Arial" panose="020B0604020202020204" pitchFamily="34" charset="0"/>
              </a:rPr>
              <a:t>B </a:t>
            </a:r>
            <a:r>
              <a:rPr lang="en-US" altLang="zh-TW" sz="2800" b="0">
                <a:latin typeface="Arial" panose="020B0604020202020204" pitchFamily="34" charset="0"/>
              </a:rPr>
              <a:t>=</a:t>
            </a:r>
            <a:endParaRPr lang="en-US" altLang="en-US" sz="2800" b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1311" name="Rectangle 15">
            <a:extLst>
              <a:ext uri="{FF2B5EF4-FFF2-40B4-BE49-F238E27FC236}">
                <a16:creationId xmlns:a16="http://schemas.microsoft.com/office/drawing/2014/main" id="{ED5A5B2A-5FF0-8F0A-513C-E9348C1A3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25" y="2493963"/>
            <a:ext cx="1579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5 – 2 = 3</a:t>
            </a:r>
          </a:p>
        </p:txBody>
      </p:sp>
      <p:grpSp>
        <p:nvGrpSpPr>
          <p:cNvPr id="311316" name="Group 20">
            <a:extLst>
              <a:ext uri="{FF2B5EF4-FFF2-40B4-BE49-F238E27FC236}">
                <a16:creationId xmlns:a16="http://schemas.microsoft.com/office/drawing/2014/main" id="{94A4D919-49A6-5803-21BB-9B24A64E2530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3141663"/>
            <a:ext cx="9423400" cy="3024187"/>
            <a:chOff x="200" y="1979"/>
            <a:chExt cx="5936" cy="1905"/>
          </a:xfrm>
        </p:grpSpPr>
        <p:pic>
          <p:nvPicPr>
            <p:cNvPr id="29710" name="Picture 17">
              <a:extLst>
                <a:ext uri="{FF2B5EF4-FFF2-40B4-BE49-F238E27FC236}">
                  <a16:creationId xmlns:a16="http://schemas.microsoft.com/office/drawing/2014/main" id="{6BBC9D8A-F117-B879-DD28-6D070CD4C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42"/>
            <a:stretch>
              <a:fillRect/>
            </a:stretch>
          </p:blipFill>
          <p:spPr bwMode="auto">
            <a:xfrm>
              <a:off x="4069" y="2069"/>
              <a:ext cx="206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1" name="AutoShape 18">
              <a:extLst>
                <a:ext uri="{FF2B5EF4-FFF2-40B4-BE49-F238E27FC236}">
                  <a16:creationId xmlns:a16="http://schemas.microsoft.com/office/drawing/2014/main" id="{53043E18-4F9C-B976-C6DF-AD051E918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" y="1979"/>
              <a:ext cx="4106" cy="1905"/>
            </a:xfrm>
            <a:prstGeom prst="cloudCallout">
              <a:avLst>
                <a:gd name="adj1" fmla="val 59764"/>
                <a:gd name="adj2" fmla="val -25542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HK" altLang="zh-HK" sz="2800" i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9712" name="Text Box 19">
              <a:extLst>
                <a:ext uri="{FF2B5EF4-FFF2-40B4-BE49-F238E27FC236}">
                  <a16:creationId xmlns:a16="http://schemas.microsoft.com/office/drawing/2014/main" id="{52933947-633B-7631-5EC8-4D130D87C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2208"/>
              <a:ext cx="3496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TW" sz="2800" b="0">
                  <a:latin typeface="Arial" panose="020B0604020202020204" pitchFamily="34" charset="0"/>
                </a:rPr>
                <a:t>These two sets of data spread </a:t>
              </a:r>
              <a:br>
                <a:rPr lang="en-US" altLang="zh-TW" sz="2800" b="0">
                  <a:latin typeface="Arial" panose="020B0604020202020204" pitchFamily="34" charset="0"/>
                </a:rPr>
              </a:br>
              <a:r>
                <a:rPr lang="en-US" altLang="zh-TW" sz="2800" b="0">
                  <a:latin typeface="Arial" panose="020B0604020202020204" pitchFamily="34" charset="0"/>
                </a:rPr>
                <a:t>out differently, but they have the same range and inter-quartile range. We need a better </a:t>
              </a:r>
              <a:br>
                <a:rPr lang="en-US" altLang="zh-TW" sz="2800" b="0">
                  <a:latin typeface="Arial" panose="020B0604020202020204" pitchFamily="34" charset="0"/>
                </a:rPr>
              </a:br>
              <a:r>
                <a:rPr lang="en-US" altLang="zh-TW" sz="2800" b="0">
                  <a:latin typeface="Arial" panose="020B0604020202020204" pitchFamily="34" charset="0"/>
                </a:rPr>
                <a:t>measure of dispersion.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1" grpId="0"/>
      <p:bldP spid="311302" grpId="0"/>
      <p:bldP spid="311303" grpId="0"/>
      <p:bldP spid="311305" grpId="0"/>
      <p:bldP spid="311307" grpId="0"/>
      <p:bldP spid="311308" grpId="0"/>
      <p:bldP spid="311309" grpId="0"/>
      <p:bldP spid="311310" grpId="0"/>
      <p:bldP spid="3113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61">
            <a:extLst>
              <a:ext uri="{FF2B5EF4-FFF2-40B4-BE49-F238E27FC236}">
                <a16:creationId xmlns:a16="http://schemas.microsoft.com/office/drawing/2014/main" id="{FDC11DB7-FD3C-424E-5EEA-E88127CA4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432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48131" name="Rectangle 62">
            <a:extLst>
              <a:ext uri="{FF2B5EF4-FFF2-40B4-BE49-F238E27FC236}">
                <a16:creationId xmlns:a16="http://schemas.microsoft.com/office/drawing/2014/main" id="{186F757B-AE82-EBAF-94A1-F1F205ED0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461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286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The following table shows the ages of contestants of a singing competition.</a:t>
            </a:r>
          </a:p>
        </p:txBody>
      </p:sp>
      <p:sp>
        <p:nvSpPr>
          <p:cNvPr id="48132" name="Rectangle 63">
            <a:extLst>
              <a:ext uri="{FF2B5EF4-FFF2-40B4-BE49-F238E27FC236}">
                <a16:creationId xmlns:a16="http://schemas.microsoft.com/office/drawing/2014/main" id="{596D912E-EBC1-C05E-2DBE-68C51C6E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097213"/>
            <a:ext cx="85693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5688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577975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100263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622550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0797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5369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9941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44513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AutoNum type="alphaLcParenBoth"/>
            </a:pPr>
            <a:r>
              <a:rPr lang="en-US" altLang="zh-TW" sz="2400" b="0">
                <a:latin typeface="Arial" panose="020B0604020202020204" pitchFamily="34" charset="0"/>
              </a:rPr>
              <a:t>Find the mean age of the contestants.</a:t>
            </a:r>
          </a:p>
          <a:p>
            <a:pPr eaLnBrk="1" hangingPunct="1">
              <a:buFontTx/>
              <a:buAutoNum type="alphaLcParenBoth"/>
            </a:pPr>
            <a:r>
              <a:rPr lang="en-US" altLang="zh-TW" sz="2400" b="0">
                <a:latin typeface="Arial" panose="020B0604020202020204" pitchFamily="34" charset="0"/>
              </a:rPr>
              <a:t>Find the standard deviation of the ages of the contestants.</a:t>
            </a:r>
          </a:p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	(Give your answer correct to 3 significant figures.)</a:t>
            </a:r>
          </a:p>
          <a:p>
            <a:pPr eaLnBrk="1" hangingPunct="1">
              <a:buFontTx/>
              <a:buAutoNum type="alphaLcParenBoth"/>
            </a:pPr>
            <a:endParaRPr lang="en-US" altLang="zh-TW" sz="2400" b="0">
              <a:latin typeface="Arial" panose="020B0604020202020204" pitchFamily="34" charset="0"/>
            </a:endParaRPr>
          </a:p>
        </p:txBody>
      </p:sp>
      <p:graphicFrame>
        <p:nvGraphicFramePr>
          <p:cNvPr id="6" name="Group 138">
            <a:extLst>
              <a:ext uri="{FF2B5EF4-FFF2-40B4-BE49-F238E27FC236}">
                <a16:creationId xmlns:a16="http://schemas.microsoft.com/office/drawing/2014/main" id="{D3FF9886-FFCD-5FE9-EBC5-475BFA568B7A}"/>
              </a:ext>
            </a:extLst>
          </p:cNvPr>
          <p:cNvGraphicFramePr>
            <a:graphicFrameLocks noGrp="1"/>
          </p:cNvGraphicFramePr>
          <p:nvPr/>
        </p:nvGraphicFramePr>
        <p:xfrm>
          <a:off x="393700" y="2058988"/>
          <a:ext cx="7737475" cy="966787"/>
        </p:xfrm>
        <a:graphic>
          <a:graphicData uri="http://schemas.openxmlformats.org/drawingml/2006/table">
            <a:tbl>
              <a:tblPr/>
              <a:tblGrid>
                <a:gridCol w="1728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L="90009" marR="90009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14 – 16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17 – 19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20 – 22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23 – 25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26 – 28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Frequency</a:t>
                      </a:r>
                    </a:p>
                  </a:txBody>
                  <a:tcPr marL="90009" marR="90009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61">
            <a:extLst>
              <a:ext uri="{FF2B5EF4-FFF2-40B4-BE49-F238E27FC236}">
                <a16:creationId xmlns:a16="http://schemas.microsoft.com/office/drawing/2014/main" id="{749BD4DB-8AAE-815E-250C-651F920EE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432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49155" name="Rectangle 62">
            <a:extLst>
              <a:ext uri="{FF2B5EF4-FFF2-40B4-BE49-F238E27FC236}">
                <a16:creationId xmlns:a16="http://schemas.microsoft.com/office/drawing/2014/main" id="{53ECAD70-5450-5152-EF69-3B9F7DAF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461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286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The following table shows the ages of contestants of a singing competition.</a:t>
            </a:r>
          </a:p>
        </p:txBody>
      </p:sp>
      <p:sp>
        <p:nvSpPr>
          <p:cNvPr id="49156" name="Rectangle 63">
            <a:extLst>
              <a:ext uri="{FF2B5EF4-FFF2-40B4-BE49-F238E27FC236}">
                <a16:creationId xmlns:a16="http://schemas.microsoft.com/office/drawing/2014/main" id="{A6BB664D-5F73-8342-F4D3-5EAAAF39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097213"/>
            <a:ext cx="8569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5688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577975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100263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622550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0797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5369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9941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44513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AutoNum type="alphaLcParenBoth"/>
            </a:pPr>
            <a:r>
              <a:rPr lang="en-US" altLang="zh-TW" sz="2400" b="0">
                <a:latin typeface="Arial" panose="020B0604020202020204" pitchFamily="34" charset="0"/>
              </a:rPr>
              <a:t>Find the mean age of the contestants.</a:t>
            </a:r>
          </a:p>
        </p:txBody>
      </p:sp>
      <p:graphicFrame>
        <p:nvGraphicFramePr>
          <p:cNvPr id="297098" name="Group 138">
            <a:extLst>
              <a:ext uri="{FF2B5EF4-FFF2-40B4-BE49-F238E27FC236}">
                <a16:creationId xmlns:a16="http://schemas.microsoft.com/office/drawing/2014/main" id="{67AD260C-5AD8-8B68-F05B-6150E943DA7D}"/>
              </a:ext>
            </a:extLst>
          </p:cNvPr>
          <p:cNvGraphicFramePr>
            <a:graphicFrameLocks noGrp="1"/>
          </p:cNvGraphicFramePr>
          <p:nvPr/>
        </p:nvGraphicFramePr>
        <p:xfrm>
          <a:off x="393700" y="2058988"/>
          <a:ext cx="7737475" cy="966787"/>
        </p:xfrm>
        <a:graphic>
          <a:graphicData uri="http://schemas.openxmlformats.org/drawingml/2006/table">
            <a:tbl>
              <a:tblPr/>
              <a:tblGrid>
                <a:gridCol w="1728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L="90009" marR="90009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14 – 16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17 – 19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20 – 22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23 – 25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26 – 28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Frequency</a:t>
                      </a:r>
                    </a:p>
                  </a:txBody>
                  <a:tcPr marL="90009" marR="90009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180" name="Rectangle 4">
            <a:extLst>
              <a:ext uri="{FF2B5EF4-FFF2-40B4-BE49-F238E27FC236}">
                <a16:creationId xmlns:a16="http://schemas.microsoft.com/office/drawing/2014/main" id="{28BE4B92-05BC-29A4-711E-6095852D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644900"/>
            <a:ext cx="846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79500" algn="l"/>
                <a:tab pos="2336800" algn="l"/>
                <a:tab pos="4216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5688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79500" algn="l"/>
                <a:tab pos="2336800" algn="l"/>
                <a:tab pos="4216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577975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79500" algn="l"/>
                <a:tab pos="2336800" algn="l"/>
                <a:tab pos="4216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100263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622550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0797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5369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9941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44513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lphaLcParenBoth"/>
            </a:pPr>
            <a:r>
              <a:rPr lang="en-US" altLang="zh-TW" sz="2400" b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7" name="Group 82">
            <a:extLst>
              <a:ext uri="{FF2B5EF4-FFF2-40B4-BE49-F238E27FC236}">
                <a16:creationId xmlns:a16="http://schemas.microsoft.com/office/drawing/2014/main" id="{F623EF9D-ED5F-3CC3-DD17-AF07BF920A08}"/>
              </a:ext>
            </a:extLst>
          </p:cNvPr>
          <p:cNvGraphicFramePr>
            <a:graphicFrameLocks noGrp="1"/>
          </p:cNvGraphicFramePr>
          <p:nvPr/>
        </p:nvGraphicFramePr>
        <p:xfrm>
          <a:off x="833438" y="3705225"/>
          <a:ext cx="8164512" cy="947738"/>
        </p:xfrm>
        <a:graphic>
          <a:graphicData uri="http://schemas.openxmlformats.org/drawingml/2006/table">
            <a:tbl>
              <a:tblPr/>
              <a:tblGrid>
                <a:gridCol w="183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5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26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L="90008" marR="90008" marT="46754" marB="46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14 – 16</a:t>
                      </a: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17 – 19</a:t>
                      </a: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20 – 22</a:t>
                      </a: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23 – 25</a:t>
                      </a: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26 – 28</a:t>
                      </a: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4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Class mark</a:t>
                      </a:r>
                    </a:p>
                  </a:txBody>
                  <a:tcPr marL="90008" marR="90008" marT="46754" marB="46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35">
            <a:extLst>
              <a:ext uri="{FF2B5EF4-FFF2-40B4-BE49-F238E27FC236}">
                <a16:creationId xmlns:a16="http://schemas.microsoft.com/office/drawing/2014/main" id="{9896E904-4F8F-5019-FC4D-74FFA1F28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175" y="5278438"/>
          <a:ext cx="6553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553200" imgH="723900" progId="Equation.3">
                  <p:embed/>
                </p:oleObj>
              </mc:Choice>
              <mc:Fallback>
                <p:oleObj name="方程式" r:id="rId2" imgW="6553200" imgH="723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5278438"/>
                        <a:ext cx="6553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6">
            <a:extLst>
              <a:ext uri="{FF2B5EF4-FFF2-40B4-BE49-F238E27FC236}">
                <a16:creationId xmlns:a16="http://schemas.microsoft.com/office/drawing/2014/main" id="{A4291701-117D-DEDD-D27F-FA540EE7C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6107113"/>
            <a:ext cx="230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0">
                <a:latin typeface="Symbol" panose="05050102010706020507" pitchFamily="18" charset="2"/>
              </a:rPr>
              <a:t>=</a:t>
            </a:r>
            <a:r>
              <a:rPr lang="en-US" altLang="zh-TW" sz="2400" b="0">
                <a:latin typeface="Arial" panose="020B0604020202020204" pitchFamily="34" charset="0"/>
              </a:rPr>
              <a:t> 20.64</a:t>
            </a:r>
          </a:p>
        </p:txBody>
      </p:sp>
      <p:grpSp>
        <p:nvGrpSpPr>
          <p:cNvPr id="10" name="Group 48">
            <a:extLst>
              <a:ext uri="{FF2B5EF4-FFF2-40B4-BE49-F238E27FC236}">
                <a16:creationId xmlns:a16="http://schemas.microsoft.com/office/drawing/2014/main" id="{24F3857E-AC22-C0B9-DBA4-C1FCDFF22378}"/>
              </a:ext>
            </a:extLst>
          </p:cNvPr>
          <p:cNvGrpSpPr>
            <a:grpSpLocks/>
          </p:cNvGrpSpPr>
          <p:nvPr/>
        </p:nvGrpSpPr>
        <p:grpSpPr bwMode="auto">
          <a:xfrm>
            <a:off x="2552700" y="6508750"/>
            <a:ext cx="752475" cy="33338"/>
            <a:chOff x="1608" y="2518"/>
            <a:chExt cx="474" cy="21"/>
          </a:xfrm>
        </p:grpSpPr>
        <p:sp>
          <p:nvSpPr>
            <p:cNvPr id="49229" name="Line 45">
              <a:extLst>
                <a:ext uri="{FF2B5EF4-FFF2-40B4-BE49-F238E27FC236}">
                  <a16:creationId xmlns:a16="http://schemas.microsoft.com/office/drawing/2014/main" id="{9B9103B1-89B5-29CF-2968-E22CE1C7F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518"/>
              <a:ext cx="4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9230" name="Line 47">
              <a:extLst>
                <a:ext uri="{FF2B5EF4-FFF2-40B4-BE49-F238E27FC236}">
                  <a16:creationId xmlns:a16="http://schemas.microsoft.com/office/drawing/2014/main" id="{441CB6BB-36E2-62C2-F444-3B565E962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539"/>
              <a:ext cx="4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aphicFrame>
        <p:nvGraphicFramePr>
          <p:cNvPr id="13" name="Group 116">
            <a:extLst>
              <a:ext uri="{FF2B5EF4-FFF2-40B4-BE49-F238E27FC236}">
                <a16:creationId xmlns:a16="http://schemas.microsoft.com/office/drawing/2014/main" id="{AC20856A-FF7F-3F55-835C-6EAE560D13BB}"/>
              </a:ext>
            </a:extLst>
          </p:cNvPr>
          <p:cNvGraphicFramePr>
            <a:graphicFrameLocks noGrp="1"/>
          </p:cNvGraphicFramePr>
          <p:nvPr/>
        </p:nvGraphicFramePr>
        <p:xfrm>
          <a:off x="833438" y="4649788"/>
          <a:ext cx="8161337" cy="487362"/>
        </p:xfrm>
        <a:graphic>
          <a:graphicData uri="http://schemas.openxmlformats.org/drawingml/2006/table">
            <a:tbl>
              <a:tblPr/>
              <a:tblGrid>
                <a:gridCol w="183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3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3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Frequency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Group 177">
            <a:extLst>
              <a:ext uri="{FF2B5EF4-FFF2-40B4-BE49-F238E27FC236}">
                <a16:creationId xmlns:a16="http://schemas.microsoft.com/office/drawing/2014/main" id="{88397392-317C-54CF-E203-4C2009C56060}"/>
              </a:ext>
            </a:extLst>
          </p:cNvPr>
          <p:cNvGrpSpPr>
            <a:grpSpLocks/>
          </p:cNvGrpSpPr>
          <p:nvPr/>
        </p:nvGrpSpPr>
        <p:grpSpPr bwMode="auto">
          <a:xfrm>
            <a:off x="2974975" y="4154488"/>
            <a:ext cx="5629275" cy="461962"/>
            <a:chOff x="1874" y="1044"/>
            <a:chExt cx="3546" cy="291"/>
          </a:xfrm>
        </p:grpSpPr>
        <p:sp>
          <p:nvSpPr>
            <p:cNvPr id="49224" name="Rectangle 168">
              <a:extLst>
                <a:ext uri="{FF2B5EF4-FFF2-40B4-BE49-F238E27FC236}">
                  <a16:creationId xmlns:a16="http://schemas.microsoft.com/office/drawing/2014/main" id="{18DE6894-C48E-187B-3AD4-EC7DA15DD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104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0"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49225" name="Rectangle 170">
              <a:extLst>
                <a:ext uri="{FF2B5EF4-FFF2-40B4-BE49-F238E27FC236}">
                  <a16:creationId xmlns:a16="http://schemas.microsoft.com/office/drawing/2014/main" id="{B6B1E699-4325-0E7A-C1A6-F46B38CAD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04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0">
                  <a:latin typeface="Arial" panose="020B0604020202020204" pitchFamily="34" charset="0"/>
                </a:rPr>
                <a:t>18</a:t>
              </a:r>
            </a:p>
          </p:txBody>
        </p:sp>
        <p:sp>
          <p:nvSpPr>
            <p:cNvPr id="49226" name="Rectangle 172">
              <a:extLst>
                <a:ext uri="{FF2B5EF4-FFF2-40B4-BE49-F238E27FC236}">
                  <a16:creationId xmlns:a16="http://schemas.microsoft.com/office/drawing/2014/main" id="{91FC4233-781B-3D58-44AF-6786AA0C4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104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0">
                  <a:latin typeface="Arial" panose="020B0604020202020204" pitchFamily="34" charset="0"/>
                </a:rPr>
                <a:t>21</a:t>
              </a:r>
            </a:p>
          </p:txBody>
        </p:sp>
        <p:sp>
          <p:nvSpPr>
            <p:cNvPr id="49227" name="Rectangle 174">
              <a:extLst>
                <a:ext uri="{FF2B5EF4-FFF2-40B4-BE49-F238E27FC236}">
                  <a16:creationId xmlns:a16="http://schemas.microsoft.com/office/drawing/2014/main" id="{963FF94D-3D73-839A-75CC-459EB1439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" y="104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TW" sz="2400" b="0">
                  <a:latin typeface="Arial" panose="020B0604020202020204" pitchFamily="34" charset="0"/>
                </a:rPr>
                <a:t>24</a:t>
              </a:r>
            </a:p>
          </p:txBody>
        </p:sp>
        <p:sp>
          <p:nvSpPr>
            <p:cNvPr id="49228" name="Rectangle 176">
              <a:extLst>
                <a:ext uri="{FF2B5EF4-FFF2-40B4-BE49-F238E27FC236}">
                  <a16:creationId xmlns:a16="http://schemas.microsoft.com/office/drawing/2014/main" id="{300130B8-E232-0759-AC3F-CAF95D51D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0" y="104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0">
                  <a:latin typeface="Arial" panose="020B0604020202020204" pitchFamily="34" charset="0"/>
                </a:rPr>
                <a:t>27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61">
            <a:extLst>
              <a:ext uri="{FF2B5EF4-FFF2-40B4-BE49-F238E27FC236}">
                <a16:creationId xmlns:a16="http://schemas.microsoft.com/office/drawing/2014/main" id="{154A4148-342D-60C1-40F0-34E0D080C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432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0179" name="Rectangle 63">
            <a:extLst>
              <a:ext uri="{FF2B5EF4-FFF2-40B4-BE49-F238E27FC236}">
                <a16:creationId xmlns:a16="http://schemas.microsoft.com/office/drawing/2014/main" id="{2F25675F-3349-30B4-C6B1-A40C6E7A9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097213"/>
            <a:ext cx="856932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5688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577975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100263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622550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0797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5369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9941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44513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AutoNum type="alphaLcParenBoth" startAt="2"/>
            </a:pPr>
            <a:r>
              <a:rPr lang="en-US" altLang="zh-TW" sz="2400" b="0">
                <a:latin typeface="Arial" panose="020B0604020202020204" pitchFamily="34" charset="0"/>
              </a:rPr>
              <a:t>Find the standard deviation of the ages of the contestants.</a:t>
            </a:r>
          </a:p>
          <a:p>
            <a:pPr eaLnBrk="1" hangingPunct="1"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	(Give your answer correct to 3 significant figures.)</a:t>
            </a:r>
          </a:p>
          <a:p>
            <a:pPr eaLnBrk="1" hangingPunct="1">
              <a:buFontTx/>
              <a:buAutoNum type="alphaLcParenBoth"/>
            </a:pPr>
            <a:endParaRPr lang="en-US" altLang="zh-TW" sz="2400" b="0">
              <a:latin typeface="Arial" panose="020B0604020202020204" pitchFamily="34" charset="0"/>
            </a:endParaRPr>
          </a:p>
        </p:txBody>
      </p:sp>
      <p:graphicFrame>
        <p:nvGraphicFramePr>
          <p:cNvPr id="6" name="Object 39">
            <a:extLst>
              <a:ext uri="{FF2B5EF4-FFF2-40B4-BE49-F238E27FC236}">
                <a16:creationId xmlns:a16="http://schemas.microsoft.com/office/drawing/2014/main" id="{3DA71611-8B24-524D-5A86-6D28C69C2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579938"/>
          <a:ext cx="7416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708400" imgH="711200" progId="Equation.3">
                  <p:embed/>
                </p:oleObj>
              </mc:Choice>
              <mc:Fallback>
                <p:oleObj name="方程式" r:id="rId2" imgW="3708400" imgH="711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79938"/>
                        <a:ext cx="7416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1">
            <a:extLst>
              <a:ext uri="{FF2B5EF4-FFF2-40B4-BE49-F238E27FC236}">
                <a16:creationId xmlns:a16="http://schemas.microsoft.com/office/drawing/2014/main" id="{B7278731-A531-2185-D02F-ADB2C31B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4075113"/>
            <a:ext cx="8699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79500" algn="l"/>
                <a:tab pos="2336800" algn="l"/>
                <a:tab pos="4216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5688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79500" algn="l"/>
                <a:tab pos="2336800" algn="l"/>
                <a:tab pos="4216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577975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79500" algn="l"/>
                <a:tab pos="2336800" algn="l"/>
                <a:tab pos="4216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100263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622550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0797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5369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9941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44513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(b)  Standard deviation of the ages of the contestants	</a:t>
            </a:r>
          </a:p>
        </p:txBody>
      </p:sp>
      <p:sp>
        <p:nvSpPr>
          <p:cNvPr id="8" name="Text Box 43">
            <a:extLst>
              <a:ext uri="{FF2B5EF4-FFF2-40B4-BE49-F238E27FC236}">
                <a16:creationId xmlns:a16="http://schemas.microsoft.com/office/drawing/2014/main" id="{C47DAC7C-19FB-1361-A77D-41A8AB061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067425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0">
                <a:latin typeface="Symbol" panose="05050102010706020507" pitchFamily="18" charset="2"/>
              </a:rPr>
              <a:t>=</a:t>
            </a:r>
            <a:r>
              <a:rPr lang="en-US" altLang="zh-TW" sz="2400" b="0">
                <a:latin typeface="Arial" panose="020B0604020202020204" pitchFamily="34" charset="0"/>
              </a:rPr>
              <a:t> 3.53   (cor. to 3 sig. fig.)</a:t>
            </a: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A01CAC89-3241-C201-8DAA-B0D6F0A30C44}"/>
              </a:ext>
            </a:extLst>
          </p:cNvPr>
          <p:cNvGrpSpPr>
            <a:grpSpLocks/>
          </p:cNvGrpSpPr>
          <p:nvPr/>
        </p:nvGrpSpPr>
        <p:grpSpPr bwMode="auto">
          <a:xfrm>
            <a:off x="1179513" y="6456363"/>
            <a:ext cx="576262" cy="33337"/>
            <a:chOff x="924" y="3841"/>
            <a:chExt cx="363" cy="21"/>
          </a:xfrm>
        </p:grpSpPr>
        <p:sp>
          <p:nvSpPr>
            <p:cNvPr id="50230" name="Line 50">
              <a:extLst>
                <a:ext uri="{FF2B5EF4-FFF2-40B4-BE49-F238E27FC236}">
                  <a16:creationId xmlns:a16="http://schemas.microsoft.com/office/drawing/2014/main" id="{3EAA5D65-572F-477A-337C-5161609A9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3841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0231" name="Line 52">
              <a:extLst>
                <a:ext uri="{FF2B5EF4-FFF2-40B4-BE49-F238E27FC236}">
                  <a16:creationId xmlns:a16="http://schemas.microsoft.com/office/drawing/2014/main" id="{26578CFE-C284-666F-AD7A-81D2031F1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3862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aphicFrame>
        <p:nvGraphicFramePr>
          <p:cNvPr id="12" name="Group 82">
            <a:extLst>
              <a:ext uri="{FF2B5EF4-FFF2-40B4-BE49-F238E27FC236}">
                <a16:creationId xmlns:a16="http://schemas.microsoft.com/office/drawing/2014/main" id="{23A0553C-9918-707D-3D8F-CA4A99881C79}"/>
              </a:ext>
            </a:extLst>
          </p:cNvPr>
          <p:cNvGraphicFramePr>
            <a:graphicFrameLocks noGrp="1"/>
          </p:cNvGraphicFramePr>
          <p:nvPr/>
        </p:nvGraphicFramePr>
        <p:xfrm>
          <a:off x="788988" y="1196975"/>
          <a:ext cx="8164512" cy="947738"/>
        </p:xfrm>
        <a:graphic>
          <a:graphicData uri="http://schemas.openxmlformats.org/drawingml/2006/table">
            <a:tbl>
              <a:tblPr/>
              <a:tblGrid>
                <a:gridCol w="183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5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26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L="90008" marR="90008" marT="46754" marB="46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14 – 16</a:t>
                      </a: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17 – 19</a:t>
                      </a: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20 – 22</a:t>
                      </a: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23 – 25</a:t>
                      </a: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26 – 28</a:t>
                      </a: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4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Class mark</a:t>
                      </a:r>
                    </a:p>
                  </a:txBody>
                  <a:tcPr marL="90008" marR="90008" marT="46754" marB="46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48" marR="91448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116">
            <a:extLst>
              <a:ext uri="{FF2B5EF4-FFF2-40B4-BE49-F238E27FC236}">
                <a16:creationId xmlns:a16="http://schemas.microsoft.com/office/drawing/2014/main" id="{2D7C65DB-A162-FA11-3F53-66EDE3144C37}"/>
              </a:ext>
            </a:extLst>
          </p:cNvPr>
          <p:cNvGraphicFramePr>
            <a:graphicFrameLocks noGrp="1"/>
          </p:cNvGraphicFramePr>
          <p:nvPr/>
        </p:nvGraphicFramePr>
        <p:xfrm>
          <a:off x="788988" y="2141538"/>
          <a:ext cx="8156575" cy="487362"/>
        </p:xfrm>
        <a:graphic>
          <a:graphicData uri="http://schemas.openxmlformats.org/drawingml/2006/table">
            <a:tbl>
              <a:tblPr/>
              <a:tblGrid>
                <a:gridCol w="183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7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3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Frequency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223" name="Group 177">
            <a:extLst>
              <a:ext uri="{FF2B5EF4-FFF2-40B4-BE49-F238E27FC236}">
                <a16:creationId xmlns:a16="http://schemas.microsoft.com/office/drawing/2014/main" id="{50970E8F-9E68-FF7D-6724-D5E2244145DA}"/>
              </a:ext>
            </a:extLst>
          </p:cNvPr>
          <p:cNvGrpSpPr>
            <a:grpSpLocks/>
          </p:cNvGrpSpPr>
          <p:nvPr/>
        </p:nvGrpSpPr>
        <p:grpSpPr bwMode="auto">
          <a:xfrm>
            <a:off x="2949575" y="1628775"/>
            <a:ext cx="5616575" cy="461963"/>
            <a:chOff x="1858" y="1044"/>
            <a:chExt cx="3538" cy="291"/>
          </a:xfrm>
        </p:grpSpPr>
        <p:sp>
          <p:nvSpPr>
            <p:cNvPr id="50225" name="Rectangle 168">
              <a:extLst>
                <a:ext uri="{FF2B5EF4-FFF2-40B4-BE49-F238E27FC236}">
                  <a16:creationId xmlns:a16="http://schemas.microsoft.com/office/drawing/2014/main" id="{216DB303-9DBB-1B9E-D18F-FACC22319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04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0"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50226" name="Rectangle 170">
              <a:extLst>
                <a:ext uri="{FF2B5EF4-FFF2-40B4-BE49-F238E27FC236}">
                  <a16:creationId xmlns:a16="http://schemas.microsoft.com/office/drawing/2014/main" id="{1E18BD91-78EB-4F94-2A0E-75F863ABF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104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0">
                  <a:latin typeface="Arial" panose="020B0604020202020204" pitchFamily="34" charset="0"/>
                </a:rPr>
                <a:t>18</a:t>
              </a:r>
            </a:p>
          </p:txBody>
        </p:sp>
        <p:sp>
          <p:nvSpPr>
            <p:cNvPr id="50227" name="Rectangle 172">
              <a:extLst>
                <a:ext uri="{FF2B5EF4-FFF2-40B4-BE49-F238E27FC236}">
                  <a16:creationId xmlns:a16="http://schemas.microsoft.com/office/drawing/2014/main" id="{2E316E2F-DE04-C404-A517-394D7E474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104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0">
                  <a:latin typeface="Arial" panose="020B0604020202020204" pitchFamily="34" charset="0"/>
                </a:rPr>
                <a:t>21</a:t>
              </a:r>
            </a:p>
          </p:txBody>
        </p:sp>
        <p:sp>
          <p:nvSpPr>
            <p:cNvPr id="50228" name="Rectangle 174">
              <a:extLst>
                <a:ext uri="{FF2B5EF4-FFF2-40B4-BE49-F238E27FC236}">
                  <a16:creationId xmlns:a16="http://schemas.microsoft.com/office/drawing/2014/main" id="{4248336D-3798-73FC-8A4C-449CF90E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04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TW" sz="2400" b="0">
                  <a:latin typeface="Arial" panose="020B0604020202020204" pitchFamily="34" charset="0"/>
                </a:rPr>
                <a:t>24</a:t>
              </a:r>
            </a:p>
          </p:txBody>
        </p:sp>
        <p:sp>
          <p:nvSpPr>
            <p:cNvPr id="50229" name="Rectangle 176">
              <a:extLst>
                <a:ext uri="{FF2B5EF4-FFF2-40B4-BE49-F238E27FC236}">
                  <a16:creationId xmlns:a16="http://schemas.microsoft.com/office/drawing/2014/main" id="{39A4A89E-7274-D136-C8CC-2C6D3F036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6" y="104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0">
                  <a:latin typeface="Arial" panose="020B0604020202020204" pitchFamily="34" charset="0"/>
                </a:rPr>
                <a:t>27</a:t>
              </a:r>
            </a:p>
          </p:txBody>
        </p:sp>
      </p:grpSp>
      <p:sp>
        <p:nvSpPr>
          <p:cNvPr id="50224" name="Rectangle 41">
            <a:extLst>
              <a:ext uri="{FF2B5EF4-FFF2-40B4-BE49-F238E27FC236}">
                <a16:creationId xmlns:a16="http://schemas.microsoft.com/office/drawing/2014/main" id="{7F7B8FB0-7596-6975-42B4-F87F34BB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7475"/>
            <a:ext cx="8699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79500" algn="l"/>
                <a:tab pos="2336800" algn="l"/>
                <a:tab pos="4216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5688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79500" algn="l"/>
                <a:tab pos="2336800" algn="l"/>
                <a:tab pos="4216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577975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79500" algn="l"/>
                <a:tab pos="2336800" algn="l"/>
                <a:tab pos="4216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100263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622550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0797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5369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9941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445135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9500" algn="l"/>
                <a:tab pos="2336800" algn="l"/>
                <a:tab pos="4216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(a)  Mean age = 20.64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58" name="Picture 30">
            <a:extLst>
              <a:ext uri="{FF2B5EF4-FFF2-40B4-BE49-F238E27FC236}">
                <a16:creationId xmlns:a16="http://schemas.microsoft.com/office/drawing/2014/main" id="{07ED0707-4968-F0E5-08F9-454EAB82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8" y="908050"/>
            <a:ext cx="2887662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8">
            <a:extLst>
              <a:ext uri="{FF2B5EF4-FFF2-40B4-BE49-F238E27FC236}">
                <a16:creationId xmlns:a16="http://schemas.microsoft.com/office/drawing/2014/main" id="{412966EC-8176-FCA2-601E-F2A140DC5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368425"/>
            <a:ext cx="5148262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  <a:sym typeface="Symbol" panose="05050102010706020507" pitchFamily="18" charset="2"/>
              </a:rPr>
              <a:t>The histogram on the right shows the distribution of the salaries of 25 employees in a department.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  <a:sym typeface="Symbol" panose="05050102010706020507" pitchFamily="18" charset="2"/>
              </a:rPr>
              <a:t>Find the mean and the standard deviation of the salaries of the employees.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E4327EB-7E7B-3ECF-B203-21958EA3A864}"/>
              </a:ext>
            </a:extLst>
          </p:cNvPr>
          <p:cNvGraphicFramePr>
            <a:graphicFrameLocks noGrp="1"/>
          </p:cNvGraphicFramePr>
          <p:nvPr/>
        </p:nvGraphicFramePr>
        <p:xfrm>
          <a:off x="490538" y="3959225"/>
          <a:ext cx="7524750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r>
                        <a:rPr lang="en-US" altLang="zh-HK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mark ($)</a:t>
                      </a:r>
                      <a:endParaRPr lang="zh-HK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11 000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13 000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15 000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17 000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r>
                        <a:rPr lang="en-US" altLang="zh-HK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zh-HK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矩形 17">
            <a:extLst>
              <a:ext uri="{FF2B5EF4-FFF2-40B4-BE49-F238E27FC236}">
                <a16:creationId xmlns:a16="http://schemas.microsoft.com/office/drawing/2014/main" id="{3DA02C3C-3CC3-C14A-4C55-0EB74133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5199063"/>
            <a:ext cx="87741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HK" sz="2600" b="0" kern="0" dirty="0">
                <a:solidFill>
                  <a:srgbClr val="000000"/>
                </a:solidFill>
              </a:rPr>
              <a:t>∴</a:t>
            </a:r>
            <a:r>
              <a:rPr lang="en-US" altLang="zh-TW" sz="2600" b="0" kern="0" dirty="0">
                <a:solidFill>
                  <a:srgbClr val="000000"/>
                </a:solidFill>
              </a:rPr>
              <a:t>  mean = $13 400, </a:t>
            </a:r>
            <a:endParaRPr lang="zh-HK" altLang="en-US" sz="2600" b="0" kern="0" dirty="0">
              <a:solidFill>
                <a:srgbClr val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065F4F-F92A-7A75-279B-091F8DD533E5}"/>
              </a:ext>
            </a:extLst>
          </p:cNvPr>
          <p:cNvSpPr/>
          <p:nvPr/>
        </p:nvSpPr>
        <p:spPr>
          <a:xfrm>
            <a:off x="900113" y="5703888"/>
            <a:ext cx="7034212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600" b="0" kern="0" dirty="0">
                <a:solidFill>
                  <a:srgbClr val="000000"/>
                </a:solidFill>
                <a:latin typeface="Arial" charset="0"/>
              </a:rPr>
              <a:t>standard deviation = $1880 (cor. to 3 sig. fig.)</a:t>
            </a:r>
            <a:endParaRPr lang="zh-HK" altLang="en-US" sz="2600" b="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B0E809D-13CC-4005-B771-BB53C4FD9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995363"/>
            <a:ext cx="18653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rgbClr val="0033CC"/>
                </a:solidFill>
              </a:rPr>
              <a:t>Example:</a:t>
            </a:r>
            <a:endParaRPr kumimoji="0" lang="en-US" altLang="zh-TW" sz="2400" kern="0" dirty="0">
              <a:solidFill>
                <a:srgbClr val="0033CC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>
            <a:extLst>
              <a:ext uri="{FF2B5EF4-FFF2-40B4-BE49-F238E27FC236}">
                <a16:creationId xmlns:a16="http://schemas.microsoft.com/office/drawing/2014/main" id="{802A9D44-8FCC-8508-C5C5-2FF2C4FB0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432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2227" name="矩形 2">
            <a:extLst>
              <a:ext uri="{FF2B5EF4-FFF2-40B4-BE49-F238E27FC236}">
                <a16:creationId xmlns:a16="http://schemas.microsoft.com/office/drawing/2014/main" id="{0CC8CA3E-814C-B5D5-684F-07BFE6820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30313"/>
            <a:ext cx="55451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b="0">
                <a:latin typeface="Arial" panose="020B0604020202020204" pitchFamily="34" charset="0"/>
              </a:rPr>
              <a:t>The histogram on the right shows the </a:t>
            </a:r>
            <a:br>
              <a:rPr lang="en-US" altLang="zh-HK" sz="2400" b="0">
                <a:latin typeface="Arial" panose="020B0604020202020204" pitchFamily="34" charset="0"/>
              </a:rPr>
            </a:br>
            <a:r>
              <a:rPr lang="en-US" altLang="zh-HK" sz="2400" b="0">
                <a:latin typeface="Arial" panose="020B0604020202020204" pitchFamily="34" charset="0"/>
              </a:rPr>
              <a:t>distribution of the weights of 40 primary </a:t>
            </a:r>
            <a:br>
              <a:rPr lang="en-US" altLang="zh-HK" sz="2400" b="0">
                <a:latin typeface="Arial" panose="020B0604020202020204" pitchFamily="34" charset="0"/>
              </a:rPr>
            </a:br>
            <a:r>
              <a:rPr lang="en-US" altLang="zh-HK" sz="2400" b="0">
                <a:latin typeface="Arial" panose="020B0604020202020204" pitchFamily="34" charset="0"/>
              </a:rPr>
              <a:t>students’ school bags.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HK" sz="2400" b="0">
              <a:latin typeface="Arial" panose="020B0604020202020204" pitchFamily="34" charset="0"/>
            </a:endParaRPr>
          </a:p>
        </p:txBody>
      </p:sp>
      <p:pic>
        <p:nvPicPr>
          <p:cNvPr id="52228" name="圖片 1">
            <a:extLst>
              <a:ext uri="{FF2B5EF4-FFF2-40B4-BE49-F238E27FC236}">
                <a16:creationId xmlns:a16="http://schemas.microsoft.com/office/drawing/2014/main" id="{4B8DEA2C-BEE9-8FD3-8C1E-6A47CC7C9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908050"/>
            <a:ext cx="2420937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矩形 4">
            <a:extLst>
              <a:ext uri="{FF2B5EF4-FFF2-40B4-BE49-F238E27FC236}">
                <a16:creationId xmlns:a16="http://schemas.microsoft.com/office/drawing/2014/main" id="{29A82108-19FF-51E3-947E-9082897DA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495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solidFill>
                  <a:srgbClr val="000000"/>
                </a:solidFill>
                <a:latin typeface="Arial" panose="020B0604020202020204" pitchFamily="34" charset="0"/>
              </a:rPr>
              <a:t>Find the mean and the standard deviation of the weights of the school bags.</a:t>
            </a:r>
          </a:p>
        </p:txBody>
      </p:sp>
      <p:sp>
        <p:nvSpPr>
          <p:cNvPr id="52230" name="矩形 6">
            <a:extLst>
              <a:ext uri="{FF2B5EF4-FFF2-40B4-BE49-F238E27FC236}">
                <a16:creationId xmlns:a16="http://schemas.microsoft.com/office/drawing/2014/main" id="{2E53D8D6-3F1F-7746-BA88-EB452FE81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462338"/>
            <a:ext cx="871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solidFill>
                  <a:srgbClr val="000000"/>
                </a:solidFill>
                <a:latin typeface="Arial" panose="020B0604020202020204" pitchFamily="34" charset="0"/>
              </a:rPr>
              <a:t>(Give your answers correct to 3 significant figures if necessary.)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9038E2A-06FB-2E02-C4D9-8B4650220C92}"/>
              </a:ext>
            </a:extLst>
          </p:cNvPr>
          <p:cNvGraphicFramePr>
            <a:graphicFrameLocks noGrp="1"/>
          </p:cNvGraphicFramePr>
          <p:nvPr/>
        </p:nvGraphicFramePr>
        <p:xfrm>
          <a:off x="901700" y="4065588"/>
          <a:ext cx="7199313" cy="731837"/>
        </p:xfrm>
        <a:graphic>
          <a:graphicData uri="http://schemas.openxmlformats.org/drawingml/2006/table">
            <a:tbl>
              <a:tblPr firstRow="1" firstCol="1" bandRow="1"/>
              <a:tblGrid>
                <a:gridCol w="243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Arial" panose="020B0604020202020204" pitchFamily="34" charset="0"/>
                          <a:ea typeface="新細明體"/>
                          <a:cs typeface="Arial" panose="020B0604020202020204" pitchFamily="34" charset="0"/>
                        </a:rPr>
                        <a:t>Class mark (kg)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ea typeface="新細明體"/>
                          <a:cs typeface="Arial" panose="020B0604020202020204" pitchFamily="34" charset="0"/>
                        </a:rPr>
                        <a:t>1.2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ea typeface="新細明體"/>
                          <a:cs typeface="Arial" panose="020B0604020202020204" pitchFamily="34" charset="0"/>
                        </a:rPr>
                        <a:t>1.7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ea typeface="新細明體"/>
                          <a:cs typeface="Arial" panose="020B0604020202020204" pitchFamily="34" charset="0"/>
                        </a:rPr>
                        <a:t>2.2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ea typeface="新細明體"/>
                          <a:cs typeface="Arial" panose="020B0604020202020204" pitchFamily="34" charset="0"/>
                        </a:rPr>
                        <a:t>2.7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ea typeface="新細明體"/>
                          <a:cs typeface="Arial" panose="020B0604020202020204" pitchFamily="34" charset="0"/>
                        </a:rPr>
                        <a:t>3.2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Arial" panose="020B0604020202020204" pitchFamily="34" charset="0"/>
                          <a:ea typeface="新細明體"/>
                          <a:cs typeface="Arial" panose="020B0604020202020204" pitchFamily="34" charset="0"/>
                        </a:rPr>
                        <a:t>Frequency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ea typeface="新細明體"/>
                          <a:cs typeface="Arial" panose="020B0604020202020204" pitchFamily="34" charset="0"/>
                        </a:rPr>
                        <a:t>7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ea typeface="新細明體"/>
                          <a:cs typeface="Arial" panose="020B0604020202020204" pitchFamily="34" charset="0"/>
                        </a:rPr>
                        <a:t>16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ea typeface="新細明體"/>
                          <a:cs typeface="Arial" panose="020B0604020202020204" pitchFamily="34" charset="0"/>
                        </a:rPr>
                        <a:t>12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ea typeface="新細明體"/>
                          <a:cs typeface="Arial" panose="020B0604020202020204" pitchFamily="34" charset="0"/>
                        </a:rPr>
                        <a:t>4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ea typeface="新細明體"/>
                          <a:cs typeface="Arial" panose="020B0604020202020204" pitchFamily="34" charset="0"/>
                        </a:rPr>
                        <a:t>1</a:t>
                      </a:r>
                      <a:endParaRPr lang="zh-TW" sz="2400" kern="100" dirty="0">
                        <a:effectLst/>
                        <a:latin typeface="Arial" panose="020B0604020202020204" pitchFamily="34" charset="0"/>
                        <a:ea typeface="新細明體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7">
            <a:extLst>
              <a:ext uri="{FF2B5EF4-FFF2-40B4-BE49-F238E27FC236}">
                <a16:creationId xmlns:a16="http://schemas.microsoft.com/office/drawing/2014/main" id="{7EC073F7-48CE-0D51-8EC8-AE6BBF3C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4868863"/>
            <a:ext cx="87741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600" b="0" kern="0" dirty="0">
                <a:solidFill>
                  <a:srgbClr val="000000"/>
                </a:solidFill>
              </a:rPr>
              <a:t>      Mean weight of the school bags = 1.9 kg, </a:t>
            </a:r>
            <a:endParaRPr lang="zh-HK" altLang="en-US" sz="2600" b="0" kern="0" dirty="0">
              <a:solidFill>
                <a:srgbClr val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A81776-DFBA-1AEE-FFDB-7FA885F316FA}"/>
              </a:ext>
            </a:extLst>
          </p:cNvPr>
          <p:cNvSpPr/>
          <p:nvPr/>
        </p:nvSpPr>
        <p:spPr>
          <a:xfrm>
            <a:off x="900113" y="5392738"/>
            <a:ext cx="7920037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600" b="0" kern="0" dirty="0">
                <a:solidFill>
                  <a:srgbClr val="000000"/>
                </a:solidFill>
                <a:latin typeface="Arial" charset="0"/>
              </a:rPr>
              <a:t>standard deviation of the weights of the school bags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600" b="0" kern="0" dirty="0">
                <a:solidFill>
                  <a:srgbClr val="000000"/>
                </a:solidFill>
                <a:latin typeface="Arial" charset="0"/>
              </a:rPr>
              <a:t>= 0.485 kg (cor. to 3 sig. fig.)</a:t>
            </a:r>
            <a:endParaRPr lang="zh-HK" altLang="en-US" sz="2600" b="0" kern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3" name="Group 53">
            <a:extLst>
              <a:ext uri="{FF2B5EF4-FFF2-40B4-BE49-F238E27FC236}">
                <a16:creationId xmlns:a16="http://schemas.microsoft.com/office/drawing/2014/main" id="{6E9FB3AA-BA32-32EE-97CF-1A56ADDBE7A3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6284913"/>
            <a:ext cx="1223963" cy="33337"/>
            <a:chOff x="924" y="3841"/>
            <a:chExt cx="363" cy="21"/>
          </a:xfrm>
        </p:grpSpPr>
        <p:sp>
          <p:nvSpPr>
            <p:cNvPr id="52260" name="Line 50">
              <a:extLst>
                <a:ext uri="{FF2B5EF4-FFF2-40B4-BE49-F238E27FC236}">
                  <a16:creationId xmlns:a16="http://schemas.microsoft.com/office/drawing/2014/main" id="{CDD76EFA-0D1B-153D-D992-B359D2197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3841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2261" name="Line 52">
              <a:extLst>
                <a:ext uri="{FF2B5EF4-FFF2-40B4-BE49-F238E27FC236}">
                  <a16:creationId xmlns:a16="http://schemas.microsoft.com/office/drawing/2014/main" id="{DA26752B-1892-A485-0D0A-5D201BEA2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3862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16" name="Group 53">
            <a:extLst>
              <a:ext uri="{FF2B5EF4-FFF2-40B4-BE49-F238E27FC236}">
                <a16:creationId xmlns:a16="http://schemas.microsoft.com/office/drawing/2014/main" id="{41C70888-B6E1-0223-A6AF-6C4FBD424AFA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5375275"/>
            <a:ext cx="900112" cy="33338"/>
            <a:chOff x="924" y="3841"/>
            <a:chExt cx="363" cy="21"/>
          </a:xfrm>
        </p:grpSpPr>
        <p:sp>
          <p:nvSpPr>
            <p:cNvPr id="52258" name="Line 50">
              <a:extLst>
                <a:ext uri="{FF2B5EF4-FFF2-40B4-BE49-F238E27FC236}">
                  <a16:creationId xmlns:a16="http://schemas.microsoft.com/office/drawing/2014/main" id="{676CB132-6B39-3BDE-95B0-7D7A8461B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3841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2259" name="Line 52">
              <a:extLst>
                <a:ext uri="{FF2B5EF4-FFF2-40B4-BE49-F238E27FC236}">
                  <a16:creationId xmlns:a16="http://schemas.microsoft.com/office/drawing/2014/main" id="{5116EFB9-F7F7-7EC1-B0A7-08AB54754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3862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>
            <a:extLst>
              <a:ext uri="{FF2B5EF4-FFF2-40B4-BE49-F238E27FC236}">
                <a16:creationId xmlns:a16="http://schemas.microsoft.com/office/drawing/2014/main" id="{010A20A5-9F24-0230-1FEC-2D5DE27D3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770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Consider the two sets of numbers:</a:t>
            </a:r>
            <a:endParaRPr lang="en-US" altLang="en-US" sz="2800" b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723" name="Text Box 5">
            <a:extLst>
              <a:ext uri="{FF2B5EF4-FFF2-40B4-BE49-F238E27FC236}">
                <a16:creationId xmlns:a16="http://schemas.microsoft.com/office/drawing/2014/main" id="{20921FD0-D591-F4DF-C339-7E284D869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8424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Set</a:t>
            </a:r>
            <a:r>
              <a:rPr lang="en-US" altLang="zh-TW" sz="2800" b="0" i="1">
                <a:latin typeface="Arial" panose="020B0604020202020204" pitchFamily="34" charset="0"/>
              </a:rPr>
              <a:t> A</a:t>
            </a:r>
            <a:r>
              <a:rPr lang="en-US" altLang="zh-TW" sz="2800" b="0">
                <a:latin typeface="Arial" panose="020B0604020202020204" pitchFamily="34" charset="0"/>
              </a:rPr>
              <a:t> = {1, 2, 3, 4, 5, 6}	Set </a:t>
            </a:r>
            <a:r>
              <a:rPr lang="en-US" altLang="zh-TW" sz="2800" b="0" i="1">
                <a:latin typeface="Arial" panose="020B0604020202020204" pitchFamily="34" charset="0"/>
              </a:rPr>
              <a:t>B</a:t>
            </a:r>
            <a:r>
              <a:rPr lang="en-US" altLang="zh-TW" sz="2800" b="0">
                <a:latin typeface="Arial" panose="020B0604020202020204" pitchFamily="34" charset="0"/>
              </a:rPr>
              <a:t> = {1, 2, 2, 5, 5, 6}</a:t>
            </a:r>
            <a:endParaRPr lang="en-US" altLang="en-US" sz="2800" b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ADBB4C5A-28B5-DA81-A553-710C6374F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922463"/>
            <a:ext cx="2271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Range of </a:t>
            </a:r>
            <a:r>
              <a:rPr lang="en-US" altLang="zh-TW" sz="2800" b="0" i="1">
                <a:latin typeface="Arial" panose="020B0604020202020204" pitchFamily="34" charset="0"/>
              </a:rPr>
              <a:t>A </a:t>
            </a:r>
            <a:r>
              <a:rPr lang="en-US" altLang="zh-TW" sz="2800" b="0">
                <a:latin typeface="Arial" panose="020B0604020202020204" pitchFamily="34" charset="0"/>
              </a:rPr>
              <a:t>=</a:t>
            </a:r>
            <a:endParaRPr lang="en-US" altLang="en-US" sz="2800" b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C2651DA8-9706-C435-728A-01D5F0B8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1916113"/>
            <a:ext cx="1579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6 – 1 = 5</a:t>
            </a:r>
          </a:p>
        </p:txBody>
      </p:sp>
      <p:sp>
        <p:nvSpPr>
          <p:cNvPr id="30726" name="Line 8">
            <a:extLst>
              <a:ext uri="{FF2B5EF4-FFF2-40B4-BE49-F238E27FC236}">
                <a16:creationId xmlns:a16="http://schemas.microsoft.com/office/drawing/2014/main" id="{1F53441B-1A61-264A-01E3-40D5E097A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4863" y="2017713"/>
            <a:ext cx="0" cy="957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0727" name="Rectangle 9">
            <a:extLst>
              <a:ext uri="{FF2B5EF4-FFF2-40B4-BE49-F238E27FC236}">
                <a16:creationId xmlns:a16="http://schemas.microsoft.com/office/drawing/2014/main" id="{BB60287A-3110-80EE-635E-53D9CF8D8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1922463"/>
            <a:ext cx="2271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Range of </a:t>
            </a:r>
            <a:r>
              <a:rPr lang="en-US" altLang="zh-TW" sz="2800" b="0" i="1">
                <a:latin typeface="Arial" panose="020B0604020202020204" pitchFamily="34" charset="0"/>
              </a:rPr>
              <a:t>B </a:t>
            </a:r>
            <a:r>
              <a:rPr lang="en-US" altLang="zh-TW" sz="2800" b="0">
                <a:latin typeface="Arial" panose="020B0604020202020204" pitchFamily="34" charset="0"/>
              </a:rPr>
              <a:t>=</a:t>
            </a:r>
            <a:endParaRPr lang="en-US" altLang="en-US" sz="2800" b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28" name="Rectangle 11">
            <a:extLst>
              <a:ext uri="{FF2B5EF4-FFF2-40B4-BE49-F238E27FC236}">
                <a16:creationId xmlns:a16="http://schemas.microsoft.com/office/drawing/2014/main" id="{03D45520-875E-845D-AC09-7E4641E20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1922463"/>
            <a:ext cx="1579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6 – 1 = 5</a:t>
            </a:r>
          </a:p>
        </p:txBody>
      </p:sp>
      <p:sp>
        <p:nvSpPr>
          <p:cNvPr id="30729" name="Rectangle 12">
            <a:extLst>
              <a:ext uri="{FF2B5EF4-FFF2-40B4-BE49-F238E27FC236}">
                <a16:creationId xmlns:a16="http://schemas.microsoft.com/office/drawing/2014/main" id="{1FB73ADD-87B0-39CB-737E-28E17357F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493963"/>
            <a:ext cx="185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IQR of </a:t>
            </a:r>
            <a:r>
              <a:rPr lang="en-US" altLang="zh-TW" sz="2800" b="0" i="1">
                <a:latin typeface="Arial" panose="020B0604020202020204" pitchFamily="34" charset="0"/>
              </a:rPr>
              <a:t>A </a:t>
            </a:r>
            <a:r>
              <a:rPr lang="en-US" altLang="zh-TW" sz="2800" b="0">
                <a:latin typeface="Arial" panose="020B0604020202020204" pitchFamily="34" charset="0"/>
              </a:rPr>
              <a:t>=</a:t>
            </a:r>
            <a:endParaRPr lang="en-US" altLang="en-US" sz="2800" b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30" name="Rectangle 13">
            <a:extLst>
              <a:ext uri="{FF2B5EF4-FFF2-40B4-BE49-F238E27FC236}">
                <a16:creationId xmlns:a16="http://schemas.microsoft.com/office/drawing/2014/main" id="{8C9BDDA7-A083-4277-871C-93E7387E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2493963"/>
            <a:ext cx="1579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5 – 2 = 3</a:t>
            </a:r>
          </a:p>
        </p:txBody>
      </p:sp>
      <p:sp>
        <p:nvSpPr>
          <p:cNvPr id="30731" name="Rectangle 14">
            <a:extLst>
              <a:ext uri="{FF2B5EF4-FFF2-40B4-BE49-F238E27FC236}">
                <a16:creationId xmlns:a16="http://schemas.microsoft.com/office/drawing/2014/main" id="{4A2F7F99-04FF-1660-AE34-4E16DC234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25" y="2493963"/>
            <a:ext cx="185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IQR of </a:t>
            </a:r>
            <a:r>
              <a:rPr lang="en-US" altLang="zh-TW" sz="2800" b="0" i="1">
                <a:latin typeface="Arial" panose="020B0604020202020204" pitchFamily="34" charset="0"/>
              </a:rPr>
              <a:t>B </a:t>
            </a:r>
            <a:r>
              <a:rPr lang="en-US" altLang="zh-TW" sz="2800" b="0">
                <a:latin typeface="Arial" panose="020B0604020202020204" pitchFamily="34" charset="0"/>
              </a:rPr>
              <a:t>=</a:t>
            </a:r>
            <a:endParaRPr lang="en-US" altLang="en-US" sz="2800" b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32" name="Rectangle 15">
            <a:extLst>
              <a:ext uri="{FF2B5EF4-FFF2-40B4-BE49-F238E27FC236}">
                <a16:creationId xmlns:a16="http://schemas.microsoft.com/office/drawing/2014/main" id="{9AB9512F-FF65-F05D-355E-E0051F42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25" y="2493963"/>
            <a:ext cx="1579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5 – 2 = 3</a:t>
            </a:r>
          </a:p>
        </p:txBody>
      </p:sp>
      <p:grpSp>
        <p:nvGrpSpPr>
          <p:cNvPr id="17" name="Group 26">
            <a:extLst>
              <a:ext uri="{FF2B5EF4-FFF2-40B4-BE49-F238E27FC236}">
                <a16:creationId xmlns:a16="http://schemas.microsoft.com/office/drawing/2014/main" id="{EEBC4718-DAF3-D721-8F44-6E60514C3EF4}"/>
              </a:ext>
            </a:extLst>
          </p:cNvPr>
          <p:cNvGrpSpPr>
            <a:grpSpLocks/>
          </p:cNvGrpSpPr>
          <p:nvPr/>
        </p:nvGrpSpPr>
        <p:grpSpPr bwMode="auto">
          <a:xfrm>
            <a:off x="-14288" y="3019425"/>
            <a:ext cx="8985251" cy="3278188"/>
            <a:chOff x="-9" y="1902"/>
            <a:chExt cx="5660" cy="2065"/>
          </a:xfrm>
        </p:grpSpPr>
        <p:pic>
          <p:nvPicPr>
            <p:cNvPr id="30734" name="Picture 21">
              <a:extLst>
                <a:ext uri="{FF2B5EF4-FFF2-40B4-BE49-F238E27FC236}">
                  <a16:creationId xmlns:a16="http://schemas.microsoft.com/office/drawing/2014/main" id="{0E57F6D4-6B21-73BC-7975-F8A385969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9" y="2134"/>
              <a:ext cx="1500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5" name="AutoShape 23">
              <a:extLst>
                <a:ext uri="{FF2B5EF4-FFF2-40B4-BE49-F238E27FC236}">
                  <a16:creationId xmlns:a16="http://schemas.microsoft.com/office/drawing/2014/main" id="{A5D5672E-B5EF-1E96-F330-D9740C867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1902"/>
              <a:ext cx="4149" cy="2065"/>
            </a:xfrm>
            <a:prstGeom prst="cloudCallout">
              <a:avLst>
                <a:gd name="adj1" fmla="val -64574"/>
                <a:gd name="adj2" fmla="val -22134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HK" altLang="zh-HK" sz="2800" i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0736" name="Rectangle 24">
              <a:extLst>
                <a:ext uri="{FF2B5EF4-FFF2-40B4-BE49-F238E27FC236}">
                  <a16:creationId xmlns:a16="http://schemas.microsoft.com/office/drawing/2014/main" id="{67E43BB0-BA48-B9FB-C92F-4E5CA766C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2151"/>
              <a:ext cx="3174" cy="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600" b="0">
                  <a:latin typeface="Arial" panose="020B0604020202020204" pitchFamily="34" charset="0"/>
                </a:rPr>
                <a:t>In this case, we can use </a:t>
              </a:r>
              <a:r>
                <a:rPr lang="en-US" altLang="zh-TW" sz="2600">
                  <a:solidFill>
                    <a:srgbClr val="3939FF"/>
                  </a:solidFill>
                  <a:latin typeface="Arial" panose="020B0604020202020204" pitchFamily="34" charset="0"/>
                </a:rPr>
                <a:t>standard deviation</a:t>
              </a:r>
              <a:r>
                <a:rPr lang="en-US" altLang="zh-TW" sz="2600">
                  <a:latin typeface="Arial" panose="020B0604020202020204" pitchFamily="34" charset="0"/>
                </a:rPr>
                <a:t> </a:t>
              </a:r>
              <a:r>
                <a:rPr lang="en-US" altLang="zh-TW" sz="2600" b="0">
                  <a:latin typeface="Arial" panose="020B0604020202020204" pitchFamily="34" charset="0"/>
                </a:rPr>
                <a:t>to measure the dispersion. As it takes every datum of the set into account, it can tell which set of data are more dispersed.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7" name="Rectangle 27">
            <a:extLst>
              <a:ext uri="{FF2B5EF4-FFF2-40B4-BE49-F238E27FC236}">
                <a16:creationId xmlns:a16="http://schemas.microsoft.com/office/drawing/2014/main" id="{406872BA-CCAE-BFDE-319B-C122D6FC3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73163"/>
            <a:ext cx="81375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							    </a:t>
            </a:r>
            <a:r>
              <a:rPr lang="en-US" altLang="zh-TW" sz="1400" b="0">
                <a:latin typeface="Arial" panose="020B0604020202020204" pitchFamily="34" charset="0"/>
              </a:rPr>
              <a:t> </a:t>
            </a:r>
            <a:r>
              <a:rPr lang="en-US" altLang="zh-TW" sz="2800" b="0">
                <a:latin typeface="Arial" panose="020B0604020202020204" pitchFamily="34" charset="0"/>
              </a:rPr>
              <a:t>with </a:t>
            </a:r>
          </a:p>
          <a:p>
            <a:pPr eaLnBrk="1" hangingPunct="1"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arithmetic mean </a:t>
            </a:r>
            <a:r>
              <a:rPr lang="en-US" altLang="zh-TW" sz="2800" b="0" i="1">
                <a:latin typeface="Arial" panose="020B0604020202020204" pitchFamily="34" charset="0"/>
              </a:rPr>
              <a:t>x</a:t>
            </a:r>
            <a:r>
              <a:rPr lang="en-US" altLang="zh-TW" sz="2800" b="0">
                <a:latin typeface="Arial" panose="020B0604020202020204" pitchFamily="34" charset="0"/>
              </a:rPr>
              <a:t>, </a:t>
            </a:r>
          </a:p>
        </p:txBody>
      </p:sp>
      <p:sp>
        <p:nvSpPr>
          <p:cNvPr id="307204" name="Text Box 4">
            <a:extLst>
              <a:ext uri="{FF2B5EF4-FFF2-40B4-BE49-F238E27FC236}">
                <a16:creationId xmlns:a16="http://schemas.microsoft.com/office/drawing/2014/main" id="{01B91C43-218F-9A70-3516-DEB2A941B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63638"/>
            <a:ext cx="770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For a set of ungrouped data {</a:t>
            </a:r>
            <a:r>
              <a:rPr lang="en-US" altLang="zh-TW" sz="2800" b="0" i="1">
                <a:latin typeface="Arial" panose="020B0604020202020204" pitchFamily="34" charset="0"/>
              </a:rPr>
              <a:t>x</a:t>
            </a:r>
            <a:r>
              <a:rPr lang="en-US" altLang="zh-TW" sz="2800" b="0" baseline="-25000">
                <a:latin typeface="Arial" panose="020B0604020202020204" pitchFamily="34" charset="0"/>
              </a:rPr>
              <a:t>1</a:t>
            </a:r>
            <a:r>
              <a:rPr lang="en-US" altLang="zh-TW" sz="2800" b="0">
                <a:latin typeface="Arial" panose="020B0604020202020204" pitchFamily="34" charset="0"/>
              </a:rPr>
              <a:t>, </a:t>
            </a:r>
            <a:r>
              <a:rPr lang="en-US" altLang="zh-TW" sz="2800" b="0" i="1">
                <a:latin typeface="Arial" panose="020B0604020202020204" pitchFamily="34" charset="0"/>
              </a:rPr>
              <a:t>x</a:t>
            </a:r>
            <a:r>
              <a:rPr lang="en-US" altLang="zh-TW" sz="2800" b="0" baseline="-25000">
                <a:latin typeface="Arial" panose="020B0604020202020204" pitchFamily="34" charset="0"/>
              </a:rPr>
              <a:t>2</a:t>
            </a:r>
            <a:r>
              <a:rPr lang="en-US" altLang="zh-TW" sz="2800" b="0">
                <a:latin typeface="Arial" panose="020B0604020202020204" pitchFamily="34" charset="0"/>
              </a:rPr>
              <a:t>, …, </a:t>
            </a:r>
            <a:r>
              <a:rPr lang="en-US" altLang="zh-TW" sz="2800" b="0" i="1">
                <a:latin typeface="Arial" panose="020B0604020202020204" pitchFamily="34" charset="0"/>
              </a:rPr>
              <a:t>x</a:t>
            </a:r>
            <a:r>
              <a:rPr lang="en-US" altLang="zh-TW" sz="2800" b="0" i="1" baseline="-25000">
                <a:latin typeface="Arial" panose="020B0604020202020204" pitchFamily="34" charset="0"/>
              </a:rPr>
              <a:t>N</a:t>
            </a:r>
            <a:r>
              <a:rPr lang="en-US" altLang="zh-TW" sz="2800" b="0">
                <a:latin typeface="Arial" panose="020B0604020202020204" pitchFamily="34" charset="0"/>
              </a:rPr>
              <a:t>}, </a:t>
            </a:r>
            <a:endParaRPr lang="en-US" altLang="en-US" sz="2800" b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25BE0C5A-FFE9-16BA-70A3-8ED913C12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chemeClr val="tx2"/>
                </a:solidFill>
                <a:latin typeface="Arial" panose="020B0604020202020204" pitchFamily="34" charset="0"/>
              </a:rPr>
              <a:t>Standard Deviation of Ungrouped Data</a:t>
            </a:r>
          </a:p>
        </p:txBody>
      </p:sp>
      <p:grpSp>
        <p:nvGrpSpPr>
          <p:cNvPr id="307212" name="Group 12">
            <a:extLst>
              <a:ext uri="{FF2B5EF4-FFF2-40B4-BE49-F238E27FC236}">
                <a16:creationId xmlns:a16="http://schemas.microsoft.com/office/drawing/2014/main" id="{A4269BC3-258C-E43E-4698-EFC5AACBF800}"/>
              </a:ext>
            </a:extLst>
          </p:cNvPr>
          <p:cNvGrpSpPr>
            <a:grpSpLocks/>
          </p:cNvGrpSpPr>
          <p:nvPr/>
        </p:nvGrpSpPr>
        <p:grpSpPr bwMode="auto">
          <a:xfrm>
            <a:off x="1238250" y="2420938"/>
            <a:ext cx="6407150" cy="1189037"/>
            <a:chOff x="862" y="2772"/>
            <a:chExt cx="4036" cy="749"/>
          </a:xfrm>
        </p:grpSpPr>
        <p:sp>
          <p:nvSpPr>
            <p:cNvPr id="31755" name="Rectangle 13">
              <a:extLst>
                <a:ext uri="{FF2B5EF4-FFF2-40B4-BE49-F238E27FC236}">
                  <a16:creationId xmlns:a16="http://schemas.microsoft.com/office/drawing/2014/main" id="{3349FF4A-9642-17D1-7365-F59C04843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2772"/>
              <a:ext cx="4036" cy="74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graphicFrame>
          <p:nvGraphicFramePr>
            <p:cNvPr id="31756" name="Object 14">
              <a:extLst>
                <a:ext uri="{FF2B5EF4-FFF2-40B4-BE49-F238E27FC236}">
                  <a16:creationId xmlns:a16="http://schemas.microsoft.com/office/drawing/2014/main" id="{B4D8ABC6-4C4B-E7CC-1DA3-A5864C781B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4" y="2885"/>
            <a:ext cx="379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6019800" imgH="901700" progId="Equation.3">
                    <p:embed/>
                  </p:oleObj>
                </mc:Choice>
                <mc:Fallback>
                  <p:oleObj name="方程式" r:id="rId2" imgW="6019800" imgH="9017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" y="2885"/>
                          <a:ext cx="3792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19" name="Line 19">
            <a:extLst>
              <a:ext uri="{FF2B5EF4-FFF2-40B4-BE49-F238E27FC236}">
                <a16:creationId xmlns:a16="http://schemas.microsoft.com/office/drawing/2014/main" id="{957E4A9F-4F12-84A3-C13F-642C46B5B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1773238"/>
            <a:ext cx="1698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07226" name="Rectangle 26">
            <a:extLst>
              <a:ext uri="{FF2B5EF4-FFF2-40B4-BE49-F238E27FC236}">
                <a16:creationId xmlns:a16="http://schemas.microsoft.com/office/drawing/2014/main" id="{5C7CC1E4-5E5A-7507-E59D-6119D7935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700213"/>
            <a:ext cx="7993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Arial" panose="020B0604020202020204" pitchFamily="34" charset="0"/>
              </a:rPr>
              <a:t>                     	 the standard deviation </a:t>
            </a:r>
            <a:r>
              <a:rPr lang="en-US" altLang="zh-TW" sz="2800" b="0" i="1"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TW" sz="2800" b="0">
                <a:latin typeface="Arial" panose="020B0604020202020204" pitchFamily="34" charset="0"/>
                <a:sym typeface="Symbol" panose="05050102010706020507" pitchFamily="18" charset="2"/>
              </a:rPr>
              <a:t> is:</a:t>
            </a:r>
            <a:endParaRPr lang="en-US" altLang="en-US" sz="2800" b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307230" name="Picture 30">
            <a:extLst>
              <a:ext uri="{FF2B5EF4-FFF2-40B4-BE49-F238E27FC236}">
                <a16:creationId xmlns:a16="http://schemas.microsoft.com/office/drawing/2014/main" id="{C7FA7E85-172C-195D-90E0-C82F07BD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3975100"/>
            <a:ext cx="22129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1" name="AutoShape 31">
            <a:extLst>
              <a:ext uri="{FF2B5EF4-FFF2-40B4-BE49-F238E27FC236}">
                <a16:creationId xmlns:a16="http://schemas.microsoft.com/office/drawing/2014/main" id="{CF68A460-652B-6B38-7F9C-B19197BD5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4271963"/>
            <a:ext cx="5656263" cy="2232025"/>
          </a:xfrm>
          <a:prstGeom prst="cloudCallout">
            <a:avLst>
              <a:gd name="adj1" fmla="val 61394"/>
              <a:gd name="adj2" fmla="val -2689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7232" name="Text Box 32">
            <a:extLst>
              <a:ext uri="{FF2B5EF4-FFF2-40B4-BE49-F238E27FC236}">
                <a16:creationId xmlns:a16="http://schemas.microsoft.com/office/drawing/2014/main" id="{1884BED1-5247-71DD-2205-F3B550338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4532313"/>
            <a:ext cx="41735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TW" sz="2600" b="0">
                <a:latin typeface="Arial" panose="020B0604020202020204" pitchFamily="34" charset="0"/>
              </a:rPr>
              <a:t>How to find the standard deviations of the data sets </a:t>
            </a:r>
            <a:br>
              <a:rPr lang="en-US" altLang="zh-TW" sz="2600" b="0">
                <a:latin typeface="Arial" panose="020B0604020202020204" pitchFamily="34" charset="0"/>
              </a:rPr>
            </a:br>
            <a:r>
              <a:rPr lang="en-US" altLang="zh-TW" sz="2600" b="0" i="1">
                <a:latin typeface="Arial" panose="020B0604020202020204" pitchFamily="34" charset="0"/>
              </a:rPr>
              <a:t>A</a:t>
            </a:r>
            <a:r>
              <a:rPr lang="en-US" altLang="zh-TW" sz="2600" b="0">
                <a:latin typeface="Arial" panose="020B0604020202020204" pitchFamily="34" charset="0"/>
              </a:rPr>
              <a:t> = {1, 2, 3, 4, 5, 6} and </a:t>
            </a:r>
            <a:br>
              <a:rPr lang="en-US" altLang="zh-TW" sz="2600" b="0">
                <a:latin typeface="Arial" panose="020B0604020202020204" pitchFamily="34" charset="0"/>
              </a:rPr>
            </a:br>
            <a:r>
              <a:rPr lang="en-US" altLang="zh-TW" sz="2600" b="0" i="1">
                <a:latin typeface="Arial" panose="020B0604020202020204" pitchFamily="34" charset="0"/>
              </a:rPr>
              <a:t>B</a:t>
            </a:r>
            <a:r>
              <a:rPr lang="en-US" altLang="zh-TW" sz="2600" b="0">
                <a:latin typeface="Arial" panose="020B0604020202020204" pitchFamily="34" charset="0"/>
              </a:rPr>
              <a:t> = {1, 2, 2, 5, 5, 6}?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7" grpId="0"/>
      <p:bldP spid="307204" grpId="0"/>
      <p:bldP spid="307226" grpId="0"/>
      <p:bldP spid="307231" grpId="0" animBg="1"/>
      <p:bldP spid="3072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B32FD9BA-CE99-B407-19B9-57A0031DB513}"/>
              </a:ext>
            </a:extLst>
          </p:cNvPr>
          <p:cNvSpPr/>
          <p:nvPr/>
        </p:nvSpPr>
        <p:spPr>
          <a:xfrm>
            <a:off x="3829050" y="3870325"/>
            <a:ext cx="504825" cy="36036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94ABCE-E70E-1B05-29AB-1D8FB11404C7}"/>
              </a:ext>
            </a:extLst>
          </p:cNvPr>
          <p:cNvSpPr/>
          <p:nvPr/>
        </p:nvSpPr>
        <p:spPr>
          <a:xfrm>
            <a:off x="5307013" y="3870325"/>
            <a:ext cx="504825" cy="36036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C91131-30CC-448C-409D-F90D1F10EB3D}"/>
              </a:ext>
            </a:extLst>
          </p:cNvPr>
          <p:cNvSpPr/>
          <p:nvPr/>
        </p:nvSpPr>
        <p:spPr>
          <a:xfrm>
            <a:off x="6789738" y="3870325"/>
            <a:ext cx="503237" cy="36036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9FD68E-08E2-CA31-E5BB-DA43EBF12E19}"/>
              </a:ext>
            </a:extLst>
          </p:cNvPr>
          <p:cNvSpPr/>
          <p:nvPr/>
        </p:nvSpPr>
        <p:spPr>
          <a:xfrm>
            <a:off x="4138613" y="4349750"/>
            <a:ext cx="503237" cy="36036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2435C7-7001-830A-96A8-D59A3BDE0FC4}"/>
              </a:ext>
            </a:extLst>
          </p:cNvPr>
          <p:cNvSpPr/>
          <p:nvPr/>
        </p:nvSpPr>
        <p:spPr>
          <a:xfrm>
            <a:off x="5600700" y="4349750"/>
            <a:ext cx="503238" cy="36036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C75ABB-D08A-64A4-A550-FA1DE44F4A85}"/>
              </a:ext>
            </a:extLst>
          </p:cNvPr>
          <p:cNvSpPr/>
          <p:nvPr/>
        </p:nvSpPr>
        <p:spPr>
          <a:xfrm>
            <a:off x="7075488" y="4338638"/>
            <a:ext cx="504825" cy="36036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6CF950-852C-5084-CE9C-124886307DAE}"/>
              </a:ext>
            </a:extLst>
          </p:cNvPr>
          <p:cNvSpPr/>
          <p:nvPr/>
        </p:nvSpPr>
        <p:spPr>
          <a:xfrm>
            <a:off x="5902325" y="3103563"/>
            <a:ext cx="503238" cy="3587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308240" name="AutoShape 16">
            <a:extLst>
              <a:ext uri="{FF2B5EF4-FFF2-40B4-BE49-F238E27FC236}">
                <a16:creationId xmlns:a16="http://schemas.microsoft.com/office/drawing/2014/main" id="{A2C5618E-1432-B796-82BF-CBFC5D90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649288"/>
            <a:ext cx="4056062" cy="1617662"/>
          </a:xfrm>
          <a:prstGeom prst="cloudCallout">
            <a:avLst>
              <a:gd name="adj1" fmla="val -20333"/>
              <a:gd name="adj2" fmla="val 7728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8241" name="Rectangle 17">
            <a:extLst>
              <a:ext uri="{FF2B5EF4-FFF2-40B4-BE49-F238E27FC236}">
                <a16:creationId xmlns:a16="http://schemas.microsoft.com/office/drawing/2014/main" id="{56F402F6-5FBF-BBF1-7497-FFD5CC1AE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88" y="993775"/>
            <a:ext cx="3076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We have to find the arithmetic mean first.</a:t>
            </a:r>
          </a:p>
        </p:txBody>
      </p:sp>
      <p:graphicFrame>
        <p:nvGraphicFramePr>
          <p:cNvPr id="308268" name="Object 44">
            <a:extLst>
              <a:ext uri="{FF2B5EF4-FFF2-40B4-BE49-F238E27FC236}">
                <a16:creationId xmlns:a16="http://schemas.microsoft.com/office/drawing/2014/main" id="{AB795DB6-D989-2727-E010-3747145E3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5" y="2943225"/>
          <a:ext cx="2946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946400" imgH="723900" progId="Equation.3">
                  <p:embed/>
                </p:oleObj>
              </mc:Choice>
              <mc:Fallback>
                <p:oleObj name="方程式" r:id="rId2" imgW="2946400" imgH="7239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943225"/>
                        <a:ext cx="2946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69" name="Object 45">
            <a:extLst>
              <a:ext uri="{FF2B5EF4-FFF2-40B4-BE49-F238E27FC236}">
                <a16:creationId xmlns:a16="http://schemas.microsoft.com/office/drawing/2014/main" id="{8C6A4700-7840-F1C7-025A-F6BBC4AE7A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1438" y="3824288"/>
          <a:ext cx="520065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232400" imgH="1257300" progId="Equation.3">
                  <p:embed/>
                </p:oleObj>
              </mc:Choice>
              <mc:Fallback>
                <p:oleObj name="方程式" r:id="rId4" imgW="5232400" imgH="1257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824288"/>
                        <a:ext cx="5200650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71" name="Object 47">
            <a:extLst>
              <a:ext uri="{FF2B5EF4-FFF2-40B4-BE49-F238E27FC236}">
                <a16:creationId xmlns:a16="http://schemas.microsoft.com/office/drawing/2014/main" id="{2331F8F4-BBA0-6608-9E57-BC2EEF476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6713" y="5246688"/>
          <a:ext cx="3276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3276600" imgH="355600" progId="Equation.3">
                  <p:embed/>
                </p:oleObj>
              </mc:Choice>
              <mc:Fallback>
                <p:oleObj name="方程式" r:id="rId6" imgW="3276600" imgH="355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5246688"/>
                        <a:ext cx="3276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77" name="Rectangle 53">
            <a:extLst>
              <a:ext uri="{FF2B5EF4-FFF2-40B4-BE49-F238E27FC236}">
                <a16:creationId xmlns:a16="http://schemas.microsoft.com/office/drawing/2014/main" id="{1214140F-0094-CD00-8C94-2D0B832AD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420938"/>
            <a:ext cx="46339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For data set </a:t>
            </a:r>
            <a:r>
              <a:rPr lang="en-US" altLang="zh-TW" sz="2400" b="0" i="1">
                <a:latin typeface="Arial" panose="020B0604020202020204" pitchFamily="34" charset="0"/>
              </a:rPr>
              <a:t>A</a:t>
            </a:r>
            <a:r>
              <a:rPr lang="en-US" altLang="zh-TW" sz="2400" b="0">
                <a:latin typeface="Arial" panose="020B0604020202020204" pitchFamily="34" charset="0"/>
              </a:rPr>
              <a:t> = {1, 2, 3, 4, 5, 6},</a:t>
            </a:r>
          </a:p>
        </p:txBody>
      </p:sp>
      <p:graphicFrame>
        <p:nvGraphicFramePr>
          <p:cNvPr id="308278" name="Object 54">
            <a:extLst>
              <a:ext uri="{FF2B5EF4-FFF2-40B4-BE49-F238E27FC236}">
                <a16:creationId xmlns:a16="http://schemas.microsoft.com/office/drawing/2014/main" id="{D2154D49-F079-732B-19C6-79872AC49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0550" y="3141663"/>
          <a:ext cx="698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698197" imgH="291973" progId="Equation.3">
                  <p:embed/>
                </p:oleObj>
              </mc:Choice>
              <mc:Fallback>
                <p:oleObj name="方程式" r:id="rId8" imgW="698197" imgH="291973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3141663"/>
                        <a:ext cx="698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279" name="Picture 55">
            <a:extLst>
              <a:ext uri="{FF2B5EF4-FFF2-40B4-BE49-F238E27FC236}">
                <a16:creationId xmlns:a16="http://schemas.microsoft.com/office/drawing/2014/main" id="{7630B222-EAB4-0205-F3D5-ED755087C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175" y="1900238"/>
            <a:ext cx="2951163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" grpId="0" animBg="1"/>
      <p:bldP spid="308240" grpId="0" animBg="1"/>
      <p:bldP spid="308241" grpId="0"/>
      <p:bldP spid="3082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1E8FDAC-C7DA-3616-3094-09AE730CF15E}"/>
              </a:ext>
            </a:extLst>
          </p:cNvPr>
          <p:cNvSpPr/>
          <p:nvPr/>
        </p:nvSpPr>
        <p:spPr>
          <a:xfrm>
            <a:off x="1739900" y="2325688"/>
            <a:ext cx="504825" cy="36036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76139A-D411-0D83-D04C-A59978D7F3BB}"/>
              </a:ext>
            </a:extLst>
          </p:cNvPr>
          <p:cNvSpPr/>
          <p:nvPr/>
        </p:nvSpPr>
        <p:spPr>
          <a:xfrm>
            <a:off x="3206750" y="2325688"/>
            <a:ext cx="504825" cy="36036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DAA7CBD-6D91-9143-9BDF-7B8367032CC3}"/>
              </a:ext>
            </a:extLst>
          </p:cNvPr>
          <p:cNvSpPr/>
          <p:nvPr/>
        </p:nvSpPr>
        <p:spPr>
          <a:xfrm>
            <a:off x="4689475" y="2325688"/>
            <a:ext cx="503238" cy="36036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96CA82-71B4-03DE-E3C5-23764A18E4F2}"/>
              </a:ext>
            </a:extLst>
          </p:cNvPr>
          <p:cNvSpPr/>
          <p:nvPr/>
        </p:nvSpPr>
        <p:spPr>
          <a:xfrm>
            <a:off x="2060575" y="2781300"/>
            <a:ext cx="504825" cy="36036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5BC3A6-455D-BA84-F423-48B328417325}"/>
              </a:ext>
            </a:extLst>
          </p:cNvPr>
          <p:cNvSpPr/>
          <p:nvPr/>
        </p:nvSpPr>
        <p:spPr>
          <a:xfrm>
            <a:off x="3522663" y="2781300"/>
            <a:ext cx="504825" cy="36036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2D71F7-5799-790C-9B70-E395C2C08884}"/>
              </a:ext>
            </a:extLst>
          </p:cNvPr>
          <p:cNvSpPr/>
          <p:nvPr/>
        </p:nvSpPr>
        <p:spPr>
          <a:xfrm>
            <a:off x="4999038" y="2771775"/>
            <a:ext cx="503237" cy="3587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38811C-817A-8EFF-EE5D-98CE2399E6F8}"/>
              </a:ext>
            </a:extLst>
          </p:cNvPr>
          <p:cNvSpPr/>
          <p:nvPr/>
        </p:nvSpPr>
        <p:spPr>
          <a:xfrm>
            <a:off x="3824288" y="1535113"/>
            <a:ext cx="504825" cy="36036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33801" name="Rectangle 5">
            <a:extLst>
              <a:ext uri="{FF2B5EF4-FFF2-40B4-BE49-F238E27FC236}">
                <a16:creationId xmlns:a16="http://schemas.microsoft.com/office/drawing/2014/main" id="{FA148163-CE59-750A-CF59-92E20E895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15975"/>
            <a:ext cx="46339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For data set </a:t>
            </a:r>
            <a:r>
              <a:rPr lang="en-US" altLang="zh-TW" sz="2400" b="0" i="1">
                <a:latin typeface="Arial" panose="020B0604020202020204" pitchFamily="34" charset="0"/>
              </a:rPr>
              <a:t>B</a:t>
            </a:r>
            <a:r>
              <a:rPr lang="en-US" altLang="zh-TW" sz="2400" b="0">
                <a:latin typeface="Arial" panose="020B0604020202020204" pitchFamily="34" charset="0"/>
              </a:rPr>
              <a:t> = {1, 2, 2, 5, 5, 6},</a:t>
            </a:r>
          </a:p>
        </p:txBody>
      </p:sp>
      <p:graphicFrame>
        <p:nvGraphicFramePr>
          <p:cNvPr id="313350" name="Object 6">
            <a:extLst>
              <a:ext uri="{FF2B5EF4-FFF2-40B4-BE49-F238E27FC236}">
                <a16:creationId xmlns:a16="http://schemas.microsoft.com/office/drawing/2014/main" id="{70CEB58C-FE3F-7540-2D77-A5585A1EB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8" y="1392238"/>
          <a:ext cx="2933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933700" imgH="723900" progId="Equation.3">
                  <p:embed/>
                </p:oleObj>
              </mc:Choice>
              <mc:Fallback>
                <p:oleObj name="方程式" r:id="rId2" imgW="2933700" imgH="723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392238"/>
                        <a:ext cx="2933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1" name="Object 7">
            <a:extLst>
              <a:ext uri="{FF2B5EF4-FFF2-40B4-BE49-F238E27FC236}">
                <a16:creationId xmlns:a16="http://schemas.microsoft.com/office/drawing/2014/main" id="{CE4C3298-900A-7F1E-2053-246281E71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9650" y="1608138"/>
          <a:ext cx="698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698197" imgH="291973" progId="Equation.3">
                  <p:embed/>
                </p:oleObj>
              </mc:Choice>
              <mc:Fallback>
                <p:oleObj name="方程式" r:id="rId4" imgW="698197" imgH="29197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1608138"/>
                        <a:ext cx="698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2" name="Object 8">
            <a:extLst>
              <a:ext uri="{FF2B5EF4-FFF2-40B4-BE49-F238E27FC236}">
                <a16:creationId xmlns:a16="http://schemas.microsoft.com/office/drawing/2014/main" id="{EC8BBD6E-9908-4B1E-4AB7-316852074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2276475"/>
          <a:ext cx="518795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5219700" imgH="1257300" progId="Equation.3">
                  <p:embed/>
                </p:oleObj>
              </mc:Choice>
              <mc:Fallback>
                <p:oleObj name="方程式" r:id="rId6" imgW="5219700" imgH="1257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2276475"/>
                        <a:ext cx="518795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3" name="Object 9">
            <a:extLst>
              <a:ext uri="{FF2B5EF4-FFF2-40B4-BE49-F238E27FC236}">
                <a16:creationId xmlns:a16="http://schemas.microsoft.com/office/drawing/2014/main" id="{09AA6AFB-EDF6-E447-48EF-20E684781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150" y="3768725"/>
          <a:ext cx="3327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3327400" imgH="355600" progId="Equation.3">
                  <p:embed/>
                </p:oleObj>
              </mc:Choice>
              <mc:Fallback>
                <p:oleObj name="方程式" r:id="rId8" imgW="3327400" imgH="355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768725"/>
                        <a:ext cx="3327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7" name="Rectangle 13">
            <a:extLst>
              <a:ext uri="{FF2B5EF4-FFF2-40B4-BE49-F238E27FC236}">
                <a16:creationId xmlns:a16="http://schemas.microsoft.com/office/drawing/2014/main" id="{F0E98703-187E-8D86-CE2F-2261041A5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4200525"/>
            <a:ext cx="56403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65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65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65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6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6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6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6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6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6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Arial" panose="020B0604020202020204" pitchFamily="34" charset="0"/>
              </a:rPr>
              <a:t>∵</a:t>
            </a:r>
            <a:r>
              <a:rPr lang="en-US" altLang="zh-TW" sz="2400" b="0">
                <a:latin typeface="Arial" panose="020B0604020202020204" pitchFamily="34" charset="0"/>
              </a:rPr>
              <a:t>  	Standard deviation of data set </a:t>
            </a:r>
            <a:r>
              <a:rPr lang="en-US" altLang="zh-TW" sz="2400" b="0" i="1">
                <a:latin typeface="Arial" panose="020B0604020202020204" pitchFamily="34" charset="0"/>
              </a:rPr>
              <a:t>B</a:t>
            </a:r>
            <a:r>
              <a:rPr lang="en-US" altLang="zh-TW" sz="2400" b="0">
                <a:latin typeface="Arial" panose="020B0604020202020204" pitchFamily="34" charset="0"/>
              </a:rPr>
              <a:t> &gt; </a:t>
            </a:r>
            <a:br>
              <a:rPr lang="en-US" altLang="zh-TW" sz="2400" b="0">
                <a:latin typeface="Arial" panose="020B0604020202020204" pitchFamily="34" charset="0"/>
              </a:rPr>
            </a:br>
            <a:r>
              <a:rPr lang="en-US" altLang="zh-TW" sz="2400" b="0">
                <a:latin typeface="Arial" panose="020B0604020202020204" pitchFamily="34" charset="0"/>
              </a:rPr>
              <a:t>       standard deviation of data set </a:t>
            </a:r>
            <a:r>
              <a:rPr lang="en-US" altLang="zh-TW" sz="2400" b="0" i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13358" name="Rectangle 14">
            <a:extLst>
              <a:ext uri="{FF2B5EF4-FFF2-40B4-BE49-F238E27FC236}">
                <a16:creationId xmlns:a16="http://schemas.microsoft.com/office/drawing/2014/main" id="{E5DFDB8D-83F5-2A10-9063-345CC072D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4987925"/>
            <a:ext cx="584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Arial" panose="020B0604020202020204" pitchFamily="34" charset="0"/>
              </a:rPr>
              <a:t>∴</a:t>
            </a:r>
            <a:r>
              <a:rPr lang="en-US" altLang="zh-TW" sz="2400" b="0">
                <a:latin typeface="Arial" panose="020B0604020202020204" pitchFamily="34" charset="0"/>
              </a:rPr>
              <a:t>   The data in set </a:t>
            </a:r>
            <a:r>
              <a:rPr lang="en-US" altLang="zh-TW" sz="2400" b="0" i="1">
                <a:latin typeface="Arial" panose="020B0604020202020204" pitchFamily="34" charset="0"/>
              </a:rPr>
              <a:t>B</a:t>
            </a:r>
            <a:r>
              <a:rPr lang="en-US" altLang="zh-TW" sz="2400" b="0">
                <a:latin typeface="Arial" panose="020B0604020202020204" pitchFamily="34" charset="0"/>
              </a:rPr>
              <a:t> are more dispersed.</a:t>
            </a:r>
            <a:endParaRPr lang="en-US" altLang="zh-TW" sz="2400" b="0" i="1">
              <a:latin typeface="Arial" panose="020B0604020202020204" pitchFamily="34" charset="0"/>
            </a:endParaRPr>
          </a:p>
        </p:txBody>
      </p:sp>
      <p:pic>
        <p:nvPicPr>
          <p:cNvPr id="24" name="Picture 21">
            <a:extLst>
              <a:ext uri="{FF2B5EF4-FFF2-40B4-BE49-F238E27FC236}">
                <a16:creationId xmlns:a16="http://schemas.microsoft.com/office/drawing/2014/main" id="{366364C1-3CBF-58DB-7D7D-C2E9C1F3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53"/>
          <a:stretch>
            <a:fillRect/>
          </a:stretch>
        </p:blipFill>
        <p:spPr bwMode="auto">
          <a:xfrm>
            <a:off x="6280150" y="3844925"/>
            <a:ext cx="3397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E47603A4-CC24-CD00-B062-874341BE359D}"/>
              </a:ext>
            </a:extLst>
          </p:cNvPr>
          <p:cNvGrpSpPr>
            <a:grpSpLocks/>
          </p:cNvGrpSpPr>
          <p:nvPr/>
        </p:nvGrpSpPr>
        <p:grpSpPr bwMode="auto">
          <a:xfrm>
            <a:off x="5251450" y="414338"/>
            <a:ext cx="3892550" cy="2797175"/>
            <a:chOff x="911839" y="1125780"/>
            <a:chExt cx="7183473" cy="1606799"/>
          </a:xfrm>
        </p:grpSpPr>
        <p:sp>
          <p:nvSpPr>
            <p:cNvPr id="33810" name="AutoShape 17">
              <a:extLst>
                <a:ext uri="{FF2B5EF4-FFF2-40B4-BE49-F238E27FC236}">
                  <a16:creationId xmlns:a16="http://schemas.microsoft.com/office/drawing/2014/main" id="{8F5773FD-8B88-578C-5987-CF0213129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839" y="1125780"/>
              <a:ext cx="7183473" cy="1606799"/>
            </a:xfrm>
            <a:prstGeom prst="cloudCallout">
              <a:avLst>
                <a:gd name="adj1" fmla="val 19898"/>
                <a:gd name="adj2" fmla="val 71421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HK" altLang="zh-HK" sz="2800" b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3811" name="Rectangle 18">
              <a:extLst>
                <a:ext uri="{FF2B5EF4-FFF2-40B4-BE49-F238E27FC236}">
                  <a16:creationId xmlns:a16="http://schemas.microsoft.com/office/drawing/2014/main" id="{E53A3C27-239B-EBE7-2476-F57EAA254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506" y="1346071"/>
              <a:ext cx="6181293" cy="1144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2600" b="0">
                  <a:latin typeface="Arial" panose="020B0604020202020204" pitchFamily="34" charset="0"/>
                  <a:sym typeface="Symbol" panose="05050102010706020507" pitchFamily="18" charset="2"/>
                </a:rPr>
                <a:t>In general, the greater the standard deviation, the greater is the dispersion of the data.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13357" grpId="0"/>
      <p:bldP spid="3133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4C899B1C-86EF-8FC5-256C-A6D5F81C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908050"/>
            <a:ext cx="8231188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12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12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12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12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Another measure of dispersion commonly used in statistics is called the </a:t>
            </a:r>
            <a:r>
              <a:rPr lang="en-US" altLang="zh-TW" sz="2400">
                <a:solidFill>
                  <a:srgbClr val="3939FF"/>
                </a:solidFill>
                <a:latin typeface="Arial" panose="020B0604020202020204" pitchFamily="34" charset="0"/>
              </a:rPr>
              <a:t>variance</a:t>
            </a:r>
            <a:r>
              <a:rPr lang="en-US" altLang="zh-TW" sz="2400" b="0">
                <a:latin typeface="Arial" panose="020B0604020202020204" pitchFamily="34" charset="0"/>
              </a:rPr>
              <a:t>, which is equal to </a:t>
            </a:r>
            <a:r>
              <a:rPr lang="en-US" altLang="zh-TW" sz="2400" b="0" i="1"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400" b="0" baseline="30000">
                <a:latin typeface="Arial" panose="020B0604020202020204" pitchFamily="34" charset="0"/>
              </a:rPr>
              <a:t>2</a:t>
            </a:r>
            <a:r>
              <a:rPr lang="en-US" altLang="zh-TW" sz="2400" b="0"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2D11E3B1-5DDD-F8A4-EB55-3260C8ABA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989138"/>
          <a:ext cx="515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578100" imgH="419100" progId="Equation.3">
                  <p:embed/>
                </p:oleObj>
              </mc:Choice>
              <mc:Fallback>
                <p:oleObj name="方程式" r:id="rId2" imgW="2578100" imgH="4191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515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1">
            <a:extLst>
              <a:ext uri="{FF2B5EF4-FFF2-40B4-BE49-F238E27FC236}">
                <a16:creationId xmlns:a16="http://schemas.microsoft.com/office/drawing/2014/main" id="{74B61941-A61E-CF24-378B-B266C8F68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53"/>
          <a:stretch>
            <a:fillRect/>
          </a:stretch>
        </p:blipFill>
        <p:spPr bwMode="auto">
          <a:xfrm>
            <a:off x="5940425" y="3613150"/>
            <a:ext cx="3397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E9D64373-1E09-DCE8-5F2E-1374CA7C36D4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068638"/>
            <a:ext cx="5903913" cy="1944687"/>
            <a:chOff x="1785424" y="1079283"/>
            <a:chExt cx="6775782" cy="1943923"/>
          </a:xfrm>
        </p:grpSpPr>
        <p:sp>
          <p:nvSpPr>
            <p:cNvPr id="34822" name="AutoShape 17">
              <a:extLst>
                <a:ext uri="{FF2B5EF4-FFF2-40B4-BE49-F238E27FC236}">
                  <a16:creationId xmlns:a16="http://schemas.microsoft.com/office/drawing/2014/main" id="{D9110422-66D9-3526-B296-7310B1EE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424" y="1079283"/>
              <a:ext cx="6775782" cy="1943923"/>
            </a:xfrm>
            <a:prstGeom prst="cloudCallout">
              <a:avLst>
                <a:gd name="adj1" fmla="val 58986"/>
                <a:gd name="adj2" fmla="val -1094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HK" altLang="zh-HK" sz="2800" b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4823" name="Rectangle 18">
              <a:extLst>
                <a:ext uri="{FF2B5EF4-FFF2-40B4-BE49-F238E27FC236}">
                  <a16:creationId xmlns:a16="http://schemas.microsoft.com/office/drawing/2014/main" id="{C2502E39-2462-6FE0-06A0-E8BC35EF1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371" y="1453650"/>
              <a:ext cx="4863012" cy="1232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2600" b="0">
                  <a:latin typeface="Arial" panose="020B0604020202020204" pitchFamily="34" charset="0"/>
                  <a:sym typeface="Symbol" panose="05050102010706020507" pitchFamily="18" charset="2"/>
                </a:rPr>
                <a:t>In general, the greater the variance, the greater is the dispersion of the data.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>
            <a:extLst>
              <a:ext uri="{FF2B5EF4-FFF2-40B4-BE49-F238E27FC236}">
                <a16:creationId xmlns:a16="http://schemas.microsoft.com/office/drawing/2014/main" id="{68E2DA21-7F89-E985-253E-1F15857B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432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5843" name="矩形 2">
            <a:extLst>
              <a:ext uri="{FF2B5EF4-FFF2-40B4-BE49-F238E27FC236}">
                <a16:creationId xmlns:a16="http://schemas.microsoft.com/office/drawing/2014/main" id="{F8683635-3058-27EA-91D8-B0F7F12F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96975"/>
            <a:ext cx="8642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b="0">
                <a:latin typeface="Arial" panose="020B0604020202020204" pitchFamily="34" charset="0"/>
              </a:rPr>
              <a:t>At the counter of a post office, 5 mails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b="0">
                <a:latin typeface="Arial" panose="020B0604020202020204" pitchFamily="34" charset="0"/>
              </a:rPr>
              <a:t>are weighted as follows: </a:t>
            </a:r>
          </a:p>
        </p:txBody>
      </p:sp>
      <p:sp>
        <p:nvSpPr>
          <p:cNvPr id="35844" name="矩形 3">
            <a:extLst>
              <a:ext uri="{FF2B5EF4-FFF2-40B4-BE49-F238E27FC236}">
                <a16:creationId xmlns:a16="http://schemas.microsoft.com/office/drawing/2014/main" id="{B2ED3D98-E092-D786-BD36-750EFEDDD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16163"/>
            <a:ext cx="8569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b="0">
                <a:latin typeface="Arial" panose="020B0604020202020204" pitchFamily="34" charset="0"/>
              </a:rPr>
              <a:t>Find the mean and the standard deviation </a:t>
            </a:r>
            <a:br>
              <a:rPr lang="en-US" altLang="zh-HK" sz="2400" b="0">
                <a:latin typeface="Arial" panose="020B0604020202020204" pitchFamily="34" charset="0"/>
              </a:rPr>
            </a:br>
            <a:r>
              <a:rPr lang="en-US" altLang="zh-HK" sz="2400" b="0">
                <a:latin typeface="Arial" panose="020B0604020202020204" pitchFamily="34" charset="0"/>
              </a:rPr>
              <a:t>of the weights of mails.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</a:rPr>
              <a:t>(Give your answers correct to 3 significant figures.)</a:t>
            </a:r>
            <a:endParaRPr lang="zh-TW" altLang="zh-HK" sz="2400" b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057527-E8EE-BF05-B600-2B0FCE35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910013"/>
            <a:ext cx="864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b="0">
                <a:latin typeface="Arial" panose="020B0604020202020204" pitchFamily="34" charset="0"/>
              </a:rPr>
              <a:t>Mean weight of the mails</a:t>
            </a:r>
            <a:endParaRPr lang="zh-HK" altLang="en-US" sz="2400" b="0">
              <a:latin typeface="Arial" panose="020B0604020202020204" pitchFamily="34" charset="0"/>
            </a:endParaRPr>
          </a:p>
        </p:txBody>
      </p:sp>
      <p:sp>
        <p:nvSpPr>
          <p:cNvPr id="35846" name="Rectangle 4">
            <a:extLst>
              <a:ext uri="{FF2B5EF4-FFF2-40B4-BE49-F238E27FC236}">
                <a16:creationId xmlns:a16="http://schemas.microsoft.com/office/drawing/2014/main" id="{3A27A68C-D02D-851A-C8C1-FBE473946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13200F98-45F7-0DBB-8229-D2B28B8FE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3963" y="3767138"/>
          <a:ext cx="34020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701800" imgH="393700" progId="Equation.3">
                  <p:embed/>
                </p:oleObj>
              </mc:Choice>
              <mc:Fallback>
                <p:oleObj name="方程式" r:id="rId2" imgW="1701800" imgH="3937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3767138"/>
                        <a:ext cx="34020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D7E88F5F-C137-53E8-01EA-15A8ACB81E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9788" y="3944938"/>
          <a:ext cx="914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57200" imgH="279400" progId="Equation.3">
                  <p:embed/>
                </p:oleObj>
              </mc:Choice>
              <mc:Fallback>
                <p:oleObj name="方程式" r:id="rId4" imgW="457200" imgH="2794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3944938"/>
                        <a:ext cx="914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2B29AFF5-AAD6-53B5-D2EA-9EDA6E94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541838"/>
            <a:ext cx="58848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2400" b="0">
                <a:latin typeface="Arial" panose="020B0604020202020204" pitchFamily="34" charset="0"/>
              </a:rPr>
              <a:t>Standard deviation of the weights of mails</a:t>
            </a:r>
          </a:p>
        </p:txBody>
      </p:sp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98097316-04C0-8892-E41E-9C4A673B9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313" y="4992688"/>
          <a:ext cx="84566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229100" imgH="457200" progId="Equation.3">
                  <p:embed/>
                </p:oleObj>
              </mc:Choice>
              <mc:Fallback>
                <p:oleObj name="方程式" r:id="rId6" imgW="4229100" imgH="457200" progId="Equation.3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4992688"/>
                        <a:ext cx="84566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DA865DDC-26E0-FA2E-FBE9-008BCBE77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3" y="5894388"/>
          <a:ext cx="3606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803400" imgH="279400" progId="Equation.3">
                  <p:embed/>
                </p:oleObj>
              </mc:Choice>
              <mc:Fallback>
                <p:oleObj name="方程式" r:id="rId8" imgW="1803400" imgH="279400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5894388"/>
                        <a:ext cx="3606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Letter">
            <a:extLst>
              <a:ext uri="{FF2B5EF4-FFF2-40B4-BE49-F238E27FC236}">
                <a16:creationId xmlns:a16="http://schemas.microsoft.com/office/drawing/2014/main" id="{1A44FA05-1A7E-F4F9-50DF-AE468122D287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372225" y="1365250"/>
            <a:ext cx="2266950" cy="11334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04 w 21600"/>
              <a:gd name="T25" fmla="*/ 9216 h 21600"/>
              <a:gd name="T26" fmla="*/ 17504 w 21600"/>
              <a:gd name="T27" fmla="*/ 1837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HK" altLang="en-US"/>
          </a:p>
        </p:txBody>
      </p:sp>
      <p:sp>
        <p:nvSpPr>
          <p:cNvPr id="35853" name="矩形 15">
            <a:extLst>
              <a:ext uri="{FF2B5EF4-FFF2-40B4-BE49-F238E27FC236}">
                <a16:creationId xmlns:a16="http://schemas.microsoft.com/office/drawing/2014/main" id="{949A175A-3F55-936D-D4B3-5FEB4827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1920875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b="0">
                <a:solidFill>
                  <a:srgbClr val="000000"/>
                </a:solidFill>
                <a:latin typeface="Arial" panose="020B0604020202020204" pitchFamily="34" charset="0"/>
              </a:rPr>
              <a:t> 23</a:t>
            </a:r>
            <a:r>
              <a:rPr lang="en-US" altLang="zh-HK" sz="12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HK" sz="2400" b="0">
                <a:solidFill>
                  <a:srgbClr val="000000"/>
                </a:solidFill>
                <a:latin typeface="Arial" panose="020B0604020202020204" pitchFamily="34" charset="0"/>
              </a:rPr>
              <a:t>g, 29</a:t>
            </a:r>
            <a:r>
              <a:rPr lang="en-US" altLang="zh-HK" sz="12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HK" sz="2400" b="0">
                <a:solidFill>
                  <a:srgbClr val="000000"/>
                </a:solidFill>
                <a:latin typeface="Arial" panose="020B0604020202020204" pitchFamily="34" charset="0"/>
              </a:rPr>
              <a:t>g, 33</a:t>
            </a:r>
            <a:r>
              <a:rPr lang="en-US" altLang="zh-HK" sz="12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HK" sz="2400" b="0">
                <a:solidFill>
                  <a:srgbClr val="000000"/>
                </a:solidFill>
                <a:latin typeface="Arial" panose="020B0604020202020204" pitchFamily="34" charset="0"/>
              </a:rPr>
              <a:t>g, 19</a:t>
            </a:r>
            <a:r>
              <a:rPr lang="en-US" altLang="zh-HK" sz="12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HK" sz="2400" b="0">
                <a:solidFill>
                  <a:srgbClr val="000000"/>
                </a:solidFill>
                <a:latin typeface="Arial" panose="020B0604020202020204" pitchFamily="34" charset="0"/>
              </a:rPr>
              <a:t>g, 21</a:t>
            </a:r>
            <a:r>
              <a:rPr lang="en-US" altLang="zh-HK" sz="12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HK" sz="2400" b="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endParaRPr lang="zh-HK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4DCE94E0-2DDF-4046-5E2C-E65A0BB9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552450"/>
            <a:ext cx="26670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D6E2F48F-CB5B-5698-28A3-AE0678530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76250"/>
            <a:ext cx="6084888" cy="2665413"/>
          </a:xfrm>
          <a:prstGeom prst="cloudCallout">
            <a:avLst>
              <a:gd name="adj1" fmla="val -64479"/>
              <a:gd name="adj2" fmla="val -14151"/>
            </a:avLst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fontAlgn="auto">
              <a:lnSpc>
                <a:spcPct val="0"/>
              </a:lnSpc>
              <a:spcBef>
                <a:spcPct val="40000"/>
              </a:spcBef>
              <a:spcAft>
                <a:spcPts val="0"/>
              </a:spcAft>
              <a:defRPr/>
            </a:pPr>
            <a:endParaRPr kumimoji="0" lang="en-US" altLang="zh-TW" b="0" kern="0" dirty="0">
              <a:solidFill>
                <a:srgbClr val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EE95EF-96FD-5E3A-B35E-003B2EAE5A4C}"/>
              </a:ext>
            </a:extLst>
          </p:cNvPr>
          <p:cNvSpPr/>
          <p:nvPr/>
        </p:nvSpPr>
        <p:spPr bwMode="auto">
          <a:xfrm>
            <a:off x="3449638" y="754063"/>
            <a:ext cx="4572000" cy="2092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zh-TW" sz="2600" b="0" kern="0" dirty="0">
                <a:solidFill>
                  <a:srgbClr val="000000"/>
                </a:solidFill>
              </a:rPr>
              <a:t>We can also find the values of the mean , the standard deviation and the variance of ungrouped data with a calculator.</a:t>
            </a:r>
            <a:endParaRPr kumimoji="0" lang="en-US" altLang="zh-TW" sz="2600" b="0" kern="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A5132C5D-857D-47C2-FB1E-AD334C88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181475"/>
            <a:ext cx="6697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  <a:sym typeface="Symbol" panose="05050102010706020507" pitchFamily="18" charset="2"/>
              </a:rPr>
              <a:t>Consider the following set of </a:t>
            </a:r>
            <a:r>
              <a:rPr lang="en-US" altLang="zh-TW" sz="2400" b="0" u="sng">
                <a:latin typeface="Arial" panose="020B0604020202020204" pitchFamily="34" charset="0"/>
                <a:sym typeface="Symbol" panose="05050102010706020507" pitchFamily="18" charset="2"/>
              </a:rPr>
              <a:t>ungrouped data</a:t>
            </a:r>
            <a:r>
              <a:rPr lang="en-US" altLang="zh-TW" sz="2400" b="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100" b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Arial" panose="020B0604020202020204" pitchFamily="34" charset="0"/>
                <a:sym typeface="Symbol" panose="05050102010706020507" pitchFamily="18" charset="2"/>
              </a:rPr>
              <a:t>   10,  39,  41,  23,  38,  17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5894</TotalTime>
  <Words>1748</Words>
  <Application>Microsoft Office PowerPoint</Application>
  <PresentationFormat>如螢幕大小 (4:3)</PresentationFormat>
  <Paragraphs>315</Paragraphs>
  <Slides>24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7" baseType="lpstr">
      <vt:lpstr>Arial</vt:lpstr>
      <vt:lpstr>新細明體</vt:lpstr>
      <vt:lpstr>Calibri</vt:lpstr>
      <vt:lpstr>Arial Black</vt:lpstr>
      <vt:lpstr>Symbol</vt:lpstr>
      <vt:lpstr>Times New Roman</vt:lpstr>
      <vt:lpstr>Arial Unicode MS</vt:lpstr>
      <vt:lpstr>Wingdings 3</vt:lpstr>
      <vt:lpstr>Wingdings</vt:lpstr>
      <vt:lpstr>佈景主題1</vt:lpstr>
      <vt:lpstr>自訂設計</vt:lpstr>
      <vt:lpstr>1_自訂設計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Pearson Education Asia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5-Minute Lecture (TE)</dc:title>
  <dc:creator>Pearson Education Asia Limited</dc:creator>
  <cp:lastModifiedBy>Lee Perseus Robin</cp:lastModifiedBy>
  <cp:revision>290</cp:revision>
  <dcterms:created xsi:type="dcterms:W3CDTF">2008-10-21T01:19:13Z</dcterms:created>
  <dcterms:modified xsi:type="dcterms:W3CDTF">2024-12-07T15:27:53Z</dcterms:modified>
</cp:coreProperties>
</file>