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handoutMasterIdLst>
    <p:handoutMasterId r:id="rId30"/>
  </p:handoutMasterIdLst>
  <p:sldIdLst>
    <p:sldId id="350" r:id="rId3"/>
    <p:sldId id="431" r:id="rId4"/>
    <p:sldId id="435" r:id="rId5"/>
    <p:sldId id="460" r:id="rId6"/>
    <p:sldId id="461" r:id="rId7"/>
    <p:sldId id="462" r:id="rId8"/>
    <p:sldId id="463" r:id="rId9"/>
    <p:sldId id="437" r:id="rId10"/>
    <p:sldId id="444" r:id="rId11"/>
    <p:sldId id="428" r:id="rId12"/>
    <p:sldId id="412" r:id="rId13"/>
    <p:sldId id="429" r:id="rId14"/>
    <p:sldId id="438" r:id="rId15"/>
    <p:sldId id="425" r:id="rId16"/>
    <p:sldId id="450" r:id="rId17"/>
    <p:sldId id="439" r:id="rId18"/>
    <p:sldId id="448" r:id="rId19"/>
    <p:sldId id="440" r:id="rId20"/>
    <p:sldId id="441" r:id="rId21"/>
    <p:sldId id="457" r:id="rId22"/>
    <p:sldId id="458" r:id="rId23"/>
    <p:sldId id="456" r:id="rId24"/>
    <p:sldId id="459" r:id="rId25"/>
    <p:sldId id="422" r:id="rId26"/>
    <p:sldId id="415" r:id="rId27"/>
    <p:sldId id="427" r:id="rId28"/>
  </p:sldIdLst>
  <p:sldSz cx="9144000" cy="6858000" type="screen4x3"/>
  <p:notesSz cx="6858000" cy="9144000"/>
  <p:defaultTextStyle>
    <a:defPPr>
      <a:defRPr lang="zh-TW"/>
    </a:defPPr>
    <a:lvl1pPr algn="ctr"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1pPr>
    <a:lvl2pPr marL="457200" algn="ctr"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2pPr>
    <a:lvl3pPr marL="914400" algn="ctr"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3pPr>
    <a:lvl4pPr marL="1371600" algn="ctr"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4pPr>
    <a:lvl5pPr marL="1828800" algn="ctr"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orient="horz" pos="618">
          <p15:clr>
            <a:srgbClr val="A4A3A4"/>
          </p15:clr>
        </p15:guide>
        <p15:guide id="3" orient="horz" pos="1298">
          <p15:clr>
            <a:srgbClr val="A4A3A4"/>
          </p15:clr>
        </p15:guide>
        <p15:guide id="4" pos="2880">
          <p15:clr>
            <a:srgbClr val="A4A3A4"/>
          </p15:clr>
        </p15:guide>
        <p15:guide id="5" pos="5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0066FF"/>
    <a:srgbClr val="3399FF"/>
    <a:srgbClr val="A3FFFF"/>
    <a:srgbClr val="6666FF"/>
    <a:srgbClr val="FF3300"/>
    <a:srgbClr val="99CCFF"/>
    <a:srgbClr val="393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8915" autoAdjust="0"/>
  </p:normalViewPr>
  <p:slideViewPr>
    <p:cSldViewPr>
      <p:cViewPr>
        <p:scale>
          <a:sx n="75" d="100"/>
          <a:sy n="75" d="100"/>
        </p:scale>
        <p:origin x="-912" y="-690"/>
      </p:cViewPr>
      <p:guideLst>
        <p:guide orient="horz" pos="2160"/>
        <p:guide orient="horz" pos="618"/>
        <p:guide orient="horz" pos="1298"/>
        <p:guide pos="2880"/>
        <p:guide pos="56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0E05A81E-C187-1164-3C60-5DA8D3578DD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ea typeface="新細明體" pitchFamily="18" charset="-120"/>
              </a:defRPr>
            </a:lvl1pPr>
          </a:lstStyle>
          <a:p>
            <a:pPr>
              <a:defRPr/>
            </a:pPr>
            <a:endParaRPr lang="en-US" altLang="zh-TW"/>
          </a:p>
        </p:txBody>
      </p:sp>
      <p:sp>
        <p:nvSpPr>
          <p:cNvPr id="276483" name="Rectangle 3">
            <a:extLst>
              <a:ext uri="{FF2B5EF4-FFF2-40B4-BE49-F238E27FC236}">
                <a16:creationId xmlns:a16="http://schemas.microsoft.com/office/drawing/2014/main" id="{7F82B104-38A2-AE7F-A1DB-5748615CFDE1}"/>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新細明體" pitchFamily="18" charset="-120"/>
              </a:defRPr>
            </a:lvl1pPr>
          </a:lstStyle>
          <a:p>
            <a:pPr>
              <a:defRPr/>
            </a:pPr>
            <a:endParaRPr lang="en-US" altLang="zh-TW"/>
          </a:p>
        </p:txBody>
      </p:sp>
      <p:sp>
        <p:nvSpPr>
          <p:cNvPr id="276484" name="Rectangle 4">
            <a:extLst>
              <a:ext uri="{FF2B5EF4-FFF2-40B4-BE49-F238E27FC236}">
                <a16:creationId xmlns:a16="http://schemas.microsoft.com/office/drawing/2014/main" id="{FB5FF1E3-5DB4-0BFC-E0B5-35723117A02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ea typeface="新細明體" pitchFamily="18" charset="-120"/>
              </a:defRPr>
            </a:lvl1pPr>
          </a:lstStyle>
          <a:p>
            <a:pPr>
              <a:defRPr/>
            </a:pPr>
            <a:endParaRPr lang="en-US" altLang="zh-TW"/>
          </a:p>
        </p:txBody>
      </p:sp>
      <p:sp>
        <p:nvSpPr>
          <p:cNvPr id="276485" name="Rectangle 5">
            <a:extLst>
              <a:ext uri="{FF2B5EF4-FFF2-40B4-BE49-F238E27FC236}">
                <a16:creationId xmlns:a16="http://schemas.microsoft.com/office/drawing/2014/main" id="{AB026C42-04DF-5625-1EBD-554CCE97392B}"/>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5E6EB39-7560-4EBB-875D-1CA9CBAEFD74}"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71F84A9-97F5-470A-5A3A-893753494EC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ea typeface="新細明體" pitchFamily="18" charset="-120"/>
              </a:defRPr>
            </a:lvl1pPr>
          </a:lstStyle>
          <a:p>
            <a:pPr>
              <a:defRPr/>
            </a:pPr>
            <a:endParaRPr lang="en-US" altLang="zh-TW"/>
          </a:p>
        </p:txBody>
      </p:sp>
      <p:sp>
        <p:nvSpPr>
          <p:cNvPr id="3075" name="Rectangle 3">
            <a:extLst>
              <a:ext uri="{FF2B5EF4-FFF2-40B4-BE49-F238E27FC236}">
                <a16:creationId xmlns:a16="http://schemas.microsoft.com/office/drawing/2014/main" id="{D1F87AB1-CECE-FD6A-DC6A-6A70705F695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新細明體" pitchFamily="18" charset="-120"/>
              </a:defRPr>
            </a:lvl1pPr>
          </a:lstStyle>
          <a:p>
            <a:pPr>
              <a:defRPr/>
            </a:pPr>
            <a:endParaRPr lang="en-US" altLang="zh-TW"/>
          </a:p>
        </p:txBody>
      </p:sp>
      <p:sp>
        <p:nvSpPr>
          <p:cNvPr id="43012" name="Rectangle 4">
            <a:extLst>
              <a:ext uri="{FF2B5EF4-FFF2-40B4-BE49-F238E27FC236}">
                <a16:creationId xmlns:a16="http://schemas.microsoft.com/office/drawing/2014/main" id="{7116F4EC-B840-D089-7FCF-42E6BF14811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791AA8B4-9EBB-1FBF-0A25-7FCD9473428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78" name="Rectangle 6">
            <a:extLst>
              <a:ext uri="{FF2B5EF4-FFF2-40B4-BE49-F238E27FC236}">
                <a16:creationId xmlns:a16="http://schemas.microsoft.com/office/drawing/2014/main" id="{CDE5DDB7-D700-19C2-83E2-CB92B54306C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ea typeface="新細明體" pitchFamily="18" charset="-120"/>
              </a:defRPr>
            </a:lvl1pPr>
          </a:lstStyle>
          <a:p>
            <a:pPr>
              <a:defRPr/>
            </a:pPr>
            <a:endParaRPr lang="en-US" altLang="zh-TW"/>
          </a:p>
        </p:txBody>
      </p:sp>
      <p:sp>
        <p:nvSpPr>
          <p:cNvPr id="3079" name="Rectangle 7">
            <a:extLst>
              <a:ext uri="{FF2B5EF4-FFF2-40B4-BE49-F238E27FC236}">
                <a16:creationId xmlns:a16="http://schemas.microsoft.com/office/drawing/2014/main" id="{E3E0F3B9-1028-BA3E-C632-27FE40C96B6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F6025F1-4F31-41ED-9840-BE55AEE18D6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71DC708-0443-8373-3A0B-701027537B70}"/>
              </a:ext>
            </a:extLst>
          </p:cNvPr>
          <p:cNvSpPr>
            <a:spLocks noGrp="1" noChangeArrowheads="1"/>
          </p:cNvSpPr>
          <p:nvPr>
            <p:ph type="sldNum" sz="quarter" idx="5"/>
          </p:nvPr>
        </p:nvSpPr>
        <p:spPr>
          <a:noFill/>
        </p:spPr>
        <p:txBody>
          <a:bodyPr/>
          <a:lstStyle>
            <a:lvl1pPr algn="l"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32E0DD36-062D-4C20-A462-B07448FA5E8D}" type="slidenum">
              <a:rPr lang="en-US" altLang="zh-TW"/>
              <a:pPr algn="r" eaLnBrk="1" hangingPunct="1">
                <a:spcBef>
                  <a:spcPct val="0"/>
                </a:spcBef>
              </a:pPr>
              <a:t>1</a:t>
            </a:fld>
            <a:endParaRPr lang="en-US" altLang="zh-TW"/>
          </a:p>
        </p:txBody>
      </p:sp>
      <p:sp>
        <p:nvSpPr>
          <p:cNvPr id="44035" name="Rectangle 2">
            <a:extLst>
              <a:ext uri="{FF2B5EF4-FFF2-40B4-BE49-F238E27FC236}">
                <a16:creationId xmlns:a16="http://schemas.microsoft.com/office/drawing/2014/main" id="{77650BE1-2EA0-CC8D-C41A-C69E782BF067}"/>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1B853C1B-0EA3-E373-3A59-2EBBAB6A528F}"/>
              </a:ext>
            </a:extLst>
          </p:cNvPr>
          <p:cNvSpPr>
            <a:spLocks noGrp="1" noChangeArrowheads="1"/>
          </p:cNvSpPr>
          <p:nvPr>
            <p:ph type="body" idx="1"/>
          </p:nvPr>
        </p:nvSpPr>
        <p:spPr>
          <a:noFill/>
        </p:spPr>
        <p:txBody>
          <a:bodyPr/>
          <a:lstStyle/>
          <a:p>
            <a:pPr eaLnBrk="1" hangingPunct="1"/>
            <a:r>
              <a:rPr lang="en-US" altLang="zh-TW"/>
              <a:t>Title page:</a:t>
            </a:r>
          </a:p>
          <a:p>
            <a:pPr eaLnBrk="1" hangingPunct="1"/>
            <a:r>
              <a:rPr lang="en-US" altLang="zh-TW"/>
              <a:t>Font size 36, bold, theme color of the chapter (red for geometry, blue for algebra, green for statistics)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415DC06D-BF9F-3916-A78C-19C9EC7A111C}"/>
              </a:ext>
            </a:extLst>
          </p:cNvPr>
          <p:cNvSpPr txBox="1">
            <a:spLocks noChangeArrowheads="1"/>
          </p:cNvSpPr>
          <p:nvPr/>
        </p:nvSpPr>
        <p:spPr bwMode="auto">
          <a:xfrm>
            <a:off x="7319963" y="812800"/>
            <a:ext cx="17795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1400" b="1" dirty="0">
                <a:solidFill>
                  <a:srgbClr val="2F61FF"/>
                </a:solidFill>
                <a:effectLst>
                  <a:outerShdw blurRad="38100" dist="38100" dir="2700000" algn="tl">
                    <a:srgbClr val="C0C0C0"/>
                  </a:outerShdw>
                </a:effectLst>
                <a:latin typeface="Arial" charset="0"/>
              </a:rPr>
              <a:t>Book </a:t>
            </a:r>
            <a:r>
              <a:rPr lang="en-US" altLang="zh-TW" sz="1400" b="1" dirty="0" err="1">
                <a:solidFill>
                  <a:srgbClr val="2F61FF"/>
                </a:solidFill>
                <a:effectLst>
                  <a:outerShdw blurRad="38100" dist="38100" dir="2700000" algn="tl">
                    <a:srgbClr val="C0C0C0"/>
                  </a:outerShdw>
                </a:effectLst>
                <a:latin typeface="Arial" charset="0"/>
              </a:rPr>
              <a:t>5B</a:t>
            </a:r>
            <a:r>
              <a:rPr lang="en-US" altLang="zh-TW" sz="1400" b="1" dirty="0">
                <a:solidFill>
                  <a:srgbClr val="2F61FF"/>
                </a:solidFill>
                <a:effectLst>
                  <a:outerShdw blurRad="38100" dist="38100" dir="2700000" algn="tl">
                    <a:srgbClr val="C0C0C0"/>
                  </a:outerShdw>
                </a:effectLst>
                <a:latin typeface="Arial" charset="0"/>
              </a:rPr>
              <a:t> Chapter 9</a:t>
            </a:r>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zh-HK" altLang="en-US"/>
          </a:p>
        </p:txBody>
      </p:sp>
      <p:sp>
        <p:nvSpPr>
          <p:cNvPr id="5" name="Rectangle 4">
            <a:extLst>
              <a:ext uri="{FF2B5EF4-FFF2-40B4-BE49-F238E27FC236}">
                <a16:creationId xmlns:a16="http://schemas.microsoft.com/office/drawing/2014/main" id="{D3F24DE0-85DB-8EB4-543C-B401B9130285}"/>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8366F1B-B4D1-9CD9-B060-535B74BF428F}"/>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7E63899-9361-86A4-01A4-A2373A0F5AF4}"/>
              </a:ext>
            </a:extLst>
          </p:cNvPr>
          <p:cNvSpPr>
            <a:spLocks noGrp="1" noChangeArrowheads="1"/>
          </p:cNvSpPr>
          <p:nvPr>
            <p:ph type="sldNum" sz="quarter" idx="12"/>
          </p:nvPr>
        </p:nvSpPr>
        <p:spPr/>
        <p:txBody>
          <a:bodyPr/>
          <a:lstStyle>
            <a:lvl1pPr>
              <a:defRPr/>
            </a:lvl1pPr>
          </a:lstStyle>
          <a:p>
            <a:fld id="{B4FCE728-E6C5-4D45-A720-1B83546342FC}" type="slidenum">
              <a:rPr lang="en-US" altLang="zh-TW"/>
              <a:pPr/>
              <a:t>‹#›</a:t>
            </a:fld>
            <a:endParaRPr lang="en-US" altLang="zh-TW"/>
          </a:p>
        </p:txBody>
      </p:sp>
    </p:spTree>
    <p:extLst>
      <p:ext uri="{BB962C8B-B14F-4D97-AF65-F5344CB8AC3E}">
        <p14:creationId xmlns:p14="http://schemas.microsoft.com/office/powerpoint/2010/main" val="259459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9C5FBC9A-77C4-673F-B459-9AD3B9FB2B42}"/>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9294C9A-CF3F-5884-FD91-0023CDD61964}"/>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47C20D8-5211-6B73-32DF-99BDFE257F43}"/>
              </a:ext>
            </a:extLst>
          </p:cNvPr>
          <p:cNvSpPr>
            <a:spLocks noGrp="1" noChangeArrowheads="1"/>
          </p:cNvSpPr>
          <p:nvPr>
            <p:ph type="sldNum" sz="quarter" idx="12"/>
          </p:nvPr>
        </p:nvSpPr>
        <p:spPr/>
        <p:txBody>
          <a:bodyPr/>
          <a:lstStyle>
            <a:lvl1pPr>
              <a:defRPr/>
            </a:lvl1pPr>
          </a:lstStyle>
          <a:p>
            <a:fld id="{067831B2-CA26-49AB-A37E-D38FD8939294}" type="slidenum">
              <a:rPr lang="en-US" altLang="zh-TW"/>
              <a:pPr/>
              <a:t>‹#›</a:t>
            </a:fld>
            <a:endParaRPr lang="en-US" altLang="zh-TW"/>
          </a:p>
        </p:txBody>
      </p:sp>
    </p:spTree>
    <p:extLst>
      <p:ext uri="{BB962C8B-B14F-4D97-AF65-F5344CB8AC3E}">
        <p14:creationId xmlns:p14="http://schemas.microsoft.com/office/powerpoint/2010/main" val="410733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168875BD-32B2-9F2E-1F40-FA2572957CE2}"/>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1514B21-3788-FC7F-861D-F76ABBFAB510}"/>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3B03E90-CD1C-4CB2-E335-C6E0E4E21D84}"/>
              </a:ext>
            </a:extLst>
          </p:cNvPr>
          <p:cNvSpPr>
            <a:spLocks noGrp="1" noChangeArrowheads="1"/>
          </p:cNvSpPr>
          <p:nvPr>
            <p:ph type="sldNum" sz="quarter" idx="12"/>
          </p:nvPr>
        </p:nvSpPr>
        <p:spPr/>
        <p:txBody>
          <a:bodyPr/>
          <a:lstStyle>
            <a:lvl1pPr>
              <a:defRPr/>
            </a:lvl1pPr>
          </a:lstStyle>
          <a:p>
            <a:fld id="{6CF1AA4F-A751-4BE4-AF0E-C450307BB598}" type="slidenum">
              <a:rPr lang="en-US" altLang="zh-TW"/>
              <a:pPr/>
              <a:t>‹#›</a:t>
            </a:fld>
            <a:endParaRPr lang="en-US" altLang="zh-TW"/>
          </a:p>
        </p:txBody>
      </p:sp>
    </p:spTree>
    <p:extLst>
      <p:ext uri="{BB962C8B-B14F-4D97-AF65-F5344CB8AC3E}">
        <p14:creationId xmlns:p14="http://schemas.microsoft.com/office/powerpoint/2010/main" val="278792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BBFDED7-849D-9B5A-ABA1-10FF7BE6B4E1}"/>
              </a:ext>
            </a:extLst>
          </p:cNvPr>
          <p:cNvSpPr/>
          <p:nvPr userDrawn="1"/>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HK" altLang="en-US"/>
          </a:p>
        </p:txBody>
      </p:sp>
      <p:sp>
        <p:nvSpPr>
          <p:cNvPr id="5" name="日期版面配置區 3">
            <a:extLst>
              <a:ext uri="{FF2B5EF4-FFF2-40B4-BE49-F238E27FC236}">
                <a16:creationId xmlns:a16="http://schemas.microsoft.com/office/drawing/2014/main" id="{D52ED8E4-1E42-67EE-BB33-FAD20852DB8E}"/>
              </a:ext>
            </a:extLst>
          </p:cNvPr>
          <p:cNvSpPr>
            <a:spLocks noGrp="1"/>
          </p:cNvSpPr>
          <p:nvPr>
            <p:ph type="dt" sz="half" idx="10"/>
          </p:nvPr>
        </p:nvSpPr>
        <p:spPr/>
        <p:txBody>
          <a:bodyPr/>
          <a:lstStyle>
            <a:lvl1pPr>
              <a:defRPr/>
            </a:lvl1pPr>
          </a:lstStyle>
          <a:p>
            <a:pPr>
              <a:defRPr/>
            </a:pPr>
            <a:fld id="{B2ACCB4B-4476-4681-B753-EFC9223C60F8}" type="datetimeFigureOut">
              <a:rPr lang="zh-HK" altLang="en-US"/>
              <a:pPr>
                <a:defRPr/>
              </a:pPr>
              <a:t>7/12/2024</a:t>
            </a:fld>
            <a:endParaRPr lang="zh-HK" altLang="en-US" dirty="0"/>
          </a:p>
        </p:txBody>
      </p:sp>
      <p:sp>
        <p:nvSpPr>
          <p:cNvPr id="6" name="頁尾版面配置區 4">
            <a:extLst>
              <a:ext uri="{FF2B5EF4-FFF2-40B4-BE49-F238E27FC236}">
                <a16:creationId xmlns:a16="http://schemas.microsoft.com/office/drawing/2014/main" id="{FC1AFCF0-1F6A-28B8-8C2E-31A8814C9485}"/>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64E0863A-506E-F2F6-AD6F-2B50A42E4C3E}"/>
              </a:ext>
            </a:extLst>
          </p:cNvPr>
          <p:cNvSpPr>
            <a:spLocks noGrp="1"/>
          </p:cNvSpPr>
          <p:nvPr>
            <p:ph type="sldNum" sz="quarter" idx="12"/>
          </p:nvPr>
        </p:nvSpPr>
        <p:spPr/>
        <p:txBody>
          <a:bodyPr/>
          <a:lstStyle>
            <a:lvl1pPr>
              <a:defRPr/>
            </a:lvl1pPr>
          </a:lstStyle>
          <a:p>
            <a:fld id="{EF118014-5D1D-4A87-BB15-E5DCE2170FAC}" type="slidenum">
              <a:rPr lang="zh-HK" altLang="en-US"/>
              <a:pPr/>
              <a:t>‹#›</a:t>
            </a:fld>
            <a:endParaRPr lang="zh-HK" altLang="en-US"/>
          </a:p>
        </p:txBody>
      </p:sp>
    </p:spTree>
    <p:extLst>
      <p:ext uri="{BB962C8B-B14F-4D97-AF65-F5344CB8AC3E}">
        <p14:creationId xmlns:p14="http://schemas.microsoft.com/office/powerpoint/2010/main" val="139286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F0BCD1-F119-B64B-A03D-32018BEB4180}"/>
              </a:ext>
            </a:extLst>
          </p:cNvPr>
          <p:cNvSpPr/>
          <p:nvPr userDrawn="1"/>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3">
            <a:extLst>
              <a:ext uri="{FF2B5EF4-FFF2-40B4-BE49-F238E27FC236}">
                <a16:creationId xmlns:a16="http://schemas.microsoft.com/office/drawing/2014/main" id="{97E0E5EC-D623-F42E-8FCD-4B587B34048E}"/>
              </a:ext>
            </a:extLst>
          </p:cNvPr>
          <p:cNvSpPr>
            <a:spLocks noGrp="1"/>
          </p:cNvSpPr>
          <p:nvPr>
            <p:ph type="dt" sz="half" idx="10"/>
          </p:nvPr>
        </p:nvSpPr>
        <p:spPr/>
        <p:txBody>
          <a:bodyPr/>
          <a:lstStyle>
            <a:lvl1pPr>
              <a:defRPr/>
            </a:lvl1pPr>
          </a:lstStyle>
          <a:p>
            <a:pPr>
              <a:defRPr/>
            </a:pPr>
            <a:fld id="{289B6CD0-F5BD-498C-9195-A9CF8F90A8A2}" type="datetimeFigureOut">
              <a:rPr lang="zh-HK" altLang="en-US"/>
              <a:pPr>
                <a:defRPr/>
              </a:pPr>
              <a:t>7/12/2024</a:t>
            </a:fld>
            <a:endParaRPr lang="zh-HK" altLang="en-US"/>
          </a:p>
        </p:txBody>
      </p:sp>
      <p:sp>
        <p:nvSpPr>
          <p:cNvPr id="6" name="頁尾版面配置區 4">
            <a:extLst>
              <a:ext uri="{FF2B5EF4-FFF2-40B4-BE49-F238E27FC236}">
                <a16:creationId xmlns:a16="http://schemas.microsoft.com/office/drawing/2014/main" id="{144B39D7-F061-43EF-080B-607028EBD54A}"/>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AF4A7244-35C9-9052-D2E8-AF5E04591092}"/>
              </a:ext>
            </a:extLst>
          </p:cNvPr>
          <p:cNvSpPr>
            <a:spLocks noGrp="1"/>
          </p:cNvSpPr>
          <p:nvPr>
            <p:ph type="sldNum" sz="quarter" idx="12"/>
          </p:nvPr>
        </p:nvSpPr>
        <p:spPr/>
        <p:txBody>
          <a:bodyPr/>
          <a:lstStyle>
            <a:lvl1pPr>
              <a:defRPr/>
            </a:lvl1pPr>
          </a:lstStyle>
          <a:p>
            <a:fld id="{A669F023-3ED9-4976-B285-407D14818204}" type="slidenum">
              <a:rPr lang="zh-HK" altLang="en-US"/>
              <a:pPr/>
              <a:t>‹#›</a:t>
            </a:fld>
            <a:endParaRPr lang="zh-HK" altLang="en-US"/>
          </a:p>
        </p:txBody>
      </p:sp>
    </p:spTree>
    <p:extLst>
      <p:ext uri="{BB962C8B-B14F-4D97-AF65-F5344CB8AC3E}">
        <p14:creationId xmlns:p14="http://schemas.microsoft.com/office/powerpoint/2010/main" val="38883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2714A9C-CBE9-A860-97E7-80DFCA04B423}"/>
              </a:ext>
            </a:extLst>
          </p:cNvPr>
          <p:cNvSpPr>
            <a:spLocks noGrp="1"/>
          </p:cNvSpPr>
          <p:nvPr>
            <p:ph type="dt" sz="half" idx="10"/>
          </p:nvPr>
        </p:nvSpPr>
        <p:spPr/>
        <p:txBody>
          <a:bodyPr/>
          <a:lstStyle>
            <a:lvl1pPr>
              <a:defRPr/>
            </a:lvl1pPr>
          </a:lstStyle>
          <a:p>
            <a:pPr>
              <a:defRPr/>
            </a:pPr>
            <a:fld id="{9BE869B8-87F4-4A24-BA75-9701BF7AADAA}" type="datetimeFigureOut">
              <a:rPr lang="zh-HK" altLang="en-US"/>
              <a:pPr>
                <a:defRPr/>
              </a:pPr>
              <a:t>7/12/2024</a:t>
            </a:fld>
            <a:endParaRPr lang="zh-HK" altLang="en-US"/>
          </a:p>
        </p:txBody>
      </p:sp>
      <p:sp>
        <p:nvSpPr>
          <p:cNvPr id="5" name="頁尾版面配置區 4">
            <a:extLst>
              <a:ext uri="{FF2B5EF4-FFF2-40B4-BE49-F238E27FC236}">
                <a16:creationId xmlns:a16="http://schemas.microsoft.com/office/drawing/2014/main" id="{8AA2116C-57AD-68B2-920D-77A43C9F06B7}"/>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7DD68E9A-8051-FEC4-C757-8F84E210899B}"/>
              </a:ext>
            </a:extLst>
          </p:cNvPr>
          <p:cNvSpPr>
            <a:spLocks noGrp="1"/>
          </p:cNvSpPr>
          <p:nvPr>
            <p:ph type="sldNum" sz="quarter" idx="12"/>
          </p:nvPr>
        </p:nvSpPr>
        <p:spPr/>
        <p:txBody>
          <a:bodyPr/>
          <a:lstStyle>
            <a:lvl1pPr>
              <a:defRPr/>
            </a:lvl1pPr>
          </a:lstStyle>
          <a:p>
            <a:fld id="{32A01CE8-6E67-41BB-B0E8-3A3C29B9E64A}" type="slidenum">
              <a:rPr lang="zh-HK" altLang="en-US"/>
              <a:pPr/>
              <a:t>‹#›</a:t>
            </a:fld>
            <a:endParaRPr lang="zh-HK" altLang="en-US"/>
          </a:p>
        </p:txBody>
      </p:sp>
    </p:spTree>
    <p:extLst>
      <p:ext uri="{BB962C8B-B14F-4D97-AF65-F5344CB8AC3E}">
        <p14:creationId xmlns:p14="http://schemas.microsoft.com/office/powerpoint/2010/main" val="429095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3">
            <a:extLst>
              <a:ext uri="{FF2B5EF4-FFF2-40B4-BE49-F238E27FC236}">
                <a16:creationId xmlns:a16="http://schemas.microsoft.com/office/drawing/2014/main" id="{7BFEBC23-2677-E38A-87B2-370FEC21A712}"/>
              </a:ext>
            </a:extLst>
          </p:cNvPr>
          <p:cNvSpPr>
            <a:spLocks noGrp="1"/>
          </p:cNvSpPr>
          <p:nvPr>
            <p:ph type="dt" sz="half" idx="10"/>
          </p:nvPr>
        </p:nvSpPr>
        <p:spPr/>
        <p:txBody>
          <a:bodyPr/>
          <a:lstStyle>
            <a:lvl1pPr>
              <a:defRPr/>
            </a:lvl1pPr>
          </a:lstStyle>
          <a:p>
            <a:pPr>
              <a:defRPr/>
            </a:pPr>
            <a:fld id="{2D415C63-DC5A-482B-BFD0-A8DAA30838D4}" type="datetimeFigureOut">
              <a:rPr lang="zh-HK" altLang="en-US"/>
              <a:pPr>
                <a:defRPr/>
              </a:pPr>
              <a:t>7/12/2024</a:t>
            </a:fld>
            <a:endParaRPr lang="zh-HK" altLang="en-US"/>
          </a:p>
        </p:txBody>
      </p:sp>
      <p:sp>
        <p:nvSpPr>
          <p:cNvPr id="6" name="頁尾版面配置區 4">
            <a:extLst>
              <a:ext uri="{FF2B5EF4-FFF2-40B4-BE49-F238E27FC236}">
                <a16:creationId xmlns:a16="http://schemas.microsoft.com/office/drawing/2014/main" id="{3C4EF9B0-955E-C803-27D6-BFF82AA755DB}"/>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D41CF9DC-2B0D-791E-C3C0-29F93177E60F}"/>
              </a:ext>
            </a:extLst>
          </p:cNvPr>
          <p:cNvSpPr>
            <a:spLocks noGrp="1"/>
          </p:cNvSpPr>
          <p:nvPr>
            <p:ph type="sldNum" sz="quarter" idx="12"/>
          </p:nvPr>
        </p:nvSpPr>
        <p:spPr/>
        <p:txBody>
          <a:bodyPr/>
          <a:lstStyle>
            <a:lvl1pPr>
              <a:defRPr/>
            </a:lvl1pPr>
          </a:lstStyle>
          <a:p>
            <a:fld id="{D422016A-1968-46CE-BBCF-56EDA54E2E0F}" type="slidenum">
              <a:rPr lang="zh-HK" altLang="en-US"/>
              <a:pPr/>
              <a:t>‹#›</a:t>
            </a:fld>
            <a:endParaRPr lang="zh-HK" altLang="en-US"/>
          </a:p>
        </p:txBody>
      </p:sp>
    </p:spTree>
    <p:extLst>
      <p:ext uri="{BB962C8B-B14F-4D97-AF65-F5344CB8AC3E}">
        <p14:creationId xmlns:p14="http://schemas.microsoft.com/office/powerpoint/2010/main" val="333694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3">
            <a:extLst>
              <a:ext uri="{FF2B5EF4-FFF2-40B4-BE49-F238E27FC236}">
                <a16:creationId xmlns:a16="http://schemas.microsoft.com/office/drawing/2014/main" id="{13D8B113-CFD6-EB0B-4849-1046C16EE234}"/>
              </a:ext>
            </a:extLst>
          </p:cNvPr>
          <p:cNvSpPr>
            <a:spLocks noGrp="1"/>
          </p:cNvSpPr>
          <p:nvPr>
            <p:ph type="dt" sz="half" idx="10"/>
          </p:nvPr>
        </p:nvSpPr>
        <p:spPr/>
        <p:txBody>
          <a:bodyPr/>
          <a:lstStyle>
            <a:lvl1pPr>
              <a:defRPr/>
            </a:lvl1pPr>
          </a:lstStyle>
          <a:p>
            <a:pPr>
              <a:defRPr/>
            </a:pPr>
            <a:fld id="{AE27F2EA-6098-49CA-B3F2-00EC8ABA5F93}" type="datetimeFigureOut">
              <a:rPr lang="zh-HK" altLang="en-US"/>
              <a:pPr>
                <a:defRPr/>
              </a:pPr>
              <a:t>7/12/2024</a:t>
            </a:fld>
            <a:endParaRPr lang="zh-HK" altLang="en-US"/>
          </a:p>
        </p:txBody>
      </p:sp>
      <p:sp>
        <p:nvSpPr>
          <p:cNvPr id="8" name="頁尾版面配置區 4">
            <a:extLst>
              <a:ext uri="{FF2B5EF4-FFF2-40B4-BE49-F238E27FC236}">
                <a16:creationId xmlns:a16="http://schemas.microsoft.com/office/drawing/2014/main" id="{9180917C-663F-AB51-D6C6-9F448A72EDC4}"/>
              </a:ext>
            </a:extLst>
          </p:cNvPr>
          <p:cNvSpPr>
            <a:spLocks noGrp="1"/>
          </p:cNvSpPr>
          <p:nvPr>
            <p:ph type="ftr" sz="quarter" idx="11"/>
          </p:nvPr>
        </p:nvSpPr>
        <p:spPr/>
        <p:txBody>
          <a:bodyPr/>
          <a:lstStyle>
            <a:lvl1pPr>
              <a:defRPr/>
            </a:lvl1pPr>
          </a:lstStyle>
          <a:p>
            <a:pPr>
              <a:defRPr/>
            </a:pPr>
            <a:endParaRPr lang="zh-HK" altLang="en-US"/>
          </a:p>
        </p:txBody>
      </p:sp>
      <p:sp>
        <p:nvSpPr>
          <p:cNvPr id="9" name="投影片編號版面配置區 5">
            <a:extLst>
              <a:ext uri="{FF2B5EF4-FFF2-40B4-BE49-F238E27FC236}">
                <a16:creationId xmlns:a16="http://schemas.microsoft.com/office/drawing/2014/main" id="{EC18B771-1AC1-DEAD-A6B8-0E33CD870EF6}"/>
              </a:ext>
            </a:extLst>
          </p:cNvPr>
          <p:cNvSpPr>
            <a:spLocks noGrp="1"/>
          </p:cNvSpPr>
          <p:nvPr>
            <p:ph type="sldNum" sz="quarter" idx="12"/>
          </p:nvPr>
        </p:nvSpPr>
        <p:spPr/>
        <p:txBody>
          <a:bodyPr/>
          <a:lstStyle>
            <a:lvl1pPr>
              <a:defRPr/>
            </a:lvl1pPr>
          </a:lstStyle>
          <a:p>
            <a:fld id="{67204D21-BE66-496A-A3CD-34AB7CF112F0}" type="slidenum">
              <a:rPr lang="zh-HK" altLang="en-US"/>
              <a:pPr/>
              <a:t>‹#›</a:t>
            </a:fld>
            <a:endParaRPr lang="zh-HK" altLang="en-US"/>
          </a:p>
        </p:txBody>
      </p:sp>
    </p:spTree>
    <p:extLst>
      <p:ext uri="{BB962C8B-B14F-4D97-AF65-F5344CB8AC3E}">
        <p14:creationId xmlns:p14="http://schemas.microsoft.com/office/powerpoint/2010/main" val="3343708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日期版面配置區 3">
            <a:extLst>
              <a:ext uri="{FF2B5EF4-FFF2-40B4-BE49-F238E27FC236}">
                <a16:creationId xmlns:a16="http://schemas.microsoft.com/office/drawing/2014/main" id="{330A90A0-EDE0-5185-624D-E7F8D50A54B5}"/>
              </a:ext>
            </a:extLst>
          </p:cNvPr>
          <p:cNvSpPr>
            <a:spLocks noGrp="1"/>
          </p:cNvSpPr>
          <p:nvPr>
            <p:ph type="dt" sz="half" idx="10"/>
          </p:nvPr>
        </p:nvSpPr>
        <p:spPr/>
        <p:txBody>
          <a:bodyPr/>
          <a:lstStyle>
            <a:lvl1pPr>
              <a:defRPr/>
            </a:lvl1pPr>
          </a:lstStyle>
          <a:p>
            <a:pPr>
              <a:defRPr/>
            </a:pPr>
            <a:fld id="{F1DD0B59-6963-4CCE-8B5A-1A2158BEFF75}" type="datetimeFigureOut">
              <a:rPr lang="zh-HK" altLang="en-US"/>
              <a:pPr>
                <a:defRPr/>
              </a:pPr>
              <a:t>7/12/2024</a:t>
            </a:fld>
            <a:endParaRPr lang="zh-HK" altLang="en-US"/>
          </a:p>
        </p:txBody>
      </p:sp>
      <p:sp>
        <p:nvSpPr>
          <p:cNvPr id="4" name="頁尾版面配置區 4">
            <a:extLst>
              <a:ext uri="{FF2B5EF4-FFF2-40B4-BE49-F238E27FC236}">
                <a16:creationId xmlns:a16="http://schemas.microsoft.com/office/drawing/2014/main" id="{224A3E54-C0A6-87A4-9E6B-311617A7F833}"/>
              </a:ext>
            </a:extLst>
          </p:cNvPr>
          <p:cNvSpPr>
            <a:spLocks noGrp="1"/>
          </p:cNvSpPr>
          <p:nvPr>
            <p:ph type="ftr" sz="quarter" idx="11"/>
          </p:nvPr>
        </p:nvSpPr>
        <p:spPr/>
        <p:txBody>
          <a:bodyPr/>
          <a:lstStyle>
            <a:lvl1pPr>
              <a:defRPr/>
            </a:lvl1pPr>
          </a:lstStyle>
          <a:p>
            <a:pPr>
              <a:defRPr/>
            </a:pPr>
            <a:endParaRPr lang="zh-HK" altLang="en-US"/>
          </a:p>
        </p:txBody>
      </p:sp>
      <p:sp>
        <p:nvSpPr>
          <p:cNvPr id="5" name="投影片編號版面配置區 5">
            <a:extLst>
              <a:ext uri="{FF2B5EF4-FFF2-40B4-BE49-F238E27FC236}">
                <a16:creationId xmlns:a16="http://schemas.microsoft.com/office/drawing/2014/main" id="{6D689AB3-92FC-2DB3-EC9D-DAF7D4EA1103}"/>
              </a:ext>
            </a:extLst>
          </p:cNvPr>
          <p:cNvSpPr>
            <a:spLocks noGrp="1"/>
          </p:cNvSpPr>
          <p:nvPr>
            <p:ph type="sldNum" sz="quarter" idx="12"/>
          </p:nvPr>
        </p:nvSpPr>
        <p:spPr/>
        <p:txBody>
          <a:bodyPr/>
          <a:lstStyle>
            <a:lvl1pPr>
              <a:defRPr/>
            </a:lvl1pPr>
          </a:lstStyle>
          <a:p>
            <a:fld id="{E5E7A91C-CCCA-45A7-A067-8DDAB6F19CA6}" type="slidenum">
              <a:rPr lang="zh-HK" altLang="en-US"/>
              <a:pPr/>
              <a:t>‹#›</a:t>
            </a:fld>
            <a:endParaRPr lang="zh-HK" altLang="en-US"/>
          </a:p>
        </p:txBody>
      </p:sp>
    </p:spTree>
    <p:extLst>
      <p:ext uri="{BB962C8B-B14F-4D97-AF65-F5344CB8AC3E}">
        <p14:creationId xmlns:p14="http://schemas.microsoft.com/office/powerpoint/2010/main" val="3663446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1500B4E7-7221-92CB-09FC-84FB74E13F42}"/>
              </a:ext>
            </a:extLst>
          </p:cNvPr>
          <p:cNvSpPr>
            <a:spLocks noGrp="1"/>
          </p:cNvSpPr>
          <p:nvPr>
            <p:ph type="dt" sz="half" idx="10"/>
          </p:nvPr>
        </p:nvSpPr>
        <p:spPr/>
        <p:txBody>
          <a:bodyPr/>
          <a:lstStyle>
            <a:lvl1pPr>
              <a:defRPr/>
            </a:lvl1pPr>
          </a:lstStyle>
          <a:p>
            <a:pPr>
              <a:defRPr/>
            </a:pPr>
            <a:fld id="{7565DEA3-8E83-4EC3-B301-E2987433E819}" type="datetimeFigureOut">
              <a:rPr lang="zh-HK" altLang="en-US"/>
              <a:pPr>
                <a:defRPr/>
              </a:pPr>
              <a:t>7/12/2024</a:t>
            </a:fld>
            <a:endParaRPr lang="zh-HK" altLang="en-US"/>
          </a:p>
        </p:txBody>
      </p:sp>
      <p:sp>
        <p:nvSpPr>
          <p:cNvPr id="3" name="頁尾版面配置區 4">
            <a:extLst>
              <a:ext uri="{FF2B5EF4-FFF2-40B4-BE49-F238E27FC236}">
                <a16:creationId xmlns:a16="http://schemas.microsoft.com/office/drawing/2014/main" id="{E8766C02-DE58-60A6-C75C-6DCB4939A62A}"/>
              </a:ext>
            </a:extLst>
          </p:cNvPr>
          <p:cNvSpPr>
            <a:spLocks noGrp="1"/>
          </p:cNvSpPr>
          <p:nvPr>
            <p:ph type="ftr" sz="quarter" idx="11"/>
          </p:nvPr>
        </p:nvSpPr>
        <p:spPr/>
        <p:txBody>
          <a:bodyPr/>
          <a:lstStyle>
            <a:lvl1pPr>
              <a:defRPr/>
            </a:lvl1pPr>
          </a:lstStyle>
          <a:p>
            <a:pPr>
              <a:defRPr/>
            </a:pPr>
            <a:endParaRPr lang="zh-HK" altLang="en-US"/>
          </a:p>
        </p:txBody>
      </p:sp>
      <p:sp>
        <p:nvSpPr>
          <p:cNvPr id="4" name="投影片編號版面配置區 5">
            <a:extLst>
              <a:ext uri="{FF2B5EF4-FFF2-40B4-BE49-F238E27FC236}">
                <a16:creationId xmlns:a16="http://schemas.microsoft.com/office/drawing/2014/main" id="{C1711485-FC60-D08A-D9EA-316A3F6189F4}"/>
              </a:ext>
            </a:extLst>
          </p:cNvPr>
          <p:cNvSpPr>
            <a:spLocks noGrp="1"/>
          </p:cNvSpPr>
          <p:nvPr>
            <p:ph type="sldNum" sz="quarter" idx="12"/>
          </p:nvPr>
        </p:nvSpPr>
        <p:spPr/>
        <p:txBody>
          <a:bodyPr/>
          <a:lstStyle>
            <a:lvl1pPr>
              <a:defRPr/>
            </a:lvl1pPr>
          </a:lstStyle>
          <a:p>
            <a:fld id="{BC66A48D-7E61-4624-9C15-93037C2C827B}" type="slidenum">
              <a:rPr lang="zh-HK" altLang="en-US"/>
              <a:pPr/>
              <a:t>‹#›</a:t>
            </a:fld>
            <a:endParaRPr lang="zh-HK" altLang="en-US"/>
          </a:p>
        </p:txBody>
      </p:sp>
    </p:spTree>
    <p:extLst>
      <p:ext uri="{BB962C8B-B14F-4D97-AF65-F5344CB8AC3E}">
        <p14:creationId xmlns:p14="http://schemas.microsoft.com/office/powerpoint/2010/main" val="491331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F4225B5D-B2E3-950D-BF8E-EA02FDFA519E}"/>
              </a:ext>
            </a:extLst>
          </p:cNvPr>
          <p:cNvSpPr>
            <a:spLocks noGrp="1"/>
          </p:cNvSpPr>
          <p:nvPr>
            <p:ph type="dt" sz="half" idx="10"/>
          </p:nvPr>
        </p:nvSpPr>
        <p:spPr/>
        <p:txBody>
          <a:bodyPr/>
          <a:lstStyle>
            <a:lvl1pPr>
              <a:defRPr/>
            </a:lvl1pPr>
          </a:lstStyle>
          <a:p>
            <a:pPr>
              <a:defRPr/>
            </a:pPr>
            <a:fld id="{AF0DAF2C-0A63-42C7-809A-88F23E087DCD}" type="datetimeFigureOut">
              <a:rPr lang="zh-HK" altLang="en-US"/>
              <a:pPr>
                <a:defRPr/>
              </a:pPr>
              <a:t>7/12/2024</a:t>
            </a:fld>
            <a:endParaRPr lang="zh-HK" altLang="en-US"/>
          </a:p>
        </p:txBody>
      </p:sp>
      <p:sp>
        <p:nvSpPr>
          <p:cNvPr id="6" name="頁尾版面配置區 4">
            <a:extLst>
              <a:ext uri="{FF2B5EF4-FFF2-40B4-BE49-F238E27FC236}">
                <a16:creationId xmlns:a16="http://schemas.microsoft.com/office/drawing/2014/main" id="{C910885E-45C1-321F-47CA-A4140F3AE10C}"/>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D4544A45-6F87-1FDB-4F6F-2720BFF57778}"/>
              </a:ext>
            </a:extLst>
          </p:cNvPr>
          <p:cNvSpPr>
            <a:spLocks noGrp="1"/>
          </p:cNvSpPr>
          <p:nvPr>
            <p:ph type="sldNum" sz="quarter" idx="12"/>
          </p:nvPr>
        </p:nvSpPr>
        <p:spPr/>
        <p:txBody>
          <a:bodyPr/>
          <a:lstStyle>
            <a:lvl1pPr>
              <a:defRPr/>
            </a:lvl1pPr>
          </a:lstStyle>
          <a:p>
            <a:fld id="{EE37DA2B-94FB-4F0D-903C-BD6B41104357}" type="slidenum">
              <a:rPr lang="zh-HK" altLang="en-US"/>
              <a:pPr/>
              <a:t>‹#›</a:t>
            </a:fld>
            <a:endParaRPr lang="zh-HK" altLang="en-US"/>
          </a:p>
        </p:txBody>
      </p:sp>
    </p:spTree>
    <p:extLst>
      <p:ext uri="{BB962C8B-B14F-4D97-AF65-F5344CB8AC3E}">
        <p14:creationId xmlns:p14="http://schemas.microsoft.com/office/powerpoint/2010/main" val="349050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2F3A0827-AA7B-D00B-6F86-AFAE3B226CC9}"/>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366E947B-3B13-A6A1-8481-AA63B84149DA}"/>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B4804D15-067F-3ED1-5183-BBA3BAC4471E}"/>
              </a:ext>
            </a:extLst>
          </p:cNvPr>
          <p:cNvSpPr>
            <a:spLocks noGrp="1" noChangeArrowheads="1"/>
          </p:cNvSpPr>
          <p:nvPr>
            <p:ph type="sldNum" sz="quarter" idx="12"/>
          </p:nvPr>
        </p:nvSpPr>
        <p:spPr/>
        <p:txBody>
          <a:bodyPr/>
          <a:lstStyle>
            <a:lvl1pPr>
              <a:defRPr/>
            </a:lvl1pPr>
          </a:lstStyle>
          <a:p>
            <a:fld id="{CFF5965C-391D-405A-A5D7-A8D62EA07E0D}" type="slidenum">
              <a:rPr lang="en-US" altLang="zh-TW"/>
              <a:pPr/>
              <a:t>‹#›</a:t>
            </a:fld>
            <a:endParaRPr lang="en-US" altLang="zh-TW"/>
          </a:p>
        </p:txBody>
      </p:sp>
    </p:spTree>
    <p:extLst>
      <p:ext uri="{BB962C8B-B14F-4D97-AF65-F5344CB8AC3E}">
        <p14:creationId xmlns:p14="http://schemas.microsoft.com/office/powerpoint/2010/main" val="173741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zh-HK"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4436DB17-1B44-A0D2-F45D-C342CEACE4F7}"/>
              </a:ext>
            </a:extLst>
          </p:cNvPr>
          <p:cNvSpPr>
            <a:spLocks noGrp="1"/>
          </p:cNvSpPr>
          <p:nvPr>
            <p:ph type="dt" sz="half" idx="10"/>
          </p:nvPr>
        </p:nvSpPr>
        <p:spPr/>
        <p:txBody>
          <a:bodyPr/>
          <a:lstStyle>
            <a:lvl1pPr>
              <a:defRPr/>
            </a:lvl1pPr>
          </a:lstStyle>
          <a:p>
            <a:pPr>
              <a:defRPr/>
            </a:pPr>
            <a:fld id="{373B70F6-344E-4A05-8ACB-2C503EDBE5FF}" type="datetimeFigureOut">
              <a:rPr lang="zh-HK" altLang="en-US"/>
              <a:pPr>
                <a:defRPr/>
              </a:pPr>
              <a:t>7/12/2024</a:t>
            </a:fld>
            <a:endParaRPr lang="zh-HK" altLang="en-US"/>
          </a:p>
        </p:txBody>
      </p:sp>
      <p:sp>
        <p:nvSpPr>
          <p:cNvPr id="6" name="頁尾版面配置區 4">
            <a:extLst>
              <a:ext uri="{FF2B5EF4-FFF2-40B4-BE49-F238E27FC236}">
                <a16:creationId xmlns:a16="http://schemas.microsoft.com/office/drawing/2014/main" id="{4BC06E86-A33F-A2A7-2B29-69258A538F6C}"/>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E29D7FE5-36DD-0924-3436-FA0859A0244F}"/>
              </a:ext>
            </a:extLst>
          </p:cNvPr>
          <p:cNvSpPr>
            <a:spLocks noGrp="1"/>
          </p:cNvSpPr>
          <p:nvPr>
            <p:ph type="sldNum" sz="quarter" idx="12"/>
          </p:nvPr>
        </p:nvSpPr>
        <p:spPr/>
        <p:txBody>
          <a:bodyPr/>
          <a:lstStyle>
            <a:lvl1pPr>
              <a:defRPr/>
            </a:lvl1pPr>
          </a:lstStyle>
          <a:p>
            <a:fld id="{4CE4D8AF-462F-414B-9769-33A9459A2729}" type="slidenum">
              <a:rPr lang="zh-HK" altLang="en-US"/>
              <a:pPr/>
              <a:t>‹#›</a:t>
            </a:fld>
            <a:endParaRPr lang="zh-HK" altLang="en-US"/>
          </a:p>
        </p:txBody>
      </p:sp>
    </p:spTree>
    <p:extLst>
      <p:ext uri="{BB962C8B-B14F-4D97-AF65-F5344CB8AC3E}">
        <p14:creationId xmlns:p14="http://schemas.microsoft.com/office/powerpoint/2010/main" val="1504045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69E0E88-1157-0DAA-DE79-9D92857BD003}"/>
              </a:ext>
            </a:extLst>
          </p:cNvPr>
          <p:cNvSpPr>
            <a:spLocks noGrp="1"/>
          </p:cNvSpPr>
          <p:nvPr>
            <p:ph type="dt" sz="half" idx="10"/>
          </p:nvPr>
        </p:nvSpPr>
        <p:spPr/>
        <p:txBody>
          <a:bodyPr/>
          <a:lstStyle>
            <a:lvl1pPr>
              <a:defRPr/>
            </a:lvl1pPr>
          </a:lstStyle>
          <a:p>
            <a:pPr>
              <a:defRPr/>
            </a:pPr>
            <a:fld id="{91BAD56A-736B-492C-B6DF-5208A80ABBB1}" type="datetimeFigureOut">
              <a:rPr lang="zh-HK" altLang="en-US"/>
              <a:pPr>
                <a:defRPr/>
              </a:pPr>
              <a:t>7/12/2024</a:t>
            </a:fld>
            <a:endParaRPr lang="zh-HK" altLang="en-US"/>
          </a:p>
        </p:txBody>
      </p:sp>
      <p:sp>
        <p:nvSpPr>
          <p:cNvPr id="5" name="頁尾版面配置區 4">
            <a:extLst>
              <a:ext uri="{FF2B5EF4-FFF2-40B4-BE49-F238E27FC236}">
                <a16:creationId xmlns:a16="http://schemas.microsoft.com/office/drawing/2014/main" id="{B8E62FD6-C57E-0A6B-F044-B468076C6992}"/>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8096CCAC-5C9D-FC06-E4A3-2AD14288F9C4}"/>
              </a:ext>
            </a:extLst>
          </p:cNvPr>
          <p:cNvSpPr>
            <a:spLocks noGrp="1"/>
          </p:cNvSpPr>
          <p:nvPr>
            <p:ph type="sldNum" sz="quarter" idx="12"/>
          </p:nvPr>
        </p:nvSpPr>
        <p:spPr/>
        <p:txBody>
          <a:bodyPr/>
          <a:lstStyle>
            <a:lvl1pPr>
              <a:defRPr/>
            </a:lvl1pPr>
          </a:lstStyle>
          <a:p>
            <a:fld id="{6FE03D76-B44F-4A17-B1BE-3F84273BF3A4}" type="slidenum">
              <a:rPr lang="zh-HK" altLang="en-US"/>
              <a:pPr/>
              <a:t>‹#›</a:t>
            </a:fld>
            <a:endParaRPr lang="zh-HK" altLang="en-US"/>
          </a:p>
        </p:txBody>
      </p:sp>
    </p:spTree>
    <p:extLst>
      <p:ext uri="{BB962C8B-B14F-4D97-AF65-F5344CB8AC3E}">
        <p14:creationId xmlns:p14="http://schemas.microsoft.com/office/powerpoint/2010/main" val="1205684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E05141F8-BA57-FDC2-B6DE-E9B43389BFFA}"/>
              </a:ext>
            </a:extLst>
          </p:cNvPr>
          <p:cNvSpPr>
            <a:spLocks noGrp="1"/>
          </p:cNvSpPr>
          <p:nvPr>
            <p:ph type="dt" sz="half" idx="10"/>
          </p:nvPr>
        </p:nvSpPr>
        <p:spPr/>
        <p:txBody>
          <a:bodyPr/>
          <a:lstStyle>
            <a:lvl1pPr>
              <a:defRPr/>
            </a:lvl1pPr>
          </a:lstStyle>
          <a:p>
            <a:pPr>
              <a:defRPr/>
            </a:pPr>
            <a:fld id="{18A4C250-B356-4EC2-AE1A-BAE9FBFCA0F9}" type="datetimeFigureOut">
              <a:rPr lang="zh-HK" altLang="en-US"/>
              <a:pPr>
                <a:defRPr/>
              </a:pPr>
              <a:t>7/12/2024</a:t>
            </a:fld>
            <a:endParaRPr lang="zh-HK" altLang="en-US"/>
          </a:p>
        </p:txBody>
      </p:sp>
      <p:sp>
        <p:nvSpPr>
          <p:cNvPr id="5" name="頁尾版面配置區 4">
            <a:extLst>
              <a:ext uri="{FF2B5EF4-FFF2-40B4-BE49-F238E27FC236}">
                <a16:creationId xmlns:a16="http://schemas.microsoft.com/office/drawing/2014/main" id="{3A9167B2-E738-1611-D4CF-EFD4EA338CC3}"/>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B2EAB4C7-ADC6-65EE-C279-C331CA32D28A}"/>
              </a:ext>
            </a:extLst>
          </p:cNvPr>
          <p:cNvSpPr>
            <a:spLocks noGrp="1"/>
          </p:cNvSpPr>
          <p:nvPr>
            <p:ph type="sldNum" sz="quarter" idx="12"/>
          </p:nvPr>
        </p:nvSpPr>
        <p:spPr/>
        <p:txBody>
          <a:bodyPr/>
          <a:lstStyle>
            <a:lvl1pPr>
              <a:defRPr/>
            </a:lvl1pPr>
          </a:lstStyle>
          <a:p>
            <a:fld id="{D80378B1-480B-485D-8B0E-CA29DB6F7961}" type="slidenum">
              <a:rPr lang="zh-HK" altLang="en-US"/>
              <a:pPr/>
              <a:t>‹#›</a:t>
            </a:fld>
            <a:endParaRPr lang="zh-HK" altLang="en-US"/>
          </a:p>
        </p:txBody>
      </p:sp>
    </p:spTree>
    <p:extLst>
      <p:ext uri="{BB962C8B-B14F-4D97-AF65-F5344CB8AC3E}">
        <p14:creationId xmlns:p14="http://schemas.microsoft.com/office/powerpoint/2010/main" val="257394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C750036E-1F2F-BACE-722F-5FB2A3F99C3E}"/>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38C347F0-8D12-3D1E-2AA0-10237CC85705}"/>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619613-E9CF-306D-91B7-DF11AFD42B68}"/>
              </a:ext>
            </a:extLst>
          </p:cNvPr>
          <p:cNvSpPr>
            <a:spLocks noGrp="1" noChangeArrowheads="1"/>
          </p:cNvSpPr>
          <p:nvPr>
            <p:ph type="sldNum" sz="quarter" idx="12"/>
          </p:nvPr>
        </p:nvSpPr>
        <p:spPr/>
        <p:txBody>
          <a:bodyPr/>
          <a:lstStyle>
            <a:lvl1pPr>
              <a:defRPr/>
            </a:lvl1pPr>
          </a:lstStyle>
          <a:p>
            <a:fld id="{6E5893B1-7BE2-4BBE-848F-A5FD09A56FF6}" type="slidenum">
              <a:rPr lang="en-US" altLang="zh-TW"/>
              <a:pPr/>
              <a:t>‹#›</a:t>
            </a:fld>
            <a:endParaRPr lang="en-US" altLang="zh-TW"/>
          </a:p>
        </p:txBody>
      </p:sp>
    </p:spTree>
    <p:extLst>
      <p:ext uri="{BB962C8B-B14F-4D97-AF65-F5344CB8AC3E}">
        <p14:creationId xmlns:p14="http://schemas.microsoft.com/office/powerpoint/2010/main" val="146234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Rectangle 4">
            <a:extLst>
              <a:ext uri="{FF2B5EF4-FFF2-40B4-BE49-F238E27FC236}">
                <a16:creationId xmlns:a16="http://schemas.microsoft.com/office/drawing/2014/main" id="{E0C0B2B7-A68C-B2A5-3C65-C2B27490AC85}"/>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3E7525E7-E7B6-DBFF-399F-BAA76DB94093}"/>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42FAE98-16DD-7BD0-D19E-1807069ECEF7}"/>
              </a:ext>
            </a:extLst>
          </p:cNvPr>
          <p:cNvSpPr>
            <a:spLocks noGrp="1" noChangeArrowheads="1"/>
          </p:cNvSpPr>
          <p:nvPr>
            <p:ph type="sldNum" sz="quarter" idx="12"/>
          </p:nvPr>
        </p:nvSpPr>
        <p:spPr/>
        <p:txBody>
          <a:bodyPr/>
          <a:lstStyle>
            <a:lvl1pPr>
              <a:defRPr/>
            </a:lvl1pPr>
          </a:lstStyle>
          <a:p>
            <a:fld id="{B0FE35D2-268B-496B-A72A-1C50E192D2E4}" type="slidenum">
              <a:rPr lang="en-US" altLang="zh-TW"/>
              <a:pPr/>
              <a:t>‹#›</a:t>
            </a:fld>
            <a:endParaRPr lang="en-US" altLang="zh-TW"/>
          </a:p>
        </p:txBody>
      </p:sp>
    </p:spTree>
    <p:extLst>
      <p:ext uri="{BB962C8B-B14F-4D97-AF65-F5344CB8AC3E}">
        <p14:creationId xmlns:p14="http://schemas.microsoft.com/office/powerpoint/2010/main" val="57465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Rectangle 4">
            <a:extLst>
              <a:ext uri="{FF2B5EF4-FFF2-40B4-BE49-F238E27FC236}">
                <a16:creationId xmlns:a16="http://schemas.microsoft.com/office/drawing/2014/main" id="{732CB2D5-7FC9-C1DC-C8D7-C2EB836D0B34}"/>
              </a:ext>
            </a:extLst>
          </p:cNvPr>
          <p:cNvSpPr>
            <a:spLocks noGrp="1" noChangeArrowheads="1"/>
          </p:cNvSpPr>
          <p:nvPr>
            <p:ph type="dt" sz="half" idx="10"/>
          </p:nvPr>
        </p:nvSpPr>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55BD46D3-5258-6A84-16AE-1AB50BFA889C}"/>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7D2EDA6D-74BD-041A-4A54-FFDA9F7B2472}"/>
              </a:ext>
            </a:extLst>
          </p:cNvPr>
          <p:cNvSpPr>
            <a:spLocks noGrp="1" noChangeArrowheads="1"/>
          </p:cNvSpPr>
          <p:nvPr>
            <p:ph type="sldNum" sz="quarter" idx="12"/>
          </p:nvPr>
        </p:nvSpPr>
        <p:spPr/>
        <p:txBody>
          <a:bodyPr/>
          <a:lstStyle>
            <a:lvl1pPr>
              <a:defRPr/>
            </a:lvl1pPr>
          </a:lstStyle>
          <a:p>
            <a:fld id="{61A0DFCD-CCAB-4D5B-AEA0-FF4A7EDC0F39}" type="slidenum">
              <a:rPr lang="en-US" altLang="zh-TW"/>
              <a:pPr/>
              <a:t>‹#›</a:t>
            </a:fld>
            <a:endParaRPr lang="en-US" altLang="zh-TW"/>
          </a:p>
        </p:txBody>
      </p:sp>
    </p:spTree>
    <p:extLst>
      <p:ext uri="{BB962C8B-B14F-4D97-AF65-F5344CB8AC3E}">
        <p14:creationId xmlns:p14="http://schemas.microsoft.com/office/powerpoint/2010/main" val="329599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Rectangle 4">
            <a:extLst>
              <a:ext uri="{FF2B5EF4-FFF2-40B4-BE49-F238E27FC236}">
                <a16:creationId xmlns:a16="http://schemas.microsoft.com/office/drawing/2014/main" id="{2BC693E8-C2BA-C07A-86C2-3DCD30D67A97}"/>
              </a:ext>
            </a:extLst>
          </p:cNvPr>
          <p:cNvSpPr>
            <a:spLocks noGrp="1" noChangeArrowheads="1"/>
          </p:cNvSpPr>
          <p:nvPr>
            <p:ph type="dt" sz="half" idx="10"/>
          </p:nvPr>
        </p:nvSpPr>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A0D0BDBE-31B6-0922-BDA8-3585C683263B}"/>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F95BA45A-6542-CDEA-BF05-CB37296CCE3B}"/>
              </a:ext>
            </a:extLst>
          </p:cNvPr>
          <p:cNvSpPr>
            <a:spLocks noGrp="1" noChangeArrowheads="1"/>
          </p:cNvSpPr>
          <p:nvPr>
            <p:ph type="sldNum" sz="quarter" idx="12"/>
          </p:nvPr>
        </p:nvSpPr>
        <p:spPr/>
        <p:txBody>
          <a:bodyPr/>
          <a:lstStyle>
            <a:lvl1pPr>
              <a:defRPr/>
            </a:lvl1pPr>
          </a:lstStyle>
          <a:p>
            <a:fld id="{FC3E0E26-7A73-4845-8228-6012CB511E35}" type="slidenum">
              <a:rPr lang="en-US" altLang="zh-TW"/>
              <a:pPr/>
              <a:t>‹#›</a:t>
            </a:fld>
            <a:endParaRPr lang="en-US" altLang="zh-TW"/>
          </a:p>
        </p:txBody>
      </p:sp>
    </p:spTree>
    <p:extLst>
      <p:ext uri="{BB962C8B-B14F-4D97-AF65-F5344CB8AC3E}">
        <p14:creationId xmlns:p14="http://schemas.microsoft.com/office/powerpoint/2010/main" val="18524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F36DADF-5027-656A-F96B-6F46699B5165}"/>
              </a:ext>
            </a:extLst>
          </p:cNvPr>
          <p:cNvSpPr>
            <a:spLocks noGrp="1" noChangeArrowheads="1"/>
          </p:cNvSpPr>
          <p:nvPr>
            <p:ph type="dt" sz="half" idx="10"/>
          </p:nvPr>
        </p:nvSpPr>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42EABF68-A84F-29C1-7CB7-7B9E7ADD189E}"/>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26B0E8B6-6963-ABB2-A133-1CB4BA1B32E2}"/>
              </a:ext>
            </a:extLst>
          </p:cNvPr>
          <p:cNvSpPr>
            <a:spLocks noGrp="1" noChangeArrowheads="1"/>
          </p:cNvSpPr>
          <p:nvPr>
            <p:ph type="sldNum" sz="quarter" idx="12"/>
          </p:nvPr>
        </p:nvSpPr>
        <p:spPr/>
        <p:txBody>
          <a:bodyPr/>
          <a:lstStyle>
            <a:lvl1pPr>
              <a:defRPr/>
            </a:lvl1pPr>
          </a:lstStyle>
          <a:p>
            <a:fld id="{E14FFB1A-101F-4489-9F2C-CF2F498BF5AB}" type="slidenum">
              <a:rPr lang="en-US" altLang="zh-TW"/>
              <a:pPr/>
              <a:t>‹#›</a:t>
            </a:fld>
            <a:endParaRPr lang="en-US" altLang="zh-TW"/>
          </a:p>
        </p:txBody>
      </p:sp>
    </p:spTree>
    <p:extLst>
      <p:ext uri="{BB962C8B-B14F-4D97-AF65-F5344CB8AC3E}">
        <p14:creationId xmlns:p14="http://schemas.microsoft.com/office/powerpoint/2010/main" val="258603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945AD311-DFFC-57D6-1365-D80777581AF1}"/>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A6AB0FA-DBE3-4E1A-EF57-7F1D78ECE621}"/>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650A705-E668-AFAA-3601-5889CA0562D6}"/>
              </a:ext>
            </a:extLst>
          </p:cNvPr>
          <p:cNvSpPr>
            <a:spLocks noGrp="1" noChangeArrowheads="1"/>
          </p:cNvSpPr>
          <p:nvPr>
            <p:ph type="sldNum" sz="quarter" idx="12"/>
          </p:nvPr>
        </p:nvSpPr>
        <p:spPr/>
        <p:txBody>
          <a:bodyPr/>
          <a:lstStyle>
            <a:lvl1pPr>
              <a:defRPr/>
            </a:lvl1pPr>
          </a:lstStyle>
          <a:p>
            <a:fld id="{899C72AA-D1AE-44E3-957C-2D06D1A9F499}" type="slidenum">
              <a:rPr lang="en-US" altLang="zh-TW"/>
              <a:pPr/>
              <a:t>‹#›</a:t>
            </a:fld>
            <a:endParaRPr lang="en-US" altLang="zh-TW"/>
          </a:p>
        </p:txBody>
      </p:sp>
    </p:spTree>
    <p:extLst>
      <p:ext uri="{BB962C8B-B14F-4D97-AF65-F5344CB8AC3E}">
        <p14:creationId xmlns:p14="http://schemas.microsoft.com/office/powerpoint/2010/main" val="369792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zh-HK"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A29CB9FE-1FA3-F794-7E6D-6B85FA87B029}"/>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8639173B-FD71-5BA1-4727-3AFF7F1E002E}"/>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DCD3458-F4BD-B462-0354-3EA4B5857204}"/>
              </a:ext>
            </a:extLst>
          </p:cNvPr>
          <p:cNvSpPr>
            <a:spLocks noGrp="1" noChangeArrowheads="1"/>
          </p:cNvSpPr>
          <p:nvPr>
            <p:ph type="sldNum" sz="quarter" idx="12"/>
          </p:nvPr>
        </p:nvSpPr>
        <p:spPr/>
        <p:txBody>
          <a:bodyPr/>
          <a:lstStyle>
            <a:lvl1pPr>
              <a:defRPr/>
            </a:lvl1pPr>
          </a:lstStyle>
          <a:p>
            <a:fld id="{9F7E8623-B24B-4A11-BA79-1CFA6A32E238}" type="slidenum">
              <a:rPr lang="en-US" altLang="zh-TW"/>
              <a:pPr/>
              <a:t>‹#›</a:t>
            </a:fld>
            <a:endParaRPr lang="en-US" altLang="zh-TW"/>
          </a:p>
        </p:txBody>
      </p:sp>
    </p:spTree>
    <p:extLst>
      <p:ext uri="{BB962C8B-B14F-4D97-AF65-F5344CB8AC3E}">
        <p14:creationId xmlns:p14="http://schemas.microsoft.com/office/powerpoint/2010/main" val="27370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CF34588-8713-8E17-6DE6-E75DD57C511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5F3FC2CA-CDF0-72CA-F76F-D1D40EE3650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B942F7AD-C6CB-C08F-D353-EEB671BBDC0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新細明體" charset="-120"/>
              </a:defRPr>
            </a:lvl1pPr>
          </a:lstStyle>
          <a:p>
            <a:pPr>
              <a:defRPr/>
            </a:pPr>
            <a:endParaRPr lang="en-US" altLang="zh-TW"/>
          </a:p>
        </p:txBody>
      </p:sp>
      <p:sp>
        <p:nvSpPr>
          <p:cNvPr id="1029" name="Rectangle 5">
            <a:extLst>
              <a:ext uri="{FF2B5EF4-FFF2-40B4-BE49-F238E27FC236}">
                <a16:creationId xmlns:a16="http://schemas.microsoft.com/office/drawing/2014/main" id="{72F6AAE7-BF5A-129B-9665-6AC9752EF94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新細明體" charset="-120"/>
              </a:defRPr>
            </a:lvl1pPr>
          </a:lstStyle>
          <a:p>
            <a:pPr>
              <a:defRPr/>
            </a:pPr>
            <a:endParaRPr lang="en-US" altLang="zh-TW"/>
          </a:p>
        </p:txBody>
      </p:sp>
      <p:sp>
        <p:nvSpPr>
          <p:cNvPr id="1030" name="Rectangle 6">
            <a:extLst>
              <a:ext uri="{FF2B5EF4-FFF2-40B4-BE49-F238E27FC236}">
                <a16:creationId xmlns:a16="http://schemas.microsoft.com/office/drawing/2014/main" id="{8BF5C6A2-2AFC-4172-DD86-29A402D32F6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EB09F62-CF80-4E75-AD0C-58B55E0A943B}" type="slidenum">
              <a:rPr lang="en-US" altLang="zh-TW"/>
              <a:pPr/>
              <a:t>‹#›</a:t>
            </a:fld>
            <a:endParaRPr lang="en-US" altLang="zh-TW"/>
          </a:p>
        </p:txBody>
      </p:sp>
      <p:sp>
        <p:nvSpPr>
          <p:cNvPr id="1031" name="Text Box 7">
            <a:extLst>
              <a:ext uri="{FF2B5EF4-FFF2-40B4-BE49-F238E27FC236}">
                <a16:creationId xmlns:a16="http://schemas.microsoft.com/office/drawing/2014/main" id="{DC802D7D-98A1-8D3C-2416-A8679AC9F1B1}"/>
              </a:ext>
            </a:extLst>
          </p:cNvPr>
          <p:cNvSpPr txBox="1">
            <a:spLocks noChangeArrowheads="1"/>
          </p:cNvSpPr>
          <p:nvPr/>
        </p:nvSpPr>
        <p:spPr bwMode="auto">
          <a:xfrm>
            <a:off x="220663" y="6356350"/>
            <a:ext cx="2212975" cy="274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r>
              <a:rPr lang="en-US" altLang="zh-TW" sz="1200">
                <a:solidFill>
                  <a:srgbClr val="076B9E"/>
                </a:solidFill>
                <a:latin typeface="Arial Black" pitchFamily="34" charset="0"/>
              </a:rPr>
              <a:t>Book 4A Chapter 15</a:t>
            </a:r>
          </a:p>
        </p:txBody>
      </p:sp>
      <p:sp>
        <p:nvSpPr>
          <p:cNvPr id="1032" name="Text Box 8">
            <a:hlinkClick r:id="" action="ppaction://hlinkshowjump?jump=previousslide"/>
            <a:extLst>
              <a:ext uri="{FF2B5EF4-FFF2-40B4-BE49-F238E27FC236}">
                <a16:creationId xmlns:a16="http://schemas.microsoft.com/office/drawing/2014/main" id="{605966BC-787C-B513-727D-CB072976D98A}"/>
              </a:ext>
            </a:extLst>
          </p:cNvPr>
          <p:cNvSpPr txBox="1">
            <a:spLocks noChangeArrowheads="1"/>
          </p:cNvSpPr>
          <p:nvPr/>
        </p:nvSpPr>
        <p:spPr bwMode="auto">
          <a:xfrm>
            <a:off x="6732588" y="6305550"/>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033" name="Text Box 9">
            <a:hlinkClick r:id="" action="ppaction://hlinkshowjump?jump=nextslide"/>
            <a:extLst>
              <a:ext uri="{FF2B5EF4-FFF2-40B4-BE49-F238E27FC236}">
                <a16:creationId xmlns:a16="http://schemas.microsoft.com/office/drawing/2014/main" id="{31C9F728-3A0C-EA16-8F43-AC888460B9CE}"/>
              </a:ext>
            </a:extLst>
          </p:cNvPr>
          <p:cNvSpPr txBox="1">
            <a:spLocks noChangeArrowheads="1"/>
          </p:cNvSpPr>
          <p:nvPr/>
        </p:nvSpPr>
        <p:spPr bwMode="auto">
          <a:xfrm>
            <a:off x="7488238" y="6308725"/>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034" name="Text Box 10">
            <a:hlinkClick r:id="" action="ppaction://hlinkshowjump?jump=firstslide"/>
            <a:extLst>
              <a:ext uri="{FF2B5EF4-FFF2-40B4-BE49-F238E27FC236}">
                <a16:creationId xmlns:a16="http://schemas.microsoft.com/office/drawing/2014/main" id="{F41F079A-499F-9570-73CD-6F7BE1F9926A}"/>
              </a:ext>
            </a:extLst>
          </p:cNvPr>
          <p:cNvSpPr txBox="1">
            <a:spLocks noChangeArrowheads="1"/>
          </p:cNvSpPr>
          <p:nvPr/>
        </p:nvSpPr>
        <p:spPr bwMode="auto">
          <a:xfrm>
            <a:off x="8215313" y="6302375"/>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1" name="向右箭號 10">
            <a:hlinkClick r:id="" action="ppaction://hlinkshowjump?jump=nextslide"/>
            <a:extLst>
              <a:ext uri="{FF2B5EF4-FFF2-40B4-BE49-F238E27FC236}">
                <a16:creationId xmlns:a16="http://schemas.microsoft.com/office/drawing/2014/main" id="{372469E6-3123-B0D9-A663-45163CF011B5}"/>
              </a:ext>
            </a:extLst>
          </p:cNvPr>
          <p:cNvSpPr/>
          <p:nvPr/>
        </p:nvSpPr>
        <p:spPr>
          <a:xfrm>
            <a:off x="7559675" y="6408738"/>
            <a:ext cx="288925" cy="287337"/>
          </a:xfrm>
          <a:prstGeom prst="rightArrow">
            <a:avLst>
              <a:gd name="adj1" fmla="val 47275"/>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2" name="向右箭號 11">
            <a:hlinkClick r:id="" action="ppaction://hlinkshowjump?jump=previousslide"/>
            <a:extLst>
              <a:ext uri="{FF2B5EF4-FFF2-40B4-BE49-F238E27FC236}">
                <a16:creationId xmlns:a16="http://schemas.microsoft.com/office/drawing/2014/main" id="{09AD32E2-D455-2AA4-03C2-E5F17040C202}"/>
              </a:ext>
            </a:extLst>
          </p:cNvPr>
          <p:cNvSpPr/>
          <p:nvPr/>
        </p:nvSpPr>
        <p:spPr>
          <a:xfrm flipH="1">
            <a:off x="7019925" y="6408738"/>
            <a:ext cx="306388" cy="287337"/>
          </a:xfrm>
          <a:prstGeom prst="rightArrow">
            <a:avLst>
              <a:gd name="adj1" fmla="val 45272"/>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3" name="圓角矩形 12">
            <a:hlinkClick r:id="" action="ppaction://hlinkshowjump?jump=firstslide"/>
            <a:extLst>
              <a:ext uri="{FF2B5EF4-FFF2-40B4-BE49-F238E27FC236}">
                <a16:creationId xmlns:a16="http://schemas.microsoft.com/office/drawing/2014/main" id="{5DEF799D-B758-BBF8-E963-A37BFCCF75BC}"/>
              </a:ext>
            </a:extLst>
          </p:cNvPr>
          <p:cNvSpPr/>
          <p:nvPr/>
        </p:nvSpPr>
        <p:spPr>
          <a:xfrm>
            <a:off x="8143875" y="6381750"/>
            <a:ext cx="792163" cy="360363"/>
          </a:xfrm>
          <a:prstGeom prst="roundRect">
            <a:avLst>
              <a:gd name="adj" fmla="val 134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038" name="Text Box 7">
            <a:extLst>
              <a:ext uri="{FF2B5EF4-FFF2-40B4-BE49-F238E27FC236}">
                <a16:creationId xmlns:a16="http://schemas.microsoft.com/office/drawing/2014/main" id="{29A64CB6-7D7A-5000-777F-5848B840B8E4}"/>
              </a:ext>
            </a:extLst>
          </p:cNvPr>
          <p:cNvSpPr txBox="1">
            <a:spLocks noChangeArrowheads="1"/>
          </p:cNvSpPr>
          <p:nvPr/>
        </p:nvSpPr>
        <p:spPr bwMode="auto">
          <a:xfrm>
            <a:off x="220663" y="6356350"/>
            <a:ext cx="2212975" cy="274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r>
              <a:rPr lang="en-US" altLang="zh-TW" sz="1200">
                <a:solidFill>
                  <a:srgbClr val="076B9E"/>
                </a:solidFill>
                <a:latin typeface="Arial Black" pitchFamily="34" charset="0"/>
              </a:rPr>
              <a:t>Book 4B Chapter 12</a:t>
            </a:r>
          </a:p>
        </p:txBody>
      </p:sp>
      <p:sp>
        <p:nvSpPr>
          <p:cNvPr id="1039" name="Text Box 8">
            <a:hlinkClick r:id="" action="ppaction://hlinkshowjump?jump=previousslide"/>
            <a:extLst>
              <a:ext uri="{FF2B5EF4-FFF2-40B4-BE49-F238E27FC236}">
                <a16:creationId xmlns:a16="http://schemas.microsoft.com/office/drawing/2014/main" id="{CF90D34C-18CB-2F43-1F8F-14357BC3D590}"/>
              </a:ext>
            </a:extLst>
          </p:cNvPr>
          <p:cNvSpPr txBox="1">
            <a:spLocks noChangeArrowheads="1"/>
          </p:cNvSpPr>
          <p:nvPr/>
        </p:nvSpPr>
        <p:spPr bwMode="auto">
          <a:xfrm>
            <a:off x="6732588" y="6305550"/>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
        <p:nvSpPr>
          <p:cNvPr id="1040" name="Text Box 9">
            <a:hlinkClick r:id="" action="ppaction://hlinkshowjump?jump=nextslide"/>
            <a:extLst>
              <a:ext uri="{FF2B5EF4-FFF2-40B4-BE49-F238E27FC236}">
                <a16:creationId xmlns:a16="http://schemas.microsoft.com/office/drawing/2014/main" id="{21AD4031-F788-B411-E113-0AD491D69803}"/>
              </a:ext>
            </a:extLst>
          </p:cNvPr>
          <p:cNvSpPr txBox="1">
            <a:spLocks noChangeArrowheads="1"/>
          </p:cNvSpPr>
          <p:nvPr/>
        </p:nvSpPr>
        <p:spPr bwMode="auto">
          <a:xfrm>
            <a:off x="7488238" y="6308725"/>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
        <p:nvSpPr>
          <p:cNvPr id="1041" name="Text Box 10">
            <a:hlinkClick r:id="" action="ppaction://hlinkshowjump?jump=firstslide"/>
            <a:extLst>
              <a:ext uri="{FF2B5EF4-FFF2-40B4-BE49-F238E27FC236}">
                <a16:creationId xmlns:a16="http://schemas.microsoft.com/office/drawing/2014/main" id="{FF68A71A-5BA4-BF4C-8962-808CFD16331B}"/>
              </a:ext>
            </a:extLst>
          </p:cNvPr>
          <p:cNvSpPr txBox="1">
            <a:spLocks noChangeArrowheads="1"/>
          </p:cNvSpPr>
          <p:nvPr/>
        </p:nvSpPr>
        <p:spPr bwMode="auto">
          <a:xfrm>
            <a:off x="8215313" y="6302375"/>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D650F296-2FD3-7251-94C3-BD120690794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zh-HK" altLang="en-US"/>
          </a:p>
        </p:txBody>
      </p:sp>
      <p:sp>
        <p:nvSpPr>
          <p:cNvPr id="2051" name="文字版面配置區 2">
            <a:extLst>
              <a:ext uri="{FF2B5EF4-FFF2-40B4-BE49-F238E27FC236}">
                <a16:creationId xmlns:a16="http://schemas.microsoft.com/office/drawing/2014/main" id="{4BB01486-FA38-6B81-DC31-80B57A93505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F56547AC-0DB8-2831-9CB4-44A053ED5EB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新細明體" charset="-120"/>
              </a:defRPr>
            </a:lvl1pPr>
          </a:lstStyle>
          <a:p>
            <a:pPr>
              <a:defRPr/>
            </a:pPr>
            <a:fld id="{572B4C58-9A48-41C7-8518-6062A076287A}" type="datetimeFigureOut">
              <a:rPr lang="zh-HK" altLang="en-US"/>
              <a:pPr>
                <a:defRPr/>
              </a:pPr>
              <a:t>7/12/2024</a:t>
            </a:fld>
            <a:endParaRPr lang="zh-HK" altLang="en-US"/>
          </a:p>
        </p:txBody>
      </p:sp>
      <p:sp>
        <p:nvSpPr>
          <p:cNvPr id="5" name="頁尾版面配置區 4">
            <a:extLst>
              <a:ext uri="{FF2B5EF4-FFF2-40B4-BE49-F238E27FC236}">
                <a16:creationId xmlns:a16="http://schemas.microsoft.com/office/drawing/2014/main" id="{B8E79C83-A4AD-7627-594A-6444B35D76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新細明體" charset="-120"/>
              </a:defRPr>
            </a:lvl1pPr>
          </a:lstStyle>
          <a:p>
            <a:pPr>
              <a:defRPr/>
            </a:pPr>
            <a:endParaRPr lang="zh-HK" altLang="en-US"/>
          </a:p>
        </p:txBody>
      </p:sp>
      <p:sp>
        <p:nvSpPr>
          <p:cNvPr id="6" name="投影片編號版面配置區 5">
            <a:extLst>
              <a:ext uri="{FF2B5EF4-FFF2-40B4-BE49-F238E27FC236}">
                <a16:creationId xmlns:a16="http://schemas.microsoft.com/office/drawing/2014/main" id="{2CF8BC2F-0788-EF4D-90AB-8BC74B84E0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8B1745E-C945-4F14-888D-B35C8F9B4D12}" type="slidenum">
              <a:rPr lang="zh-HK" altLang="en-US"/>
              <a:pPr/>
              <a:t>‹#›</a:t>
            </a:fld>
            <a:endParaRPr lang="zh-HK" altLang="en-US"/>
          </a:p>
        </p:txBody>
      </p:sp>
      <p:sp>
        <p:nvSpPr>
          <p:cNvPr id="7" name="向右箭號 6">
            <a:hlinkClick r:id="" action="ppaction://hlinkshowjump?jump=nextslide"/>
            <a:extLst>
              <a:ext uri="{FF2B5EF4-FFF2-40B4-BE49-F238E27FC236}">
                <a16:creationId xmlns:a16="http://schemas.microsoft.com/office/drawing/2014/main" id="{DC3141CC-8BF9-6227-AAC9-E83A0A975659}"/>
              </a:ext>
            </a:extLst>
          </p:cNvPr>
          <p:cNvSpPr/>
          <p:nvPr/>
        </p:nvSpPr>
        <p:spPr>
          <a:xfrm>
            <a:off x="7559675" y="6408738"/>
            <a:ext cx="288925" cy="287337"/>
          </a:xfrm>
          <a:prstGeom prst="rightArrow">
            <a:avLst>
              <a:gd name="adj1" fmla="val 47275"/>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8" name="向右箭號 7">
            <a:hlinkClick r:id="" action="ppaction://hlinkshowjump?jump=previousslide"/>
            <a:extLst>
              <a:ext uri="{FF2B5EF4-FFF2-40B4-BE49-F238E27FC236}">
                <a16:creationId xmlns:a16="http://schemas.microsoft.com/office/drawing/2014/main" id="{8C5EE732-B132-8892-0A3A-EAAEB15D9763}"/>
              </a:ext>
            </a:extLst>
          </p:cNvPr>
          <p:cNvSpPr/>
          <p:nvPr/>
        </p:nvSpPr>
        <p:spPr>
          <a:xfrm flipH="1">
            <a:off x="7019925" y="6408738"/>
            <a:ext cx="306388" cy="287337"/>
          </a:xfrm>
          <a:prstGeom prst="rightArrow">
            <a:avLst>
              <a:gd name="adj1" fmla="val 45272"/>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9" name="圓角矩形 8">
            <a:hlinkClick r:id="" action="ppaction://hlinkshowjump?jump=firstslide"/>
            <a:extLst>
              <a:ext uri="{FF2B5EF4-FFF2-40B4-BE49-F238E27FC236}">
                <a16:creationId xmlns:a16="http://schemas.microsoft.com/office/drawing/2014/main" id="{8BEEA6C6-34AA-F370-2647-CEECEB7FC7A3}"/>
              </a:ext>
            </a:extLst>
          </p:cNvPr>
          <p:cNvSpPr/>
          <p:nvPr/>
        </p:nvSpPr>
        <p:spPr>
          <a:xfrm>
            <a:off x="8143875" y="6381750"/>
            <a:ext cx="792163" cy="360363"/>
          </a:xfrm>
          <a:prstGeom prst="roundRect">
            <a:avLst>
              <a:gd name="adj" fmla="val 134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1" name="矩形 10">
            <a:extLst>
              <a:ext uri="{FF2B5EF4-FFF2-40B4-BE49-F238E27FC236}">
                <a16:creationId xmlns:a16="http://schemas.microsoft.com/office/drawing/2014/main" id="{2F5555EF-D03B-8CC3-1F21-64B4F13E19A3}"/>
              </a:ext>
            </a:extLst>
          </p:cNvPr>
          <p:cNvSpPr/>
          <p:nvPr/>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charset="-120"/>
        </a:defRPr>
      </a:lvl2pPr>
      <a:lvl3pPr algn="ctr" rtl="0" eaLnBrk="0" fontAlgn="base" hangingPunct="0">
        <a:spcBef>
          <a:spcPct val="0"/>
        </a:spcBef>
        <a:spcAft>
          <a:spcPct val="0"/>
        </a:spcAft>
        <a:defRPr sz="4400">
          <a:solidFill>
            <a:schemeClr val="tx1"/>
          </a:solidFill>
          <a:latin typeface="Calibri" pitchFamily="34" charset="0"/>
          <a:ea typeface="新細明體" charset="-120"/>
        </a:defRPr>
      </a:lvl3pPr>
      <a:lvl4pPr algn="ctr" rtl="0" eaLnBrk="0" fontAlgn="base" hangingPunct="0">
        <a:spcBef>
          <a:spcPct val="0"/>
        </a:spcBef>
        <a:spcAft>
          <a:spcPct val="0"/>
        </a:spcAft>
        <a:defRPr sz="4400">
          <a:solidFill>
            <a:schemeClr val="tx1"/>
          </a:solidFill>
          <a:latin typeface="Calibri" pitchFamily="34" charset="0"/>
          <a:ea typeface="新細明體" charset="-120"/>
        </a:defRPr>
      </a:lvl4pPr>
      <a:lvl5pPr algn="ctr" rtl="0" eaLnBrk="0" fontAlgn="base" hangingPunct="0">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oleObject" Target="../embeddings/oleObject7.bin"/><Relationship Id="rId17" Type="http://schemas.openxmlformats.org/officeDocument/2006/relationships/image" Target="../media/image19.png"/><Relationship Id="rId2" Type="http://schemas.openxmlformats.org/officeDocument/2006/relationships/oleObject" Target="../embeddings/oleObject2.bin"/><Relationship Id="rId16" Type="http://schemas.openxmlformats.org/officeDocument/2006/relationships/hyperlink" Target="5B09_TE_06e_01.ppt" TargetMode="External"/><Relationship Id="rId1" Type="http://schemas.openxmlformats.org/officeDocument/2006/relationships/slideLayout" Target="../slideLayouts/slideLayout18.xml"/><Relationship Id="rId6" Type="http://schemas.openxmlformats.org/officeDocument/2006/relationships/oleObject" Target="../embeddings/oleObject4.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png"/><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5.wmf"/><Relationship Id="rId14" Type="http://schemas.openxmlformats.org/officeDocument/2006/relationships/hyperlink" Target="Example_09/Example_09_06e_01.pp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18.xml"/><Relationship Id="rId5" Type="http://schemas.openxmlformats.org/officeDocument/2006/relationships/image" Target="../media/image21.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1.bin"/><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3.bin"/><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5.bin"/><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wmf"/><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oleObject" Target="../embeddings/oleObject18.bin"/><Relationship Id="rId5" Type="http://schemas.openxmlformats.org/officeDocument/2006/relationships/image" Target="../media/image40.wmf"/><Relationship Id="rId4"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wmf"/><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oleObject" Target="../embeddings/oleObject20.bin"/><Relationship Id="rId5" Type="http://schemas.openxmlformats.org/officeDocument/2006/relationships/image" Target="../media/image42.w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4.w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5.wmf"/><Relationship Id="rId7" Type="http://schemas.openxmlformats.org/officeDocument/2006/relationships/hyperlink" Target="5B09_TE_06e_02.ppt" TargetMode="External"/><Relationship Id="rId2" Type="http://schemas.openxmlformats.org/officeDocument/2006/relationships/oleObject" Target="../embeddings/oleObject22.bin"/><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hyperlink" Target="Example_09/Example_09_06e_02.ppt" TargetMode="Externa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3.bin"/><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6AAD60-ACF4-DA59-4760-5CB8EE96E674}"/>
              </a:ext>
            </a:extLst>
          </p:cNvPr>
          <p:cNvSpPr>
            <a:spLocks noChangeArrowheads="1"/>
          </p:cNvSpPr>
          <p:nvPr/>
        </p:nvSpPr>
        <p:spPr bwMode="auto">
          <a:xfrm>
            <a:off x="723900" y="3074988"/>
            <a:ext cx="777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3600" b="1">
                <a:solidFill>
                  <a:srgbClr val="003399"/>
                </a:solidFill>
              </a:rPr>
              <a:t>Applications of Standard Deviation</a:t>
            </a:r>
            <a:endParaRPr lang="en-US" altLang="zh-TW" sz="3600" b="1">
              <a:solidFill>
                <a:srgbClr val="003399"/>
              </a:solidFill>
              <a:sym typeface="Symbol" panose="05050102010706020507" pitchFamily="18"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15" name="Rectangle 19">
            <a:extLst>
              <a:ext uri="{FF2B5EF4-FFF2-40B4-BE49-F238E27FC236}">
                <a16:creationId xmlns:a16="http://schemas.microsoft.com/office/drawing/2014/main" id="{73B09D41-1B82-788A-7DBE-2C4CE047F50E}"/>
              </a:ext>
            </a:extLst>
          </p:cNvPr>
          <p:cNvSpPr>
            <a:spLocks noChangeArrowheads="1"/>
          </p:cNvSpPr>
          <p:nvPr/>
        </p:nvSpPr>
        <p:spPr bwMode="auto">
          <a:xfrm>
            <a:off x="247650" y="2752725"/>
            <a:ext cx="32035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200000"/>
              </a:spcBef>
              <a:buFontTx/>
              <a:buNone/>
            </a:pPr>
            <a:r>
              <a:rPr lang="en-US" altLang="zh-TW" sz="2600">
                <a:latin typeface="Arial" panose="020B0604020202020204" pitchFamily="34" charset="0"/>
              </a:rPr>
              <a:t>Standard score (</a:t>
            </a:r>
            <a:r>
              <a:rPr lang="en-US" altLang="zh-TW" sz="2600" i="1">
                <a:latin typeface="Arial" panose="020B0604020202020204" pitchFamily="34" charset="0"/>
              </a:rPr>
              <a:t>z</a:t>
            </a:r>
            <a:r>
              <a:rPr lang="en-US" altLang="zh-TW" sz="2600" i="1" baseline="-25000">
                <a:latin typeface="Arial" panose="020B0604020202020204" pitchFamily="34" charset="0"/>
              </a:rPr>
              <a:t>C</a:t>
            </a:r>
            <a:r>
              <a:rPr lang="en-US" altLang="zh-TW" sz="2600">
                <a:latin typeface="Arial" panose="020B0604020202020204" pitchFamily="34" charset="0"/>
              </a:rPr>
              <a:t>)</a:t>
            </a:r>
          </a:p>
        </p:txBody>
      </p:sp>
      <p:graphicFrame>
        <p:nvGraphicFramePr>
          <p:cNvPr id="311316" name="Object 20">
            <a:extLst>
              <a:ext uri="{FF2B5EF4-FFF2-40B4-BE49-F238E27FC236}">
                <a16:creationId xmlns:a16="http://schemas.microsoft.com/office/drawing/2014/main" id="{6BD026BA-73E0-9A34-23FD-A8046CCF48EC}"/>
              </a:ext>
            </a:extLst>
          </p:cNvPr>
          <p:cNvGraphicFramePr>
            <a:graphicFrameLocks noChangeAspect="1"/>
          </p:cNvGraphicFramePr>
          <p:nvPr/>
        </p:nvGraphicFramePr>
        <p:xfrm>
          <a:off x="288925" y="3284538"/>
          <a:ext cx="1547813" cy="903287"/>
        </p:xfrm>
        <a:graphic>
          <a:graphicData uri="http://schemas.openxmlformats.org/presentationml/2006/ole">
            <mc:AlternateContent xmlns:mc="http://schemas.openxmlformats.org/markup-compatibility/2006">
              <mc:Choice xmlns:v="urn:schemas-microsoft-com:vml" Requires="v">
                <p:oleObj name="方程式" r:id="rId2" imgW="672808" imgH="393529" progId="Equation.3">
                  <p:embed/>
                </p:oleObj>
              </mc:Choice>
              <mc:Fallback>
                <p:oleObj name="方程式" r:id="rId2" imgW="672808" imgH="393529" progId="Equation.3">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3284538"/>
                        <a:ext cx="1547813" cy="90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19" name="Text Box 23">
            <a:extLst>
              <a:ext uri="{FF2B5EF4-FFF2-40B4-BE49-F238E27FC236}">
                <a16:creationId xmlns:a16="http://schemas.microsoft.com/office/drawing/2014/main" id="{8DC60983-E5AC-C436-B0E5-A798A38FC230}"/>
              </a:ext>
            </a:extLst>
          </p:cNvPr>
          <p:cNvSpPr txBox="1">
            <a:spLocks noChangeArrowheads="1"/>
          </p:cNvSpPr>
          <p:nvPr/>
        </p:nvSpPr>
        <p:spPr bwMode="auto">
          <a:xfrm>
            <a:off x="250825" y="785813"/>
            <a:ext cx="77057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600">
                <a:latin typeface="Arial" panose="020B0604020202020204" pitchFamily="34" charset="0"/>
              </a:rPr>
              <a:t>For Chinese test,</a:t>
            </a:r>
          </a:p>
          <a:p>
            <a:pPr eaLnBrk="1" hangingPunct="1">
              <a:buFontTx/>
              <a:buNone/>
            </a:pPr>
            <a:r>
              <a:rPr lang="en-US" altLang="zh-TW" sz="2600">
                <a:latin typeface="Arial" panose="020B0604020202020204" pitchFamily="34" charset="0"/>
              </a:rPr>
              <a:t>Angel’s mark (</a:t>
            </a:r>
            <a:r>
              <a:rPr lang="en-US" altLang="zh-TW" sz="2600" i="1">
                <a:latin typeface="Arial" panose="020B0604020202020204" pitchFamily="34" charset="0"/>
              </a:rPr>
              <a:t>x</a:t>
            </a:r>
            <a:r>
              <a:rPr lang="en-US" altLang="zh-TW" sz="2600" i="1" baseline="-25000">
                <a:latin typeface="Arial" panose="020B0604020202020204" pitchFamily="34" charset="0"/>
              </a:rPr>
              <a:t>C</a:t>
            </a:r>
            <a:r>
              <a:rPr lang="en-US" altLang="zh-TW" sz="2600">
                <a:latin typeface="Arial" panose="020B0604020202020204" pitchFamily="34" charset="0"/>
              </a:rPr>
              <a:t>) = 65</a:t>
            </a:r>
          </a:p>
          <a:p>
            <a:pPr eaLnBrk="1" hangingPunct="1">
              <a:buFontTx/>
              <a:buNone/>
            </a:pPr>
            <a:r>
              <a:rPr lang="en-US" altLang="zh-TW" sz="2600">
                <a:latin typeface="Arial" panose="020B0604020202020204" pitchFamily="34" charset="0"/>
              </a:rPr>
              <a:t>Class’ mean mark (</a:t>
            </a:r>
            <a:r>
              <a:rPr lang="en-US" altLang="zh-TW" sz="2600" i="1">
                <a:latin typeface="Arial" panose="020B0604020202020204" pitchFamily="34" charset="0"/>
              </a:rPr>
              <a:t>x</a:t>
            </a:r>
            <a:r>
              <a:rPr lang="en-US" altLang="zh-TW" sz="2600" i="1" baseline="-25000">
                <a:latin typeface="Arial" panose="020B0604020202020204" pitchFamily="34" charset="0"/>
              </a:rPr>
              <a:t>C</a:t>
            </a:r>
            <a:r>
              <a:rPr lang="en-US" altLang="zh-TW" sz="2600">
                <a:latin typeface="Arial" panose="020B0604020202020204" pitchFamily="34" charset="0"/>
              </a:rPr>
              <a:t>) = 62</a:t>
            </a:r>
          </a:p>
          <a:p>
            <a:pPr eaLnBrk="1" hangingPunct="1">
              <a:buFontTx/>
              <a:buNone/>
            </a:pPr>
            <a:r>
              <a:rPr lang="en-US" altLang="zh-TW" sz="2600">
                <a:latin typeface="Arial" panose="020B0604020202020204" pitchFamily="34" charset="0"/>
              </a:rPr>
              <a:t>Standard deviation (</a:t>
            </a:r>
            <a:r>
              <a:rPr lang="en-US" altLang="zh-TW" sz="2600" i="1">
                <a:latin typeface="Arial" panose="020B0604020202020204" pitchFamily="34" charset="0"/>
                <a:sym typeface="Symbol" panose="05050102010706020507" pitchFamily="18" charset="2"/>
              </a:rPr>
              <a:t></a:t>
            </a:r>
            <a:r>
              <a:rPr lang="en-US" altLang="zh-TW" sz="2600" i="1" baseline="-25000">
                <a:latin typeface="Arial" panose="020B0604020202020204" pitchFamily="34" charset="0"/>
                <a:sym typeface="Symbol" panose="05050102010706020507" pitchFamily="18" charset="2"/>
              </a:rPr>
              <a:t>C</a:t>
            </a:r>
            <a:r>
              <a:rPr lang="en-US" altLang="zh-TW" sz="2600">
                <a:latin typeface="Arial" panose="020B0604020202020204" pitchFamily="34" charset="0"/>
                <a:sym typeface="Symbol" panose="05050102010706020507" pitchFamily="18" charset="2"/>
              </a:rPr>
              <a:t>) = 3</a:t>
            </a:r>
            <a:endParaRPr lang="en-US" altLang="en-US" sz="2600">
              <a:latin typeface="Arial" panose="020B0604020202020204" pitchFamily="34" charset="0"/>
              <a:sym typeface="Symbol" panose="05050102010706020507" pitchFamily="18" charset="2"/>
            </a:endParaRPr>
          </a:p>
        </p:txBody>
      </p:sp>
      <p:sp>
        <p:nvSpPr>
          <p:cNvPr id="311320" name="Line 24">
            <a:extLst>
              <a:ext uri="{FF2B5EF4-FFF2-40B4-BE49-F238E27FC236}">
                <a16:creationId xmlns:a16="http://schemas.microsoft.com/office/drawing/2014/main" id="{A87B73B9-8191-F992-DE00-D21405462993}"/>
              </a:ext>
            </a:extLst>
          </p:cNvPr>
          <p:cNvSpPr>
            <a:spLocks noChangeShapeType="1"/>
          </p:cNvSpPr>
          <p:nvPr/>
        </p:nvSpPr>
        <p:spPr bwMode="auto">
          <a:xfrm>
            <a:off x="3176588" y="1824038"/>
            <a:ext cx="169862"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11321" name="Line 25">
            <a:extLst>
              <a:ext uri="{FF2B5EF4-FFF2-40B4-BE49-F238E27FC236}">
                <a16:creationId xmlns:a16="http://schemas.microsoft.com/office/drawing/2014/main" id="{C25AB85E-2328-4D51-4745-1C3A6748DC9A}"/>
              </a:ext>
            </a:extLst>
          </p:cNvPr>
          <p:cNvSpPr>
            <a:spLocks noChangeShapeType="1"/>
          </p:cNvSpPr>
          <p:nvPr/>
        </p:nvSpPr>
        <p:spPr bwMode="auto">
          <a:xfrm>
            <a:off x="4643438" y="587375"/>
            <a:ext cx="0" cy="421005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11322" name="Text Box 26">
            <a:extLst>
              <a:ext uri="{FF2B5EF4-FFF2-40B4-BE49-F238E27FC236}">
                <a16:creationId xmlns:a16="http://schemas.microsoft.com/office/drawing/2014/main" id="{3AC65F23-5EA6-61A4-1143-5481B50A5400}"/>
              </a:ext>
            </a:extLst>
          </p:cNvPr>
          <p:cNvSpPr txBox="1">
            <a:spLocks noChangeArrowheads="1"/>
          </p:cNvSpPr>
          <p:nvPr/>
        </p:nvSpPr>
        <p:spPr bwMode="auto">
          <a:xfrm>
            <a:off x="4716463" y="785813"/>
            <a:ext cx="42481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600">
                <a:latin typeface="Arial" panose="020B0604020202020204" pitchFamily="34" charset="0"/>
              </a:rPr>
              <a:t>For English test,</a:t>
            </a:r>
          </a:p>
          <a:p>
            <a:pPr eaLnBrk="1" hangingPunct="1">
              <a:buFontTx/>
              <a:buNone/>
            </a:pPr>
            <a:r>
              <a:rPr lang="en-US" altLang="zh-TW" sz="2600">
                <a:latin typeface="Arial" panose="020B0604020202020204" pitchFamily="34" charset="0"/>
              </a:rPr>
              <a:t>Angel’s mark (</a:t>
            </a:r>
            <a:r>
              <a:rPr lang="en-US" altLang="zh-TW" sz="2600" i="1">
                <a:latin typeface="Arial" panose="020B0604020202020204" pitchFamily="34" charset="0"/>
              </a:rPr>
              <a:t>x</a:t>
            </a:r>
            <a:r>
              <a:rPr lang="en-US" altLang="zh-TW" sz="2600" i="1" baseline="-25000">
                <a:latin typeface="Arial" panose="020B0604020202020204" pitchFamily="34" charset="0"/>
              </a:rPr>
              <a:t>E</a:t>
            </a:r>
            <a:r>
              <a:rPr lang="en-US" altLang="zh-TW" sz="2600">
                <a:latin typeface="Arial" panose="020B0604020202020204" pitchFamily="34" charset="0"/>
              </a:rPr>
              <a:t>) = 72</a:t>
            </a:r>
          </a:p>
          <a:p>
            <a:pPr eaLnBrk="1" hangingPunct="1">
              <a:buFontTx/>
              <a:buNone/>
            </a:pPr>
            <a:r>
              <a:rPr lang="en-US" altLang="zh-TW" sz="2600">
                <a:latin typeface="Arial" panose="020B0604020202020204" pitchFamily="34" charset="0"/>
              </a:rPr>
              <a:t>Class’ mean mark (</a:t>
            </a:r>
            <a:r>
              <a:rPr lang="en-US" altLang="zh-TW" sz="2600" i="1">
                <a:latin typeface="Arial" panose="020B0604020202020204" pitchFamily="34" charset="0"/>
              </a:rPr>
              <a:t>x</a:t>
            </a:r>
            <a:r>
              <a:rPr lang="en-US" altLang="zh-TW" sz="2600" i="1" baseline="-25000">
                <a:latin typeface="Arial" panose="020B0604020202020204" pitchFamily="34" charset="0"/>
              </a:rPr>
              <a:t>E</a:t>
            </a:r>
            <a:r>
              <a:rPr lang="en-US" altLang="zh-TW" sz="2600">
                <a:latin typeface="Arial" panose="020B0604020202020204" pitchFamily="34" charset="0"/>
              </a:rPr>
              <a:t>) = 68</a:t>
            </a:r>
          </a:p>
          <a:p>
            <a:pPr eaLnBrk="1" hangingPunct="1">
              <a:buFontTx/>
              <a:buNone/>
            </a:pPr>
            <a:r>
              <a:rPr lang="en-US" altLang="zh-TW" sz="2600">
                <a:latin typeface="Arial" panose="020B0604020202020204" pitchFamily="34" charset="0"/>
              </a:rPr>
              <a:t>Standard deviation (</a:t>
            </a:r>
            <a:r>
              <a:rPr lang="en-US" altLang="zh-TW" sz="2600" i="1">
                <a:latin typeface="Arial" panose="020B0604020202020204" pitchFamily="34" charset="0"/>
                <a:sym typeface="Symbol" panose="05050102010706020507" pitchFamily="18" charset="2"/>
              </a:rPr>
              <a:t></a:t>
            </a:r>
            <a:r>
              <a:rPr lang="en-US" altLang="zh-TW" sz="2600" i="1" baseline="-25000">
                <a:latin typeface="Arial" panose="020B0604020202020204" pitchFamily="34" charset="0"/>
                <a:sym typeface="Symbol" panose="05050102010706020507" pitchFamily="18" charset="2"/>
              </a:rPr>
              <a:t>E</a:t>
            </a:r>
            <a:r>
              <a:rPr lang="en-US" altLang="zh-TW" sz="2600">
                <a:latin typeface="Arial" panose="020B0604020202020204" pitchFamily="34" charset="0"/>
                <a:sym typeface="Symbol" panose="05050102010706020507" pitchFamily="18" charset="2"/>
              </a:rPr>
              <a:t>) = 8</a:t>
            </a:r>
            <a:endParaRPr lang="en-US" altLang="en-US" sz="2600">
              <a:latin typeface="Arial" panose="020B0604020202020204" pitchFamily="34" charset="0"/>
              <a:sym typeface="Symbol" panose="05050102010706020507" pitchFamily="18" charset="2"/>
            </a:endParaRPr>
          </a:p>
        </p:txBody>
      </p:sp>
      <p:sp>
        <p:nvSpPr>
          <p:cNvPr id="311323" name="Line 27">
            <a:extLst>
              <a:ext uri="{FF2B5EF4-FFF2-40B4-BE49-F238E27FC236}">
                <a16:creationId xmlns:a16="http://schemas.microsoft.com/office/drawing/2014/main" id="{40796794-FCFE-C3A8-824F-9AD1E0EE37ED}"/>
              </a:ext>
            </a:extLst>
          </p:cNvPr>
          <p:cNvSpPr>
            <a:spLocks noChangeShapeType="1"/>
          </p:cNvSpPr>
          <p:nvPr/>
        </p:nvSpPr>
        <p:spPr bwMode="auto">
          <a:xfrm>
            <a:off x="7639050" y="1824038"/>
            <a:ext cx="1698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11324" name="Rectangle 28">
            <a:extLst>
              <a:ext uri="{FF2B5EF4-FFF2-40B4-BE49-F238E27FC236}">
                <a16:creationId xmlns:a16="http://schemas.microsoft.com/office/drawing/2014/main" id="{6FB09E83-8E75-C315-4137-55E4BF89CC0C}"/>
              </a:ext>
            </a:extLst>
          </p:cNvPr>
          <p:cNvSpPr>
            <a:spLocks noChangeArrowheads="1"/>
          </p:cNvSpPr>
          <p:nvPr/>
        </p:nvSpPr>
        <p:spPr bwMode="auto">
          <a:xfrm>
            <a:off x="4716463" y="2751138"/>
            <a:ext cx="32035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200000"/>
              </a:spcBef>
              <a:buFontTx/>
              <a:buNone/>
            </a:pPr>
            <a:r>
              <a:rPr lang="en-US" altLang="zh-TW" sz="2600">
                <a:latin typeface="Arial" panose="020B0604020202020204" pitchFamily="34" charset="0"/>
              </a:rPr>
              <a:t>Standard score (</a:t>
            </a:r>
            <a:r>
              <a:rPr lang="en-US" altLang="zh-TW" sz="2600" i="1">
                <a:latin typeface="Arial" panose="020B0604020202020204" pitchFamily="34" charset="0"/>
              </a:rPr>
              <a:t>z</a:t>
            </a:r>
            <a:r>
              <a:rPr lang="en-US" altLang="zh-TW" sz="2600" i="1" baseline="-25000">
                <a:latin typeface="Arial" panose="020B0604020202020204" pitchFamily="34" charset="0"/>
              </a:rPr>
              <a:t>E</a:t>
            </a:r>
            <a:r>
              <a:rPr lang="en-US" altLang="zh-TW" sz="2600">
                <a:latin typeface="Arial" panose="020B0604020202020204" pitchFamily="34" charset="0"/>
              </a:rPr>
              <a:t>)</a:t>
            </a:r>
          </a:p>
        </p:txBody>
      </p:sp>
      <p:graphicFrame>
        <p:nvGraphicFramePr>
          <p:cNvPr id="311325" name="Object 29">
            <a:extLst>
              <a:ext uri="{FF2B5EF4-FFF2-40B4-BE49-F238E27FC236}">
                <a16:creationId xmlns:a16="http://schemas.microsoft.com/office/drawing/2014/main" id="{A81DB3E4-8D60-BB87-F8B5-0D37818B0B4F}"/>
              </a:ext>
            </a:extLst>
          </p:cNvPr>
          <p:cNvGraphicFramePr>
            <a:graphicFrameLocks noChangeAspect="1"/>
          </p:cNvGraphicFramePr>
          <p:nvPr/>
        </p:nvGraphicFramePr>
        <p:xfrm>
          <a:off x="4803775" y="3241675"/>
          <a:ext cx="1547813" cy="904875"/>
        </p:xfrm>
        <a:graphic>
          <a:graphicData uri="http://schemas.openxmlformats.org/presentationml/2006/ole">
            <mc:AlternateContent xmlns:mc="http://schemas.openxmlformats.org/markup-compatibility/2006">
              <mc:Choice xmlns:v="urn:schemas-microsoft-com:vml" Requires="v">
                <p:oleObj name="方程式" r:id="rId4" imgW="672808" imgH="393529" progId="Equation.3">
                  <p:embed/>
                </p:oleObj>
              </mc:Choice>
              <mc:Fallback>
                <p:oleObj name="方程式" r:id="rId4" imgW="672808" imgH="393529"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3775" y="3241675"/>
                        <a:ext cx="1547813"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27" name="Rectangle 31">
            <a:extLst>
              <a:ext uri="{FF2B5EF4-FFF2-40B4-BE49-F238E27FC236}">
                <a16:creationId xmlns:a16="http://schemas.microsoft.com/office/drawing/2014/main" id="{14B490AA-C9F0-C30C-91DF-5845C4F06F10}"/>
              </a:ext>
            </a:extLst>
          </p:cNvPr>
          <p:cNvSpPr>
            <a:spLocks noChangeArrowheads="1"/>
          </p:cNvSpPr>
          <p:nvPr/>
        </p:nvSpPr>
        <p:spPr bwMode="auto">
          <a:xfrm>
            <a:off x="250825" y="5351463"/>
            <a:ext cx="31988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711200"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711200"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711200"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latin typeface="Arial" panose="020B0604020202020204" pitchFamily="34" charset="0"/>
              </a:rPr>
              <a:t>∵	</a:t>
            </a:r>
            <a:r>
              <a:rPr lang="en-US" altLang="zh-TW" sz="2600" i="1">
                <a:latin typeface="Arial" panose="020B0604020202020204" pitchFamily="34" charset="0"/>
              </a:rPr>
              <a:t>z</a:t>
            </a:r>
            <a:r>
              <a:rPr lang="en-US" altLang="zh-TW" sz="2600" i="1" baseline="-25000">
                <a:latin typeface="Arial" panose="020B0604020202020204" pitchFamily="34" charset="0"/>
              </a:rPr>
              <a:t>C</a:t>
            </a:r>
            <a:r>
              <a:rPr lang="en-US" altLang="zh-TW" sz="2600" i="1">
                <a:latin typeface="Arial" panose="020B0604020202020204" pitchFamily="34" charset="0"/>
              </a:rPr>
              <a:t> &gt; z</a:t>
            </a:r>
            <a:r>
              <a:rPr lang="en-US" altLang="zh-TW" sz="2600" i="1" baseline="-25000">
                <a:latin typeface="Arial" panose="020B0604020202020204" pitchFamily="34" charset="0"/>
              </a:rPr>
              <a:t>E</a:t>
            </a:r>
          </a:p>
        </p:txBody>
      </p:sp>
      <p:sp>
        <p:nvSpPr>
          <p:cNvPr id="311328" name="Rectangle 32">
            <a:extLst>
              <a:ext uri="{FF2B5EF4-FFF2-40B4-BE49-F238E27FC236}">
                <a16:creationId xmlns:a16="http://schemas.microsoft.com/office/drawing/2014/main" id="{75BC03AB-3300-19BB-CE38-89DCAA6E746C}"/>
              </a:ext>
            </a:extLst>
          </p:cNvPr>
          <p:cNvSpPr>
            <a:spLocks noChangeArrowheads="1"/>
          </p:cNvSpPr>
          <p:nvPr/>
        </p:nvSpPr>
        <p:spPr bwMode="auto">
          <a:xfrm>
            <a:off x="227013" y="5819775"/>
            <a:ext cx="89169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711200"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711200"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711200"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711200"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latin typeface="Arial" panose="020B0604020202020204" pitchFamily="34" charset="0"/>
              </a:rPr>
              <a:t>∴	Angel performs better in Chinese test.</a:t>
            </a:r>
          </a:p>
        </p:txBody>
      </p:sp>
      <p:sp>
        <p:nvSpPr>
          <p:cNvPr id="25613" name="Rectangle 35">
            <a:extLst>
              <a:ext uri="{FF2B5EF4-FFF2-40B4-BE49-F238E27FC236}">
                <a16:creationId xmlns:a16="http://schemas.microsoft.com/office/drawing/2014/main" id="{B678574C-403E-9873-E4B3-11B48753B73C}"/>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pSp>
        <p:nvGrpSpPr>
          <p:cNvPr id="311335" name="Group 39">
            <a:extLst>
              <a:ext uri="{FF2B5EF4-FFF2-40B4-BE49-F238E27FC236}">
                <a16:creationId xmlns:a16="http://schemas.microsoft.com/office/drawing/2014/main" id="{038E8ABA-D9E7-AB1F-E142-1F77C64C4AD8}"/>
              </a:ext>
            </a:extLst>
          </p:cNvPr>
          <p:cNvGrpSpPr>
            <a:grpSpLocks/>
          </p:cNvGrpSpPr>
          <p:nvPr/>
        </p:nvGrpSpPr>
        <p:grpSpPr bwMode="auto">
          <a:xfrm>
            <a:off x="2138363" y="3186113"/>
            <a:ext cx="2235200" cy="1084262"/>
            <a:chOff x="1347" y="2135"/>
            <a:chExt cx="1408" cy="683"/>
          </a:xfrm>
        </p:grpSpPr>
        <p:sp>
          <p:nvSpPr>
            <p:cNvPr id="25625" name="AutoShape 33">
              <a:extLst>
                <a:ext uri="{FF2B5EF4-FFF2-40B4-BE49-F238E27FC236}">
                  <a16:creationId xmlns:a16="http://schemas.microsoft.com/office/drawing/2014/main" id="{E335404B-C96D-651D-00B3-4F22C35749BF}"/>
                </a:ext>
              </a:extLst>
            </p:cNvPr>
            <p:cNvSpPr>
              <a:spLocks noChangeArrowheads="1"/>
            </p:cNvSpPr>
            <p:nvPr/>
          </p:nvSpPr>
          <p:spPr bwMode="auto">
            <a:xfrm>
              <a:off x="1347" y="2147"/>
              <a:ext cx="1408" cy="656"/>
            </a:xfrm>
            <a:prstGeom prst="wedgeRoundRectCallout">
              <a:avLst>
                <a:gd name="adj1" fmla="val 2699"/>
                <a:gd name="adj2" fmla="val -70773"/>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80000"/>
                </a:spcBef>
                <a:buFontTx/>
                <a:buNone/>
              </a:pPr>
              <a:endParaRPr lang="zh-HK" altLang="zh-HK" sz="2400" i="1">
                <a:latin typeface="Arial" panose="020B0604020202020204" pitchFamily="34" charset="0"/>
              </a:endParaRPr>
            </a:p>
          </p:txBody>
        </p:sp>
        <p:graphicFrame>
          <p:nvGraphicFramePr>
            <p:cNvPr id="25626" name="Object 34">
              <a:extLst>
                <a:ext uri="{FF2B5EF4-FFF2-40B4-BE49-F238E27FC236}">
                  <a16:creationId xmlns:a16="http://schemas.microsoft.com/office/drawing/2014/main" id="{8794C72D-8628-0DA9-6B77-7344A702433A}"/>
                </a:ext>
              </a:extLst>
            </p:cNvPr>
            <p:cNvGraphicFramePr>
              <a:graphicFrameLocks noChangeAspect="1"/>
            </p:cNvGraphicFramePr>
            <p:nvPr/>
          </p:nvGraphicFramePr>
          <p:xfrm>
            <a:off x="1414" y="2135"/>
            <a:ext cx="1324" cy="683"/>
          </p:xfrm>
          <a:graphic>
            <a:graphicData uri="http://schemas.openxmlformats.org/presentationml/2006/ole">
              <mc:AlternateContent xmlns:mc="http://schemas.openxmlformats.org/markup-compatibility/2006">
                <mc:Choice xmlns:v="urn:schemas-microsoft-com:vml" Requires="v">
                  <p:oleObj name="方程式" r:id="rId6" imgW="901309" imgH="469696" progId="Equation.3">
                    <p:embed/>
                  </p:oleObj>
                </mc:Choice>
                <mc:Fallback>
                  <p:oleObj name="方程式" r:id="rId6" imgW="901309" imgH="469696"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4" y="2135"/>
                          <a:ext cx="1324"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15" name="Rectangle 37">
            <a:extLst>
              <a:ext uri="{FF2B5EF4-FFF2-40B4-BE49-F238E27FC236}">
                <a16:creationId xmlns:a16="http://schemas.microsoft.com/office/drawing/2014/main" id="{2966902C-7D10-9501-7808-89E2B96B4A3E}"/>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pSp>
        <p:nvGrpSpPr>
          <p:cNvPr id="311349" name="Group 53">
            <a:extLst>
              <a:ext uri="{FF2B5EF4-FFF2-40B4-BE49-F238E27FC236}">
                <a16:creationId xmlns:a16="http://schemas.microsoft.com/office/drawing/2014/main" id="{09BD41F5-5218-B8B1-46A5-B88EEDF9787D}"/>
              </a:ext>
            </a:extLst>
          </p:cNvPr>
          <p:cNvGrpSpPr>
            <a:grpSpLocks/>
          </p:cNvGrpSpPr>
          <p:nvPr/>
        </p:nvGrpSpPr>
        <p:grpSpPr bwMode="auto">
          <a:xfrm>
            <a:off x="6535738" y="3175000"/>
            <a:ext cx="2235200" cy="1084263"/>
            <a:chOff x="4117" y="2157"/>
            <a:chExt cx="1408" cy="683"/>
          </a:xfrm>
        </p:grpSpPr>
        <p:sp>
          <p:nvSpPr>
            <p:cNvPr id="25623" name="AutoShape 38">
              <a:extLst>
                <a:ext uri="{FF2B5EF4-FFF2-40B4-BE49-F238E27FC236}">
                  <a16:creationId xmlns:a16="http://schemas.microsoft.com/office/drawing/2014/main" id="{E2801015-F762-7BB3-3693-FC56D97ECCF8}"/>
                </a:ext>
              </a:extLst>
            </p:cNvPr>
            <p:cNvSpPr>
              <a:spLocks noChangeArrowheads="1"/>
            </p:cNvSpPr>
            <p:nvPr/>
          </p:nvSpPr>
          <p:spPr bwMode="auto">
            <a:xfrm>
              <a:off x="4117" y="2182"/>
              <a:ext cx="1408" cy="650"/>
            </a:xfrm>
            <a:prstGeom prst="wedgeRoundRectCallout">
              <a:avLst>
                <a:gd name="adj1" fmla="val 2699"/>
                <a:gd name="adj2" fmla="val -70773"/>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80000"/>
                </a:spcBef>
                <a:buFontTx/>
                <a:buNone/>
              </a:pPr>
              <a:endParaRPr lang="zh-HK" altLang="zh-HK" sz="2400" i="1">
                <a:latin typeface="Arial" panose="020B0604020202020204" pitchFamily="34" charset="0"/>
              </a:endParaRPr>
            </a:p>
          </p:txBody>
        </p:sp>
        <p:graphicFrame>
          <p:nvGraphicFramePr>
            <p:cNvPr id="25624" name="Object 36">
              <a:extLst>
                <a:ext uri="{FF2B5EF4-FFF2-40B4-BE49-F238E27FC236}">
                  <a16:creationId xmlns:a16="http://schemas.microsoft.com/office/drawing/2014/main" id="{7671D3A6-1CBE-B905-65B0-08B22958DE22}"/>
                </a:ext>
              </a:extLst>
            </p:cNvPr>
            <p:cNvGraphicFramePr>
              <a:graphicFrameLocks noChangeAspect="1"/>
            </p:cNvGraphicFramePr>
            <p:nvPr/>
          </p:nvGraphicFramePr>
          <p:xfrm>
            <a:off x="4186" y="2157"/>
            <a:ext cx="1338" cy="683"/>
          </p:xfrm>
          <a:graphic>
            <a:graphicData uri="http://schemas.openxmlformats.org/presentationml/2006/ole">
              <mc:AlternateContent xmlns:mc="http://schemas.openxmlformats.org/markup-compatibility/2006">
                <mc:Choice xmlns:v="urn:schemas-microsoft-com:vml" Requires="v">
                  <p:oleObj name="方程式" r:id="rId8" imgW="914400" imgH="469900" progId="Equation.3">
                    <p:embed/>
                  </p:oleObj>
                </mc:Choice>
                <mc:Fallback>
                  <p:oleObj name="方程式" r:id="rId8" imgW="914400" imgH="46990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6" y="2157"/>
                          <a:ext cx="1338"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11347" name="Object 51">
            <a:extLst>
              <a:ext uri="{FF2B5EF4-FFF2-40B4-BE49-F238E27FC236}">
                <a16:creationId xmlns:a16="http://schemas.microsoft.com/office/drawing/2014/main" id="{1E4775CC-A9E5-8C3C-2032-847B5E15C38E}"/>
              </a:ext>
            </a:extLst>
          </p:cNvPr>
          <p:cNvGraphicFramePr>
            <a:graphicFrameLocks noChangeAspect="1"/>
          </p:cNvGraphicFramePr>
          <p:nvPr/>
        </p:nvGraphicFramePr>
        <p:xfrm>
          <a:off x="282575" y="4205288"/>
          <a:ext cx="496888" cy="377825"/>
        </p:xfrm>
        <a:graphic>
          <a:graphicData uri="http://schemas.openxmlformats.org/presentationml/2006/ole">
            <mc:AlternateContent xmlns:mc="http://schemas.openxmlformats.org/markup-compatibility/2006">
              <mc:Choice xmlns:v="urn:schemas-microsoft-com:vml" Requires="v">
                <p:oleObj name="方程式" r:id="rId10" imgW="215619" imgH="164885" progId="Equation.3">
                  <p:embed/>
                </p:oleObj>
              </mc:Choice>
              <mc:Fallback>
                <p:oleObj name="方程式" r:id="rId10" imgW="215619" imgH="164885" progId="Equation.3">
                  <p:embed/>
                  <p:pic>
                    <p:nvPicPr>
                      <p:cNvPr id="0"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575" y="4205288"/>
                        <a:ext cx="496888"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1348" name="Object 52">
            <a:extLst>
              <a:ext uri="{FF2B5EF4-FFF2-40B4-BE49-F238E27FC236}">
                <a16:creationId xmlns:a16="http://schemas.microsoft.com/office/drawing/2014/main" id="{56177358-E676-B961-666B-9A9CB8BE104C}"/>
              </a:ext>
            </a:extLst>
          </p:cNvPr>
          <p:cNvGraphicFramePr>
            <a:graphicFrameLocks noChangeAspect="1"/>
          </p:cNvGraphicFramePr>
          <p:nvPr/>
        </p:nvGraphicFramePr>
        <p:xfrm>
          <a:off x="4787900" y="4206875"/>
          <a:ext cx="876300" cy="407988"/>
        </p:xfrm>
        <a:graphic>
          <a:graphicData uri="http://schemas.openxmlformats.org/presentationml/2006/ole">
            <mc:AlternateContent xmlns:mc="http://schemas.openxmlformats.org/markup-compatibility/2006">
              <mc:Choice xmlns:v="urn:schemas-microsoft-com:vml" Requires="v">
                <p:oleObj name="方程式" r:id="rId12" imgW="380670" imgH="177646" progId="Equation.3">
                  <p:embed/>
                </p:oleObj>
              </mc:Choice>
              <mc:Fallback>
                <p:oleObj name="方程式" r:id="rId12" imgW="380670" imgH="177646" progId="Equation.3">
                  <p:embed/>
                  <p:pic>
                    <p:nvPicPr>
                      <p:cNvPr id="0" name="Object 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87900" y="4206875"/>
                        <a:ext cx="8763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 name="Picture 45">
            <a:hlinkClick r:id="rId14" action="ppaction://hlinkpres?slideindex=1&amp;slidetitle="/>
            <a:extLst>
              <a:ext uri="{FF2B5EF4-FFF2-40B4-BE49-F238E27FC236}">
                <a16:creationId xmlns:a16="http://schemas.microsoft.com/office/drawing/2014/main" id="{3DF28632-62C4-C4B1-2139-01BD7ABC38F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 y="6413500"/>
            <a:ext cx="29511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3">
            <a:hlinkClick r:id="rId16" action="ppaction://hlinkpres?slideindex=1&amp;slidetitle="/>
            <a:extLst>
              <a:ext uri="{FF2B5EF4-FFF2-40B4-BE49-F238E27FC236}">
                <a16:creationId xmlns:a16="http://schemas.microsoft.com/office/drawing/2014/main" id="{38A7AE78-57F7-2AE5-2F04-21D83665447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7275" y="6413500"/>
            <a:ext cx="19145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40">
            <a:extLst>
              <a:ext uri="{FF2B5EF4-FFF2-40B4-BE49-F238E27FC236}">
                <a16:creationId xmlns:a16="http://schemas.microsoft.com/office/drawing/2014/main" id="{3FB5F103-6555-46D5-D643-2EDAC0CA9ECA}"/>
              </a:ext>
            </a:extLst>
          </p:cNvPr>
          <p:cNvSpPr>
            <a:spLocks noChangeArrowheads="1"/>
          </p:cNvSpPr>
          <p:nvPr/>
        </p:nvSpPr>
        <p:spPr bwMode="auto">
          <a:xfrm>
            <a:off x="900113" y="4206875"/>
            <a:ext cx="36544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itchFamily="34" charset="0"/>
              <a:buChar char="•"/>
              <a:tabLst>
                <a:tab pos="361950" algn="l"/>
              </a:tabLst>
              <a:defRPr sz="3200">
                <a:solidFill>
                  <a:schemeClr val="tx1"/>
                </a:solidFill>
                <a:latin typeface="Calibri" pitchFamily="34" charset="0"/>
                <a:ea typeface="新細明體" pitchFamily="18" charset="-120"/>
              </a:defRPr>
            </a:lvl1pPr>
            <a:lvl2pPr marL="742950" indent="-285750" algn="l" eaLnBrk="0" hangingPunct="0">
              <a:spcBef>
                <a:spcPct val="20000"/>
              </a:spcBef>
              <a:buFont typeface="Arial" pitchFamily="34" charset="0"/>
              <a:buChar char="–"/>
              <a:tabLst>
                <a:tab pos="361950" algn="l"/>
              </a:tabLst>
              <a:defRPr sz="2800">
                <a:solidFill>
                  <a:schemeClr val="tx1"/>
                </a:solidFill>
                <a:latin typeface="Calibri" pitchFamily="34" charset="0"/>
                <a:ea typeface="新細明體" pitchFamily="18" charset="-120"/>
              </a:defRPr>
            </a:lvl2pPr>
            <a:lvl3pPr marL="1143000" indent="-228600" algn="l" eaLnBrk="0" hangingPunct="0">
              <a:spcBef>
                <a:spcPct val="20000"/>
              </a:spcBef>
              <a:buFont typeface="Arial" pitchFamily="34" charset="0"/>
              <a:buChar char="•"/>
              <a:tabLst>
                <a:tab pos="361950" algn="l"/>
              </a:tabLst>
              <a:defRPr sz="2400">
                <a:solidFill>
                  <a:schemeClr val="tx1"/>
                </a:solidFill>
                <a:latin typeface="Calibri" pitchFamily="34" charset="0"/>
                <a:ea typeface="新細明體" pitchFamily="18" charset="-120"/>
              </a:defRPr>
            </a:lvl3pPr>
            <a:lvl4pPr marL="1600200" indent="-228600" algn="l" eaLnBrk="0" hangingPunct="0">
              <a:spcBef>
                <a:spcPct val="20000"/>
              </a:spcBef>
              <a:buFont typeface="Arial" pitchFamily="34" charset="0"/>
              <a:buChar char="–"/>
              <a:tabLst>
                <a:tab pos="361950" algn="l"/>
              </a:tabLst>
              <a:defRPr sz="2000">
                <a:solidFill>
                  <a:schemeClr val="tx1"/>
                </a:solidFill>
                <a:latin typeface="Calibri" pitchFamily="34" charset="0"/>
                <a:ea typeface="新細明體" pitchFamily="18" charset="-120"/>
              </a:defRPr>
            </a:lvl4pPr>
            <a:lvl5pPr marL="2057400" indent="-228600" algn="l" eaLnBrk="0" hangingPunct="0">
              <a:spcBef>
                <a:spcPct val="20000"/>
              </a:spcBef>
              <a:buFont typeface="Arial" pitchFamily="34" charset="0"/>
              <a:buChar char="»"/>
              <a:tabLst>
                <a:tab pos="361950"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9pPr>
          </a:lstStyle>
          <a:p>
            <a:pPr marL="342900" indent="-342900" eaLnBrk="1" hangingPunct="1">
              <a:spcBef>
                <a:spcPct val="0"/>
              </a:spcBef>
              <a:buFont typeface="Wingdings 3" pitchFamily="18" charset="2"/>
              <a:buChar char=""/>
              <a:defRPr/>
            </a:pPr>
            <a:r>
              <a:rPr lang="en-US" altLang="zh-TW" sz="2000" dirty="0">
                <a:solidFill>
                  <a:srgbClr val="333399"/>
                </a:solidFill>
                <a:latin typeface="Arial" pitchFamily="34" charset="0"/>
                <a:cs typeface="Times New Roman" pitchFamily="18" charset="0"/>
                <a:sym typeface="Wingdings 3" pitchFamily="18" charset="2"/>
              </a:rPr>
              <a:t>This means that Angel’s  </a:t>
            </a:r>
          </a:p>
          <a:p>
            <a:pPr eaLnBrk="1" hangingPunct="1">
              <a:spcBef>
                <a:spcPct val="0"/>
              </a:spcBef>
              <a:buFont typeface="Arial" pitchFamily="34" charset="0"/>
              <a:buNone/>
              <a:defRPr/>
            </a:pPr>
            <a:r>
              <a:rPr lang="en-US" altLang="zh-TW" sz="2000" dirty="0">
                <a:solidFill>
                  <a:srgbClr val="333399"/>
                </a:solidFill>
                <a:latin typeface="Arial" pitchFamily="34" charset="0"/>
                <a:cs typeface="Times New Roman" pitchFamily="18" charset="0"/>
                <a:sym typeface="Wingdings 3" pitchFamily="18" charset="2"/>
              </a:rPr>
              <a:t>	mark in Chinese is 1 	standard deviation above 	the mean. </a:t>
            </a:r>
          </a:p>
        </p:txBody>
      </p:sp>
      <p:sp>
        <p:nvSpPr>
          <p:cNvPr id="29" name="Rectangle 40">
            <a:extLst>
              <a:ext uri="{FF2B5EF4-FFF2-40B4-BE49-F238E27FC236}">
                <a16:creationId xmlns:a16="http://schemas.microsoft.com/office/drawing/2014/main" id="{32495347-428C-9086-C47B-A9EA00BDE3E5}"/>
              </a:ext>
            </a:extLst>
          </p:cNvPr>
          <p:cNvSpPr>
            <a:spLocks noChangeArrowheads="1"/>
          </p:cNvSpPr>
          <p:nvPr/>
        </p:nvSpPr>
        <p:spPr bwMode="auto">
          <a:xfrm>
            <a:off x="5597525" y="4208463"/>
            <a:ext cx="36544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itchFamily="34" charset="0"/>
              <a:buChar char="•"/>
              <a:tabLst>
                <a:tab pos="361950" algn="l"/>
              </a:tabLst>
              <a:defRPr sz="3200">
                <a:solidFill>
                  <a:schemeClr val="tx1"/>
                </a:solidFill>
                <a:latin typeface="Calibri" pitchFamily="34" charset="0"/>
                <a:ea typeface="新細明體" pitchFamily="18" charset="-120"/>
              </a:defRPr>
            </a:lvl1pPr>
            <a:lvl2pPr marL="742950" indent="-285750" algn="l" eaLnBrk="0" hangingPunct="0">
              <a:spcBef>
                <a:spcPct val="20000"/>
              </a:spcBef>
              <a:buFont typeface="Arial" pitchFamily="34" charset="0"/>
              <a:buChar char="–"/>
              <a:tabLst>
                <a:tab pos="361950" algn="l"/>
              </a:tabLst>
              <a:defRPr sz="2800">
                <a:solidFill>
                  <a:schemeClr val="tx1"/>
                </a:solidFill>
                <a:latin typeface="Calibri" pitchFamily="34" charset="0"/>
                <a:ea typeface="新細明體" pitchFamily="18" charset="-120"/>
              </a:defRPr>
            </a:lvl2pPr>
            <a:lvl3pPr marL="1143000" indent="-228600" algn="l" eaLnBrk="0" hangingPunct="0">
              <a:spcBef>
                <a:spcPct val="20000"/>
              </a:spcBef>
              <a:buFont typeface="Arial" pitchFamily="34" charset="0"/>
              <a:buChar char="•"/>
              <a:tabLst>
                <a:tab pos="361950" algn="l"/>
              </a:tabLst>
              <a:defRPr sz="2400">
                <a:solidFill>
                  <a:schemeClr val="tx1"/>
                </a:solidFill>
                <a:latin typeface="Calibri" pitchFamily="34" charset="0"/>
                <a:ea typeface="新細明體" pitchFamily="18" charset="-120"/>
              </a:defRPr>
            </a:lvl3pPr>
            <a:lvl4pPr marL="1600200" indent="-228600" algn="l" eaLnBrk="0" hangingPunct="0">
              <a:spcBef>
                <a:spcPct val="20000"/>
              </a:spcBef>
              <a:buFont typeface="Arial" pitchFamily="34" charset="0"/>
              <a:buChar char="–"/>
              <a:tabLst>
                <a:tab pos="361950" algn="l"/>
              </a:tabLst>
              <a:defRPr sz="2000">
                <a:solidFill>
                  <a:schemeClr val="tx1"/>
                </a:solidFill>
                <a:latin typeface="Calibri" pitchFamily="34" charset="0"/>
                <a:ea typeface="新細明體" pitchFamily="18" charset="-120"/>
              </a:defRPr>
            </a:lvl4pPr>
            <a:lvl5pPr marL="2057400" indent="-228600" algn="l" eaLnBrk="0" hangingPunct="0">
              <a:spcBef>
                <a:spcPct val="20000"/>
              </a:spcBef>
              <a:buFont typeface="Arial" pitchFamily="34" charset="0"/>
              <a:buChar char="»"/>
              <a:tabLst>
                <a:tab pos="361950"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pitchFamily="34" charset="0"/>
              <a:buChar char="»"/>
              <a:tabLst>
                <a:tab pos="361950" algn="l"/>
              </a:tabLst>
              <a:defRPr sz="2000">
                <a:solidFill>
                  <a:schemeClr val="tx1"/>
                </a:solidFill>
                <a:latin typeface="Calibri" pitchFamily="34" charset="0"/>
                <a:ea typeface="新細明體" pitchFamily="18" charset="-120"/>
              </a:defRPr>
            </a:lvl9pPr>
          </a:lstStyle>
          <a:p>
            <a:pPr marL="342900" indent="-342900" eaLnBrk="1" hangingPunct="1">
              <a:spcBef>
                <a:spcPct val="0"/>
              </a:spcBef>
              <a:buFont typeface="Wingdings 3" pitchFamily="18" charset="2"/>
              <a:buChar char=""/>
              <a:defRPr/>
            </a:pPr>
            <a:r>
              <a:rPr lang="en-US" altLang="zh-TW" sz="2000" dirty="0">
                <a:solidFill>
                  <a:srgbClr val="333399"/>
                </a:solidFill>
                <a:latin typeface="Arial" pitchFamily="34" charset="0"/>
                <a:cs typeface="Times New Roman" pitchFamily="18" charset="0"/>
                <a:sym typeface="Wingdings 3" pitchFamily="18" charset="2"/>
              </a:rPr>
              <a:t>This means that Angel’s  </a:t>
            </a:r>
          </a:p>
          <a:p>
            <a:pPr eaLnBrk="1" hangingPunct="1">
              <a:spcBef>
                <a:spcPct val="0"/>
              </a:spcBef>
              <a:buFont typeface="Arial" pitchFamily="34" charset="0"/>
              <a:buNone/>
              <a:defRPr/>
            </a:pPr>
            <a:r>
              <a:rPr lang="en-US" altLang="zh-TW" sz="2000" dirty="0">
                <a:solidFill>
                  <a:srgbClr val="333399"/>
                </a:solidFill>
                <a:latin typeface="Arial" pitchFamily="34" charset="0"/>
                <a:cs typeface="Times New Roman" pitchFamily="18" charset="0"/>
                <a:sym typeface="Wingdings 3" pitchFamily="18" charset="2"/>
              </a:rPr>
              <a:t>	mark in English is 0.5 	standard deviation above 	the mean.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11319"/>
                                        </p:tgtEl>
                                        <p:attrNameLst>
                                          <p:attrName>style.visibility</p:attrName>
                                        </p:attrNameLst>
                                      </p:cBhvr>
                                      <p:to>
                                        <p:strVal val="visible"/>
                                      </p:to>
                                    </p:set>
                                    <p:animEffect transition="in" filter="blinds(horizontal)">
                                      <p:cBhvr>
                                        <p:cTn id="7" dur="500"/>
                                        <p:tgtEl>
                                          <p:spTgt spid="3113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1322"/>
                                        </p:tgtEl>
                                        <p:attrNameLst>
                                          <p:attrName>style.visibility</p:attrName>
                                        </p:attrNameLst>
                                      </p:cBhvr>
                                      <p:to>
                                        <p:strVal val="visible"/>
                                      </p:to>
                                    </p:set>
                                    <p:animEffect transition="in" filter="blinds(horizontal)">
                                      <p:cBhvr>
                                        <p:cTn id="10" dur="500"/>
                                        <p:tgtEl>
                                          <p:spTgt spid="311322"/>
                                        </p:tgtEl>
                                      </p:cBhvr>
                                    </p:animEffect>
                                  </p:childTnLst>
                                </p:cTn>
                              </p:par>
                              <p:par>
                                <p:cTn id="11" presetID="3" presetClass="entr" presetSubtype="10" fill="hold" nodeType="withEffect">
                                  <p:stCondLst>
                                    <p:cond delay="0"/>
                                  </p:stCondLst>
                                  <p:childTnLst>
                                    <p:set>
                                      <p:cBhvr>
                                        <p:cTn id="12" dur="1" fill="hold">
                                          <p:stCondLst>
                                            <p:cond delay="0"/>
                                          </p:stCondLst>
                                        </p:cTn>
                                        <p:tgtEl>
                                          <p:spTgt spid="311321"/>
                                        </p:tgtEl>
                                        <p:attrNameLst>
                                          <p:attrName>style.visibility</p:attrName>
                                        </p:attrNameLst>
                                      </p:cBhvr>
                                      <p:to>
                                        <p:strVal val="visible"/>
                                      </p:to>
                                    </p:set>
                                    <p:animEffect transition="in" filter="blinds(horizontal)">
                                      <p:cBhvr>
                                        <p:cTn id="13" dur="500"/>
                                        <p:tgtEl>
                                          <p:spTgt spid="311321"/>
                                        </p:tgtEl>
                                      </p:cBhvr>
                                    </p:animEffect>
                                  </p:childTnLst>
                                </p:cTn>
                              </p:par>
                              <p:par>
                                <p:cTn id="14" presetID="3" presetClass="entr" presetSubtype="10" fill="hold" nodeType="withEffect">
                                  <p:stCondLst>
                                    <p:cond delay="0"/>
                                  </p:stCondLst>
                                  <p:childTnLst>
                                    <p:set>
                                      <p:cBhvr>
                                        <p:cTn id="15" dur="1" fill="hold">
                                          <p:stCondLst>
                                            <p:cond delay="0"/>
                                          </p:stCondLst>
                                        </p:cTn>
                                        <p:tgtEl>
                                          <p:spTgt spid="311320"/>
                                        </p:tgtEl>
                                        <p:attrNameLst>
                                          <p:attrName>style.visibility</p:attrName>
                                        </p:attrNameLst>
                                      </p:cBhvr>
                                      <p:to>
                                        <p:strVal val="visible"/>
                                      </p:to>
                                    </p:set>
                                    <p:animEffect transition="in" filter="blinds(horizontal)">
                                      <p:cBhvr>
                                        <p:cTn id="16" dur="500"/>
                                        <p:tgtEl>
                                          <p:spTgt spid="311320"/>
                                        </p:tgtEl>
                                      </p:cBhvr>
                                    </p:animEffect>
                                  </p:childTnLst>
                                </p:cTn>
                              </p:par>
                              <p:par>
                                <p:cTn id="17" presetID="3" presetClass="entr" presetSubtype="10" fill="hold" nodeType="withEffect">
                                  <p:stCondLst>
                                    <p:cond delay="0"/>
                                  </p:stCondLst>
                                  <p:childTnLst>
                                    <p:set>
                                      <p:cBhvr>
                                        <p:cTn id="18" dur="1" fill="hold">
                                          <p:stCondLst>
                                            <p:cond delay="0"/>
                                          </p:stCondLst>
                                        </p:cTn>
                                        <p:tgtEl>
                                          <p:spTgt spid="311323"/>
                                        </p:tgtEl>
                                        <p:attrNameLst>
                                          <p:attrName>style.visibility</p:attrName>
                                        </p:attrNameLst>
                                      </p:cBhvr>
                                      <p:to>
                                        <p:strVal val="visible"/>
                                      </p:to>
                                    </p:set>
                                    <p:animEffect transition="in" filter="blinds(horizontal)">
                                      <p:cBhvr>
                                        <p:cTn id="19" dur="500"/>
                                        <p:tgtEl>
                                          <p:spTgt spid="31132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11315"/>
                                        </p:tgtEl>
                                        <p:attrNameLst>
                                          <p:attrName>style.visibility</p:attrName>
                                        </p:attrNameLst>
                                      </p:cBhvr>
                                      <p:to>
                                        <p:strVal val="visible"/>
                                      </p:to>
                                    </p:set>
                                    <p:animEffect transition="in" filter="blinds(horizontal)">
                                      <p:cBhvr>
                                        <p:cTn id="22" dur="500"/>
                                        <p:tgtEl>
                                          <p:spTgt spid="3113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11324"/>
                                        </p:tgtEl>
                                        <p:attrNameLst>
                                          <p:attrName>style.visibility</p:attrName>
                                        </p:attrNameLst>
                                      </p:cBhvr>
                                      <p:to>
                                        <p:strVal val="visible"/>
                                      </p:to>
                                    </p:set>
                                    <p:animEffect transition="in" filter="blinds(horizontal)">
                                      <p:cBhvr>
                                        <p:cTn id="25" dur="500"/>
                                        <p:tgtEl>
                                          <p:spTgt spid="3113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311335"/>
                                        </p:tgtEl>
                                        <p:attrNameLst>
                                          <p:attrName>style.visibility</p:attrName>
                                        </p:attrNameLst>
                                      </p:cBhvr>
                                      <p:to>
                                        <p:strVal val="visible"/>
                                      </p:to>
                                    </p:set>
                                    <p:animEffect transition="in" filter="dissolve">
                                      <p:cBhvr>
                                        <p:cTn id="30" dur="500"/>
                                        <p:tgtEl>
                                          <p:spTgt spid="3113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11316"/>
                                        </p:tgtEl>
                                        <p:attrNameLst>
                                          <p:attrName>style.visibility</p:attrName>
                                        </p:attrNameLst>
                                      </p:cBhvr>
                                      <p:to>
                                        <p:strVal val="visible"/>
                                      </p:to>
                                    </p:set>
                                    <p:animEffect transition="in" filter="blinds(horizontal)">
                                      <p:cBhvr>
                                        <p:cTn id="35" dur="500"/>
                                        <p:tgtEl>
                                          <p:spTgt spid="3113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11347"/>
                                        </p:tgtEl>
                                        <p:attrNameLst>
                                          <p:attrName>style.visibility</p:attrName>
                                        </p:attrNameLst>
                                      </p:cBhvr>
                                      <p:to>
                                        <p:strVal val="visible"/>
                                      </p:to>
                                    </p:set>
                                    <p:animEffect transition="in" filter="blinds(horizontal)">
                                      <p:cBhvr>
                                        <p:cTn id="40" dur="500"/>
                                        <p:tgtEl>
                                          <p:spTgt spid="311347"/>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dissolve">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311349"/>
                                        </p:tgtEl>
                                        <p:attrNameLst>
                                          <p:attrName>style.visibility</p:attrName>
                                        </p:attrNameLst>
                                      </p:cBhvr>
                                      <p:to>
                                        <p:strVal val="visible"/>
                                      </p:to>
                                    </p:set>
                                    <p:animEffect transition="in" filter="dissolve">
                                      <p:cBhvr>
                                        <p:cTn id="49" dur="500"/>
                                        <p:tgtEl>
                                          <p:spTgt spid="31134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11325"/>
                                        </p:tgtEl>
                                        <p:attrNameLst>
                                          <p:attrName>style.visibility</p:attrName>
                                        </p:attrNameLst>
                                      </p:cBhvr>
                                      <p:to>
                                        <p:strVal val="visible"/>
                                      </p:to>
                                    </p:set>
                                    <p:animEffect transition="in" filter="blinds(horizontal)">
                                      <p:cBhvr>
                                        <p:cTn id="54" dur="500"/>
                                        <p:tgtEl>
                                          <p:spTgt spid="3113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11348"/>
                                        </p:tgtEl>
                                        <p:attrNameLst>
                                          <p:attrName>style.visibility</p:attrName>
                                        </p:attrNameLst>
                                      </p:cBhvr>
                                      <p:to>
                                        <p:strVal val="visible"/>
                                      </p:to>
                                    </p:set>
                                    <p:animEffect transition="in" filter="blinds(horizontal)">
                                      <p:cBhvr>
                                        <p:cTn id="59" dur="500"/>
                                        <p:tgtEl>
                                          <p:spTgt spid="311348"/>
                                        </p:tgtEl>
                                      </p:cBhvr>
                                    </p:animEffect>
                                  </p:childTnLst>
                                </p:cTn>
                              </p:par>
                            </p:childTnLst>
                          </p:cTn>
                        </p:par>
                        <p:par>
                          <p:cTn id="60" fill="hold" nodeType="afterGroup">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dissolve">
                                      <p:cBhvr>
                                        <p:cTn id="63" dur="500"/>
                                        <p:tgtEl>
                                          <p:spTgt spid="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xit" presetSubtype="0" fill="hold" nodeType="clickEffect">
                                  <p:stCondLst>
                                    <p:cond delay="0"/>
                                  </p:stCondLst>
                                  <p:childTnLst>
                                    <p:animEffect transition="out" filter="dissolve">
                                      <p:cBhvr>
                                        <p:cTn id="67" dur="500"/>
                                        <p:tgtEl>
                                          <p:spTgt spid="311335"/>
                                        </p:tgtEl>
                                      </p:cBhvr>
                                    </p:animEffect>
                                    <p:set>
                                      <p:cBhvr>
                                        <p:cTn id="68" dur="1" fill="hold">
                                          <p:stCondLst>
                                            <p:cond delay="499"/>
                                          </p:stCondLst>
                                        </p:cTn>
                                        <p:tgtEl>
                                          <p:spTgt spid="311335"/>
                                        </p:tgtEl>
                                        <p:attrNameLst>
                                          <p:attrName>style.visibility</p:attrName>
                                        </p:attrNameLst>
                                      </p:cBhvr>
                                      <p:to>
                                        <p:strVal val="hidden"/>
                                      </p:to>
                                    </p:set>
                                  </p:childTnLst>
                                </p:cTn>
                              </p:par>
                              <p:par>
                                <p:cTn id="69" presetID="9" presetClass="exit" presetSubtype="0" fill="hold" nodeType="withEffect">
                                  <p:stCondLst>
                                    <p:cond delay="0"/>
                                  </p:stCondLst>
                                  <p:childTnLst>
                                    <p:animEffect transition="out" filter="dissolve">
                                      <p:cBhvr>
                                        <p:cTn id="70" dur="500"/>
                                        <p:tgtEl>
                                          <p:spTgt spid="311349"/>
                                        </p:tgtEl>
                                      </p:cBhvr>
                                    </p:animEffect>
                                    <p:set>
                                      <p:cBhvr>
                                        <p:cTn id="71" dur="1" fill="hold">
                                          <p:stCondLst>
                                            <p:cond delay="499"/>
                                          </p:stCondLst>
                                        </p:cTn>
                                        <p:tgtEl>
                                          <p:spTgt spid="311349"/>
                                        </p:tgtEl>
                                        <p:attrNameLst>
                                          <p:attrName>style.visibility</p:attrName>
                                        </p:attrNameLst>
                                      </p:cBhvr>
                                      <p:to>
                                        <p:strVal val="hidden"/>
                                      </p:to>
                                    </p:set>
                                  </p:childTnLst>
                                </p:cTn>
                              </p:par>
                              <p:par>
                                <p:cTn id="72" presetID="3" presetClass="entr" presetSubtype="10" fill="hold" grpId="0" nodeType="withEffect">
                                  <p:stCondLst>
                                    <p:cond delay="0"/>
                                  </p:stCondLst>
                                  <p:childTnLst>
                                    <p:set>
                                      <p:cBhvr>
                                        <p:cTn id="73" dur="1" fill="hold">
                                          <p:stCondLst>
                                            <p:cond delay="0"/>
                                          </p:stCondLst>
                                        </p:cTn>
                                        <p:tgtEl>
                                          <p:spTgt spid="311327"/>
                                        </p:tgtEl>
                                        <p:attrNameLst>
                                          <p:attrName>style.visibility</p:attrName>
                                        </p:attrNameLst>
                                      </p:cBhvr>
                                      <p:to>
                                        <p:strVal val="visible"/>
                                      </p:to>
                                    </p:set>
                                    <p:animEffect transition="in" filter="blinds(horizontal)">
                                      <p:cBhvr>
                                        <p:cTn id="74" dur="500"/>
                                        <p:tgtEl>
                                          <p:spTgt spid="31132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11328"/>
                                        </p:tgtEl>
                                        <p:attrNameLst>
                                          <p:attrName>style.visibility</p:attrName>
                                        </p:attrNameLst>
                                      </p:cBhvr>
                                      <p:to>
                                        <p:strVal val="visible"/>
                                      </p:to>
                                    </p:set>
                                    <p:animEffect transition="in" filter="blinds(horizontal)">
                                      <p:cBhvr>
                                        <p:cTn id="79" dur="500"/>
                                        <p:tgtEl>
                                          <p:spTgt spid="3113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ppt_x"/>
                                          </p:val>
                                        </p:tav>
                                        <p:tav tm="100000">
                                          <p:val>
                                            <p:strVal val="#ppt_x"/>
                                          </p:val>
                                        </p:tav>
                                      </p:tavLst>
                                    </p:anim>
                                    <p:anim calcmode="lin" valueType="num">
                                      <p:cBhvr additive="base">
                                        <p:cTn id="85" dur="500" fill="hold"/>
                                        <p:tgtEl>
                                          <p:spTgt spid="27"/>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ppt_x"/>
                                          </p:val>
                                        </p:tav>
                                        <p:tav tm="100000">
                                          <p:val>
                                            <p:strVal val="#ppt_x"/>
                                          </p:val>
                                        </p:tav>
                                      </p:tavLst>
                                    </p:anim>
                                    <p:anim calcmode="lin" valueType="num">
                                      <p:cBhvr additive="base">
                                        <p:cTn id="8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15" grpId="0"/>
      <p:bldP spid="311319" grpId="0"/>
      <p:bldP spid="311322" grpId="0"/>
      <p:bldP spid="311324" grpId="0"/>
      <p:bldP spid="311327" grpId="0"/>
      <p:bldP spid="311328"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02BD2218-B871-B165-3CB3-3E4B2E4DA788}"/>
              </a:ext>
            </a:extLst>
          </p:cNvPr>
          <p:cNvSpPr txBox="1">
            <a:spLocks noChangeArrowheads="1"/>
          </p:cNvSpPr>
          <p:nvPr/>
        </p:nvSpPr>
        <p:spPr bwMode="auto">
          <a:xfrm>
            <a:off x="250825" y="620713"/>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26627" name="Rectangle 14">
            <a:extLst>
              <a:ext uri="{FF2B5EF4-FFF2-40B4-BE49-F238E27FC236}">
                <a16:creationId xmlns:a16="http://schemas.microsoft.com/office/drawing/2014/main" id="{9FF065DA-2DB0-E3C1-E0A3-D38B95169653}"/>
              </a:ext>
            </a:extLst>
          </p:cNvPr>
          <p:cNvSpPr>
            <a:spLocks noChangeArrowheads="1"/>
          </p:cNvSpPr>
          <p:nvPr/>
        </p:nvSpPr>
        <p:spPr bwMode="auto">
          <a:xfrm>
            <a:off x="250825" y="3500438"/>
            <a:ext cx="82819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(a)   Find the standard scores of Timmy in the two tests.</a:t>
            </a:r>
          </a:p>
          <a:p>
            <a:pPr eaLnBrk="1" hangingPunct="1">
              <a:buFontTx/>
              <a:buNone/>
            </a:pPr>
            <a:r>
              <a:rPr lang="en-US" altLang="zh-TW" sz="2400">
                <a:latin typeface="Arial" panose="020B0604020202020204" pitchFamily="34" charset="0"/>
              </a:rPr>
              <a:t>(b)   In which test does Timmy perform better? Briefly </a:t>
            </a:r>
          </a:p>
          <a:p>
            <a:pPr eaLnBrk="1" hangingPunct="1">
              <a:buFontTx/>
              <a:buNone/>
            </a:pP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explain your answer.</a:t>
            </a:r>
          </a:p>
        </p:txBody>
      </p:sp>
      <p:sp>
        <p:nvSpPr>
          <p:cNvPr id="293916" name="Rectangle 28">
            <a:extLst>
              <a:ext uri="{FF2B5EF4-FFF2-40B4-BE49-F238E27FC236}">
                <a16:creationId xmlns:a16="http://schemas.microsoft.com/office/drawing/2014/main" id="{22BA0FB3-035E-6BC1-0D91-D476D20AD1B5}"/>
              </a:ext>
            </a:extLst>
          </p:cNvPr>
          <p:cNvSpPr>
            <a:spLocks noChangeArrowheads="1"/>
          </p:cNvSpPr>
          <p:nvPr/>
        </p:nvSpPr>
        <p:spPr bwMode="auto">
          <a:xfrm>
            <a:off x="250825" y="4954588"/>
            <a:ext cx="66976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(a)   For test 1,</a:t>
            </a:r>
          </a:p>
          <a:p>
            <a:pPr eaLnBrk="1" hangingPunct="1">
              <a:lnSpc>
                <a:spcPct val="110000"/>
              </a:lnSpc>
              <a:spcBef>
                <a:spcPct val="0"/>
              </a:spcBef>
              <a:buFontTx/>
              <a:buNone/>
            </a:pPr>
            <a:endParaRPr lang="en-US" altLang="zh-TW" sz="2400">
              <a:latin typeface="Arial" panose="020B0604020202020204" pitchFamily="34" charset="0"/>
              <a:sym typeface="Symbol" panose="05050102010706020507" pitchFamily="18" charset="2"/>
            </a:endParaRPr>
          </a:p>
          <a:p>
            <a:pPr eaLnBrk="1" hangingPunct="1">
              <a:buFontTx/>
              <a:buNone/>
            </a:pPr>
            <a:r>
              <a:rPr lang="en-US" altLang="zh-TW" sz="2400">
                <a:latin typeface="Arial" panose="020B0604020202020204" pitchFamily="34" charset="0"/>
                <a:sym typeface="Symbol" panose="05050102010706020507" pitchFamily="18" charset="2"/>
              </a:rPr>
              <a:t>       </a:t>
            </a:r>
            <a:r>
              <a:rPr lang="en-US" altLang="zh-TW" sz="1200">
                <a:latin typeface="Arial" panose="020B0604020202020204" pitchFamily="34" charset="0"/>
                <a:sym typeface="Symbol" panose="05050102010706020507" pitchFamily="18" charset="2"/>
              </a:rPr>
              <a:t> </a:t>
            </a:r>
            <a:r>
              <a:rPr lang="en-US" altLang="zh-TW" sz="2400">
                <a:latin typeface="Arial" panose="020B0604020202020204" pitchFamily="34" charset="0"/>
                <a:sym typeface="Symbol" panose="05050102010706020507" pitchFamily="18" charset="2"/>
              </a:rPr>
              <a:t>For test 2,   </a:t>
            </a:r>
          </a:p>
        </p:txBody>
      </p:sp>
      <p:sp>
        <p:nvSpPr>
          <p:cNvPr id="26629" name="Rectangle 37">
            <a:extLst>
              <a:ext uri="{FF2B5EF4-FFF2-40B4-BE49-F238E27FC236}">
                <a16:creationId xmlns:a16="http://schemas.microsoft.com/office/drawing/2014/main" id="{CB7A1123-BA8A-15CF-145F-C8FA5D69785E}"/>
              </a:ext>
            </a:extLst>
          </p:cNvPr>
          <p:cNvSpPr>
            <a:spLocks noChangeArrowheads="1"/>
          </p:cNvSpPr>
          <p:nvPr/>
        </p:nvSpPr>
        <p:spPr bwMode="auto">
          <a:xfrm>
            <a:off x="250825" y="1125538"/>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Refer to the following table.</a:t>
            </a:r>
          </a:p>
        </p:txBody>
      </p:sp>
      <p:grpSp>
        <p:nvGrpSpPr>
          <p:cNvPr id="294021" name="Group 133">
            <a:extLst>
              <a:ext uri="{FF2B5EF4-FFF2-40B4-BE49-F238E27FC236}">
                <a16:creationId xmlns:a16="http://schemas.microsoft.com/office/drawing/2014/main" id="{0926AF32-F8BA-D06D-4A36-61B2C1FB27B7}"/>
              </a:ext>
            </a:extLst>
          </p:cNvPr>
          <p:cNvGrpSpPr>
            <a:grpSpLocks/>
          </p:cNvGrpSpPr>
          <p:nvPr/>
        </p:nvGrpSpPr>
        <p:grpSpPr bwMode="auto">
          <a:xfrm>
            <a:off x="4276725" y="6176963"/>
            <a:ext cx="792163" cy="36512"/>
            <a:chOff x="794" y="3316"/>
            <a:chExt cx="389" cy="23"/>
          </a:xfrm>
        </p:grpSpPr>
        <p:sp>
          <p:nvSpPr>
            <p:cNvPr id="26659" name="Line 134">
              <a:extLst>
                <a:ext uri="{FF2B5EF4-FFF2-40B4-BE49-F238E27FC236}">
                  <a16:creationId xmlns:a16="http://schemas.microsoft.com/office/drawing/2014/main" id="{A783D09E-70A2-BBC1-394B-677E60B7D460}"/>
                </a:ext>
              </a:extLst>
            </p:cNvPr>
            <p:cNvSpPr>
              <a:spLocks noChangeShapeType="1"/>
            </p:cNvSpPr>
            <p:nvPr/>
          </p:nvSpPr>
          <p:spPr bwMode="auto">
            <a:xfrm>
              <a:off x="794" y="3316"/>
              <a:ext cx="3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6660" name="Line 135">
              <a:extLst>
                <a:ext uri="{FF2B5EF4-FFF2-40B4-BE49-F238E27FC236}">
                  <a16:creationId xmlns:a16="http://schemas.microsoft.com/office/drawing/2014/main" id="{41DF266C-32D9-45C6-183D-C1B1DBA18444}"/>
                </a:ext>
              </a:extLst>
            </p:cNvPr>
            <p:cNvSpPr>
              <a:spLocks noChangeShapeType="1"/>
            </p:cNvSpPr>
            <p:nvPr/>
          </p:nvSpPr>
          <p:spPr bwMode="auto">
            <a:xfrm>
              <a:off x="794" y="3339"/>
              <a:ext cx="3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graphicFrame>
        <p:nvGraphicFramePr>
          <p:cNvPr id="294081" name="Group 193">
            <a:extLst>
              <a:ext uri="{FF2B5EF4-FFF2-40B4-BE49-F238E27FC236}">
                <a16:creationId xmlns:a16="http://schemas.microsoft.com/office/drawing/2014/main" id="{956283BA-0818-EFDE-F3F6-F8E7E3D08E90}"/>
              </a:ext>
            </a:extLst>
          </p:cNvPr>
          <p:cNvGraphicFramePr>
            <a:graphicFrameLocks noGrp="1"/>
          </p:cNvGraphicFramePr>
          <p:nvPr/>
        </p:nvGraphicFramePr>
        <p:xfrm>
          <a:off x="365125" y="1625600"/>
          <a:ext cx="7519988" cy="1789113"/>
        </p:xfrm>
        <a:graphic>
          <a:graphicData uri="http://schemas.openxmlformats.org/drawingml/2006/table">
            <a:tbl>
              <a:tblPr/>
              <a:tblGrid>
                <a:gridCol w="1622425">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35112">
                  <a:extLst>
                    <a:ext uri="{9D8B030D-6E8A-4147-A177-3AD203B41FA5}">
                      <a16:colId xmlns:a16="http://schemas.microsoft.com/office/drawing/2014/main" val="20002"/>
                    </a:ext>
                  </a:extLst>
                </a:gridCol>
                <a:gridCol w="2808288">
                  <a:extLst>
                    <a:ext uri="{9D8B030D-6E8A-4147-A177-3AD203B41FA5}">
                      <a16:colId xmlns:a16="http://schemas.microsoft.com/office/drawing/2014/main" val="20003"/>
                    </a:ext>
                  </a:extLst>
                </a:gridCol>
              </a:tblGrid>
              <a:tr h="822905">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zh-HK" altLang="zh-HK" sz="2400" b="0" i="0" u="none" strike="noStrike" cap="none" normalizeH="0" baseline="0" dirty="0">
                        <a:ln>
                          <a:noFill/>
                        </a:ln>
                        <a:solidFill>
                          <a:schemeClr val="tx1"/>
                        </a:solidFill>
                        <a:effectLst/>
                        <a:latin typeface="Arial" pitchFamily="34" charset="0"/>
                        <a:ea typeface="新細明體" pitchFamily="18" charset="-120"/>
                      </a:endParaRPr>
                    </a:p>
                  </a:txBody>
                  <a:tcPr marL="90000" marR="90000" marT="46772" marB="46772"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Timmy’s mark</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Mean of the class</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Standard deviation of the class</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66444">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Test 1</a:t>
                      </a:r>
                    </a:p>
                  </a:txBody>
                  <a:tcPr marL="90000" marR="90000" marT="46772" marB="46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65</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68</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6</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763">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Test 2</a:t>
                      </a:r>
                    </a:p>
                  </a:txBody>
                  <a:tcPr marL="90000" marR="90000" marT="46772" marB="46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72</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74</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8</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53" name="Rectangle 195">
            <a:extLst>
              <a:ext uri="{FF2B5EF4-FFF2-40B4-BE49-F238E27FC236}">
                <a16:creationId xmlns:a16="http://schemas.microsoft.com/office/drawing/2014/main" id="{EEB6DA12-F52C-AB60-834B-789796AE9B53}"/>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aphicFrame>
        <p:nvGraphicFramePr>
          <p:cNvPr id="294082" name="Object 194">
            <a:extLst>
              <a:ext uri="{FF2B5EF4-FFF2-40B4-BE49-F238E27FC236}">
                <a16:creationId xmlns:a16="http://schemas.microsoft.com/office/drawing/2014/main" id="{82BB8058-10DE-BB5B-41C6-EAB47454D23E}"/>
              </a:ext>
            </a:extLst>
          </p:cNvPr>
          <p:cNvGraphicFramePr>
            <a:graphicFrameLocks noChangeAspect="1"/>
          </p:cNvGraphicFramePr>
          <p:nvPr/>
        </p:nvGraphicFramePr>
        <p:xfrm>
          <a:off x="2363788" y="4797425"/>
          <a:ext cx="2563812" cy="787400"/>
        </p:xfrm>
        <a:graphic>
          <a:graphicData uri="http://schemas.openxmlformats.org/presentationml/2006/ole">
            <mc:AlternateContent xmlns:mc="http://schemas.openxmlformats.org/markup-compatibility/2006">
              <mc:Choice xmlns:v="urn:schemas-microsoft-com:vml" Requires="v">
                <p:oleObj name="方程式" r:id="rId2" imgW="1269449" imgH="393529" progId="Equation.3">
                  <p:embed/>
                </p:oleObj>
              </mc:Choice>
              <mc:Fallback>
                <p:oleObj name="方程式" r:id="rId2" imgW="1269449" imgH="393529" progId="Equation.3">
                  <p:embed/>
                  <p:pic>
                    <p:nvPicPr>
                      <p:cNvPr id="0" name="Object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788" y="4797425"/>
                        <a:ext cx="25638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4098" name="Object 210">
            <a:extLst>
              <a:ext uri="{FF2B5EF4-FFF2-40B4-BE49-F238E27FC236}">
                <a16:creationId xmlns:a16="http://schemas.microsoft.com/office/drawing/2014/main" id="{6E0625CD-198B-41BD-BC5F-767864F3EA76}"/>
              </a:ext>
            </a:extLst>
          </p:cNvPr>
          <p:cNvGraphicFramePr>
            <a:graphicFrameLocks noChangeAspect="1"/>
          </p:cNvGraphicFramePr>
          <p:nvPr/>
        </p:nvGraphicFramePr>
        <p:xfrm>
          <a:off x="2347913" y="5637213"/>
          <a:ext cx="2770187" cy="787400"/>
        </p:xfrm>
        <a:graphic>
          <a:graphicData uri="http://schemas.openxmlformats.org/presentationml/2006/ole">
            <mc:AlternateContent xmlns:mc="http://schemas.openxmlformats.org/markup-compatibility/2006">
              <mc:Choice xmlns:v="urn:schemas-microsoft-com:vml" Requires="v">
                <p:oleObj name="方程式" r:id="rId4" imgW="1371600" imgH="393700" progId="Equation.3">
                  <p:embed/>
                </p:oleObj>
              </mc:Choice>
              <mc:Fallback>
                <p:oleObj name="方程式" r:id="rId4" imgW="1371600" imgH="393700" progId="Equation.3">
                  <p:embed/>
                  <p:pic>
                    <p:nvPicPr>
                      <p:cNvPr id="0" name="Object 2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913" y="5637213"/>
                        <a:ext cx="2770187"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94104" name="Group 216">
            <a:extLst>
              <a:ext uri="{FF2B5EF4-FFF2-40B4-BE49-F238E27FC236}">
                <a16:creationId xmlns:a16="http://schemas.microsoft.com/office/drawing/2014/main" id="{15F63EE8-E77B-F142-7600-F084C397EAD7}"/>
              </a:ext>
            </a:extLst>
          </p:cNvPr>
          <p:cNvGrpSpPr>
            <a:grpSpLocks/>
          </p:cNvGrpSpPr>
          <p:nvPr/>
        </p:nvGrpSpPr>
        <p:grpSpPr bwMode="auto">
          <a:xfrm>
            <a:off x="4267200" y="5329238"/>
            <a:ext cx="647700" cy="38100"/>
            <a:chOff x="3288" y="3339"/>
            <a:chExt cx="256" cy="24"/>
          </a:xfrm>
        </p:grpSpPr>
        <p:sp>
          <p:nvSpPr>
            <p:cNvPr id="26657" name="Line 30">
              <a:extLst>
                <a:ext uri="{FF2B5EF4-FFF2-40B4-BE49-F238E27FC236}">
                  <a16:creationId xmlns:a16="http://schemas.microsoft.com/office/drawing/2014/main" id="{F28A836F-1E0B-FBBB-9E9E-4E805D62D6CA}"/>
                </a:ext>
              </a:extLst>
            </p:cNvPr>
            <p:cNvSpPr>
              <a:spLocks noChangeShapeType="1"/>
            </p:cNvSpPr>
            <p:nvPr/>
          </p:nvSpPr>
          <p:spPr bwMode="auto">
            <a:xfrm>
              <a:off x="3288" y="3339"/>
              <a:ext cx="2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6658" name="Line 213">
              <a:extLst>
                <a:ext uri="{FF2B5EF4-FFF2-40B4-BE49-F238E27FC236}">
                  <a16:creationId xmlns:a16="http://schemas.microsoft.com/office/drawing/2014/main" id="{5AAE69FF-8BF5-5646-A12D-ABE81D34472D}"/>
                </a:ext>
              </a:extLst>
            </p:cNvPr>
            <p:cNvSpPr>
              <a:spLocks noChangeShapeType="1"/>
            </p:cNvSpPr>
            <p:nvPr/>
          </p:nvSpPr>
          <p:spPr bwMode="auto">
            <a:xfrm>
              <a:off x="3288" y="3363"/>
              <a:ext cx="2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916">
                                            <p:txEl>
                                              <p:pRg st="0" end="0"/>
                                            </p:txEl>
                                          </p:spTgt>
                                        </p:tgtEl>
                                        <p:attrNameLst>
                                          <p:attrName>style.visibility</p:attrName>
                                        </p:attrNameLst>
                                      </p:cBhvr>
                                      <p:to>
                                        <p:strVal val="visible"/>
                                      </p:to>
                                    </p:set>
                                    <p:animEffect transition="in" filter="blinds(horizontal)">
                                      <p:cBhvr>
                                        <p:cTn id="7" dur="500"/>
                                        <p:tgtEl>
                                          <p:spTgt spid="29391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4082"/>
                                        </p:tgtEl>
                                        <p:attrNameLst>
                                          <p:attrName>style.visibility</p:attrName>
                                        </p:attrNameLst>
                                      </p:cBhvr>
                                      <p:to>
                                        <p:strVal val="visible"/>
                                      </p:to>
                                    </p:set>
                                    <p:animEffect transition="in" filter="blinds(horizontal)">
                                      <p:cBhvr>
                                        <p:cTn id="10" dur="500"/>
                                        <p:tgtEl>
                                          <p:spTgt spid="294082"/>
                                        </p:tgtEl>
                                      </p:cBhvr>
                                    </p:animEffect>
                                  </p:childTnLst>
                                </p:cTn>
                              </p:par>
                              <p:par>
                                <p:cTn id="11" presetID="3" presetClass="entr" presetSubtype="10" fill="hold" nodeType="withEffect">
                                  <p:stCondLst>
                                    <p:cond delay="0"/>
                                  </p:stCondLst>
                                  <p:childTnLst>
                                    <p:set>
                                      <p:cBhvr>
                                        <p:cTn id="12" dur="1" fill="hold">
                                          <p:stCondLst>
                                            <p:cond delay="0"/>
                                          </p:stCondLst>
                                        </p:cTn>
                                        <p:tgtEl>
                                          <p:spTgt spid="294104"/>
                                        </p:tgtEl>
                                        <p:attrNameLst>
                                          <p:attrName>style.visibility</p:attrName>
                                        </p:attrNameLst>
                                      </p:cBhvr>
                                      <p:to>
                                        <p:strVal val="visible"/>
                                      </p:to>
                                    </p:set>
                                    <p:animEffect transition="in" filter="blinds(horizontal)">
                                      <p:cBhvr>
                                        <p:cTn id="13" dur="500"/>
                                        <p:tgtEl>
                                          <p:spTgt spid="2941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93916">
                                            <p:txEl>
                                              <p:pRg st="2" end="2"/>
                                            </p:txEl>
                                          </p:spTgt>
                                        </p:tgtEl>
                                        <p:attrNameLst>
                                          <p:attrName>style.visibility</p:attrName>
                                        </p:attrNameLst>
                                      </p:cBhvr>
                                      <p:to>
                                        <p:strVal val="visible"/>
                                      </p:to>
                                    </p:set>
                                    <p:animEffect transition="in" filter="blinds(horizontal)">
                                      <p:cBhvr>
                                        <p:cTn id="18" dur="500"/>
                                        <p:tgtEl>
                                          <p:spTgt spid="29391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94098"/>
                                        </p:tgtEl>
                                        <p:attrNameLst>
                                          <p:attrName>style.visibility</p:attrName>
                                        </p:attrNameLst>
                                      </p:cBhvr>
                                      <p:to>
                                        <p:strVal val="visible"/>
                                      </p:to>
                                    </p:set>
                                    <p:animEffect transition="in" filter="blinds(horizontal)">
                                      <p:cBhvr>
                                        <p:cTn id="21" dur="500"/>
                                        <p:tgtEl>
                                          <p:spTgt spid="294098"/>
                                        </p:tgtEl>
                                      </p:cBhvr>
                                    </p:animEffect>
                                  </p:childTnLst>
                                </p:cTn>
                              </p:par>
                              <p:par>
                                <p:cTn id="22" presetID="3" presetClass="entr" presetSubtype="10" fill="hold" nodeType="withEffect">
                                  <p:stCondLst>
                                    <p:cond delay="0"/>
                                  </p:stCondLst>
                                  <p:childTnLst>
                                    <p:set>
                                      <p:cBhvr>
                                        <p:cTn id="23" dur="1" fill="hold">
                                          <p:stCondLst>
                                            <p:cond delay="0"/>
                                          </p:stCondLst>
                                        </p:cTn>
                                        <p:tgtEl>
                                          <p:spTgt spid="294021"/>
                                        </p:tgtEl>
                                        <p:attrNameLst>
                                          <p:attrName>style.visibility</p:attrName>
                                        </p:attrNameLst>
                                      </p:cBhvr>
                                      <p:to>
                                        <p:strVal val="visible"/>
                                      </p:to>
                                    </p:set>
                                    <p:animEffect transition="in" filter="blinds(horizontal)">
                                      <p:cBhvr>
                                        <p:cTn id="24" dur="500"/>
                                        <p:tgtEl>
                                          <p:spTgt spid="294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A7E5C144-F697-DCDF-48BE-6FDB87ABAEDA}"/>
              </a:ext>
            </a:extLst>
          </p:cNvPr>
          <p:cNvSpPr txBox="1">
            <a:spLocks noChangeArrowheads="1"/>
          </p:cNvSpPr>
          <p:nvPr/>
        </p:nvSpPr>
        <p:spPr bwMode="auto">
          <a:xfrm>
            <a:off x="250825" y="620713"/>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27651" name="Rectangle 5">
            <a:extLst>
              <a:ext uri="{FF2B5EF4-FFF2-40B4-BE49-F238E27FC236}">
                <a16:creationId xmlns:a16="http://schemas.microsoft.com/office/drawing/2014/main" id="{FFE5C418-1C28-A2C4-FD40-B0FB20376BAC}"/>
              </a:ext>
            </a:extLst>
          </p:cNvPr>
          <p:cNvSpPr>
            <a:spLocks noChangeArrowheads="1"/>
          </p:cNvSpPr>
          <p:nvPr/>
        </p:nvSpPr>
        <p:spPr bwMode="auto">
          <a:xfrm>
            <a:off x="250825" y="3500438"/>
            <a:ext cx="82819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(a)   Find the standard scores of Timmy in the two tests.</a:t>
            </a:r>
          </a:p>
          <a:p>
            <a:pPr eaLnBrk="1" hangingPunct="1">
              <a:buFontTx/>
              <a:buNone/>
            </a:pPr>
            <a:r>
              <a:rPr lang="en-US" altLang="zh-TW" sz="2400">
                <a:latin typeface="Arial" panose="020B0604020202020204" pitchFamily="34" charset="0"/>
              </a:rPr>
              <a:t>(b)   In which test does Timmy perform better? Briefly </a:t>
            </a:r>
          </a:p>
          <a:p>
            <a:pPr eaLnBrk="1" hangingPunct="1">
              <a:buFontTx/>
              <a:buNone/>
            </a:pP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explain your answer.</a:t>
            </a:r>
          </a:p>
        </p:txBody>
      </p:sp>
      <p:sp>
        <p:nvSpPr>
          <p:cNvPr id="27652" name="Rectangle 6">
            <a:extLst>
              <a:ext uri="{FF2B5EF4-FFF2-40B4-BE49-F238E27FC236}">
                <a16:creationId xmlns:a16="http://schemas.microsoft.com/office/drawing/2014/main" id="{7D1490F9-C4ED-C03D-CFBA-018CF5E7D5D8}"/>
              </a:ext>
            </a:extLst>
          </p:cNvPr>
          <p:cNvSpPr>
            <a:spLocks noChangeArrowheads="1"/>
          </p:cNvSpPr>
          <p:nvPr/>
        </p:nvSpPr>
        <p:spPr bwMode="auto">
          <a:xfrm>
            <a:off x="250825" y="1125538"/>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Refer to the following table.</a:t>
            </a:r>
          </a:p>
        </p:txBody>
      </p:sp>
      <p:graphicFrame>
        <p:nvGraphicFramePr>
          <p:cNvPr id="312327" name="Group 7">
            <a:extLst>
              <a:ext uri="{FF2B5EF4-FFF2-40B4-BE49-F238E27FC236}">
                <a16:creationId xmlns:a16="http://schemas.microsoft.com/office/drawing/2014/main" id="{1D3219C4-BF3A-7A7C-E32F-BF0CB7B9B4FF}"/>
              </a:ext>
            </a:extLst>
          </p:cNvPr>
          <p:cNvGraphicFramePr>
            <a:graphicFrameLocks noGrp="1"/>
          </p:cNvGraphicFramePr>
          <p:nvPr/>
        </p:nvGraphicFramePr>
        <p:xfrm>
          <a:off x="365125" y="1625600"/>
          <a:ext cx="7519988" cy="1789113"/>
        </p:xfrm>
        <a:graphic>
          <a:graphicData uri="http://schemas.openxmlformats.org/drawingml/2006/table">
            <a:tbl>
              <a:tblPr/>
              <a:tblGrid>
                <a:gridCol w="1622425">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35112">
                  <a:extLst>
                    <a:ext uri="{9D8B030D-6E8A-4147-A177-3AD203B41FA5}">
                      <a16:colId xmlns:a16="http://schemas.microsoft.com/office/drawing/2014/main" val="20002"/>
                    </a:ext>
                  </a:extLst>
                </a:gridCol>
                <a:gridCol w="2808288">
                  <a:extLst>
                    <a:ext uri="{9D8B030D-6E8A-4147-A177-3AD203B41FA5}">
                      <a16:colId xmlns:a16="http://schemas.microsoft.com/office/drawing/2014/main" val="20003"/>
                    </a:ext>
                  </a:extLst>
                </a:gridCol>
              </a:tblGrid>
              <a:tr h="822905">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pPr>
                      <a:endParaRPr kumimoji="1" lang="zh-HK" altLang="zh-HK" sz="2400" b="0" i="0" u="none" strike="noStrike" cap="none" normalizeH="0" baseline="0" dirty="0">
                        <a:ln>
                          <a:noFill/>
                        </a:ln>
                        <a:solidFill>
                          <a:schemeClr val="tx1"/>
                        </a:solidFill>
                        <a:effectLst/>
                        <a:latin typeface="Arial" pitchFamily="34" charset="0"/>
                        <a:ea typeface="新細明體" pitchFamily="18" charset="-120"/>
                      </a:endParaRPr>
                    </a:p>
                  </a:txBody>
                  <a:tcPr marL="90000" marR="90000" marT="46772" marB="46772"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Timmy’s mark</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Mean of the class</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Standard deviation of the class</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66444">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Test 1</a:t>
                      </a:r>
                    </a:p>
                  </a:txBody>
                  <a:tcPr marL="90000" marR="90000" marT="46772" marB="46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65</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68</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6</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763">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Test 2</a:t>
                      </a:r>
                    </a:p>
                  </a:txBody>
                  <a:tcPr marL="90000" marR="90000" marT="46772" marB="46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72</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74</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8</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75" name="Rectangle 31">
            <a:extLst>
              <a:ext uri="{FF2B5EF4-FFF2-40B4-BE49-F238E27FC236}">
                <a16:creationId xmlns:a16="http://schemas.microsoft.com/office/drawing/2014/main" id="{20CAA19F-3C97-9BF4-02CF-ED465CF9470F}"/>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sp>
        <p:nvSpPr>
          <p:cNvPr id="312352" name="Rectangle 32">
            <a:extLst>
              <a:ext uri="{FF2B5EF4-FFF2-40B4-BE49-F238E27FC236}">
                <a16:creationId xmlns:a16="http://schemas.microsoft.com/office/drawing/2014/main" id="{72FE8074-44B3-4338-11F1-F823C6A21461}"/>
              </a:ext>
            </a:extLst>
          </p:cNvPr>
          <p:cNvSpPr>
            <a:spLocks noChangeArrowheads="1"/>
          </p:cNvSpPr>
          <p:nvPr/>
        </p:nvSpPr>
        <p:spPr bwMode="auto">
          <a:xfrm>
            <a:off x="250825" y="4954588"/>
            <a:ext cx="669766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(b)  </a:t>
            </a:r>
            <a:r>
              <a:rPr lang="en-US" altLang="zh-TW" sz="1800">
                <a:latin typeface="Arial" panose="020B0604020202020204" pitchFamily="34" charset="0"/>
              </a:rPr>
              <a:t> </a:t>
            </a:r>
            <a:r>
              <a:rPr lang="en-US" altLang="zh-TW" sz="2400">
                <a:latin typeface="Arial" panose="020B0604020202020204" pitchFamily="34" charset="0"/>
              </a:rPr>
              <a:t>∵   </a:t>
            </a:r>
            <a:r>
              <a:rPr lang="en-US" altLang="zh-TW" sz="2400" i="1">
                <a:latin typeface="Arial" panose="020B0604020202020204" pitchFamily="34" charset="0"/>
              </a:rPr>
              <a:t>z</a:t>
            </a:r>
            <a:r>
              <a:rPr lang="en-US" altLang="zh-TW" sz="2400" baseline="-25000">
                <a:latin typeface="Arial" panose="020B0604020202020204" pitchFamily="34" charset="0"/>
              </a:rPr>
              <a:t>2</a:t>
            </a:r>
            <a:r>
              <a:rPr lang="en-US" altLang="zh-TW" sz="2400">
                <a:latin typeface="Arial" panose="020B0604020202020204" pitchFamily="34" charset="0"/>
              </a:rPr>
              <a:t> &gt; </a:t>
            </a:r>
            <a:r>
              <a:rPr lang="en-US" altLang="zh-TW" sz="2400" i="1">
                <a:latin typeface="Arial" panose="020B0604020202020204" pitchFamily="34" charset="0"/>
              </a:rPr>
              <a:t>z</a:t>
            </a:r>
            <a:r>
              <a:rPr lang="en-US" altLang="zh-TW" sz="2400" baseline="-25000">
                <a:latin typeface="Arial" panose="020B0604020202020204" pitchFamily="34" charset="0"/>
              </a:rPr>
              <a:t>1</a:t>
            </a:r>
            <a:endParaRPr lang="en-US" altLang="zh-TW" sz="2400">
              <a:latin typeface="Arial" panose="020B0604020202020204" pitchFamily="34" charset="0"/>
            </a:endParaRPr>
          </a:p>
          <a:p>
            <a:pPr eaLnBrk="1" hangingPunct="1">
              <a:buFontTx/>
              <a:buNone/>
            </a:pPr>
            <a:r>
              <a:rPr lang="en-US" altLang="zh-TW" sz="2400">
                <a:latin typeface="Arial" panose="020B0604020202020204" pitchFamily="34" charset="0"/>
              </a:rPr>
              <a:t>       ∴   Timmy performs better in test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52">
                                            <p:txEl>
                                              <p:pRg st="0" end="0"/>
                                            </p:txEl>
                                          </p:spTgt>
                                        </p:tgtEl>
                                        <p:attrNameLst>
                                          <p:attrName>style.visibility</p:attrName>
                                        </p:attrNameLst>
                                      </p:cBhvr>
                                      <p:to>
                                        <p:strVal val="visible"/>
                                      </p:to>
                                    </p:set>
                                    <p:animEffect transition="in" filter="blinds(horizontal)">
                                      <p:cBhvr>
                                        <p:cTn id="7" dur="500"/>
                                        <p:tgtEl>
                                          <p:spTgt spid="3123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52">
                                            <p:txEl>
                                              <p:pRg st="1" end="1"/>
                                            </p:txEl>
                                          </p:spTgt>
                                        </p:tgtEl>
                                        <p:attrNameLst>
                                          <p:attrName>style.visibility</p:attrName>
                                        </p:attrNameLst>
                                      </p:cBhvr>
                                      <p:to>
                                        <p:strVal val="visible"/>
                                      </p:to>
                                    </p:set>
                                    <p:animEffect transition="in" filter="blinds(horizontal)">
                                      <p:cBhvr>
                                        <p:cTn id="12" dur="500"/>
                                        <p:tgtEl>
                                          <p:spTgt spid="3123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0" name="Picture 4">
            <a:extLst>
              <a:ext uri="{FF2B5EF4-FFF2-40B4-BE49-F238E27FC236}">
                <a16:creationId xmlns:a16="http://schemas.microsoft.com/office/drawing/2014/main" id="{81896E81-DCDF-229F-BEA3-31F23E578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938" y="649288"/>
            <a:ext cx="2147887"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21" name="AutoShape 5">
            <a:extLst>
              <a:ext uri="{FF2B5EF4-FFF2-40B4-BE49-F238E27FC236}">
                <a16:creationId xmlns:a16="http://schemas.microsoft.com/office/drawing/2014/main" id="{A57A018D-55BA-A0B6-B10F-9D67B79A3774}"/>
              </a:ext>
            </a:extLst>
          </p:cNvPr>
          <p:cNvSpPr>
            <a:spLocks noChangeArrowheads="1"/>
          </p:cNvSpPr>
          <p:nvPr/>
        </p:nvSpPr>
        <p:spPr bwMode="auto">
          <a:xfrm>
            <a:off x="444500" y="981075"/>
            <a:ext cx="6143625" cy="2303463"/>
          </a:xfrm>
          <a:prstGeom prst="cloudCallout">
            <a:avLst>
              <a:gd name="adj1" fmla="val 60611"/>
              <a:gd name="adj2" fmla="val -37171"/>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b="1" i="1">
              <a:solidFill>
                <a:srgbClr val="FF0000"/>
              </a:solidFill>
              <a:latin typeface="Arial" panose="020B0604020202020204" pitchFamily="34" charset="0"/>
              <a:sym typeface="Symbol" panose="05050102010706020507" pitchFamily="18" charset="2"/>
            </a:endParaRPr>
          </a:p>
        </p:txBody>
      </p:sp>
      <p:sp>
        <p:nvSpPr>
          <p:cNvPr id="316422" name="Text Box 6">
            <a:extLst>
              <a:ext uri="{FF2B5EF4-FFF2-40B4-BE49-F238E27FC236}">
                <a16:creationId xmlns:a16="http://schemas.microsoft.com/office/drawing/2014/main" id="{E03E5AA5-10D0-B26E-7517-011EF6371CA2}"/>
              </a:ext>
            </a:extLst>
          </p:cNvPr>
          <p:cNvSpPr txBox="1">
            <a:spLocks noChangeArrowheads="1"/>
          </p:cNvSpPr>
          <p:nvPr/>
        </p:nvSpPr>
        <p:spPr bwMode="auto">
          <a:xfrm>
            <a:off x="1306513" y="1219200"/>
            <a:ext cx="44894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buFontTx/>
              <a:buNone/>
            </a:pPr>
            <a:r>
              <a:rPr lang="en-US" altLang="zh-TW" sz="2800">
                <a:latin typeface="Arial" panose="020B0604020202020204" pitchFamily="34" charset="0"/>
              </a:rPr>
              <a:t>The article says many data sets follow a normal distribution. What is a normal distribution?</a:t>
            </a:r>
          </a:p>
        </p:txBody>
      </p:sp>
      <p:pic>
        <p:nvPicPr>
          <p:cNvPr id="316425" name="Picture 9">
            <a:extLst>
              <a:ext uri="{FF2B5EF4-FFF2-40B4-BE49-F238E27FC236}">
                <a16:creationId xmlns:a16="http://schemas.microsoft.com/office/drawing/2014/main" id="{B74A22E6-6446-0230-4E45-544713F6F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3468688"/>
            <a:ext cx="2471738"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26" name="AutoShape 10">
            <a:extLst>
              <a:ext uri="{FF2B5EF4-FFF2-40B4-BE49-F238E27FC236}">
                <a16:creationId xmlns:a16="http://schemas.microsoft.com/office/drawing/2014/main" id="{F6B53170-57D0-7D89-23B6-7FCC32917088}"/>
              </a:ext>
            </a:extLst>
          </p:cNvPr>
          <p:cNvSpPr>
            <a:spLocks noChangeArrowheads="1"/>
          </p:cNvSpPr>
          <p:nvPr/>
        </p:nvSpPr>
        <p:spPr bwMode="auto">
          <a:xfrm>
            <a:off x="2030413" y="3068638"/>
            <a:ext cx="7005637" cy="3662362"/>
          </a:xfrm>
          <a:prstGeom prst="cloudCallout">
            <a:avLst>
              <a:gd name="adj1" fmla="val -57343"/>
              <a:gd name="adj2" fmla="val -25222"/>
            </a:avLst>
          </a:prstGeom>
          <a:gradFill rotWithShape="1">
            <a:gsLst>
              <a:gs pos="0">
                <a:schemeClr val="bg1"/>
              </a:gs>
              <a:gs pos="100000">
                <a:srgbClr val="66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316427" name="Rectangle 11">
            <a:extLst>
              <a:ext uri="{FF2B5EF4-FFF2-40B4-BE49-F238E27FC236}">
                <a16:creationId xmlns:a16="http://schemas.microsoft.com/office/drawing/2014/main" id="{C110BE08-F9FC-69F4-F255-4DC7B073BCBD}"/>
              </a:ext>
            </a:extLst>
          </p:cNvPr>
          <p:cNvSpPr>
            <a:spLocks noChangeArrowheads="1"/>
          </p:cNvSpPr>
          <p:nvPr/>
        </p:nvSpPr>
        <p:spPr bwMode="auto">
          <a:xfrm>
            <a:off x="2363788" y="3402013"/>
            <a:ext cx="5948362"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600" b="1">
                <a:solidFill>
                  <a:srgbClr val="3939FF"/>
                </a:solidFill>
                <a:latin typeface="Arial" panose="020B0604020202020204" pitchFamily="34" charset="0"/>
              </a:rPr>
              <a:t>Normal distribution</a:t>
            </a:r>
            <a:r>
              <a:rPr lang="en-US" altLang="zh-TW" sz="2600">
                <a:latin typeface="Arial" panose="020B0604020202020204" pitchFamily="34" charset="0"/>
              </a:rPr>
              <a:t> is one of </a:t>
            </a:r>
            <a:br>
              <a:rPr lang="en-US" altLang="zh-TW" sz="2600">
                <a:latin typeface="Arial" panose="020B0604020202020204" pitchFamily="34" charset="0"/>
              </a:rPr>
            </a:br>
            <a:r>
              <a:rPr lang="en-US" altLang="zh-TW" sz="2600">
                <a:latin typeface="Arial" panose="020B0604020202020204" pitchFamily="34" charset="0"/>
              </a:rPr>
              <a:t>the most common and important distributions in statistics. Many kinds of physical and biological measurements such as heights, weights and Body Mass Indexes (BMI) of the population follow the normal distribution.</a:t>
            </a:r>
          </a:p>
        </p:txBody>
      </p:sp>
      <p:sp>
        <p:nvSpPr>
          <p:cNvPr id="28680" name="Text Box 13">
            <a:extLst>
              <a:ext uri="{FF2B5EF4-FFF2-40B4-BE49-F238E27FC236}">
                <a16:creationId xmlns:a16="http://schemas.microsoft.com/office/drawing/2014/main" id="{357900E3-A3C1-0197-89CF-CFE33513549D}"/>
              </a:ext>
            </a:extLst>
          </p:cNvPr>
          <p:cNvSpPr txBox="1">
            <a:spLocks noChangeArrowheads="1"/>
          </p:cNvSpPr>
          <p:nvPr/>
        </p:nvSpPr>
        <p:spPr bwMode="auto">
          <a:xfrm>
            <a:off x="393700" y="60642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rPr>
              <a:t>Normal Distribution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22"/>
                                        </p:tgtEl>
                                        <p:attrNameLst>
                                          <p:attrName>style.visibility</p:attrName>
                                        </p:attrNameLst>
                                      </p:cBhvr>
                                      <p:to>
                                        <p:strVal val="visible"/>
                                      </p:to>
                                    </p:set>
                                    <p:animEffect transition="in" filter="dissolve">
                                      <p:cBhvr>
                                        <p:cTn id="7" dur="500"/>
                                        <p:tgtEl>
                                          <p:spTgt spid="3164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6421"/>
                                        </p:tgtEl>
                                        <p:attrNameLst>
                                          <p:attrName>style.visibility</p:attrName>
                                        </p:attrNameLst>
                                      </p:cBhvr>
                                      <p:to>
                                        <p:strVal val="visible"/>
                                      </p:to>
                                    </p:set>
                                    <p:animEffect transition="in" filter="dissolve">
                                      <p:cBhvr>
                                        <p:cTn id="10" dur="500"/>
                                        <p:tgtEl>
                                          <p:spTgt spid="316421"/>
                                        </p:tgtEl>
                                      </p:cBhvr>
                                    </p:animEffect>
                                  </p:childTnLst>
                                </p:cTn>
                              </p:par>
                              <p:par>
                                <p:cTn id="11" presetID="9" presetClass="entr" presetSubtype="0" fill="hold" nodeType="withEffect">
                                  <p:stCondLst>
                                    <p:cond delay="0"/>
                                  </p:stCondLst>
                                  <p:childTnLst>
                                    <p:set>
                                      <p:cBhvr>
                                        <p:cTn id="12" dur="1" fill="hold">
                                          <p:stCondLst>
                                            <p:cond delay="0"/>
                                          </p:stCondLst>
                                        </p:cTn>
                                        <p:tgtEl>
                                          <p:spTgt spid="316420"/>
                                        </p:tgtEl>
                                        <p:attrNameLst>
                                          <p:attrName>style.visibility</p:attrName>
                                        </p:attrNameLst>
                                      </p:cBhvr>
                                      <p:to>
                                        <p:strVal val="visible"/>
                                      </p:to>
                                    </p:set>
                                    <p:animEffect transition="in" filter="dissolve">
                                      <p:cBhvr>
                                        <p:cTn id="13" dur="500"/>
                                        <p:tgtEl>
                                          <p:spTgt spid="3164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16425"/>
                                        </p:tgtEl>
                                        <p:attrNameLst>
                                          <p:attrName>style.visibility</p:attrName>
                                        </p:attrNameLst>
                                      </p:cBhvr>
                                      <p:to>
                                        <p:strVal val="visible"/>
                                      </p:to>
                                    </p:set>
                                    <p:animEffect transition="in" filter="dissolve">
                                      <p:cBhvr>
                                        <p:cTn id="18" dur="500"/>
                                        <p:tgtEl>
                                          <p:spTgt spid="31642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6427"/>
                                        </p:tgtEl>
                                        <p:attrNameLst>
                                          <p:attrName>style.visibility</p:attrName>
                                        </p:attrNameLst>
                                      </p:cBhvr>
                                      <p:to>
                                        <p:strVal val="visible"/>
                                      </p:to>
                                    </p:set>
                                    <p:animEffect transition="in" filter="dissolve">
                                      <p:cBhvr>
                                        <p:cTn id="21" dur="500"/>
                                        <p:tgtEl>
                                          <p:spTgt spid="31642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6426"/>
                                        </p:tgtEl>
                                        <p:attrNameLst>
                                          <p:attrName>style.visibility</p:attrName>
                                        </p:attrNameLst>
                                      </p:cBhvr>
                                      <p:to>
                                        <p:strVal val="visible"/>
                                      </p:to>
                                    </p:set>
                                    <p:animEffect transition="in" filter="dissolve">
                                      <p:cBhvr>
                                        <p:cTn id="24" dur="500"/>
                                        <p:tgtEl>
                                          <p:spTgt spid="31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animBg="1"/>
      <p:bldP spid="316422" grpId="0"/>
      <p:bldP spid="316426" grpId="0" animBg="1"/>
      <p:bldP spid="3164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17B0F5-50B6-CF68-B92A-1D78F591ECF1}"/>
              </a:ext>
            </a:extLst>
          </p:cNvPr>
          <p:cNvSpPr>
            <a:spLocks noChangeArrowheads="1"/>
          </p:cNvSpPr>
          <p:nvPr/>
        </p:nvSpPr>
        <p:spPr bwMode="auto">
          <a:xfrm>
            <a:off x="393700" y="938213"/>
            <a:ext cx="80660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solidFill>
                  <a:srgbClr val="000000"/>
                </a:solidFill>
                <a:latin typeface="Arial" panose="020B0604020202020204" pitchFamily="34" charset="0"/>
              </a:rPr>
              <a:t>The frequency curve of a normal distribution is represented by a </a:t>
            </a:r>
            <a:r>
              <a:rPr lang="en-US" altLang="zh-TW" sz="2600" b="1">
                <a:solidFill>
                  <a:srgbClr val="3939FF"/>
                </a:solidFill>
                <a:latin typeface="Arial" panose="020B0604020202020204" pitchFamily="34" charset="0"/>
              </a:rPr>
              <a:t>normal curve</a:t>
            </a:r>
            <a:r>
              <a:rPr lang="en-US" altLang="zh-TW" sz="2600">
                <a:solidFill>
                  <a:srgbClr val="000000"/>
                </a:solidFill>
                <a:latin typeface="Arial" panose="020B0604020202020204" pitchFamily="34" charset="0"/>
              </a:rPr>
              <a:t>.</a:t>
            </a:r>
          </a:p>
        </p:txBody>
      </p:sp>
      <p:sp>
        <p:nvSpPr>
          <p:cNvPr id="43" name="矩形 42">
            <a:extLst>
              <a:ext uri="{FF2B5EF4-FFF2-40B4-BE49-F238E27FC236}">
                <a16:creationId xmlns:a16="http://schemas.microsoft.com/office/drawing/2014/main" id="{E1E79376-99B9-508B-06CA-2DC708A563B5}"/>
              </a:ext>
            </a:extLst>
          </p:cNvPr>
          <p:cNvSpPr>
            <a:spLocks noChangeArrowheads="1"/>
          </p:cNvSpPr>
          <p:nvPr/>
        </p:nvSpPr>
        <p:spPr bwMode="auto">
          <a:xfrm>
            <a:off x="395288" y="5232400"/>
            <a:ext cx="80676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solidFill>
                  <a:srgbClr val="000000"/>
                </a:solidFill>
                <a:latin typeface="Arial" panose="020B0604020202020204" pitchFamily="34" charset="0"/>
              </a:rPr>
              <a:t>The mean </a:t>
            </a:r>
            <a:r>
              <a:rPr lang="en-US" altLang="zh-TW" sz="2600" i="1">
                <a:solidFill>
                  <a:srgbClr val="000000"/>
                </a:solidFill>
                <a:latin typeface="Arial" panose="020B0604020202020204" pitchFamily="34" charset="0"/>
              </a:rPr>
              <a:t>x</a:t>
            </a:r>
            <a:r>
              <a:rPr lang="en-US" altLang="zh-TW" sz="2600">
                <a:solidFill>
                  <a:srgbClr val="000000"/>
                </a:solidFill>
                <a:latin typeface="Arial" panose="020B0604020202020204" pitchFamily="34" charset="0"/>
              </a:rPr>
              <a:t> and the standard deviation </a:t>
            </a:r>
            <a:r>
              <a:rPr lang="en-US" altLang="zh-TW" sz="2600" i="1">
                <a:solidFill>
                  <a:srgbClr val="000000"/>
                </a:solidFill>
                <a:latin typeface="Arial" panose="020B0604020202020204" pitchFamily="34" charset="0"/>
                <a:sym typeface="Symbol" panose="05050102010706020507" pitchFamily="18" charset="2"/>
              </a:rPr>
              <a:t></a:t>
            </a:r>
            <a:r>
              <a:rPr lang="en-US" altLang="zh-TW" sz="2600">
                <a:solidFill>
                  <a:srgbClr val="000000"/>
                </a:solidFill>
                <a:latin typeface="Arial" panose="020B0604020202020204" pitchFamily="34" charset="0"/>
                <a:sym typeface="Symbol" panose="05050102010706020507" pitchFamily="18" charset="2"/>
              </a:rPr>
              <a:t> </a:t>
            </a:r>
            <a:r>
              <a:rPr lang="en-US" altLang="zh-TW" sz="2600">
                <a:solidFill>
                  <a:srgbClr val="000000"/>
                </a:solidFill>
                <a:latin typeface="Arial" panose="020B0604020202020204" pitchFamily="34" charset="0"/>
              </a:rPr>
              <a:t>of a distribution determine the location and the shape of its normal curve.</a:t>
            </a:r>
          </a:p>
        </p:txBody>
      </p:sp>
      <p:pic>
        <p:nvPicPr>
          <p:cNvPr id="50" name="Picture 3">
            <a:extLst>
              <a:ext uri="{FF2B5EF4-FFF2-40B4-BE49-F238E27FC236}">
                <a16:creationId xmlns:a16="http://schemas.microsoft.com/office/drawing/2014/main" id="{5A904A41-8445-DAB2-69CD-8B836D84F9C1}"/>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31988" y="1876425"/>
            <a:ext cx="49434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
        <p:nvSpPr>
          <p:cNvPr id="52" name="Text Box 24">
            <a:extLst>
              <a:ext uri="{FF2B5EF4-FFF2-40B4-BE49-F238E27FC236}">
                <a16:creationId xmlns:a16="http://schemas.microsoft.com/office/drawing/2014/main" id="{88ED7A16-8CF3-2A7C-FBCC-E7AAD45D945B}"/>
              </a:ext>
            </a:extLst>
          </p:cNvPr>
          <p:cNvSpPr txBox="1">
            <a:spLocks noChangeArrowheads="1"/>
          </p:cNvSpPr>
          <p:nvPr/>
        </p:nvSpPr>
        <p:spPr bwMode="auto">
          <a:xfrm>
            <a:off x="2133600" y="4273550"/>
            <a:ext cx="6686550"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265113"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265113"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265113"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65113"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solidFill>
                  <a:srgbClr val="333399"/>
                </a:solidFill>
                <a:latin typeface="Arial" panose="020B0604020202020204" pitchFamily="34" charset="0"/>
                <a:cs typeface="Times New Roman" panose="02020603050405020304" pitchFamily="18" charset="0"/>
                <a:sym typeface="Wingdings 3" panose="05040102010807070707" pitchFamily="18" charset="2"/>
              </a:rPr>
              <a:t></a:t>
            </a:r>
            <a:r>
              <a:rPr lang="en-US" altLang="zh-TW" sz="1800">
                <a:solidFill>
                  <a:srgbClr val="990099"/>
                </a:solidFill>
                <a:latin typeface="Times New Roman" panose="02020603050405020304" pitchFamily="18" charset="0"/>
                <a:cs typeface="Times New Roman" panose="02020603050405020304" pitchFamily="18" charset="0"/>
              </a:rPr>
              <a:t> </a:t>
            </a:r>
            <a:r>
              <a:rPr lang="en-US" altLang="zh-TW" sz="1800">
                <a:solidFill>
                  <a:srgbClr val="000000"/>
                </a:solidFill>
                <a:latin typeface="Times New Roman" panose="02020603050405020304" pitchFamily="18" charset="0"/>
                <a:cs typeface="Times New Roman" panose="02020603050405020304" pitchFamily="18" charset="0"/>
              </a:rPr>
              <a:t> </a:t>
            </a:r>
          </a:p>
          <a:p>
            <a:pPr eaLnBrk="1" hangingPunct="1">
              <a:spcBef>
                <a:spcPct val="0"/>
              </a:spcBef>
              <a:buFontTx/>
              <a:buNone/>
            </a:pPr>
            <a:r>
              <a:rPr lang="en-US" altLang="zh-TW" sz="2000">
                <a:solidFill>
                  <a:srgbClr val="333399"/>
                </a:solidFill>
                <a:latin typeface="Arial" panose="020B0604020202020204" pitchFamily="34" charset="0"/>
                <a:cs typeface="Times New Roman" panose="02020603050405020304" pitchFamily="18" charset="0"/>
              </a:rPr>
              <a:t>The normal curve gets closer and closer to the horizontal axis in both directions, but never touches it.</a:t>
            </a:r>
          </a:p>
        </p:txBody>
      </p:sp>
      <p:sp>
        <p:nvSpPr>
          <p:cNvPr id="53" name="Text Box 62">
            <a:extLst>
              <a:ext uri="{FF2B5EF4-FFF2-40B4-BE49-F238E27FC236}">
                <a16:creationId xmlns:a16="http://schemas.microsoft.com/office/drawing/2014/main" id="{3B29DE2C-E427-4AFB-D75A-4F3BFC4A7FDE}"/>
              </a:ext>
            </a:extLst>
          </p:cNvPr>
          <p:cNvSpPr txBox="1">
            <a:spLocks noChangeArrowheads="1"/>
          </p:cNvSpPr>
          <p:nvPr/>
        </p:nvSpPr>
        <p:spPr bwMode="auto">
          <a:xfrm>
            <a:off x="2528888" y="2794000"/>
            <a:ext cx="1439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Tx/>
              <a:buNone/>
            </a:pPr>
            <a:r>
              <a:rPr lang="en-US" altLang="zh-TW" sz="2400">
                <a:latin typeface="Arial" panose="020B0604020202020204" pitchFamily="34" charset="0"/>
              </a:rPr>
              <a:t>Normal curve</a:t>
            </a:r>
          </a:p>
        </p:txBody>
      </p:sp>
      <p:cxnSp>
        <p:nvCxnSpPr>
          <p:cNvPr id="4" name="直線接點 3">
            <a:extLst>
              <a:ext uri="{FF2B5EF4-FFF2-40B4-BE49-F238E27FC236}">
                <a16:creationId xmlns:a16="http://schemas.microsoft.com/office/drawing/2014/main" id="{15A1D283-3809-F415-C8E2-74C69BD9F43D}"/>
              </a:ext>
            </a:extLst>
          </p:cNvPr>
          <p:cNvCxnSpPr/>
          <p:nvPr/>
        </p:nvCxnSpPr>
        <p:spPr>
          <a:xfrm>
            <a:off x="2082800" y="5332413"/>
            <a:ext cx="1809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linds(horizontal)">
                                      <p:cBhvr>
                                        <p:cTn id="13" dur="500"/>
                                        <p:tgtEl>
                                          <p:spTgt spid="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linds(horizontal)">
                                      <p:cBhvr>
                                        <p:cTn id="18" dur="500"/>
                                        <p:tgtEl>
                                          <p:spTgt spid="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a:extLst>
              <a:ext uri="{FF2B5EF4-FFF2-40B4-BE49-F238E27FC236}">
                <a16:creationId xmlns:a16="http://schemas.microsoft.com/office/drawing/2014/main" id="{0BD0F31A-B47C-1453-A760-41190D19426E}"/>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31988" y="1919288"/>
            <a:ext cx="49434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
        <p:nvSpPr>
          <p:cNvPr id="15" name="AutoShape 46">
            <a:extLst>
              <a:ext uri="{FF2B5EF4-FFF2-40B4-BE49-F238E27FC236}">
                <a16:creationId xmlns:a16="http://schemas.microsoft.com/office/drawing/2014/main" id="{3809F11A-10B9-1CA3-D4BC-7183AE034B36}"/>
              </a:ext>
            </a:extLst>
          </p:cNvPr>
          <p:cNvSpPr>
            <a:spLocks noChangeArrowheads="1"/>
          </p:cNvSpPr>
          <p:nvPr/>
        </p:nvSpPr>
        <p:spPr bwMode="auto">
          <a:xfrm>
            <a:off x="5538788" y="3619500"/>
            <a:ext cx="1911350" cy="538163"/>
          </a:xfrm>
          <a:prstGeom prst="wedgeRoundRectCallout">
            <a:avLst>
              <a:gd name="adj1" fmla="val -63042"/>
              <a:gd name="adj2" fmla="val -18435"/>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80000"/>
              </a:spcBef>
              <a:buFontTx/>
              <a:buNone/>
            </a:pPr>
            <a:r>
              <a:rPr lang="en-US" altLang="zh-TW" sz="2400">
                <a:latin typeface="Arial" panose="020B0604020202020204" pitchFamily="34" charset="0"/>
              </a:rPr>
              <a:t>bell-shaped</a:t>
            </a:r>
          </a:p>
        </p:txBody>
      </p:sp>
      <p:grpSp>
        <p:nvGrpSpPr>
          <p:cNvPr id="16" name="Group 61">
            <a:extLst>
              <a:ext uri="{FF2B5EF4-FFF2-40B4-BE49-F238E27FC236}">
                <a16:creationId xmlns:a16="http://schemas.microsoft.com/office/drawing/2014/main" id="{FD3A9ACB-72CC-1453-807C-2C4BDFAC3658}"/>
              </a:ext>
            </a:extLst>
          </p:cNvPr>
          <p:cNvGrpSpPr>
            <a:grpSpLocks/>
          </p:cNvGrpSpPr>
          <p:nvPr/>
        </p:nvGrpSpPr>
        <p:grpSpPr bwMode="auto">
          <a:xfrm>
            <a:off x="5441950" y="2284413"/>
            <a:ext cx="3556000" cy="1006475"/>
            <a:chOff x="3102" y="1042"/>
            <a:chExt cx="1547" cy="793"/>
          </a:xfrm>
        </p:grpSpPr>
        <p:sp>
          <p:nvSpPr>
            <p:cNvPr id="30731" name="AutoShape 47">
              <a:extLst>
                <a:ext uri="{FF2B5EF4-FFF2-40B4-BE49-F238E27FC236}">
                  <a16:creationId xmlns:a16="http://schemas.microsoft.com/office/drawing/2014/main" id="{6D719F8F-09E0-4C91-8A30-ABC857B8392D}"/>
                </a:ext>
              </a:extLst>
            </p:cNvPr>
            <p:cNvSpPr>
              <a:spLocks noChangeArrowheads="1"/>
            </p:cNvSpPr>
            <p:nvPr/>
          </p:nvSpPr>
          <p:spPr bwMode="auto">
            <a:xfrm>
              <a:off x="3102" y="1042"/>
              <a:ext cx="1547" cy="793"/>
            </a:xfrm>
            <a:prstGeom prst="wedgeRoundRectCallout">
              <a:avLst>
                <a:gd name="adj1" fmla="val -67843"/>
                <a:gd name="adj2" fmla="val -190"/>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80000"/>
                </a:spcBef>
                <a:buFontTx/>
                <a:buNone/>
              </a:pPr>
              <a:r>
                <a:rPr lang="en-US" altLang="zh-TW" sz="2400">
                  <a:latin typeface="Arial" panose="020B0604020202020204" pitchFamily="34" charset="0"/>
                </a:rPr>
                <a:t>reflectional symmetry about </a:t>
              </a:r>
              <a:r>
                <a:rPr lang="en-US" altLang="zh-TW" sz="2400" i="1">
                  <a:latin typeface="Arial" panose="020B0604020202020204" pitchFamily="34" charset="0"/>
                </a:rPr>
                <a:t>x</a:t>
              </a:r>
              <a:r>
                <a:rPr lang="en-US" altLang="zh-TW" sz="2400">
                  <a:latin typeface="Arial" panose="020B0604020202020204" pitchFamily="34" charset="0"/>
                </a:rPr>
                <a:t> = </a:t>
              </a:r>
              <a:r>
                <a:rPr lang="en-US" altLang="zh-TW" sz="2400" i="1">
                  <a:latin typeface="Arial" panose="020B0604020202020204" pitchFamily="34" charset="0"/>
                </a:rPr>
                <a:t>x</a:t>
              </a:r>
            </a:p>
          </p:txBody>
        </p:sp>
        <p:sp>
          <p:nvSpPr>
            <p:cNvPr id="30732" name="Line 51">
              <a:extLst>
                <a:ext uri="{FF2B5EF4-FFF2-40B4-BE49-F238E27FC236}">
                  <a16:creationId xmlns:a16="http://schemas.microsoft.com/office/drawing/2014/main" id="{2BA5772D-6FB8-D555-34D8-73E23CAAD688}"/>
                </a:ext>
              </a:extLst>
            </p:cNvPr>
            <p:cNvSpPr>
              <a:spLocks noChangeShapeType="1"/>
            </p:cNvSpPr>
            <p:nvPr/>
          </p:nvSpPr>
          <p:spPr bwMode="auto">
            <a:xfrm>
              <a:off x="4135" y="1460"/>
              <a:ext cx="81"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grpSp>
        <p:nvGrpSpPr>
          <p:cNvPr id="19" name="Group 55">
            <a:extLst>
              <a:ext uri="{FF2B5EF4-FFF2-40B4-BE49-F238E27FC236}">
                <a16:creationId xmlns:a16="http://schemas.microsoft.com/office/drawing/2014/main" id="{C53D0AB0-87C0-A376-A74A-015A90534FE9}"/>
              </a:ext>
            </a:extLst>
          </p:cNvPr>
          <p:cNvGrpSpPr>
            <a:grpSpLocks/>
          </p:cNvGrpSpPr>
          <p:nvPr/>
        </p:nvGrpSpPr>
        <p:grpSpPr bwMode="auto">
          <a:xfrm>
            <a:off x="3197225" y="4987925"/>
            <a:ext cx="3097213" cy="922338"/>
            <a:chOff x="158" y="1616"/>
            <a:chExt cx="1951" cy="581"/>
          </a:xfrm>
        </p:grpSpPr>
        <p:sp>
          <p:nvSpPr>
            <p:cNvPr id="30729" name="AutoShape 48">
              <a:extLst>
                <a:ext uri="{FF2B5EF4-FFF2-40B4-BE49-F238E27FC236}">
                  <a16:creationId xmlns:a16="http://schemas.microsoft.com/office/drawing/2014/main" id="{956D917E-C71C-B9CF-91B4-17FDEABFD750}"/>
                </a:ext>
              </a:extLst>
            </p:cNvPr>
            <p:cNvSpPr>
              <a:spLocks noChangeArrowheads="1"/>
            </p:cNvSpPr>
            <p:nvPr/>
          </p:nvSpPr>
          <p:spPr bwMode="auto">
            <a:xfrm>
              <a:off x="158" y="1616"/>
              <a:ext cx="1951" cy="581"/>
            </a:xfrm>
            <a:prstGeom prst="wedgeRoundRectCallout">
              <a:avLst>
                <a:gd name="adj1" fmla="val -10532"/>
                <a:gd name="adj2" fmla="val -68759"/>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80000"/>
                </a:spcBef>
                <a:buFontTx/>
                <a:buNone/>
              </a:pPr>
              <a:r>
                <a:rPr lang="en-US" altLang="zh-TW" sz="2400">
                  <a:latin typeface="Arial" panose="020B0604020202020204" pitchFamily="34" charset="0"/>
                </a:rPr>
                <a:t>mean, median and mode all equal to </a:t>
              </a:r>
              <a:r>
                <a:rPr lang="en-US" altLang="zh-TW" sz="2400" i="1">
                  <a:latin typeface="Arial" panose="020B0604020202020204" pitchFamily="34" charset="0"/>
                </a:rPr>
                <a:t>x</a:t>
              </a:r>
            </a:p>
          </p:txBody>
        </p:sp>
        <p:sp>
          <p:nvSpPr>
            <p:cNvPr id="30730" name="Line 52">
              <a:extLst>
                <a:ext uri="{FF2B5EF4-FFF2-40B4-BE49-F238E27FC236}">
                  <a16:creationId xmlns:a16="http://schemas.microsoft.com/office/drawing/2014/main" id="{7774475E-5E4E-2BC2-A4F1-A33BA5755FF3}"/>
                </a:ext>
              </a:extLst>
            </p:cNvPr>
            <p:cNvSpPr>
              <a:spLocks noChangeShapeType="1"/>
            </p:cNvSpPr>
            <p:nvPr/>
          </p:nvSpPr>
          <p:spPr bwMode="auto">
            <a:xfrm>
              <a:off x="1857" y="1949"/>
              <a:ext cx="89"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sp>
        <p:nvSpPr>
          <p:cNvPr id="30726" name="Text Box 62">
            <a:extLst>
              <a:ext uri="{FF2B5EF4-FFF2-40B4-BE49-F238E27FC236}">
                <a16:creationId xmlns:a16="http://schemas.microsoft.com/office/drawing/2014/main" id="{E2C9E3DE-6AFD-B1BE-0F49-2209FCECFD30}"/>
              </a:ext>
            </a:extLst>
          </p:cNvPr>
          <p:cNvSpPr txBox="1">
            <a:spLocks noChangeArrowheads="1"/>
          </p:cNvSpPr>
          <p:nvPr/>
        </p:nvSpPr>
        <p:spPr bwMode="auto">
          <a:xfrm>
            <a:off x="2528888" y="2836863"/>
            <a:ext cx="1439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Tx/>
              <a:buNone/>
            </a:pPr>
            <a:r>
              <a:rPr lang="en-US" altLang="zh-TW" sz="2400">
                <a:latin typeface="Arial" panose="020B0604020202020204" pitchFamily="34" charset="0"/>
              </a:rPr>
              <a:t>Normal curve</a:t>
            </a:r>
          </a:p>
        </p:txBody>
      </p:sp>
      <p:sp>
        <p:nvSpPr>
          <p:cNvPr id="23" name="Rectangle 69">
            <a:extLst>
              <a:ext uri="{FF2B5EF4-FFF2-40B4-BE49-F238E27FC236}">
                <a16:creationId xmlns:a16="http://schemas.microsoft.com/office/drawing/2014/main" id="{A2407061-4F49-4CBA-DB1D-58695B39F7CC}"/>
              </a:ext>
            </a:extLst>
          </p:cNvPr>
          <p:cNvSpPr>
            <a:spLocks noChangeArrowheads="1"/>
          </p:cNvSpPr>
          <p:nvPr/>
        </p:nvSpPr>
        <p:spPr bwMode="auto">
          <a:xfrm>
            <a:off x="387350" y="981075"/>
            <a:ext cx="8461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latin typeface="Arial" panose="020B0604020202020204" pitchFamily="34" charset="0"/>
              </a:rPr>
              <a:t>The characteristics of a normal curve include:</a:t>
            </a:r>
          </a:p>
        </p:txBody>
      </p:sp>
      <p:pic>
        <p:nvPicPr>
          <p:cNvPr id="24" name="Picture 18" descr="C:\Users\UTsoiFe\AppData\Local\Microsoft\Windows\Temporary Internet Files\Content.IE5\UPWEPFQY\bell-silhouette[1].jpg">
            <a:extLst>
              <a:ext uri="{FF2B5EF4-FFF2-40B4-BE49-F238E27FC236}">
                <a16:creationId xmlns:a16="http://schemas.microsoft.com/office/drawing/2014/main" id="{4D2906D8-034C-8357-ABAB-169727B47E4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94588" y="3387725"/>
            <a:ext cx="852487"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par>
                                <p:cTn id="12" presetID="3" presetClass="entr" presetSubtype="1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1DB56149-DB19-44CF-7075-6BF6BD1BC60D}"/>
              </a:ext>
            </a:extLst>
          </p:cNvPr>
          <p:cNvSpPr>
            <a:spLocks noChangeArrowheads="1"/>
          </p:cNvSpPr>
          <p:nvPr/>
        </p:nvSpPr>
        <p:spPr bwMode="auto">
          <a:xfrm>
            <a:off x="323850" y="981075"/>
            <a:ext cx="8023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If a set of data follows the normal distribution, it has the following properties. </a:t>
            </a:r>
            <a:endParaRPr lang="zh-HK" altLang="en-US" sz="2400">
              <a:latin typeface="Arial" panose="020B0604020202020204" pitchFamily="34" charset="0"/>
            </a:endParaRPr>
          </a:p>
        </p:txBody>
      </p:sp>
      <p:sp>
        <p:nvSpPr>
          <p:cNvPr id="30" name="矩形 29">
            <a:extLst>
              <a:ext uri="{FF2B5EF4-FFF2-40B4-BE49-F238E27FC236}">
                <a16:creationId xmlns:a16="http://schemas.microsoft.com/office/drawing/2014/main" id="{BD8E7CDD-F508-75D5-CB19-FEA1928EB7F2}"/>
              </a:ext>
            </a:extLst>
          </p:cNvPr>
          <p:cNvSpPr>
            <a:spLocks noChangeArrowheads="1"/>
          </p:cNvSpPr>
          <p:nvPr/>
        </p:nvSpPr>
        <p:spPr bwMode="auto">
          <a:xfrm>
            <a:off x="323850" y="2073275"/>
            <a:ext cx="8258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tabLst>
                <a:tab pos="447675"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447675"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447675"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1.	</a:t>
            </a:r>
            <a:r>
              <a:rPr lang="en-US" altLang="zh-TW" sz="2400">
                <a:latin typeface="Arial" panose="020B0604020202020204" pitchFamily="34" charset="0"/>
              </a:rPr>
              <a:t>The curve is symmetrical about the mean   . So, there </a:t>
            </a:r>
            <a:r>
              <a:rPr lang="en-US" altLang="zh-TW" sz="2400" b="1">
                <a:latin typeface="Arial" panose="020B0604020202020204" pitchFamily="34" charset="0"/>
              </a:rPr>
              <a:t>	</a:t>
            </a:r>
            <a:r>
              <a:rPr lang="en-US" altLang="zh-TW" sz="2400">
                <a:latin typeface="Arial" panose="020B0604020202020204" pitchFamily="34" charset="0"/>
              </a:rPr>
              <a:t>are 50% data above   , and 50% data below   .</a:t>
            </a:r>
            <a:endParaRPr lang="zh-HK" altLang="en-US" sz="2400">
              <a:latin typeface="Arial" panose="020B0604020202020204" pitchFamily="34" charset="0"/>
            </a:endParaRPr>
          </a:p>
        </p:txBody>
      </p:sp>
      <p:graphicFrame>
        <p:nvGraphicFramePr>
          <p:cNvPr id="20484" name="物件 1">
            <a:extLst>
              <a:ext uri="{FF2B5EF4-FFF2-40B4-BE49-F238E27FC236}">
                <a16:creationId xmlns:a16="http://schemas.microsoft.com/office/drawing/2014/main" id="{3C1CD568-1AB2-23FD-5BC4-D4FB96CF17AC}"/>
              </a:ext>
            </a:extLst>
          </p:cNvPr>
          <p:cNvGraphicFramePr>
            <a:graphicFrameLocks noChangeAspect="1"/>
          </p:cNvGraphicFramePr>
          <p:nvPr/>
        </p:nvGraphicFramePr>
        <p:xfrm>
          <a:off x="3635375" y="2541588"/>
          <a:ext cx="228600" cy="268287"/>
        </p:xfrm>
        <a:graphic>
          <a:graphicData uri="http://schemas.openxmlformats.org/presentationml/2006/ole">
            <mc:AlternateContent xmlns:mc="http://schemas.openxmlformats.org/markup-compatibility/2006">
              <mc:Choice xmlns:v="urn:schemas-microsoft-com:vml" Requires="v">
                <p:oleObj name="方程式" r:id="rId2" imgW="228501" imgH="266584" progId="Equation.3">
                  <p:embed/>
                </p:oleObj>
              </mc:Choice>
              <mc:Fallback>
                <p:oleObj name="方程式" r:id="rId2" imgW="228501" imgH="266584" progId="Equation.3">
                  <p:embed/>
                  <p:pic>
                    <p:nvPicPr>
                      <p:cNvPr id="0" name="物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541588"/>
                        <a:ext cx="228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物件 1">
            <a:extLst>
              <a:ext uri="{FF2B5EF4-FFF2-40B4-BE49-F238E27FC236}">
                <a16:creationId xmlns:a16="http://schemas.microsoft.com/office/drawing/2014/main" id="{ACCD29B0-9ADA-BE38-278B-4FA3021E95A7}"/>
              </a:ext>
            </a:extLst>
          </p:cNvPr>
          <p:cNvGraphicFramePr>
            <a:graphicFrameLocks noChangeAspect="1"/>
          </p:cNvGraphicFramePr>
          <p:nvPr/>
        </p:nvGraphicFramePr>
        <p:xfrm>
          <a:off x="6516688" y="2152650"/>
          <a:ext cx="228600" cy="268288"/>
        </p:xfrm>
        <a:graphic>
          <a:graphicData uri="http://schemas.openxmlformats.org/presentationml/2006/ole">
            <mc:AlternateContent xmlns:mc="http://schemas.openxmlformats.org/markup-compatibility/2006">
              <mc:Choice xmlns:v="urn:schemas-microsoft-com:vml" Requires="v">
                <p:oleObj name="方程式" r:id="rId2" imgW="228501" imgH="266584" progId="Equation.3">
                  <p:embed/>
                </p:oleObj>
              </mc:Choice>
              <mc:Fallback>
                <p:oleObj name="方程式" r:id="rId2" imgW="228501" imgH="266584" progId="Equation.3">
                  <p:embed/>
                  <p:pic>
                    <p:nvPicPr>
                      <p:cNvPr id="0" name="物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152650"/>
                        <a:ext cx="2286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a:extLst>
              <a:ext uri="{FF2B5EF4-FFF2-40B4-BE49-F238E27FC236}">
                <a16:creationId xmlns:a16="http://schemas.microsoft.com/office/drawing/2014/main" id="{32ADE3BB-CB5E-D7CE-76D1-710D678EFCAE}"/>
              </a:ext>
            </a:extLst>
          </p:cNvPr>
          <p:cNvGraphicFramePr>
            <a:graphicFrameLocks noChangeAspect="1"/>
          </p:cNvGraphicFramePr>
          <p:nvPr/>
        </p:nvGraphicFramePr>
        <p:xfrm>
          <a:off x="6864350" y="2541588"/>
          <a:ext cx="228600" cy="268287"/>
        </p:xfrm>
        <a:graphic>
          <a:graphicData uri="http://schemas.openxmlformats.org/presentationml/2006/ole">
            <mc:AlternateContent xmlns:mc="http://schemas.openxmlformats.org/markup-compatibility/2006">
              <mc:Choice xmlns:v="urn:schemas-microsoft-com:vml" Requires="v">
                <p:oleObj name="方程式" r:id="rId2" imgW="228501" imgH="266584" progId="Equation.3">
                  <p:embed/>
                </p:oleObj>
              </mc:Choice>
              <mc:Fallback>
                <p:oleObj name="方程式" r:id="rId2" imgW="228501" imgH="266584" progId="Equation.3">
                  <p:embed/>
                  <p:pic>
                    <p:nvPicPr>
                      <p:cNvPr id="0" name="物件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350" y="2541588"/>
                        <a:ext cx="228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56" name="Picture 12">
            <a:extLst>
              <a:ext uri="{FF2B5EF4-FFF2-40B4-BE49-F238E27FC236}">
                <a16:creationId xmlns:a16="http://schemas.microsoft.com/office/drawing/2014/main" id="{5F7F4EF1-FA2C-EE0E-66F8-534201EB2EF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4875" y="3429000"/>
            <a:ext cx="4997450" cy="234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linds(horizontal)">
                                      <p:cBhvr>
                                        <p:cTn id="12" dur="500"/>
                                        <p:tgtEl>
                                          <p:spTgt spid="30"/>
                                        </p:tgtEl>
                                      </p:cBhvr>
                                    </p:animEffect>
                                  </p:childTnLst>
                                </p:cTn>
                              </p:par>
                              <p:par>
                                <p:cTn id="13" presetID="3" presetClass="entr" presetSubtype="10" fill="hold" nodeType="with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blinds(horizontal)">
                                      <p:cBhvr>
                                        <p:cTn id="15" dur="500"/>
                                        <p:tgtEl>
                                          <p:spTgt spid="20484"/>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nodeType="withEffect">
                                  <p:stCondLst>
                                    <p:cond delay="0"/>
                                  </p:stCondLst>
                                  <p:childTnLst>
                                    <p:set>
                                      <p:cBhvr>
                                        <p:cTn id="23" dur="1" fill="hold">
                                          <p:stCondLst>
                                            <p:cond delay="0"/>
                                          </p:stCondLst>
                                        </p:cTn>
                                        <p:tgtEl>
                                          <p:spTgt spid="31756"/>
                                        </p:tgtEl>
                                        <p:attrNameLst>
                                          <p:attrName>style.visibility</p:attrName>
                                        </p:attrNameLst>
                                      </p:cBhvr>
                                      <p:to>
                                        <p:strVal val="visible"/>
                                      </p:to>
                                    </p:set>
                                    <p:animEffect transition="in" filter="blinds(horizontal)">
                                      <p:cBhvr>
                                        <p:cTn id="24"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D3165B72-924E-00DB-2B0D-E6C627AB0F74}"/>
              </a:ext>
            </a:extLst>
          </p:cNvPr>
          <p:cNvSpPr>
            <a:spLocks noChangeArrowheads="1"/>
          </p:cNvSpPr>
          <p:nvPr/>
        </p:nvSpPr>
        <p:spPr bwMode="auto">
          <a:xfrm>
            <a:off x="323850" y="981075"/>
            <a:ext cx="8258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tabLst>
                <a:tab pos="447675"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447675"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447675"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2.	</a:t>
            </a:r>
            <a:r>
              <a:rPr lang="en-US" altLang="zh-TW" sz="2400">
                <a:latin typeface="Arial" panose="020B0604020202020204" pitchFamily="34" charset="0"/>
              </a:rPr>
              <a:t>About 68% of the data lie within one standard deviation 	from the mean, i.e. the interval between             and</a:t>
            </a:r>
          </a:p>
          <a:p>
            <a:pPr eaLnBrk="1" hangingPunct="1">
              <a:spcBef>
                <a:spcPct val="0"/>
              </a:spcBef>
              <a:buFontTx/>
              <a:buNone/>
            </a:pPr>
            <a:r>
              <a:rPr lang="en-US" altLang="zh-TW" sz="2400">
                <a:latin typeface="Arial" panose="020B0604020202020204" pitchFamily="34" charset="0"/>
              </a:rPr>
              <a:t>               .  </a:t>
            </a:r>
            <a:endParaRPr lang="zh-HK" altLang="en-US" sz="2400">
              <a:latin typeface="Arial" panose="020B0604020202020204" pitchFamily="34" charset="0"/>
            </a:endParaRPr>
          </a:p>
        </p:txBody>
      </p:sp>
      <p:graphicFrame>
        <p:nvGraphicFramePr>
          <p:cNvPr id="20484" name="物件 1">
            <a:extLst>
              <a:ext uri="{FF2B5EF4-FFF2-40B4-BE49-F238E27FC236}">
                <a16:creationId xmlns:a16="http://schemas.microsoft.com/office/drawing/2014/main" id="{D0082F0B-FC54-7C6B-BBC5-651694DAF691}"/>
              </a:ext>
            </a:extLst>
          </p:cNvPr>
          <p:cNvGraphicFramePr>
            <a:graphicFrameLocks noChangeAspect="1"/>
          </p:cNvGraphicFramePr>
          <p:nvPr/>
        </p:nvGraphicFramePr>
        <p:xfrm>
          <a:off x="6440488" y="1446213"/>
          <a:ext cx="723900" cy="268287"/>
        </p:xfrm>
        <a:graphic>
          <a:graphicData uri="http://schemas.openxmlformats.org/presentationml/2006/ole">
            <mc:AlternateContent xmlns:mc="http://schemas.openxmlformats.org/markup-compatibility/2006">
              <mc:Choice xmlns:v="urn:schemas-microsoft-com:vml" Requires="v">
                <p:oleObj name="方程式" r:id="rId2" imgW="723586" imgH="266584" progId="Equation.3">
                  <p:embed/>
                </p:oleObj>
              </mc:Choice>
              <mc:Fallback>
                <p:oleObj name="方程式" r:id="rId2" imgW="723586" imgH="266584" progId="Equation.3">
                  <p:embed/>
                  <p:pic>
                    <p:nvPicPr>
                      <p:cNvPr id="0" name="物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488" y="1446213"/>
                        <a:ext cx="7239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物件 2">
            <a:extLst>
              <a:ext uri="{FF2B5EF4-FFF2-40B4-BE49-F238E27FC236}">
                <a16:creationId xmlns:a16="http://schemas.microsoft.com/office/drawing/2014/main" id="{B923ED29-7981-E211-D0CB-46C683C4DEC6}"/>
              </a:ext>
            </a:extLst>
          </p:cNvPr>
          <p:cNvGraphicFramePr>
            <a:graphicFrameLocks noChangeAspect="1"/>
          </p:cNvGraphicFramePr>
          <p:nvPr/>
        </p:nvGraphicFramePr>
        <p:xfrm>
          <a:off x="869950" y="1836738"/>
          <a:ext cx="736600" cy="268287"/>
        </p:xfrm>
        <a:graphic>
          <a:graphicData uri="http://schemas.openxmlformats.org/presentationml/2006/ole">
            <mc:AlternateContent xmlns:mc="http://schemas.openxmlformats.org/markup-compatibility/2006">
              <mc:Choice xmlns:v="urn:schemas-microsoft-com:vml" Requires="v">
                <p:oleObj name="方程式" r:id="rId4" imgW="736280" imgH="266584" progId="Equation.3">
                  <p:embed/>
                </p:oleObj>
              </mc:Choice>
              <mc:Fallback>
                <p:oleObj name="方程式" r:id="rId4" imgW="736280" imgH="266584" progId="Equation.3">
                  <p:embed/>
                  <p:pic>
                    <p:nvPicPr>
                      <p:cNvPr id="0" name="物件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950" y="1836738"/>
                        <a:ext cx="736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5540" name="Picture 4">
            <a:extLst>
              <a:ext uri="{FF2B5EF4-FFF2-40B4-BE49-F238E27FC236}">
                <a16:creationId xmlns:a16="http://schemas.microsoft.com/office/drawing/2014/main" id="{DF0777E8-12E2-BFFB-66DC-98B5991387ED}"/>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0113" y="3094038"/>
            <a:ext cx="4995862" cy="268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blinds(horizontal)">
                                      <p:cBhvr>
                                        <p:cTn id="10" dur="500"/>
                                        <p:tgtEl>
                                          <p:spTgt spid="20484"/>
                                        </p:tgtEl>
                                      </p:cBhvr>
                                    </p:animEffect>
                                  </p:childTnLst>
                                </p:cTn>
                              </p:par>
                              <p:par>
                                <p:cTn id="11" presetID="3" presetClass="entr" presetSubtype="10" fill="hold" nodeType="with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blinds(horizontal)">
                                      <p:cBhvr>
                                        <p:cTn id="13" dur="500"/>
                                        <p:tgtEl>
                                          <p:spTgt spid="20485"/>
                                        </p:tgtEl>
                                      </p:cBhvr>
                                    </p:animEffect>
                                  </p:childTnLst>
                                </p:cTn>
                              </p:par>
                              <p:par>
                                <p:cTn id="14" presetID="3" presetClass="entr" presetSubtype="10" fill="hold" nodeType="withEffect">
                                  <p:stCondLst>
                                    <p:cond delay="0"/>
                                  </p:stCondLst>
                                  <p:childTnLst>
                                    <p:set>
                                      <p:cBhvr>
                                        <p:cTn id="15" dur="1" fill="hold">
                                          <p:stCondLst>
                                            <p:cond delay="0"/>
                                          </p:stCondLst>
                                        </p:cTn>
                                        <p:tgtEl>
                                          <p:spTgt spid="65540"/>
                                        </p:tgtEl>
                                        <p:attrNameLst>
                                          <p:attrName>style.visibility</p:attrName>
                                        </p:attrNameLst>
                                      </p:cBhvr>
                                      <p:to>
                                        <p:strVal val="visible"/>
                                      </p:to>
                                    </p:set>
                                    <p:animEffect transition="in" filter="blinds(horizontal)">
                                      <p:cBhvr>
                                        <p:cTn id="16"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D0D6A58-596B-9908-0550-89747966604E}"/>
              </a:ext>
            </a:extLst>
          </p:cNvPr>
          <p:cNvSpPr>
            <a:spLocks noChangeArrowheads="1"/>
          </p:cNvSpPr>
          <p:nvPr/>
        </p:nvSpPr>
        <p:spPr bwMode="auto">
          <a:xfrm>
            <a:off x="323850" y="981075"/>
            <a:ext cx="8351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tabLst>
                <a:tab pos="447675"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447675"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447675"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3.	</a:t>
            </a:r>
            <a:r>
              <a:rPr lang="en-US" altLang="zh-TW" sz="2400">
                <a:latin typeface="Arial" panose="020B0604020202020204" pitchFamily="34" charset="0"/>
              </a:rPr>
              <a:t>About 95% of the data lie within two standard deviations 	from the mean, i.e. the interval between            and</a:t>
            </a:r>
            <a:br>
              <a:rPr lang="en-US" altLang="zh-TW" sz="2400">
                <a:latin typeface="Arial" panose="020B0604020202020204" pitchFamily="34" charset="0"/>
              </a:rPr>
            </a:br>
            <a:r>
              <a:rPr lang="en-US" altLang="zh-TW" sz="2400">
                <a:latin typeface="Arial" panose="020B0604020202020204" pitchFamily="34" charset="0"/>
              </a:rPr>
              <a:t>                .  </a:t>
            </a:r>
            <a:endParaRPr lang="zh-HK" altLang="en-US" sz="2400">
              <a:latin typeface="Arial" panose="020B0604020202020204" pitchFamily="34" charset="0"/>
            </a:endParaRPr>
          </a:p>
        </p:txBody>
      </p:sp>
      <p:graphicFrame>
        <p:nvGraphicFramePr>
          <p:cNvPr id="21508" name="物件 1">
            <a:extLst>
              <a:ext uri="{FF2B5EF4-FFF2-40B4-BE49-F238E27FC236}">
                <a16:creationId xmlns:a16="http://schemas.microsoft.com/office/drawing/2014/main" id="{C1986F00-A2CB-AA4E-B294-6EAAEC0B1428}"/>
              </a:ext>
            </a:extLst>
          </p:cNvPr>
          <p:cNvGraphicFramePr>
            <a:graphicFrameLocks noChangeAspect="1"/>
          </p:cNvGraphicFramePr>
          <p:nvPr/>
        </p:nvGraphicFramePr>
        <p:xfrm>
          <a:off x="6291263" y="1433513"/>
          <a:ext cx="889000" cy="293687"/>
        </p:xfrm>
        <a:graphic>
          <a:graphicData uri="http://schemas.openxmlformats.org/presentationml/2006/ole">
            <mc:AlternateContent xmlns:mc="http://schemas.openxmlformats.org/markup-compatibility/2006">
              <mc:Choice xmlns:v="urn:schemas-microsoft-com:vml" Requires="v">
                <p:oleObj name="方程式" r:id="rId2" imgW="888614" imgH="291973" progId="Equation.3">
                  <p:embed/>
                </p:oleObj>
              </mc:Choice>
              <mc:Fallback>
                <p:oleObj name="方程式" r:id="rId2" imgW="888614" imgH="291973" progId="Equation.3">
                  <p:embed/>
                  <p:pic>
                    <p:nvPicPr>
                      <p:cNvPr id="0" name="物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63" y="1433513"/>
                        <a:ext cx="8890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物件 2">
            <a:extLst>
              <a:ext uri="{FF2B5EF4-FFF2-40B4-BE49-F238E27FC236}">
                <a16:creationId xmlns:a16="http://schemas.microsoft.com/office/drawing/2014/main" id="{19BF7488-4EA8-AD7D-7C1B-BACAAFAD4659}"/>
              </a:ext>
            </a:extLst>
          </p:cNvPr>
          <p:cNvGraphicFramePr>
            <a:graphicFrameLocks noChangeAspect="1"/>
          </p:cNvGraphicFramePr>
          <p:nvPr/>
        </p:nvGraphicFramePr>
        <p:xfrm>
          <a:off x="865188" y="1801813"/>
          <a:ext cx="901700" cy="293687"/>
        </p:xfrm>
        <a:graphic>
          <a:graphicData uri="http://schemas.openxmlformats.org/presentationml/2006/ole">
            <mc:AlternateContent xmlns:mc="http://schemas.openxmlformats.org/markup-compatibility/2006">
              <mc:Choice xmlns:v="urn:schemas-microsoft-com:vml" Requires="v">
                <p:oleObj name="方程式" r:id="rId4" imgW="901309" imgH="291973" progId="Equation.3">
                  <p:embed/>
                </p:oleObj>
              </mc:Choice>
              <mc:Fallback>
                <p:oleObj name="方程式" r:id="rId4" imgW="901309" imgH="291973" progId="Equation.3">
                  <p:embed/>
                  <p:pic>
                    <p:nvPicPr>
                      <p:cNvPr id="0" name="物件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1801813"/>
                        <a:ext cx="9017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0" name="Picture 12">
            <a:extLst>
              <a:ext uri="{FF2B5EF4-FFF2-40B4-BE49-F238E27FC236}">
                <a16:creationId xmlns:a16="http://schemas.microsoft.com/office/drawing/2014/main" id="{76B24F41-BA21-0986-5BCB-44C99856354C}"/>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1700" y="3089275"/>
            <a:ext cx="4997450" cy="270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21508"/>
                                        </p:tgtEl>
                                        <p:attrNameLst>
                                          <p:attrName>style.visibility</p:attrName>
                                        </p:attrNameLst>
                                      </p:cBhvr>
                                      <p:to>
                                        <p:strVal val="visible"/>
                                      </p:to>
                                    </p:set>
                                    <p:animEffect transition="in" filter="blinds(horizontal)">
                                      <p:cBhvr>
                                        <p:cTn id="10" dur="500"/>
                                        <p:tgtEl>
                                          <p:spTgt spid="21508"/>
                                        </p:tgtEl>
                                      </p:cBhvr>
                                    </p:animEffect>
                                  </p:childTnLst>
                                </p:cTn>
                              </p:par>
                              <p:par>
                                <p:cTn id="11" presetID="3" presetClass="entr" presetSubtype="10" fill="hold" nodeType="withEffect">
                                  <p:stCondLst>
                                    <p:cond delay="0"/>
                                  </p:stCondLst>
                                  <p:childTnLst>
                                    <p:set>
                                      <p:cBhvr>
                                        <p:cTn id="12" dur="1" fill="hold">
                                          <p:stCondLst>
                                            <p:cond delay="0"/>
                                          </p:stCondLst>
                                        </p:cTn>
                                        <p:tgtEl>
                                          <p:spTgt spid="21509"/>
                                        </p:tgtEl>
                                        <p:attrNameLst>
                                          <p:attrName>style.visibility</p:attrName>
                                        </p:attrNameLst>
                                      </p:cBhvr>
                                      <p:to>
                                        <p:strVal val="visible"/>
                                      </p:to>
                                    </p:set>
                                    <p:animEffect transition="in" filter="blinds(horizontal)">
                                      <p:cBhvr>
                                        <p:cTn id="13" dur="500"/>
                                        <p:tgtEl>
                                          <p:spTgt spid="21509"/>
                                        </p:tgtEl>
                                      </p:cBhvr>
                                    </p:animEffect>
                                  </p:childTnLst>
                                </p:cTn>
                              </p:par>
                              <p:par>
                                <p:cTn id="14" presetID="3" presetClass="entr" presetSubtype="10" fill="hold" nodeType="withEffect">
                                  <p:stCondLst>
                                    <p:cond delay="0"/>
                                  </p:stCondLst>
                                  <p:childTnLst>
                                    <p:set>
                                      <p:cBhvr>
                                        <p:cTn id="15" dur="1" fill="hold">
                                          <p:stCondLst>
                                            <p:cond delay="0"/>
                                          </p:stCondLst>
                                        </p:cTn>
                                        <p:tgtEl>
                                          <p:spTgt spid="32780"/>
                                        </p:tgtEl>
                                        <p:attrNameLst>
                                          <p:attrName>style.visibility</p:attrName>
                                        </p:attrNameLst>
                                      </p:cBhvr>
                                      <p:to>
                                        <p:strVal val="visible"/>
                                      </p:to>
                                    </p:set>
                                    <p:animEffect transition="in" filter="blinds(horizontal)">
                                      <p:cBhvr>
                                        <p:cTn id="16" dur="500"/>
                                        <p:tgtEl>
                                          <p:spTgt spid="3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7FC54582-A5E4-7FF1-FEC3-BB633F2373E6}"/>
              </a:ext>
            </a:extLst>
          </p:cNvPr>
          <p:cNvSpPr>
            <a:spLocks noChangeArrowheads="1"/>
          </p:cNvSpPr>
          <p:nvPr/>
        </p:nvSpPr>
        <p:spPr bwMode="auto">
          <a:xfrm>
            <a:off x="323850" y="981075"/>
            <a:ext cx="8567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tabLst>
                <a:tab pos="447675"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447675"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447675"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latin typeface="Arial" panose="020B0604020202020204" pitchFamily="34" charset="0"/>
              </a:rPr>
              <a:t>4.	</a:t>
            </a:r>
            <a:r>
              <a:rPr lang="en-US" altLang="zh-TW" sz="2400">
                <a:latin typeface="Arial" panose="020B0604020202020204" pitchFamily="34" charset="0"/>
              </a:rPr>
              <a:t>About 99.7% of the data lie within three standard 	deviations from the mean, i.e. the interval between</a:t>
            </a:r>
          </a:p>
          <a:p>
            <a:pPr eaLnBrk="1" hangingPunct="1">
              <a:spcBef>
                <a:spcPct val="0"/>
              </a:spcBef>
              <a:buFontTx/>
              <a:buNone/>
            </a:pPr>
            <a:r>
              <a:rPr lang="en-US" altLang="zh-TW" sz="2400">
                <a:latin typeface="Arial" panose="020B0604020202020204" pitchFamily="34" charset="0"/>
              </a:rPr>
              <a:t>                 and             .  </a:t>
            </a:r>
            <a:endParaRPr lang="zh-HK" altLang="en-US" sz="2400">
              <a:latin typeface="Arial" panose="020B0604020202020204" pitchFamily="34" charset="0"/>
            </a:endParaRPr>
          </a:p>
        </p:txBody>
      </p:sp>
      <p:graphicFrame>
        <p:nvGraphicFramePr>
          <p:cNvPr id="22532" name="物件 1">
            <a:extLst>
              <a:ext uri="{FF2B5EF4-FFF2-40B4-BE49-F238E27FC236}">
                <a16:creationId xmlns:a16="http://schemas.microsoft.com/office/drawing/2014/main" id="{DD7F7A80-BF7A-224B-8AA9-3F41D8120A41}"/>
              </a:ext>
            </a:extLst>
          </p:cNvPr>
          <p:cNvGraphicFramePr>
            <a:graphicFrameLocks noChangeAspect="1"/>
          </p:cNvGraphicFramePr>
          <p:nvPr/>
        </p:nvGraphicFramePr>
        <p:xfrm>
          <a:off x="850900" y="1797050"/>
          <a:ext cx="889000" cy="293688"/>
        </p:xfrm>
        <a:graphic>
          <a:graphicData uri="http://schemas.openxmlformats.org/presentationml/2006/ole">
            <mc:AlternateContent xmlns:mc="http://schemas.openxmlformats.org/markup-compatibility/2006">
              <mc:Choice xmlns:v="urn:schemas-microsoft-com:vml" Requires="v">
                <p:oleObj name="方程式" r:id="rId2" imgW="888614" imgH="291973" progId="Equation.3">
                  <p:embed/>
                </p:oleObj>
              </mc:Choice>
              <mc:Fallback>
                <p:oleObj name="方程式" r:id="rId2" imgW="888614" imgH="291973" progId="Equation.3">
                  <p:embed/>
                  <p:pic>
                    <p:nvPicPr>
                      <p:cNvPr id="0" name="物件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1797050"/>
                        <a:ext cx="889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物件 2">
            <a:extLst>
              <a:ext uri="{FF2B5EF4-FFF2-40B4-BE49-F238E27FC236}">
                <a16:creationId xmlns:a16="http://schemas.microsoft.com/office/drawing/2014/main" id="{A8A0AC24-B04B-5D62-24EB-886852482091}"/>
              </a:ext>
            </a:extLst>
          </p:cNvPr>
          <p:cNvGraphicFramePr>
            <a:graphicFrameLocks noChangeAspect="1"/>
          </p:cNvGraphicFramePr>
          <p:nvPr/>
        </p:nvGraphicFramePr>
        <p:xfrm>
          <a:off x="2555875" y="1795463"/>
          <a:ext cx="901700" cy="293687"/>
        </p:xfrm>
        <a:graphic>
          <a:graphicData uri="http://schemas.openxmlformats.org/presentationml/2006/ole">
            <mc:AlternateContent xmlns:mc="http://schemas.openxmlformats.org/markup-compatibility/2006">
              <mc:Choice xmlns:v="urn:schemas-microsoft-com:vml" Requires="v">
                <p:oleObj name="方程式" r:id="rId4" imgW="901309" imgH="291973" progId="Equation.3">
                  <p:embed/>
                </p:oleObj>
              </mc:Choice>
              <mc:Fallback>
                <p:oleObj name="方程式" r:id="rId4" imgW="901309" imgH="291973" progId="Equation.3">
                  <p:embed/>
                  <p:pic>
                    <p:nvPicPr>
                      <p:cNvPr id="0" name="物件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795463"/>
                        <a:ext cx="9017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4821" name="Picture 10">
            <a:extLst>
              <a:ext uri="{FF2B5EF4-FFF2-40B4-BE49-F238E27FC236}">
                <a16:creationId xmlns:a16="http://schemas.microsoft.com/office/drawing/2014/main" id="{E80171B8-1615-26D0-2202-4D4EF40D9B7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7413" y="3089275"/>
            <a:ext cx="4997450" cy="269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22532"/>
                                        </p:tgtEl>
                                        <p:attrNameLst>
                                          <p:attrName>style.visibility</p:attrName>
                                        </p:attrNameLst>
                                      </p:cBhvr>
                                      <p:to>
                                        <p:strVal val="visible"/>
                                      </p:to>
                                    </p:set>
                                    <p:animEffect transition="in" filter="blinds(horizontal)">
                                      <p:cBhvr>
                                        <p:cTn id="10" dur="500"/>
                                        <p:tgtEl>
                                          <p:spTgt spid="22532"/>
                                        </p:tgtEl>
                                      </p:cBhvr>
                                    </p:animEffect>
                                  </p:childTnLst>
                                </p:cTn>
                              </p:par>
                              <p:par>
                                <p:cTn id="11" presetID="3" presetClass="entr" presetSubtype="10" fill="hold" nodeType="withEffect">
                                  <p:stCondLst>
                                    <p:cond delay="0"/>
                                  </p:stCondLst>
                                  <p:childTnLst>
                                    <p:set>
                                      <p:cBhvr>
                                        <p:cTn id="12" dur="1" fill="hold">
                                          <p:stCondLst>
                                            <p:cond delay="0"/>
                                          </p:stCondLst>
                                        </p:cTn>
                                        <p:tgtEl>
                                          <p:spTgt spid="22533"/>
                                        </p:tgtEl>
                                        <p:attrNameLst>
                                          <p:attrName>style.visibility</p:attrName>
                                        </p:attrNameLst>
                                      </p:cBhvr>
                                      <p:to>
                                        <p:strVal val="visible"/>
                                      </p:to>
                                    </p:set>
                                    <p:animEffect transition="in" filter="blinds(horizontal)">
                                      <p:cBhvr>
                                        <p:cTn id="13" dur="500"/>
                                        <p:tgtEl>
                                          <p:spTgt spid="22533"/>
                                        </p:tgtEl>
                                      </p:cBhvr>
                                    </p:animEffect>
                                  </p:childTnLst>
                                </p:cTn>
                              </p:par>
                              <p:par>
                                <p:cTn id="14" presetID="3" presetClass="entr" presetSubtype="10" fill="hold" nodeType="withEffect">
                                  <p:stCondLst>
                                    <p:cond delay="0"/>
                                  </p:stCondLst>
                                  <p:childTnLst>
                                    <p:set>
                                      <p:cBhvr>
                                        <p:cTn id="15" dur="1" fill="hold">
                                          <p:stCondLst>
                                            <p:cond delay="0"/>
                                          </p:stCondLst>
                                        </p:cTn>
                                        <p:tgtEl>
                                          <p:spTgt spid="34821"/>
                                        </p:tgtEl>
                                        <p:attrNameLst>
                                          <p:attrName>style.visibility</p:attrName>
                                        </p:attrNameLst>
                                      </p:cBhvr>
                                      <p:to>
                                        <p:strVal val="visible"/>
                                      </p:to>
                                    </p:set>
                                    <p:animEffect transition="in" filter="blinds(horizontal)">
                                      <p:cBhvr>
                                        <p:cTn id="16"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413" name="Group 45">
            <a:extLst>
              <a:ext uri="{FF2B5EF4-FFF2-40B4-BE49-F238E27FC236}">
                <a16:creationId xmlns:a16="http://schemas.microsoft.com/office/drawing/2014/main" id="{741794ED-D117-B729-58C1-C14443018433}"/>
              </a:ext>
            </a:extLst>
          </p:cNvPr>
          <p:cNvGraphicFramePr>
            <a:graphicFrameLocks noGrp="1"/>
          </p:cNvGraphicFramePr>
          <p:nvPr/>
        </p:nvGraphicFramePr>
        <p:xfrm>
          <a:off x="468313" y="793750"/>
          <a:ext cx="7854950" cy="1789113"/>
        </p:xfrm>
        <a:graphic>
          <a:graphicData uri="http://schemas.openxmlformats.org/drawingml/2006/table">
            <a:tbl>
              <a:tblPr/>
              <a:tblGrid>
                <a:gridCol w="1622355">
                  <a:extLst>
                    <a:ext uri="{9D8B030D-6E8A-4147-A177-3AD203B41FA5}">
                      <a16:colId xmlns:a16="http://schemas.microsoft.com/office/drawing/2014/main" val="20000"/>
                    </a:ext>
                  </a:extLst>
                </a:gridCol>
                <a:gridCol w="1871919">
                  <a:extLst>
                    <a:ext uri="{9D8B030D-6E8A-4147-A177-3AD203B41FA5}">
                      <a16:colId xmlns:a16="http://schemas.microsoft.com/office/drawing/2014/main" val="20001"/>
                    </a:ext>
                  </a:extLst>
                </a:gridCol>
                <a:gridCol w="2087473">
                  <a:extLst>
                    <a:ext uri="{9D8B030D-6E8A-4147-A177-3AD203B41FA5}">
                      <a16:colId xmlns:a16="http://schemas.microsoft.com/office/drawing/2014/main" val="20002"/>
                    </a:ext>
                  </a:extLst>
                </a:gridCol>
                <a:gridCol w="2273202">
                  <a:extLst>
                    <a:ext uri="{9D8B030D-6E8A-4147-A177-3AD203B41FA5}">
                      <a16:colId xmlns:a16="http://schemas.microsoft.com/office/drawing/2014/main" val="20003"/>
                    </a:ext>
                  </a:extLst>
                </a:gridCol>
              </a:tblGrid>
              <a:tr h="822905">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Test</a:t>
                      </a:r>
                    </a:p>
                  </a:txBody>
                  <a:tcPr marL="89996" marR="89996" marT="46772" marB="467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Angel’s mark</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Mean mark of her class</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Difference</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66444">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Chinese</a:t>
                      </a:r>
                    </a:p>
                  </a:txBody>
                  <a:tcPr marL="89996" marR="89996" marT="46772" marB="467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65</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62</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1" lang="zh-HK" altLang="zh-HK" sz="2400" b="0" i="0" u="none" strike="noStrike" cap="none" normalizeH="0" baseline="0">
                        <a:ln>
                          <a:noFill/>
                        </a:ln>
                        <a:solidFill>
                          <a:schemeClr val="tx1"/>
                        </a:solidFill>
                        <a:effectLst/>
                        <a:latin typeface="Arial" pitchFamily="34" charset="0"/>
                        <a:ea typeface="新細明體" pitchFamily="18" charset="-120"/>
                        <a:cs typeface="Times New Roman" pitchFamily="18" charset="0"/>
                      </a:endParaRP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763">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Arial" pitchFamily="34" charset="0"/>
                          <a:ea typeface="新細明體" pitchFamily="18" charset="-120"/>
                        </a:rPr>
                        <a:t>English</a:t>
                      </a:r>
                    </a:p>
                  </a:txBody>
                  <a:tcPr marL="89996" marR="89996" marT="46772" marB="467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72</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Arial" pitchFamily="34" charset="0"/>
                          <a:ea typeface="新細明體" pitchFamily="18" charset="-120"/>
                        </a:rPr>
                        <a:t>68</a:t>
                      </a: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kumimoji="1" sz="2800">
                          <a:solidFill>
                            <a:schemeClr val="tx1"/>
                          </a:solidFill>
                          <a:latin typeface="Arial" pitchFamily="34" charset="0"/>
                          <a:ea typeface="新細明體" pitchFamily="18" charset="-120"/>
                        </a:defRPr>
                      </a:lvl1pPr>
                      <a:lvl2pPr algn="l">
                        <a:spcBef>
                          <a:spcPct val="20000"/>
                        </a:spcBef>
                        <a:defRPr kumimoji="1" sz="2400">
                          <a:solidFill>
                            <a:schemeClr val="tx1"/>
                          </a:solidFill>
                          <a:latin typeface="Arial" pitchFamily="34" charset="0"/>
                          <a:ea typeface="新細明體" pitchFamily="18" charset="-120"/>
                        </a:defRPr>
                      </a:lvl2pPr>
                      <a:lvl3pPr algn="l">
                        <a:spcBef>
                          <a:spcPct val="20000"/>
                        </a:spcBef>
                        <a:defRPr kumimoji="1" sz="2000">
                          <a:solidFill>
                            <a:schemeClr val="tx1"/>
                          </a:solidFill>
                          <a:latin typeface="Arial" pitchFamily="34" charset="0"/>
                          <a:ea typeface="新細明體" pitchFamily="18" charset="-120"/>
                        </a:defRPr>
                      </a:lvl3pPr>
                      <a:lvl4pPr algn="l">
                        <a:spcBef>
                          <a:spcPct val="20000"/>
                        </a:spcBef>
                        <a:defRPr kumimoji="1">
                          <a:solidFill>
                            <a:schemeClr val="tx1"/>
                          </a:solidFill>
                          <a:latin typeface="Arial" pitchFamily="34" charset="0"/>
                          <a:ea typeface="新細明體" pitchFamily="18" charset="-120"/>
                        </a:defRPr>
                      </a:lvl4pPr>
                      <a:lvl5pPr algn="l">
                        <a:spcBef>
                          <a:spcPct val="20000"/>
                        </a:spcBef>
                        <a:defRPr kumimoji="1">
                          <a:solidFill>
                            <a:schemeClr val="tx1"/>
                          </a:solidFill>
                          <a:latin typeface="Arial" pitchFamily="34" charset="0"/>
                          <a:ea typeface="新細明體" pitchFamily="18" charset="-120"/>
                        </a:defRPr>
                      </a:lvl5pPr>
                      <a:lvl6pPr fontAlgn="base">
                        <a:spcBef>
                          <a:spcPct val="20000"/>
                        </a:spcBef>
                        <a:spcAft>
                          <a:spcPct val="0"/>
                        </a:spcAft>
                        <a:defRPr kumimoji="1">
                          <a:solidFill>
                            <a:schemeClr val="tx1"/>
                          </a:solidFill>
                          <a:latin typeface="Arial" pitchFamily="34" charset="0"/>
                          <a:ea typeface="新細明體" pitchFamily="18" charset="-120"/>
                        </a:defRPr>
                      </a:lvl6pPr>
                      <a:lvl7pPr fontAlgn="base">
                        <a:spcBef>
                          <a:spcPct val="20000"/>
                        </a:spcBef>
                        <a:spcAft>
                          <a:spcPct val="0"/>
                        </a:spcAft>
                        <a:defRPr kumimoji="1">
                          <a:solidFill>
                            <a:schemeClr val="tx1"/>
                          </a:solidFill>
                          <a:latin typeface="Arial" pitchFamily="34" charset="0"/>
                          <a:ea typeface="新細明體" pitchFamily="18" charset="-120"/>
                        </a:defRPr>
                      </a:lvl7pPr>
                      <a:lvl8pPr fontAlgn="base">
                        <a:spcBef>
                          <a:spcPct val="20000"/>
                        </a:spcBef>
                        <a:spcAft>
                          <a:spcPct val="0"/>
                        </a:spcAft>
                        <a:defRPr kumimoji="1">
                          <a:solidFill>
                            <a:schemeClr val="tx1"/>
                          </a:solidFill>
                          <a:latin typeface="Arial" pitchFamily="34" charset="0"/>
                          <a:ea typeface="新細明體" pitchFamily="18" charset="-120"/>
                        </a:defRPr>
                      </a:lvl8pPr>
                      <a:lvl9pPr fontAlgn="base">
                        <a:spcBef>
                          <a:spcPct val="20000"/>
                        </a:spcBef>
                        <a:spcAft>
                          <a:spcPct val="0"/>
                        </a:spcAft>
                        <a:defRPr kumimoji="1">
                          <a:solidFill>
                            <a:schemeClr val="tx1"/>
                          </a:solidFill>
                          <a:latin typeface="Arial"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HK" altLang="zh-HK" sz="2400" b="0" i="0" u="none" strike="noStrike" cap="none" normalizeH="0" baseline="0" dirty="0">
                        <a:ln>
                          <a:noFill/>
                        </a:ln>
                        <a:solidFill>
                          <a:schemeClr val="tx1"/>
                        </a:solidFill>
                        <a:effectLst/>
                        <a:latin typeface="Arial" pitchFamily="34" charset="0"/>
                        <a:ea typeface="新細明體" pitchFamily="18" charset="-120"/>
                      </a:endParaRPr>
                    </a:p>
                  </a:txBody>
                  <a:tcPr marL="91436" marR="91436" marT="45693" marB="456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14408" name="Picture 40">
            <a:extLst>
              <a:ext uri="{FF2B5EF4-FFF2-40B4-BE49-F238E27FC236}">
                <a16:creationId xmlns:a16="http://schemas.microsoft.com/office/drawing/2014/main" id="{323166CF-693B-E369-B7D6-714B23D95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3624263"/>
            <a:ext cx="1658937"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409" name="AutoShape 41">
            <a:extLst>
              <a:ext uri="{FF2B5EF4-FFF2-40B4-BE49-F238E27FC236}">
                <a16:creationId xmlns:a16="http://schemas.microsoft.com/office/drawing/2014/main" id="{24844A7B-5861-7FAF-41BC-9B3480539E74}"/>
              </a:ext>
            </a:extLst>
          </p:cNvPr>
          <p:cNvSpPr>
            <a:spLocks noChangeArrowheads="1"/>
          </p:cNvSpPr>
          <p:nvPr/>
        </p:nvSpPr>
        <p:spPr bwMode="auto">
          <a:xfrm>
            <a:off x="1817688" y="2986088"/>
            <a:ext cx="7218362" cy="2746375"/>
          </a:xfrm>
          <a:prstGeom prst="cloudCallout">
            <a:avLst>
              <a:gd name="adj1" fmla="val -57977"/>
              <a:gd name="adj2" fmla="val -26912"/>
            </a:avLst>
          </a:prstGeom>
          <a:gradFill rotWithShape="1">
            <a:gsLst>
              <a:gs pos="0">
                <a:schemeClr val="bg1"/>
              </a:gs>
              <a:gs pos="100000">
                <a:srgbClr val="66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314410" name="Rectangle 42">
            <a:extLst>
              <a:ext uri="{FF2B5EF4-FFF2-40B4-BE49-F238E27FC236}">
                <a16:creationId xmlns:a16="http://schemas.microsoft.com/office/drawing/2014/main" id="{CAF7F56F-8684-FA9A-DDCB-9AA1A38FEF1A}"/>
              </a:ext>
            </a:extLst>
          </p:cNvPr>
          <p:cNvSpPr>
            <a:spLocks noChangeArrowheads="1"/>
          </p:cNvSpPr>
          <p:nvPr/>
        </p:nvSpPr>
        <p:spPr bwMode="auto">
          <a:xfrm>
            <a:off x="2698750" y="3587750"/>
            <a:ext cx="54737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Since the difference between my mark and mean mark of the class is higher in English test, I perform better in English test. </a:t>
            </a:r>
          </a:p>
        </p:txBody>
      </p:sp>
      <p:sp>
        <p:nvSpPr>
          <p:cNvPr id="314414" name="Rectangle 46">
            <a:extLst>
              <a:ext uri="{FF2B5EF4-FFF2-40B4-BE49-F238E27FC236}">
                <a16:creationId xmlns:a16="http://schemas.microsoft.com/office/drawing/2014/main" id="{311E628B-EC15-355E-4536-894B4D0546A5}"/>
              </a:ext>
            </a:extLst>
          </p:cNvPr>
          <p:cNvSpPr>
            <a:spLocks noChangeArrowheads="1"/>
          </p:cNvSpPr>
          <p:nvPr/>
        </p:nvSpPr>
        <p:spPr bwMode="auto">
          <a:xfrm>
            <a:off x="6318250" y="1598613"/>
            <a:ext cx="17319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65 – 62 = 3</a:t>
            </a:r>
          </a:p>
        </p:txBody>
      </p:sp>
      <p:sp>
        <p:nvSpPr>
          <p:cNvPr id="314415" name="Rectangle 47">
            <a:extLst>
              <a:ext uri="{FF2B5EF4-FFF2-40B4-BE49-F238E27FC236}">
                <a16:creationId xmlns:a16="http://schemas.microsoft.com/office/drawing/2014/main" id="{DC7E51A3-EBAA-D840-4C50-4BE6876E714B}"/>
              </a:ext>
            </a:extLst>
          </p:cNvPr>
          <p:cNvSpPr>
            <a:spLocks noChangeArrowheads="1"/>
          </p:cNvSpPr>
          <p:nvPr/>
        </p:nvSpPr>
        <p:spPr bwMode="auto">
          <a:xfrm>
            <a:off x="6318250" y="2130425"/>
            <a:ext cx="17319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72 – 68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414"/>
                                        </p:tgtEl>
                                        <p:attrNameLst>
                                          <p:attrName>style.visibility</p:attrName>
                                        </p:attrNameLst>
                                      </p:cBhvr>
                                      <p:to>
                                        <p:strVal val="visible"/>
                                      </p:to>
                                    </p:set>
                                    <p:animEffect transition="in" filter="blinds(horizontal)">
                                      <p:cBhvr>
                                        <p:cTn id="7" dur="500"/>
                                        <p:tgtEl>
                                          <p:spTgt spid="314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4415"/>
                                        </p:tgtEl>
                                        <p:attrNameLst>
                                          <p:attrName>style.visibility</p:attrName>
                                        </p:attrNameLst>
                                      </p:cBhvr>
                                      <p:to>
                                        <p:strVal val="visible"/>
                                      </p:to>
                                    </p:set>
                                    <p:animEffect transition="in" filter="blinds(horizontal)">
                                      <p:cBhvr>
                                        <p:cTn id="12" dur="500"/>
                                        <p:tgtEl>
                                          <p:spTgt spid="3144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4410"/>
                                        </p:tgtEl>
                                        <p:attrNameLst>
                                          <p:attrName>style.visibility</p:attrName>
                                        </p:attrNameLst>
                                      </p:cBhvr>
                                      <p:to>
                                        <p:strVal val="visible"/>
                                      </p:to>
                                    </p:set>
                                    <p:animEffect transition="in" filter="dissolve">
                                      <p:cBhvr>
                                        <p:cTn id="17" dur="500"/>
                                        <p:tgtEl>
                                          <p:spTgt spid="31441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14409"/>
                                        </p:tgtEl>
                                        <p:attrNameLst>
                                          <p:attrName>style.visibility</p:attrName>
                                        </p:attrNameLst>
                                      </p:cBhvr>
                                      <p:to>
                                        <p:strVal val="visible"/>
                                      </p:to>
                                    </p:set>
                                    <p:animEffect transition="in" filter="dissolve">
                                      <p:cBhvr>
                                        <p:cTn id="20" dur="500"/>
                                        <p:tgtEl>
                                          <p:spTgt spid="314409"/>
                                        </p:tgtEl>
                                      </p:cBhvr>
                                    </p:animEffect>
                                  </p:childTnLst>
                                </p:cTn>
                              </p:par>
                              <p:par>
                                <p:cTn id="21" presetID="9" presetClass="entr" presetSubtype="0" fill="hold" nodeType="withEffect">
                                  <p:stCondLst>
                                    <p:cond delay="0"/>
                                  </p:stCondLst>
                                  <p:childTnLst>
                                    <p:set>
                                      <p:cBhvr>
                                        <p:cTn id="22" dur="1" fill="hold">
                                          <p:stCondLst>
                                            <p:cond delay="0"/>
                                          </p:stCondLst>
                                        </p:cTn>
                                        <p:tgtEl>
                                          <p:spTgt spid="314408"/>
                                        </p:tgtEl>
                                        <p:attrNameLst>
                                          <p:attrName>style.visibility</p:attrName>
                                        </p:attrNameLst>
                                      </p:cBhvr>
                                      <p:to>
                                        <p:strVal val="visible"/>
                                      </p:to>
                                    </p:set>
                                    <p:animEffect transition="in" filter="dissolve">
                                      <p:cBhvr>
                                        <p:cTn id="23" dur="500"/>
                                        <p:tgtEl>
                                          <p:spTgt spid="31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09" grpId="0" animBg="1"/>
      <p:bldP spid="314410" grpId="0"/>
      <p:bldP spid="314414" grpId="0"/>
      <p:bldP spid="3144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52FE407E-F425-D1F8-12F7-0A015ECD499E}"/>
              </a:ext>
            </a:extLst>
          </p:cNvPr>
          <p:cNvSpPr>
            <a:spLocks noChangeArrowheads="1"/>
          </p:cNvSpPr>
          <p:nvPr/>
        </p:nvSpPr>
        <p:spPr bwMode="auto">
          <a:xfrm>
            <a:off x="323850" y="981075"/>
            <a:ext cx="8567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tabLst>
                <a:tab pos="447675"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447675"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447675"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447675"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To summarize, we can estimate the percentage of data falling between one, two and three standard deviations about the mean by the following diagram.</a:t>
            </a:r>
          </a:p>
        </p:txBody>
      </p:sp>
      <p:pic>
        <p:nvPicPr>
          <p:cNvPr id="6" name="Picture 14" descr="NC04-06-06">
            <a:extLst>
              <a:ext uri="{FF2B5EF4-FFF2-40B4-BE49-F238E27FC236}">
                <a16:creationId xmlns:a16="http://schemas.microsoft.com/office/drawing/2014/main" id="{75EB5CEB-74B2-7949-F6FB-C7E65F59225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20" t="339" b="146"/>
          <a:stretch>
            <a:fillRect/>
          </a:stretch>
        </p:blipFill>
        <p:spPr bwMode="auto">
          <a:xfrm>
            <a:off x="1928813" y="2212975"/>
            <a:ext cx="5648325"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1">
            <a:extLst>
              <a:ext uri="{FF2B5EF4-FFF2-40B4-BE49-F238E27FC236}">
                <a16:creationId xmlns:a16="http://schemas.microsoft.com/office/drawing/2014/main" id="{58A0617E-4F66-2AAD-C58E-26B82071234B}"/>
              </a:ext>
            </a:extLst>
          </p:cNvPr>
          <p:cNvSpPr txBox="1">
            <a:spLocks noChangeArrowheads="1"/>
          </p:cNvSpPr>
          <p:nvPr/>
        </p:nvSpPr>
        <p:spPr bwMode="auto">
          <a:xfrm>
            <a:off x="323850" y="606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36867" name="Rectangle 62">
            <a:extLst>
              <a:ext uri="{FF2B5EF4-FFF2-40B4-BE49-F238E27FC236}">
                <a16:creationId xmlns:a16="http://schemas.microsoft.com/office/drawing/2014/main" id="{844C597B-C754-3701-31F6-4E033E33CBC6}"/>
              </a:ext>
            </a:extLst>
          </p:cNvPr>
          <p:cNvSpPr>
            <a:spLocks noChangeArrowheads="1"/>
          </p:cNvSpPr>
          <p:nvPr/>
        </p:nvSpPr>
        <p:spPr bwMode="auto">
          <a:xfrm>
            <a:off x="323850" y="1063625"/>
            <a:ext cx="84963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In each of the following normal curves,</a:t>
            </a:r>
          </a:p>
          <a:p>
            <a:pPr eaLnBrk="1" hangingPunct="1">
              <a:buFontTx/>
              <a:buNone/>
            </a:pPr>
            <a:r>
              <a:rPr lang="en-US" altLang="zh-TW" sz="2400">
                <a:latin typeface="Arial" panose="020B0604020202020204" pitchFamily="34" charset="0"/>
              </a:rPr>
              <a:t>(i)  shade the region(s) indicating the data lying in the </a:t>
            </a:r>
            <a:br>
              <a:rPr lang="en-US" altLang="zh-TW" sz="2400">
                <a:latin typeface="Arial" panose="020B0604020202020204" pitchFamily="34" charset="0"/>
              </a:rPr>
            </a:b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specified interval,</a:t>
            </a:r>
          </a:p>
          <a:p>
            <a:pPr eaLnBrk="1" hangingPunct="1">
              <a:buFontTx/>
              <a:buNone/>
            </a:pPr>
            <a:r>
              <a:rPr lang="en-US" altLang="zh-TW" sz="2400">
                <a:latin typeface="Arial" panose="020B0604020202020204" pitchFamily="34" charset="0"/>
              </a:rPr>
              <a:t>(ii) find the percentage of data lying in the specified interval.</a:t>
            </a:r>
          </a:p>
        </p:txBody>
      </p:sp>
      <p:graphicFrame>
        <p:nvGraphicFramePr>
          <p:cNvPr id="6" name="表格 5">
            <a:extLst>
              <a:ext uri="{FF2B5EF4-FFF2-40B4-BE49-F238E27FC236}">
                <a16:creationId xmlns:a16="http://schemas.microsoft.com/office/drawing/2014/main" id="{565568D7-2EB7-BD62-C354-80F297F00EAE}"/>
              </a:ext>
            </a:extLst>
          </p:cNvPr>
          <p:cNvGraphicFramePr>
            <a:graphicFrameLocks noGrp="1"/>
          </p:cNvGraphicFramePr>
          <p:nvPr/>
        </p:nvGraphicFramePr>
        <p:xfrm>
          <a:off x="179388" y="3424238"/>
          <a:ext cx="8713787" cy="2540000"/>
        </p:xfrm>
        <a:graphic>
          <a:graphicData uri="http://schemas.openxmlformats.org/drawingml/2006/table">
            <a:tbl>
              <a:tblPr firstRow="1" bandRow="1">
                <a:tableStyleId>{5C22544A-7EE6-4342-B048-85BDC9FD1C3A}</a:tableStyleId>
              </a:tblPr>
              <a:tblGrid>
                <a:gridCol w="648448">
                  <a:extLst>
                    <a:ext uri="{9D8B030D-6E8A-4147-A177-3AD203B41FA5}">
                      <a16:colId xmlns:a16="http://schemas.microsoft.com/office/drawing/2014/main" val="20000"/>
                    </a:ext>
                  </a:extLst>
                </a:gridCol>
                <a:gridCol w="1728287">
                  <a:extLst>
                    <a:ext uri="{9D8B030D-6E8A-4147-A177-3AD203B41FA5}">
                      <a16:colId xmlns:a16="http://schemas.microsoft.com/office/drawing/2014/main" val="20001"/>
                    </a:ext>
                  </a:extLst>
                </a:gridCol>
                <a:gridCol w="3312550">
                  <a:extLst>
                    <a:ext uri="{9D8B030D-6E8A-4147-A177-3AD203B41FA5}">
                      <a16:colId xmlns:a16="http://schemas.microsoft.com/office/drawing/2014/main" val="20002"/>
                    </a:ext>
                  </a:extLst>
                </a:gridCol>
                <a:gridCol w="3024502">
                  <a:extLst>
                    <a:ext uri="{9D8B030D-6E8A-4147-A177-3AD203B41FA5}">
                      <a16:colId xmlns:a16="http://schemas.microsoft.com/office/drawing/2014/main" val="20003"/>
                    </a:ext>
                  </a:extLst>
                </a:gridCol>
              </a:tblGrid>
              <a:tr h="457198">
                <a:tc>
                  <a:txBody>
                    <a:bodyPr/>
                    <a:lstStyle/>
                    <a:p>
                      <a:endParaRPr lang="zh-HK" altLang="en-US" sz="18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Interval</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Normal Curve</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Percentage of data</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82802">
                <a:tc>
                  <a:txBody>
                    <a:bodyPr/>
                    <a:lstStyle/>
                    <a:p>
                      <a:r>
                        <a:rPr lang="en-US" altLang="zh-HK" sz="2400" dirty="0">
                          <a:solidFill>
                            <a:schemeClr val="tx1"/>
                          </a:solidFill>
                          <a:latin typeface="Arial" panose="020B0604020202020204" pitchFamily="34" charset="0"/>
                          <a:cs typeface="Arial" panose="020B0604020202020204" pitchFamily="34" charset="0"/>
                        </a:rPr>
                        <a:t>(a)</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between</a:t>
                      </a:r>
                    </a:p>
                    <a:p>
                      <a:pPr algn="ctr"/>
                      <a:endParaRPr lang="en-US" altLang="zh-HK" sz="2400" dirty="0">
                        <a:solidFill>
                          <a:schemeClr val="tx1"/>
                        </a:solidFill>
                        <a:latin typeface="Arial" panose="020B0604020202020204" pitchFamily="34" charset="0"/>
                        <a:cs typeface="Arial" panose="020B0604020202020204" pitchFamily="34" charset="0"/>
                      </a:endParaRPr>
                    </a:p>
                    <a:p>
                      <a:pPr algn="ctr"/>
                      <a:r>
                        <a:rPr lang="en-US" altLang="zh-HK" sz="2400" dirty="0">
                          <a:solidFill>
                            <a:schemeClr val="tx1"/>
                          </a:solidFill>
                          <a:latin typeface="Arial" panose="020B0604020202020204" pitchFamily="34" charset="0"/>
                          <a:cs typeface="Arial" panose="020B0604020202020204" pitchFamily="34" charset="0"/>
                        </a:rPr>
                        <a:t>and</a:t>
                      </a:r>
                    </a:p>
                    <a:p>
                      <a:pPr algn="ctr"/>
                      <a:endParaRPr lang="en-US" altLang="zh-HK" sz="2400" dirty="0">
                        <a:solidFill>
                          <a:schemeClr val="tx1"/>
                        </a:solidFill>
                        <a:latin typeface="Arial" panose="020B0604020202020204" pitchFamily="34" charset="0"/>
                        <a:cs typeface="Arial" panose="020B0604020202020204" pitchFamily="34" charset="0"/>
                      </a:endParaRPr>
                    </a:p>
                    <a:p>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6884" name="Picture 30">
            <a:extLst>
              <a:ext uri="{FF2B5EF4-FFF2-40B4-BE49-F238E27FC236}">
                <a16:creationId xmlns:a16="http://schemas.microsoft.com/office/drawing/2014/main" id="{E1B52B4B-919F-6F01-1300-3344581BE07F}"/>
              </a:ext>
            </a:extLst>
          </p:cNvPr>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7737" r="49681"/>
          <a:stretch>
            <a:fillRect/>
          </a:stretch>
        </p:blipFill>
        <p:spPr bwMode="auto">
          <a:xfrm>
            <a:off x="3873500" y="4079875"/>
            <a:ext cx="376238" cy="13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pic>
        <p:nvPicPr>
          <p:cNvPr id="36885" name="Picture 2">
            <a:extLst>
              <a:ext uri="{FF2B5EF4-FFF2-40B4-BE49-F238E27FC236}">
                <a16:creationId xmlns:a16="http://schemas.microsoft.com/office/drawing/2014/main" id="{F1AF83F2-2B75-078D-FD12-F85238B1C5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1913" y="3929063"/>
            <a:ext cx="3240087" cy="191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graphicFrame>
        <p:nvGraphicFramePr>
          <p:cNvPr id="36886" name="Object 34">
            <a:extLst>
              <a:ext uri="{FF2B5EF4-FFF2-40B4-BE49-F238E27FC236}">
                <a16:creationId xmlns:a16="http://schemas.microsoft.com/office/drawing/2014/main" id="{F8B52659-A99C-70D9-7968-B30D75AAEE1C}"/>
              </a:ext>
            </a:extLst>
          </p:cNvPr>
          <p:cNvGraphicFramePr>
            <a:graphicFrameLocks noChangeAspect="1"/>
          </p:cNvGraphicFramePr>
          <p:nvPr/>
        </p:nvGraphicFramePr>
        <p:xfrm>
          <a:off x="1228725" y="4400550"/>
          <a:ext cx="887413" cy="409575"/>
        </p:xfrm>
        <a:graphic>
          <a:graphicData uri="http://schemas.openxmlformats.org/presentationml/2006/ole">
            <mc:AlternateContent xmlns:mc="http://schemas.openxmlformats.org/markup-compatibility/2006">
              <mc:Choice xmlns:v="urn:schemas-microsoft-com:vml" Requires="v">
                <p:oleObj name="方程式" r:id="rId4" imgW="380670" imgH="177646" progId="Equation.3">
                  <p:embed/>
                </p:oleObj>
              </mc:Choice>
              <mc:Fallback>
                <p:oleObj name="方程式" r:id="rId4" imgW="380670" imgH="177646"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8725" y="4400550"/>
                        <a:ext cx="887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7" name="物件 12">
            <a:extLst>
              <a:ext uri="{FF2B5EF4-FFF2-40B4-BE49-F238E27FC236}">
                <a16:creationId xmlns:a16="http://schemas.microsoft.com/office/drawing/2014/main" id="{32EC873C-7A96-3719-DBC8-4FEFE8465384}"/>
              </a:ext>
            </a:extLst>
          </p:cNvPr>
          <p:cNvGraphicFramePr>
            <a:graphicFrameLocks noChangeAspect="1"/>
          </p:cNvGraphicFramePr>
          <p:nvPr/>
        </p:nvGraphicFramePr>
        <p:xfrm>
          <a:off x="1528763" y="5135563"/>
          <a:ext cx="325437" cy="381000"/>
        </p:xfrm>
        <a:graphic>
          <a:graphicData uri="http://schemas.openxmlformats.org/presentationml/2006/ole">
            <mc:AlternateContent xmlns:mc="http://schemas.openxmlformats.org/markup-compatibility/2006">
              <mc:Choice xmlns:v="urn:schemas-microsoft-com:vml" Requires="v">
                <p:oleObj name="方程式" r:id="rId6" imgW="139579" imgH="164957" progId="Equation.3">
                  <p:embed/>
                </p:oleObj>
              </mc:Choice>
              <mc:Fallback>
                <p:oleObj name="方程式" r:id="rId6" imgW="139579" imgH="164957" progId="Equation.3">
                  <p:embed/>
                  <p:pic>
                    <p:nvPicPr>
                      <p:cNvPr id="0" name="物件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8763" y="5135563"/>
                        <a:ext cx="3254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8" name="文字方塊 1">
            <a:extLst>
              <a:ext uri="{FF2B5EF4-FFF2-40B4-BE49-F238E27FC236}">
                <a16:creationId xmlns:a16="http://schemas.microsoft.com/office/drawing/2014/main" id="{4BA0B9FA-9728-13D4-79BA-7744063DAD4F}"/>
              </a:ext>
            </a:extLst>
          </p:cNvPr>
          <p:cNvSpPr txBox="1">
            <a:spLocks noChangeArrowheads="1"/>
          </p:cNvSpPr>
          <p:nvPr/>
        </p:nvSpPr>
        <p:spPr bwMode="auto">
          <a:xfrm>
            <a:off x="6875463" y="4627563"/>
            <a:ext cx="12509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HK" sz="2800">
                <a:solidFill>
                  <a:srgbClr val="FF0000"/>
                </a:solidFill>
                <a:latin typeface="Arial" panose="020B0604020202020204" pitchFamily="34" charset="0"/>
              </a:rPr>
              <a:t>34%</a:t>
            </a:r>
            <a:endParaRPr lang="zh-HK" altLang="en-US" sz="28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84"/>
                                        </p:tgtEl>
                                        <p:attrNameLst>
                                          <p:attrName>style.visibility</p:attrName>
                                        </p:attrNameLst>
                                      </p:cBhvr>
                                      <p:to>
                                        <p:strVal val="visible"/>
                                      </p:to>
                                    </p:set>
                                    <p:animEffect transition="in" filter="blinds(horizontal)">
                                      <p:cBhvr>
                                        <p:cTn id="7" dur="500"/>
                                        <p:tgtEl>
                                          <p:spTgt spid="36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88"/>
                                        </p:tgtEl>
                                        <p:attrNameLst>
                                          <p:attrName>style.visibility</p:attrName>
                                        </p:attrNameLst>
                                      </p:cBhvr>
                                      <p:to>
                                        <p:strVal val="visible"/>
                                      </p:to>
                                    </p:set>
                                    <p:animEffect transition="in" filter="blinds(horizontal)">
                                      <p:cBhvr>
                                        <p:cTn id="12" dur="500"/>
                                        <p:tgtEl>
                                          <p:spTgt spid="36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61">
            <a:extLst>
              <a:ext uri="{FF2B5EF4-FFF2-40B4-BE49-F238E27FC236}">
                <a16:creationId xmlns:a16="http://schemas.microsoft.com/office/drawing/2014/main" id="{8FB15977-B903-0677-4173-E9B251A06579}"/>
              </a:ext>
            </a:extLst>
          </p:cNvPr>
          <p:cNvSpPr txBox="1">
            <a:spLocks noChangeArrowheads="1"/>
          </p:cNvSpPr>
          <p:nvPr/>
        </p:nvSpPr>
        <p:spPr bwMode="auto">
          <a:xfrm>
            <a:off x="323850" y="606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37891" name="Rectangle 62">
            <a:extLst>
              <a:ext uri="{FF2B5EF4-FFF2-40B4-BE49-F238E27FC236}">
                <a16:creationId xmlns:a16="http://schemas.microsoft.com/office/drawing/2014/main" id="{4EC16FC4-5960-40C2-881A-73EE4657016F}"/>
              </a:ext>
            </a:extLst>
          </p:cNvPr>
          <p:cNvSpPr>
            <a:spLocks noChangeArrowheads="1"/>
          </p:cNvSpPr>
          <p:nvPr/>
        </p:nvSpPr>
        <p:spPr bwMode="auto">
          <a:xfrm>
            <a:off x="323850" y="1063625"/>
            <a:ext cx="84963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In each of the following normal curves,</a:t>
            </a:r>
          </a:p>
          <a:p>
            <a:pPr eaLnBrk="1" hangingPunct="1">
              <a:buFontTx/>
              <a:buNone/>
            </a:pPr>
            <a:r>
              <a:rPr lang="en-US" altLang="zh-TW" sz="2400">
                <a:latin typeface="Arial" panose="020B0604020202020204" pitchFamily="34" charset="0"/>
              </a:rPr>
              <a:t>(i)  shade the region(s) indicating the data lying in the </a:t>
            </a:r>
            <a:br>
              <a:rPr lang="en-US" altLang="zh-TW" sz="2400">
                <a:latin typeface="Arial" panose="020B0604020202020204" pitchFamily="34" charset="0"/>
              </a:rPr>
            </a:b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specified interval,</a:t>
            </a:r>
          </a:p>
          <a:p>
            <a:pPr eaLnBrk="1" hangingPunct="1">
              <a:buFontTx/>
              <a:buNone/>
            </a:pPr>
            <a:r>
              <a:rPr lang="en-US" altLang="zh-TW" sz="2400">
                <a:latin typeface="Arial" panose="020B0604020202020204" pitchFamily="34" charset="0"/>
              </a:rPr>
              <a:t>(ii) find the percentage of data lying in the specified interval.</a:t>
            </a:r>
          </a:p>
        </p:txBody>
      </p:sp>
      <p:pic>
        <p:nvPicPr>
          <p:cNvPr id="37892" name="Picture 30">
            <a:extLst>
              <a:ext uri="{FF2B5EF4-FFF2-40B4-BE49-F238E27FC236}">
                <a16:creationId xmlns:a16="http://schemas.microsoft.com/office/drawing/2014/main" id="{3975BB84-F6F0-09D3-F341-E61BC4FEE9D2}"/>
              </a:ext>
            </a:extLst>
          </p:cNvPr>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237" r="12080"/>
          <a:stretch>
            <a:fillRect/>
          </a:stretch>
        </p:blipFill>
        <p:spPr bwMode="auto">
          <a:xfrm>
            <a:off x="3502025" y="4079875"/>
            <a:ext cx="1868488" cy="13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graphicFrame>
        <p:nvGraphicFramePr>
          <p:cNvPr id="6" name="表格 5">
            <a:extLst>
              <a:ext uri="{FF2B5EF4-FFF2-40B4-BE49-F238E27FC236}">
                <a16:creationId xmlns:a16="http://schemas.microsoft.com/office/drawing/2014/main" id="{F3801F3F-17DE-C398-6F70-C13DDCDC0A9E}"/>
              </a:ext>
            </a:extLst>
          </p:cNvPr>
          <p:cNvGraphicFramePr>
            <a:graphicFrameLocks noGrp="1"/>
          </p:cNvGraphicFramePr>
          <p:nvPr/>
        </p:nvGraphicFramePr>
        <p:xfrm>
          <a:off x="179388" y="3424238"/>
          <a:ext cx="8713787" cy="2540000"/>
        </p:xfrm>
        <a:graphic>
          <a:graphicData uri="http://schemas.openxmlformats.org/drawingml/2006/table">
            <a:tbl>
              <a:tblPr firstRow="1" bandRow="1">
                <a:tableStyleId>{5C22544A-7EE6-4342-B048-85BDC9FD1C3A}</a:tableStyleId>
              </a:tblPr>
              <a:tblGrid>
                <a:gridCol w="648448">
                  <a:extLst>
                    <a:ext uri="{9D8B030D-6E8A-4147-A177-3AD203B41FA5}">
                      <a16:colId xmlns:a16="http://schemas.microsoft.com/office/drawing/2014/main" val="20000"/>
                    </a:ext>
                  </a:extLst>
                </a:gridCol>
                <a:gridCol w="1728287">
                  <a:extLst>
                    <a:ext uri="{9D8B030D-6E8A-4147-A177-3AD203B41FA5}">
                      <a16:colId xmlns:a16="http://schemas.microsoft.com/office/drawing/2014/main" val="20001"/>
                    </a:ext>
                  </a:extLst>
                </a:gridCol>
                <a:gridCol w="3312550">
                  <a:extLst>
                    <a:ext uri="{9D8B030D-6E8A-4147-A177-3AD203B41FA5}">
                      <a16:colId xmlns:a16="http://schemas.microsoft.com/office/drawing/2014/main" val="20002"/>
                    </a:ext>
                  </a:extLst>
                </a:gridCol>
                <a:gridCol w="3024502">
                  <a:extLst>
                    <a:ext uri="{9D8B030D-6E8A-4147-A177-3AD203B41FA5}">
                      <a16:colId xmlns:a16="http://schemas.microsoft.com/office/drawing/2014/main" val="20003"/>
                    </a:ext>
                  </a:extLst>
                </a:gridCol>
              </a:tblGrid>
              <a:tr h="457198">
                <a:tc>
                  <a:txBody>
                    <a:bodyPr/>
                    <a:lstStyle/>
                    <a:p>
                      <a:endParaRPr lang="zh-HK" altLang="en-US" sz="18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Interval</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Normal Curve</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Percentage of data</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82802">
                <a:tc>
                  <a:txBody>
                    <a:bodyPr/>
                    <a:lstStyle/>
                    <a:p>
                      <a:r>
                        <a:rPr lang="en-US" altLang="zh-HK" sz="2400" dirty="0">
                          <a:solidFill>
                            <a:schemeClr val="tx1"/>
                          </a:solidFill>
                          <a:latin typeface="Arial" panose="020B0604020202020204" pitchFamily="34" charset="0"/>
                          <a:cs typeface="Arial" panose="020B0604020202020204" pitchFamily="34" charset="0"/>
                        </a:rPr>
                        <a:t>(b)</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between</a:t>
                      </a:r>
                    </a:p>
                    <a:p>
                      <a:pPr algn="ctr"/>
                      <a:endParaRPr lang="en-US" altLang="zh-HK" sz="2400" dirty="0">
                        <a:solidFill>
                          <a:schemeClr val="tx1"/>
                        </a:solidFill>
                        <a:latin typeface="Arial" panose="020B0604020202020204" pitchFamily="34" charset="0"/>
                        <a:cs typeface="Arial" panose="020B0604020202020204" pitchFamily="34" charset="0"/>
                      </a:endParaRPr>
                    </a:p>
                    <a:p>
                      <a:pPr algn="ctr"/>
                      <a:r>
                        <a:rPr lang="en-US" altLang="zh-HK" sz="2400" dirty="0">
                          <a:solidFill>
                            <a:schemeClr val="tx1"/>
                          </a:solidFill>
                          <a:latin typeface="Arial" panose="020B0604020202020204" pitchFamily="34" charset="0"/>
                          <a:cs typeface="Arial" panose="020B0604020202020204" pitchFamily="34" charset="0"/>
                        </a:rPr>
                        <a:t>and</a:t>
                      </a:r>
                    </a:p>
                    <a:p>
                      <a:pPr algn="ctr"/>
                      <a:endParaRPr lang="en-US" altLang="zh-HK" sz="2400" dirty="0">
                        <a:solidFill>
                          <a:schemeClr val="tx1"/>
                        </a:solidFill>
                        <a:latin typeface="Arial" panose="020B0604020202020204" pitchFamily="34" charset="0"/>
                        <a:cs typeface="Arial" panose="020B0604020202020204" pitchFamily="34" charset="0"/>
                      </a:endParaRPr>
                    </a:p>
                    <a:p>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7909" name="Picture 2">
            <a:extLst>
              <a:ext uri="{FF2B5EF4-FFF2-40B4-BE49-F238E27FC236}">
                <a16:creationId xmlns:a16="http://schemas.microsoft.com/office/drawing/2014/main" id="{E5B3C035-3392-D9F1-6F0D-72349456FB0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1913" y="3929063"/>
            <a:ext cx="3240087" cy="191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graphicFrame>
        <p:nvGraphicFramePr>
          <p:cNvPr id="37910" name="Object 34">
            <a:extLst>
              <a:ext uri="{FF2B5EF4-FFF2-40B4-BE49-F238E27FC236}">
                <a16:creationId xmlns:a16="http://schemas.microsoft.com/office/drawing/2014/main" id="{23349BC6-D0C4-650A-7B69-ACFCC79C9225}"/>
              </a:ext>
            </a:extLst>
          </p:cNvPr>
          <p:cNvGraphicFramePr>
            <a:graphicFrameLocks noChangeAspect="1"/>
          </p:cNvGraphicFramePr>
          <p:nvPr/>
        </p:nvGraphicFramePr>
        <p:xfrm>
          <a:off x="1125538" y="4400550"/>
          <a:ext cx="1093787" cy="409575"/>
        </p:xfrm>
        <a:graphic>
          <a:graphicData uri="http://schemas.openxmlformats.org/presentationml/2006/ole">
            <mc:AlternateContent xmlns:mc="http://schemas.openxmlformats.org/markup-compatibility/2006">
              <mc:Choice xmlns:v="urn:schemas-microsoft-com:vml" Requires="v">
                <p:oleObj name="方程式" r:id="rId4" imgW="469696" imgH="177723" progId="Equation.3">
                  <p:embed/>
                </p:oleObj>
              </mc:Choice>
              <mc:Fallback>
                <p:oleObj name="方程式" r:id="rId4" imgW="469696" imgH="177723"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38" y="4400550"/>
                        <a:ext cx="10937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1" name="物件 12">
            <a:extLst>
              <a:ext uri="{FF2B5EF4-FFF2-40B4-BE49-F238E27FC236}">
                <a16:creationId xmlns:a16="http://schemas.microsoft.com/office/drawing/2014/main" id="{172A8AC2-C0AD-4B73-B8FF-E46F300F1C3D}"/>
              </a:ext>
            </a:extLst>
          </p:cNvPr>
          <p:cNvGraphicFramePr>
            <a:graphicFrameLocks noChangeAspect="1"/>
          </p:cNvGraphicFramePr>
          <p:nvPr/>
        </p:nvGraphicFramePr>
        <p:xfrm>
          <a:off x="1144588" y="5121275"/>
          <a:ext cx="1095375" cy="409575"/>
        </p:xfrm>
        <a:graphic>
          <a:graphicData uri="http://schemas.openxmlformats.org/presentationml/2006/ole">
            <mc:AlternateContent xmlns:mc="http://schemas.openxmlformats.org/markup-compatibility/2006">
              <mc:Choice xmlns:v="urn:schemas-microsoft-com:vml" Requires="v">
                <p:oleObj name="方程式" r:id="rId6" imgW="469696" imgH="177723" progId="Equation.3">
                  <p:embed/>
                </p:oleObj>
              </mc:Choice>
              <mc:Fallback>
                <p:oleObj name="方程式" r:id="rId6" imgW="469696" imgH="177723" progId="Equation.3">
                  <p:embed/>
                  <p:pic>
                    <p:nvPicPr>
                      <p:cNvPr id="0" name="物件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4588" y="5121275"/>
                        <a:ext cx="1095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12" name="文字方塊 1">
            <a:extLst>
              <a:ext uri="{FF2B5EF4-FFF2-40B4-BE49-F238E27FC236}">
                <a16:creationId xmlns:a16="http://schemas.microsoft.com/office/drawing/2014/main" id="{FE8C9D52-5A71-E031-491F-F9235323E581}"/>
              </a:ext>
            </a:extLst>
          </p:cNvPr>
          <p:cNvSpPr txBox="1">
            <a:spLocks noChangeArrowheads="1"/>
          </p:cNvSpPr>
          <p:nvPr/>
        </p:nvSpPr>
        <p:spPr bwMode="auto">
          <a:xfrm>
            <a:off x="6659563" y="4627563"/>
            <a:ext cx="1466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HK" sz="2800">
                <a:solidFill>
                  <a:srgbClr val="FF0000"/>
                </a:solidFill>
                <a:latin typeface="Arial" panose="020B0604020202020204" pitchFamily="34" charset="0"/>
              </a:rPr>
              <a:t>97.35%</a:t>
            </a:r>
            <a:endParaRPr lang="zh-HK" altLang="en-US" sz="28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12"/>
                                        </p:tgtEl>
                                        <p:attrNameLst>
                                          <p:attrName>style.visibility</p:attrName>
                                        </p:attrNameLst>
                                      </p:cBhvr>
                                      <p:to>
                                        <p:strVal val="visible"/>
                                      </p:to>
                                    </p:set>
                                    <p:animEffect transition="in" filter="blinds(horizontal)">
                                      <p:cBhvr>
                                        <p:cTn id="12" dur="500"/>
                                        <p:tgtEl>
                                          <p:spTgt spid="37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61">
            <a:extLst>
              <a:ext uri="{FF2B5EF4-FFF2-40B4-BE49-F238E27FC236}">
                <a16:creationId xmlns:a16="http://schemas.microsoft.com/office/drawing/2014/main" id="{2713D160-FB40-A508-46C8-E649605EA0B7}"/>
              </a:ext>
            </a:extLst>
          </p:cNvPr>
          <p:cNvSpPr txBox="1">
            <a:spLocks noChangeArrowheads="1"/>
          </p:cNvSpPr>
          <p:nvPr/>
        </p:nvSpPr>
        <p:spPr bwMode="auto">
          <a:xfrm>
            <a:off x="323850" y="606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38915" name="Rectangle 62">
            <a:extLst>
              <a:ext uri="{FF2B5EF4-FFF2-40B4-BE49-F238E27FC236}">
                <a16:creationId xmlns:a16="http://schemas.microsoft.com/office/drawing/2014/main" id="{3658D666-5E19-A42F-B3EC-CF21365CFC8E}"/>
              </a:ext>
            </a:extLst>
          </p:cNvPr>
          <p:cNvSpPr>
            <a:spLocks noChangeArrowheads="1"/>
          </p:cNvSpPr>
          <p:nvPr/>
        </p:nvSpPr>
        <p:spPr bwMode="auto">
          <a:xfrm>
            <a:off x="323850" y="1063625"/>
            <a:ext cx="8496300"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In each of the following normal curves,</a:t>
            </a:r>
          </a:p>
          <a:p>
            <a:pPr eaLnBrk="1" hangingPunct="1">
              <a:buFontTx/>
              <a:buNone/>
            </a:pPr>
            <a:r>
              <a:rPr lang="en-US" altLang="zh-TW" sz="2400">
                <a:latin typeface="Arial" panose="020B0604020202020204" pitchFamily="34" charset="0"/>
              </a:rPr>
              <a:t>(i)  shade the region(s) indicating the data lying in the </a:t>
            </a:r>
            <a:br>
              <a:rPr lang="en-US" altLang="zh-TW" sz="2400">
                <a:latin typeface="Arial" panose="020B0604020202020204" pitchFamily="34" charset="0"/>
              </a:rPr>
            </a:b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specified interval,</a:t>
            </a:r>
          </a:p>
          <a:p>
            <a:pPr eaLnBrk="1" hangingPunct="1">
              <a:buFontTx/>
              <a:buNone/>
            </a:pPr>
            <a:r>
              <a:rPr lang="en-US" altLang="zh-TW" sz="2400">
                <a:latin typeface="Arial" panose="020B0604020202020204" pitchFamily="34" charset="0"/>
              </a:rPr>
              <a:t>(ii) find the percentage of data lying in the specified interval.</a:t>
            </a:r>
          </a:p>
        </p:txBody>
      </p:sp>
      <p:pic>
        <p:nvPicPr>
          <p:cNvPr id="38916" name="Picture 30">
            <a:extLst>
              <a:ext uri="{FF2B5EF4-FFF2-40B4-BE49-F238E27FC236}">
                <a16:creationId xmlns:a16="http://schemas.microsoft.com/office/drawing/2014/main" id="{80413BDF-FCF2-8107-A843-074374A68FBB}"/>
              </a:ext>
            </a:extLst>
          </p:cNvPr>
          <p:cNvPicPr>
            <a:picLocks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10" r="24687"/>
          <a:stretch>
            <a:fillRect/>
          </a:stretch>
        </p:blipFill>
        <p:spPr bwMode="auto">
          <a:xfrm>
            <a:off x="2724150" y="4079875"/>
            <a:ext cx="2260600" cy="131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graphicFrame>
        <p:nvGraphicFramePr>
          <p:cNvPr id="6" name="表格 5">
            <a:extLst>
              <a:ext uri="{FF2B5EF4-FFF2-40B4-BE49-F238E27FC236}">
                <a16:creationId xmlns:a16="http://schemas.microsoft.com/office/drawing/2014/main" id="{6CAF4569-B59D-DDEF-C899-D8596EE34144}"/>
              </a:ext>
            </a:extLst>
          </p:cNvPr>
          <p:cNvGraphicFramePr>
            <a:graphicFrameLocks noGrp="1"/>
          </p:cNvGraphicFramePr>
          <p:nvPr/>
        </p:nvGraphicFramePr>
        <p:xfrm>
          <a:off x="179388" y="3424238"/>
          <a:ext cx="8713787" cy="2540000"/>
        </p:xfrm>
        <a:graphic>
          <a:graphicData uri="http://schemas.openxmlformats.org/drawingml/2006/table">
            <a:tbl>
              <a:tblPr firstRow="1" bandRow="1">
                <a:tableStyleId>{5C22544A-7EE6-4342-B048-85BDC9FD1C3A}</a:tableStyleId>
              </a:tblPr>
              <a:tblGrid>
                <a:gridCol w="648448">
                  <a:extLst>
                    <a:ext uri="{9D8B030D-6E8A-4147-A177-3AD203B41FA5}">
                      <a16:colId xmlns:a16="http://schemas.microsoft.com/office/drawing/2014/main" val="20000"/>
                    </a:ext>
                  </a:extLst>
                </a:gridCol>
                <a:gridCol w="1728287">
                  <a:extLst>
                    <a:ext uri="{9D8B030D-6E8A-4147-A177-3AD203B41FA5}">
                      <a16:colId xmlns:a16="http://schemas.microsoft.com/office/drawing/2014/main" val="20001"/>
                    </a:ext>
                  </a:extLst>
                </a:gridCol>
                <a:gridCol w="3312550">
                  <a:extLst>
                    <a:ext uri="{9D8B030D-6E8A-4147-A177-3AD203B41FA5}">
                      <a16:colId xmlns:a16="http://schemas.microsoft.com/office/drawing/2014/main" val="20002"/>
                    </a:ext>
                  </a:extLst>
                </a:gridCol>
                <a:gridCol w="3024502">
                  <a:extLst>
                    <a:ext uri="{9D8B030D-6E8A-4147-A177-3AD203B41FA5}">
                      <a16:colId xmlns:a16="http://schemas.microsoft.com/office/drawing/2014/main" val="20003"/>
                    </a:ext>
                  </a:extLst>
                </a:gridCol>
              </a:tblGrid>
              <a:tr h="457198">
                <a:tc>
                  <a:txBody>
                    <a:bodyPr/>
                    <a:lstStyle/>
                    <a:p>
                      <a:endParaRPr lang="zh-HK" altLang="en-US" sz="18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Interval</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Normal Curve</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Percentage of data</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082802">
                <a:tc>
                  <a:txBody>
                    <a:bodyPr/>
                    <a:lstStyle/>
                    <a:p>
                      <a:r>
                        <a:rPr lang="en-US" altLang="zh-HK" sz="2400" dirty="0">
                          <a:solidFill>
                            <a:schemeClr val="tx1"/>
                          </a:solidFill>
                          <a:latin typeface="Arial" panose="020B0604020202020204" pitchFamily="34" charset="0"/>
                          <a:cs typeface="Arial" panose="020B0604020202020204" pitchFamily="34" charset="0"/>
                        </a:rPr>
                        <a:t>(c)</a:t>
                      </a:r>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2400" dirty="0">
                          <a:solidFill>
                            <a:schemeClr val="tx1"/>
                          </a:solidFill>
                          <a:latin typeface="Arial" panose="020B0604020202020204" pitchFamily="34" charset="0"/>
                          <a:cs typeface="Arial" panose="020B0604020202020204" pitchFamily="34" charset="0"/>
                        </a:rPr>
                        <a:t>Smaller than</a:t>
                      </a:r>
                    </a:p>
                    <a:p>
                      <a:pPr algn="ctr"/>
                      <a:endParaRPr lang="en-US" altLang="zh-HK" sz="2400" dirty="0">
                        <a:solidFill>
                          <a:schemeClr val="tx1"/>
                        </a:solidFill>
                        <a:latin typeface="Arial" panose="020B0604020202020204" pitchFamily="34" charset="0"/>
                        <a:cs typeface="Arial" panose="020B0604020202020204" pitchFamily="34" charset="0"/>
                      </a:endParaRPr>
                    </a:p>
                    <a:p>
                      <a:endParaRPr lang="zh-HK" altLang="en-US" sz="2400" dirty="0">
                        <a:solidFill>
                          <a:schemeClr val="tx1"/>
                        </a:solidFill>
                        <a:latin typeface="Arial" panose="020B0604020202020204" pitchFamily="34" charset="0"/>
                        <a:cs typeface="Arial" panose="020B0604020202020204" pitchFamily="34"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2400" dirty="0">
                        <a:solidFill>
                          <a:schemeClr val="tx1"/>
                        </a:solidFill>
                        <a:latin typeface="Times New Roman" panose="02020603050405020304" pitchFamily="18" charset="0"/>
                        <a:cs typeface="Times New Roman" panose="02020603050405020304" pitchFamily="18" charset="0"/>
                      </a:endParaRPr>
                    </a:p>
                  </a:txBody>
                  <a:tcPr marL="91445" marR="91445"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8933" name="Picture 2">
            <a:extLst>
              <a:ext uri="{FF2B5EF4-FFF2-40B4-BE49-F238E27FC236}">
                <a16:creationId xmlns:a16="http://schemas.microsoft.com/office/drawing/2014/main" id="{5118B732-7EA8-3608-0CBA-BE74CC588C6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01913" y="3929063"/>
            <a:ext cx="3240087" cy="191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Lst>
        </p:spPr>
      </p:pic>
      <p:graphicFrame>
        <p:nvGraphicFramePr>
          <p:cNvPr id="38934" name="物件 12">
            <a:extLst>
              <a:ext uri="{FF2B5EF4-FFF2-40B4-BE49-F238E27FC236}">
                <a16:creationId xmlns:a16="http://schemas.microsoft.com/office/drawing/2014/main" id="{B904C810-CD8E-DE98-7E0B-76ED7D4CB263}"/>
              </a:ext>
            </a:extLst>
          </p:cNvPr>
          <p:cNvGraphicFramePr>
            <a:graphicFrameLocks noChangeAspect="1"/>
          </p:cNvGraphicFramePr>
          <p:nvPr/>
        </p:nvGraphicFramePr>
        <p:xfrm>
          <a:off x="1144588" y="4891088"/>
          <a:ext cx="1095375" cy="409575"/>
        </p:xfrm>
        <a:graphic>
          <a:graphicData uri="http://schemas.openxmlformats.org/presentationml/2006/ole">
            <mc:AlternateContent xmlns:mc="http://schemas.openxmlformats.org/markup-compatibility/2006">
              <mc:Choice xmlns:v="urn:schemas-microsoft-com:vml" Requires="v">
                <p:oleObj name="方程式" r:id="rId4" imgW="469696" imgH="177723" progId="Equation.3">
                  <p:embed/>
                </p:oleObj>
              </mc:Choice>
              <mc:Fallback>
                <p:oleObj name="方程式" r:id="rId4" imgW="469696" imgH="177723" progId="Equation.3">
                  <p:embed/>
                  <p:pic>
                    <p:nvPicPr>
                      <p:cNvPr id="0" name="物件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588" y="4891088"/>
                        <a:ext cx="1095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35" name="文字方塊 1">
            <a:extLst>
              <a:ext uri="{FF2B5EF4-FFF2-40B4-BE49-F238E27FC236}">
                <a16:creationId xmlns:a16="http://schemas.microsoft.com/office/drawing/2014/main" id="{1F4A4E2E-101E-EB42-0AAC-3441432C2356}"/>
              </a:ext>
            </a:extLst>
          </p:cNvPr>
          <p:cNvSpPr txBox="1">
            <a:spLocks noChangeArrowheads="1"/>
          </p:cNvSpPr>
          <p:nvPr/>
        </p:nvSpPr>
        <p:spPr bwMode="auto">
          <a:xfrm>
            <a:off x="6875463" y="4627563"/>
            <a:ext cx="12509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HK" sz="2800">
                <a:solidFill>
                  <a:srgbClr val="FF0000"/>
                </a:solidFill>
                <a:latin typeface="Arial" panose="020B0604020202020204" pitchFamily="34" charset="0"/>
              </a:rPr>
              <a:t>97.5%</a:t>
            </a:r>
            <a:endParaRPr lang="zh-HK" altLang="en-US" sz="28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35"/>
                                        </p:tgtEl>
                                        <p:attrNameLst>
                                          <p:attrName>style.visibility</p:attrName>
                                        </p:attrNameLst>
                                      </p:cBhvr>
                                      <p:to>
                                        <p:strVal val="visible"/>
                                      </p:to>
                                    </p:set>
                                    <p:animEffect transition="in" filter="blinds(horizontal)">
                                      <p:cBhvr>
                                        <p:cTn id="12" dur="500"/>
                                        <p:tgtEl>
                                          <p:spTgt spid="3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7">
            <a:extLst>
              <a:ext uri="{FF2B5EF4-FFF2-40B4-BE49-F238E27FC236}">
                <a16:creationId xmlns:a16="http://schemas.microsoft.com/office/drawing/2014/main" id="{3880DF3E-E5C3-5447-2892-B2D59683E8EB}"/>
              </a:ext>
            </a:extLst>
          </p:cNvPr>
          <p:cNvSpPr>
            <a:spLocks noChangeArrowheads="1"/>
          </p:cNvSpPr>
          <p:nvPr/>
        </p:nvSpPr>
        <p:spPr bwMode="auto">
          <a:xfrm>
            <a:off x="342900" y="1081088"/>
            <a:ext cx="86931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1436688"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1436688"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1436688"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1436688"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sym typeface="Symbol" panose="05050102010706020507" pitchFamily="18" charset="2"/>
              </a:rPr>
              <a:t>The heights of 100 students are normally distributed with </a:t>
            </a:r>
            <a:br>
              <a:rPr lang="en-US" altLang="zh-TW" sz="2400">
                <a:latin typeface="Arial" panose="020B0604020202020204" pitchFamily="34" charset="0"/>
                <a:sym typeface="Symbol" panose="05050102010706020507" pitchFamily="18" charset="2"/>
              </a:rPr>
            </a:br>
            <a:r>
              <a:rPr lang="en-US" altLang="zh-TW" sz="2400">
                <a:latin typeface="Arial" panose="020B0604020202020204" pitchFamily="34" charset="0"/>
                <a:sym typeface="Symbol" panose="05050102010706020507" pitchFamily="18" charset="2"/>
              </a:rPr>
              <a:t>a mean of 155 cm and a standard deviation of 8 cm.</a:t>
            </a:r>
          </a:p>
        </p:txBody>
      </p:sp>
      <p:sp>
        <p:nvSpPr>
          <p:cNvPr id="304248" name="Rectangle 120">
            <a:extLst>
              <a:ext uri="{FF2B5EF4-FFF2-40B4-BE49-F238E27FC236}">
                <a16:creationId xmlns:a16="http://schemas.microsoft.com/office/drawing/2014/main" id="{9E9C173A-E8F1-EA6C-E21D-6FF3CC41CA4F}"/>
              </a:ext>
            </a:extLst>
          </p:cNvPr>
          <p:cNvSpPr>
            <a:spLocks noChangeArrowheads="1"/>
          </p:cNvSpPr>
          <p:nvPr/>
        </p:nvSpPr>
        <p:spPr bwMode="auto">
          <a:xfrm>
            <a:off x="250825" y="2916238"/>
            <a:ext cx="5589588"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600">
                <a:latin typeface="Arial" panose="020B0604020202020204" pitchFamily="34" charset="0"/>
              </a:rPr>
              <a:t>∵   147 cm = (155 </a:t>
            </a:r>
            <a:r>
              <a:rPr lang="en-US" altLang="zh-TW" sz="2600">
                <a:latin typeface="Arial" panose="020B0604020202020204" pitchFamily="34" charset="0"/>
                <a:cs typeface="Times New Roman" panose="02020603050405020304" pitchFamily="18" charset="0"/>
              </a:rPr>
              <a:t>– 8) cm =</a:t>
            </a:r>
            <a:r>
              <a:rPr lang="en-US" altLang="zh-TW" sz="2600" i="1">
                <a:latin typeface="Arial" panose="020B0604020202020204" pitchFamily="34" charset="0"/>
                <a:cs typeface="Times New Roman" panose="02020603050405020304" pitchFamily="18" charset="0"/>
              </a:rPr>
              <a:t> x</a:t>
            </a:r>
            <a:r>
              <a:rPr lang="en-US" altLang="zh-TW" sz="2600">
                <a:latin typeface="Arial" panose="020B0604020202020204" pitchFamily="34" charset="0"/>
                <a:cs typeface="Times New Roman" panose="02020603050405020304" pitchFamily="18" charset="0"/>
              </a:rPr>
              <a:t> – </a:t>
            </a:r>
            <a:r>
              <a:rPr lang="en-US" altLang="zh-TW" sz="2600" i="1">
                <a:latin typeface="Arial" panose="020B0604020202020204" pitchFamily="34" charset="0"/>
                <a:sym typeface="Symbol" panose="05050102010706020507" pitchFamily="18" charset="2"/>
              </a:rPr>
              <a:t></a:t>
            </a:r>
          </a:p>
          <a:p>
            <a:pPr eaLnBrk="1" hangingPunct="1">
              <a:buFontTx/>
              <a:buNone/>
            </a:pPr>
            <a:r>
              <a:rPr lang="en-US" altLang="zh-TW" sz="2600" i="1">
                <a:latin typeface="Arial" panose="020B0604020202020204" pitchFamily="34" charset="0"/>
                <a:sym typeface="Symbol" panose="05050102010706020507" pitchFamily="18" charset="2"/>
              </a:rPr>
              <a:t>      </a:t>
            </a:r>
            <a:r>
              <a:rPr lang="en-US" altLang="zh-TW" sz="1500" i="1">
                <a:latin typeface="Arial" panose="020B0604020202020204" pitchFamily="34" charset="0"/>
                <a:sym typeface="Symbol" panose="05050102010706020507" pitchFamily="18" charset="2"/>
              </a:rPr>
              <a:t> </a:t>
            </a:r>
            <a:r>
              <a:rPr lang="en-US" altLang="zh-TW" sz="2600">
                <a:latin typeface="Arial" panose="020B0604020202020204" pitchFamily="34" charset="0"/>
                <a:sym typeface="Symbol" panose="05050102010706020507" pitchFamily="18" charset="2"/>
              </a:rPr>
              <a:t>163 cm = (155 + 8) cm = </a:t>
            </a:r>
            <a:r>
              <a:rPr lang="en-US" altLang="zh-TW" sz="2600" i="1">
                <a:latin typeface="Arial" panose="020B0604020202020204" pitchFamily="34" charset="0"/>
                <a:sym typeface="Symbol" panose="05050102010706020507" pitchFamily="18" charset="2"/>
              </a:rPr>
              <a:t>x</a:t>
            </a:r>
            <a:r>
              <a:rPr lang="en-US" altLang="zh-TW" sz="2600">
                <a:latin typeface="Arial" panose="020B0604020202020204" pitchFamily="34" charset="0"/>
                <a:sym typeface="Symbol" panose="05050102010706020507" pitchFamily="18" charset="2"/>
              </a:rPr>
              <a:t> + </a:t>
            </a:r>
            <a:r>
              <a:rPr lang="en-US" altLang="zh-TW" sz="2600" i="1">
                <a:latin typeface="Arial" panose="020B0604020202020204" pitchFamily="34" charset="0"/>
                <a:sym typeface="Symbol" panose="05050102010706020507" pitchFamily="18" charset="2"/>
              </a:rPr>
              <a:t></a:t>
            </a:r>
            <a:endParaRPr lang="en-US" altLang="zh-TW" sz="2600">
              <a:latin typeface="Arial" panose="020B0604020202020204" pitchFamily="34" charset="0"/>
              <a:sym typeface="Symbol" panose="05050102010706020507" pitchFamily="18" charset="2"/>
            </a:endParaRPr>
          </a:p>
          <a:p>
            <a:pPr eaLnBrk="1" hangingPunct="1">
              <a:buFontTx/>
              <a:buNone/>
            </a:pPr>
            <a:r>
              <a:rPr lang="en-US" altLang="zh-TW" sz="2600">
                <a:latin typeface="Arial" panose="020B0604020202020204" pitchFamily="34" charset="0"/>
                <a:sym typeface="Symbol" panose="05050102010706020507" pitchFamily="18" charset="2"/>
              </a:rPr>
              <a:t>∴   The required number of students</a:t>
            </a:r>
          </a:p>
          <a:p>
            <a:pPr eaLnBrk="1" hangingPunct="1">
              <a:buFontTx/>
              <a:buNone/>
            </a:pPr>
            <a:r>
              <a:rPr lang="en-US" altLang="zh-TW" sz="2600">
                <a:latin typeface="Arial" panose="020B0604020202020204" pitchFamily="34" charset="0"/>
                <a:sym typeface="Symbol" panose="05050102010706020507" pitchFamily="18" charset="2"/>
              </a:rPr>
              <a:t>       = 100    68%</a:t>
            </a:r>
          </a:p>
          <a:p>
            <a:pPr eaLnBrk="1" hangingPunct="1">
              <a:buFontTx/>
              <a:buNone/>
            </a:pPr>
            <a:r>
              <a:rPr lang="en-US" altLang="zh-TW" sz="2600">
                <a:latin typeface="Arial" panose="020B0604020202020204" pitchFamily="34" charset="0"/>
                <a:sym typeface="Symbol" panose="05050102010706020507" pitchFamily="18" charset="2"/>
              </a:rPr>
              <a:t>       = 68 </a:t>
            </a:r>
          </a:p>
        </p:txBody>
      </p:sp>
      <p:sp>
        <p:nvSpPr>
          <p:cNvPr id="304252" name="Line 124">
            <a:extLst>
              <a:ext uri="{FF2B5EF4-FFF2-40B4-BE49-F238E27FC236}">
                <a16:creationId xmlns:a16="http://schemas.microsoft.com/office/drawing/2014/main" id="{7A16FC0C-D8F1-85EA-AB4E-3DFD9098FFCD}"/>
              </a:ext>
            </a:extLst>
          </p:cNvPr>
          <p:cNvSpPr>
            <a:spLocks noChangeShapeType="1"/>
          </p:cNvSpPr>
          <p:nvPr/>
        </p:nvSpPr>
        <p:spPr bwMode="auto">
          <a:xfrm>
            <a:off x="4645025" y="3048000"/>
            <a:ext cx="163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04253" name="Line 125">
            <a:extLst>
              <a:ext uri="{FF2B5EF4-FFF2-40B4-BE49-F238E27FC236}">
                <a16:creationId xmlns:a16="http://schemas.microsoft.com/office/drawing/2014/main" id="{30679027-D266-4EC3-92AB-70478F0E6BF9}"/>
              </a:ext>
            </a:extLst>
          </p:cNvPr>
          <p:cNvSpPr>
            <a:spLocks noChangeShapeType="1"/>
          </p:cNvSpPr>
          <p:nvPr/>
        </p:nvSpPr>
        <p:spPr bwMode="auto">
          <a:xfrm>
            <a:off x="4654550" y="3509963"/>
            <a:ext cx="1635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9942" name="Rectangle 131">
            <a:extLst>
              <a:ext uri="{FF2B5EF4-FFF2-40B4-BE49-F238E27FC236}">
                <a16:creationId xmlns:a16="http://schemas.microsoft.com/office/drawing/2014/main" id="{7B292333-EB1C-24EE-FF6D-E29E9089E7BF}"/>
              </a:ext>
            </a:extLst>
          </p:cNvPr>
          <p:cNvSpPr>
            <a:spLocks noChangeArrowheads="1"/>
          </p:cNvSpPr>
          <p:nvPr/>
        </p:nvSpPr>
        <p:spPr bwMode="auto">
          <a:xfrm>
            <a:off x="0" y="2992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aphicFrame>
        <p:nvGraphicFramePr>
          <p:cNvPr id="304258" name="Object 130">
            <a:extLst>
              <a:ext uri="{FF2B5EF4-FFF2-40B4-BE49-F238E27FC236}">
                <a16:creationId xmlns:a16="http://schemas.microsoft.com/office/drawing/2014/main" id="{3970C43C-7A87-4189-EBCC-A72C14043816}"/>
              </a:ext>
            </a:extLst>
          </p:cNvPr>
          <p:cNvGraphicFramePr>
            <a:graphicFrameLocks noChangeAspect="1"/>
          </p:cNvGraphicFramePr>
          <p:nvPr/>
        </p:nvGraphicFramePr>
        <p:xfrm>
          <a:off x="1881188" y="4483100"/>
          <a:ext cx="252412" cy="273050"/>
        </p:xfrm>
        <a:graphic>
          <a:graphicData uri="http://schemas.openxmlformats.org/presentationml/2006/ole">
            <mc:AlternateContent xmlns:mc="http://schemas.openxmlformats.org/markup-compatibility/2006">
              <mc:Choice xmlns:v="urn:schemas-microsoft-com:vml" Requires="v">
                <p:oleObj name="方程式" r:id="rId2" imgW="114102" imgH="126780" progId="Equation.3">
                  <p:embed/>
                </p:oleObj>
              </mc:Choice>
              <mc:Fallback>
                <p:oleObj name="方程式" r:id="rId2" imgW="114102" imgH="126780" progId="Equation.3">
                  <p:embed/>
                  <p:pic>
                    <p:nvPicPr>
                      <p:cNvPr id="0" name="Object 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4483100"/>
                        <a:ext cx="2524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04262" name="Group 134">
            <a:extLst>
              <a:ext uri="{FF2B5EF4-FFF2-40B4-BE49-F238E27FC236}">
                <a16:creationId xmlns:a16="http://schemas.microsoft.com/office/drawing/2014/main" id="{FD81945F-C2BE-FE93-2F07-636C653F394B}"/>
              </a:ext>
            </a:extLst>
          </p:cNvPr>
          <p:cNvGrpSpPr>
            <a:grpSpLocks/>
          </p:cNvGrpSpPr>
          <p:nvPr/>
        </p:nvGrpSpPr>
        <p:grpSpPr bwMode="auto">
          <a:xfrm>
            <a:off x="1281113" y="5232400"/>
            <a:ext cx="338137" cy="42863"/>
            <a:chOff x="1045" y="3805"/>
            <a:chExt cx="213" cy="27"/>
          </a:xfrm>
        </p:grpSpPr>
        <p:sp>
          <p:nvSpPr>
            <p:cNvPr id="39953" name="Line 132">
              <a:extLst>
                <a:ext uri="{FF2B5EF4-FFF2-40B4-BE49-F238E27FC236}">
                  <a16:creationId xmlns:a16="http://schemas.microsoft.com/office/drawing/2014/main" id="{F954B3B0-FAD6-E359-C275-8CC7240BFCA9}"/>
                </a:ext>
              </a:extLst>
            </p:cNvPr>
            <p:cNvSpPr>
              <a:spLocks noChangeShapeType="1"/>
            </p:cNvSpPr>
            <p:nvPr/>
          </p:nvSpPr>
          <p:spPr bwMode="auto">
            <a:xfrm>
              <a:off x="1045" y="3805"/>
              <a:ext cx="2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9954" name="Line 133">
              <a:extLst>
                <a:ext uri="{FF2B5EF4-FFF2-40B4-BE49-F238E27FC236}">
                  <a16:creationId xmlns:a16="http://schemas.microsoft.com/office/drawing/2014/main" id="{49A8F787-1D1E-0D32-2C14-EF947349A7B5}"/>
                </a:ext>
              </a:extLst>
            </p:cNvPr>
            <p:cNvSpPr>
              <a:spLocks noChangeShapeType="1"/>
            </p:cNvSpPr>
            <p:nvPr/>
          </p:nvSpPr>
          <p:spPr bwMode="auto">
            <a:xfrm>
              <a:off x="1045" y="3832"/>
              <a:ext cx="2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sp>
        <p:nvSpPr>
          <p:cNvPr id="19" name="AutoShape 48">
            <a:extLst>
              <a:ext uri="{FF2B5EF4-FFF2-40B4-BE49-F238E27FC236}">
                <a16:creationId xmlns:a16="http://schemas.microsoft.com/office/drawing/2014/main" id="{49A18687-B4CC-D684-B1C2-3A836F99CD30}"/>
              </a:ext>
            </a:extLst>
          </p:cNvPr>
          <p:cNvSpPr>
            <a:spLocks noChangeArrowheads="1"/>
          </p:cNvSpPr>
          <p:nvPr/>
        </p:nvSpPr>
        <p:spPr bwMode="auto">
          <a:xfrm>
            <a:off x="5857875" y="2317750"/>
            <a:ext cx="3178175" cy="1674813"/>
          </a:xfrm>
          <a:prstGeom prst="wedgeRoundRectCallout">
            <a:avLst>
              <a:gd name="adj1" fmla="val 2255"/>
              <a:gd name="adj2" fmla="val -100602"/>
              <a:gd name="adj3" fmla="val 16667"/>
            </a:avLst>
          </a:prstGeom>
          <a:gradFill rotWithShape="1">
            <a:gsLst>
              <a:gs pos="0">
                <a:srgbClr val="66CCF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80000"/>
              </a:spcBef>
              <a:buFontTx/>
              <a:buNone/>
            </a:pPr>
            <a:r>
              <a:rPr lang="en-US" altLang="zh-TW" sz="2400">
                <a:latin typeface="Arial" panose="020B0604020202020204" pitchFamily="34" charset="0"/>
              </a:rPr>
              <a:t>Normally distributed means the data set follows normal distribution.</a:t>
            </a:r>
            <a:endParaRPr lang="en-US" altLang="zh-TW" sz="2400" i="1">
              <a:latin typeface="Arial" panose="020B0604020202020204" pitchFamily="34" charset="0"/>
            </a:endParaRPr>
          </a:p>
        </p:txBody>
      </p:sp>
      <p:sp>
        <p:nvSpPr>
          <p:cNvPr id="304265" name="Rectangle 137">
            <a:extLst>
              <a:ext uri="{FF2B5EF4-FFF2-40B4-BE49-F238E27FC236}">
                <a16:creationId xmlns:a16="http://schemas.microsoft.com/office/drawing/2014/main" id="{3F90753C-7183-BB0A-95B9-396124D3EE15}"/>
              </a:ext>
            </a:extLst>
          </p:cNvPr>
          <p:cNvSpPr>
            <a:spLocks noChangeArrowheads="1"/>
          </p:cNvSpPr>
          <p:nvPr/>
        </p:nvSpPr>
        <p:spPr bwMode="auto">
          <a:xfrm>
            <a:off x="342900" y="1901825"/>
            <a:ext cx="8693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sym typeface="Symbol" panose="05050102010706020507" pitchFamily="18" charset="2"/>
              </a:rPr>
              <a:t>How many students have heights between 147 cm </a:t>
            </a:r>
            <a:br>
              <a:rPr lang="en-US" altLang="zh-TW" sz="2400">
                <a:latin typeface="Arial" panose="020B0604020202020204" pitchFamily="34" charset="0"/>
                <a:sym typeface="Symbol" panose="05050102010706020507" pitchFamily="18" charset="2"/>
              </a:rPr>
            </a:br>
            <a:r>
              <a:rPr lang="en-US" altLang="zh-TW" sz="2400">
                <a:latin typeface="Arial" panose="020B0604020202020204" pitchFamily="34" charset="0"/>
                <a:sym typeface="Symbol" panose="05050102010706020507" pitchFamily="18" charset="2"/>
              </a:rPr>
              <a:t>and 163 cm?</a:t>
            </a:r>
          </a:p>
        </p:txBody>
      </p:sp>
      <p:grpSp>
        <p:nvGrpSpPr>
          <p:cNvPr id="304271" name="Group 143">
            <a:extLst>
              <a:ext uri="{FF2B5EF4-FFF2-40B4-BE49-F238E27FC236}">
                <a16:creationId xmlns:a16="http://schemas.microsoft.com/office/drawing/2014/main" id="{4B294724-08BF-A0BE-3A39-976BA0C4464C}"/>
              </a:ext>
            </a:extLst>
          </p:cNvPr>
          <p:cNvGrpSpPr>
            <a:grpSpLocks/>
          </p:cNvGrpSpPr>
          <p:nvPr/>
        </p:nvGrpSpPr>
        <p:grpSpPr bwMode="auto">
          <a:xfrm>
            <a:off x="3230563" y="4324350"/>
            <a:ext cx="2917825" cy="1657350"/>
            <a:chOff x="2109" y="2931"/>
            <a:chExt cx="1838" cy="1044"/>
          </a:xfrm>
        </p:grpSpPr>
        <p:pic>
          <p:nvPicPr>
            <p:cNvPr id="39951" name="Picture 141">
              <a:extLst>
                <a:ext uri="{FF2B5EF4-FFF2-40B4-BE49-F238E27FC236}">
                  <a16:creationId xmlns:a16="http://schemas.microsoft.com/office/drawing/2014/main" id="{B6FC6B27-996E-1A0F-4609-42A8A9B6E2D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6" y="2931"/>
              <a:ext cx="1521"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2" name="Text Box 142">
              <a:extLst>
                <a:ext uri="{FF2B5EF4-FFF2-40B4-BE49-F238E27FC236}">
                  <a16:creationId xmlns:a16="http://schemas.microsoft.com/office/drawing/2014/main" id="{8D0BABB8-E5C6-F527-B44E-0FAC88F2A6A7}"/>
                </a:ext>
              </a:extLst>
            </p:cNvPr>
            <p:cNvSpPr txBox="1">
              <a:spLocks noChangeArrowheads="1"/>
            </p:cNvSpPr>
            <p:nvPr/>
          </p:nvSpPr>
          <p:spPr bwMode="auto">
            <a:xfrm>
              <a:off x="2109" y="2976"/>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Tx/>
                <a:buNone/>
              </a:pPr>
              <a:r>
                <a:rPr lang="en-US" altLang="zh-TW" sz="2000">
                  <a:solidFill>
                    <a:srgbClr val="333399"/>
                  </a:solidFill>
                  <a:latin typeface="Arial" panose="020B0604020202020204" pitchFamily="34" charset="0"/>
                  <a:cs typeface="Times New Roman" panose="02020603050405020304" pitchFamily="18" charset="0"/>
                  <a:sym typeface="Wingdings 3" panose="05040102010807070707" pitchFamily="18" charset="2"/>
                </a:rPr>
                <a:t></a:t>
              </a:r>
            </a:p>
          </p:txBody>
        </p:sp>
      </p:grpSp>
      <p:pic>
        <p:nvPicPr>
          <p:cNvPr id="15" name="Picture 45">
            <a:hlinkClick r:id="rId5" action="ppaction://hlinkpres?slideindex=1&amp;slidetitle="/>
            <a:extLst>
              <a:ext uri="{FF2B5EF4-FFF2-40B4-BE49-F238E27FC236}">
                <a16:creationId xmlns:a16="http://schemas.microsoft.com/office/drawing/2014/main" id="{E97E71EB-7ED1-8996-96BD-F58B068AC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6413500"/>
            <a:ext cx="29511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3">
            <a:hlinkClick r:id="rId7" action="ppaction://hlinkpres?slideindex=1&amp;slidetitle="/>
            <a:extLst>
              <a:ext uri="{FF2B5EF4-FFF2-40B4-BE49-F238E27FC236}">
                <a16:creationId xmlns:a16="http://schemas.microsoft.com/office/drawing/2014/main" id="{4093921C-0BAF-6D07-B36A-193BAE9910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7275" y="6413500"/>
            <a:ext cx="19145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10">
            <a:extLst>
              <a:ext uri="{FF2B5EF4-FFF2-40B4-BE49-F238E27FC236}">
                <a16:creationId xmlns:a16="http://schemas.microsoft.com/office/drawing/2014/main" id="{40B2523F-E601-8B86-6E81-A7F140DEF3B9}"/>
              </a:ext>
            </a:extLst>
          </p:cNvPr>
          <p:cNvSpPr txBox="1">
            <a:spLocks noChangeArrowheads="1"/>
          </p:cNvSpPr>
          <p:nvPr/>
        </p:nvSpPr>
        <p:spPr bwMode="auto">
          <a:xfrm>
            <a:off x="157163" y="620713"/>
            <a:ext cx="18653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fontAlgn="auto" hangingPunct="1">
              <a:spcBef>
                <a:spcPts val="0"/>
              </a:spcBef>
              <a:spcAft>
                <a:spcPts val="0"/>
              </a:spcAft>
              <a:defRPr/>
            </a:pPr>
            <a:r>
              <a:rPr kumimoji="0" lang="en-US" altLang="zh-TW" sz="2400" b="1" kern="0" dirty="0">
                <a:solidFill>
                  <a:srgbClr val="0033CC"/>
                </a:solidFill>
              </a:rPr>
              <a:t>Example:</a:t>
            </a:r>
            <a:endParaRPr kumimoji="0" lang="en-US" altLang="zh-TW" sz="2400" b="1" kern="0" dirty="0">
              <a:solidFill>
                <a:srgbClr val="0033CC"/>
              </a:solidFill>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265"/>
                                        </p:tgtEl>
                                        <p:attrNameLst>
                                          <p:attrName>style.visibility</p:attrName>
                                        </p:attrNameLst>
                                      </p:cBhvr>
                                      <p:to>
                                        <p:strVal val="visible"/>
                                      </p:to>
                                    </p:set>
                                    <p:animEffect transition="in" filter="blinds(horizontal)">
                                      <p:cBhvr>
                                        <p:cTn id="12" dur="500"/>
                                        <p:tgtEl>
                                          <p:spTgt spid="304265"/>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04248">
                                            <p:txEl>
                                              <p:pRg st="0" end="0"/>
                                            </p:txEl>
                                          </p:spTgt>
                                        </p:tgtEl>
                                        <p:attrNameLst>
                                          <p:attrName>style.visibility</p:attrName>
                                        </p:attrNameLst>
                                      </p:cBhvr>
                                      <p:to>
                                        <p:strVal val="visible"/>
                                      </p:to>
                                    </p:set>
                                    <p:animEffect transition="in" filter="blinds(horizontal)">
                                      <p:cBhvr>
                                        <p:cTn id="20" dur="500"/>
                                        <p:tgtEl>
                                          <p:spTgt spid="304248">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04252"/>
                                        </p:tgtEl>
                                        <p:attrNameLst>
                                          <p:attrName>style.visibility</p:attrName>
                                        </p:attrNameLst>
                                      </p:cBhvr>
                                      <p:to>
                                        <p:strVal val="visible"/>
                                      </p:to>
                                    </p:set>
                                    <p:animEffect transition="in" filter="blinds(horizontal)">
                                      <p:cBhvr>
                                        <p:cTn id="23" dur="500"/>
                                        <p:tgtEl>
                                          <p:spTgt spid="304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4248">
                                            <p:txEl>
                                              <p:pRg st="1" end="1"/>
                                            </p:txEl>
                                          </p:spTgt>
                                        </p:tgtEl>
                                        <p:attrNameLst>
                                          <p:attrName>style.visibility</p:attrName>
                                        </p:attrNameLst>
                                      </p:cBhvr>
                                      <p:to>
                                        <p:strVal val="visible"/>
                                      </p:to>
                                    </p:set>
                                    <p:animEffect transition="in" filter="blinds(horizontal)">
                                      <p:cBhvr>
                                        <p:cTn id="28" dur="500"/>
                                        <p:tgtEl>
                                          <p:spTgt spid="304248">
                                            <p:txEl>
                                              <p:pRg st="1" end="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04253"/>
                                        </p:tgtEl>
                                        <p:attrNameLst>
                                          <p:attrName>style.visibility</p:attrName>
                                        </p:attrNameLst>
                                      </p:cBhvr>
                                      <p:to>
                                        <p:strVal val="visible"/>
                                      </p:to>
                                    </p:set>
                                    <p:animEffect transition="in" filter="blinds(horizontal)">
                                      <p:cBhvr>
                                        <p:cTn id="31" dur="500"/>
                                        <p:tgtEl>
                                          <p:spTgt spid="3042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04248">
                                            <p:txEl>
                                              <p:pRg st="2" end="2"/>
                                            </p:txEl>
                                          </p:spTgt>
                                        </p:tgtEl>
                                        <p:attrNameLst>
                                          <p:attrName>style.visibility</p:attrName>
                                        </p:attrNameLst>
                                      </p:cBhvr>
                                      <p:to>
                                        <p:strVal val="visible"/>
                                      </p:to>
                                    </p:set>
                                    <p:animEffect transition="in" filter="blinds(horizontal)">
                                      <p:cBhvr>
                                        <p:cTn id="36" dur="500"/>
                                        <p:tgtEl>
                                          <p:spTgt spid="304248">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04271"/>
                                        </p:tgtEl>
                                        <p:attrNameLst>
                                          <p:attrName>style.visibility</p:attrName>
                                        </p:attrNameLst>
                                      </p:cBhvr>
                                      <p:to>
                                        <p:strVal val="visible"/>
                                      </p:to>
                                    </p:set>
                                    <p:animEffect transition="in" filter="blinds(horizontal)">
                                      <p:cBhvr>
                                        <p:cTn id="41" dur="500"/>
                                        <p:tgtEl>
                                          <p:spTgt spid="304271"/>
                                        </p:tgtEl>
                                      </p:cBhvr>
                                    </p:animEffect>
                                  </p:childTnLst>
                                </p:cTn>
                              </p:par>
                              <p:par>
                                <p:cTn id="42" presetID="3" presetClass="entr" presetSubtype="10" fill="hold" nodeType="withEffect">
                                  <p:stCondLst>
                                    <p:cond delay="0"/>
                                  </p:stCondLst>
                                  <p:childTnLst>
                                    <p:set>
                                      <p:cBhvr>
                                        <p:cTn id="43" dur="1" fill="hold">
                                          <p:stCondLst>
                                            <p:cond delay="0"/>
                                          </p:stCondLst>
                                        </p:cTn>
                                        <p:tgtEl>
                                          <p:spTgt spid="304248">
                                            <p:txEl>
                                              <p:pRg st="3" end="3"/>
                                            </p:txEl>
                                          </p:spTgt>
                                        </p:tgtEl>
                                        <p:attrNameLst>
                                          <p:attrName>style.visibility</p:attrName>
                                        </p:attrNameLst>
                                      </p:cBhvr>
                                      <p:to>
                                        <p:strVal val="visible"/>
                                      </p:to>
                                    </p:set>
                                    <p:animEffect transition="in" filter="blinds(horizontal)">
                                      <p:cBhvr>
                                        <p:cTn id="44" dur="500"/>
                                        <p:tgtEl>
                                          <p:spTgt spid="304248">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04258"/>
                                        </p:tgtEl>
                                        <p:attrNameLst>
                                          <p:attrName>style.visibility</p:attrName>
                                        </p:attrNameLst>
                                      </p:cBhvr>
                                      <p:to>
                                        <p:strVal val="visible"/>
                                      </p:to>
                                    </p:set>
                                    <p:animEffect transition="in" filter="blinds(horizontal)">
                                      <p:cBhvr>
                                        <p:cTn id="47" dur="500"/>
                                        <p:tgtEl>
                                          <p:spTgt spid="3042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04248">
                                            <p:txEl>
                                              <p:pRg st="4" end="4"/>
                                            </p:txEl>
                                          </p:spTgt>
                                        </p:tgtEl>
                                        <p:attrNameLst>
                                          <p:attrName>style.visibility</p:attrName>
                                        </p:attrNameLst>
                                      </p:cBhvr>
                                      <p:to>
                                        <p:strVal val="visible"/>
                                      </p:to>
                                    </p:set>
                                    <p:animEffect transition="in" filter="blinds(horizontal)">
                                      <p:cBhvr>
                                        <p:cTn id="52" dur="500"/>
                                        <p:tgtEl>
                                          <p:spTgt spid="304248">
                                            <p:txEl>
                                              <p:pRg st="4" end="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04262"/>
                                        </p:tgtEl>
                                        <p:attrNameLst>
                                          <p:attrName>style.visibility</p:attrName>
                                        </p:attrNameLst>
                                      </p:cBhvr>
                                      <p:to>
                                        <p:strVal val="visible"/>
                                      </p:to>
                                    </p:set>
                                    <p:animEffect transition="in" filter="blinds(horizontal)">
                                      <p:cBhvr>
                                        <p:cTn id="55" dur="500"/>
                                        <p:tgtEl>
                                          <p:spTgt spid="3042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3042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61">
            <a:extLst>
              <a:ext uri="{FF2B5EF4-FFF2-40B4-BE49-F238E27FC236}">
                <a16:creationId xmlns:a16="http://schemas.microsoft.com/office/drawing/2014/main" id="{DFFB9D4F-21B1-03F8-61DD-E8F3562454BA}"/>
              </a:ext>
            </a:extLst>
          </p:cNvPr>
          <p:cNvSpPr txBox="1">
            <a:spLocks noChangeArrowheads="1"/>
          </p:cNvSpPr>
          <p:nvPr/>
        </p:nvSpPr>
        <p:spPr bwMode="auto">
          <a:xfrm>
            <a:off x="323850" y="606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40963" name="Rectangle 62">
            <a:extLst>
              <a:ext uri="{FF2B5EF4-FFF2-40B4-BE49-F238E27FC236}">
                <a16:creationId xmlns:a16="http://schemas.microsoft.com/office/drawing/2014/main" id="{512C4CC5-3097-45E4-9369-7DB5DC9BFE0A}"/>
              </a:ext>
            </a:extLst>
          </p:cNvPr>
          <p:cNvSpPr>
            <a:spLocks noChangeArrowheads="1"/>
          </p:cNvSpPr>
          <p:nvPr/>
        </p:nvSpPr>
        <p:spPr bwMode="auto">
          <a:xfrm>
            <a:off x="323850" y="1136650"/>
            <a:ext cx="8066088"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The weights of 100 students in a school are normally </a:t>
            </a:r>
          </a:p>
          <a:p>
            <a:pPr eaLnBrk="1" hangingPunct="1">
              <a:buFontTx/>
              <a:buNone/>
            </a:pPr>
            <a:r>
              <a:rPr lang="en-US" altLang="zh-TW" sz="2400">
                <a:latin typeface="Arial" panose="020B0604020202020204" pitchFamily="34" charset="0"/>
              </a:rPr>
              <a:t>distributed with a mean of 48 kg and a standard deviation </a:t>
            </a:r>
          </a:p>
          <a:p>
            <a:pPr eaLnBrk="1" hangingPunct="1">
              <a:buFontTx/>
              <a:buNone/>
            </a:pPr>
            <a:r>
              <a:rPr lang="en-US" altLang="zh-TW" sz="2400">
                <a:latin typeface="Arial" panose="020B0604020202020204" pitchFamily="34" charset="0"/>
              </a:rPr>
              <a:t>of 10 kg. Find  </a:t>
            </a:r>
          </a:p>
          <a:p>
            <a:pPr eaLnBrk="1" hangingPunct="1">
              <a:buFontTx/>
              <a:buNone/>
            </a:pPr>
            <a:r>
              <a:rPr lang="en-US" altLang="zh-TW" sz="2400">
                <a:latin typeface="Arial" panose="020B0604020202020204" pitchFamily="34" charset="0"/>
              </a:rPr>
              <a:t>(a)   the percentage, </a:t>
            </a:r>
          </a:p>
          <a:p>
            <a:pPr eaLnBrk="1" hangingPunct="1">
              <a:buFontTx/>
              <a:buNone/>
            </a:pPr>
            <a:r>
              <a:rPr lang="en-US" altLang="zh-TW" sz="2400">
                <a:latin typeface="Arial" panose="020B0604020202020204" pitchFamily="34" charset="0"/>
              </a:rPr>
              <a:t>(b)   the number</a:t>
            </a:r>
          </a:p>
          <a:p>
            <a:pPr eaLnBrk="1" hangingPunct="1">
              <a:buFontTx/>
              <a:buNone/>
            </a:pPr>
            <a:r>
              <a:rPr lang="en-US" altLang="zh-TW" sz="2400">
                <a:latin typeface="Arial" panose="020B0604020202020204" pitchFamily="34" charset="0"/>
              </a:rPr>
              <a:t>of students who are over 58 kg.</a:t>
            </a:r>
          </a:p>
          <a:p>
            <a:pPr eaLnBrk="1" hangingPunct="1">
              <a:spcBef>
                <a:spcPct val="0"/>
              </a:spcBef>
              <a:buFontTx/>
              <a:buNone/>
            </a:pPr>
            <a:endParaRPr lang="en-US" altLang="zh-TW" sz="2400">
              <a:latin typeface="Arial" panose="020B0604020202020204" pitchFamily="34" charset="0"/>
            </a:endParaRPr>
          </a:p>
        </p:txBody>
      </p:sp>
      <p:sp>
        <p:nvSpPr>
          <p:cNvPr id="297097" name="Rectangle 137">
            <a:extLst>
              <a:ext uri="{FF2B5EF4-FFF2-40B4-BE49-F238E27FC236}">
                <a16:creationId xmlns:a16="http://schemas.microsoft.com/office/drawing/2014/main" id="{B32574BF-FA59-F65D-DBFD-9BB64BE5ADE5}"/>
              </a:ext>
            </a:extLst>
          </p:cNvPr>
          <p:cNvSpPr>
            <a:spLocks noChangeArrowheads="1"/>
          </p:cNvSpPr>
          <p:nvPr/>
        </p:nvSpPr>
        <p:spPr bwMode="auto">
          <a:xfrm>
            <a:off x="331788" y="3929063"/>
            <a:ext cx="56800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(a)   ∵   58 kg = (48 + 10) kg =</a:t>
            </a:r>
            <a:r>
              <a:rPr lang="en-US" altLang="zh-TW" sz="2400" i="1">
                <a:latin typeface="Arial" panose="020B0604020202020204" pitchFamily="34" charset="0"/>
              </a:rPr>
              <a:t> x</a:t>
            </a:r>
            <a:r>
              <a:rPr lang="en-US" altLang="zh-TW" sz="2400">
                <a:latin typeface="Arial" panose="020B0604020202020204" pitchFamily="34" charset="0"/>
              </a:rPr>
              <a:t> + </a:t>
            </a:r>
            <a:r>
              <a:rPr lang="en-US" altLang="zh-TW" sz="2400" i="1">
                <a:latin typeface="Arial" panose="020B0604020202020204" pitchFamily="34" charset="0"/>
                <a:sym typeface="Symbol" panose="05050102010706020507" pitchFamily="18" charset="2"/>
              </a:rPr>
              <a:t></a:t>
            </a:r>
            <a:r>
              <a:rPr lang="en-US" altLang="zh-TW" sz="2400">
                <a:latin typeface="Arial" panose="020B0604020202020204" pitchFamily="34" charset="0"/>
              </a:rPr>
              <a:t> </a:t>
            </a:r>
          </a:p>
          <a:p>
            <a:pPr eaLnBrk="1" hangingPunct="1">
              <a:buFontTx/>
              <a:buNone/>
            </a:pPr>
            <a:r>
              <a:rPr lang="en-US" altLang="zh-TW" sz="2400">
                <a:latin typeface="Arial" panose="020B0604020202020204" pitchFamily="34" charset="0"/>
              </a:rPr>
              <a:t>       </a:t>
            </a:r>
            <a:r>
              <a:rPr lang="en-US" altLang="zh-TW" sz="800">
                <a:latin typeface="Arial" panose="020B0604020202020204" pitchFamily="34" charset="0"/>
              </a:rPr>
              <a:t> </a:t>
            </a:r>
            <a:r>
              <a:rPr lang="en-US" altLang="zh-TW" sz="2400">
                <a:latin typeface="Arial" panose="020B0604020202020204" pitchFamily="34" charset="0"/>
              </a:rPr>
              <a:t>∴   The required percentage</a:t>
            </a:r>
          </a:p>
          <a:p>
            <a:pPr eaLnBrk="1" hangingPunct="1">
              <a:buFontTx/>
              <a:buNone/>
            </a:pPr>
            <a:r>
              <a:rPr lang="en-US" altLang="zh-TW" sz="2400">
                <a:latin typeface="Arial" panose="020B0604020202020204" pitchFamily="34" charset="0"/>
              </a:rPr>
              <a:t>                     </a:t>
            </a:r>
          </a:p>
        </p:txBody>
      </p:sp>
      <p:sp>
        <p:nvSpPr>
          <p:cNvPr id="40965" name="Rectangle 139">
            <a:extLst>
              <a:ext uri="{FF2B5EF4-FFF2-40B4-BE49-F238E27FC236}">
                <a16:creationId xmlns:a16="http://schemas.microsoft.com/office/drawing/2014/main" id="{094F1F33-3A18-D963-63AF-6EA46D9FA31C}"/>
              </a:ext>
            </a:extLst>
          </p:cNvPr>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sp>
        <p:nvSpPr>
          <p:cNvPr id="40966" name="Rectangle 179">
            <a:extLst>
              <a:ext uri="{FF2B5EF4-FFF2-40B4-BE49-F238E27FC236}">
                <a16:creationId xmlns:a16="http://schemas.microsoft.com/office/drawing/2014/main" id="{3162C442-25E7-868C-3E48-1A3C8A97B99D}"/>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pSp>
        <p:nvGrpSpPr>
          <p:cNvPr id="297148" name="Group 188">
            <a:extLst>
              <a:ext uri="{FF2B5EF4-FFF2-40B4-BE49-F238E27FC236}">
                <a16:creationId xmlns:a16="http://schemas.microsoft.com/office/drawing/2014/main" id="{4B51D14A-B7F2-7050-E2A0-61ACEE99602D}"/>
              </a:ext>
            </a:extLst>
          </p:cNvPr>
          <p:cNvGrpSpPr>
            <a:grpSpLocks/>
          </p:cNvGrpSpPr>
          <p:nvPr/>
        </p:nvGrpSpPr>
        <p:grpSpPr bwMode="auto">
          <a:xfrm>
            <a:off x="1600200" y="5322888"/>
            <a:ext cx="915988" cy="482600"/>
            <a:chOff x="1375" y="3580"/>
            <a:chExt cx="577" cy="304"/>
          </a:xfrm>
        </p:grpSpPr>
        <p:sp>
          <p:nvSpPr>
            <p:cNvPr id="40976" name="Rectangle 167">
              <a:extLst>
                <a:ext uri="{FF2B5EF4-FFF2-40B4-BE49-F238E27FC236}">
                  <a16:creationId xmlns:a16="http://schemas.microsoft.com/office/drawing/2014/main" id="{C75B13B6-98EC-AC10-5F11-D507C61069E1}"/>
                </a:ext>
              </a:extLst>
            </p:cNvPr>
            <p:cNvSpPr>
              <a:spLocks noChangeArrowheads="1"/>
            </p:cNvSpPr>
            <p:nvPr/>
          </p:nvSpPr>
          <p:spPr bwMode="auto">
            <a:xfrm>
              <a:off x="1375" y="3598"/>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solidFill>
                    <a:srgbClr val="000000"/>
                  </a:solidFill>
                  <a:latin typeface="Arial" panose="020B0604020202020204" pitchFamily="34" charset="0"/>
                </a:rPr>
                <a:t>=</a:t>
              </a:r>
              <a:endParaRPr lang="en-US" altLang="zh-TW" sz="2800">
                <a:latin typeface="Arial" panose="020B0604020202020204" pitchFamily="34" charset="0"/>
              </a:endParaRPr>
            </a:p>
          </p:txBody>
        </p:sp>
        <p:grpSp>
          <p:nvGrpSpPr>
            <p:cNvPr id="40977" name="Group 186">
              <a:extLst>
                <a:ext uri="{FF2B5EF4-FFF2-40B4-BE49-F238E27FC236}">
                  <a16:creationId xmlns:a16="http://schemas.microsoft.com/office/drawing/2014/main" id="{07598439-9E10-0D97-E2A8-B37A75A69365}"/>
                </a:ext>
              </a:extLst>
            </p:cNvPr>
            <p:cNvGrpSpPr>
              <a:grpSpLocks/>
            </p:cNvGrpSpPr>
            <p:nvPr/>
          </p:nvGrpSpPr>
          <p:grpSpPr bwMode="auto">
            <a:xfrm>
              <a:off x="1514" y="3580"/>
              <a:ext cx="438" cy="304"/>
              <a:chOff x="3470" y="3521"/>
              <a:chExt cx="438" cy="304"/>
            </a:xfrm>
          </p:grpSpPr>
          <p:sp>
            <p:nvSpPr>
              <p:cNvPr id="40978" name="AutoShape 180">
                <a:extLst>
                  <a:ext uri="{FF2B5EF4-FFF2-40B4-BE49-F238E27FC236}">
                    <a16:creationId xmlns:a16="http://schemas.microsoft.com/office/drawing/2014/main" id="{478773D5-3AD6-37A4-FA20-E6A13545E3A4}"/>
                  </a:ext>
                </a:extLst>
              </p:cNvPr>
              <p:cNvSpPr>
                <a:spLocks noChangeAspect="1" noChangeArrowheads="1" noTextEdit="1"/>
              </p:cNvSpPr>
              <p:nvPr/>
            </p:nvSpPr>
            <p:spPr bwMode="auto">
              <a:xfrm>
                <a:off x="3470" y="3521"/>
                <a:ext cx="43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p>
            </p:txBody>
          </p:sp>
          <p:sp>
            <p:nvSpPr>
              <p:cNvPr id="40979" name="Line 182">
                <a:extLst>
                  <a:ext uri="{FF2B5EF4-FFF2-40B4-BE49-F238E27FC236}">
                    <a16:creationId xmlns:a16="http://schemas.microsoft.com/office/drawing/2014/main" id="{F79B1A70-0DDB-9DFE-1393-3E0E54ADFDD0}"/>
                  </a:ext>
                </a:extLst>
              </p:cNvPr>
              <p:cNvSpPr>
                <a:spLocks noChangeShapeType="1"/>
              </p:cNvSpPr>
              <p:nvPr/>
            </p:nvSpPr>
            <p:spPr bwMode="auto">
              <a:xfrm>
                <a:off x="3502" y="3784"/>
                <a:ext cx="35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980" name="Line 183">
                <a:extLst>
                  <a:ext uri="{FF2B5EF4-FFF2-40B4-BE49-F238E27FC236}">
                    <a16:creationId xmlns:a16="http://schemas.microsoft.com/office/drawing/2014/main" id="{EEC9EDEB-F12E-139A-DA0C-1FC4281C3E83}"/>
                  </a:ext>
                </a:extLst>
              </p:cNvPr>
              <p:cNvSpPr>
                <a:spLocks noChangeShapeType="1"/>
              </p:cNvSpPr>
              <p:nvPr/>
            </p:nvSpPr>
            <p:spPr bwMode="auto">
              <a:xfrm>
                <a:off x="3502" y="3760"/>
                <a:ext cx="35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0981" name="Rectangle 184">
                <a:extLst>
                  <a:ext uri="{FF2B5EF4-FFF2-40B4-BE49-F238E27FC236}">
                    <a16:creationId xmlns:a16="http://schemas.microsoft.com/office/drawing/2014/main" id="{DE2AD801-9B93-179B-CC13-4B4441D1FB07}"/>
                  </a:ext>
                </a:extLst>
              </p:cNvPr>
              <p:cNvSpPr>
                <a:spLocks noChangeArrowheads="1"/>
              </p:cNvSpPr>
              <p:nvPr/>
            </p:nvSpPr>
            <p:spPr bwMode="auto">
              <a:xfrm>
                <a:off x="3717" y="3539"/>
                <a:ext cx="17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solidFill>
                      <a:srgbClr val="000000"/>
                    </a:solidFill>
                    <a:latin typeface="Arial" panose="020B0604020202020204" pitchFamily="34" charset="0"/>
                  </a:rPr>
                  <a:t>%</a:t>
                </a:r>
                <a:endParaRPr lang="en-US" altLang="zh-TW" sz="2800">
                  <a:latin typeface="Arial" panose="020B0604020202020204" pitchFamily="34" charset="0"/>
                </a:endParaRPr>
              </a:p>
            </p:txBody>
          </p:sp>
          <p:sp>
            <p:nvSpPr>
              <p:cNvPr id="40982" name="Rectangle 185">
                <a:extLst>
                  <a:ext uri="{FF2B5EF4-FFF2-40B4-BE49-F238E27FC236}">
                    <a16:creationId xmlns:a16="http://schemas.microsoft.com/office/drawing/2014/main" id="{7D74A637-3318-3583-C1E3-A2A0619CB52F}"/>
                  </a:ext>
                </a:extLst>
              </p:cNvPr>
              <p:cNvSpPr>
                <a:spLocks noChangeArrowheads="1"/>
              </p:cNvSpPr>
              <p:nvPr/>
            </p:nvSpPr>
            <p:spPr bwMode="auto">
              <a:xfrm>
                <a:off x="3488" y="3539"/>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solidFill>
                      <a:srgbClr val="000000"/>
                    </a:solidFill>
                    <a:latin typeface="Arial" panose="020B0604020202020204" pitchFamily="34" charset="0"/>
                  </a:rPr>
                  <a:t>16</a:t>
                </a:r>
                <a:endParaRPr lang="en-US" altLang="zh-TW" sz="2800">
                  <a:latin typeface="Arial" panose="020B0604020202020204" pitchFamily="34" charset="0"/>
                </a:endParaRPr>
              </a:p>
            </p:txBody>
          </p:sp>
        </p:grpSp>
      </p:grpSp>
      <p:sp>
        <p:nvSpPr>
          <p:cNvPr id="297149" name="Line 189">
            <a:extLst>
              <a:ext uri="{FF2B5EF4-FFF2-40B4-BE49-F238E27FC236}">
                <a16:creationId xmlns:a16="http://schemas.microsoft.com/office/drawing/2014/main" id="{1165F86B-342F-E548-9EE5-7995F93DF21E}"/>
              </a:ext>
            </a:extLst>
          </p:cNvPr>
          <p:cNvSpPr>
            <a:spLocks noChangeShapeType="1"/>
          </p:cNvSpPr>
          <p:nvPr/>
        </p:nvSpPr>
        <p:spPr bwMode="auto">
          <a:xfrm>
            <a:off x="5210175" y="4019550"/>
            <a:ext cx="14605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41" name="Rectangle 167">
            <a:extLst>
              <a:ext uri="{FF2B5EF4-FFF2-40B4-BE49-F238E27FC236}">
                <a16:creationId xmlns:a16="http://schemas.microsoft.com/office/drawing/2014/main" id="{DAC970FF-ED39-96D5-B8B7-6EA293BCEC72}"/>
              </a:ext>
            </a:extLst>
          </p:cNvPr>
          <p:cNvSpPr>
            <a:spLocks noChangeArrowheads="1"/>
          </p:cNvSpPr>
          <p:nvPr/>
        </p:nvSpPr>
        <p:spPr bwMode="auto">
          <a:xfrm>
            <a:off x="1608138" y="4868863"/>
            <a:ext cx="1811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rPr>
              <a:t>= (50 </a:t>
            </a:r>
            <a:r>
              <a:rPr lang="en-US" altLang="zh-TW" sz="2400">
                <a:solidFill>
                  <a:srgbClr val="000000"/>
                </a:solidFill>
                <a:latin typeface="Arial" panose="020B0604020202020204" pitchFamily="34" charset="0"/>
                <a:sym typeface="Symbol" panose="05050102010706020507" pitchFamily="18" charset="2"/>
              </a:rPr>
              <a:t> </a:t>
            </a:r>
            <a:r>
              <a:rPr lang="en-US" altLang="zh-TW" sz="2400">
                <a:solidFill>
                  <a:srgbClr val="000000"/>
                </a:solidFill>
                <a:latin typeface="Arial" panose="020B0604020202020204" pitchFamily="34" charset="0"/>
              </a:rPr>
              <a:t>34)%</a:t>
            </a:r>
            <a:endParaRPr lang="en-US" altLang="zh-TW" sz="2800">
              <a:latin typeface="Arial" panose="020B0604020202020204" pitchFamily="34" charset="0"/>
            </a:endParaRPr>
          </a:p>
        </p:txBody>
      </p:sp>
      <p:grpSp>
        <p:nvGrpSpPr>
          <p:cNvPr id="4" name="群組 3">
            <a:extLst>
              <a:ext uri="{FF2B5EF4-FFF2-40B4-BE49-F238E27FC236}">
                <a16:creationId xmlns:a16="http://schemas.microsoft.com/office/drawing/2014/main" id="{F93DEB4C-0F7E-6935-A69B-0592B5AB965B}"/>
              </a:ext>
            </a:extLst>
          </p:cNvPr>
          <p:cNvGrpSpPr>
            <a:grpSpLocks/>
          </p:cNvGrpSpPr>
          <p:nvPr/>
        </p:nvGrpSpPr>
        <p:grpSpPr bwMode="auto">
          <a:xfrm>
            <a:off x="4500563" y="4448175"/>
            <a:ext cx="2768600" cy="1871663"/>
            <a:chOff x="4500563" y="4448175"/>
            <a:chExt cx="2768600" cy="1871663"/>
          </a:xfrm>
        </p:grpSpPr>
        <p:grpSp>
          <p:nvGrpSpPr>
            <p:cNvPr id="40971" name="Group 196">
              <a:extLst>
                <a:ext uri="{FF2B5EF4-FFF2-40B4-BE49-F238E27FC236}">
                  <a16:creationId xmlns:a16="http://schemas.microsoft.com/office/drawing/2014/main" id="{0B80DBBF-A615-7FF6-FC3A-D461B9FFF03C}"/>
                </a:ext>
              </a:extLst>
            </p:cNvPr>
            <p:cNvGrpSpPr>
              <a:grpSpLocks/>
            </p:cNvGrpSpPr>
            <p:nvPr/>
          </p:nvGrpSpPr>
          <p:grpSpPr bwMode="auto">
            <a:xfrm>
              <a:off x="4500563" y="4448175"/>
              <a:ext cx="2768600" cy="1871663"/>
              <a:chOff x="2614" y="2802"/>
              <a:chExt cx="1744" cy="1179"/>
            </a:xfrm>
          </p:grpSpPr>
          <p:pic>
            <p:nvPicPr>
              <p:cNvPr id="40974" name="Picture 193">
                <a:extLst>
                  <a:ext uri="{FF2B5EF4-FFF2-40B4-BE49-F238E27FC236}">
                    <a16:creationId xmlns:a16="http://schemas.microsoft.com/office/drawing/2014/main" id="{98A28A81-29EA-FE17-646B-FBF33A01C97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2" y="2802"/>
                <a:ext cx="1476"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5" name="Rectangle 195">
                <a:extLst>
                  <a:ext uri="{FF2B5EF4-FFF2-40B4-BE49-F238E27FC236}">
                    <a16:creationId xmlns:a16="http://schemas.microsoft.com/office/drawing/2014/main" id="{0D2D8F92-ED6B-9069-552A-3B153E7A2FE8}"/>
                  </a:ext>
                </a:extLst>
              </p:cNvPr>
              <p:cNvSpPr>
                <a:spLocks noChangeArrowheads="1"/>
              </p:cNvSpPr>
              <p:nvPr/>
            </p:nvSpPr>
            <p:spPr bwMode="auto">
              <a:xfrm>
                <a:off x="2614" y="3061"/>
                <a:ext cx="2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 typeface="Arial" panose="020B0604020202020204" pitchFamily="34" charset="0"/>
                  <a:buNone/>
                </a:pPr>
                <a:r>
                  <a:rPr lang="en-US" altLang="zh-TW" sz="2000">
                    <a:solidFill>
                      <a:srgbClr val="333399"/>
                    </a:solidFill>
                    <a:latin typeface="Arial" panose="020B0604020202020204" pitchFamily="34" charset="0"/>
                    <a:cs typeface="Times New Roman" panose="02020603050405020304" pitchFamily="18" charset="0"/>
                    <a:sym typeface="Wingdings 3" panose="05040102010807070707" pitchFamily="18" charset="2"/>
                  </a:rPr>
                  <a:t></a:t>
                </a:r>
              </a:p>
            </p:txBody>
          </p:sp>
        </p:grpSp>
        <p:sp>
          <p:nvSpPr>
            <p:cNvPr id="3" name="矩形 2">
              <a:extLst>
                <a:ext uri="{FF2B5EF4-FFF2-40B4-BE49-F238E27FC236}">
                  <a16:creationId xmlns:a16="http://schemas.microsoft.com/office/drawing/2014/main" id="{8746BA9E-D649-3F17-DFF6-7A4D5DB31DDC}"/>
                </a:ext>
              </a:extLst>
            </p:cNvPr>
            <p:cNvSpPr/>
            <p:nvPr/>
          </p:nvSpPr>
          <p:spPr>
            <a:xfrm>
              <a:off x="5954713" y="4724400"/>
              <a:ext cx="227012" cy="33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40973" name="文字方塊 1">
              <a:extLst>
                <a:ext uri="{FF2B5EF4-FFF2-40B4-BE49-F238E27FC236}">
                  <a16:creationId xmlns:a16="http://schemas.microsoft.com/office/drawing/2014/main" id="{E8DC012C-AB45-4036-40A0-62F2A08FC97D}"/>
                </a:ext>
              </a:extLst>
            </p:cNvPr>
            <p:cNvSpPr txBox="1">
              <a:spLocks noChangeArrowheads="1"/>
            </p:cNvSpPr>
            <p:nvPr/>
          </p:nvSpPr>
          <p:spPr bwMode="auto">
            <a:xfrm>
              <a:off x="5785088" y="4766657"/>
              <a:ext cx="634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HK" sz="1200">
                  <a:latin typeface="Arial" panose="020B0604020202020204" pitchFamily="34" charset="0"/>
                </a:rPr>
                <a:t>34</a:t>
              </a:r>
              <a:endParaRPr lang="zh-HK" altLang="en-US" sz="12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97">
                                            <p:txEl>
                                              <p:pRg st="0" end="0"/>
                                            </p:txEl>
                                          </p:spTgt>
                                        </p:tgtEl>
                                        <p:attrNameLst>
                                          <p:attrName>style.visibility</p:attrName>
                                        </p:attrNameLst>
                                      </p:cBhvr>
                                      <p:to>
                                        <p:strVal val="visible"/>
                                      </p:to>
                                    </p:set>
                                    <p:animEffect transition="in" filter="blinds(horizontal)">
                                      <p:cBhvr>
                                        <p:cTn id="7" dur="500"/>
                                        <p:tgtEl>
                                          <p:spTgt spid="29709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7149"/>
                                        </p:tgtEl>
                                        <p:attrNameLst>
                                          <p:attrName>style.visibility</p:attrName>
                                        </p:attrNameLst>
                                      </p:cBhvr>
                                      <p:to>
                                        <p:strVal val="visible"/>
                                      </p:to>
                                    </p:set>
                                    <p:animEffect transition="in" filter="blinds(horizontal)">
                                      <p:cBhvr>
                                        <p:cTn id="10" dur="500"/>
                                        <p:tgtEl>
                                          <p:spTgt spid="297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97097">
                                            <p:txEl>
                                              <p:pRg st="1" end="1"/>
                                            </p:txEl>
                                          </p:spTgt>
                                        </p:tgtEl>
                                        <p:attrNameLst>
                                          <p:attrName>style.visibility</p:attrName>
                                        </p:attrNameLst>
                                      </p:cBhvr>
                                      <p:to>
                                        <p:strVal val="visible"/>
                                      </p:to>
                                    </p:set>
                                    <p:animEffect transition="in" filter="blinds(horizontal)">
                                      <p:cBhvr>
                                        <p:cTn id="15" dur="500"/>
                                        <p:tgtEl>
                                          <p:spTgt spid="29709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97148"/>
                                        </p:tgtEl>
                                        <p:attrNameLst>
                                          <p:attrName>style.visibility</p:attrName>
                                        </p:attrNameLst>
                                      </p:cBhvr>
                                      <p:to>
                                        <p:strVal val="visible"/>
                                      </p:to>
                                    </p:set>
                                    <p:animEffect transition="in" filter="blinds(horizontal)">
                                      <p:cBhvr>
                                        <p:cTn id="28" dur="500"/>
                                        <p:tgtEl>
                                          <p:spTgt spid="297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7">
            <a:extLst>
              <a:ext uri="{FF2B5EF4-FFF2-40B4-BE49-F238E27FC236}">
                <a16:creationId xmlns:a16="http://schemas.microsoft.com/office/drawing/2014/main" id="{F8C6B9C4-D298-1E54-8726-048D1E278EA0}"/>
              </a:ext>
            </a:extLst>
          </p:cNvPr>
          <p:cNvSpPr txBox="1">
            <a:spLocks noChangeArrowheads="1"/>
          </p:cNvSpPr>
          <p:nvPr/>
        </p:nvSpPr>
        <p:spPr bwMode="auto">
          <a:xfrm>
            <a:off x="323850" y="606425"/>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rPr>
              <a:t>Follow-up question</a:t>
            </a:r>
          </a:p>
        </p:txBody>
      </p:sp>
      <p:sp>
        <p:nvSpPr>
          <p:cNvPr id="41987" name="Rectangle 58">
            <a:extLst>
              <a:ext uri="{FF2B5EF4-FFF2-40B4-BE49-F238E27FC236}">
                <a16:creationId xmlns:a16="http://schemas.microsoft.com/office/drawing/2014/main" id="{AD171C40-1B13-0DD3-78BB-5277B6D10AB2}"/>
              </a:ext>
            </a:extLst>
          </p:cNvPr>
          <p:cNvSpPr>
            <a:spLocks noChangeArrowheads="1"/>
          </p:cNvSpPr>
          <p:nvPr/>
        </p:nvSpPr>
        <p:spPr bwMode="auto">
          <a:xfrm>
            <a:off x="323850" y="1136650"/>
            <a:ext cx="8066088"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6286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The weights of 100 students in a school are normally </a:t>
            </a:r>
          </a:p>
          <a:p>
            <a:pPr eaLnBrk="1" hangingPunct="1">
              <a:buFontTx/>
              <a:buNone/>
            </a:pPr>
            <a:r>
              <a:rPr lang="en-US" altLang="zh-TW" sz="2400">
                <a:latin typeface="Arial" panose="020B0604020202020204" pitchFamily="34" charset="0"/>
              </a:rPr>
              <a:t>distributed with a mean of 48 kg and a standard deviation </a:t>
            </a:r>
          </a:p>
          <a:p>
            <a:pPr eaLnBrk="1" hangingPunct="1">
              <a:buFontTx/>
              <a:buNone/>
            </a:pPr>
            <a:r>
              <a:rPr lang="en-US" altLang="zh-TW" sz="2400">
                <a:latin typeface="Arial" panose="020B0604020202020204" pitchFamily="34" charset="0"/>
              </a:rPr>
              <a:t>of 10 kg. Find  </a:t>
            </a:r>
          </a:p>
          <a:p>
            <a:pPr eaLnBrk="1" hangingPunct="1">
              <a:buFontTx/>
              <a:buNone/>
            </a:pPr>
            <a:r>
              <a:rPr lang="en-US" altLang="zh-TW" sz="2400">
                <a:latin typeface="Arial" panose="020B0604020202020204" pitchFamily="34" charset="0"/>
              </a:rPr>
              <a:t>(a)   the percentage, </a:t>
            </a:r>
          </a:p>
          <a:p>
            <a:pPr eaLnBrk="1" hangingPunct="1">
              <a:buFontTx/>
              <a:buNone/>
            </a:pPr>
            <a:r>
              <a:rPr lang="en-US" altLang="zh-TW" sz="2400">
                <a:latin typeface="Arial" panose="020B0604020202020204" pitchFamily="34" charset="0"/>
              </a:rPr>
              <a:t>(b)   the number</a:t>
            </a:r>
          </a:p>
          <a:p>
            <a:pPr eaLnBrk="1" hangingPunct="1">
              <a:buFontTx/>
              <a:buNone/>
            </a:pPr>
            <a:r>
              <a:rPr lang="en-US" altLang="zh-TW" sz="2400">
                <a:latin typeface="Arial" panose="020B0604020202020204" pitchFamily="34" charset="0"/>
              </a:rPr>
              <a:t>of students who are over 58 kg.</a:t>
            </a:r>
          </a:p>
          <a:p>
            <a:pPr eaLnBrk="1" hangingPunct="1">
              <a:spcBef>
                <a:spcPct val="0"/>
              </a:spcBef>
              <a:buFontTx/>
              <a:buNone/>
            </a:pPr>
            <a:endParaRPr lang="en-US" altLang="zh-TW" sz="2400">
              <a:latin typeface="Arial" panose="020B0604020202020204" pitchFamily="34" charset="0"/>
            </a:endParaRPr>
          </a:p>
        </p:txBody>
      </p:sp>
      <p:sp>
        <p:nvSpPr>
          <p:cNvPr id="310331" name="Rectangle 59">
            <a:extLst>
              <a:ext uri="{FF2B5EF4-FFF2-40B4-BE49-F238E27FC236}">
                <a16:creationId xmlns:a16="http://schemas.microsoft.com/office/drawing/2014/main" id="{F5E8DFD5-60DB-74F9-77C9-A05B33454C2D}"/>
              </a:ext>
            </a:extLst>
          </p:cNvPr>
          <p:cNvSpPr>
            <a:spLocks noChangeArrowheads="1"/>
          </p:cNvSpPr>
          <p:nvPr/>
        </p:nvSpPr>
        <p:spPr bwMode="auto">
          <a:xfrm>
            <a:off x="331788" y="3929063"/>
            <a:ext cx="5680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(b)  The required number of students</a:t>
            </a:r>
          </a:p>
          <a:p>
            <a:pPr eaLnBrk="1" hangingPunct="1">
              <a:buFontTx/>
              <a:buNone/>
            </a:pPr>
            <a:r>
              <a:rPr lang="en-US" altLang="zh-TW" sz="2400">
                <a:latin typeface="Arial" panose="020B0604020202020204" pitchFamily="34" charset="0"/>
              </a:rPr>
              <a:t>      </a:t>
            </a:r>
            <a:r>
              <a:rPr lang="en-US" altLang="zh-TW" sz="1200">
                <a:latin typeface="Arial" panose="020B0604020202020204" pitchFamily="34" charset="0"/>
              </a:rPr>
              <a:t> </a:t>
            </a:r>
            <a:r>
              <a:rPr lang="en-US" altLang="zh-TW" sz="2400">
                <a:latin typeface="Arial" panose="020B0604020202020204" pitchFamily="34" charset="0"/>
              </a:rPr>
              <a:t>= 100   </a:t>
            </a:r>
            <a:r>
              <a:rPr lang="en-US" altLang="zh-TW" sz="1200">
                <a:latin typeface="Arial" panose="020B0604020202020204" pitchFamily="34" charset="0"/>
              </a:rPr>
              <a:t>  </a:t>
            </a:r>
            <a:r>
              <a:rPr lang="en-US" altLang="zh-TW" sz="2400">
                <a:latin typeface="Arial" panose="020B0604020202020204" pitchFamily="34" charset="0"/>
              </a:rPr>
              <a:t>16%</a:t>
            </a:r>
          </a:p>
        </p:txBody>
      </p:sp>
      <p:graphicFrame>
        <p:nvGraphicFramePr>
          <p:cNvPr id="310332" name="Object 60">
            <a:extLst>
              <a:ext uri="{FF2B5EF4-FFF2-40B4-BE49-F238E27FC236}">
                <a16:creationId xmlns:a16="http://schemas.microsoft.com/office/drawing/2014/main" id="{FC4B1788-A14C-2241-3AE9-C9B6DCB49661}"/>
              </a:ext>
            </a:extLst>
          </p:cNvPr>
          <p:cNvGraphicFramePr>
            <a:graphicFrameLocks noChangeAspect="1"/>
          </p:cNvGraphicFramePr>
          <p:nvPr/>
        </p:nvGraphicFramePr>
        <p:xfrm>
          <a:off x="1798638" y="4465638"/>
          <a:ext cx="252412" cy="273050"/>
        </p:xfrm>
        <a:graphic>
          <a:graphicData uri="http://schemas.openxmlformats.org/presentationml/2006/ole">
            <mc:AlternateContent xmlns:mc="http://schemas.openxmlformats.org/markup-compatibility/2006">
              <mc:Choice xmlns:v="urn:schemas-microsoft-com:vml" Requires="v">
                <p:oleObj name="方程式" r:id="rId2" imgW="114102" imgH="126780" progId="Equation.3">
                  <p:embed/>
                </p:oleObj>
              </mc:Choice>
              <mc:Fallback>
                <p:oleObj name="方程式" r:id="rId2" imgW="114102" imgH="126780" progId="Equation.3">
                  <p:embed/>
                  <p:pic>
                    <p:nvPicPr>
                      <p:cNvPr id="0"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38" y="4465638"/>
                        <a:ext cx="2524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10342" name="Group 70">
            <a:extLst>
              <a:ext uri="{FF2B5EF4-FFF2-40B4-BE49-F238E27FC236}">
                <a16:creationId xmlns:a16="http://schemas.microsoft.com/office/drawing/2014/main" id="{2AF99F91-8C09-CC87-FAE5-B9669A73CE5E}"/>
              </a:ext>
            </a:extLst>
          </p:cNvPr>
          <p:cNvGrpSpPr>
            <a:grpSpLocks/>
          </p:cNvGrpSpPr>
          <p:nvPr/>
        </p:nvGrpSpPr>
        <p:grpSpPr bwMode="auto">
          <a:xfrm>
            <a:off x="990600" y="4849813"/>
            <a:ext cx="595313" cy="388937"/>
            <a:chOff x="1008" y="3598"/>
            <a:chExt cx="375" cy="245"/>
          </a:xfrm>
        </p:grpSpPr>
        <p:sp>
          <p:nvSpPr>
            <p:cNvPr id="41991" name="Rectangle 62">
              <a:extLst>
                <a:ext uri="{FF2B5EF4-FFF2-40B4-BE49-F238E27FC236}">
                  <a16:creationId xmlns:a16="http://schemas.microsoft.com/office/drawing/2014/main" id="{8C87DCCC-EBC3-24FA-AF87-6E6A6527A692}"/>
                </a:ext>
              </a:extLst>
            </p:cNvPr>
            <p:cNvSpPr>
              <a:spLocks noChangeArrowheads="1"/>
            </p:cNvSpPr>
            <p:nvPr/>
          </p:nvSpPr>
          <p:spPr bwMode="auto">
            <a:xfrm>
              <a:off x="1008" y="3598"/>
              <a:ext cx="11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solidFill>
                    <a:srgbClr val="000000"/>
                  </a:solidFill>
                  <a:latin typeface="Arial" panose="020B0604020202020204" pitchFamily="34" charset="0"/>
                </a:rPr>
                <a:t>=</a:t>
              </a:r>
              <a:endParaRPr lang="en-US" altLang="zh-TW" sz="2800">
                <a:latin typeface="Arial" panose="020B0604020202020204" pitchFamily="34" charset="0"/>
              </a:endParaRPr>
            </a:p>
          </p:txBody>
        </p:sp>
        <p:sp>
          <p:nvSpPr>
            <p:cNvPr id="41992" name="Line 65">
              <a:extLst>
                <a:ext uri="{FF2B5EF4-FFF2-40B4-BE49-F238E27FC236}">
                  <a16:creationId xmlns:a16="http://schemas.microsoft.com/office/drawing/2014/main" id="{9939A360-EF4B-F8BC-37B0-D6765F733E00}"/>
                </a:ext>
              </a:extLst>
            </p:cNvPr>
            <p:cNvSpPr>
              <a:spLocks noChangeShapeType="1"/>
            </p:cNvSpPr>
            <p:nvPr/>
          </p:nvSpPr>
          <p:spPr bwMode="auto">
            <a:xfrm>
              <a:off x="1179" y="3843"/>
              <a:ext cx="2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HK" altLang="en-US"/>
            </a:p>
          </p:txBody>
        </p:sp>
        <p:sp>
          <p:nvSpPr>
            <p:cNvPr id="41993" name="Rectangle 68">
              <a:extLst>
                <a:ext uri="{FF2B5EF4-FFF2-40B4-BE49-F238E27FC236}">
                  <a16:creationId xmlns:a16="http://schemas.microsoft.com/office/drawing/2014/main" id="{722CD44B-0881-0997-6C18-34AEC6BB97F7}"/>
                </a:ext>
              </a:extLst>
            </p:cNvPr>
            <p:cNvSpPr>
              <a:spLocks noChangeArrowheads="1"/>
            </p:cNvSpPr>
            <p:nvPr/>
          </p:nvSpPr>
          <p:spPr bwMode="auto">
            <a:xfrm>
              <a:off x="1165" y="3598"/>
              <a:ext cx="21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solidFill>
                    <a:srgbClr val="000000"/>
                  </a:solidFill>
                  <a:latin typeface="Arial" panose="020B0604020202020204" pitchFamily="34" charset="0"/>
                </a:rPr>
                <a:t>16</a:t>
              </a:r>
              <a:endParaRPr lang="en-US" altLang="zh-TW" sz="2800">
                <a:latin typeface="Arial" panose="020B0604020202020204" pitchFamily="34" charset="0"/>
              </a:endParaRPr>
            </a:p>
          </p:txBody>
        </p:sp>
        <p:sp>
          <p:nvSpPr>
            <p:cNvPr id="41994" name="Line 69">
              <a:extLst>
                <a:ext uri="{FF2B5EF4-FFF2-40B4-BE49-F238E27FC236}">
                  <a16:creationId xmlns:a16="http://schemas.microsoft.com/office/drawing/2014/main" id="{130651B2-C469-B012-7417-4AD576E237DE}"/>
                </a:ext>
              </a:extLst>
            </p:cNvPr>
            <p:cNvSpPr>
              <a:spLocks noChangeShapeType="1"/>
            </p:cNvSpPr>
            <p:nvPr/>
          </p:nvSpPr>
          <p:spPr bwMode="auto">
            <a:xfrm>
              <a:off x="1179" y="3819"/>
              <a:ext cx="2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HK"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10331">
                                            <p:txEl>
                                              <p:pRg st="0" end="0"/>
                                            </p:txEl>
                                          </p:spTgt>
                                        </p:tgtEl>
                                        <p:attrNameLst>
                                          <p:attrName>style.visibility</p:attrName>
                                        </p:attrNameLst>
                                      </p:cBhvr>
                                      <p:to>
                                        <p:strVal val="visible"/>
                                      </p:to>
                                    </p:set>
                                    <p:animEffect transition="in" filter="blinds(horizontal)">
                                      <p:cBhvr>
                                        <p:cTn id="7" dur="500"/>
                                        <p:tgtEl>
                                          <p:spTgt spid="310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0331">
                                            <p:txEl>
                                              <p:pRg st="1" end="1"/>
                                            </p:txEl>
                                          </p:spTgt>
                                        </p:tgtEl>
                                        <p:attrNameLst>
                                          <p:attrName>style.visibility</p:attrName>
                                        </p:attrNameLst>
                                      </p:cBhvr>
                                      <p:to>
                                        <p:strVal val="visible"/>
                                      </p:to>
                                    </p:set>
                                    <p:animEffect transition="in" filter="blinds(horizontal)">
                                      <p:cBhvr>
                                        <p:cTn id="12" dur="500"/>
                                        <p:tgtEl>
                                          <p:spTgt spid="3103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0332"/>
                                        </p:tgtEl>
                                        <p:attrNameLst>
                                          <p:attrName>style.visibility</p:attrName>
                                        </p:attrNameLst>
                                      </p:cBhvr>
                                      <p:to>
                                        <p:strVal val="visible"/>
                                      </p:to>
                                    </p:set>
                                    <p:animEffect transition="in" filter="blinds(horizontal)">
                                      <p:cBhvr>
                                        <p:cTn id="15" dur="500"/>
                                        <p:tgtEl>
                                          <p:spTgt spid="3103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0342"/>
                                        </p:tgtEl>
                                        <p:attrNameLst>
                                          <p:attrName>style.visibility</p:attrName>
                                        </p:attrNameLst>
                                      </p:cBhvr>
                                      <p:to>
                                        <p:strVal val="visible"/>
                                      </p:to>
                                    </p:set>
                                    <p:animEffect transition="in" filter="blinds(horizontal)">
                                      <p:cBhvr>
                                        <p:cTn id="20" dur="500"/>
                                        <p:tgtEl>
                                          <p:spTgt spid="310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a:extLst>
              <a:ext uri="{FF2B5EF4-FFF2-40B4-BE49-F238E27FC236}">
                <a16:creationId xmlns:a16="http://schemas.microsoft.com/office/drawing/2014/main" id="{550206BE-2A2A-636B-C089-5072B2D4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173288"/>
            <a:ext cx="320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圖片 2">
            <a:extLst>
              <a:ext uri="{FF2B5EF4-FFF2-40B4-BE49-F238E27FC236}">
                <a16:creationId xmlns:a16="http://schemas.microsoft.com/office/drawing/2014/main" id="{7B9E23B6-A255-04E4-C5FD-10D057042A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4694238"/>
            <a:ext cx="14763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41">
            <a:extLst>
              <a:ext uri="{FF2B5EF4-FFF2-40B4-BE49-F238E27FC236}">
                <a16:creationId xmlns:a16="http://schemas.microsoft.com/office/drawing/2014/main" id="{46F6AB14-8CC4-C776-3ED6-95917496E756}"/>
              </a:ext>
            </a:extLst>
          </p:cNvPr>
          <p:cNvSpPr>
            <a:spLocks noChangeArrowheads="1"/>
          </p:cNvSpPr>
          <p:nvPr/>
        </p:nvSpPr>
        <p:spPr bwMode="auto">
          <a:xfrm>
            <a:off x="1258888" y="5149850"/>
            <a:ext cx="5354637" cy="1368425"/>
          </a:xfrm>
          <a:prstGeom prst="cloudCallout">
            <a:avLst>
              <a:gd name="adj1" fmla="val 69801"/>
              <a:gd name="adj2" fmla="val -51347"/>
            </a:avLst>
          </a:prstGeom>
          <a:gradFill rotWithShape="1">
            <a:gsLst>
              <a:gs pos="0">
                <a:schemeClr val="bg1"/>
              </a:gs>
              <a:gs pos="100000">
                <a:srgbClr val="66CCFF"/>
              </a:gs>
            </a:gsLst>
            <a:lin ang="8100000" scaled="1"/>
          </a:gradFill>
          <a:ln w="9525">
            <a:solidFill>
              <a:schemeClr val="tx1"/>
            </a:solidFill>
            <a:round/>
            <a:headEnd/>
            <a:tailEnd/>
          </a:ln>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13" name="Rectangle 42">
            <a:extLst>
              <a:ext uri="{FF2B5EF4-FFF2-40B4-BE49-F238E27FC236}">
                <a16:creationId xmlns:a16="http://schemas.microsoft.com/office/drawing/2014/main" id="{47002E77-626E-BEF9-2C6E-378B0F7149BC}"/>
              </a:ext>
            </a:extLst>
          </p:cNvPr>
          <p:cNvSpPr>
            <a:spLocks noChangeArrowheads="1"/>
          </p:cNvSpPr>
          <p:nvPr/>
        </p:nvSpPr>
        <p:spPr bwMode="auto">
          <a:xfrm>
            <a:off x="1878013" y="5419725"/>
            <a:ext cx="41163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Let us look into the test results in more details.</a:t>
            </a:r>
          </a:p>
        </p:txBody>
      </p:sp>
      <p:sp>
        <p:nvSpPr>
          <p:cNvPr id="15" name="Text Box 8">
            <a:extLst>
              <a:ext uri="{FF2B5EF4-FFF2-40B4-BE49-F238E27FC236}">
                <a16:creationId xmlns:a16="http://schemas.microsoft.com/office/drawing/2014/main" id="{C4500AF7-BE1E-9007-70A4-04A172AABF4F}"/>
              </a:ext>
            </a:extLst>
          </p:cNvPr>
          <p:cNvSpPr txBox="1">
            <a:spLocks noChangeArrowheads="1"/>
          </p:cNvSpPr>
          <p:nvPr/>
        </p:nvSpPr>
        <p:spPr bwMode="auto">
          <a:xfrm>
            <a:off x="395288" y="590550"/>
            <a:ext cx="77057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Consider the following histograms which show the distributions of marks of the class in the two subjects.</a:t>
            </a:r>
            <a:endParaRPr lang="en-US" altLang="en-US" sz="2400">
              <a:latin typeface="Arial" panose="020B0604020202020204" pitchFamily="34" charset="0"/>
              <a:sym typeface="Symbol" panose="05050102010706020507" pitchFamily="18" charset="2"/>
            </a:endParaRPr>
          </a:p>
        </p:txBody>
      </p:sp>
      <p:cxnSp>
        <p:nvCxnSpPr>
          <p:cNvPr id="24" name="直線接點 23">
            <a:extLst>
              <a:ext uri="{FF2B5EF4-FFF2-40B4-BE49-F238E27FC236}">
                <a16:creationId xmlns:a16="http://schemas.microsoft.com/office/drawing/2014/main" id="{2824E3A8-F612-CB41-4696-93BA505E9BF5}"/>
              </a:ext>
            </a:extLst>
          </p:cNvPr>
          <p:cNvCxnSpPr/>
          <p:nvPr/>
        </p:nvCxnSpPr>
        <p:spPr>
          <a:xfrm>
            <a:off x="6810375" y="3895725"/>
            <a:ext cx="0" cy="5762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335320D5-3F06-AB40-0A20-67258E74FED4}"/>
              </a:ext>
            </a:extLst>
          </p:cNvPr>
          <p:cNvSpPr>
            <a:spLocks noChangeArrowheads="1"/>
          </p:cNvSpPr>
          <p:nvPr/>
        </p:nvSpPr>
        <p:spPr bwMode="auto">
          <a:xfrm>
            <a:off x="395288" y="1322388"/>
            <a:ext cx="7705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en-US" sz="2400">
                <a:solidFill>
                  <a:srgbClr val="000000"/>
                </a:solidFill>
                <a:latin typeface="Arial" panose="020B0604020202020204" pitchFamily="34" charset="0"/>
                <a:sym typeface="Symbol" panose="05050102010706020507" pitchFamily="18" charset="2"/>
              </a:rPr>
              <a:t>Angel’s marks are indicated in the distribution by the yellow line.</a:t>
            </a:r>
          </a:p>
        </p:txBody>
      </p:sp>
      <p:pic>
        <p:nvPicPr>
          <p:cNvPr id="18441" name="Picture 12">
            <a:extLst>
              <a:ext uri="{FF2B5EF4-FFF2-40B4-BE49-F238E27FC236}">
                <a16:creationId xmlns:a16="http://schemas.microsoft.com/office/drawing/2014/main" id="{A4D13DF9-CFD5-1EFD-41DB-DD6E4DD69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 y="2162175"/>
            <a:ext cx="3175000"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接點 3">
            <a:extLst>
              <a:ext uri="{FF2B5EF4-FFF2-40B4-BE49-F238E27FC236}">
                <a16:creationId xmlns:a16="http://schemas.microsoft.com/office/drawing/2014/main" id="{108895F4-3F74-07BD-E52C-A9853262932D}"/>
              </a:ext>
            </a:extLst>
          </p:cNvPr>
          <p:cNvCxnSpPr/>
          <p:nvPr/>
        </p:nvCxnSpPr>
        <p:spPr>
          <a:xfrm>
            <a:off x="2490788" y="3833813"/>
            <a:ext cx="0" cy="57626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mph" presetSubtype="0" repeatCount="3000" fill="hold" nodeType="afterEffect">
                                  <p:stCondLst>
                                    <p:cond delay="0"/>
                                  </p:stCondLst>
                                  <p:childTnLst>
                                    <p:animClr clrSpc="hsl" dir="cw">
                                      <p:cBhvr override="childStyle">
                                        <p:cTn id="19" dur="500" fill="hold"/>
                                        <p:tgtEl>
                                          <p:spTgt spid="24"/>
                                        </p:tgtEl>
                                        <p:attrNameLst>
                                          <p:attrName>style.color</p:attrName>
                                        </p:attrNameLst>
                                      </p:cBhvr>
                                      <p:by>
                                        <p:hsl h="-7200000" s="0" l="0"/>
                                      </p:by>
                                    </p:animClr>
                                    <p:animClr clrSpc="hsl" dir="cw">
                                      <p:cBhvr>
                                        <p:cTn id="20" dur="500" fill="hold"/>
                                        <p:tgtEl>
                                          <p:spTgt spid="24"/>
                                        </p:tgtEl>
                                        <p:attrNameLst>
                                          <p:attrName>fillcolor</p:attrName>
                                        </p:attrNameLst>
                                      </p:cBhvr>
                                      <p:by>
                                        <p:hsl h="-7200000" s="0" l="0"/>
                                      </p:by>
                                    </p:animClr>
                                    <p:animClr clrSpc="hsl" dir="cw">
                                      <p:cBhvr>
                                        <p:cTn id="21" dur="500" fill="hold"/>
                                        <p:tgtEl>
                                          <p:spTgt spid="24"/>
                                        </p:tgtEl>
                                        <p:attrNameLst>
                                          <p:attrName>stroke.color</p:attrName>
                                        </p:attrNameLst>
                                      </p:cBhvr>
                                      <p:by>
                                        <p:hsl h="-7200000" s="0" l="0"/>
                                      </p:by>
                                    </p:animClr>
                                    <p:set>
                                      <p:cBhvr>
                                        <p:cTn id="22" dur="500" fill="hold"/>
                                        <p:tgtEl>
                                          <p:spTgt spid="24"/>
                                        </p:tgtEl>
                                        <p:attrNameLst>
                                          <p:attrName>fill.type</p:attrName>
                                        </p:attrNameLst>
                                      </p:cBhvr>
                                      <p:to>
                                        <p:strVal val="solid"/>
                                      </p:to>
                                    </p:set>
                                  </p:childTnLst>
                                </p:cTn>
                              </p:par>
                              <p:par>
                                <p:cTn id="23" presetID="22" presetClass="emph" presetSubtype="0" repeatCount="3000" fill="hold" nodeType="withEffect">
                                  <p:stCondLst>
                                    <p:cond delay="0"/>
                                  </p:stCondLst>
                                  <p:childTnLst>
                                    <p:animClr clrSpc="hsl" dir="cw">
                                      <p:cBhvr override="childStyle">
                                        <p:cTn id="24" dur="500" fill="hold"/>
                                        <p:tgtEl>
                                          <p:spTgt spid="4"/>
                                        </p:tgtEl>
                                        <p:attrNameLst>
                                          <p:attrName>style.color</p:attrName>
                                        </p:attrNameLst>
                                      </p:cBhvr>
                                      <p:by>
                                        <p:hsl h="-7200000" s="0" l="0"/>
                                      </p:by>
                                    </p:animClr>
                                    <p:animClr clrSpc="hsl" dir="cw">
                                      <p:cBhvr>
                                        <p:cTn id="25" dur="500" fill="hold"/>
                                        <p:tgtEl>
                                          <p:spTgt spid="4"/>
                                        </p:tgtEl>
                                        <p:attrNameLst>
                                          <p:attrName>fillcolor</p:attrName>
                                        </p:attrNameLst>
                                      </p:cBhvr>
                                      <p:by>
                                        <p:hsl h="-7200000" s="0" l="0"/>
                                      </p:by>
                                    </p:animClr>
                                    <p:animClr clrSpc="hsl" dir="cw">
                                      <p:cBhvr>
                                        <p:cTn id="26" dur="500" fill="hold"/>
                                        <p:tgtEl>
                                          <p:spTgt spid="4"/>
                                        </p:tgtEl>
                                        <p:attrNameLst>
                                          <p:attrName>stroke.color</p:attrName>
                                        </p:attrNameLst>
                                      </p:cBhvr>
                                      <p:by>
                                        <p:hsl h="-7200000" s="0" l="0"/>
                                      </p:by>
                                    </p:animClr>
                                    <p:set>
                                      <p:cBhvr>
                                        <p:cTn id="27" dur="500" fill="hold"/>
                                        <p:tgtEl>
                                          <p:spTgt spid="4"/>
                                        </p:tgtEl>
                                        <p:attrNameLst>
                                          <p:attrName>fill.type</p:attrName>
                                        </p:attrNameLst>
                                      </p:cBhvr>
                                      <p:to>
                                        <p:strVal val="solid"/>
                                      </p:to>
                                    </p:set>
                                  </p:childTnLst>
                                </p:cTn>
                              </p:par>
                            </p:childTnLst>
                          </p:cTn>
                        </p:par>
                        <p:par>
                          <p:cTn id="28" fill="hold" nodeType="afterGroup">
                            <p:stCondLst>
                              <p:cond delay="2000"/>
                            </p:stCondLst>
                            <p:childTnLst>
                              <p:par>
                                <p:cTn id="29" presetID="1" presetClass="exit" presetSubtype="0" fill="hold" nodeType="after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1">
            <a:extLst>
              <a:ext uri="{FF2B5EF4-FFF2-40B4-BE49-F238E27FC236}">
                <a16:creationId xmlns:a16="http://schemas.microsoft.com/office/drawing/2014/main" id="{B36A21A6-B1A5-E2F9-0A9D-F532073B9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173288"/>
            <a:ext cx="320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12">
            <a:extLst>
              <a:ext uri="{FF2B5EF4-FFF2-40B4-BE49-F238E27FC236}">
                <a16:creationId xmlns:a16="http://schemas.microsoft.com/office/drawing/2014/main" id="{FEAD6A81-7CB0-BE17-30B5-4555519E7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162175"/>
            <a:ext cx="3175000"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群組 10">
            <a:extLst>
              <a:ext uri="{FF2B5EF4-FFF2-40B4-BE49-F238E27FC236}">
                <a16:creationId xmlns:a16="http://schemas.microsoft.com/office/drawing/2014/main" id="{E625D975-54CF-339E-E041-36B627F246F7}"/>
              </a:ext>
            </a:extLst>
          </p:cNvPr>
          <p:cNvGrpSpPr>
            <a:grpSpLocks/>
          </p:cNvGrpSpPr>
          <p:nvPr/>
        </p:nvGrpSpPr>
        <p:grpSpPr bwMode="auto">
          <a:xfrm>
            <a:off x="250825" y="4500563"/>
            <a:ext cx="8586788" cy="2168525"/>
            <a:chOff x="251520" y="4501177"/>
            <a:chExt cx="8586513" cy="2168182"/>
          </a:xfrm>
        </p:grpSpPr>
        <p:grpSp>
          <p:nvGrpSpPr>
            <p:cNvPr id="19470" name="群組 4">
              <a:extLst>
                <a:ext uri="{FF2B5EF4-FFF2-40B4-BE49-F238E27FC236}">
                  <a16:creationId xmlns:a16="http://schemas.microsoft.com/office/drawing/2014/main" id="{175E4922-5E02-966A-9A5C-E482F5C2929F}"/>
                </a:ext>
              </a:extLst>
            </p:cNvPr>
            <p:cNvGrpSpPr>
              <a:grpSpLocks/>
            </p:cNvGrpSpPr>
            <p:nvPr/>
          </p:nvGrpSpPr>
          <p:grpSpPr bwMode="auto">
            <a:xfrm>
              <a:off x="251520" y="4501177"/>
              <a:ext cx="8586513" cy="2168182"/>
              <a:chOff x="251520" y="4501177"/>
              <a:chExt cx="8586513" cy="2168182"/>
            </a:xfrm>
          </p:grpSpPr>
          <p:pic>
            <p:nvPicPr>
              <p:cNvPr id="19472" name="圖片 2">
                <a:extLst>
                  <a:ext uri="{FF2B5EF4-FFF2-40B4-BE49-F238E27FC236}">
                    <a16:creationId xmlns:a16="http://schemas.microsoft.com/office/drawing/2014/main" id="{2D56A98B-A0E1-554E-AD48-E2A9DD68BA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72992" y="4501177"/>
                <a:ext cx="1565041" cy="18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AutoShape 41">
                <a:extLst>
                  <a:ext uri="{FF2B5EF4-FFF2-40B4-BE49-F238E27FC236}">
                    <a16:creationId xmlns:a16="http://schemas.microsoft.com/office/drawing/2014/main" id="{4942B483-45DA-6E83-E910-3A6DAB222AEF}"/>
                  </a:ext>
                </a:extLst>
              </p:cNvPr>
              <p:cNvSpPr>
                <a:spLocks noChangeArrowheads="1"/>
              </p:cNvSpPr>
              <p:nvPr/>
            </p:nvSpPr>
            <p:spPr bwMode="auto">
              <a:xfrm>
                <a:off x="251520" y="5013176"/>
                <a:ext cx="6847780" cy="1656183"/>
              </a:xfrm>
              <a:prstGeom prst="cloudCallout">
                <a:avLst>
                  <a:gd name="adj1" fmla="val 64958"/>
                  <a:gd name="adj2" fmla="val -58245"/>
                </a:avLst>
              </a:prstGeom>
              <a:gradFill rotWithShape="1">
                <a:gsLst>
                  <a:gs pos="0">
                    <a:schemeClr val="bg1"/>
                  </a:gs>
                  <a:gs pos="100000">
                    <a:srgbClr val="66CCFF"/>
                  </a:gs>
                </a:gsLst>
                <a:lin ang="8100000" scaled="1"/>
              </a:gradFill>
              <a:ln w="9525">
                <a:solidFill>
                  <a:schemeClr val="tx1"/>
                </a:solidFill>
                <a:round/>
                <a:headEnd/>
                <a:tailEnd/>
              </a:ln>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grpSp>
        <p:sp>
          <p:nvSpPr>
            <p:cNvPr id="19471" name="Rectangle 42">
              <a:extLst>
                <a:ext uri="{FF2B5EF4-FFF2-40B4-BE49-F238E27FC236}">
                  <a16:creationId xmlns:a16="http://schemas.microsoft.com/office/drawing/2014/main" id="{48C8BDE8-DA6D-341A-125F-DBF79FF15254}"/>
                </a:ext>
              </a:extLst>
            </p:cNvPr>
            <p:cNvSpPr>
              <a:spLocks noChangeArrowheads="1"/>
            </p:cNvSpPr>
            <p:nvPr/>
          </p:nvSpPr>
          <p:spPr bwMode="auto">
            <a:xfrm>
              <a:off x="1009318" y="5215289"/>
              <a:ext cx="5374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Among the two tests, there are less students have marks higher than Angel in Chinese test.</a:t>
              </a:r>
            </a:p>
          </p:txBody>
        </p:sp>
      </p:grpSp>
      <p:pic>
        <p:nvPicPr>
          <p:cNvPr id="19" name="圖片 18">
            <a:extLst>
              <a:ext uri="{FF2B5EF4-FFF2-40B4-BE49-F238E27FC236}">
                <a16:creationId xmlns:a16="http://schemas.microsoft.com/office/drawing/2014/main" id="{FFE8AB60-0167-D22F-4988-5B73FDFF6F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738" y="587375"/>
            <a:ext cx="16700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AutoShape 41">
            <a:extLst>
              <a:ext uri="{FF2B5EF4-FFF2-40B4-BE49-F238E27FC236}">
                <a16:creationId xmlns:a16="http://schemas.microsoft.com/office/drawing/2014/main" id="{1394AFEA-2461-15D9-C2FF-411AF732DC1C}"/>
              </a:ext>
            </a:extLst>
          </p:cNvPr>
          <p:cNvSpPr>
            <a:spLocks noChangeArrowheads="1"/>
          </p:cNvSpPr>
          <p:nvPr/>
        </p:nvSpPr>
        <p:spPr bwMode="auto">
          <a:xfrm>
            <a:off x="1619250" y="525463"/>
            <a:ext cx="7218363" cy="1535112"/>
          </a:xfrm>
          <a:prstGeom prst="cloudCallout">
            <a:avLst>
              <a:gd name="adj1" fmla="val -56306"/>
              <a:gd name="adj2" fmla="val -35463"/>
            </a:avLst>
          </a:prstGeom>
          <a:gradFill rotWithShape="1">
            <a:gsLst>
              <a:gs pos="0">
                <a:schemeClr val="bg1"/>
              </a:gs>
              <a:gs pos="100000">
                <a:srgbClr val="66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21" name="Rectangle 42">
            <a:extLst>
              <a:ext uri="{FF2B5EF4-FFF2-40B4-BE49-F238E27FC236}">
                <a16:creationId xmlns:a16="http://schemas.microsoft.com/office/drawing/2014/main" id="{2728E882-B21C-D089-5222-9C3188E53E1F}"/>
              </a:ext>
            </a:extLst>
          </p:cNvPr>
          <p:cNvSpPr>
            <a:spLocks noChangeArrowheads="1"/>
          </p:cNvSpPr>
          <p:nvPr/>
        </p:nvSpPr>
        <p:spPr bwMode="auto">
          <a:xfrm>
            <a:off x="2411413" y="798513"/>
            <a:ext cx="54737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In which test, there are less students whose marks are higher than Angel?</a:t>
            </a:r>
          </a:p>
        </p:txBody>
      </p:sp>
      <p:grpSp>
        <p:nvGrpSpPr>
          <p:cNvPr id="22" name="群組 21">
            <a:extLst>
              <a:ext uri="{FF2B5EF4-FFF2-40B4-BE49-F238E27FC236}">
                <a16:creationId xmlns:a16="http://schemas.microsoft.com/office/drawing/2014/main" id="{0F783216-B215-24A8-7F32-F2519A6C55BA}"/>
              </a:ext>
            </a:extLst>
          </p:cNvPr>
          <p:cNvGrpSpPr>
            <a:grpSpLocks/>
          </p:cNvGrpSpPr>
          <p:nvPr/>
        </p:nvGrpSpPr>
        <p:grpSpPr bwMode="auto">
          <a:xfrm>
            <a:off x="2495550" y="3827463"/>
            <a:ext cx="446088" cy="558800"/>
            <a:chOff x="2495057" y="3155375"/>
            <a:chExt cx="446041" cy="558990"/>
          </a:xfrm>
        </p:grpSpPr>
        <p:sp>
          <p:nvSpPr>
            <p:cNvPr id="23" name="矩形 22">
              <a:extLst>
                <a:ext uri="{FF2B5EF4-FFF2-40B4-BE49-F238E27FC236}">
                  <a16:creationId xmlns:a16="http://schemas.microsoft.com/office/drawing/2014/main" id="{1F5BFEF0-B91D-0CBB-714C-B0971DDB3269}"/>
                </a:ext>
              </a:extLst>
            </p:cNvPr>
            <p:cNvSpPr/>
            <p:nvPr/>
          </p:nvSpPr>
          <p:spPr>
            <a:xfrm>
              <a:off x="2495057" y="3155375"/>
              <a:ext cx="96828" cy="557401"/>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5" name="矩形 24">
              <a:extLst>
                <a:ext uri="{FF2B5EF4-FFF2-40B4-BE49-F238E27FC236}">
                  <a16:creationId xmlns:a16="http://schemas.microsoft.com/office/drawing/2014/main" id="{EB4D4AFA-FA07-51A5-7543-7C352FFF3FFC}"/>
                </a:ext>
              </a:extLst>
            </p:cNvPr>
            <p:cNvSpPr/>
            <p:nvPr/>
          </p:nvSpPr>
          <p:spPr>
            <a:xfrm>
              <a:off x="2614107" y="3614318"/>
              <a:ext cx="326991" cy="100047"/>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grpSp>
        <p:nvGrpSpPr>
          <p:cNvPr id="26" name="群組 25">
            <a:extLst>
              <a:ext uri="{FF2B5EF4-FFF2-40B4-BE49-F238E27FC236}">
                <a16:creationId xmlns:a16="http://schemas.microsoft.com/office/drawing/2014/main" id="{5F6E7771-DF95-8939-E80C-CB9583A5AB25}"/>
              </a:ext>
            </a:extLst>
          </p:cNvPr>
          <p:cNvGrpSpPr>
            <a:grpSpLocks/>
          </p:cNvGrpSpPr>
          <p:nvPr/>
        </p:nvGrpSpPr>
        <p:grpSpPr bwMode="auto">
          <a:xfrm>
            <a:off x="6819900" y="3897313"/>
            <a:ext cx="444500" cy="558800"/>
            <a:chOff x="6819488" y="3158951"/>
            <a:chExt cx="444879" cy="559097"/>
          </a:xfrm>
        </p:grpSpPr>
        <p:sp>
          <p:nvSpPr>
            <p:cNvPr id="27" name="矩形 26">
              <a:extLst>
                <a:ext uri="{FF2B5EF4-FFF2-40B4-BE49-F238E27FC236}">
                  <a16:creationId xmlns:a16="http://schemas.microsoft.com/office/drawing/2014/main" id="{19E5A735-D42F-61E2-859E-D9DE6DFC85BE}"/>
                </a:ext>
              </a:extLst>
            </p:cNvPr>
            <p:cNvSpPr/>
            <p:nvPr/>
          </p:nvSpPr>
          <p:spPr>
            <a:xfrm>
              <a:off x="6819488" y="3158951"/>
              <a:ext cx="96921" cy="55750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8" name="矩形 27">
              <a:extLst>
                <a:ext uri="{FF2B5EF4-FFF2-40B4-BE49-F238E27FC236}">
                  <a16:creationId xmlns:a16="http://schemas.microsoft.com/office/drawing/2014/main" id="{CF86ACDA-622C-6625-8415-BE0DF8483A1D}"/>
                </a:ext>
              </a:extLst>
            </p:cNvPr>
            <p:cNvSpPr/>
            <p:nvPr/>
          </p:nvSpPr>
          <p:spPr>
            <a:xfrm>
              <a:off x="6933885" y="3448030"/>
              <a:ext cx="330482" cy="27001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1">
            <a:extLst>
              <a:ext uri="{FF2B5EF4-FFF2-40B4-BE49-F238E27FC236}">
                <a16:creationId xmlns:a16="http://schemas.microsoft.com/office/drawing/2014/main" id="{84112A0D-DF18-7D76-6CF0-4C8C824CB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992188"/>
            <a:ext cx="320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12">
            <a:extLst>
              <a:ext uri="{FF2B5EF4-FFF2-40B4-BE49-F238E27FC236}">
                <a16:creationId xmlns:a16="http://schemas.microsoft.com/office/drawing/2014/main" id="{4C3DE36D-DC7A-9A17-1D25-EB6E18FF4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981075"/>
            <a:ext cx="31750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484" name="群組 21">
            <a:extLst>
              <a:ext uri="{FF2B5EF4-FFF2-40B4-BE49-F238E27FC236}">
                <a16:creationId xmlns:a16="http://schemas.microsoft.com/office/drawing/2014/main" id="{94922FBD-01A0-589F-562E-5437EB3C5DD2}"/>
              </a:ext>
            </a:extLst>
          </p:cNvPr>
          <p:cNvGrpSpPr>
            <a:grpSpLocks/>
          </p:cNvGrpSpPr>
          <p:nvPr/>
        </p:nvGrpSpPr>
        <p:grpSpPr bwMode="auto">
          <a:xfrm>
            <a:off x="2495550" y="2660650"/>
            <a:ext cx="446088" cy="558800"/>
            <a:chOff x="2495057" y="3155375"/>
            <a:chExt cx="446041" cy="558990"/>
          </a:xfrm>
        </p:grpSpPr>
        <p:sp>
          <p:nvSpPr>
            <p:cNvPr id="23" name="矩形 22">
              <a:extLst>
                <a:ext uri="{FF2B5EF4-FFF2-40B4-BE49-F238E27FC236}">
                  <a16:creationId xmlns:a16="http://schemas.microsoft.com/office/drawing/2014/main" id="{2C01B0BA-749C-A019-6D22-EE4A3C17692B}"/>
                </a:ext>
              </a:extLst>
            </p:cNvPr>
            <p:cNvSpPr/>
            <p:nvPr/>
          </p:nvSpPr>
          <p:spPr>
            <a:xfrm>
              <a:off x="2495057" y="3155375"/>
              <a:ext cx="96828" cy="55740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5" name="矩形 24">
              <a:extLst>
                <a:ext uri="{FF2B5EF4-FFF2-40B4-BE49-F238E27FC236}">
                  <a16:creationId xmlns:a16="http://schemas.microsoft.com/office/drawing/2014/main" id="{E638BD6D-1993-4D93-CCEA-9DF2FA385D87}"/>
                </a:ext>
              </a:extLst>
            </p:cNvPr>
            <p:cNvSpPr/>
            <p:nvPr/>
          </p:nvSpPr>
          <p:spPr>
            <a:xfrm>
              <a:off x="2614107" y="3614319"/>
              <a:ext cx="326991" cy="100046"/>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grpSp>
        <p:nvGrpSpPr>
          <p:cNvPr id="20485" name="群組 25">
            <a:extLst>
              <a:ext uri="{FF2B5EF4-FFF2-40B4-BE49-F238E27FC236}">
                <a16:creationId xmlns:a16="http://schemas.microsoft.com/office/drawing/2014/main" id="{18A159A2-9530-88C8-DC9A-FFA46DE95E22}"/>
              </a:ext>
            </a:extLst>
          </p:cNvPr>
          <p:cNvGrpSpPr>
            <a:grpSpLocks/>
          </p:cNvGrpSpPr>
          <p:nvPr/>
        </p:nvGrpSpPr>
        <p:grpSpPr bwMode="auto">
          <a:xfrm>
            <a:off x="6819900" y="2716213"/>
            <a:ext cx="444500" cy="558800"/>
            <a:chOff x="6819488" y="3158951"/>
            <a:chExt cx="444879" cy="559097"/>
          </a:xfrm>
        </p:grpSpPr>
        <p:sp>
          <p:nvSpPr>
            <p:cNvPr id="27" name="矩形 26">
              <a:extLst>
                <a:ext uri="{FF2B5EF4-FFF2-40B4-BE49-F238E27FC236}">
                  <a16:creationId xmlns:a16="http://schemas.microsoft.com/office/drawing/2014/main" id="{87F6DFCD-FFCB-B4C7-E823-2A991295E249}"/>
                </a:ext>
              </a:extLst>
            </p:cNvPr>
            <p:cNvSpPr/>
            <p:nvPr/>
          </p:nvSpPr>
          <p:spPr>
            <a:xfrm>
              <a:off x="6819488" y="3158951"/>
              <a:ext cx="96921" cy="55750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8" name="矩形 27">
              <a:extLst>
                <a:ext uri="{FF2B5EF4-FFF2-40B4-BE49-F238E27FC236}">
                  <a16:creationId xmlns:a16="http://schemas.microsoft.com/office/drawing/2014/main" id="{40C2BFCF-3161-54BC-80A2-130300B5B6BE}"/>
                </a:ext>
              </a:extLst>
            </p:cNvPr>
            <p:cNvSpPr/>
            <p:nvPr/>
          </p:nvSpPr>
          <p:spPr>
            <a:xfrm>
              <a:off x="6933885" y="3448030"/>
              <a:ext cx="330482" cy="27001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sp>
        <p:nvSpPr>
          <p:cNvPr id="29" name="Text Box 9">
            <a:extLst>
              <a:ext uri="{FF2B5EF4-FFF2-40B4-BE49-F238E27FC236}">
                <a16:creationId xmlns:a16="http://schemas.microsoft.com/office/drawing/2014/main" id="{5C194B94-67D7-F7B8-70E7-70D644251424}"/>
              </a:ext>
            </a:extLst>
          </p:cNvPr>
          <p:cNvSpPr txBox="1">
            <a:spLocks noChangeArrowheads="1"/>
          </p:cNvSpPr>
          <p:nvPr/>
        </p:nvSpPr>
        <p:spPr bwMode="auto">
          <a:xfrm>
            <a:off x="395288" y="4076700"/>
            <a:ext cx="77057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400">
                <a:latin typeface="Arial" panose="020B0604020202020204" pitchFamily="34" charset="0"/>
              </a:rPr>
              <a:t>From the above histograms, although the difference between Angel’s mark and the mean mark in English test is higher than that in Chinese test, her performance is better in Chinese test when compared with other students in her class.</a:t>
            </a:r>
            <a:endParaRPr lang="en-US" altLang="en-US" sz="2400" i="1">
              <a:latin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1">
            <a:extLst>
              <a:ext uri="{FF2B5EF4-FFF2-40B4-BE49-F238E27FC236}">
                <a16:creationId xmlns:a16="http://schemas.microsoft.com/office/drawing/2014/main" id="{05001E47-EDE5-45AE-209C-92080C359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992188"/>
            <a:ext cx="320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12">
            <a:extLst>
              <a:ext uri="{FF2B5EF4-FFF2-40B4-BE49-F238E27FC236}">
                <a16:creationId xmlns:a16="http://schemas.microsoft.com/office/drawing/2014/main" id="{E53E611C-EC3E-D87A-1443-B6C6C1CD3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981075"/>
            <a:ext cx="31750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08" name="群組 21">
            <a:extLst>
              <a:ext uri="{FF2B5EF4-FFF2-40B4-BE49-F238E27FC236}">
                <a16:creationId xmlns:a16="http://schemas.microsoft.com/office/drawing/2014/main" id="{6787E2FD-85F4-6DB1-3AB0-077B5D544B87}"/>
              </a:ext>
            </a:extLst>
          </p:cNvPr>
          <p:cNvGrpSpPr>
            <a:grpSpLocks/>
          </p:cNvGrpSpPr>
          <p:nvPr/>
        </p:nvGrpSpPr>
        <p:grpSpPr bwMode="auto">
          <a:xfrm>
            <a:off x="2495550" y="2660650"/>
            <a:ext cx="446088" cy="558800"/>
            <a:chOff x="2495057" y="3155375"/>
            <a:chExt cx="446041" cy="558990"/>
          </a:xfrm>
        </p:grpSpPr>
        <p:sp>
          <p:nvSpPr>
            <p:cNvPr id="23" name="矩形 22">
              <a:extLst>
                <a:ext uri="{FF2B5EF4-FFF2-40B4-BE49-F238E27FC236}">
                  <a16:creationId xmlns:a16="http://schemas.microsoft.com/office/drawing/2014/main" id="{34CD626C-DF32-66E1-6EEF-E9F6F2DBA40D}"/>
                </a:ext>
              </a:extLst>
            </p:cNvPr>
            <p:cNvSpPr/>
            <p:nvPr/>
          </p:nvSpPr>
          <p:spPr>
            <a:xfrm>
              <a:off x="2495057" y="3155375"/>
              <a:ext cx="96828" cy="55740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5" name="矩形 24">
              <a:extLst>
                <a:ext uri="{FF2B5EF4-FFF2-40B4-BE49-F238E27FC236}">
                  <a16:creationId xmlns:a16="http://schemas.microsoft.com/office/drawing/2014/main" id="{02D8DF79-51F3-981D-674F-880B47BC35B0}"/>
                </a:ext>
              </a:extLst>
            </p:cNvPr>
            <p:cNvSpPr/>
            <p:nvPr/>
          </p:nvSpPr>
          <p:spPr>
            <a:xfrm>
              <a:off x="2614107" y="3614319"/>
              <a:ext cx="326991" cy="100046"/>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grpSp>
        <p:nvGrpSpPr>
          <p:cNvPr id="21509" name="群組 25">
            <a:extLst>
              <a:ext uri="{FF2B5EF4-FFF2-40B4-BE49-F238E27FC236}">
                <a16:creationId xmlns:a16="http://schemas.microsoft.com/office/drawing/2014/main" id="{51433D42-2A8D-35F8-146E-335C522DDC0D}"/>
              </a:ext>
            </a:extLst>
          </p:cNvPr>
          <p:cNvGrpSpPr>
            <a:grpSpLocks/>
          </p:cNvGrpSpPr>
          <p:nvPr/>
        </p:nvGrpSpPr>
        <p:grpSpPr bwMode="auto">
          <a:xfrm>
            <a:off x="6819900" y="2716213"/>
            <a:ext cx="444500" cy="558800"/>
            <a:chOff x="6819488" y="3158951"/>
            <a:chExt cx="444879" cy="559097"/>
          </a:xfrm>
        </p:grpSpPr>
        <p:sp>
          <p:nvSpPr>
            <p:cNvPr id="27" name="矩形 26">
              <a:extLst>
                <a:ext uri="{FF2B5EF4-FFF2-40B4-BE49-F238E27FC236}">
                  <a16:creationId xmlns:a16="http://schemas.microsoft.com/office/drawing/2014/main" id="{54EFD0A7-09DE-01C4-B317-1378AE533DDB}"/>
                </a:ext>
              </a:extLst>
            </p:cNvPr>
            <p:cNvSpPr/>
            <p:nvPr/>
          </p:nvSpPr>
          <p:spPr>
            <a:xfrm>
              <a:off x="6819488" y="3158951"/>
              <a:ext cx="96921" cy="55750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8" name="矩形 27">
              <a:extLst>
                <a:ext uri="{FF2B5EF4-FFF2-40B4-BE49-F238E27FC236}">
                  <a16:creationId xmlns:a16="http://schemas.microsoft.com/office/drawing/2014/main" id="{9175E9F7-F8F4-A70C-E010-3F615402C178}"/>
                </a:ext>
              </a:extLst>
            </p:cNvPr>
            <p:cNvSpPr/>
            <p:nvPr/>
          </p:nvSpPr>
          <p:spPr>
            <a:xfrm>
              <a:off x="6933885" y="3448030"/>
              <a:ext cx="330482" cy="27001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pic>
        <p:nvPicPr>
          <p:cNvPr id="13" name="Picture 10">
            <a:extLst>
              <a:ext uri="{FF2B5EF4-FFF2-40B4-BE49-F238E27FC236}">
                <a16:creationId xmlns:a16="http://schemas.microsoft.com/office/drawing/2014/main" id="{4E64B465-702D-40B8-577D-2296871E3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57563"/>
            <a:ext cx="2547938"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11">
            <a:extLst>
              <a:ext uri="{FF2B5EF4-FFF2-40B4-BE49-F238E27FC236}">
                <a16:creationId xmlns:a16="http://schemas.microsoft.com/office/drawing/2014/main" id="{C7527842-C2D2-2428-2941-EACCA9B6A580}"/>
              </a:ext>
            </a:extLst>
          </p:cNvPr>
          <p:cNvSpPr>
            <a:spLocks noChangeArrowheads="1"/>
          </p:cNvSpPr>
          <p:nvPr/>
        </p:nvSpPr>
        <p:spPr bwMode="auto">
          <a:xfrm>
            <a:off x="1979613" y="3859213"/>
            <a:ext cx="6769100" cy="2862262"/>
          </a:xfrm>
          <a:prstGeom prst="cloudCallout">
            <a:avLst>
              <a:gd name="adj1" fmla="val -57769"/>
              <a:gd name="adj2" fmla="val -46764"/>
            </a:avLst>
          </a:prstGeom>
          <a:gradFill rotWithShape="1">
            <a:gsLst>
              <a:gs pos="0">
                <a:schemeClr val="bg1"/>
              </a:gs>
              <a:gs pos="100000">
                <a:srgbClr val="66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15" name="Rectangle 12">
            <a:extLst>
              <a:ext uri="{FF2B5EF4-FFF2-40B4-BE49-F238E27FC236}">
                <a16:creationId xmlns:a16="http://schemas.microsoft.com/office/drawing/2014/main" id="{19F0AC76-C736-A79E-4261-BFA1C653C400}"/>
              </a:ext>
            </a:extLst>
          </p:cNvPr>
          <p:cNvSpPr>
            <a:spLocks noChangeArrowheads="1"/>
          </p:cNvSpPr>
          <p:nvPr/>
        </p:nvSpPr>
        <p:spPr bwMode="auto">
          <a:xfrm>
            <a:off x="2614613" y="4135438"/>
            <a:ext cx="5659437" cy="23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From the above example, we can </a:t>
            </a:r>
            <a:br>
              <a:rPr lang="en-US" altLang="zh-TW" sz="2400">
                <a:latin typeface="Arial" panose="020B0604020202020204" pitchFamily="34" charset="0"/>
              </a:rPr>
            </a:br>
            <a:r>
              <a:rPr lang="en-US" altLang="zh-TW" sz="2400">
                <a:latin typeface="Arial" panose="020B0604020202020204" pitchFamily="34" charset="0"/>
              </a:rPr>
              <a:t>see that Angel’s performance in different tests not only depends on the actual marks or difference from the mean mark, but also depends on the dispersion </a:t>
            </a:r>
            <a:br>
              <a:rPr lang="en-US" altLang="zh-TW" sz="2400">
                <a:latin typeface="Arial" panose="020B0604020202020204" pitchFamily="34" charset="0"/>
              </a:rPr>
            </a:br>
            <a:r>
              <a:rPr lang="en-US" altLang="zh-TW" sz="2400">
                <a:latin typeface="Arial" panose="020B0604020202020204" pitchFamily="34" charset="0"/>
              </a:rPr>
              <a:t>of the marks in the class.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1">
            <a:extLst>
              <a:ext uri="{FF2B5EF4-FFF2-40B4-BE49-F238E27FC236}">
                <a16:creationId xmlns:a16="http://schemas.microsoft.com/office/drawing/2014/main" id="{0FFB2F47-78DB-89AB-5227-3EDCD82B6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992188"/>
            <a:ext cx="320040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12">
            <a:extLst>
              <a:ext uri="{FF2B5EF4-FFF2-40B4-BE49-F238E27FC236}">
                <a16:creationId xmlns:a16="http://schemas.microsoft.com/office/drawing/2014/main" id="{19174181-61BD-69A8-2E08-17FE4F4E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981075"/>
            <a:ext cx="31750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532" name="群組 21">
            <a:extLst>
              <a:ext uri="{FF2B5EF4-FFF2-40B4-BE49-F238E27FC236}">
                <a16:creationId xmlns:a16="http://schemas.microsoft.com/office/drawing/2014/main" id="{8E1E82AF-67B6-203A-AF3E-5460FE9E75A9}"/>
              </a:ext>
            </a:extLst>
          </p:cNvPr>
          <p:cNvGrpSpPr>
            <a:grpSpLocks/>
          </p:cNvGrpSpPr>
          <p:nvPr/>
        </p:nvGrpSpPr>
        <p:grpSpPr bwMode="auto">
          <a:xfrm>
            <a:off x="2495550" y="2646363"/>
            <a:ext cx="446088" cy="558800"/>
            <a:chOff x="2495057" y="3155375"/>
            <a:chExt cx="446041" cy="558990"/>
          </a:xfrm>
        </p:grpSpPr>
        <p:sp>
          <p:nvSpPr>
            <p:cNvPr id="23" name="矩形 22">
              <a:extLst>
                <a:ext uri="{FF2B5EF4-FFF2-40B4-BE49-F238E27FC236}">
                  <a16:creationId xmlns:a16="http://schemas.microsoft.com/office/drawing/2014/main" id="{C785492F-8995-B400-DFC1-E5A98B08F32E}"/>
                </a:ext>
              </a:extLst>
            </p:cNvPr>
            <p:cNvSpPr/>
            <p:nvPr/>
          </p:nvSpPr>
          <p:spPr>
            <a:xfrm>
              <a:off x="2495057" y="3155375"/>
              <a:ext cx="96828" cy="557401"/>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5" name="矩形 24">
              <a:extLst>
                <a:ext uri="{FF2B5EF4-FFF2-40B4-BE49-F238E27FC236}">
                  <a16:creationId xmlns:a16="http://schemas.microsoft.com/office/drawing/2014/main" id="{08453397-E5D3-C991-F2F7-C5AE5BF69D7B}"/>
                </a:ext>
              </a:extLst>
            </p:cNvPr>
            <p:cNvSpPr/>
            <p:nvPr/>
          </p:nvSpPr>
          <p:spPr>
            <a:xfrm>
              <a:off x="2614107" y="3614318"/>
              <a:ext cx="326991" cy="100047"/>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grpSp>
        <p:nvGrpSpPr>
          <p:cNvPr id="22533" name="群組 25">
            <a:extLst>
              <a:ext uri="{FF2B5EF4-FFF2-40B4-BE49-F238E27FC236}">
                <a16:creationId xmlns:a16="http://schemas.microsoft.com/office/drawing/2014/main" id="{90E6D911-E3A6-70CF-2561-8871B6F36044}"/>
              </a:ext>
            </a:extLst>
          </p:cNvPr>
          <p:cNvGrpSpPr>
            <a:grpSpLocks/>
          </p:cNvGrpSpPr>
          <p:nvPr/>
        </p:nvGrpSpPr>
        <p:grpSpPr bwMode="auto">
          <a:xfrm>
            <a:off x="6819900" y="2716213"/>
            <a:ext cx="444500" cy="558800"/>
            <a:chOff x="6819488" y="3158951"/>
            <a:chExt cx="444879" cy="559097"/>
          </a:xfrm>
        </p:grpSpPr>
        <p:sp>
          <p:nvSpPr>
            <p:cNvPr id="27" name="矩形 26">
              <a:extLst>
                <a:ext uri="{FF2B5EF4-FFF2-40B4-BE49-F238E27FC236}">
                  <a16:creationId xmlns:a16="http://schemas.microsoft.com/office/drawing/2014/main" id="{BFD3BC88-A43A-1795-0632-63FC266C42D7}"/>
                </a:ext>
              </a:extLst>
            </p:cNvPr>
            <p:cNvSpPr/>
            <p:nvPr/>
          </p:nvSpPr>
          <p:spPr>
            <a:xfrm>
              <a:off x="6819488" y="3158951"/>
              <a:ext cx="96921" cy="55750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8" name="矩形 27">
              <a:extLst>
                <a:ext uri="{FF2B5EF4-FFF2-40B4-BE49-F238E27FC236}">
                  <a16:creationId xmlns:a16="http://schemas.microsoft.com/office/drawing/2014/main" id="{9C955019-FA6C-BC20-5ACB-1A1B036AF3B6}"/>
                </a:ext>
              </a:extLst>
            </p:cNvPr>
            <p:cNvSpPr/>
            <p:nvPr/>
          </p:nvSpPr>
          <p:spPr>
            <a:xfrm>
              <a:off x="6933885" y="3448030"/>
              <a:ext cx="330482" cy="270018"/>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grpSp>
      <p:pic>
        <p:nvPicPr>
          <p:cNvPr id="22534" name="Picture 10">
            <a:extLst>
              <a:ext uri="{FF2B5EF4-FFF2-40B4-BE49-F238E27FC236}">
                <a16:creationId xmlns:a16="http://schemas.microsoft.com/office/drawing/2014/main" id="{E828F188-A6A0-ED60-12B3-0DCD92E75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57563"/>
            <a:ext cx="2547938" cy="336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AutoShape 11">
            <a:extLst>
              <a:ext uri="{FF2B5EF4-FFF2-40B4-BE49-F238E27FC236}">
                <a16:creationId xmlns:a16="http://schemas.microsoft.com/office/drawing/2014/main" id="{7E775F0B-ACC6-4755-3244-A8E419C649A7}"/>
              </a:ext>
            </a:extLst>
          </p:cNvPr>
          <p:cNvSpPr>
            <a:spLocks noChangeArrowheads="1"/>
          </p:cNvSpPr>
          <p:nvPr/>
        </p:nvSpPr>
        <p:spPr bwMode="auto">
          <a:xfrm>
            <a:off x="1979613" y="3859213"/>
            <a:ext cx="6769100" cy="2862262"/>
          </a:xfrm>
          <a:prstGeom prst="cloudCallout">
            <a:avLst>
              <a:gd name="adj1" fmla="val -57769"/>
              <a:gd name="adj2" fmla="val -46764"/>
            </a:avLst>
          </a:prstGeom>
          <a:gradFill rotWithShape="1">
            <a:gsLst>
              <a:gs pos="0">
                <a:schemeClr val="bg1"/>
              </a:gs>
              <a:gs pos="100000">
                <a:srgbClr val="66CCFF"/>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zh-HK" sz="2800">
              <a:latin typeface="Arial" panose="020B0604020202020204" pitchFamily="34" charset="0"/>
              <a:cs typeface="Times New Roman" panose="02020603050405020304" pitchFamily="18" charset="0"/>
            </a:endParaRPr>
          </a:p>
        </p:txBody>
      </p:sp>
      <p:sp>
        <p:nvSpPr>
          <p:cNvPr id="16" name="Rectangle 12">
            <a:extLst>
              <a:ext uri="{FF2B5EF4-FFF2-40B4-BE49-F238E27FC236}">
                <a16:creationId xmlns:a16="http://schemas.microsoft.com/office/drawing/2014/main" id="{11D6C0F0-F3E6-AD75-7FE3-2DF98C75BAD1}"/>
              </a:ext>
            </a:extLst>
          </p:cNvPr>
          <p:cNvSpPr>
            <a:spLocks noChangeArrowheads="1"/>
          </p:cNvSpPr>
          <p:nvPr/>
        </p:nvSpPr>
        <p:spPr bwMode="auto">
          <a:xfrm>
            <a:off x="2614613" y="4676775"/>
            <a:ext cx="56594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In statistics, we use a measure called the </a:t>
            </a:r>
            <a:r>
              <a:rPr lang="en-US" altLang="zh-TW" sz="2400" b="1">
                <a:solidFill>
                  <a:srgbClr val="3939FF"/>
                </a:solidFill>
                <a:latin typeface="Arial" panose="020B0604020202020204" pitchFamily="34" charset="0"/>
              </a:rPr>
              <a:t>standard score</a:t>
            </a:r>
            <a:r>
              <a:rPr lang="en-US" altLang="zh-TW" sz="2400">
                <a:latin typeface="Arial" panose="020B0604020202020204" pitchFamily="34" charset="0"/>
              </a:rPr>
              <a:t> to compare data from different data sets.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Text Box 4">
            <a:extLst>
              <a:ext uri="{FF2B5EF4-FFF2-40B4-BE49-F238E27FC236}">
                <a16:creationId xmlns:a16="http://schemas.microsoft.com/office/drawing/2014/main" id="{366E2A47-B16F-62F7-83E7-97CFB6583CDD}"/>
              </a:ext>
            </a:extLst>
          </p:cNvPr>
          <p:cNvSpPr txBox="1">
            <a:spLocks noChangeArrowheads="1"/>
          </p:cNvSpPr>
          <p:nvPr/>
        </p:nvSpPr>
        <p:spPr bwMode="auto">
          <a:xfrm>
            <a:off x="395288" y="1163638"/>
            <a:ext cx="7705725"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800">
                <a:latin typeface="Arial" panose="020B0604020202020204" pitchFamily="34" charset="0"/>
              </a:rPr>
              <a:t>For a set of data with mean </a:t>
            </a:r>
            <a:r>
              <a:rPr lang="en-US" altLang="zh-TW" sz="2800" i="1">
                <a:latin typeface="Arial" panose="020B0604020202020204" pitchFamily="34" charset="0"/>
              </a:rPr>
              <a:t>x</a:t>
            </a:r>
            <a:r>
              <a:rPr lang="en-US" altLang="zh-TW" sz="2800">
                <a:latin typeface="Arial" panose="020B0604020202020204" pitchFamily="34" charset="0"/>
              </a:rPr>
              <a:t> and standard </a:t>
            </a:r>
          </a:p>
          <a:p>
            <a:pPr eaLnBrk="1" hangingPunct="1">
              <a:buFontTx/>
              <a:buNone/>
            </a:pPr>
            <a:r>
              <a:rPr lang="en-US" altLang="zh-TW" sz="2800">
                <a:latin typeface="Arial" panose="020B0604020202020204" pitchFamily="34" charset="0"/>
              </a:rPr>
              <a:t>deviation </a:t>
            </a:r>
            <a:r>
              <a:rPr lang="en-US" altLang="zh-TW" sz="2800" i="1">
                <a:latin typeface="Arial" panose="020B0604020202020204" pitchFamily="34" charset="0"/>
                <a:sym typeface="Symbol" panose="05050102010706020507" pitchFamily="18" charset="2"/>
              </a:rPr>
              <a:t></a:t>
            </a:r>
            <a:r>
              <a:rPr lang="en-US" altLang="zh-TW" sz="2800">
                <a:latin typeface="Arial" panose="020B0604020202020204" pitchFamily="34" charset="0"/>
                <a:sym typeface="Symbol" panose="05050102010706020507" pitchFamily="18" charset="2"/>
              </a:rPr>
              <a:t>, the standard score </a:t>
            </a:r>
            <a:r>
              <a:rPr lang="en-US" altLang="zh-TW" sz="2800" i="1">
                <a:latin typeface="Arial" panose="020B0604020202020204" pitchFamily="34" charset="0"/>
                <a:sym typeface="Symbol" panose="05050102010706020507" pitchFamily="18" charset="2"/>
              </a:rPr>
              <a:t>z</a:t>
            </a:r>
            <a:r>
              <a:rPr lang="en-US" altLang="zh-TW" sz="2800">
                <a:latin typeface="Arial" panose="020B0604020202020204" pitchFamily="34" charset="0"/>
                <a:sym typeface="Symbol" panose="05050102010706020507" pitchFamily="18" charset="2"/>
              </a:rPr>
              <a:t> of a given </a:t>
            </a:r>
          </a:p>
          <a:p>
            <a:pPr eaLnBrk="1" hangingPunct="1">
              <a:buFontTx/>
              <a:buNone/>
            </a:pPr>
            <a:r>
              <a:rPr lang="en-US" altLang="zh-TW" sz="2800">
                <a:latin typeface="Arial" panose="020B0604020202020204" pitchFamily="34" charset="0"/>
                <a:sym typeface="Symbol" panose="05050102010706020507" pitchFamily="18" charset="2"/>
              </a:rPr>
              <a:t>datum </a:t>
            </a:r>
            <a:r>
              <a:rPr lang="en-US" altLang="zh-TW" sz="2800" i="1">
                <a:latin typeface="Arial" panose="020B0604020202020204" pitchFamily="34" charset="0"/>
                <a:sym typeface="Symbol" panose="05050102010706020507" pitchFamily="18" charset="2"/>
              </a:rPr>
              <a:t>x</a:t>
            </a:r>
            <a:r>
              <a:rPr lang="en-US" altLang="zh-TW" sz="2800">
                <a:latin typeface="Arial" panose="020B0604020202020204" pitchFamily="34" charset="0"/>
                <a:sym typeface="Symbol" panose="05050102010706020507" pitchFamily="18" charset="2"/>
              </a:rPr>
              <a:t> is defined as</a:t>
            </a:r>
            <a:endParaRPr lang="en-US" altLang="en-US" sz="2800" i="1">
              <a:latin typeface="Arial" panose="020B0604020202020204" pitchFamily="34" charset="0"/>
              <a:sym typeface="Symbol" panose="05050102010706020507" pitchFamily="18" charset="2"/>
            </a:endParaRPr>
          </a:p>
        </p:txBody>
      </p:sp>
      <p:sp>
        <p:nvSpPr>
          <p:cNvPr id="23555" name="Text Box 5">
            <a:extLst>
              <a:ext uri="{FF2B5EF4-FFF2-40B4-BE49-F238E27FC236}">
                <a16:creationId xmlns:a16="http://schemas.microsoft.com/office/drawing/2014/main" id="{70238CBA-5529-BF02-6C51-0781188F10CC}"/>
              </a:ext>
            </a:extLst>
          </p:cNvPr>
          <p:cNvSpPr txBox="1">
            <a:spLocks noChangeArrowheads="1"/>
          </p:cNvSpPr>
          <p:nvPr/>
        </p:nvSpPr>
        <p:spPr bwMode="auto">
          <a:xfrm>
            <a:off x="393700" y="60642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rPr>
              <a:t>Standard Score</a:t>
            </a:r>
          </a:p>
        </p:txBody>
      </p:sp>
      <p:grpSp>
        <p:nvGrpSpPr>
          <p:cNvPr id="307229" name="Group 29">
            <a:extLst>
              <a:ext uri="{FF2B5EF4-FFF2-40B4-BE49-F238E27FC236}">
                <a16:creationId xmlns:a16="http://schemas.microsoft.com/office/drawing/2014/main" id="{85024D5B-0A87-7C5E-7342-B34B33782FF3}"/>
              </a:ext>
            </a:extLst>
          </p:cNvPr>
          <p:cNvGrpSpPr>
            <a:grpSpLocks/>
          </p:cNvGrpSpPr>
          <p:nvPr/>
        </p:nvGrpSpPr>
        <p:grpSpPr bwMode="auto">
          <a:xfrm>
            <a:off x="2108200" y="2781300"/>
            <a:ext cx="3903663" cy="1189038"/>
            <a:chOff x="151" y="1819"/>
            <a:chExt cx="2459" cy="749"/>
          </a:xfrm>
        </p:grpSpPr>
        <p:sp>
          <p:nvSpPr>
            <p:cNvPr id="23562" name="Rectangle 13">
              <a:extLst>
                <a:ext uri="{FF2B5EF4-FFF2-40B4-BE49-F238E27FC236}">
                  <a16:creationId xmlns:a16="http://schemas.microsoft.com/office/drawing/2014/main" id="{71D99E6D-2E71-E042-BCA4-5B9184344121}"/>
                </a:ext>
              </a:extLst>
            </p:cNvPr>
            <p:cNvSpPr>
              <a:spLocks noChangeArrowheads="1"/>
            </p:cNvSpPr>
            <p:nvPr/>
          </p:nvSpPr>
          <p:spPr bwMode="auto">
            <a:xfrm>
              <a:off x="161" y="1819"/>
              <a:ext cx="2449" cy="74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aphicFrame>
          <p:nvGraphicFramePr>
            <p:cNvPr id="23563" name="Object 14">
              <a:extLst>
                <a:ext uri="{FF2B5EF4-FFF2-40B4-BE49-F238E27FC236}">
                  <a16:creationId xmlns:a16="http://schemas.microsoft.com/office/drawing/2014/main" id="{A1610B6B-0713-3260-6AD5-4F3B23A0C14D}"/>
                </a:ext>
              </a:extLst>
            </p:cNvPr>
            <p:cNvGraphicFramePr>
              <a:graphicFrameLocks noChangeAspect="1"/>
            </p:cNvGraphicFramePr>
            <p:nvPr/>
          </p:nvGraphicFramePr>
          <p:xfrm>
            <a:off x="151" y="1912"/>
            <a:ext cx="2429" cy="570"/>
          </p:xfrm>
          <a:graphic>
            <a:graphicData uri="http://schemas.openxmlformats.org/presentationml/2006/ole">
              <mc:AlternateContent xmlns:mc="http://schemas.openxmlformats.org/markup-compatibility/2006">
                <mc:Choice xmlns:v="urn:schemas-microsoft-com:vml" Requires="v">
                  <p:oleObj name="方程式" r:id="rId2" imgW="1675673" imgH="393529" progId="Equation.3">
                    <p:embed/>
                  </p:oleObj>
                </mc:Choice>
                <mc:Fallback>
                  <p:oleObj name="方程式" r:id="rId2" imgW="1675673" imgH="393529"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 y="1912"/>
                          <a:ext cx="2429" cy="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219" name="Line 19">
            <a:extLst>
              <a:ext uri="{FF2B5EF4-FFF2-40B4-BE49-F238E27FC236}">
                <a16:creationId xmlns:a16="http://schemas.microsoft.com/office/drawing/2014/main" id="{42086EAE-77A5-C913-5081-A218A7929CBC}"/>
              </a:ext>
            </a:extLst>
          </p:cNvPr>
          <p:cNvSpPr>
            <a:spLocks noChangeShapeType="1"/>
          </p:cNvSpPr>
          <p:nvPr/>
        </p:nvSpPr>
        <p:spPr bwMode="auto">
          <a:xfrm>
            <a:off x="4902200" y="1279525"/>
            <a:ext cx="1698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07232" name="AutoShape 32">
            <a:extLst>
              <a:ext uri="{FF2B5EF4-FFF2-40B4-BE49-F238E27FC236}">
                <a16:creationId xmlns:a16="http://schemas.microsoft.com/office/drawing/2014/main" id="{9C56E6BC-05B4-AEE7-89D0-A77EAACD6137}"/>
              </a:ext>
            </a:extLst>
          </p:cNvPr>
          <p:cNvSpPr>
            <a:spLocks noChangeArrowheads="1"/>
          </p:cNvSpPr>
          <p:nvPr/>
        </p:nvSpPr>
        <p:spPr bwMode="auto">
          <a:xfrm>
            <a:off x="77788" y="4092575"/>
            <a:ext cx="7124700" cy="2076450"/>
          </a:xfrm>
          <a:prstGeom prst="cloudCallout">
            <a:avLst>
              <a:gd name="adj1" fmla="val 48153"/>
              <a:gd name="adj2" fmla="val -43653"/>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a:latin typeface="Arial" panose="020B0604020202020204" pitchFamily="34" charset="0"/>
              <a:sym typeface="Symbol" panose="05050102010706020507" pitchFamily="18" charset="2"/>
            </a:endParaRPr>
          </a:p>
        </p:txBody>
      </p:sp>
      <p:sp>
        <p:nvSpPr>
          <p:cNvPr id="307233" name="Rectangle 33">
            <a:extLst>
              <a:ext uri="{FF2B5EF4-FFF2-40B4-BE49-F238E27FC236}">
                <a16:creationId xmlns:a16="http://schemas.microsoft.com/office/drawing/2014/main" id="{36FEF0A9-C570-4FB5-6856-A6E706EB2386}"/>
              </a:ext>
            </a:extLst>
          </p:cNvPr>
          <p:cNvSpPr>
            <a:spLocks noChangeArrowheads="1"/>
          </p:cNvSpPr>
          <p:nvPr/>
        </p:nvSpPr>
        <p:spPr bwMode="auto">
          <a:xfrm>
            <a:off x="552450" y="4449763"/>
            <a:ext cx="60483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r>
              <a:rPr lang="en-US" altLang="zh-TW" sz="2800">
                <a:latin typeface="Arial" panose="020B0604020202020204" pitchFamily="34" charset="0"/>
                <a:sym typeface="Symbol" panose="05050102010706020507" pitchFamily="18" charset="2"/>
              </a:rPr>
              <a:t>The standard score measures how far away a datum lies from the mean in units of the standard deviation.</a:t>
            </a:r>
          </a:p>
        </p:txBody>
      </p:sp>
      <p:pic>
        <p:nvPicPr>
          <p:cNvPr id="307236" name="Picture 36">
            <a:extLst>
              <a:ext uri="{FF2B5EF4-FFF2-40B4-BE49-F238E27FC236}">
                <a16:creationId xmlns:a16="http://schemas.microsoft.com/office/drawing/2014/main" id="{15136305-F4D1-92F7-D87C-0470807DE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338" y="3783013"/>
            <a:ext cx="26670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24">
            <a:extLst>
              <a:ext uri="{FF2B5EF4-FFF2-40B4-BE49-F238E27FC236}">
                <a16:creationId xmlns:a16="http://schemas.microsoft.com/office/drawing/2014/main" id="{F16DAF2C-1BBE-C012-9794-DAB6086A8675}"/>
              </a:ext>
            </a:extLst>
          </p:cNvPr>
          <p:cNvSpPr txBox="1">
            <a:spLocks noChangeArrowheads="1"/>
          </p:cNvSpPr>
          <p:nvPr/>
        </p:nvSpPr>
        <p:spPr bwMode="auto">
          <a:xfrm>
            <a:off x="6011863" y="3068638"/>
            <a:ext cx="26066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361950"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361950"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361950"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solidFill>
                  <a:srgbClr val="333399"/>
                </a:solidFill>
                <a:latin typeface="Arial" panose="020B0604020202020204" pitchFamily="34" charset="0"/>
                <a:cs typeface="Times New Roman" panose="02020603050405020304" pitchFamily="18" charset="0"/>
              </a:rPr>
              <a:t>◄</a:t>
            </a:r>
            <a:r>
              <a:rPr lang="en-US" altLang="zh-TW" sz="1800">
                <a:solidFill>
                  <a:srgbClr val="990099"/>
                </a:solidFill>
                <a:latin typeface="Times New Roman" panose="02020603050405020304" pitchFamily="18" charset="0"/>
                <a:cs typeface="Times New Roman" panose="02020603050405020304" pitchFamily="18" charset="0"/>
              </a:rPr>
              <a:t> </a:t>
            </a:r>
            <a:r>
              <a:rPr lang="en-US" altLang="zh-TW" sz="2000">
                <a:solidFill>
                  <a:srgbClr val="333399"/>
                </a:solidFill>
                <a:latin typeface="Arial" panose="020B0604020202020204" pitchFamily="34" charset="0"/>
                <a:cs typeface="Times New Roman" panose="02020603050405020304" pitchFamily="18" charset="0"/>
              </a:rPr>
              <a:t>Standard score has </a:t>
            </a:r>
            <a:br>
              <a:rPr lang="en-US" altLang="zh-TW" sz="2000">
                <a:solidFill>
                  <a:srgbClr val="333399"/>
                </a:solidFill>
                <a:latin typeface="Arial" panose="020B0604020202020204" pitchFamily="34" charset="0"/>
                <a:cs typeface="Times New Roman" panose="02020603050405020304" pitchFamily="18" charset="0"/>
              </a:rPr>
            </a:br>
            <a:r>
              <a:rPr lang="en-US" altLang="zh-TW" sz="2000">
                <a:solidFill>
                  <a:srgbClr val="333399"/>
                </a:solidFill>
                <a:latin typeface="Arial" panose="020B0604020202020204" pitchFamily="34" charset="0"/>
                <a:cs typeface="Times New Roman" panose="02020603050405020304" pitchFamily="18" charset="0"/>
              </a:rPr>
              <a:t>   no unit.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blinds(horizontal)">
                                      <p:cBhvr>
                                        <p:cTn id="7" dur="500"/>
                                        <p:tgtEl>
                                          <p:spTgt spid="307204"/>
                                        </p:tgtEl>
                                      </p:cBhvr>
                                    </p:animEffect>
                                  </p:childTnLst>
                                </p:cTn>
                              </p:par>
                              <p:par>
                                <p:cTn id="8" presetID="3" presetClass="entr" presetSubtype="10" fill="hold" nodeType="withEffect">
                                  <p:stCondLst>
                                    <p:cond delay="0"/>
                                  </p:stCondLst>
                                  <p:childTnLst>
                                    <p:set>
                                      <p:cBhvr>
                                        <p:cTn id="9" dur="1" fill="hold">
                                          <p:stCondLst>
                                            <p:cond delay="0"/>
                                          </p:stCondLst>
                                        </p:cTn>
                                        <p:tgtEl>
                                          <p:spTgt spid="307219"/>
                                        </p:tgtEl>
                                        <p:attrNameLst>
                                          <p:attrName>style.visibility</p:attrName>
                                        </p:attrNameLst>
                                      </p:cBhvr>
                                      <p:to>
                                        <p:strVal val="visible"/>
                                      </p:to>
                                    </p:set>
                                    <p:animEffect transition="in" filter="blinds(horizontal)">
                                      <p:cBhvr>
                                        <p:cTn id="10" dur="500"/>
                                        <p:tgtEl>
                                          <p:spTgt spid="3072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7229"/>
                                        </p:tgtEl>
                                        <p:attrNameLst>
                                          <p:attrName>style.visibility</p:attrName>
                                        </p:attrNameLst>
                                      </p:cBhvr>
                                      <p:to>
                                        <p:strVal val="visible"/>
                                      </p:to>
                                    </p:set>
                                    <p:animEffect transition="in" filter="blinds(horizontal)">
                                      <p:cBhvr>
                                        <p:cTn id="15" dur="500"/>
                                        <p:tgtEl>
                                          <p:spTgt spid="3072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07233"/>
                                        </p:tgtEl>
                                        <p:attrNameLst>
                                          <p:attrName>style.visibility</p:attrName>
                                        </p:attrNameLst>
                                      </p:cBhvr>
                                      <p:to>
                                        <p:strVal val="visible"/>
                                      </p:to>
                                    </p:set>
                                    <p:animEffect transition="in" filter="dissolve">
                                      <p:cBhvr>
                                        <p:cTn id="25" dur="500"/>
                                        <p:tgtEl>
                                          <p:spTgt spid="3072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07232"/>
                                        </p:tgtEl>
                                        <p:attrNameLst>
                                          <p:attrName>style.visibility</p:attrName>
                                        </p:attrNameLst>
                                      </p:cBhvr>
                                      <p:to>
                                        <p:strVal val="visible"/>
                                      </p:to>
                                    </p:set>
                                    <p:animEffect transition="in" filter="dissolve">
                                      <p:cBhvr>
                                        <p:cTn id="28" dur="500"/>
                                        <p:tgtEl>
                                          <p:spTgt spid="307232"/>
                                        </p:tgtEl>
                                      </p:cBhvr>
                                    </p:animEffect>
                                  </p:childTnLst>
                                </p:cTn>
                              </p:par>
                              <p:par>
                                <p:cTn id="29" presetID="9" presetClass="entr" presetSubtype="0" fill="hold" nodeType="withEffect">
                                  <p:stCondLst>
                                    <p:cond delay="0"/>
                                  </p:stCondLst>
                                  <p:childTnLst>
                                    <p:set>
                                      <p:cBhvr>
                                        <p:cTn id="30" dur="1" fill="hold">
                                          <p:stCondLst>
                                            <p:cond delay="0"/>
                                          </p:stCondLst>
                                        </p:cTn>
                                        <p:tgtEl>
                                          <p:spTgt spid="307236"/>
                                        </p:tgtEl>
                                        <p:attrNameLst>
                                          <p:attrName>style.visibility</p:attrName>
                                        </p:attrNameLst>
                                      </p:cBhvr>
                                      <p:to>
                                        <p:strVal val="visible"/>
                                      </p:to>
                                    </p:set>
                                    <p:animEffect transition="in" filter="dissolve">
                                      <p:cBhvr>
                                        <p:cTn id="31" dur="500"/>
                                        <p:tgtEl>
                                          <p:spTgt spid="307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p:bldP spid="307232" grpId="0" animBg="1"/>
      <p:bldP spid="307233"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9B3578F9-4103-0D0A-2B81-FC825CC9658F}"/>
              </a:ext>
            </a:extLst>
          </p:cNvPr>
          <p:cNvSpPr txBox="1">
            <a:spLocks noChangeArrowheads="1"/>
          </p:cNvSpPr>
          <p:nvPr/>
        </p:nvSpPr>
        <p:spPr bwMode="auto">
          <a:xfrm>
            <a:off x="395288" y="1163638"/>
            <a:ext cx="7705725"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buFontTx/>
              <a:buNone/>
            </a:pPr>
            <a:r>
              <a:rPr lang="en-US" altLang="zh-TW" sz="2800">
                <a:latin typeface="Arial" panose="020B0604020202020204" pitchFamily="34" charset="0"/>
              </a:rPr>
              <a:t>For a set of data with mean </a:t>
            </a:r>
            <a:r>
              <a:rPr lang="en-US" altLang="zh-TW" sz="2800" i="1">
                <a:latin typeface="Arial" panose="020B0604020202020204" pitchFamily="34" charset="0"/>
              </a:rPr>
              <a:t>x</a:t>
            </a:r>
            <a:r>
              <a:rPr lang="en-US" altLang="zh-TW" sz="2800">
                <a:latin typeface="Arial" panose="020B0604020202020204" pitchFamily="34" charset="0"/>
              </a:rPr>
              <a:t> and standard </a:t>
            </a:r>
          </a:p>
          <a:p>
            <a:pPr eaLnBrk="1" hangingPunct="1">
              <a:buFontTx/>
              <a:buNone/>
            </a:pPr>
            <a:r>
              <a:rPr lang="en-US" altLang="zh-TW" sz="2800">
                <a:latin typeface="Arial" panose="020B0604020202020204" pitchFamily="34" charset="0"/>
              </a:rPr>
              <a:t>deviation </a:t>
            </a:r>
            <a:r>
              <a:rPr lang="en-US" altLang="zh-TW" sz="2800" i="1">
                <a:latin typeface="Arial" panose="020B0604020202020204" pitchFamily="34" charset="0"/>
                <a:sym typeface="Symbol" panose="05050102010706020507" pitchFamily="18" charset="2"/>
              </a:rPr>
              <a:t></a:t>
            </a:r>
            <a:r>
              <a:rPr lang="en-US" altLang="zh-TW" sz="2800">
                <a:latin typeface="Arial" panose="020B0604020202020204" pitchFamily="34" charset="0"/>
                <a:sym typeface="Symbol" panose="05050102010706020507" pitchFamily="18" charset="2"/>
              </a:rPr>
              <a:t>, the standard score </a:t>
            </a:r>
            <a:r>
              <a:rPr lang="en-US" altLang="zh-TW" sz="2800" i="1">
                <a:latin typeface="Arial" panose="020B0604020202020204" pitchFamily="34" charset="0"/>
                <a:sym typeface="Symbol" panose="05050102010706020507" pitchFamily="18" charset="2"/>
              </a:rPr>
              <a:t>z</a:t>
            </a:r>
            <a:r>
              <a:rPr lang="en-US" altLang="zh-TW" sz="2800">
                <a:latin typeface="Arial" panose="020B0604020202020204" pitchFamily="34" charset="0"/>
                <a:sym typeface="Symbol" panose="05050102010706020507" pitchFamily="18" charset="2"/>
              </a:rPr>
              <a:t> of a given </a:t>
            </a:r>
          </a:p>
          <a:p>
            <a:pPr eaLnBrk="1" hangingPunct="1">
              <a:buFontTx/>
              <a:buNone/>
            </a:pPr>
            <a:r>
              <a:rPr lang="en-US" altLang="zh-TW" sz="2800">
                <a:latin typeface="Arial" panose="020B0604020202020204" pitchFamily="34" charset="0"/>
                <a:sym typeface="Symbol" panose="05050102010706020507" pitchFamily="18" charset="2"/>
              </a:rPr>
              <a:t>datum </a:t>
            </a:r>
            <a:r>
              <a:rPr lang="en-US" altLang="zh-TW" sz="2800" i="1">
                <a:latin typeface="Arial" panose="020B0604020202020204" pitchFamily="34" charset="0"/>
                <a:sym typeface="Symbol" panose="05050102010706020507" pitchFamily="18" charset="2"/>
              </a:rPr>
              <a:t>x</a:t>
            </a:r>
            <a:r>
              <a:rPr lang="en-US" altLang="zh-TW" sz="2800">
                <a:latin typeface="Arial" panose="020B0604020202020204" pitchFamily="34" charset="0"/>
                <a:sym typeface="Symbol" panose="05050102010706020507" pitchFamily="18" charset="2"/>
              </a:rPr>
              <a:t> is defined as</a:t>
            </a:r>
            <a:endParaRPr lang="en-US" altLang="en-US" sz="2800" i="1">
              <a:latin typeface="Arial" panose="020B0604020202020204" pitchFamily="34" charset="0"/>
              <a:sym typeface="Symbol" panose="05050102010706020507" pitchFamily="18" charset="2"/>
            </a:endParaRPr>
          </a:p>
        </p:txBody>
      </p:sp>
      <p:sp>
        <p:nvSpPr>
          <p:cNvPr id="24579" name="Text Box 5">
            <a:extLst>
              <a:ext uri="{FF2B5EF4-FFF2-40B4-BE49-F238E27FC236}">
                <a16:creationId xmlns:a16="http://schemas.microsoft.com/office/drawing/2014/main" id="{A7C39D30-689D-B252-EDDD-EE67870DB149}"/>
              </a:ext>
            </a:extLst>
          </p:cNvPr>
          <p:cNvSpPr txBox="1">
            <a:spLocks noChangeArrowheads="1"/>
          </p:cNvSpPr>
          <p:nvPr/>
        </p:nvSpPr>
        <p:spPr bwMode="auto">
          <a:xfrm>
            <a:off x="393700" y="606425"/>
            <a:ext cx="864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rPr>
              <a:t>Standard Score</a:t>
            </a:r>
          </a:p>
        </p:txBody>
      </p:sp>
      <p:grpSp>
        <p:nvGrpSpPr>
          <p:cNvPr id="24580" name="Group 29">
            <a:extLst>
              <a:ext uri="{FF2B5EF4-FFF2-40B4-BE49-F238E27FC236}">
                <a16:creationId xmlns:a16="http://schemas.microsoft.com/office/drawing/2014/main" id="{C9D2AF7D-9444-D69C-65D9-3A2AD63AFAE3}"/>
              </a:ext>
            </a:extLst>
          </p:cNvPr>
          <p:cNvGrpSpPr>
            <a:grpSpLocks/>
          </p:cNvGrpSpPr>
          <p:nvPr/>
        </p:nvGrpSpPr>
        <p:grpSpPr bwMode="auto">
          <a:xfrm>
            <a:off x="2108200" y="2781300"/>
            <a:ext cx="3903663" cy="1189038"/>
            <a:chOff x="151" y="1819"/>
            <a:chExt cx="2459" cy="749"/>
          </a:xfrm>
        </p:grpSpPr>
        <p:sp>
          <p:nvSpPr>
            <p:cNvPr id="24586" name="Rectangle 13">
              <a:extLst>
                <a:ext uri="{FF2B5EF4-FFF2-40B4-BE49-F238E27FC236}">
                  <a16:creationId xmlns:a16="http://schemas.microsoft.com/office/drawing/2014/main" id="{BC92581D-AFD4-0F09-A059-1A339FD9417B}"/>
                </a:ext>
              </a:extLst>
            </p:cNvPr>
            <p:cNvSpPr>
              <a:spLocks noChangeArrowheads="1"/>
            </p:cNvSpPr>
            <p:nvPr/>
          </p:nvSpPr>
          <p:spPr bwMode="auto">
            <a:xfrm>
              <a:off x="161" y="1819"/>
              <a:ext cx="2449" cy="74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endParaRPr lang="zh-HK" altLang="en-US" sz="2800">
                <a:latin typeface="Arial" panose="020B0604020202020204" pitchFamily="34" charset="0"/>
              </a:endParaRPr>
            </a:p>
          </p:txBody>
        </p:sp>
        <p:graphicFrame>
          <p:nvGraphicFramePr>
            <p:cNvPr id="24587" name="Object 14">
              <a:extLst>
                <a:ext uri="{FF2B5EF4-FFF2-40B4-BE49-F238E27FC236}">
                  <a16:creationId xmlns:a16="http://schemas.microsoft.com/office/drawing/2014/main" id="{FFA7E941-E18C-A73D-0E18-ED025065BC07}"/>
                </a:ext>
              </a:extLst>
            </p:cNvPr>
            <p:cNvGraphicFramePr>
              <a:graphicFrameLocks noChangeAspect="1"/>
            </p:cNvGraphicFramePr>
            <p:nvPr/>
          </p:nvGraphicFramePr>
          <p:xfrm>
            <a:off x="151" y="1912"/>
            <a:ext cx="2429" cy="570"/>
          </p:xfrm>
          <a:graphic>
            <a:graphicData uri="http://schemas.openxmlformats.org/presentationml/2006/ole">
              <mc:AlternateContent xmlns:mc="http://schemas.openxmlformats.org/markup-compatibility/2006">
                <mc:Choice xmlns:v="urn:schemas-microsoft-com:vml" Requires="v">
                  <p:oleObj name="方程式" r:id="rId2" imgW="1675673" imgH="393529" progId="Equation.3">
                    <p:embed/>
                  </p:oleObj>
                </mc:Choice>
                <mc:Fallback>
                  <p:oleObj name="方程式" r:id="rId2" imgW="1675673" imgH="393529"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 y="1912"/>
                          <a:ext cx="2429" cy="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81" name="Line 19">
            <a:extLst>
              <a:ext uri="{FF2B5EF4-FFF2-40B4-BE49-F238E27FC236}">
                <a16:creationId xmlns:a16="http://schemas.microsoft.com/office/drawing/2014/main" id="{731C2305-2AE0-9987-FC92-EEEBDDE45342}"/>
              </a:ext>
            </a:extLst>
          </p:cNvPr>
          <p:cNvSpPr>
            <a:spLocks noChangeShapeType="1"/>
          </p:cNvSpPr>
          <p:nvPr/>
        </p:nvSpPr>
        <p:spPr bwMode="auto">
          <a:xfrm>
            <a:off x="4902200" y="1279525"/>
            <a:ext cx="169863"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4582" name="AutoShape 32">
            <a:extLst>
              <a:ext uri="{FF2B5EF4-FFF2-40B4-BE49-F238E27FC236}">
                <a16:creationId xmlns:a16="http://schemas.microsoft.com/office/drawing/2014/main" id="{9387B9D1-16CD-5BF4-1B8D-F3A85C0151E7}"/>
              </a:ext>
            </a:extLst>
          </p:cNvPr>
          <p:cNvSpPr>
            <a:spLocks noChangeArrowheads="1"/>
          </p:cNvSpPr>
          <p:nvPr/>
        </p:nvSpPr>
        <p:spPr bwMode="auto">
          <a:xfrm>
            <a:off x="77788" y="4092575"/>
            <a:ext cx="7124700" cy="2076450"/>
          </a:xfrm>
          <a:prstGeom prst="cloudCallout">
            <a:avLst>
              <a:gd name="adj1" fmla="val 48153"/>
              <a:gd name="adj2" fmla="val -43653"/>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a:latin typeface="Arial" panose="020B0604020202020204" pitchFamily="34" charset="0"/>
              <a:sym typeface="Symbol" panose="05050102010706020507" pitchFamily="18" charset="2"/>
            </a:endParaRPr>
          </a:p>
        </p:txBody>
      </p:sp>
      <p:pic>
        <p:nvPicPr>
          <p:cNvPr id="24583" name="Picture 36">
            <a:extLst>
              <a:ext uri="{FF2B5EF4-FFF2-40B4-BE49-F238E27FC236}">
                <a16:creationId xmlns:a16="http://schemas.microsoft.com/office/drawing/2014/main" id="{8DA56519-6E32-092B-8F8A-26BB5772CC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4338" y="3783013"/>
            <a:ext cx="26670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5">
            <a:extLst>
              <a:ext uri="{FF2B5EF4-FFF2-40B4-BE49-F238E27FC236}">
                <a16:creationId xmlns:a16="http://schemas.microsoft.com/office/drawing/2014/main" id="{298A27EF-C5BB-AC55-4E79-0A998E6BA821}"/>
              </a:ext>
            </a:extLst>
          </p:cNvPr>
          <p:cNvSpPr>
            <a:spLocks noChangeArrowheads="1"/>
          </p:cNvSpPr>
          <p:nvPr/>
        </p:nvSpPr>
        <p:spPr bwMode="auto">
          <a:xfrm>
            <a:off x="900113" y="4437063"/>
            <a:ext cx="54006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rgbClr val="0066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800">
                <a:latin typeface="Arial" panose="020B0604020202020204" pitchFamily="34" charset="0"/>
              </a:rPr>
              <a:t>It is positive when the datum is above mean and negative when the datum is below mean.</a:t>
            </a:r>
          </a:p>
        </p:txBody>
      </p:sp>
      <p:sp>
        <p:nvSpPr>
          <p:cNvPr id="24585" name="Text Box 24">
            <a:extLst>
              <a:ext uri="{FF2B5EF4-FFF2-40B4-BE49-F238E27FC236}">
                <a16:creationId xmlns:a16="http://schemas.microsoft.com/office/drawing/2014/main" id="{7B76549C-7AFD-8AF3-D156-898162FCEB6D}"/>
              </a:ext>
            </a:extLst>
          </p:cNvPr>
          <p:cNvSpPr txBox="1">
            <a:spLocks noChangeArrowheads="1"/>
          </p:cNvSpPr>
          <p:nvPr/>
        </p:nvSpPr>
        <p:spPr bwMode="auto">
          <a:xfrm>
            <a:off x="6011863" y="3068638"/>
            <a:ext cx="26066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Font typeface="Arial" panose="020B0604020202020204" pitchFamily="34" charset="0"/>
              <a:buChar char="•"/>
              <a:tabLst>
                <a:tab pos="361950" algn="l"/>
              </a:tabLst>
              <a:defRPr sz="3200">
                <a:solidFill>
                  <a:schemeClr val="tx1"/>
                </a:solidFill>
                <a:latin typeface="Calibri" panose="020F0502020204030204" pitchFamily="34" charset="0"/>
                <a:ea typeface="新細明體" panose="02020500000000000000" pitchFamily="18" charset="-120"/>
              </a:defRPr>
            </a:lvl1pPr>
            <a:lvl2pPr marL="742950" indent="-285750" algn="l" eaLnBrk="0" hangingPunct="0">
              <a:spcBef>
                <a:spcPct val="20000"/>
              </a:spcBef>
              <a:buFont typeface="Arial" panose="020B0604020202020204" pitchFamily="34" charset="0"/>
              <a:buChar char="–"/>
              <a:tabLst>
                <a:tab pos="361950" algn="l"/>
              </a:tabLst>
              <a:defRPr sz="2800">
                <a:solidFill>
                  <a:schemeClr val="tx1"/>
                </a:solidFill>
                <a:latin typeface="Calibri" panose="020F0502020204030204" pitchFamily="34" charset="0"/>
                <a:ea typeface="新細明體" panose="02020500000000000000" pitchFamily="18" charset="-120"/>
              </a:defRPr>
            </a:lvl2pPr>
            <a:lvl3pPr marL="1143000" indent="-228600" algn="l" eaLnBrk="0" hangingPunct="0">
              <a:spcBef>
                <a:spcPct val="20000"/>
              </a:spcBef>
              <a:buFont typeface="Arial" panose="020B0604020202020204" pitchFamily="34" charset="0"/>
              <a:buChar char="•"/>
              <a:tabLst>
                <a:tab pos="361950" algn="l"/>
              </a:tabLst>
              <a:defRPr sz="2400">
                <a:solidFill>
                  <a:schemeClr val="tx1"/>
                </a:solidFill>
                <a:latin typeface="Calibri" panose="020F0502020204030204" pitchFamily="34" charset="0"/>
                <a:ea typeface="新細明體" panose="02020500000000000000" pitchFamily="18" charset="-120"/>
              </a:defRPr>
            </a:lvl3pPr>
            <a:lvl4pPr marL="1600200" indent="-228600" algn="l" eaLnBrk="0" hangingPunct="0">
              <a:spcBef>
                <a:spcPct val="20000"/>
              </a:spcBef>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4pPr>
            <a:lvl5pPr marL="2057400" indent="-228600" algn="l" eaLnBrk="0" hangingPunct="0">
              <a:spcBef>
                <a:spcPct val="20000"/>
              </a:spcBef>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361950"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solidFill>
                  <a:srgbClr val="333399"/>
                </a:solidFill>
                <a:latin typeface="Arial" panose="020B0604020202020204" pitchFamily="34" charset="0"/>
                <a:cs typeface="Times New Roman" panose="02020603050405020304" pitchFamily="18" charset="0"/>
              </a:rPr>
              <a:t>◄</a:t>
            </a:r>
            <a:r>
              <a:rPr lang="en-US" altLang="zh-TW" sz="1800">
                <a:solidFill>
                  <a:srgbClr val="990099"/>
                </a:solidFill>
                <a:latin typeface="Times New Roman" panose="02020603050405020304" pitchFamily="18" charset="0"/>
                <a:cs typeface="Times New Roman" panose="02020603050405020304" pitchFamily="18" charset="0"/>
              </a:rPr>
              <a:t> </a:t>
            </a:r>
            <a:r>
              <a:rPr lang="en-US" altLang="zh-TW" sz="2000">
                <a:solidFill>
                  <a:srgbClr val="333399"/>
                </a:solidFill>
                <a:latin typeface="Arial" panose="020B0604020202020204" pitchFamily="34" charset="0"/>
                <a:cs typeface="Times New Roman" panose="02020603050405020304" pitchFamily="18" charset="0"/>
              </a:rPr>
              <a:t>Standard score has </a:t>
            </a:r>
            <a:br>
              <a:rPr lang="en-US" altLang="zh-TW" sz="2000">
                <a:solidFill>
                  <a:srgbClr val="333399"/>
                </a:solidFill>
                <a:latin typeface="Arial" panose="020B0604020202020204" pitchFamily="34" charset="0"/>
                <a:cs typeface="Times New Roman" panose="02020603050405020304" pitchFamily="18" charset="0"/>
              </a:rPr>
            </a:br>
            <a:r>
              <a:rPr lang="en-US" altLang="zh-TW" sz="2000">
                <a:solidFill>
                  <a:srgbClr val="333399"/>
                </a:solidFill>
                <a:latin typeface="Arial" panose="020B0604020202020204" pitchFamily="34" charset="0"/>
                <a:cs typeface="Times New Roman" panose="02020603050405020304" pitchFamily="18" charset="0"/>
              </a:rPr>
              <a:t>   no unit.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佈景主題1">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6272</TotalTime>
  <Words>1343</Words>
  <Application>Microsoft Office PowerPoint</Application>
  <PresentationFormat>如螢幕大小 (4:3)</PresentationFormat>
  <Paragraphs>182</Paragraphs>
  <Slides>26</Slides>
  <Notes>1</Notes>
  <HiddenSlides>0</HiddenSlides>
  <MMClips>0</MMClips>
  <ScaleCrop>false</ScaleCrop>
  <HeadingPairs>
    <vt:vector size="8" baseType="variant">
      <vt:variant>
        <vt:lpstr>使用字型</vt:lpstr>
      </vt:variant>
      <vt:variant>
        <vt:i4>7</vt:i4>
      </vt:variant>
      <vt:variant>
        <vt:lpstr>佈景主題</vt:lpstr>
      </vt:variant>
      <vt:variant>
        <vt:i4>2</vt:i4>
      </vt:variant>
      <vt:variant>
        <vt:lpstr>內嵌 OLE 伺服程式</vt:lpstr>
      </vt:variant>
      <vt:variant>
        <vt:i4>1</vt:i4>
      </vt:variant>
      <vt:variant>
        <vt:lpstr>投影片標題</vt:lpstr>
      </vt:variant>
      <vt:variant>
        <vt:i4>26</vt:i4>
      </vt:variant>
    </vt:vector>
  </HeadingPairs>
  <TitlesOfParts>
    <vt:vector size="36" baseType="lpstr">
      <vt:lpstr>Arial</vt:lpstr>
      <vt:lpstr>新細明體</vt:lpstr>
      <vt:lpstr>Calibri</vt:lpstr>
      <vt:lpstr>Arial Black</vt:lpstr>
      <vt:lpstr>Symbol</vt:lpstr>
      <vt:lpstr>Times New Roman</vt:lpstr>
      <vt:lpstr>Wingdings 3</vt:lpstr>
      <vt:lpstr>佈景主題1</vt:lpstr>
      <vt:lpstr>自訂設計</vt:lpstr>
      <vt:lpstr>Microsoft 方程式編輯器 3.0</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Pearson Education Asia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5-Minute Lecture (TE)</dc:title>
  <dc:creator>Pearson Education Asia Limited</dc:creator>
  <cp:lastModifiedBy>Lee Perseus Robin</cp:lastModifiedBy>
  <cp:revision>297</cp:revision>
  <dcterms:created xsi:type="dcterms:W3CDTF">2008-10-21T01:19:13Z</dcterms:created>
  <dcterms:modified xsi:type="dcterms:W3CDTF">2024-12-07T15:27:35Z</dcterms:modified>
</cp:coreProperties>
</file>