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20"/>
  </p:notesMasterIdLst>
  <p:handoutMasterIdLst>
    <p:handoutMasterId r:id="rId21"/>
  </p:handoutMasterIdLst>
  <p:sldIdLst>
    <p:sldId id="273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39" r:id="rId12"/>
    <p:sldId id="340" r:id="rId13"/>
    <p:sldId id="346" r:id="rId14"/>
    <p:sldId id="345" r:id="rId15"/>
    <p:sldId id="347" r:id="rId16"/>
    <p:sldId id="349" r:id="rId17"/>
    <p:sldId id="350" r:id="rId18"/>
    <p:sldId id="348" r:id="rId19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FF"/>
    <a:srgbClr val="CC66FF"/>
    <a:srgbClr val="66CCFF"/>
    <a:srgbClr val="008000"/>
    <a:srgbClr val="800000"/>
    <a:srgbClr val="0066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8" autoAdjust="0"/>
    <p:restoredTop sz="94660"/>
  </p:normalViewPr>
  <p:slideViewPr>
    <p:cSldViewPr>
      <p:cViewPr varScale="1">
        <p:scale>
          <a:sx n="66" d="100"/>
          <a:sy n="66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2214" y="-108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5AABA5A-618F-A177-65B0-7BD51C844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36FA7E-A4F6-7C04-82F6-BAD4A5682B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2A57F49F-B397-43BF-8B91-08616D0F3C2B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418764-5FCB-D1F7-BFB1-D0C16D2278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5906B9-A644-73D8-5183-9BD653A326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172BAF-287D-426E-A3DA-1953F1C0A328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18BADAB-94DB-3073-BE7F-94C1247428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F7B0DE8-1726-942C-D00E-015A31BC7B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BF00557-2B54-43D7-A07B-35E0EBBF9306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AE8858F4-23D0-3042-15C2-6B3D037593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2E312A-679A-240A-97FC-27BA1A7675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B2FE4F-556A-BF95-47F3-84416B75C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388FD3-C00E-4FCF-BD4C-53535820A923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09755F4-511C-C980-C0AD-35BE69B80E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B557B9E-1ACC-438A-802C-986D79C168CD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28BC79F-C30A-1A1D-77D3-41E47C3EB3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A241278-E20E-994E-395C-9D4FA8B73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HK" altLang="zh-H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8B6DFAF1-F516-65DE-8724-E3A747CA47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23125" y="812800"/>
            <a:ext cx="18859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5B Chapter 10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D08AD2-456B-B11E-CD5D-C7D12FA273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695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B78D8B-58DA-933A-DD8E-826219660A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62AC50-9EB5-7401-914D-D90F9A4CB5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0F98C5-548E-D47B-7157-5E318A9264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441284-222D-4FB0-9AAE-2F3AEF89EA1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65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D2C7C5-F41F-BEDC-3D0E-5B5BD0DBDF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2223DC-1CEC-8F2A-ABD2-4268660BE6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3B6368-45BB-51F4-30F3-8D40ED19BF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C3F442-DA5D-4F44-837E-704317E92E3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5952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2928AB8-8F4B-9544-D17E-AD1D1E76B9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FB9D62-7CA7-C9DF-DEA3-2D245BD7E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148E900-64F5-EB09-335A-815C21A5BD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5F589-29D5-4DA5-91E3-F7DFFF783D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6162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780067EF-00BB-5B11-AD31-4C9CEF8A8F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B736B968-6E1B-3CB3-F561-6158811D2E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9E57B3-BDF8-4893-94E8-B8DCBE0C0145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18253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5B36AB-145D-59CB-C6C4-9D597764AAF2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3BE57BCF-B811-F92B-F31B-9797D88E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209A39C6-9761-4A72-8FAB-45172E58D63C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78A337CB-91D2-39F6-40A5-BDE6D46E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227EF18-4F48-84F6-2860-7DF28A4A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B225B-F367-4D7B-88C2-9C5C98BC35AD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68893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271718E9-16A8-CB4A-5431-966EB7BAFC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F8E6B73A-953C-A8C5-BDF4-D883E7ED6A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D6B1B1-ACA0-480E-BB0D-A9CCAB6F089C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6" name="日期版面配置區 3">
            <a:extLst>
              <a:ext uri="{FF2B5EF4-FFF2-40B4-BE49-F238E27FC236}">
                <a16:creationId xmlns:a16="http://schemas.microsoft.com/office/drawing/2014/main" id="{F8261854-E371-423B-A921-C4B7671D8C6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38A3687F-E5AE-490A-B40D-35C28E091C88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3055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E876963E-307E-18C8-5312-1C434D33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AF34C9A-ADE7-4908-9206-0DAF57F9F26C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5B995DD0-4537-8CC7-8088-A8F3630E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D26EF921-869A-072F-FE75-BEB9B8B5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EC1F4-815E-4BE9-9C7D-97214974B068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0339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A0E12BBA-43D1-8BE0-806B-2AF24B2C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342E68C-122D-48C7-A227-1B64F820F268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5F70ED5-A17F-F90E-D8E4-9EC8F84F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B060A5A2-3FEC-480B-B1AB-85E75BC3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A385D-D23E-4284-B825-544C0A089A53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040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89678070-140E-B91C-7489-16BAF3EE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199CF23-07E3-49F7-ACA2-2B199E31868F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328700A-63F4-4DF2-E0EA-021608BA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B81934E2-C58B-4432-A766-67C86E91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31D8F-F3F5-4876-BFB4-6BD2A7DB2C63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20730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147B0132-E4FA-6745-B960-B06069B2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5312C1D-5E5A-4E53-AFE2-78C7EEA87BDC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C635A913-E501-E70D-2691-4B356D2F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45550740-5F68-4403-9282-631E4761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7EFA8-1EE4-45C5-B793-89929D90BF83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098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9504E3-24F1-0BE9-FDEC-AB027D8FA4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C75598-C6AE-00DF-740F-7F843520DC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53CF72-3FE0-B463-39F8-9E94F6AEE4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689270-90E5-4FE2-A07B-8524F5608CD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0306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7603EC30-8DE6-7CB7-EFBB-D8553949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ECEF56F-2609-4A24-9916-644268E97C22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69998150-D2BC-A4DD-B9B5-E55000E5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72601203-04B2-979B-1633-ED8C5310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233A8-4B0C-481F-A43B-4220C41E40E4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51616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A89D032-879E-54E7-5144-4583652A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98F6D5F-8954-4DD3-8DBB-C934AD2CE435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EE4BDB64-2216-2B16-7232-3A869FEC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4FDDF6CF-6DDB-E383-39AB-2C20EC7F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B88C0-F38F-41BF-BB88-D94393CD4375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87413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51E635-08E9-6938-5617-3B90A97D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004E5AA-88E4-4AC6-8CC4-814F506413FF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7CF219-2B99-796C-A4A6-D4A47DE0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530B5D-7639-105C-3F2C-7B64E387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6C7373-3262-43DD-A9A0-3E6134AC2BF7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571473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0412D769-17F9-7FD4-12D3-10B4F50915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E448D4BC-5FC4-1B87-D589-CEFA31133D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4A833D-17D2-4988-9598-50D8F7093493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63774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DF13D2-E25B-5557-8E04-61EFA229687F}"/>
              </a:ext>
            </a:extLst>
          </p:cNvPr>
          <p:cNvSpPr/>
          <p:nvPr userDrawn="1"/>
        </p:nvSpPr>
        <p:spPr>
          <a:xfrm>
            <a:off x="179388" y="636270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5184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6655C3-34B9-28D6-C295-0ACED5A40F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CB5F02-88A5-CFC4-05A4-9B1469CEC3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E5FAC9-989C-8626-6AAA-DFA71E800F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C6A2C-42CA-4445-9ABE-A5D2C3A76AD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876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C4651F-618A-DDDF-35AF-BF79CF9CD6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2B804-92DA-A102-1622-09A1C7B211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BAD9F-418F-2697-7C1C-BD39BE5116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AB92C-2553-45E0-81B9-CBE372F9E45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806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E6D2378-3543-4208-2B29-FF47F65E98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3E6C54-E309-327E-B96F-444BEA734D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70EDDB1-6E9C-2C9C-6C3F-162104761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56331-FAB8-45EC-98A2-08D6F248E4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439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25A35B-50C6-7211-8B87-062D721833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E17FC5-43BC-563B-AF9A-4B7E04517B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E6AB843-ADA0-C5F6-EBFD-80DABA0F82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1152B-2EF9-4CA5-B226-94D23E2C818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238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04F7C8A-ABAF-BBA1-88A1-F0FC43E963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72E54D4-AE2F-7488-3930-F6DCCD9EF0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A0CC48-373D-119C-8BEC-2E17CBC3BB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1CD19-EE3A-46F8-98C9-2167FB473BE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820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BEF540-297A-779A-0564-48D637874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85C429-A336-DF91-0C51-013B1E5355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2B4846-D901-4D4B-9DCA-EF742CB08E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B3835-24EF-401C-84C7-1658B3331AB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328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6A6441-7C60-3A99-EE8A-92A30AD41F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E933C-500D-1292-C823-F3159623EF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032716-1672-E7F6-BE36-699C55FB66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84D87-562F-4671-A911-713C9BDAD83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775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3044A17-AE07-64B3-F05D-367090793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22ACD1-83CB-F1FD-088E-CB99FDCA1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717AC64-F5FD-0534-911A-0D6033C5BC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245225"/>
            <a:ext cx="2592387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05BCFCB-422A-E1A3-3A52-6E2304688C6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D348A3F-3B11-9E59-5EDE-F94065AB3D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F60B3A6-E345-499B-976D-CD2985E8101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EA0A8E-4992-B880-1E98-31463C7397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C6127FF-36E9-FAC8-1210-1DB2457583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2F0B55E-FDEB-67F5-30CA-A046466C30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4D3F80-0031-409F-8C80-E29D1D9BC210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ED09F4-FE2C-6C26-730B-7E660BDFBD21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9179B1D-3AD5-EA4C-0920-CC8B56A409CB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06" r:id="rId1"/>
    <p:sldLayoutId id="2147485807" r:id="rId2"/>
    <p:sldLayoutId id="2147485808" r:id="rId3"/>
    <p:sldLayoutId id="2147485809" r:id="rId4"/>
    <p:sldLayoutId id="2147485810" r:id="rId5"/>
    <p:sldLayoutId id="2147485811" r:id="rId6"/>
    <p:sldLayoutId id="2147485812" r:id="rId7"/>
    <p:sldLayoutId id="2147485813" r:id="rId8"/>
    <p:sldLayoutId id="2147485814" r:id="rId9"/>
    <p:sldLayoutId id="2147485815" r:id="rId10"/>
    <p:sldLayoutId id="2147485816" r:id="rId11"/>
    <p:sldLayoutId id="214748580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26803CB0-144B-BF81-940F-5F9C0741717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A7D88497-BA66-AE14-24AA-BD05894D3B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366F00-20CC-066E-0A04-3E2076A22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F5D7BD-6697-B5F9-1D84-055AAA16E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2B17D3D-7F35-4B94-8D7D-F6A20FCD0F27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4E4F03-0631-8051-2287-B09C9B269F83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6408628-7B71-3445-BD4B-92660BD8009A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BEBD42D-BDBC-3E5D-8969-82EB2C4B8F6B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04" r:id="rId1"/>
    <p:sldLayoutId id="2147485817" r:id="rId2"/>
    <p:sldLayoutId id="2147485818" r:id="rId3"/>
    <p:sldLayoutId id="2147485819" r:id="rId4"/>
    <p:sldLayoutId id="2147485820" r:id="rId5"/>
    <p:sldLayoutId id="2147485821" r:id="rId6"/>
    <p:sldLayoutId id="2147485822" r:id="rId7"/>
    <p:sldLayoutId id="2147485823" r:id="rId8"/>
    <p:sldLayoutId id="2147485824" r:id="rId9"/>
    <p:sldLayoutId id="2147485825" r:id="rId10"/>
    <p:sldLayoutId id="2147485805" r:id="rId11"/>
    <p:sldLayoutId id="214748582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Example_10/Example_10_01e_02.ppt" TargetMode="Externa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hyperlink" Target="5B10_TE_01e_02.pp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xample_10/Example_10_01e_01.pp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hyperlink" Target="5B10_TE_01e_01.ppt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4D019CD0-C9F2-B26A-4D56-0E72C7D1A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3143250"/>
            <a:ext cx="65198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Basic Principles of Counting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2">
            <a:extLst>
              <a:ext uri="{FF2B5EF4-FFF2-40B4-BE49-F238E27FC236}">
                <a16:creationId xmlns:a16="http://schemas.microsoft.com/office/drawing/2014/main" id="{9ADD0C1F-1635-C328-8E2C-CDF7B56B70D7}"/>
              </a:ext>
            </a:extLst>
          </p:cNvPr>
          <p:cNvGrpSpPr>
            <a:grpSpLocks/>
          </p:cNvGrpSpPr>
          <p:nvPr/>
        </p:nvGrpSpPr>
        <p:grpSpPr bwMode="auto">
          <a:xfrm>
            <a:off x="1177925" y="4149725"/>
            <a:ext cx="5959475" cy="2001838"/>
            <a:chOff x="1089791" y="3373438"/>
            <a:chExt cx="7449655" cy="2503891"/>
          </a:xfrm>
        </p:grpSpPr>
        <p:pic>
          <p:nvPicPr>
            <p:cNvPr id="33802" name="Picture 38" descr="MC900234010[1]">
              <a:extLst>
                <a:ext uri="{FF2B5EF4-FFF2-40B4-BE49-F238E27FC236}">
                  <a16:creationId xmlns:a16="http://schemas.microsoft.com/office/drawing/2014/main" id="{77C461F5-03F2-6CAF-368B-8BB6A75B2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791" y="3373438"/>
              <a:ext cx="1512888" cy="1239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3" name="Picture 39" descr="MC900112866[1]">
              <a:extLst>
                <a:ext uri="{FF2B5EF4-FFF2-40B4-BE49-F238E27FC236}">
                  <a16:creationId xmlns:a16="http://schemas.microsoft.com/office/drawing/2014/main" id="{AC5759E3-C62D-86C0-674D-E3B5870A6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4" y="3478787"/>
              <a:ext cx="1223963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4" name="Picture 40" descr="MC900352093[1]">
              <a:extLst>
                <a:ext uri="{FF2B5EF4-FFF2-40B4-BE49-F238E27FC236}">
                  <a16:creationId xmlns:a16="http://schemas.microsoft.com/office/drawing/2014/main" id="{ABF3CBD8-FA42-6FAF-D97F-5EA477F8ED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3408" y="3373438"/>
              <a:ext cx="1316038" cy="1103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5" name="Picture 41" descr="MC900348829[1]">
              <a:extLst>
                <a:ext uri="{FF2B5EF4-FFF2-40B4-BE49-F238E27FC236}">
                  <a16:creationId xmlns:a16="http://schemas.microsoft.com/office/drawing/2014/main" id="{B3F704C2-0DA2-A830-D72E-6B66EBCB9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5679" y="4037416"/>
              <a:ext cx="922338" cy="183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6" name="Picture 43" descr="MC900352087[1]">
              <a:extLst>
                <a:ext uri="{FF2B5EF4-FFF2-40B4-BE49-F238E27FC236}">
                  <a16:creationId xmlns:a16="http://schemas.microsoft.com/office/drawing/2014/main" id="{497AF04C-7DDE-77A8-C6D3-55CC3C845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0893" y="4645428"/>
              <a:ext cx="1050925" cy="123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795" name="Rectangle 6">
            <a:extLst>
              <a:ext uri="{FF2B5EF4-FFF2-40B4-BE49-F238E27FC236}">
                <a16:creationId xmlns:a16="http://schemas.microsoft.com/office/drawing/2014/main" id="{088605A2-2A0A-257E-DAAE-1CF89BBF2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20713"/>
            <a:ext cx="62309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Multiplication Rule of Counting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E636AF5-7D3D-FAB4-B8AF-0D8589D84D47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1773238"/>
            <a:ext cx="8532812" cy="2925762"/>
            <a:chOff x="252414" y="1412776"/>
            <a:chExt cx="8531435" cy="2925961"/>
          </a:xfrm>
        </p:grpSpPr>
        <p:grpSp>
          <p:nvGrpSpPr>
            <p:cNvPr id="33798" name="群組 1">
              <a:extLst>
                <a:ext uri="{FF2B5EF4-FFF2-40B4-BE49-F238E27FC236}">
                  <a16:creationId xmlns:a16="http://schemas.microsoft.com/office/drawing/2014/main" id="{26BD7F61-9CD8-FC56-3E36-C43AA6C7F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414" y="1412776"/>
              <a:ext cx="8531435" cy="2925961"/>
              <a:chOff x="252414" y="1412776"/>
              <a:chExt cx="8531435" cy="2925961"/>
            </a:xfrm>
          </p:grpSpPr>
          <p:sp>
            <p:nvSpPr>
              <p:cNvPr id="33800" name="AutoShape 3">
                <a:extLst>
                  <a:ext uri="{FF2B5EF4-FFF2-40B4-BE49-F238E27FC236}">
                    <a16:creationId xmlns:a16="http://schemas.microsoft.com/office/drawing/2014/main" id="{C3796E15-A94E-8C2C-552C-87F0B62F2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14" y="1773113"/>
                <a:ext cx="6767858" cy="1871641"/>
              </a:xfrm>
              <a:prstGeom prst="cloudCallout">
                <a:avLst>
                  <a:gd name="adj1" fmla="val 57495"/>
                  <a:gd name="adj2" fmla="val -39856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66CC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2800"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pic>
            <p:nvPicPr>
              <p:cNvPr id="33801" name="Picture 3" descr="Q:\Secondary (Maths)\[]Senior Maths\NSSMIA(Compulsory) 2nd Ed\Finalized\TRDVD\4A\[1] 5-Min Lec\Cartoon\Teacher and student artwork Tiff file\Student_B5.tif">
                <a:extLst>
                  <a:ext uri="{FF2B5EF4-FFF2-40B4-BE49-F238E27FC236}">
                    <a16:creationId xmlns:a16="http://schemas.microsoft.com/office/drawing/2014/main" id="{ADE7D78B-C207-7925-125C-F5B59596ED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6801"/>
              <a:stretch>
                <a:fillRect/>
              </a:stretch>
            </p:blipFill>
            <p:spPr bwMode="auto">
              <a:xfrm>
                <a:off x="6769100" y="1412776"/>
                <a:ext cx="2014749" cy="2925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3799" name="Rectangle 4">
              <a:extLst>
                <a:ext uri="{FF2B5EF4-FFF2-40B4-BE49-F238E27FC236}">
                  <a16:creationId xmlns:a16="http://schemas.microsoft.com/office/drawing/2014/main" id="{787FF8CD-CCF0-FC71-7003-9D49FD604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549" y="1988457"/>
              <a:ext cx="5226244" cy="13850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I want to have a bread and a drink for my breakfast. How many choices do I have?</a:t>
              </a:r>
              <a:endParaRPr lang="en-US" altLang="zh-TW" sz="2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26" name="文字方塊 1">
            <a:extLst>
              <a:ext uri="{FF2B5EF4-FFF2-40B4-BE49-F238E27FC236}">
                <a16:creationId xmlns:a16="http://schemas.microsoft.com/office/drawing/2014/main" id="{B392E4B5-8D2E-FFCA-0C4C-64E6E6613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241425"/>
            <a:ext cx="81375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</a:rPr>
              <a:t>A restaurant offers 3 kinds of bread and 2 kinds of drinks.</a:t>
            </a:r>
            <a:endParaRPr lang="zh-HK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>
            <a:extLst>
              <a:ext uri="{FF2B5EF4-FFF2-40B4-BE49-F238E27FC236}">
                <a16:creationId xmlns:a16="http://schemas.microsoft.com/office/drawing/2014/main" id="{3AFF76C2-5272-8904-8514-013EB4DE3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4983163"/>
            <a:ext cx="41608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1596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715963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71596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715963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715963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715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715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715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715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∴ 	Total number of choices</a:t>
            </a:r>
          </a:p>
        </p:txBody>
      </p:sp>
      <p:grpSp>
        <p:nvGrpSpPr>
          <p:cNvPr id="25" name="Group 23">
            <a:extLst>
              <a:ext uri="{FF2B5EF4-FFF2-40B4-BE49-F238E27FC236}">
                <a16:creationId xmlns:a16="http://schemas.microsoft.com/office/drawing/2014/main" id="{DBFB46FB-903D-C812-0D54-E9925A184F58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-6350" y="1971676"/>
            <a:ext cx="3449637" cy="2233612"/>
            <a:chOff x="2503" y="482"/>
            <a:chExt cx="2173" cy="1407"/>
          </a:xfrm>
        </p:grpSpPr>
        <p:pic>
          <p:nvPicPr>
            <p:cNvPr id="34868" name="Picture 8" descr="MC900234010[1]">
              <a:extLst>
                <a:ext uri="{FF2B5EF4-FFF2-40B4-BE49-F238E27FC236}">
                  <a16:creationId xmlns:a16="http://schemas.microsoft.com/office/drawing/2014/main" id="{15B0CA00-E08B-D5B3-9268-173B1F0701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55" y="1408"/>
              <a:ext cx="527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69" name="Picture 9" descr="MC900112866[1]">
              <a:extLst>
                <a:ext uri="{FF2B5EF4-FFF2-40B4-BE49-F238E27FC236}">
                  <a16:creationId xmlns:a16="http://schemas.microsoft.com/office/drawing/2014/main" id="{7E811DA0-1A9A-50A5-BD2F-F53F6625E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392" y="1414"/>
              <a:ext cx="528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70" name="Picture 10" descr="MC900352093[1]">
              <a:extLst>
                <a:ext uri="{FF2B5EF4-FFF2-40B4-BE49-F238E27FC236}">
                  <a16:creationId xmlns:a16="http://schemas.microsoft.com/office/drawing/2014/main" id="{1BDD82FD-C68E-D8E2-685A-59C1B82D8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208" y="1420"/>
              <a:ext cx="527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871" name="Group 18">
              <a:extLst>
                <a:ext uri="{FF2B5EF4-FFF2-40B4-BE49-F238E27FC236}">
                  <a16:creationId xmlns:a16="http://schemas.microsoft.com/office/drawing/2014/main" id="{70B09A10-6DD1-6597-6FB5-BAF2B00B81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8" y="482"/>
              <a:ext cx="1685" cy="726"/>
              <a:chOff x="2778" y="482"/>
              <a:chExt cx="1685" cy="726"/>
            </a:xfrm>
          </p:grpSpPr>
          <p:sp>
            <p:nvSpPr>
              <p:cNvPr id="34872" name="Line 15">
                <a:extLst>
                  <a:ext uri="{FF2B5EF4-FFF2-40B4-BE49-F238E27FC236}">
                    <a16:creationId xmlns:a16="http://schemas.microsoft.com/office/drawing/2014/main" id="{4540D29B-4877-9858-73C7-ACC99AD6A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8" y="482"/>
                <a:ext cx="828" cy="7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4873" name="Line 16">
                <a:extLst>
                  <a:ext uri="{FF2B5EF4-FFF2-40B4-BE49-F238E27FC236}">
                    <a16:creationId xmlns:a16="http://schemas.microsoft.com/office/drawing/2014/main" id="{F13B0B02-FFC3-6E1E-FA75-3A5D0204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482"/>
                <a:ext cx="0" cy="7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4874" name="Line 17">
                <a:extLst>
                  <a:ext uri="{FF2B5EF4-FFF2-40B4-BE49-F238E27FC236}">
                    <a16:creationId xmlns:a16="http://schemas.microsoft.com/office/drawing/2014/main" id="{79E9AA35-9EC6-CA84-8712-6B122B8B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482"/>
                <a:ext cx="857" cy="7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809D74E-4557-117E-2BC7-10F66C8F4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5445125"/>
            <a:ext cx="1865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HK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H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K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H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K" sz="24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HK" altLang="en-US" sz="240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2A1C4DE-7B4A-2A3C-EF65-A5B6255C685E}"/>
              </a:ext>
            </a:extLst>
          </p:cNvPr>
          <p:cNvSpPr txBox="1"/>
          <p:nvPr/>
        </p:nvSpPr>
        <p:spPr>
          <a:xfrm>
            <a:off x="977900" y="5921375"/>
            <a:ext cx="1865313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HK" sz="2400" u="dbl" dirty="0">
                <a:cs typeface="Arial" panose="020B0604020202020204" pitchFamily="34" charset="0"/>
              </a:rPr>
              <a:t>6</a:t>
            </a:r>
            <a:endParaRPr lang="zh-HK" altLang="en-US" sz="2400" u="dbl" dirty="0">
              <a:cs typeface="Arial" panose="020B0604020202020204" pitchFamily="34" charset="0"/>
            </a:endParaRPr>
          </a:p>
        </p:txBody>
      </p:sp>
      <p:grpSp>
        <p:nvGrpSpPr>
          <p:cNvPr id="36" name="Group 24">
            <a:extLst>
              <a:ext uri="{FF2B5EF4-FFF2-40B4-BE49-F238E27FC236}">
                <a16:creationId xmlns:a16="http://schemas.microsoft.com/office/drawing/2014/main" id="{54133EFA-5707-F586-57AD-A5940596703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171031" y="2210594"/>
            <a:ext cx="1344613" cy="1584325"/>
            <a:chOff x="1730" y="1127"/>
            <a:chExt cx="947" cy="1191"/>
          </a:xfrm>
        </p:grpSpPr>
        <p:pic>
          <p:nvPicPr>
            <p:cNvPr id="34863" name="Picture 11" descr="MC900348829[1]">
              <a:extLst>
                <a:ext uri="{FF2B5EF4-FFF2-40B4-BE49-F238E27FC236}">
                  <a16:creationId xmlns:a16="http://schemas.microsoft.com/office/drawing/2014/main" id="{A1085F14-C6FB-F8E0-DA64-713F455C4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825" y="1838"/>
              <a:ext cx="349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64" name="Picture 12" descr="MC900352087[1]">
              <a:extLst>
                <a:ext uri="{FF2B5EF4-FFF2-40B4-BE49-F238E27FC236}">
                  <a16:creationId xmlns:a16="http://schemas.microsoft.com/office/drawing/2014/main" id="{CA9B8247-C645-C1CE-8748-9D3BF37FF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91" y="1932"/>
              <a:ext cx="385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865" name="Group 22">
              <a:extLst>
                <a:ext uri="{FF2B5EF4-FFF2-40B4-BE49-F238E27FC236}">
                  <a16:creationId xmlns:a16="http://schemas.microsoft.com/office/drawing/2014/main" id="{8C35E970-CE09-0E02-7F07-5459A17EF5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1127"/>
              <a:ext cx="499" cy="761"/>
              <a:chOff x="1927" y="1127"/>
              <a:chExt cx="499" cy="761"/>
            </a:xfrm>
          </p:grpSpPr>
          <p:sp>
            <p:nvSpPr>
              <p:cNvPr id="34866" name="Line 20">
                <a:extLst>
                  <a:ext uri="{FF2B5EF4-FFF2-40B4-BE49-F238E27FC236}">
                    <a16:creationId xmlns:a16="http://schemas.microsoft.com/office/drawing/2014/main" id="{BCEF6EC7-4C57-613D-585A-6621B3461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7" y="1127"/>
                <a:ext cx="273" cy="7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4867" name="Line 21">
                <a:extLst>
                  <a:ext uri="{FF2B5EF4-FFF2-40B4-BE49-F238E27FC236}">
                    <a16:creationId xmlns:a16="http://schemas.microsoft.com/office/drawing/2014/main" id="{7A3497BD-0508-D347-BB3B-9409CADF0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127"/>
                <a:ext cx="226" cy="7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  <p:grpSp>
        <p:nvGrpSpPr>
          <p:cNvPr id="42" name="Group 24">
            <a:extLst>
              <a:ext uri="{FF2B5EF4-FFF2-40B4-BE49-F238E27FC236}">
                <a16:creationId xmlns:a16="http://schemas.microsoft.com/office/drawing/2014/main" id="{AB82C8BA-2BF0-B8DC-E1C5-6787E20EE00C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171825" y="3621088"/>
            <a:ext cx="1343025" cy="1584325"/>
            <a:chOff x="1730" y="1127"/>
            <a:chExt cx="947" cy="1191"/>
          </a:xfrm>
        </p:grpSpPr>
        <p:pic>
          <p:nvPicPr>
            <p:cNvPr id="34858" name="Picture 11" descr="MC900348829[1]">
              <a:extLst>
                <a:ext uri="{FF2B5EF4-FFF2-40B4-BE49-F238E27FC236}">
                  <a16:creationId xmlns:a16="http://schemas.microsoft.com/office/drawing/2014/main" id="{73170C1E-DD18-D6EE-0CD9-BE5ED703B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825" y="1838"/>
              <a:ext cx="349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59" name="Picture 12" descr="MC900352087[1]">
              <a:extLst>
                <a:ext uri="{FF2B5EF4-FFF2-40B4-BE49-F238E27FC236}">
                  <a16:creationId xmlns:a16="http://schemas.microsoft.com/office/drawing/2014/main" id="{B9A7C8C9-101D-29FA-3650-61A6C1AACC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91" y="1932"/>
              <a:ext cx="385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860" name="Group 22">
              <a:extLst>
                <a:ext uri="{FF2B5EF4-FFF2-40B4-BE49-F238E27FC236}">
                  <a16:creationId xmlns:a16="http://schemas.microsoft.com/office/drawing/2014/main" id="{FE6996EF-E144-1A11-4320-7860B76229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1127"/>
              <a:ext cx="499" cy="761"/>
              <a:chOff x="1927" y="1127"/>
              <a:chExt cx="499" cy="761"/>
            </a:xfrm>
          </p:grpSpPr>
          <p:sp>
            <p:nvSpPr>
              <p:cNvPr id="34861" name="Line 20">
                <a:extLst>
                  <a:ext uri="{FF2B5EF4-FFF2-40B4-BE49-F238E27FC236}">
                    <a16:creationId xmlns:a16="http://schemas.microsoft.com/office/drawing/2014/main" id="{B94028CC-49C6-DF03-84CC-026F07DE1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7" y="1127"/>
                <a:ext cx="273" cy="7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4862" name="Line 21">
                <a:extLst>
                  <a:ext uri="{FF2B5EF4-FFF2-40B4-BE49-F238E27FC236}">
                    <a16:creationId xmlns:a16="http://schemas.microsoft.com/office/drawing/2014/main" id="{1CD644D4-8D0C-09A4-A350-625039678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127"/>
                <a:ext cx="226" cy="7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EC384F14-163F-1156-4A48-15652E37A0BC}"/>
              </a:ext>
            </a:extLst>
          </p:cNvPr>
          <p:cNvGrpSpPr>
            <a:grpSpLocks/>
          </p:cNvGrpSpPr>
          <p:nvPr/>
        </p:nvGrpSpPr>
        <p:grpSpPr bwMode="auto">
          <a:xfrm>
            <a:off x="3052763" y="908050"/>
            <a:ext cx="1582737" cy="1343025"/>
            <a:chOff x="3052432" y="976114"/>
            <a:chExt cx="1583690" cy="1343420"/>
          </a:xfrm>
        </p:grpSpPr>
        <p:pic>
          <p:nvPicPr>
            <p:cNvPr id="34853" name="Picture 11" descr="MC900348829[1]">
              <a:extLst>
                <a:ext uri="{FF2B5EF4-FFF2-40B4-BE49-F238E27FC236}">
                  <a16:creationId xmlns:a16="http://schemas.microsoft.com/office/drawing/2014/main" id="{71076CAE-9EE0-29C4-92FD-1F32A473F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4182" y="1554905"/>
              <a:ext cx="464070" cy="764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54" name="Picture 12" descr="MC900352087[1]">
              <a:extLst>
                <a:ext uri="{FF2B5EF4-FFF2-40B4-BE49-F238E27FC236}">
                  <a16:creationId xmlns:a16="http://schemas.microsoft.com/office/drawing/2014/main" id="{6CEC87E7-7B98-3854-DA73-D67E2BD54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4182" y="976114"/>
              <a:ext cx="511940" cy="549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855" name="Group 22">
              <a:extLst>
                <a:ext uri="{FF2B5EF4-FFF2-40B4-BE49-F238E27FC236}">
                  <a16:creationId xmlns:a16="http://schemas.microsoft.com/office/drawing/2014/main" id="{92B3D889-46D4-5C25-BCE0-5FC989738F3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204447" y="1180170"/>
              <a:ext cx="707884" cy="1011913"/>
              <a:chOff x="1927" y="1127"/>
              <a:chExt cx="499" cy="761"/>
            </a:xfrm>
          </p:grpSpPr>
          <p:sp>
            <p:nvSpPr>
              <p:cNvPr id="34856" name="Line 20">
                <a:extLst>
                  <a:ext uri="{FF2B5EF4-FFF2-40B4-BE49-F238E27FC236}">
                    <a16:creationId xmlns:a16="http://schemas.microsoft.com/office/drawing/2014/main" id="{5279D847-F1F3-56BB-3CFF-76F3CB175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7" y="1127"/>
                <a:ext cx="273" cy="7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4857" name="Line 21">
                <a:extLst>
                  <a:ext uri="{FF2B5EF4-FFF2-40B4-BE49-F238E27FC236}">
                    <a16:creationId xmlns:a16="http://schemas.microsoft.com/office/drawing/2014/main" id="{BB0F21A8-12FA-589A-BE2A-5C53EFAF4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127"/>
                <a:ext cx="226" cy="7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72C87E31-55F5-6B89-8FFA-5ED292DD5BF8}"/>
              </a:ext>
            </a:extLst>
          </p:cNvPr>
          <p:cNvGrpSpPr>
            <a:grpSpLocks/>
          </p:cNvGrpSpPr>
          <p:nvPr/>
        </p:nvGrpSpPr>
        <p:grpSpPr bwMode="auto">
          <a:xfrm>
            <a:off x="4708525" y="981075"/>
            <a:ext cx="2959100" cy="647700"/>
            <a:chOff x="4708132" y="976113"/>
            <a:chExt cx="2960212" cy="647701"/>
          </a:xfrm>
        </p:grpSpPr>
        <p:pic>
          <p:nvPicPr>
            <p:cNvPr id="34850" name="Picture 10" descr="MC900352093[1]">
              <a:extLst>
                <a:ext uri="{FF2B5EF4-FFF2-40B4-BE49-F238E27FC236}">
                  <a16:creationId xmlns:a16="http://schemas.microsoft.com/office/drawing/2014/main" id="{98654615-67E9-2BDC-4C82-DE9C91458A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4276" y="976114"/>
              <a:ext cx="836613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51" name="Picture 12" descr="MC900352087[1]">
              <a:extLst>
                <a:ext uri="{FF2B5EF4-FFF2-40B4-BE49-F238E27FC236}">
                  <a16:creationId xmlns:a16="http://schemas.microsoft.com/office/drawing/2014/main" id="{A88A916D-40ED-6A72-4E50-E7FC9082B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404" y="976113"/>
              <a:ext cx="511940" cy="549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67C58C23-73B9-79A4-E4FD-ED69F56360BF}"/>
                </a:ext>
              </a:extLst>
            </p:cNvPr>
            <p:cNvCxnSpPr/>
            <p:nvPr/>
          </p:nvCxnSpPr>
          <p:spPr>
            <a:xfrm>
              <a:off x="4708132" y="1268213"/>
              <a:ext cx="1151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81707FB7-CF2A-B680-35BB-273FCF4B16C7}"/>
              </a:ext>
            </a:extLst>
          </p:cNvPr>
          <p:cNvGrpSpPr>
            <a:grpSpLocks/>
          </p:cNvGrpSpPr>
          <p:nvPr/>
        </p:nvGrpSpPr>
        <p:grpSpPr bwMode="auto">
          <a:xfrm>
            <a:off x="4708525" y="1557338"/>
            <a:ext cx="2911475" cy="788987"/>
            <a:chOff x="4708132" y="1542137"/>
            <a:chExt cx="2911869" cy="788983"/>
          </a:xfrm>
        </p:grpSpPr>
        <p:pic>
          <p:nvPicPr>
            <p:cNvPr id="34847" name="Picture 11" descr="MC900348829[1]">
              <a:extLst>
                <a:ext uri="{FF2B5EF4-FFF2-40B4-BE49-F238E27FC236}">
                  <a16:creationId xmlns:a16="http://schemas.microsoft.com/office/drawing/2014/main" id="{078AB134-DB37-588D-24BD-2712C62E8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5931" y="1542137"/>
              <a:ext cx="464070" cy="764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48" name="Picture 10" descr="MC900352093[1]">
              <a:extLst>
                <a:ext uri="{FF2B5EF4-FFF2-40B4-BE49-F238E27FC236}">
                  <a16:creationId xmlns:a16="http://schemas.microsoft.com/office/drawing/2014/main" id="{6FB7A8BC-64D3-2248-91B8-2757F14EA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6001" y="1683420"/>
              <a:ext cx="836613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8AF91AF-58E9-3CDD-6AB3-C09C7417BD96}"/>
                </a:ext>
              </a:extLst>
            </p:cNvPr>
            <p:cNvCxnSpPr/>
            <p:nvPr/>
          </p:nvCxnSpPr>
          <p:spPr>
            <a:xfrm>
              <a:off x="4708132" y="1967585"/>
              <a:ext cx="11526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D82CD5E7-41A0-3ECB-72BF-65AEF74F3923}"/>
              </a:ext>
            </a:extLst>
          </p:cNvPr>
          <p:cNvGrpSpPr>
            <a:grpSpLocks/>
          </p:cNvGrpSpPr>
          <p:nvPr/>
        </p:nvGrpSpPr>
        <p:grpSpPr bwMode="auto">
          <a:xfrm>
            <a:off x="4708525" y="2395538"/>
            <a:ext cx="2959100" cy="668337"/>
            <a:chOff x="4708132" y="2396281"/>
            <a:chExt cx="2960212" cy="668338"/>
          </a:xfrm>
        </p:grpSpPr>
        <p:pic>
          <p:nvPicPr>
            <p:cNvPr id="34844" name="Picture 9" descr="MC900112866[1]">
              <a:extLst>
                <a:ext uri="{FF2B5EF4-FFF2-40B4-BE49-F238E27FC236}">
                  <a16:creationId xmlns:a16="http://schemas.microsoft.com/office/drawing/2014/main" id="{1C250A53-750C-384C-4345-EFDE03AA2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2689" y="2396281"/>
              <a:ext cx="838200" cy="668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45" name="Picture 12" descr="MC900352087[1]">
              <a:extLst>
                <a:ext uri="{FF2B5EF4-FFF2-40B4-BE49-F238E27FC236}">
                  <a16:creationId xmlns:a16="http://schemas.microsoft.com/office/drawing/2014/main" id="{2EF828F1-EAEF-9DBC-93F2-934CA8AFB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6404" y="2396281"/>
              <a:ext cx="511940" cy="549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8723A422-2926-9340-51FC-A7373CED495D}"/>
                </a:ext>
              </a:extLst>
            </p:cNvPr>
            <p:cNvCxnSpPr/>
            <p:nvPr/>
          </p:nvCxnSpPr>
          <p:spPr>
            <a:xfrm>
              <a:off x="4708132" y="2675681"/>
              <a:ext cx="11513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2411A3B1-F9B5-D0A9-5BAA-A660874B5E42}"/>
              </a:ext>
            </a:extLst>
          </p:cNvPr>
          <p:cNvGrpSpPr>
            <a:grpSpLocks/>
          </p:cNvGrpSpPr>
          <p:nvPr/>
        </p:nvGrpSpPr>
        <p:grpSpPr bwMode="auto">
          <a:xfrm>
            <a:off x="4708525" y="2982913"/>
            <a:ext cx="2911475" cy="854075"/>
            <a:chOff x="4708132" y="2983111"/>
            <a:chExt cx="2911869" cy="854615"/>
          </a:xfrm>
        </p:grpSpPr>
        <p:pic>
          <p:nvPicPr>
            <p:cNvPr id="34841" name="Picture 9" descr="MC900112866[1]">
              <a:extLst>
                <a:ext uri="{FF2B5EF4-FFF2-40B4-BE49-F238E27FC236}">
                  <a16:creationId xmlns:a16="http://schemas.microsoft.com/office/drawing/2014/main" id="{4406EA58-A92D-E481-9F24-E5D028306D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2689" y="3169388"/>
              <a:ext cx="838200" cy="668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42" name="Picture 11" descr="MC900348829[1]">
              <a:extLst>
                <a:ext uri="{FF2B5EF4-FFF2-40B4-BE49-F238E27FC236}">
                  <a16:creationId xmlns:a16="http://schemas.microsoft.com/office/drawing/2014/main" id="{81CA12B4-1D8A-2351-E17B-5545164E1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5931" y="2983111"/>
              <a:ext cx="464070" cy="764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2B8A410D-F1E7-1A09-054A-67D9F23262CB}"/>
                </a:ext>
              </a:extLst>
            </p:cNvPr>
            <p:cNvCxnSpPr/>
            <p:nvPr/>
          </p:nvCxnSpPr>
          <p:spPr>
            <a:xfrm>
              <a:off x="4708132" y="3429480"/>
              <a:ext cx="11526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0394E7C6-7A98-68F4-4989-6AC622B3E505}"/>
              </a:ext>
            </a:extLst>
          </p:cNvPr>
          <p:cNvGrpSpPr>
            <a:grpSpLocks/>
          </p:cNvGrpSpPr>
          <p:nvPr/>
        </p:nvGrpSpPr>
        <p:grpSpPr bwMode="auto">
          <a:xfrm>
            <a:off x="4708525" y="3886200"/>
            <a:ext cx="2935288" cy="695325"/>
            <a:chOff x="4708132" y="3826946"/>
            <a:chExt cx="2935804" cy="696580"/>
          </a:xfrm>
        </p:grpSpPr>
        <p:pic>
          <p:nvPicPr>
            <p:cNvPr id="34838" name="Picture 8" descr="MC900234010[1]">
              <a:extLst>
                <a:ext uri="{FF2B5EF4-FFF2-40B4-BE49-F238E27FC236}">
                  <a16:creationId xmlns:a16="http://schemas.microsoft.com/office/drawing/2014/main" id="{E053FCBD-2CEA-172B-502A-BE2DA2429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8720" y="3837726"/>
              <a:ext cx="836613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39" name="Picture 12" descr="MC900352087[1]">
              <a:extLst>
                <a:ext uri="{FF2B5EF4-FFF2-40B4-BE49-F238E27FC236}">
                  <a16:creationId xmlns:a16="http://schemas.microsoft.com/office/drawing/2014/main" id="{7A0C9DB7-F6A0-DCCF-DA2B-D688F50B49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1996" y="3826946"/>
              <a:ext cx="511940" cy="549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9D1F940C-2B29-A29F-A239-6876D0F5ACC2}"/>
                </a:ext>
              </a:extLst>
            </p:cNvPr>
            <p:cNvCxnSpPr/>
            <p:nvPr/>
          </p:nvCxnSpPr>
          <p:spPr>
            <a:xfrm>
              <a:off x="4708132" y="4071862"/>
              <a:ext cx="11527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3C93A269-52E7-4DF1-C2DD-75706114E8BE}"/>
              </a:ext>
            </a:extLst>
          </p:cNvPr>
          <p:cNvGrpSpPr>
            <a:grpSpLocks/>
          </p:cNvGrpSpPr>
          <p:nvPr/>
        </p:nvGrpSpPr>
        <p:grpSpPr bwMode="auto">
          <a:xfrm>
            <a:off x="4708525" y="4464050"/>
            <a:ext cx="2911475" cy="765175"/>
            <a:chOff x="4708132" y="4392563"/>
            <a:chExt cx="2911869" cy="764629"/>
          </a:xfrm>
        </p:grpSpPr>
        <p:pic>
          <p:nvPicPr>
            <p:cNvPr id="34835" name="Picture 8" descr="MC900234010[1]">
              <a:extLst>
                <a:ext uri="{FF2B5EF4-FFF2-40B4-BE49-F238E27FC236}">
                  <a16:creationId xmlns:a16="http://schemas.microsoft.com/office/drawing/2014/main" id="{F6EA723D-182B-52EB-D788-CEEA095F4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2689" y="4471392"/>
              <a:ext cx="836613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36" name="Picture 11" descr="MC900348829[1]">
              <a:extLst>
                <a:ext uri="{FF2B5EF4-FFF2-40B4-BE49-F238E27FC236}">
                  <a16:creationId xmlns:a16="http://schemas.microsoft.com/office/drawing/2014/main" id="{B4570BB8-18BF-DD40-40AB-30C48FECB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5931" y="4392563"/>
              <a:ext cx="464070" cy="764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DEF4DA18-FEE0-3665-2979-93050E2BE7D9}"/>
                </a:ext>
              </a:extLst>
            </p:cNvPr>
            <p:cNvCxnSpPr/>
            <p:nvPr/>
          </p:nvCxnSpPr>
          <p:spPr>
            <a:xfrm>
              <a:off x="4708132" y="4814537"/>
              <a:ext cx="11526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 Box 5">
            <a:extLst>
              <a:ext uri="{FF2B5EF4-FFF2-40B4-BE49-F238E27FC236}">
                <a16:creationId xmlns:a16="http://schemas.microsoft.com/office/drawing/2014/main" id="{42F359F2-68D6-1D4F-7BB8-7F75E0BD7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49275"/>
            <a:ext cx="11525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1596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715963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71596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715963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715963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715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715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715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715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u="sng">
                <a:latin typeface="Arial" panose="020B0604020202020204" pitchFamily="34" charset="0"/>
              </a:rPr>
              <a:t>1st step</a:t>
            </a:r>
          </a:p>
        </p:txBody>
      </p:sp>
      <p:sp>
        <p:nvSpPr>
          <p:cNvPr id="79" name="Text Box 5">
            <a:extLst>
              <a:ext uri="{FF2B5EF4-FFF2-40B4-BE49-F238E27FC236}">
                <a16:creationId xmlns:a16="http://schemas.microsoft.com/office/drawing/2014/main" id="{2FCDC5FB-7F65-6629-EE9F-458F9FB19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49275"/>
            <a:ext cx="12382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1596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715963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71596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715963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715963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715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715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715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715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u="sng">
                <a:latin typeface="Arial" panose="020B0604020202020204" pitchFamily="34" charset="0"/>
              </a:rPr>
              <a:t>2nd step</a:t>
            </a:r>
          </a:p>
        </p:txBody>
      </p:sp>
      <p:sp>
        <p:nvSpPr>
          <p:cNvPr id="80" name="Text Box 5">
            <a:extLst>
              <a:ext uri="{FF2B5EF4-FFF2-40B4-BE49-F238E27FC236}">
                <a16:creationId xmlns:a16="http://schemas.microsoft.com/office/drawing/2014/main" id="{BA1BDCC1-E811-956B-CA13-8F8BD824F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549275"/>
            <a:ext cx="25225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1596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715963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71596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715963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715963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715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715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715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715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u="sng">
                <a:latin typeface="Arial" panose="020B0604020202020204" pitchFamily="34" charset="0"/>
              </a:rPr>
              <a:t>Possible outcomes</a:t>
            </a:r>
          </a:p>
        </p:txBody>
      </p:sp>
      <p:sp>
        <p:nvSpPr>
          <p:cNvPr id="81" name="AutoShape 54">
            <a:extLst>
              <a:ext uri="{FF2B5EF4-FFF2-40B4-BE49-F238E27FC236}">
                <a16:creationId xmlns:a16="http://schemas.microsoft.com/office/drawing/2014/main" id="{9E3B7AA8-455F-F4EF-7068-AF1EA8DBC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589588"/>
            <a:ext cx="3563937" cy="720725"/>
          </a:xfrm>
          <a:prstGeom prst="wedgeRoundRectCallout">
            <a:avLst>
              <a:gd name="adj1" fmla="val -78019"/>
              <a:gd name="adj2" fmla="val -37898"/>
              <a:gd name="adj3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Number of kinds of bread = </a:t>
            </a:r>
            <a:r>
              <a:rPr lang="en-US" altLang="en-US" sz="2000">
                <a:solidFill>
                  <a:srgbClr val="7030A0"/>
                </a:solidFill>
                <a:latin typeface="Arial" panose="020B0604020202020204" pitchFamily="34" charset="0"/>
              </a:rPr>
              <a:t>3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Number of kinds of drinks = </a:t>
            </a:r>
            <a:r>
              <a:rPr lang="en-US" altLang="en-US" sz="2000">
                <a:solidFill>
                  <a:srgbClr val="008000"/>
                </a:solidFill>
                <a:latin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4" grpId="0"/>
      <p:bldP spid="35" grpId="0"/>
      <p:bldP spid="78" grpId="0"/>
      <p:bldP spid="79" grpId="0"/>
      <p:bldP spid="80" grpId="0"/>
      <p:bldP spid="8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A871CC6-C04E-10D8-CEB3-E827E4389469}"/>
              </a:ext>
            </a:extLst>
          </p:cNvPr>
          <p:cNvGrpSpPr>
            <a:grpSpLocks/>
          </p:cNvGrpSpPr>
          <p:nvPr/>
        </p:nvGrpSpPr>
        <p:grpSpPr bwMode="auto">
          <a:xfrm>
            <a:off x="26988" y="404813"/>
            <a:ext cx="8793162" cy="2232025"/>
            <a:chOff x="27561" y="97863"/>
            <a:chExt cx="10669669" cy="2808312"/>
          </a:xfrm>
        </p:grpSpPr>
        <p:pic>
          <p:nvPicPr>
            <p:cNvPr id="35847" name="Picture 2" descr="Q:\Secondary (Maths)\[]Senior Maths\NSSMIA(Compulsory) 2nd Ed\Finalized\TRDVD\4A\[1] 5-Min Lec\Cartoon\Teacher and student artwork Tiff file\Teacher_M3.tif">
              <a:extLst>
                <a:ext uri="{FF2B5EF4-FFF2-40B4-BE49-F238E27FC236}">
                  <a16:creationId xmlns:a16="http://schemas.microsoft.com/office/drawing/2014/main" id="{B86AD00D-CA47-F63E-5713-1ED9103A2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1" y="97863"/>
              <a:ext cx="2127080" cy="280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8" name="AutoShape 3">
              <a:extLst>
                <a:ext uri="{FF2B5EF4-FFF2-40B4-BE49-F238E27FC236}">
                  <a16:creationId xmlns:a16="http://schemas.microsoft.com/office/drawing/2014/main" id="{E1FA5F05-F405-2319-6688-C3C299A4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479" y="369635"/>
              <a:ext cx="8068751" cy="2448272"/>
            </a:xfrm>
            <a:prstGeom prst="cloudCallout">
              <a:avLst>
                <a:gd name="adj1" fmla="val -58370"/>
                <a:gd name="adj2" fmla="val -18079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HK" altLang="zh-HK" sz="1800" i="1">
                <a:latin typeface="Arial" panose="020B0604020202020204" pitchFamily="34" charset="0"/>
              </a:endParaRPr>
            </a:p>
          </p:txBody>
        </p:sp>
        <p:sp>
          <p:nvSpPr>
            <p:cNvPr id="35849" name="Rectangle 4">
              <a:extLst>
                <a:ext uri="{FF2B5EF4-FFF2-40B4-BE49-F238E27FC236}">
                  <a16:creationId xmlns:a16="http://schemas.microsoft.com/office/drawing/2014/main" id="{6B4E61E5-F3AD-DDBC-42BD-5E2274D0A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369" y="620218"/>
              <a:ext cx="6814897" cy="1742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In general, we can use the </a:t>
              </a:r>
              <a:r>
                <a:rPr lang="en-US" altLang="zh-TW" sz="2800" b="1">
                  <a:solidFill>
                    <a:srgbClr val="3333FF"/>
                  </a:solidFill>
                  <a:latin typeface="Arial" panose="020B0604020202020204" pitchFamily="34" charset="0"/>
                </a:rPr>
                <a:t>multiplication rule of counting</a:t>
              </a:r>
              <a:r>
                <a:rPr lang="en-US" altLang="zh-TW" sz="2800">
                  <a:latin typeface="Arial" panose="020B0604020202020204" pitchFamily="34" charset="0"/>
                </a:rPr>
                <a:t> to solve this kind of problem.</a:t>
              </a:r>
            </a:p>
          </p:txBody>
        </p:sp>
      </p:grpSp>
      <p:sp>
        <p:nvSpPr>
          <p:cNvPr id="35843" name="文字方塊 15">
            <a:extLst>
              <a:ext uri="{FF2B5EF4-FFF2-40B4-BE49-F238E27FC236}">
                <a16:creationId xmlns:a16="http://schemas.microsoft.com/office/drawing/2014/main" id="{94445022-FE3D-5CAA-EEEA-9D7A9351F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141663"/>
            <a:ext cx="8064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4" name="Text Box 2">
            <a:extLst>
              <a:ext uri="{FF2B5EF4-FFF2-40B4-BE49-F238E27FC236}">
                <a16:creationId xmlns:a16="http://schemas.microsoft.com/office/drawing/2014/main" id="{3CD4BA78-17BD-51CF-CA17-7714F70B2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38438"/>
            <a:ext cx="8569325" cy="35226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06C0F9B4-A4AD-84E8-FD38-8DAF039F1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00400"/>
            <a:ext cx="8301037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latin typeface="Arial" charset="0"/>
              </a:rPr>
              <a:t>Suppose a task involves a sequence of </a:t>
            </a:r>
            <a:r>
              <a:rPr lang="en-US" altLang="zh-TW" sz="2800" i="1" dirty="0">
                <a:latin typeface="Arial" charset="0"/>
              </a:rPr>
              <a:t>k</a:t>
            </a:r>
            <a:r>
              <a:rPr lang="en-US" altLang="zh-TW" sz="2800" dirty="0">
                <a:latin typeface="Arial" charset="0"/>
              </a:rPr>
              <a:t> steps. </a:t>
            </a:r>
            <a:br>
              <a:rPr lang="en-US" altLang="zh-TW" sz="2800" dirty="0">
                <a:latin typeface="Arial" charset="0"/>
              </a:rPr>
            </a:br>
            <a:r>
              <a:rPr lang="en-US" altLang="zh-TW" sz="2800" dirty="0">
                <a:latin typeface="Arial" charset="0"/>
              </a:rPr>
              <a:t>If there are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b="1" i="1" dirty="0">
                <a:solidFill>
                  <a:srgbClr val="333399"/>
                </a:solidFill>
                <a:latin typeface="Arial" charset="0"/>
              </a:rPr>
              <a:t>	</a:t>
            </a:r>
            <a:r>
              <a:rPr lang="en-US" altLang="zh-TW" sz="2800" b="1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US" altLang="zh-TW" sz="2800" b="1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TW" sz="2800" dirty="0">
                <a:latin typeface="Arial" charset="0"/>
              </a:rPr>
              <a:t> ways to perform step 1,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b="1" i="1" dirty="0">
                <a:solidFill>
                  <a:srgbClr val="333399"/>
                </a:solidFill>
                <a:latin typeface="Arial" charset="0"/>
              </a:rPr>
              <a:t>	</a:t>
            </a:r>
            <a:r>
              <a:rPr lang="en-US" altLang="zh-TW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n</a:t>
            </a:r>
            <a:r>
              <a:rPr lang="en-US" altLang="zh-TW" sz="2800" b="1" baseline="-25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2</a:t>
            </a:r>
            <a:r>
              <a:rPr lang="en-US" altLang="zh-TW" sz="2800" dirty="0">
                <a:latin typeface="Arial" charset="0"/>
              </a:rPr>
              <a:t> ways to perform step 2, … ,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b="1" i="1" dirty="0">
                <a:solidFill>
                  <a:srgbClr val="333399"/>
                </a:solidFill>
                <a:latin typeface="Arial" charset="0"/>
              </a:rPr>
              <a:t>	</a:t>
            </a:r>
            <a:r>
              <a:rPr lang="en-US" altLang="zh-TW" sz="2800" b="1" i="1" dirty="0" err="1">
                <a:solidFill>
                  <a:srgbClr val="008000"/>
                </a:solidFill>
                <a:latin typeface="Arial" charset="0"/>
              </a:rPr>
              <a:t>n</a:t>
            </a:r>
            <a:r>
              <a:rPr lang="en-US" altLang="zh-TW" sz="2800" b="1" i="1" baseline="-25000" dirty="0" err="1">
                <a:solidFill>
                  <a:srgbClr val="008000"/>
                </a:solidFill>
                <a:latin typeface="Arial" charset="0"/>
              </a:rPr>
              <a:t>k</a:t>
            </a:r>
            <a:r>
              <a:rPr lang="en-US" altLang="zh-TW" sz="2800" dirty="0">
                <a:latin typeface="Arial" charset="0"/>
              </a:rPr>
              <a:t> ways to perform step </a:t>
            </a:r>
            <a:r>
              <a:rPr lang="en-US" altLang="zh-TW" sz="2800" i="1" dirty="0">
                <a:latin typeface="Arial" charset="0"/>
              </a:rPr>
              <a:t>k</a:t>
            </a:r>
            <a:r>
              <a:rPr lang="en-US" altLang="zh-TW" sz="2800" dirty="0">
                <a:latin typeface="Arial" charset="0"/>
              </a:rPr>
              <a:t>,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TW" sz="2800" dirty="0">
                <a:latin typeface="Arial" charset="0"/>
              </a:rPr>
              <a:t>then the number of ways to perform the task is </a:t>
            </a:r>
            <a:br>
              <a:rPr lang="en-US" altLang="zh-TW" sz="2800" dirty="0">
                <a:latin typeface="Arial" charset="0"/>
              </a:rPr>
            </a:br>
            <a:r>
              <a:rPr lang="en-US" altLang="zh-TW" sz="2800" b="1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US" altLang="zh-TW" sz="2800" b="1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TW" sz="2800" b="1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TW" sz="2800" b="1" dirty="0">
                <a:solidFill>
                  <a:srgbClr val="333399"/>
                </a:solidFill>
                <a:latin typeface="Arial" charset="0"/>
                <a:sym typeface="Symbol" pitchFamily="18" charset="2"/>
              </a:rPr>
              <a:t></a:t>
            </a:r>
            <a:r>
              <a:rPr lang="en-US" altLang="zh-TW" sz="2800" b="1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TW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n</a:t>
            </a:r>
            <a:r>
              <a:rPr lang="en-US" altLang="zh-TW" sz="2800" b="1" baseline="-25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2</a:t>
            </a:r>
            <a:r>
              <a:rPr lang="en-US" altLang="zh-TW" sz="2800" b="1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TW" sz="2800" b="1" dirty="0">
                <a:solidFill>
                  <a:srgbClr val="333399"/>
                </a:solidFill>
                <a:latin typeface="Arial" charset="0"/>
                <a:sym typeface="Symbol" pitchFamily="18" charset="2"/>
              </a:rPr>
              <a:t></a:t>
            </a:r>
            <a:r>
              <a:rPr lang="en-US" altLang="zh-TW" sz="2800" b="1" dirty="0">
                <a:solidFill>
                  <a:srgbClr val="333399"/>
                </a:solidFill>
                <a:latin typeface="Arial" charset="0"/>
              </a:rPr>
              <a:t> … </a:t>
            </a:r>
            <a:r>
              <a:rPr lang="en-US" altLang="zh-TW" sz="2800" b="1" dirty="0">
                <a:solidFill>
                  <a:srgbClr val="333399"/>
                </a:solidFill>
                <a:latin typeface="Arial" charset="0"/>
                <a:sym typeface="Symbol" pitchFamily="18" charset="2"/>
              </a:rPr>
              <a:t></a:t>
            </a:r>
            <a:r>
              <a:rPr lang="en-US" altLang="zh-TW" sz="2800" b="1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US" altLang="zh-TW" sz="2800" b="1" i="1" dirty="0" err="1">
                <a:solidFill>
                  <a:srgbClr val="008000"/>
                </a:solidFill>
                <a:latin typeface="Arial" charset="0"/>
              </a:rPr>
              <a:t>n</a:t>
            </a:r>
            <a:r>
              <a:rPr lang="en-US" altLang="zh-TW" sz="2800" b="1" i="1" baseline="-25000" dirty="0" err="1">
                <a:solidFill>
                  <a:srgbClr val="008000"/>
                </a:solidFill>
                <a:latin typeface="Arial" charset="0"/>
              </a:rPr>
              <a:t>k</a:t>
            </a:r>
            <a:r>
              <a:rPr lang="en-US" altLang="zh-TW" sz="2800" dirty="0">
                <a:latin typeface="Arial" charset="0"/>
              </a:rPr>
              <a:t>.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704F74C-A809-0A12-2ADC-E80C77575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2738438"/>
            <a:ext cx="60848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b="1">
                <a:latin typeface="Arial" panose="020B0604020202020204" pitchFamily="34" charset="0"/>
              </a:rPr>
              <a:t>Multiplication Rule of Counting</a:t>
            </a:r>
            <a:endParaRPr lang="zh-HK" altLang="en-US" sz="2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7">
            <a:extLst>
              <a:ext uri="{FF2B5EF4-FFF2-40B4-BE49-F238E27FC236}">
                <a16:creationId xmlns:a16="http://schemas.microsoft.com/office/drawing/2014/main" id="{2127DC55-60AF-EA43-4AFF-ECC8D46AB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7848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D86AC01-8913-E39B-F568-E12E761FC896}"/>
              </a:ext>
            </a:extLst>
          </p:cNvPr>
          <p:cNvSpPr txBox="1"/>
          <p:nvPr/>
        </p:nvSpPr>
        <p:spPr>
          <a:xfrm>
            <a:off x="395288" y="1196975"/>
            <a:ext cx="8137525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HK" sz="2800" dirty="0">
                <a:latin typeface="Arial" charset="0"/>
              </a:rPr>
              <a:t>There are </a:t>
            </a:r>
            <a:r>
              <a:rPr lang="en-US" altLang="zh-HK" sz="2800" dirty="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altLang="zh-HK" sz="2800" dirty="0">
                <a:latin typeface="Arial" charset="0"/>
              </a:rPr>
              <a:t> different pencils, </a:t>
            </a:r>
            <a:r>
              <a:rPr lang="en-US" altLang="zh-HK" sz="2800" dirty="0">
                <a:solidFill>
                  <a:schemeClr val="accent6"/>
                </a:solidFill>
                <a:latin typeface="Arial" charset="0"/>
              </a:rPr>
              <a:t>4</a:t>
            </a:r>
            <a:r>
              <a:rPr lang="en-US" altLang="zh-HK" sz="2800" dirty="0">
                <a:latin typeface="Arial" charset="0"/>
              </a:rPr>
              <a:t> different rulers and </a:t>
            </a:r>
            <a:r>
              <a:rPr lang="en-US" altLang="zh-HK" sz="2800" dirty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6</a:t>
            </a:r>
            <a:r>
              <a:rPr lang="en-US" altLang="zh-HK" sz="2800" dirty="0">
                <a:latin typeface="Arial" charset="0"/>
              </a:rPr>
              <a:t> different books in a bag. Find the number of ways of choosing a pencil, a ruler and a book from the bag.</a:t>
            </a:r>
            <a:endParaRPr lang="zh-HK" altLang="en-US" sz="2800" dirty="0">
              <a:latin typeface="Arial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A11B587-53C7-2389-E628-D21B0C1508CE}"/>
              </a:ext>
            </a:extLst>
          </p:cNvPr>
          <p:cNvSpPr txBox="1"/>
          <p:nvPr/>
        </p:nvSpPr>
        <p:spPr>
          <a:xfrm>
            <a:off x="409575" y="3082925"/>
            <a:ext cx="8137525" cy="1354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HK" sz="2400" dirty="0">
                <a:latin typeface="Arial" charset="0"/>
              </a:rPr>
              <a:t>The required number of ways</a:t>
            </a:r>
          </a:p>
          <a:p>
            <a:pPr>
              <a:spcBef>
                <a:spcPts val="600"/>
              </a:spcBef>
              <a:defRPr/>
            </a:pPr>
            <a:r>
              <a:rPr lang="en-US" altLang="zh-HK" sz="2400" dirty="0">
                <a:latin typeface="Arial" charset="0"/>
              </a:rPr>
              <a:t>= </a:t>
            </a:r>
            <a:r>
              <a:rPr lang="en-US" altLang="zh-HK" sz="2400" dirty="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altLang="zh-HK" sz="2400" dirty="0">
                <a:latin typeface="Arial" charset="0"/>
              </a:rPr>
              <a:t> </a:t>
            </a:r>
            <a:r>
              <a:rPr lang="en-US" altLang="zh-HK" sz="2400" dirty="0">
                <a:latin typeface="Arial" charset="0"/>
                <a:sym typeface="Symbol"/>
              </a:rPr>
              <a:t> </a:t>
            </a:r>
            <a:r>
              <a:rPr lang="en-US" altLang="zh-HK" sz="2400" dirty="0">
                <a:solidFill>
                  <a:schemeClr val="accent6"/>
                </a:solidFill>
                <a:latin typeface="Arial" charset="0"/>
                <a:sym typeface="Symbol"/>
              </a:rPr>
              <a:t>4</a:t>
            </a:r>
            <a:r>
              <a:rPr lang="en-US" altLang="zh-HK" sz="2400" dirty="0">
                <a:latin typeface="Arial" charset="0"/>
                <a:sym typeface="Symbol"/>
              </a:rPr>
              <a:t>  </a:t>
            </a:r>
            <a:r>
              <a:rPr lang="en-US" altLang="zh-HK" sz="2400" dirty="0">
                <a:solidFill>
                  <a:schemeClr val="accent3">
                    <a:lumMod val="50000"/>
                  </a:schemeClr>
                </a:solidFill>
                <a:latin typeface="Arial" charset="0"/>
                <a:sym typeface="Symbol"/>
              </a:rPr>
              <a:t>6</a:t>
            </a:r>
          </a:p>
          <a:p>
            <a:pPr>
              <a:spcBef>
                <a:spcPts val="600"/>
              </a:spcBef>
              <a:defRPr/>
            </a:pPr>
            <a:r>
              <a:rPr lang="en-US" altLang="zh-HK" sz="2400" dirty="0">
                <a:latin typeface="Arial" charset="0"/>
                <a:sym typeface="Symbol"/>
              </a:rPr>
              <a:t>= </a:t>
            </a:r>
            <a:r>
              <a:rPr lang="en-US" altLang="zh-HK" sz="2400" u="dbl" dirty="0">
                <a:latin typeface="Arial" charset="0"/>
                <a:sym typeface="Symbol"/>
              </a:rPr>
              <a:t>72</a:t>
            </a:r>
            <a:endParaRPr lang="zh-HK" altLang="en-US" sz="2400" u="dbl" dirty="0">
              <a:latin typeface="Arial" charset="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5CE6D70-CED1-56E0-048D-D840FE5C649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42988" y="3967163"/>
            <a:ext cx="7939087" cy="2125662"/>
            <a:chOff x="328641" y="536559"/>
            <a:chExt cx="7700289" cy="2125806"/>
          </a:xfrm>
        </p:grpSpPr>
        <p:sp>
          <p:nvSpPr>
            <p:cNvPr id="36870" name="AutoShape 3">
              <a:extLst>
                <a:ext uri="{FF2B5EF4-FFF2-40B4-BE49-F238E27FC236}">
                  <a16:creationId xmlns:a16="http://schemas.microsoft.com/office/drawing/2014/main" id="{085AC053-1450-C258-B9FE-0359475A4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534" y="880379"/>
              <a:ext cx="5954396" cy="1781986"/>
            </a:xfrm>
            <a:prstGeom prst="cloudCallout">
              <a:avLst>
                <a:gd name="adj1" fmla="val -58968"/>
                <a:gd name="adj2" fmla="val -29329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HK" altLang="zh-HK" sz="1800" i="1">
                <a:latin typeface="Arial" panose="020B0604020202020204" pitchFamily="34" charset="0"/>
              </a:endParaRPr>
            </a:p>
          </p:txBody>
        </p:sp>
        <p:sp>
          <p:nvSpPr>
            <p:cNvPr id="36871" name="Rectangle 4">
              <a:extLst>
                <a:ext uri="{FF2B5EF4-FFF2-40B4-BE49-F238E27FC236}">
                  <a16:creationId xmlns:a16="http://schemas.microsoft.com/office/drawing/2014/main" id="{1CE15D04-7648-A6B1-A0CC-2118BCCB2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171" y="1174071"/>
              <a:ext cx="5907758" cy="1200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Some problems may involve both the addition rule and the multiplication rule of counting. Let’s see an example.</a:t>
              </a:r>
            </a:p>
          </p:txBody>
        </p:sp>
        <p:pic>
          <p:nvPicPr>
            <p:cNvPr id="36872" name="圖片 1">
              <a:extLst>
                <a:ext uri="{FF2B5EF4-FFF2-40B4-BE49-F238E27FC236}">
                  <a16:creationId xmlns:a16="http://schemas.microsoft.com/office/drawing/2014/main" id="{313860BA-456F-C498-5EDD-ACF98563A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41" y="536559"/>
              <a:ext cx="1745892" cy="1963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E79A0588-1EED-192A-5307-8F00C31B8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92150"/>
            <a:ext cx="8353425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sz="2600" dirty="0">
                <a:latin typeface="Arial" charset="0"/>
              </a:rPr>
              <a:t>There are </a:t>
            </a:r>
            <a:r>
              <a:rPr lang="en-US" altLang="zh-TW" sz="2600" dirty="0">
                <a:solidFill>
                  <a:srgbClr val="FF0000"/>
                </a:solidFill>
                <a:latin typeface="Arial" charset="0"/>
              </a:rPr>
              <a:t>8</a:t>
            </a:r>
            <a:r>
              <a:rPr lang="en-US" altLang="zh-TW" sz="2600" dirty="0">
                <a:latin typeface="Arial" charset="0"/>
              </a:rPr>
              <a:t> Japanese courses, </a:t>
            </a:r>
            <a:r>
              <a:rPr lang="en-US" altLang="zh-TW" sz="26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6</a:t>
            </a:r>
            <a:r>
              <a:rPr lang="en-US" altLang="zh-TW" sz="2600" dirty="0">
                <a:latin typeface="Arial" charset="0"/>
              </a:rPr>
              <a:t> French courses and </a:t>
            </a:r>
            <a:br>
              <a:rPr lang="en-US" altLang="zh-TW" sz="2600" dirty="0">
                <a:latin typeface="Arial" charset="0"/>
              </a:rPr>
            </a:br>
            <a:r>
              <a:rPr lang="en-US" altLang="zh-TW" sz="2600" dirty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5</a:t>
            </a:r>
            <a:r>
              <a:rPr lang="en-US" altLang="zh-TW" sz="2600" dirty="0">
                <a:latin typeface="Arial" charset="0"/>
              </a:rPr>
              <a:t> German courses. If Victor wants to select two courses of different languages, how many choices are there?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7D1943A3-23A7-6FB0-3935-66927FCAF42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0825" y="2170113"/>
            <a:ext cx="6697663" cy="212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There are 3 possible types: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</a:rPr>
              <a:t>Type 1</a:t>
            </a:r>
            <a:r>
              <a:rPr lang="en-US" altLang="zh-TW" sz="2400">
                <a:latin typeface="Arial" panose="020B0604020202020204" pitchFamily="34" charset="0"/>
              </a:rPr>
              <a:t>       Japanese course + French course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</a:rPr>
              <a:t>Type 2</a:t>
            </a:r>
            <a:r>
              <a:rPr lang="en-US" altLang="zh-TW" sz="2400">
                <a:latin typeface="Arial" panose="020B0604020202020204" pitchFamily="34" charset="0"/>
              </a:rPr>
              <a:t>       Japanese course + German course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FF"/>
                </a:solidFill>
                <a:latin typeface="Arial" panose="020B0604020202020204" pitchFamily="34" charset="0"/>
              </a:rPr>
              <a:t>Type 3</a:t>
            </a:r>
            <a:r>
              <a:rPr lang="en-US" altLang="zh-TW" sz="2400">
                <a:latin typeface="Arial" panose="020B0604020202020204" pitchFamily="34" charset="0"/>
              </a:rPr>
              <a:t>       French course   </a:t>
            </a:r>
            <a:r>
              <a:rPr lang="en-US" altLang="zh-TW" sz="20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 </a:t>
            </a:r>
            <a:r>
              <a:rPr lang="en-US" altLang="zh-TW" sz="140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+ German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3981BC72-EB99-C40E-AC48-952FF966F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92150"/>
            <a:ext cx="8353425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sz="2600" dirty="0">
                <a:latin typeface="Arial" charset="0"/>
              </a:rPr>
              <a:t>There are </a:t>
            </a:r>
            <a:r>
              <a:rPr lang="en-US" altLang="zh-TW" sz="2600" dirty="0">
                <a:solidFill>
                  <a:srgbClr val="FF0000"/>
                </a:solidFill>
                <a:latin typeface="Arial" charset="0"/>
              </a:rPr>
              <a:t>8</a:t>
            </a:r>
            <a:r>
              <a:rPr lang="en-US" altLang="zh-TW" sz="2600" dirty="0">
                <a:latin typeface="Arial" charset="0"/>
              </a:rPr>
              <a:t> Japanese courses, </a:t>
            </a:r>
            <a:r>
              <a:rPr lang="en-US" altLang="zh-TW" sz="26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6</a:t>
            </a:r>
            <a:r>
              <a:rPr lang="en-US" altLang="zh-TW" sz="2600" dirty="0">
                <a:latin typeface="Arial" charset="0"/>
              </a:rPr>
              <a:t> French courses and </a:t>
            </a:r>
            <a:br>
              <a:rPr lang="en-US" altLang="zh-TW" sz="2600" dirty="0">
                <a:latin typeface="Arial" charset="0"/>
              </a:rPr>
            </a:br>
            <a:r>
              <a:rPr lang="en-US" altLang="zh-TW" sz="2600" dirty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5</a:t>
            </a:r>
            <a:r>
              <a:rPr lang="en-US" altLang="zh-TW" sz="2600" dirty="0">
                <a:latin typeface="Arial" charset="0"/>
              </a:rPr>
              <a:t> German courses. If Victor wants to select two courses of different languages, how many choices are there?</a:t>
            </a:r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0F3DC651-391C-5CB5-8799-CFC4C9518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57563"/>
            <a:ext cx="8948738" cy="135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FF"/>
                </a:solidFill>
                <a:latin typeface="Arial" charset="0"/>
              </a:rPr>
              <a:t>Type 2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</a:rPr>
              <a:t>Number of choices for a Japanese course and a German course</a:t>
            </a:r>
          </a:p>
          <a:p>
            <a:pPr eaLnBrk="1" hangingPunct="1">
              <a:spcBef>
                <a:spcPts val="600"/>
              </a:spcBef>
              <a:buFont typeface="Arial" charset="0"/>
              <a:buNone/>
              <a:defRPr/>
            </a:pPr>
            <a:r>
              <a:rPr lang="en-US" altLang="zh-TW" sz="2400" dirty="0">
                <a:latin typeface="Arial" charset="0"/>
              </a:rPr>
              <a:t>= </a:t>
            </a:r>
            <a:r>
              <a:rPr lang="en-US" altLang="zh-TW" sz="2400" dirty="0">
                <a:solidFill>
                  <a:srgbClr val="FF0000"/>
                </a:solidFill>
                <a:latin typeface="Arial" charset="0"/>
              </a:rPr>
              <a:t>8</a:t>
            </a:r>
            <a:r>
              <a:rPr lang="en-US" altLang="zh-TW" sz="2400" dirty="0">
                <a:latin typeface="Arial" charset="0"/>
              </a:rPr>
              <a:t> </a:t>
            </a:r>
            <a:r>
              <a:rPr lang="en-US" altLang="zh-TW" sz="2400" dirty="0">
                <a:latin typeface="Arial" charset="0"/>
                <a:sym typeface="Symbol"/>
              </a:rPr>
              <a:t>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Arial" charset="0"/>
                <a:sym typeface="Symbol"/>
              </a:rPr>
              <a:t>5</a:t>
            </a:r>
            <a:r>
              <a:rPr lang="en-US" altLang="zh-TW" sz="2400" dirty="0">
                <a:latin typeface="Arial" charset="0"/>
                <a:sym typeface="Symbol"/>
              </a:rPr>
              <a:t> = 40</a:t>
            </a:r>
            <a:endParaRPr lang="en-US" altLang="zh-TW" sz="2400" dirty="0">
              <a:latin typeface="Arial" charset="0"/>
            </a:endParaRPr>
          </a:p>
        </p:txBody>
      </p:sp>
      <p:sp>
        <p:nvSpPr>
          <p:cNvPr id="23" name="AutoShape 14">
            <a:extLst>
              <a:ext uri="{FF2B5EF4-FFF2-40B4-BE49-F238E27FC236}">
                <a16:creationId xmlns:a16="http://schemas.microsoft.com/office/drawing/2014/main" id="{D5BAC6F9-8B35-11CB-1936-361B11EBF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221163"/>
            <a:ext cx="5040312" cy="465137"/>
          </a:xfrm>
          <a:prstGeom prst="wedgeRoundRectCallout">
            <a:avLst>
              <a:gd name="adj1" fmla="val -74505"/>
              <a:gd name="adj2" fmla="val 5167"/>
              <a:gd name="adj3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multiplication rule of counting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6" name="Text Box 12">
            <a:extLst>
              <a:ext uri="{FF2B5EF4-FFF2-40B4-BE49-F238E27FC236}">
                <a16:creationId xmlns:a16="http://schemas.microsoft.com/office/drawing/2014/main" id="{B54AC1D3-5221-6DA9-453A-BCD1B117E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2060575"/>
            <a:ext cx="8794750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None/>
              <a:defRPr/>
            </a:pPr>
            <a:r>
              <a:rPr lang="en-US" altLang="zh-TW" sz="2400" dirty="0">
                <a:solidFill>
                  <a:srgbClr val="0000FF"/>
                </a:solidFill>
                <a:latin typeface="Arial" charset="0"/>
              </a:rPr>
              <a:t>Type 1</a:t>
            </a:r>
          </a:p>
          <a:p>
            <a:pPr eaLnBrk="1" hangingPunct="1">
              <a:spcBef>
                <a:spcPts val="600"/>
              </a:spcBef>
              <a:buFont typeface="Arial" charset="0"/>
              <a:buNone/>
              <a:defRPr/>
            </a:pPr>
            <a:r>
              <a:rPr lang="en-US" altLang="zh-TW" sz="2400" dirty="0">
                <a:latin typeface="Arial" charset="0"/>
              </a:rPr>
              <a:t>Number of choices for a Japanese course and a French course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</a:rPr>
              <a:t>= </a:t>
            </a:r>
            <a:r>
              <a:rPr lang="en-US" altLang="zh-TW" sz="2400" dirty="0">
                <a:solidFill>
                  <a:srgbClr val="FF0000"/>
                </a:solidFill>
                <a:latin typeface="Arial" charset="0"/>
              </a:rPr>
              <a:t>8</a:t>
            </a:r>
            <a:r>
              <a:rPr lang="en-US" altLang="zh-TW" sz="2400" dirty="0">
                <a:latin typeface="Arial" charset="0"/>
              </a:rPr>
              <a:t> </a:t>
            </a:r>
            <a:r>
              <a:rPr lang="en-US" altLang="zh-TW" sz="2400" dirty="0">
                <a:latin typeface="Arial" charset="0"/>
                <a:sym typeface="Symbol"/>
              </a:rPr>
              <a:t> 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Arial" charset="0"/>
                <a:sym typeface="Symbol"/>
              </a:rPr>
              <a:t>6</a:t>
            </a:r>
            <a:r>
              <a:rPr lang="en-US" altLang="zh-TW" sz="2400" dirty="0">
                <a:latin typeface="Arial" charset="0"/>
                <a:sym typeface="Symbol"/>
              </a:rPr>
              <a:t> = 48</a:t>
            </a:r>
            <a:endParaRPr lang="en-US" altLang="zh-TW" sz="2400" dirty="0">
              <a:latin typeface="Arial" charset="0"/>
            </a:endParaRPr>
          </a:p>
        </p:txBody>
      </p:sp>
      <p:sp>
        <p:nvSpPr>
          <p:cNvPr id="27" name="AutoShape 14">
            <a:extLst>
              <a:ext uri="{FF2B5EF4-FFF2-40B4-BE49-F238E27FC236}">
                <a16:creationId xmlns:a16="http://schemas.microsoft.com/office/drawing/2014/main" id="{8F51FC4E-E07E-44F9-9365-9F0686322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952750"/>
            <a:ext cx="5040312" cy="465138"/>
          </a:xfrm>
          <a:prstGeom prst="wedgeRoundRectCallout">
            <a:avLst>
              <a:gd name="adj1" fmla="val -74505"/>
              <a:gd name="adj2" fmla="val 5167"/>
              <a:gd name="adj3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multiplication rule of counting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id="{AA945C14-BC76-8AAF-5151-2901833C9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4681538"/>
            <a:ext cx="8569325" cy="135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0000FF"/>
                </a:solidFill>
                <a:latin typeface="Arial" charset="0"/>
              </a:rPr>
              <a:t>Type 3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</a:rPr>
              <a:t>Number of choices for a French course and a German course</a:t>
            </a:r>
          </a:p>
          <a:p>
            <a:pPr eaLnBrk="1" hangingPunct="1">
              <a:spcBef>
                <a:spcPts val="600"/>
              </a:spcBef>
              <a:buFont typeface="Arial" charset="0"/>
              <a:buNone/>
              <a:defRPr/>
            </a:pPr>
            <a:r>
              <a:rPr lang="en-US" altLang="zh-TW" sz="2400" dirty="0">
                <a:latin typeface="Arial" charset="0"/>
              </a:rPr>
              <a:t>= 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6</a:t>
            </a:r>
            <a:r>
              <a:rPr lang="en-US" altLang="zh-TW" sz="2400" dirty="0">
                <a:latin typeface="Arial" charset="0"/>
              </a:rPr>
              <a:t> </a:t>
            </a:r>
            <a:r>
              <a:rPr lang="en-US" altLang="zh-TW" sz="2400" dirty="0">
                <a:latin typeface="Arial" charset="0"/>
                <a:sym typeface="Symbol"/>
              </a:rPr>
              <a:t>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Arial" charset="0"/>
                <a:sym typeface="Symbol"/>
              </a:rPr>
              <a:t>5</a:t>
            </a:r>
            <a:r>
              <a:rPr lang="en-US" altLang="zh-TW" sz="2400" dirty="0">
                <a:latin typeface="Arial" charset="0"/>
                <a:sym typeface="Symbol"/>
              </a:rPr>
              <a:t> = 30</a:t>
            </a:r>
            <a:endParaRPr lang="en-US" altLang="zh-TW" sz="2400" dirty="0">
              <a:latin typeface="Arial" charset="0"/>
            </a:endParaRPr>
          </a:p>
        </p:txBody>
      </p:sp>
      <p:sp>
        <p:nvSpPr>
          <p:cNvPr id="29" name="AutoShape 14">
            <a:extLst>
              <a:ext uri="{FF2B5EF4-FFF2-40B4-BE49-F238E27FC236}">
                <a16:creationId xmlns:a16="http://schemas.microsoft.com/office/drawing/2014/main" id="{36DCA7F6-C49D-4950-AAF8-42B7F654A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5556250"/>
            <a:ext cx="5040313" cy="465138"/>
          </a:xfrm>
          <a:prstGeom prst="wedgeRoundRectCallout">
            <a:avLst>
              <a:gd name="adj1" fmla="val -74505"/>
              <a:gd name="adj2" fmla="val 5167"/>
              <a:gd name="adj3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multiplication rule of counting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3" grpId="0" animBg="1" autoUpdateAnimBg="0"/>
      <p:bldP spid="26" grpId="0" build="p"/>
      <p:bldP spid="27" grpId="0" animBg="1" autoUpdateAnimBg="0"/>
      <p:bldP spid="28" grpId="0" build="p"/>
      <p:bldP spid="2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E7006DB4-9131-3A61-4ADD-1A36FE606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92150"/>
            <a:ext cx="8353425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sz="2600" dirty="0">
                <a:latin typeface="Arial" charset="0"/>
              </a:rPr>
              <a:t>There are </a:t>
            </a:r>
            <a:r>
              <a:rPr lang="en-US" altLang="zh-TW" sz="2600" dirty="0">
                <a:solidFill>
                  <a:srgbClr val="FF0000"/>
                </a:solidFill>
                <a:latin typeface="Arial" charset="0"/>
              </a:rPr>
              <a:t>8</a:t>
            </a:r>
            <a:r>
              <a:rPr lang="en-US" altLang="zh-TW" sz="2600" dirty="0">
                <a:latin typeface="Arial" charset="0"/>
              </a:rPr>
              <a:t> Japanese courses, </a:t>
            </a:r>
            <a:r>
              <a:rPr lang="en-US" altLang="zh-TW" sz="26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6</a:t>
            </a:r>
            <a:r>
              <a:rPr lang="en-US" altLang="zh-TW" sz="2600" dirty="0">
                <a:latin typeface="Arial" charset="0"/>
              </a:rPr>
              <a:t> French courses and </a:t>
            </a:r>
            <a:br>
              <a:rPr lang="en-US" altLang="zh-TW" sz="2600" dirty="0">
                <a:latin typeface="Arial" charset="0"/>
              </a:rPr>
            </a:br>
            <a:r>
              <a:rPr lang="en-US" altLang="zh-TW" sz="2600" dirty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5</a:t>
            </a:r>
            <a:r>
              <a:rPr lang="en-US" altLang="zh-TW" sz="2600" dirty="0">
                <a:latin typeface="Arial" charset="0"/>
              </a:rPr>
              <a:t> German courses. If Victor wants to select two courses of different languages, how many choices are there?</a:t>
            </a:r>
          </a:p>
        </p:txBody>
      </p:sp>
      <p:sp>
        <p:nvSpPr>
          <p:cNvPr id="24" name="Text Box 15">
            <a:extLst>
              <a:ext uri="{FF2B5EF4-FFF2-40B4-BE49-F238E27FC236}">
                <a16:creationId xmlns:a16="http://schemas.microsoft.com/office/drawing/2014/main" id="{554D5E76-434B-F2FC-5529-39B5DA186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60575"/>
            <a:ext cx="5165725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62547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</a:rPr>
              <a:t>∴	The required number of choices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</a:rPr>
              <a:t>	= 48 + 40 + 30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400" dirty="0">
                <a:latin typeface="Arial" charset="0"/>
              </a:rPr>
              <a:t>	= </a:t>
            </a:r>
            <a:r>
              <a:rPr lang="en-US" altLang="zh-TW" sz="2400" u="dbl" dirty="0">
                <a:latin typeface="Arial" charset="0"/>
              </a:rPr>
              <a:t>118</a:t>
            </a:r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27A5D3EF-5147-016E-59A7-A7FC11466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492375"/>
            <a:ext cx="5040313" cy="438150"/>
          </a:xfrm>
          <a:prstGeom prst="wedgeRoundRectCallout">
            <a:avLst>
              <a:gd name="adj1" fmla="val -60704"/>
              <a:gd name="adj2" fmla="val 4944"/>
              <a:gd name="adj3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addition rule of counting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30" name="Picture 4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9BBF6AE1-4313-2C6E-0C58-B85899FE3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29363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81E6D34F-D3C4-E37A-9FEE-462A55D24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29363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EBEDEF0D-E1A0-D0CE-C81B-DE36F7F3A9C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9113" y="3500438"/>
            <a:ext cx="8172450" cy="1901825"/>
            <a:chOff x="611560" y="404664"/>
            <a:chExt cx="8171954" cy="1902222"/>
          </a:xfrm>
        </p:grpSpPr>
        <p:grpSp>
          <p:nvGrpSpPr>
            <p:cNvPr id="39944" name="群組 17">
              <a:extLst>
                <a:ext uri="{FF2B5EF4-FFF2-40B4-BE49-F238E27FC236}">
                  <a16:creationId xmlns:a16="http://schemas.microsoft.com/office/drawing/2014/main" id="{0BFF280D-E395-F927-1E7C-D16A43A58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736" y="476672"/>
              <a:ext cx="6587778" cy="1830214"/>
              <a:chOff x="2521519" y="620868"/>
              <a:chExt cx="6587778" cy="1830213"/>
            </a:xfrm>
          </p:grpSpPr>
          <p:sp>
            <p:nvSpPr>
              <p:cNvPr id="39946" name="AutoShape 3">
                <a:extLst>
                  <a:ext uri="{FF2B5EF4-FFF2-40B4-BE49-F238E27FC236}">
                    <a16:creationId xmlns:a16="http://schemas.microsoft.com/office/drawing/2014/main" id="{27CB0258-8CAF-6F08-6C4C-219F9E275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1519" y="620868"/>
                <a:ext cx="6587778" cy="1830213"/>
              </a:xfrm>
              <a:prstGeom prst="cloudCallout">
                <a:avLst>
                  <a:gd name="adj1" fmla="val -55880"/>
                  <a:gd name="adj2" fmla="val -24287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66CC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HK" altLang="zh-HK" sz="2800" i="1">
                  <a:latin typeface="Arial" panose="020B0604020202020204" pitchFamily="34" charset="0"/>
                </a:endParaRPr>
              </a:p>
            </p:txBody>
          </p:sp>
          <p:sp>
            <p:nvSpPr>
              <p:cNvPr id="39947" name="Rectangle 22">
                <a:extLst>
                  <a:ext uri="{FF2B5EF4-FFF2-40B4-BE49-F238E27FC236}">
                    <a16:creationId xmlns:a16="http://schemas.microsoft.com/office/drawing/2014/main" id="{134373BD-FEAB-064C-1E21-9DC08DAE1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633" y="890897"/>
                <a:ext cx="5472607" cy="1385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800">
                    <a:latin typeface="Arial" panose="020B0604020202020204" pitchFamily="34" charset="0"/>
                  </a:rPr>
                  <a:t>Do you know why the addition rule of counting is used in the last step?</a:t>
                </a:r>
              </a:p>
            </p:txBody>
          </p:sp>
        </p:grpSp>
        <p:pic>
          <p:nvPicPr>
            <p:cNvPr id="39945" name="圖片 1">
              <a:extLst>
                <a:ext uri="{FF2B5EF4-FFF2-40B4-BE49-F238E27FC236}">
                  <a16:creationId xmlns:a16="http://schemas.microsoft.com/office/drawing/2014/main" id="{8EBC4D56-F6B0-758F-37DB-BBB6DAB58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04664"/>
              <a:ext cx="1692446" cy="190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D59D8C5F-7451-2F9B-6FFC-F622677F0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713787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There are 15 boys and 13 girls in both class </a:t>
            </a:r>
            <a:r>
              <a:rPr lang="en-US" altLang="zh-TW" sz="2800" i="1">
                <a:latin typeface="Arial" panose="020B0604020202020204" pitchFamily="34" charset="0"/>
              </a:rPr>
              <a:t>A</a:t>
            </a:r>
            <a:r>
              <a:rPr lang="en-US" altLang="zh-TW" sz="2800">
                <a:latin typeface="Arial" panose="020B0604020202020204" pitchFamily="34" charset="0"/>
              </a:rPr>
              <a:t> and class </a:t>
            </a:r>
            <a:r>
              <a:rPr lang="en-US" altLang="zh-TW" sz="2800" i="1">
                <a:latin typeface="Arial" panose="020B0604020202020204" pitchFamily="34" charset="0"/>
              </a:rPr>
              <a:t>B</a:t>
            </a:r>
            <a:r>
              <a:rPr lang="en-US" altLang="zh-TW" sz="2800">
                <a:latin typeface="Arial" panose="020B0604020202020204" pitchFamily="34" charset="0"/>
              </a:rPr>
              <a:t>. If a boy and a girl are selected from the same class to participate in an exchange program, how many choices are there?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DF57DE63-81F7-8869-351E-E9DDC7A8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8FBCA2EE-E725-B529-1EF6-32D1E6F11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97250"/>
            <a:ext cx="838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number of choices of selecting a boy and a girl from class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</a:p>
        </p:txBody>
      </p:sp>
      <p:graphicFrame>
        <p:nvGraphicFramePr>
          <p:cNvPr id="20" name="Object 17">
            <a:extLst>
              <a:ext uri="{FF2B5EF4-FFF2-40B4-BE49-F238E27FC236}">
                <a16:creationId xmlns:a16="http://schemas.microsoft.com/office/drawing/2014/main" id="{E475D1E4-528E-1330-7F9B-D6816B3CF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865563"/>
          <a:ext cx="1981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990170" imgH="177723" progId="Equation.3">
                  <p:embed/>
                </p:oleObj>
              </mc:Choice>
              <mc:Fallback>
                <p:oleObj name="方程式" r:id="rId2" imgW="990170" imgH="17772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865563"/>
                        <a:ext cx="1981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9">
            <a:extLst>
              <a:ext uri="{FF2B5EF4-FFF2-40B4-BE49-F238E27FC236}">
                <a16:creationId xmlns:a16="http://schemas.microsoft.com/office/drawing/2014/main" id="{84C74FEE-F56F-B258-FB45-4290CA5F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2971800"/>
            <a:ext cx="4643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multiplication rule of counting,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303E1DE2-2A6D-1F1A-3C5F-E75351F07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4630738"/>
            <a:ext cx="83137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number of choices of selecting a boy and a girl from class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</a:p>
        </p:txBody>
      </p:sp>
      <p:graphicFrame>
        <p:nvGraphicFramePr>
          <p:cNvPr id="23" name="Object 21">
            <a:extLst>
              <a:ext uri="{FF2B5EF4-FFF2-40B4-BE49-F238E27FC236}">
                <a16:creationId xmlns:a16="http://schemas.microsoft.com/office/drawing/2014/main" id="{2BF774FF-3573-4360-640B-B49BF5EC92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425" y="5067300"/>
          <a:ext cx="812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405872" imgH="177569" progId="Equation.3">
                  <p:embed/>
                </p:oleObj>
              </mc:Choice>
              <mc:Fallback>
                <p:oleObj name="方程式" r:id="rId4" imgW="405872" imgH="17756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5067300"/>
                        <a:ext cx="812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2">
            <a:extLst>
              <a:ext uri="{FF2B5EF4-FFF2-40B4-BE49-F238E27FC236}">
                <a16:creationId xmlns:a16="http://schemas.microsoft.com/office/drawing/2014/main" id="{DCEC87E1-F672-4C68-045C-262EF8194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4205288"/>
            <a:ext cx="142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Similarly,</a:t>
            </a: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628D7ACD-9DC2-1E24-AFD3-AB625AB30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8" y="5422900"/>
            <a:ext cx="3948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addition rule of counting,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4CD1D507-CC4A-935B-9508-500EC2423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5902325"/>
            <a:ext cx="4389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required number of choices</a:t>
            </a:r>
          </a:p>
        </p:txBody>
      </p:sp>
      <p:graphicFrame>
        <p:nvGraphicFramePr>
          <p:cNvPr id="27" name="Object 25">
            <a:extLst>
              <a:ext uri="{FF2B5EF4-FFF2-40B4-BE49-F238E27FC236}">
                <a16:creationId xmlns:a16="http://schemas.microsoft.com/office/drawing/2014/main" id="{F94C472D-1437-28F6-833D-A82074504C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4550" y="5927725"/>
          <a:ext cx="238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193800" imgH="241300" progId="Equation.3">
                  <p:embed/>
                </p:oleObj>
              </mc:Choice>
              <mc:Fallback>
                <p:oleObj name="方程式" r:id="rId6" imgW="1193800" imgH="2413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5927725"/>
                        <a:ext cx="2387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2C211211-8ADA-3D25-8733-562B1FD1249D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1773238"/>
            <a:ext cx="7561263" cy="1800225"/>
            <a:chOff x="1187117" y="591022"/>
            <a:chExt cx="7561347" cy="1800200"/>
          </a:xfrm>
        </p:grpSpPr>
        <p:sp>
          <p:nvSpPr>
            <p:cNvPr id="25607" name="AutoShape 2">
              <a:extLst>
                <a:ext uri="{FF2B5EF4-FFF2-40B4-BE49-F238E27FC236}">
                  <a16:creationId xmlns:a16="http://schemas.microsoft.com/office/drawing/2014/main" id="{E836FB71-E047-838F-3C8B-5184D831638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87117" y="975865"/>
              <a:ext cx="5617007" cy="1127325"/>
            </a:xfrm>
            <a:prstGeom prst="cloudCallout">
              <a:avLst>
                <a:gd name="adj1" fmla="val -54264"/>
                <a:gd name="adj2" fmla="val -2165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In how many ways can I choose a pet to buy?</a:t>
              </a:r>
              <a:endParaRPr lang="en-US" altLang="zh-TW" sz="2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pic>
          <p:nvPicPr>
            <p:cNvPr id="25608" name="Picture 2" descr="Q:\Secondary (Maths)\NSS MIA 2nd\TRDVD\4A\[1] 5-Min Lec\Cartoon\Teacher and student artwork Tiff file\Student_G6.tif">
              <a:extLst>
                <a:ext uri="{FF2B5EF4-FFF2-40B4-BE49-F238E27FC236}">
                  <a16:creationId xmlns:a16="http://schemas.microsoft.com/office/drawing/2014/main" id="{5BBB967D-E853-8AA5-2731-0BC1DE0D2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65222" y="591022"/>
              <a:ext cx="2083242" cy="18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3" name="Rectangle 6">
            <a:extLst>
              <a:ext uri="{FF2B5EF4-FFF2-40B4-BE49-F238E27FC236}">
                <a16:creationId xmlns:a16="http://schemas.microsoft.com/office/drawing/2014/main" id="{558AC417-3D88-A867-F5B4-10AC35AB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22288"/>
            <a:ext cx="92535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Addition Rule of Counting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C06675E-CD03-E994-BCD0-3661F6569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7489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</a:rPr>
              <a:t>There are 7 cats and 5 dogs in a pet shop.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pic>
        <p:nvPicPr>
          <p:cNvPr id="25644" name="Picture 44">
            <a:extLst>
              <a:ext uri="{FF2B5EF4-FFF2-40B4-BE49-F238E27FC236}">
                <a16:creationId xmlns:a16="http://schemas.microsoft.com/office/drawing/2014/main" id="{E306993E-8A41-5368-D086-5E5493398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87750"/>
            <a:ext cx="6867525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CBBE6F22-6DF6-D456-A3A8-E14102ACC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5013325"/>
            <a:ext cx="5367337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6" name="Picture 12">
            <a:extLst>
              <a:ext uri="{FF2B5EF4-FFF2-40B4-BE49-F238E27FC236}">
                <a16:creationId xmlns:a16="http://schemas.microsoft.com/office/drawing/2014/main" id="{7FEC0400-E436-7F4F-2217-7672DF4FE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3" y="3852863"/>
            <a:ext cx="5367337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123">
            <a:extLst>
              <a:ext uri="{FF2B5EF4-FFF2-40B4-BE49-F238E27FC236}">
                <a16:creationId xmlns:a16="http://schemas.microsoft.com/office/drawing/2014/main" id="{82D89EAD-5F64-C4C7-29B6-BE620C7D4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349375"/>
            <a:ext cx="760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Method 1:</a:t>
            </a:r>
            <a:r>
              <a:rPr lang="en-US" altLang="zh-TW" sz="2800">
                <a:latin typeface="Arial" panose="020B0604020202020204" pitchFamily="34" charset="0"/>
              </a:rPr>
              <a:t> There are 7 ways of choosing a cat.</a:t>
            </a:r>
          </a:p>
        </p:txBody>
      </p:sp>
      <p:sp>
        <p:nvSpPr>
          <p:cNvPr id="24" name="Text Box 130">
            <a:extLst>
              <a:ext uri="{FF2B5EF4-FFF2-40B4-BE49-F238E27FC236}">
                <a16:creationId xmlns:a16="http://schemas.microsoft.com/office/drawing/2014/main" id="{249E5EA6-95B9-5576-74DB-BE7D1272D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3213100"/>
            <a:ext cx="7727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latin typeface="Arial" panose="020B0604020202020204" pitchFamily="34" charset="0"/>
              </a:rPr>
              <a:t>Method 2:</a:t>
            </a:r>
            <a:r>
              <a:rPr lang="en-US" altLang="zh-TW" sz="2800">
                <a:latin typeface="Arial" panose="020B0604020202020204" pitchFamily="34" charset="0"/>
              </a:rPr>
              <a:t> There are 5 ways of choosing a dog.</a:t>
            </a:r>
          </a:p>
        </p:txBody>
      </p:sp>
      <p:sp>
        <p:nvSpPr>
          <p:cNvPr id="25" name="Text Box 131">
            <a:extLst>
              <a:ext uri="{FF2B5EF4-FFF2-40B4-BE49-F238E27FC236}">
                <a16:creationId xmlns:a16="http://schemas.microsoft.com/office/drawing/2014/main" id="{504681E3-95F6-E33B-3B7A-7717ACF5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941888"/>
            <a:ext cx="78057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1596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715963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71596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715963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715963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715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715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715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7159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∴ 	The total number of ways of choosing a pet</a:t>
            </a:r>
          </a:p>
        </p:txBody>
      </p:sp>
      <p:graphicFrame>
        <p:nvGraphicFramePr>
          <p:cNvPr id="26" name="Object 132">
            <a:extLst>
              <a:ext uri="{FF2B5EF4-FFF2-40B4-BE49-F238E27FC236}">
                <a16:creationId xmlns:a16="http://schemas.microsoft.com/office/drawing/2014/main" id="{60CC0CDD-1F56-C718-8BE1-BF18C27113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7363" y="5441950"/>
          <a:ext cx="11588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368300" imgH="368300" progId="Equation.3">
                  <p:embed/>
                </p:oleObj>
              </mc:Choice>
              <mc:Fallback>
                <p:oleObj name="方程式" r:id="rId3" imgW="368300" imgH="368300" progId="Equation.3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7652"/>
                      <a:stretch>
                        <a:fillRect/>
                      </a:stretch>
                    </p:blipFill>
                    <p:spPr bwMode="auto">
                      <a:xfrm>
                        <a:off x="1757363" y="5441950"/>
                        <a:ext cx="115887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33">
            <a:extLst>
              <a:ext uri="{FF2B5EF4-FFF2-40B4-BE49-F238E27FC236}">
                <a16:creationId xmlns:a16="http://schemas.microsoft.com/office/drawing/2014/main" id="{546F1332-5D73-40C6-881C-9CA8014C7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876925"/>
          <a:ext cx="11207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368300" imgH="368300" progId="Equation.3">
                  <p:embed/>
                </p:oleObj>
              </mc:Choice>
              <mc:Fallback>
                <p:oleObj name="方程式" r:id="rId5" imgW="368300" imgH="3683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1902"/>
                      <a:stretch>
                        <a:fillRect/>
                      </a:stretch>
                    </p:blipFill>
                    <p:spPr bwMode="auto">
                      <a:xfrm>
                        <a:off x="1752600" y="5876925"/>
                        <a:ext cx="112077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6">
            <a:extLst>
              <a:ext uri="{FF2B5EF4-FFF2-40B4-BE49-F238E27FC236}">
                <a16:creationId xmlns:a16="http://schemas.microsoft.com/office/drawing/2014/main" id="{AB7C54F4-C1FB-24D5-F3BE-C2ED35CAC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22288"/>
            <a:ext cx="92535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Addition Rule of Counting</a:t>
            </a:r>
          </a:p>
        </p:txBody>
      </p:sp>
      <p:pic>
        <p:nvPicPr>
          <p:cNvPr id="35" name="Picture 44">
            <a:extLst>
              <a:ext uri="{FF2B5EF4-FFF2-40B4-BE49-F238E27FC236}">
                <a16:creationId xmlns:a16="http://schemas.microsoft.com/office/drawing/2014/main" id="{7A47967A-CB60-3C6F-D316-05829E12A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917700"/>
            <a:ext cx="6867525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2">
            <a:extLst>
              <a:ext uri="{FF2B5EF4-FFF2-40B4-BE49-F238E27FC236}">
                <a16:creationId xmlns:a16="http://schemas.microsoft.com/office/drawing/2014/main" id="{BDC3C300-FC24-B15B-030C-FDD14F5D4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2852738"/>
            <a:ext cx="8569325" cy="341312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2800">
              <a:latin typeface="Arial" panose="020B0604020202020204" pitchFamily="34" charset="0"/>
            </a:endParaRPr>
          </a:p>
        </p:txBody>
      </p:sp>
      <p:sp>
        <p:nvSpPr>
          <p:cNvPr id="38" name="Text Box 23">
            <a:extLst>
              <a:ext uri="{FF2B5EF4-FFF2-40B4-BE49-F238E27FC236}">
                <a16:creationId xmlns:a16="http://schemas.microsoft.com/office/drawing/2014/main" id="{2DCFE4FA-D833-7173-C67E-C62A01225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2841625"/>
            <a:ext cx="8299450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TW" sz="2800" dirty="0">
                <a:latin typeface="Arial" charset="0"/>
              </a:rPr>
              <a:t>suppose a task can be performed by </a:t>
            </a:r>
            <a:r>
              <a:rPr lang="en-US" altLang="zh-TW" sz="2800" i="1" dirty="0">
                <a:latin typeface="Arial" charset="0"/>
              </a:rPr>
              <a:t>k</a:t>
            </a:r>
            <a:r>
              <a:rPr lang="en-US" altLang="zh-TW" sz="2800" dirty="0">
                <a:latin typeface="Arial" charset="0"/>
              </a:rPr>
              <a:t> methods,</a:t>
            </a:r>
            <a:br>
              <a:rPr lang="en-US" altLang="zh-TW" sz="2800" dirty="0">
                <a:latin typeface="Arial" charset="0"/>
              </a:rPr>
            </a:br>
            <a:r>
              <a:rPr lang="en-US" altLang="zh-TW" sz="2800" dirty="0">
                <a:latin typeface="Arial" charset="0"/>
              </a:rPr>
              <a:t>in which there are 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800" dirty="0">
                <a:latin typeface="Arial" charset="0"/>
              </a:rPr>
              <a:t>	</a:t>
            </a:r>
            <a:r>
              <a:rPr lang="en-US" altLang="zh-TW" sz="2800" b="1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US" altLang="zh-TW" sz="2800" b="1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TW" sz="2800" dirty="0">
                <a:latin typeface="Arial" charset="0"/>
              </a:rPr>
              <a:t> ways to perform method 1,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800" dirty="0">
                <a:latin typeface="Arial" charset="0"/>
              </a:rPr>
              <a:t>	</a:t>
            </a:r>
            <a:r>
              <a:rPr lang="en-US" altLang="zh-TW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n</a:t>
            </a:r>
            <a:r>
              <a:rPr lang="en-US" altLang="zh-TW" sz="2800" b="1" baseline="-25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2</a:t>
            </a:r>
            <a:r>
              <a:rPr lang="en-US" altLang="zh-TW" sz="2800" dirty="0">
                <a:latin typeface="Arial" charset="0"/>
              </a:rPr>
              <a:t> ways to perform method 2, … , 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800" dirty="0">
                <a:latin typeface="Arial" charset="0"/>
              </a:rPr>
              <a:t>	</a:t>
            </a:r>
            <a:r>
              <a:rPr lang="en-US" altLang="zh-TW" sz="2800" b="1" i="1" dirty="0" err="1">
                <a:solidFill>
                  <a:srgbClr val="008000"/>
                </a:solidFill>
                <a:latin typeface="Arial" charset="0"/>
              </a:rPr>
              <a:t>n</a:t>
            </a:r>
            <a:r>
              <a:rPr lang="en-US" altLang="zh-TW" sz="2800" b="1" i="1" baseline="-25000" dirty="0" err="1">
                <a:solidFill>
                  <a:srgbClr val="008000"/>
                </a:solidFill>
                <a:latin typeface="Arial" charset="0"/>
              </a:rPr>
              <a:t>k</a:t>
            </a:r>
            <a:r>
              <a:rPr lang="en-US" altLang="zh-TW" sz="2800" dirty="0">
                <a:latin typeface="Arial" charset="0"/>
              </a:rPr>
              <a:t> ways to perform method </a:t>
            </a:r>
            <a:r>
              <a:rPr lang="en-US" altLang="zh-TW" sz="2800" i="1" dirty="0">
                <a:latin typeface="Arial" charset="0"/>
              </a:rPr>
              <a:t>k</a:t>
            </a:r>
            <a:r>
              <a:rPr lang="en-US" altLang="zh-TW" sz="2800" dirty="0">
                <a:latin typeface="Arial" charset="0"/>
              </a:rPr>
              <a:t>, 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800" dirty="0">
                <a:latin typeface="Arial" charset="0"/>
              </a:rPr>
              <a:t>then there are in total </a:t>
            </a:r>
            <a:r>
              <a:rPr lang="en-US" altLang="zh-TW" sz="2800" b="1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US" altLang="zh-TW" sz="2800" b="1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TW" sz="2800" b="1" dirty="0">
                <a:solidFill>
                  <a:srgbClr val="333399"/>
                </a:solidFill>
                <a:latin typeface="Arial" charset="0"/>
              </a:rPr>
              <a:t> + </a:t>
            </a:r>
            <a:r>
              <a:rPr lang="en-US" altLang="zh-TW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n</a:t>
            </a:r>
            <a:r>
              <a:rPr lang="en-US" altLang="zh-TW" sz="2800" b="1" baseline="-25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2</a:t>
            </a:r>
            <a:r>
              <a:rPr lang="en-US" altLang="zh-TW" sz="2800" b="1" dirty="0">
                <a:solidFill>
                  <a:srgbClr val="333399"/>
                </a:solidFill>
                <a:latin typeface="Arial" charset="0"/>
              </a:rPr>
              <a:t> + … + </a:t>
            </a:r>
            <a:r>
              <a:rPr lang="en-US" altLang="zh-TW" sz="2800" b="1" i="1" dirty="0" err="1">
                <a:solidFill>
                  <a:srgbClr val="008000"/>
                </a:solidFill>
                <a:latin typeface="Arial" charset="0"/>
              </a:rPr>
              <a:t>n</a:t>
            </a:r>
            <a:r>
              <a:rPr lang="en-US" altLang="zh-TW" sz="2800" b="1" i="1" baseline="-25000" dirty="0" err="1">
                <a:solidFill>
                  <a:srgbClr val="008000"/>
                </a:solidFill>
                <a:latin typeface="Arial" charset="0"/>
              </a:rPr>
              <a:t>k</a:t>
            </a:r>
            <a:r>
              <a:rPr lang="en-US" altLang="zh-TW" sz="2800" dirty="0">
                <a:latin typeface="Arial" charset="0"/>
              </a:rPr>
              <a:t> ways to perform the task.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DF60D168-B4C2-01F4-FB86-73E4CBF4D576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04813"/>
            <a:ext cx="8172450" cy="1901825"/>
            <a:chOff x="611560" y="404664"/>
            <a:chExt cx="8171954" cy="1902222"/>
          </a:xfrm>
        </p:grpSpPr>
        <p:grpSp>
          <p:nvGrpSpPr>
            <p:cNvPr id="27654" name="群組 17">
              <a:extLst>
                <a:ext uri="{FF2B5EF4-FFF2-40B4-BE49-F238E27FC236}">
                  <a16:creationId xmlns:a16="http://schemas.microsoft.com/office/drawing/2014/main" id="{9A2A26A9-D0F8-5C17-4A37-2DF8596BC2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736" y="476672"/>
              <a:ext cx="6587778" cy="1656184"/>
              <a:chOff x="2521519" y="620868"/>
              <a:chExt cx="6587778" cy="1656183"/>
            </a:xfrm>
          </p:grpSpPr>
          <p:sp>
            <p:nvSpPr>
              <p:cNvPr id="27656" name="AutoShape 3">
                <a:extLst>
                  <a:ext uri="{FF2B5EF4-FFF2-40B4-BE49-F238E27FC236}">
                    <a16:creationId xmlns:a16="http://schemas.microsoft.com/office/drawing/2014/main" id="{D7FCC990-BDA3-A9FB-A090-DFC4A1172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1519" y="620868"/>
                <a:ext cx="6587778" cy="1656183"/>
              </a:xfrm>
              <a:prstGeom prst="cloudCallout">
                <a:avLst>
                  <a:gd name="adj1" fmla="val -55880"/>
                  <a:gd name="adj2" fmla="val -24287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66CC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zh-HK" altLang="zh-HK" sz="2800" i="1">
                  <a:latin typeface="Arial" panose="020B0604020202020204" pitchFamily="34" charset="0"/>
                </a:endParaRPr>
              </a:p>
            </p:txBody>
          </p:sp>
          <p:sp>
            <p:nvSpPr>
              <p:cNvPr id="27657" name="Rectangle 22">
                <a:extLst>
                  <a:ext uri="{FF2B5EF4-FFF2-40B4-BE49-F238E27FC236}">
                    <a16:creationId xmlns:a16="http://schemas.microsoft.com/office/drawing/2014/main" id="{9D1F2737-D9FC-2876-FB99-D214CF74E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633" y="890897"/>
                <a:ext cx="5472607" cy="9541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TW" sz="2800">
                    <a:latin typeface="Arial" panose="020B0604020202020204" pitchFamily="34" charset="0"/>
                  </a:rPr>
                  <a:t>You have applied the </a:t>
                </a:r>
                <a:r>
                  <a:rPr lang="en-US" altLang="zh-TW" sz="2800" b="1">
                    <a:solidFill>
                      <a:srgbClr val="3333FF"/>
                    </a:solidFill>
                    <a:latin typeface="Arial" panose="020B0604020202020204" pitchFamily="34" charset="0"/>
                  </a:rPr>
                  <a:t>addition rule of counting</a:t>
                </a:r>
                <a:r>
                  <a:rPr lang="en-US" altLang="zh-TW" sz="2800">
                    <a:latin typeface="Arial" panose="020B0604020202020204" pitchFamily="34" charset="0"/>
                  </a:rPr>
                  <a:t>.</a:t>
                </a:r>
              </a:p>
            </p:txBody>
          </p:sp>
        </p:grpSp>
        <p:pic>
          <p:nvPicPr>
            <p:cNvPr id="27655" name="圖片 1">
              <a:extLst>
                <a:ext uri="{FF2B5EF4-FFF2-40B4-BE49-F238E27FC236}">
                  <a16:creationId xmlns:a16="http://schemas.microsoft.com/office/drawing/2014/main" id="{53DE9EB4-F1FE-85A7-706B-D998B934E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04664"/>
              <a:ext cx="1692446" cy="190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F378CA7-D590-ACE9-CF22-3678DA08D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2330450"/>
            <a:ext cx="5221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</a:rPr>
              <a:t>In general,</a:t>
            </a:r>
            <a:endParaRPr lang="zh-HK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build="p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9">
            <a:extLst>
              <a:ext uri="{FF2B5EF4-FFF2-40B4-BE49-F238E27FC236}">
                <a16:creationId xmlns:a16="http://schemas.microsoft.com/office/drawing/2014/main" id="{1C245FEA-C18F-6016-E8D9-F5AA3E73A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025" y="3571875"/>
            <a:ext cx="28273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41">
            <a:extLst>
              <a:ext uri="{FF2B5EF4-FFF2-40B4-BE49-F238E27FC236}">
                <a16:creationId xmlns:a16="http://schemas.microsoft.com/office/drawing/2014/main" id="{125C4276-1781-45A1-138C-B00497D4F9A4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3429000"/>
            <a:ext cx="6288087" cy="2736850"/>
            <a:chOff x="1534" y="2160"/>
            <a:chExt cx="4128" cy="1679"/>
          </a:xfrm>
        </p:grpSpPr>
        <p:sp>
          <p:nvSpPr>
            <p:cNvPr id="28680" name="AutoShape 38">
              <a:extLst>
                <a:ext uri="{FF2B5EF4-FFF2-40B4-BE49-F238E27FC236}">
                  <a16:creationId xmlns:a16="http://schemas.microsoft.com/office/drawing/2014/main" id="{DBC43932-E551-0DC6-2E2F-FBBA420B8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2160"/>
              <a:ext cx="4128" cy="1679"/>
            </a:xfrm>
            <a:prstGeom prst="cloudCallout">
              <a:avLst>
                <a:gd name="adj1" fmla="val -58116"/>
                <a:gd name="adj2" fmla="val -20579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HK" altLang="zh-HK" sz="1800" i="1">
                <a:latin typeface="Arial" panose="020B0604020202020204" pitchFamily="34" charset="0"/>
              </a:endParaRPr>
            </a:p>
          </p:txBody>
        </p:sp>
        <p:sp>
          <p:nvSpPr>
            <p:cNvPr id="28681" name="Rectangle 39">
              <a:extLst>
                <a:ext uri="{FF2B5EF4-FFF2-40B4-BE49-F238E27FC236}">
                  <a16:creationId xmlns:a16="http://schemas.microsoft.com/office/drawing/2014/main" id="{978105D5-08FB-4835-9EB5-D59A06E5F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2516"/>
              <a:ext cx="3629" cy="1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600">
                  <a:latin typeface="Arial" panose="020B0604020202020204" pitchFamily="34" charset="0"/>
                </a:rPr>
                <a:t>In this case, we need to subtract </a:t>
              </a:r>
              <a:br>
                <a:rPr lang="en-US" altLang="zh-TW" sz="2600">
                  <a:latin typeface="Arial" panose="020B0604020202020204" pitchFamily="34" charset="0"/>
                </a:rPr>
              </a:br>
              <a:r>
                <a:rPr lang="en-US" altLang="zh-TW" sz="2600">
                  <a:latin typeface="Arial" panose="020B0604020202020204" pitchFamily="34" charset="0"/>
                </a:rPr>
                <a:t>the common ways when we apply the rule to avoid double </a:t>
              </a:r>
              <a:br>
                <a:rPr lang="en-US" altLang="zh-TW" sz="2600">
                  <a:latin typeface="Arial" panose="020B0604020202020204" pitchFamily="34" charset="0"/>
                </a:rPr>
              </a:br>
              <a:r>
                <a:rPr lang="en-US" altLang="zh-TW" sz="2600">
                  <a:latin typeface="Arial" panose="020B0604020202020204" pitchFamily="34" charset="0"/>
                </a:rPr>
                <a:t>counting. Let’s see an example.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6986C3C-3773-4707-C574-F80A7160D56D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620713"/>
            <a:ext cx="9001125" cy="2376487"/>
            <a:chOff x="179388" y="620713"/>
            <a:chExt cx="9001125" cy="2376487"/>
          </a:xfrm>
        </p:grpSpPr>
        <p:sp>
          <p:nvSpPr>
            <p:cNvPr id="28677" name="AutoShape 35">
              <a:extLst>
                <a:ext uri="{FF2B5EF4-FFF2-40B4-BE49-F238E27FC236}">
                  <a16:creationId xmlns:a16="http://schemas.microsoft.com/office/drawing/2014/main" id="{A10B0BEB-8473-7764-F9DC-807784E90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8" y="620713"/>
              <a:ext cx="7129462" cy="2376487"/>
            </a:xfrm>
            <a:prstGeom prst="cloudCallout">
              <a:avLst>
                <a:gd name="adj1" fmla="val 52514"/>
                <a:gd name="adj2" fmla="val -22343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HK" altLang="zh-HK" sz="1800" i="1">
                <a:latin typeface="Arial" panose="020B0604020202020204" pitchFamily="34" charset="0"/>
              </a:endParaRPr>
            </a:p>
          </p:txBody>
        </p:sp>
        <p:sp>
          <p:nvSpPr>
            <p:cNvPr id="28678" name="Rectangle 36">
              <a:extLst>
                <a:ext uri="{FF2B5EF4-FFF2-40B4-BE49-F238E27FC236}">
                  <a16:creationId xmlns:a16="http://schemas.microsoft.com/office/drawing/2014/main" id="{81D9D63C-5CAA-337F-BECB-FFFE82ED3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88" y="1044575"/>
              <a:ext cx="5761037" cy="1692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600">
                  <a:latin typeface="Arial" panose="020B0604020202020204" pitchFamily="34" charset="0"/>
                </a:rPr>
                <a:t>If a task can be performed using two methods which have common ways, can we still apply the addition rule </a:t>
              </a:r>
              <a:br>
                <a:rPr lang="en-US" altLang="zh-TW" sz="2600">
                  <a:latin typeface="Arial" panose="020B0604020202020204" pitchFamily="34" charset="0"/>
                </a:rPr>
              </a:br>
              <a:r>
                <a:rPr lang="en-US" altLang="zh-TW" sz="2600">
                  <a:latin typeface="Arial" panose="020B0604020202020204" pitchFamily="34" charset="0"/>
                </a:rPr>
                <a:t>of counting?</a:t>
              </a:r>
            </a:p>
          </p:txBody>
        </p:sp>
        <p:pic>
          <p:nvPicPr>
            <p:cNvPr id="28679" name="圖片 3">
              <a:extLst>
                <a:ext uri="{FF2B5EF4-FFF2-40B4-BE49-F238E27FC236}">
                  <a16:creationId xmlns:a16="http://schemas.microsoft.com/office/drawing/2014/main" id="{A0323417-2483-A5AE-133D-80E1489FF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113" y="768350"/>
              <a:ext cx="2057400" cy="185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>
            <a:extLst>
              <a:ext uri="{FF2B5EF4-FFF2-40B4-BE49-F238E27FC236}">
                <a16:creationId xmlns:a16="http://schemas.microsoft.com/office/drawing/2014/main" id="{53678F7C-2B0D-7F57-62F1-0E87A6DCD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558800"/>
            <a:ext cx="889317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Suppose Mary has </a:t>
            </a: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6</a:t>
            </a:r>
            <a:r>
              <a:rPr lang="en-US" altLang="zh-TW" sz="2800">
                <a:latin typeface="Arial" panose="020B0604020202020204" pitchFamily="34" charset="0"/>
              </a:rPr>
              <a:t> different stickers, Ada has </a:t>
            </a:r>
            <a:r>
              <a:rPr lang="en-US" altLang="zh-TW" sz="2800" b="1">
                <a:solidFill>
                  <a:srgbClr val="FF6600"/>
                </a:solidFill>
                <a:latin typeface="Arial" panose="020B0604020202020204" pitchFamily="34" charset="0"/>
              </a:rPr>
              <a:t>4</a:t>
            </a:r>
            <a:r>
              <a:rPr lang="en-US" altLang="zh-TW" sz="2800">
                <a:latin typeface="Arial" panose="020B0604020202020204" pitchFamily="34" charset="0"/>
              </a:rPr>
              <a:t> different stickers and they have </a:t>
            </a:r>
            <a:r>
              <a:rPr lang="en-US" altLang="zh-TW" sz="2800" b="1">
                <a:solidFill>
                  <a:srgbClr val="9900CC"/>
                </a:solidFill>
                <a:latin typeface="Arial" panose="020B0604020202020204" pitchFamily="34" charset="0"/>
              </a:rPr>
              <a:t>2</a:t>
            </a:r>
            <a:r>
              <a:rPr lang="en-US" altLang="zh-TW" sz="2800">
                <a:latin typeface="Arial" panose="020B0604020202020204" pitchFamily="34" charset="0"/>
              </a:rPr>
              <a:t> stickers in common.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How many different choices are there if a sticker is chosen?</a:t>
            </a:r>
          </a:p>
        </p:txBody>
      </p:sp>
      <p:grpSp>
        <p:nvGrpSpPr>
          <p:cNvPr id="19" name="Group 34">
            <a:extLst>
              <a:ext uri="{FF2B5EF4-FFF2-40B4-BE49-F238E27FC236}">
                <a16:creationId xmlns:a16="http://schemas.microsoft.com/office/drawing/2014/main" id="{225CBE10-115F-2886-5258-F31177E6A749}"/>
              </a:ext>
            </a:extLst>
          </p:cNvPr>
          <p:cNvGrpSpPr>
            <a:grpSpLocks/>
          </p:cNvGrpSpPr>
          <p:nvPr/>
        </p:nvGrpSpPr>
        <p:grpSpPr bwMode="auto">
          <a:xfrm>
            <a:off x="254000" y="5321300"/>
            <a:ext cx="5903913" cy="519113"/>
            <a:chOff x="160" y="3324"/>
            <a:chExt cx="3719" cy="327"/>
          </a:xfrm>
        </p:grpSpPr>
        <p:sp>
          <p:nvSpPr>
            <p:cNvPr id="29724" name="Text Box 19">
              <a:extLst>
                <a:ext uri="{FF2B5EF4-FFF2-40B4-BE49-F238E27FC236}">
                  <a16:creationId xmlns:a16="http://schemas.microsoft.com/office/drawing/2014/main" id="{6D4AA0CE-EC64-FA73-EE15-7DCA28BB2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" y="3324"/>
              <a:ext cx="30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The required number of ways</a:t>
              </a:r>
            </a:p>
          </p:txBody>
        </p:sp>
        <p:graphicFrame>
          <p:nvGraphicFramePr>
            <p:cNvPr id="29725" name="Object 20">
              <a:extLst>
                <a:ext uri="{FF2B5EF4-FFF2-40B4-BE49-F238E27FC236}">
                  <a16:creationId xmlns:a16="http://schemas.microsoft.com/office/drawing/2014/main" id="{5D90C53C-7D88-ECBB-5504-02E1508844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8" y="3364"/>
            <a:ext cx="69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469900" imgH="457200" progId="Equation.3">
                    <p:embed/>
                  </p:oleObj>
                </mc:Choice>
                <mc:Fallback>
                  <p:oleObj name="方程式" r:id="rId2" imgW="469900" imgH="457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57440"/>
                        <a:stretch>
                          <a:fillRect/>
                        </a:stretch>
                      </p:blipFill>
                      <p:spPr bwMode="auto">
                        <a:xfrm>
                          <a:off x="3188" y="3364"/>
                          <a:ext cx="691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32">
            <a:extLst>
              <a:ext uri="{FF2B5EF4-FFF2-40B4-BE49-F238E27FC236}">
                <a16:creationId xmlns:a16="http://schemas.microsoft.com/office/drawing/2014/main" id="{9B0BF892-DD49-CCB7-CE0E-08446F3DDB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0950" y="5778500"/>
          <a:ext cx="16589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711200" imgH="457200" progId="Equation.3">
                  <p:embed/>
                </p:oleObj>
              </mc:Choice>
              <mc:Fallback>
                <p:oleObj name="方程式" r:id="rId4" imgW="7112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3452"/>
                      <a:stretch>
                        <a:fillRect/>
                      </a:stretch>
                    </p:blipFill>
                    <p:spPr bwMode="auto">
                      <a:xfrm>
                        <a:off x="5060950" y="5778500"/>
                        <a:ext cx="165893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群組 22">
            <a:extLst>
              <a:ext uri="{FF2B5EF4-FFF2-40B4-BE49-F238E27FC236}">
                <a16:creationId xmlns:a16="http://schemas.microsoft.com/office/drawing/2014/main" id="{E0B6F5C5-A704-C151-88F2-4AF0FCB21B55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005138"/>
            <a:ext cx="530225" cy="1287462"/>
            <a:chOff x="3275856" y="2996507"/>
            <a:chExt cx="531534" cy="1288781"/>
          </a:xfrm>
        </p:grpSpPr>
        <p:sp>
          <p:nvSpPr>
            <p:cNvPr id="29722" name="文字方塊 45">
              <a:extLst>
                <a:ext uri="{FF2B5EF4-FFF2-40B4-BE49-F238E27FC236}">
                  <a16:creationId xmlns:a16="http://schemas.microsoft.com/office/drawing/2014/main" id="{13C93334-BF61-6F35-6E8B-2AB36581F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856" y="3762068"/>
              <a:ext cx="531534" cy="523220"/>
            </a:xfrm>
            <a:prstGeom prst="rect">
              <a:avLst/>
            </a:prstGeom>
            <a:noFill/>
            <a:ln w="19050">
              <a:solidFill>
                <a:srgbClr val="CC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800" b="1">
                  <a:solidFill>
                    <a:srgbClr val="CC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K" altLang="en-US" sz="2800" b="1">
                <a:solidFill>
                  <a:srgbClr val="CC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3" name="文字方塊 47">
              <a:extLst>
                <a:ext uri="{FF2B5EF4-FFF2-40B4-BE49-F238E27FC236}">
                  <a16:creationId xmlns:a16="http://schemas.microsoft.com/office/drawing/2014/main" id="{AA115D69-20D0-868B-DBBF-E71CB97AC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856" y="2996507"/>
              <a:ext cx="531534" cy="52322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8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K" alt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F6B3FA46-0EA7-037D-FD00-AFCEE3279864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003550"/>
            <a:ext cx="531813" cy="1289050"/>
            <a:chOff x="5436096" y="2996952"/>
            <a:chExt cx="531534" cy="1288781"/>
          </a:xfrm>
        </p:grpSpPr>
        <p:sp>
          <p:nvSpPr>
            <p:cNvPr id="29720" name="文字方塊 51">
              <a:extLst>
                <a:ext uri="{FF2B5EF4-FFF2-40B4-BE49-F238E27FC236}">
                  <a16:creationId xmlns:a16="http://schemas.microsoft.com/office/drawing/2014/main" id="{F01DEA42-D0A5-62F2-1CE1-3B7E43B7A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096" y="3762513"/>
              <a:ext cx="531534" cy="523220"/>
            </a:xfrm>
            <a:prstGeom prst="rect">
              <a:avLst/>
            </a:prstGeom>
            <a:noFill/>
            <a:ln w="19050">
              <a:solidFill>
                <a:srgbClr val="CC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800" b="1">
                  <a:solidFill>
                    <a:srgbClr val="CC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K" altLang="en-US" sz="2800" b="1">
                <a:solidFill>
                  <a:srgbClr val="CC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1" name="文字方塊 52">
              <a:extLst>
                <a:ext uri="{FF2B5EF4-FFF2-40B4-BE49-F238E27FC236}">
                  <a16:creationId xmlns:a16="http://schemas.microsoft.com/office/drawing/2014/main" id="{DCA17EDF-7032-3E76-9F25-BA54F414E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096" y="2996952"/>
              <a:ext cx="531534" cy="52322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8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K" alt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37B37079-D1D9-4847-28DE-6D002126BA1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92375"/>
            <a:ext cx="5273675" cy="2303463"/>
            <a:chOff x="254000" y="2564904"/>
            <a:chExt cx="4984462" cy="2304256"/>
          </a:xfrm>
        </p:grpSpPr>
        <p:grpSp>
          <p:nvGrpSpPr>
            <p:cNvPr id="29712" name="群組 24">
              <a:extLst>
                <a:ext uri="{FF2B5EF4-FFF2-40B4-BE49-F238E27FC236}">
                  <a16:creationId xmlns:a16="http://schemas.microsoft.com/office/drawing/2014/main" id="{E4B57BCF-E1BB-01EC-325C-F77539944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0384" y="2564904"/>
              <a:ext cx="3888078" cy="2304256"/>
              <a:chOff x="1350384" y="2564904"/>
              <a:chExt cx="3888078" cy="2304256"/>
            </a:xfrm>
          </p:grpSpPr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8C9CEA5E-F3B4-E924-AD30-0C1E9E00DD0F}"/>
                  </a:ext>
                </a:extLst>
              </p:cNvPr>
              <p:cNvSpPr/>
              <p:nvPr/>
            </p:nvSpPr>
            <p:spPr>
              <a:xfrm>
                <a:off x="1350823" y="2564904"/>
                <a:ext cx="3887639" cy="2304256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 dirty="0"/>
              </a:p>
            </p:txBody>
          </p:sp>
          <p:grpSp>
            <p:nvGrpSpPr>
              <p:cNvPr id="29715" name="群組 22">
                <a:extLst>
                  <a:ext uri="{FF2B5EF4-FFF2-40B4-BE49-F238E27FC236}">
                    <a16:creationId xmlns:a16="http://schemas.microsoft.com/office/drawing/2014/main" id="{13CB9B31-8AF9-1F93-41F8-4B2F21D22F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6072" y="3069134"/>
                <a:ext cx="1225642" cy="1296591"/>
                <a:chOff x="1886072" y="3069134"/>
                <a:chExt cx="1225642" cy="1296591"/>
              </a:xfrm>
            </p:grpSpPr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14C4E333-B8AF-F6B9-0D10-EA729089D885}"/>
                    </a:ext>
                  </a:extLst>
                </p:cNvPr>
                <p:cNvSpPr txBox="1"/>
                <p:nvPr/>
              </p:nvSpPr>
              <p:spPr>
                <a:xfrm>
                  <a:off x="1886479" y="3069903"/>
                  <a:ext cx="525154" cy="522468"/>
                </a:xfrm>
                <a:prstGeom prst="rect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HK" sz="2800" b="1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zh-HK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F670B58A-C897-C820-53A1-A1467EF440AC}"/>
                    </a:ext>
                  </a:extLst>
                </p:cNvPr>
                <p:cNvSpPr txBox="1"/>
                <p:nvPr/>
              </p:nvSpPr>
              <p:spPr>
                <a:xfrm>
                  <a:off x="1886479" y="3843282"/>
                  <a:ext cx="525154" cy="52246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HK" sz="28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zh-HK" alt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FBFBD0B0-9F80-F2F0-0417-1474709A9974}"/>
                    </a:ext>
                  </a:extLst>
                </p:cNvPr>
                <p:cNvSpPr txBox="1"/>
                <p:nvPr/>
              </p:nvSpPr>
              <p:spPr>
                <a:xfrm>
                  <a:off x="2582684" y="3069903"/>
                  <a:ext cx="529656" cy="522468"/>
                </a:xfrm>
                <a:prstGeom prst="rect">
                  <a:avLst/>
                </a:prstGeom>
                <a:no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HK" sz="2800" b="1" dirty="0">
                      <a:solidFill>
                        <a:schemeClr val="accent3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HK" altLang="en-US" sz="28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6A7E4AB6-B4F2-2785-777E-8B06F99FCE58}"/>
                    </a:ext>
                  </a:extLst>
                </p:cNvPr>
                <p:cNvSpPr txBox="1"/>
                <p:nvPr/>
              </p:nvSpPr>
              <p:spPr>
                <a:xfrm>
                  <a:off x="2582684" y="3843282"/>
                  <a:ext cx="529656" cy="522467"/>
                </a:xfrm>
                <a:prstGeom prst="rect">
                  <a:avLst/>
                </a:prstGeom>
                <a:no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HK" sz="2800" b="1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zh-HK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9713" name="文字方塊 23">
              <a:extLst>
                <a:ext uri="{FF2B5EF4-FFF2-40B4-BE49-F238E27FC236}">
                  <a16:creationId xmlns:a16="http://schemas.microsoft.com/office/drawing/2014/main" id="{7A175B7E-2033-4131-3F1A-5E9F2F366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00" y="2598003"/>
              <a:ext cx="150968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400">
                  <a:latin typeface="Arial" panose="020B0604020202020204" pitchFamily="34" charset="0"/>
                </a:rPr>
                <a:t>Mary’s stickers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1B992B1-15E4-D757-174D-7EF6135B1A58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2505075"/>
            <a:ext cx="4967288" cy="2363788"/>
            <a:chOff x="4139952" y="2505090"/>
            <a:chExt cx="4894064" cy="2364070"/>
          </a:xfrm>
        </p:grpSpPr>
        <p:grpSp>
          <p:nvGrpSpPr>
            <p:cNvPr id="29706" name="群組 27">
              <a:extLst>
                <a:ext uri="{FF2B5EF4-FFF2-40B4-BE49-F238E27FC236}">
                  <a16:creationId xmlns:a16="http://schemas.microsoft.com/office/drawing/2014/main" id="{9850F9F6-60D4-7772-ADF6-25AA1F435F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9952" y="2505090"/>
              <a:ext cx="3719362" cy="2364070"/>
              <a:chOff x="4139952" y="2505090"/>
              <a:chExt cx="3719362" cy="2364070"/>
            </a:xfrm>
          </p:grpSpPr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54612C14-B1F5-233D-3C75-6EDE40CBEC4A}"/>
                  </a:ext>
                </a:extLst>
              </p:cNvPr>
              <p:cNvSpPr/>
              <p:nvPr/>
            </p:nvSpPr>
            <p:spPr>
              <a:xfrm>
                <a:off x="4139952" y="2505090"/>
                <a:ext cx="3719426" cy="2364070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HK" altLang="en-US"/>
              </a:p>
            </p:txBody>
          </p:sp>
          <p:grpSp>
            <p:nvGrpSpPr>
              <p:cNvPr id="29709" name="群組 21">
                <a:extLst>
                  <a:ext uri="{FF2B5EF4-FFF2-40B4-BE49-F238E27FC236}">
                    <a16:creationId xmlns:a16="http://schemas.microsoft.com/office/drawing/2014/main" id="{5BE27048-BDE3-0CFC-6BB4-FC10802DF9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56176" y="2996729"/>
                <a:ext cx="531534" cy="1296299"/>
                <a:chOff x="6156176" y="2996729"/>
                <a:chExt cx="531534" cy="1296299"/>
              </a:xfrm>
            </p:grpSpPr>
            <p:sp>
              <p:nvSpPr>
                <p:cNvPr id="2" name="文字方塊 53">
                  <a:extLst>
                    <a:ext uri="{FF2B5EF4-FFF2-40B4-BE49-F238E27FC236}">
                      <a16:creationId xmlns:a16="http://schemas.microsoft.com/office/drawing/2014/main" id="{0BEF04BA-A6E2-2DA6-E2BB-296510C917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56076" y="3770480"/>
                  <a:ext cx="531793" cy="522349"/>
                </a:xfrm>
                <a:prstGeom prst="rect">
                  <a:avLst/>
                </a:prstGeom>
                <a:noFill/>
                <a:ln w="19050">
                  <a:solidFill>
                    <a:schemeClr val="accent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HK" sz="2800" b="1" dirty="0">
                      <a:solidFill>
                        <a:srgbClr val="92D050"/>
                      </a:solidFill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endParaRPr lang="zh-HK" altLang="en-US" sz="2800" b="1" dirty="0">
                    <a:solidFill>
                      <a:srgbClr val="92D05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9711" name="文字方塊 54">
                  <a:extLst>
                    <a:ext uri="{FF2B5EF4-FFF2-40B4-BE49-F238E27FC236}">
                      <a16:creationId xmlns:a16="http://schemas.microsoft.com/office/drawing/2014/main" id="{A8EA619A-DE48-BBDE-F97F-DC74725007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56176" y="2996729"/>
                  <a:ext cx="531534" cy="523220"/>
                </a:xfrm>
                <a:prstGeom prst="rect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HK" sz="2800" b="1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  <a:endParaRPr lang="zh-HK" alt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9707" name="文字方塊 57">
              <a:extLst>
                <a:ext uri="{FF2B5EF4-FFF2-40B4-BE49-F238E27FC236}">
                  <a16:creationId xmlns:a16="http://schemas.microsoft.com/office/drawing/2014/main" id="{6E673828-4069-1578-9E51-53477ECAF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4328" y="2598003"/>
              <a:ext cx="150968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400">
                  <a:latin typeface="Arial" panose="020B0604020202020204" pitchFamily="34" charset="0"/>
                </a:rPr>
                <a:t>Ada’s stickers</a:t>
              </a:r>
              <a:endParaRPr lang="zh-HK" altLang="en-US" sz="24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0" name="Object 20">
            <a:extLst>
              <a:ext uri="{FF2B5EF4-FFF2-40B4-BE49-F238E27FC236}">
                <a16:creationId xmlns:a16="http://schemas.microsoft.com/office/drawing/2014/main" id="{8E5D400A-691A-CDA7-1ECE-5EB870FFB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5384800"/>
          <a:ext cx="5635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41300" imgH="457200" progId="Equation.3">
                  <p:embed/>
                </p:oleObj>
              </mc:Choice>
              <mc:Fallback>
                <p:oleObj name="方程式" r:id="rId6" imgW="2413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7440"/>
                      <a:stretch>
                        <a:fillRect/>
                      </a:stretch>
                    </p:blipFill>
                    <p:spPr bwMode="auto">
                      <a:xfrm>
                        <a:off x="6096000" y="5384800"/>
                        <a:ext cx="5635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30928E-6 L 0.12847 0.0006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46 L -0.10799 0.00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2" y="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2">
            <a:extLst>
              <a:ext uri="{FF2B5EF4-FFF2-40B4-BE49-F238E27FC236}">
                <a16:creationId xmlns:a16="http://schemas.microsoft.com/office/drawing/2014/main" id="{8E1FA375-6203-69E0-0BF9-86B50E476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276475"/>
            <a:ext cx="7926387" cy="18462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83EA8EA8-A57F-5E54-0E33-A432D749B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276475"/>
            <a:ext cx="7926387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If a task can be performed using either method 1 with </a:t>
            </a:r>
            <a:r>
              <a:rPr lang="en-US" altLang="zh-TW" sz="2800" b="1" i="1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n-US" altLang="zh-TW" sz="2800" b="1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zh-TW" sz="2800">
                <a:latin typeface="Arial" panose="020B0604020202020204" pitchFamily="34" charset="0"/>
              </a:rPr>
              <a:t> ways </a:t>
            </a: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9AFC764B-7A07-5B7E-5708-5EC17CBF7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2709863"/>
            <a:ext cx="835818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4319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					        and there are </a:t>
            </a:r>
            <a:r>
              <a:rPr lang="en-US" altLang="zh-TW" sz="2800" b="1" i="1">
                <a:solidFill>
                  <a:srgbClr val="CC66FF"/>
                </a:solidFill>
                <a:latin typeface="Arial" panose="020B0604020202020204" pitchFamily="34" charset="0"/>
              </a:rPr>
              <a:t>m</a:t>
            </a:r>
            <a:r>
              <a:rPr lang="en-US" altLang="zh-TW" sz="2800">
                <a:latin typeface="Arial" panose="020B0604020202020204" pitchFamily="34" charset="0"/>
              </a:rPr>
              <a:t> ways in common,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131FEB09-E2E2-A265-F2BC-9323C38DB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3130550"/>
            <a:ext cx="805656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2258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TW" sz="2800" dirty="0">
                <a:latin typeface="Arial" charset="0"/>
              </a:rPr>
              <a:t>      then the number of ways to perform the task is </a:t>
            </a:r>
            <a:r>
              <a:rPr lang="en-US" altLang="zh-TW" sz="2800" b="1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US" altLang="zh-TW" sz="2800" b="1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TW" sz="2800" b="1" dirty="0">
                <a:solidFill>
                  <a:srgbClr val="333399"/>
                </a:solidFill>
                <a:latin typeface="Arial" charset="0"/>
              </a:rPr>
              <a:t> + </a:t>
            </a:r>
            <a:r>
              <a:rPr lang="en-US" altLang="zh-TW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n</a:t>
            </a:r>
            <a:r>
              <a:rPr lang="en-US" altLang="zh-TW" sz="2800" b="1" baseline="-25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2</a:t>
            </a:r>
            <a:r>
              <a:rPr lang="en-US" altLang="zh-TW" sz="2800" b="1" dirty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en-US" altLang="zh-TW" sz="2800" b="1" dirty="0">
                <a:solidFill>
                  <a:srgbClr val="333399"/>
                </a:solidFill>
                <a:latin typeface="Arial" charset="0"/>
              </a:rPr>
              <a:t>– </a:t>
            </a:r>
            <a:r>
              <a:rPr lang="en-US" altLang="zh-TW" sz="2800" b="1" i="1" dirty="0">
                <a:solidFill>
                  <a:srgbClr val="CC66FF"/>
                </a:solidFill>
                <a:latin typeface="Arial" charset="0"/>
              </a:rPr>
              <a:t>m</a:t>
            </a:r>
            <a:r>
              <a:rPr lang="en-US" altLang="zh-TW" sz="2800" dirty="0">
                <a:latin typeface="Arial" charset="0"/>
              </a:rPr>
              <a:t>.</a:t>
            </a: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34D3A9F0-CA0A-DC49-FE0A-790CD807787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68313"/>
            <a:ext cx="8280400" cy="1660525"/>
            <a:chOff x="468313" y="468313"/>
            <a:chExt cx="8280400" cy="1660525"/>
          </a:xfrm>
        </p:grpSpPr>
        <p:sp>
          <p:nvSpPr>
            <p:cNvPr id="30745" name="AutoShape 3">
              <a:extLst>
                <a:ext uri="{FF2B5EF4-FFF2-40B4-BE49-F238E27FC236}">
                  <a16:creationId xmlns:a16="http://schemas.microsoft.com/office/drawing/2014/main" id="{973A5C36-BF2D-A446-3990-D290973C7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763588"/>
              <a:ext cx="6769100" cy="1225550"/>
            </a:xfrm>
            <a:prstGeom prst="cloudCallout">
              <a:avLst>
                <a:gd name="adj1" fmla="val -58968"/>
                <a:gd name="adj2" fmla="val -29329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HK" altLang="zh-HK" sz="1800" i="1">
                <a:latin typeface="Arial" panose="020B0604020202020204" pitchFamily="34" charset="0"/>
              </a:endParaRPr>
            </a:p>
          </p:txBody>
        </p:sp>
        <p:sp>
          <p:nvSpPr>
            <p:cNvPr id="30746" name="Rectangle 4">
              <a:extLst>
                <a:ext uri="{FF2B5EF4-FFF2-40B4-BE49-F238E27FC236}">
                  <a16:creationId xmlns:a16="http://schemas.microsoft.com/office/drawing/2014/main" id="{5D17FA58-6DA1-7B4B-E10A-DBA5FF919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1104900"/>
              <a:ext cx="6335713" cy="522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In general, we have the following rule.</a:t>
              </a:r>
            </a:p>
          </p:txBody>
        </p:sp>
        <p:pic>
          <p:nvPicPr>
            <p:cNvPr id="30747" name="圖片 1">
              <a:extLst>
                <a:ext uri="{FF2B5EF4-FFF2-40B4-BE49-F238E27FC236}">
                  <a16:creationId xmlns:a16="http://schemas.microsoft.com/office/drawing/2014/main" id="{EAF7F95D-191C-D419-9E25-3E304E894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13" y="468313"/>
              <a:ext cx="1476375" cy="166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00AEA359-8762-CF8F-7D77-DE96119E3461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4333875"/>
            <a:ext cx="2500312" cy="1895475"/>
            <a:chOff x="2268538" y="4333875"/>
            <a:chExt cx="2500312" cy="1895475"/>
          </a:xfrm>
        </p:grpSpPr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AF59F499-D20E-1BC7-7F10-4A7BDA975558}"/>
                </a:ext>
              </a:extLst>
            </p:cNvPr>
            <p:cNvSpPr/>
            <p:nvPr/>
          </p:nvSpPr>
          <p:spPr bwMode="auto">
            <a:xfrm>
              <a:off x="2555875" y="4333875"/>
              <a:ext cx="2212975" cy="15081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30741" name="文字方塊 2">
              <a:extLst>
                <a:ext uri="{FF2B5EF4-FFF2-40B4-BE49-F238E27FC236}">
                  <a16:creationId xmlns:a16="http://schemas.microsoft.com/office/drawing/2014/main" id="{5E64167F-5DFE-D519-EB58-6693AD21E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4002" y="4884379"/>
              <a:ext cx="1311621" cy="407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Method 1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30742" name="群組 22">
              <a:extLst>
                <a:ext uri="{FF2B5EF4-FFF2-40B4-BE49-F238E27FC236}">
                  <a16:creationId xmlns:a16="http://schemas.microsoft.com/office/drawing/2014/main" id="{C08FCA77-F5E7-6E3F-2B36-4AF81D084F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8538" y="5380038"/>
              <a:ext cx="687387" cy="849312"/>
              <a:chOff x="4986244" y="4523660"/>
              <a:chExt cx="688929" cy="849556"/>
            </a:xfrm>
          </p:grpSpPr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A9D22DA4-1F42-50ED-6408-0015652C90A8}"/>
                  </a:ext>
                </a:extLst>
              </p:cNvPr>
              <p:cNvCxnSpPr/>
              <p:nvPr/>
            </p:nvCxnSpPr>
            <p:spPr>
              <a:xfrm flipH="1">
                <a:off x="5193082" y="4523660"/>
                <a:ext cx="482091" cy="52402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44" name="文字方塊 20">
                <a:extLst>
                  <a:ext uri="{FF2B5EF4-FFF2-40B4-BE49-F238E27FC236}">
                    <a16:creationId xmlns:a16="http://schemas.microsoft.com/office/drawing/2014/main" id="{022C829B-59F7-C5E8-477C-129BD89096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6244" y="5003884"/>
                <a:ext cx="59386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 i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en-US" altLang="zh-TW" sz="1800" b="1" baseline="-25000">
                    <a:solidFill>
                      <a:srgbClr val="FF0000"/>
                    </a:solidFill>
                    <a:latin typeface="Arial" panose="020B0604020202020204" pitchFamily="34" charset="0"/>
                  </a:rPr>
                  <a:t>1</a:t>
                </a:r>
                <a:endParaRPr lang="zh-HK" altLang="en-US" sz="1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7" name="群組 21">
            <a:extLst>
              <a:ext uri="{FF2B5EF4-FFF2-40B4-BE49-F238E27FC236}">
                <a16:creationId xmlns:a16="http://schemas.microsoft.com/office/drawing/2014/main" id="{B1421553-78A6-A35E-5FD0-5E0A810FAE6B}"/>
              </a:ext>
            </a:extLst>
          </p:cNvPr>
          <p:cNvGrpSpPr>
            <a:grpSpLocks/>
          </p:cNvGrpSpPr>
          <p:nvPr/>
        </p:nvGrpSpPr>
        <p:grpSpPr bwMode="auto">
          <a:xfrm>
            <a:off x="4246563" y="5189538"/>
            <a:ext cx="593725" cy="1127125"/>
            <a:chOff x="6531463" y="4333915"/>
            <a:chExt cx="593868" cy="1125712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0C6AC13-7AAA-A230-365D-BB58F6524C37}"/>
                </a:ext>
              </a:extLst>
            </p:cNvPr>
            <p:cNvCxnSpPr/>
            <p:nvPr/>
          </p:nvCxnSpPr>
          <p:spPr>
            <a:xfrm>
              <a:off x="6744239" y="4333915"/>
              <a:ext cx="0" cy="8292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39" name="文字方塊 24">
              <a:extLst>
                <a:ext uri="{FF2B5EF4-FFF2-40B4-BE49-F238E27FC236}">
                  <a16:creationId xmlns:a16="http://schemas.microsoft.com/office/drawing/2014/main" id="{B92F1F48-C4FF-E1BD-E114-6F1F86504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1463" y="5090295"/>
              <a:ext cx="5938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 i="1">
                  <a:solidFill>
                    <a:srgbClr val="CC66FF"/>
                  </a:solidFill>
                  <a:latin typeface="Arial" panose="020B0604020202020204" pitchFamily="34" charset="0"/>
                </a:rPr>
                <a:t>m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7C808DA9-7EBD-4077-7F57-D3075C52EBC2}"/>
              </a:ext>
            </a:extLst>
          </p:cNvPr>
          <p:cNvGrpSpPr>
            <a:grpSpLocks/>
          </p:cNvGrpSpPr>
          <p:nvPr/>
        </p:nvGrpSpPr>
        <p:grpSpPr bwMode="auto">
          <a:xfrm>
            <a:off x="4178300" y="4298950"/>
            <a:ext cx="2798763" cy="1930400"/>
            <a:chOff x="4178300" y="4298950"/>
            <a:chExt cx="2798763" cy="1930400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784CB12-E3D2-CD00-B213-A15D6ABFD3BA}"/>
                </a:ext>
              </a:extLst>
            </p:cNvPr>
            <p:cNvSpPr/>
            <p:nvPr/>
          </p:nvSpPr>
          <p:spPr bwMode="auto">
            <a:xfrm>
              <a:off x="4178300" y="4298950"/>
              <a:ext cx="2243138" cy="15779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30734" name="文字方塊 11">
              <a:extLst>
                <a:ext uri="{FF2B5EF4-FFF2-40B4-BE49-F238E27FC236}">
                  <a16:creationId xmlns:a16="http://schemas.microsoft.com/office/drawing/2014/main" id="{B19697C9-7106-70A5-90B5-542B0B219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021" y="4874951"/>
              <a:ext cx="1329498" cy="425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Method 2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30735" name="群組 23">
              <a:extLst>
                <a:ext uri="{FF2B5EF4-FFF2-40B4-BE49-F238E27FC236}">
                  <a16:creationId xmlns:a16="http://schemas.microsoft.com/office/drawing/2014/main" id="{AF954C5F-A7CE-121F-FCBC-A9F56B39A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84888" y="5365750"/>
              <a:ext cx="892175" cy="863600"/>
              <a:chOff x="7854689" y="4509120"/>
              <a:chExt cx="893775" cy="864096"/>
            </a:xfrm>
          </p:grpSpPr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C7F9CF52-754A-E72B-B4E3-F2210F94B967}"/>
                  </a:ext>
                </a:extLst>
              </p:cNvPr>
              <p:cNvCxnSpPr/>
              <p:nvPr/>
            </p:nvCxnSpPr>
            <p:spPr>
              <a:xfrm>
                <a:off x="7854689" y="4509120"/>
                <a:ext cx="461201" cy="55276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03B11625-BABF-4DFB-BE75-C17FBB3FD9E9}"/>
                  </a:ext>
                </a:extLst>
              </p:cNvPr>
              <p:cNvSpPr txBox="1"/>
              <p:nvPr/>
            </p:nvSpPr>
            <p:spPr>
              <a:xfrm>
                <a:off x="8155264" y="5004704"/>
                <a:ext cx="593200" cy="36851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TW" b="1" i="1" dirty="0">
                    <a:solidFill>
                      <a:schemeClr val="accent6">
                        <a:lumMod val="75000"/>
                      </a:schemeClr>
                    </a:solidFill>
                    <a:latin typeface="Arial" charset="0"/>
                  </a:rPr>
                  <a:t>n</a:t>
                </a:r>
                <a:r>
                  <a:rPr lang="en-US" altLang="zh-TW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rial" charset="0"/>
                  </a:rPr>
                  <a:t>2</a:t>
                </a:r>
                <a:endParaRPr lang="zh-HK" altLang="en-US" dirty="0">
                  <a:latin typeface="Arial" charset="0"/>
                </a:endParaRPr>
              </a:p>
            </p:txBody>
          </p:sp>
        </p:grpSp>
      </p:grpSp>
      <p:pic>
        <p:nvPicPr>
          <p:cNvPr id="56" name="Picture 4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6C7D8963-67FC-1775-C4D8-67682A14A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29363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BA4C2ECE-6F68-EDBC-88BF-8A6C9A851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29363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 Box 5">
            <a:extLst>
              <a:ext uri="{FF2B5EF4-FFF2-40B4-BE49-F238E27FC236}">
                <a16:creationId xmlns:a16="http://schemas.microsoft.com/office/drawing/2014/main" id="{0180823B-7720-8432-2C52-BEE532A5E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2708275"/>
            <a:ext cx="79263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TW" sz="2800" dirty="0">
                <a:latin typeface="Arial" charset="0"/>
              </a:rPr>
              <a:t>		   or method 2 with </a:t>
            </a:r>
            <a:r>
              <a:rPr lang="en-US" altLang="zh-TW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n</a:t>
            </a:r>
            <a:r>
              <a:rPr lang="en-US" altLang="zh-TW" sz="2800" b="1" baseline="-25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2</a:t>
            </a:r>
            <a:r>
              <a:rPr lang="en-US" altLang="zh-TW" sz="2800" dirty="0">
                <a:latin typeface="Arial" charset="0"/>
              </a:rPr>
              <a:t> ways,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33">
            <a:extLst>
              <a:ext uri="{FF2B5EF4-FFF2-40B4-BE49-F238E27FC236}">
                <a16:creationId xmlns:a16="http://schemas.microsoft.com/office/drawing/2014/main" id="{B8CF8AF1-1666-315A-F0A7-B2634FEA4376}"/>
              </a:ext>
            </a:extLst>
          </p:cNvPr>
          <p:cNvSpPr txBox="1"/>
          <p:nvPr/>
        </p:nvSpPr>
        <p:spPr>
          <a:xfrm>
            <a:off x="827088" y="4983163"/>
            <a:ext cx="186531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HK" sz="2400" u="dbl" dirty="0">
                <a:cs typeface="Arial" panose="020B0604020202020204" pitchFamily="34" charset="0"/>
              </a:rPr>
              <a:t>15</a:t>
            </a:r>
            <a:endParaRPr lang="zh-HK" altLang="en-US" sz="2400" u="dbl" dirty="0">
              <a:cs typeface="Arial" panose="020B0604020202020204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71FA4E5-50D9-EE57-E830-A96EB25BEAD8}"/>
              </a:ext>
            </a:extLst>
          </p:cNvPr>
          <p:cNvSpPr txBox="1"/>
          <p:nvPr/>
        </p:nvSpPr>
        <p:spPr>
          <a:xfrm>
            <a:off x="827088" y="4449763"/>
            <a:ext cx="186531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HK" sz="2400" dirty="0">
                <a:solidFill>
                  <a:srgbClr val="0000FF"/>
                </a:solidFill>
                <a:cs typeface="Arial" panose="020B0604020202020204" pitchFamily="34" charset="0"/>
              </a:rPr>
              <a:t>10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HK" sz="24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5</a:t>
            </a:r>
            <a:endParaRPr lang="zh-HK" altLang="en-US" sz="2400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900EC622-61EB-8A8D-734B-08C91B858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16025"/>
            <a:ext cx="8713787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 number is chosen from 1 to 60 inclusive. How many ways of selecting a number that 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(a)	is either a multiple of 6 or 11?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(b)	is either a multiple of 3 or 11?</a:t>
            </a:r>
          </a:p>
        </p:txBody>
      </p:sp>
      <p:sp>
        <p:nvSpPr>
          <p:cNvPr id="31749" name="Text Box 7">
            <a:extLst>
              <a:ext uri="{FF2B5EF4-FFF2-40B4-BE49-F238E27FC236}">
                <a16:creationId xmlns:a16="http://schemas.microsoft.com/office/drawing/2014/main" id="{B5351BEB-4478-40DF-6A17-BBA42882E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38" name="Text Box 50">
            <a:extLst>
              <a:ext uri="{FF2B5EF4-FFF2-40B4-BE49-F238E27FC236}">
                <a16:creationId xmlns:a16="http://schemas.microsoft.com/office/drawing/2014/main" id="{9E82C575-A801-FBF1-28AD-99284C238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3429000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39" name="Text Box 51">
            <a:extLst>
              <a:ext uri="{FF2B5EF4-FFF2-40B4-BE49-F238E27FC236}">
                <a16:creationId xmlns:a16="http://schemas.microsoft.com/office/drawing/2014/main" id="{10C696B9-D939-4540-37EB-23A4E30C6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444875"/>
            <a:ext cx="4456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the addition rule of counting,</a:t>
            </a:r>
          </a:p>
        </p:txBody>
      </p:sp>
      <p:sp>
        <p:nvSpPr>
          <p:cNvPr id="40" name="Text Box 52">
            <a:extLst>
              <a:ext uri="{FF2B5EF4-FFF2-40B4-BE49-F238E27FC236}">
                <a16:creationId xmlns:a16="http://schemas.microsoft.com/office/drawing/2014/main" id="{A93D701E-0F41-0A0F-08B9-BF5DA89DB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963988"/>
            <a:ext cx="4049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required number of ways</a:t>
            </a:r>
          </a:p>
        </p:txBody>
      </p:sp>
      <p:sp>
        <p:nvSpPr>
          <p:cNvPr id="41" name="AutoShape 54">
            <a:extLst>
              <a:ext uri="{FF2B5EF4-FFF2-40B4-BE49-F238E27FC236}">
                <a16:creationId xmlns:a16="http://schemas.microsoft.com/office/drawing/2014/main" id="{9D561C1B-DAA4-5C25-E372-18BF1E1BD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437063"/>
            <a:ext cx="5688012" cy="1512887"/>
          </a:xfrm>
          <a:prstGeom prst="wedgeRoundRectCallout">
            <a:avLst>
              <a:gd name="adj1" fmla="val -72016"/>
              <a:gd name="adj2" fmla="val -34439"/>
              <a:gd name="adj3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  <a:buFont typeface="Arial" charset="0"/>
              <a:buNone/>
              <a:defRPr/>
            </a:pPr>
            <a:r>
              <a:rPr lang="en-US" altLang="zh-TW" sz="2000" dirty="0">
                <a:latin typeface="Arial" charset="0"/>
              </a:rPr>
              <a:t>There are </a:t>
            </a:r>
            <a:r>
              <a:rPr lang="en-US" altLang="zh-TW" sz="2000" dirty="0">
                <a:solidFill>
                  <a:srgbClr val="0000FF"/>
                </a:solidFill>
                <a:latin typeface="Arial" charset="0"/>
              </a:rPr>
              <a:t>10</a:t>
            </a:r>
            <a:r>
              <a:rPr lang="en-US" altLang="zh-TW" sz="2000" dirty="0">
                <a:latin typeface="Arial" charset="0"/>
              </a:rPr>
              <a:t> multiples of 6:   6, 12, 18, ... , 60.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Font typeface="Arial" charset="0"/>
              <a:buNone/>
              <a:defRPr/>
            </a:pPr>
            <a:r>
              <a:rPr lang="en-US" altLang="zh-TW" sz="2000" dirty="0">
                <a:latin typeface="Arial" charset="0"/>
              </a:rPr>
              <a:t>There are 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5</a:t>
            </a:r>
            <a:r>
              <a:rPr lang="en-US" altLang="en-US" sz="2000" dirty="0">
                <a:latin typeface="Arial" charset="0"/>
              </a:rPr>
              <a:t> multiples of 11:   11, 22, 33, 44, 55.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Font typeface="Arial" charset="0"/>
              <a:buNone/>
              <a:defRPr/>
            </a:pPr>
            <a:r>
              <a:rPr lang="en-US" altLang="zh-TW" sz="2000" dirty="0">
                <a:latin typeface="Arial" charset="0"/>
              </a:rPr>
              <a:t>There are </a:t>
            </a:r>
            <a:r>
              <a:rPr lang="en-US" altLang="en-US" sz="2000" dirty="0">
                <a:latin typeface="Arial" charset="0"/>
              </a:rPr>
              <a:t>no common multiples of 6 and 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8" grpId="0"/>
      <p:bldP spid="39" grpId="0"/>
      <p:bldP spid="40" grpId="0"/>
      <p:bldP spid="4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6">
            <a:extLst>
              <a:ext uri="{FF2B5EF4-FFF2-40B4-BE49-F238E27FC236}">
                <a16:creationId xmlns:a16="http://schemas.microsoft.com/office/drawing/2014/main" id="{E169F6E1-75C0-5E5B-2927-FF5CA2F34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3429000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9058DF2-CE30-11B9-32F5-592FB9F124EF}"/>
              </a:ext>
            </a:extLst>
          </p:cNvPr>
          <p:cNvSpPr txBox="1"/>
          <p:nvPr/>
        </p:nvSpPr>
        <p:spPr>
          <a:xfrm>
            <a:off x="827088" y="4446588"/>
            <a:ext cx="186531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HK" sz="2400" dirty="0">
                <a:solidFill>
                  <a:srgbClr val="0000FF"/>
                </a:solidFill>
                <a:cs typeface="Arial" panose="020B0604020202020204" pitchFamily="34" charset="0"/>
              </a:rPr>
              <a:t>20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HK" sz="240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5</a:t>
            </a: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HK" sz="2400" dirty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r>
              <a:rPr lang="en-US" altLang="zh-HK" sz="2400" dirty="0">
                <a:cs typeface="Arial" panose="020B0604020202020204" pitchFamily="34" charset="0"/>
              </a:rPr>
              <a:t> </a:t>
            </a:r>
            <a:endParaRPr lang="zh-HK" altLang="en-US" sz="2400" dirty="0">
              <a:cs typeface="Arial" panose="020B0604020202020204" pitchFamily="34" charset="0"/>
            </a:endParaRPr>
          </a:p>
        </p:txBody>
      </p:sp>
      <p:sp>
        <p:nvSpPr>
          <p:cNvPr id="32772" name="Text Box 5">
            <a:extLst>
              <a:ext uri="{FF2B5EF4-FFF2-40B4-BE49-F238E27FC236}">
                <a16:creationId xmlns:a16="http://schemas.microsoft.com/office/drawing/2014/main" id="{B0DBAE2E-6CB7-DD2F-EBFA-D266E2D95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16025"/>
            <a:ext cx="8713787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 number is chosen from 1 to 60 inclusive. How many ways of selecting a number that 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(a)	is either a multiple of 6 or 11?</a:t>
            </a:r>
          </a:p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(b)	is either a multiple of 3 or 11?</a:t>
            </a:r>
          </a:p>
        </p:txBody>
      </p:sp>
      <p:sp>
        <p:nvSpPr>
          <p:cNvPr id="32773" name="Text Box 7">
            <a:extLst>
              <a:ext uri="{FF2B5EF4-FFF2-40B4-BE49-F238E27FC236}">
                <a16:creationId xmlns:a16="http://schemas.microsoft.com/office/drawing/2014/main" id="{FAE72EA4-C13E-08AD-D3DD-385FBC0D7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19" name="Text Box 51">
            <a:extLst>
              <a:ext uri="{FF2B5EF4-FFF2-40B4-BE49-F238E27FC236}">
                <a16:creationId xmlns:a16="http://schemas.microsoft.com/office/drawing/2014/main" id="{B6C9DC31-F151-C0E6-2D09-07D97990D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444875"/>
            <a:ext cx="4456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the addition rule of counting,</a:t>
            </a:r>
          </a:p>
        </p:txBody>
      </p:sp>
      <p:sp>
        <p:nvSpPr>
          <p:cNvPr id="20" name="Text Box 52">
            <a:extLst>
              <a:ext uri="{FF2B5EF4-FFF2-40B4-BE49-F238E27FC236}">
                <a16:creationId xmlns:a16="http://schemas.microsoft.com/office/drawing/2014/main" id="{91177BD3-53ED-7E63-BA70-1B69FF849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963988"/>
            <a:ext cx="4049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 required number of ways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BC80B79-C585-2BC5-340E-1E37325E9114}"/>
              </a:ext>
            </a:extLst>
          </p:cNvPr>
          <p:cNvSpPr txBox="1"/>
          <p:nvPr/>
        </p:nvSpPr>
        <p:spPr>
          <a:xfrm>
            <a:off x="827088" y="4983163"/>
            <a:ext cx="186531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HK" sz="2400" u="dbl" dirty="0">
                <a:cs typeface="Arial" panose="020B0604020202020204" pitchFamily="34" charset="0"/>
              </a:rPr>
              <a:t>24</a:t>
            </a:r>
            <a:endParaRPr lang="zh-HK" altLang="en-US" sz="2400" u="dbl" dirty="0">
              <a:cs typeface="Arial" panose="020B0604020202020204" pitchFamily="34" charset="0"/>
            </a:endParaRPr>
          </a:p>
        </p:txBody>
      </p:sp>
      <p:sp>
        <p:nvSpPr>
          <p:cNvPr id="22" name="AutoShape 60">
            <a:extLst>
              <a:ext uri="{FF2B5EF4-FFF2-40B4-BE49-F238E27FC236}">
                <a16:creationId xmlns:a16="http://schemas.microsoft.com/office/drawing/2014/main" id="{9C49F565-1581-B838-F170-D05E3C542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446588"/>
            <a:ext cx="6048375" cy="1574800"/>
          </a:xfrm>
          <a:prstGeom prst="wedgeRoundRectCallout">
            <a:avLst>
              <a:gd name="adj1" fmla="val -56996"/>
              <a:gd name="adj2" fmla="val -34685"/>
              <a:gd name="adj3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TW" sz="2000" dirty="0">
                <a:latin typeface="Arial" charset="0"/>
              </a:rPr>
              <a:t>There are </a:t>
            </a:r>
            <a:r>
              <a:rPr lang="en-US" altLang="zh-TW" sz="2000" dirty="0">
                <a:solidFill>
                  <a:srgbClr val="0000FF"/>
                </a:solidFill>
                <a:latin typeface="Arial" charset="0"/>
              </a:rPr>
              <a:t>20</a:t>
            </a:r>
            <a:r>
              <a:rPr lang="en-US" altLang="zh-TW" sz="2000" dirty="0">
                <a:latin typeface="Arial" charset="0"/>
              </a:rPr>
              <a:t> multiples of 3:   3, 6, 9, ... ,</a:t>
            </a:r>
            <a:r>
              <a:rPr lang="zh-TW" altLang="en-US" sz="2000" dirty="0">
                <a:latin typeface="Arial" charset="0"/>
              </a:rPr>
              <a:t> </a:t>
            </a:r>
            <a:r>
              <a:rPr lang="en-US" altLang="zh-TW" sz="2000" dirty="0">
                <a:latin typeface="Arial" charset="0"/>
              </a:rPr>
              <a:t>33, ... , 60.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TW" sz="2000" dirty="0">
                <a:latin typeface="Arial" charset="0"/>
              </a:rPr>
              <a:t>There are 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5</a:t>
            </a:r>
            <a:r>
              <a:rPr lang="en-US" altLang="en-US" sz="2000" dirty="0">
                <a:latin typeface="Arial" charset="0"/>
              </a:rPr>
              <a:t> multiples of 11:   11, 22, 33, 44, 55.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TW" sz="2000" dirty="0">
                <a:latin typeface="Arial" charset="0"/>
              </a:rPr>
              <a:t>There is 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en-US" sz="2000" dirty="0">
                <a:latin typeface="Arial" charset="0"/>
              </a:rPr>
              <a:t> common multiple of 3 and 11:  33.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1" grpId="0"/>
      <p:bldP spid="22" grpId="0" animBg="1" autoUpdateAnimBg="0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1088</Words>
  <Application>Microsoft Office PowerPoint</Application>
  <PresentationFormat>如螢幕大小 (4:3)</PresentationFormat>
  <Paragraphs>123</Paragraphs>
  <Slides>17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Arial</vt:lpstr>
      <vt:lpstr>新細明體</vt:lpstr>
      <vt:lpstr>Calibri</vt:lpstr>
      <vt:lpstr>Symbol</vt:lpstr>
      <vt:lpstr>Times New Roman</vt:lpstr>
      <vt:lpstr>預設簡報設計</vt:lpstr>
      <vt:lpstr>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Andrew Lok</dc:creator>
  <cp:lastModifiedBy>Lee Perseus Robin</cp:lastModifiedBy>
  <cp:revision>337</cp:revision>
  <cp:lastPrinted>2015-08-18T03:59:30Z</cp:lastPrinted>
  <dcterms:created xsi:type="dcterms:W3CDTF">2008-10-21T01:19:13Z</dcterms:created>
  <dcterms:modified xsi:type="dcterms:W3CDTF">2024-12-07T15:28:04Z</dcterms:modified>
</cp:coreProperties>
</file>