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37"/>
  </p:notesMasterIdLst>
  <p:handoutMasterIdLst>
    <p:handoutMasterId r:id="rId38"/>
  </p:handoutMasterIdLst>
  <p:sldIdLst>
    <p:sldId id="273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39" r:id="rId12"/>
    <p:sldId id="340" r:id="rId13"/>
    <p:sldId id="346" r:id="rId14"/>
    <p:sldId id="345" r:id="rId15"/>
    <p:sldId id="347" r:id="rId16"/>
    <p:sldId id="348" r:id="rId17"/>
    <p:sldId id="329" r:id="rId18"/>
    <p:sldId id="336" r:id="rId19"/>
    <p:sldId id="364" r:id="rId20"/>
    <p:sldId id="365" r:id="rId21"/>
    <p:sldId id="366" r:id="rId22"/>
    <p:sldId id="367" r:id="rId23"/>
    <p:sldId id="353" r:id="rId24"/>
    <p:sldId id="333" r:id="rId25"/>
    <p:sldId id="334" r:id="rId26"/>
    <p:sldId id="369" r:id="rId27"/>
    <p:sldId id="370" r:id="rId28"/>
    <p:sldId id="368" r:id="rId29"/>
    <p:sldId id="335" r:id="rId30"/>
    <p:sldId id="371" r:id="rId31"/>
    <p:sldId id="361" r:id="rId32"/>
    <p:sldId id="373" r:id="rId33"/>
    <p:sldId id="374" r:id="rId34"/>
    <p:sldId id="375" r:id="rId35"/>
    <p:sldId id="363" r:id="rId36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006600"/>
    <a:srgbClr val="FF66FF"/>
    <a:srgbClr val="66CCFF"/>
    <a:srgbClr val="CC66FF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 autoAdjust="0"/>
    <p:restoredTop sz="95043" autoAdjust="0"/>
  </p:normalViewPr>
  <p:slideViewPr>
    <p:cSldViewPr>
      <p:cViewPr varScale="1">
        <p:scale>
          <a:sx n="74" d="100"/>
          <a:sy n="74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214" y="-10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0693583-E1B2-D86E-F9F8-AAC0EC208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FB1F9C-713E-EE6B-14DF-01EE246FE2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69F6C71-716B-47B5-BC8D-BE69930B565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850E5E-7F45-E73C-A513-DE5E16E095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24FFEA-A699-FCF6-E9BF-1962B6D0AE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6E35AF-5E53-468D-8C94-4B28E7972274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E38A363-0A30-2A08-F55B-DEA3C9692F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0B8417-F1ED-1D4B-35D7-E10C38178BE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98DBAA4-97F6-4080-941F-1B30FAF6245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E4620FF2-7D42-6246-7241-A3C6C4A88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048D66-6C67-2D5B-2EEF-6D999C1574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27BF3A-40B8-F15A-62BD-647E67846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536F1C-71AA-4D38-A36C-5181174F9030}" type="slidenum">
              <a:rPr lang="zh-HK" altLang="en-US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D6C1CDA-C939-317A-F4E8-A48B17150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2E6CBA6-38E8-43BA-AE45-538C016EC2E9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FF50AEC-885A-ECE2-925C-E69C9AA659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D9598C3-6C43-1D19-1E2B-A9D4BBEF8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>
            <a:extLst>
              <a:ext uri="{FF2B5EF4-FFF2-40B4-BE49-F238E27FC236}">
                <a16:creationId xmlns:a16="http://schemas.microsoft.com/office/drawing/2014/main" id="{714E3573-DDB4-6348-EF55-43218F8366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備忘稿版面配置區 2">
            <a:extLst>
              <a:ext uri="{FF2B5EF4-FFF2-40B4-BE49-F238E27FC236}">
                <a16:creationId xmlns:a16="http://schemas.microsoft.com/office/drawing/2014/main" id="{E2D5993E-2B33-BE93-F79A-E521BF6E51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1444" name="投影片編號版面配置區 3">
            <a:extLst>
              <a:ext uri="{FF2B5EF4-FFF2-40B4-BE49-F238E27FC236}">
                <a16:creationId xmlns:a16="http://schemas.microsoft.com/office/drawing/2014/main" id="{098C38AB-F385-ECA8-9DCD-9B01C62D9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00E0F44-5960-4F2A-B699-04F414542EC5}" type="slidenum">
              <a:rPr lang="zh-HK" altLang="en-US"/>
              <a:pPr eaLnBrk="1" hangingPunct="1"/>
              <a:t>28</a:t>
            </a:fld>
            <a:endParaRPr lang="en-US" altLang="zh-H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>
            <a:extLst>
              <a:ext uri="{FF2B5EF4-FFF2-40B4-BE49-F238E27FC236}">
                <a16:creationId xmlns:a16="http://schemas.microsoft.com/office/drawing/2014/main" id="{13A18D45-2047-CCC9-CE2D-007DA4F02D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>
            <a:extLst>
              <a:ext uri="{FF2B5EF4-FFF2-40B4-BE49-F238E27FC236}">
                <a16:creationId xmlns:a16="http://schemas.microsoft.com/office/drawing/2014/main" id="{9B8B6591-4D9E-D964-D3C1-0A50762CE7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2468" name="投影片編號版面配置區 3">
            <a:extLst>
              <a:ext uri="{FF2B5EF4-FFF2-40B4-BE49-F238E27FC236}">
                <a16:creationId xmlns:a16="http://schemas.microsoft.com/office/drawing/2014/main" id="{3FFDD3B6-E70E-FA2B-A2D7-E0F41630A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93B6D10-07A1-460C-AFA0-4E324820C65E}" type="slidenum">
              <a:rPr lang="zh-HK" altLang="en-US"/>
              <a:pPr eaLnBrk="1" hangingPunct="1"/>
              <a:t>29</a:t>
            </a:fld>
            <a:endParaRPr lang="en-US" altLang="zh-H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EF402584-DB38-218C-CB45-C4393EF4D3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3125" y="812800"/>
            <a:ext cx="18859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10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1C3674-B164-7CB8-7218-045529B7E5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236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F2D6A8-C3F2-D73B-E146-8703790BE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E06573-1922-5C5A-EDB5-CDB3780C6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05377-66DE-DB72-88C2-6F5BA0C56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861F3-9F23-4C35-87B7-1B73BC49C2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711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949910-FA38-2A2B-0D37-01026A6243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745676-397F-7DA7-CDCA-1DFEB3BA04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83CFBF-4A12-C1E0-2990-469FE1755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E024B-D85D-4E63-9C1F-6499B32747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184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A909366-5674-AB90-9D5E-8E5193BCE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E861C5-1F81-60BC-F7F7-9E8DF6D5EB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869DDE-B665-EE2A-8DE7-D35F69F29B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8356-8820-4478-ADF8-7C4D1216DC3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32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8027CE5-D538-9027-59EC-B653EF93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381B8562-5756-29E5-6150-EA02609AD6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2BCE83-E1C1-445B-BFA0-DDF469307932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00008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203C8B-851A-66F3-964B-3453DBD61F83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79D82D24-4A0E-DEBA-FA4A-19C5A350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A912B29-0941-4D33-941B-D9E10EE2320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EE392C3-4FA0-F18C-715B-30E97DB0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B1139C0-BD22-2E33-3E5F-D65F6FE0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6BF1A-5B33-4FCC-B86E-130995174C2C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669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96F3D934-4241-DB11-3445-757C90E0D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F4A2586F-F3F9-EF47-DE8D-A429AEB75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0A7CAC-0BFB-4A45-8D90-D0A76DB5FBD3}" type="slidenum">
              <a:rPr lang="zh-HK" altLang="en-US"/>
              <a:pPr/>
              <a:t>‹#›</a:t>
            </a:fld>
            <a:endParaRPr lang="en-US" altLang="zh-HK"/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089F2407-5DC1-39DF-FBBE-603CFFE2778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178A0BD-8FE1-4001-B100-37A192FB6DCA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10E8F6C-21E5-A0FB-ACE2-85D55DD5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B5ECB80-204A-4B12-B652-B2AC8619D01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FBF857DE-EF86-196E-CD09-13E4BA02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8002352-62F0-46CE-0E86-A7C62130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EB08A-8BEA-47D3-BB31-AF0AA9BF74F6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57597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16FCB6BD-46D6-BE84-E6C8-1A63E0EC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BB97B40-0614-4095-93BC-88B049DCE1E7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6DC7C30-A8F7-DEA4-901E-3DA1850A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F0894B3-A5F2-680C-AF83-388EDAA9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0D66B-4743-40FE-AB17-95BA5182090F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7871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90D23D25-B12F-A10E-DF25-86102BD8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15A8CC6-9B03-4815-B9B5-2CEC0BF4C067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333EF539-1ABB-B6F8-0D49-E3F54A30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5063BF1E-D134-E9EE-9DB8-F1AE758E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59D6-8E27-42FF-B86D-92275A6624DE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052100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AB4F9C28-C3AB-7B04-522B-1B90B0EA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22CF712-403A-46BB-8512-F5D3FA06429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DAD68EE8-BC18-EAE5-3E93-A61843A0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D2BF3F22-49CE-9A99-51A0-EAB2887B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7C8E0-D1A9-4466-937C-81E6B9D7EC16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26884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79336D-8651-AD2D-F59B-CFA780108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90C4FE-71B8-786D-4EAB-1FD5350079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3C6FF0-ECA5-8060-634B-AE7AFD0A61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2D664-8E67-4918-8E65-7B4248A12C6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621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E9B0CFD-1CCE-93B9-A3C0-CB52CAD2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0F3770A3-E186-4A33-A609-7AD8F1E7F65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B211C74-C9F5-CF44-EFEC-1D81E9DE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5CB50C-C3E0-934F-6467-C7549A57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93961-39F8-448A-A2CA-FB61E8E2DE8B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82581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02E02C9-78AE-0FDA-09E3-93C85423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C1427CB-593F-4A66-9F10-C030B00917B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69AA485-F00D-511E-6F16-B1A3A070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57B7D99-F907-9811-24AC-4CB6AECD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F084E-4BA9-4627-AA88-65F2AF541D49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440774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DDF65E-C31C-88B1-2CF4-9A880A58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6D50FED-35A4-4981-A76A-4FB987944AA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12414B-E5FA-A238-5914-131842D3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2B2A0-9C6D-CC11-B49C-3785CCF9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7C3A4-BB66-4734-A5F3-EFB690EA5673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64794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AC55064B-0AB4-9CB2-C77A-21732C65E3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100E065C-9A83-2E8D-7D0E-A4A96BF0D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A0E135-7EBA-41D1-838C-993E5EB93B07}" type="slidenum">
              <a:rPr lang="zh-HK" altLang="en-US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601139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22C1A4-9A29-6875-5E77-171B56C19392}"/>
              </a:ext>
            </a:extLst>
          </p:cNvPr>
          <p:cNvSpPr/>
          <p:nvPr userDrawn="1"/>
        </p:nvSpPr>
        <p:spPr>
          <a:xfrm>
            <a:off x="179388" y="636270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026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912F1C-4BE1-A4AF-428F-A8D9815AC5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0CAB66-84BC-AB57-EAB2-CA2F54ADB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7BC730-239B-A202-60F2-AA85131BDC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526D7-63DD-4D55-9539-EA9404F412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9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F4EC1-15DB-B050-8269-42E6BAE05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F64CC-B244-A9EF-BDE7-391069CEB7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FB92A-8608-5BB4-690C-BA480BEE65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FADC9-DBD6-48C0-A15C-20BBD4F297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782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34AF00-765F-4B15-32C4-C5AB0ACC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D413DF-9432-BB60-CD9E-ABF57EA46B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D70092-67E1-3D46-A143-6BA2C2B53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19E36-8BB6-4CA9-9D7D-F92F2E4EBA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69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F77BE9-BE48-1B50-CDE9-E1D055EBB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E419F7-2032-07E7-9C8B-5AEDBA22D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25784-9AEF-1103-4227-5C0E285214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AA562-EE82-4F4B-900D-A0E42340B6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62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AAE5579-1E34-0959-1790-8681F7828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481909-F82B-02FB-0A8F-23B364824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F525F63-9F57-1F6A-044E-776E88BB78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36E81-360E-48E7-A48D-14AAC4EEB1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1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47DCE-D36B-196B-7FBF-6B712A0554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D583EC-36F7-1059-A3D7-DFB78498D2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E7603-8815-E4CF-D7DA-64A2F194C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FF051-8C04-47FB-8052-D103089A48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730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FABF9-4933-B260-B9F3-D23F8C90ED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6D703-D256-B91B-A2B9-99334823E0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26E3D-3A04-2DFD-D526-235100D8F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7334C-8D1E-4E9B-9F42-483A7426DB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583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BA798D-9D30-8F82-4215-9DDB0B0F7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0536F2-24DB-09E9-8018-FBD5B29BC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01B5775-6FAE-BA39-43F5-CD7C9E1E7A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45225"/>
            <a:ext cx="2592387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86D4935-89D8-F426-656F-70826C414F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5317B06-900E-01FF-4475-1C081CE7BF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CD5AB8-5E4C-4CFE-85B2-3F6950F51DF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EC2F96-4997-CD0D-D636-A52AD47696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186352-48DC-A9C2-75F7-CCCA3C2BDD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35B0600-73B3-DCD9-5BD4-77DA863690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094981-1B7D-DD4C-8369-266868141927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E7668FE-911E-9E93-2288-1711521F89B9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8D4A17-2AB8-F44D-DFC1-E6D1B3F6BEAB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1" r:id="rId1"/>
    <p:sldLayoutId id="2147485942" r:id="rId2"/>
    <p:sldLayoutId id="2147485943" r:id="rId3"/>
    <p:sldLayoutId id="2147485944" r:id="rId4"/>
    <p:sldLayoutId id="2147485945" r:id="rId5"/>
    <p:sldLayoutId id="2147485946" r:id="rId6"/>
    <p:sldLayoutId id="2147485947" r:id="rId7"/>
    <p:sldLayoutId id="2147485948" r:id="rId8"/>
    <p:sldLayoutId id="2147485949" r:id="rId9"/>
    <p:sldLayoutId id="2147485950" r:id="rId10"/>
    <p:sldLayoutId id="2147485951" r:id="rId11"/>
    <p:sldLayoutId id="21474859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22A9CBCE-C6E8-54A7-20C3-FD6CBE2EE5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B6D65481-F499-AD52-1FBE-8D3A8892E7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735664-BBD8-EEEC-011B-C42BAB5AF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260580-ED9B-E0B1-BDCD-E67FA819F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27806F6-815B-4489-A5E0-99D83ECAA261}" type="slidenum">
              <a:rPr lang="zh-HK" altLang="en-US"/>
              <a:pPr/>
              <a:t>‹#›</a:t>
            </a:fld>
            <a:endParaRPr lang="en-US" altLang="zh-HK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712698-D177-F939-361E-DDBB97CC7130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73BB93-2BB2-C7B3-7E1F-AA62E897F381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88C228-74B4-6BC2-8DF8-EE2FE41DD961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0" r:id="rId1"/>
    <p:sldLayoutId id="2147485952" r:id="rId2"/>
    <p:sldLayoutId id="2147485953" r:id="rId3"/>
    <p:sldLayoutId id="2147485954" r:id="rId4"/>
    <p:sldLayoutId id="2147485955" r:id="rId5"/>
    <p:sldLayoutId id="2147485956" r:id="rId6"/>
    <p:sldLayoutId id="2147485957" r:id="rId7"/>
    <p:sldLayoutId id="2147485958" r:id="rId8"/>
    <p:sldLayoutId id="2147485959" r:id="rId9"/>
    <p:sldLayoutId id="2147485960" r:id="rId10"/>
    <p:sldLayoutId id="2147485939" r:id="rId11"/>
    <p:sldLayoutId id="21474859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3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hyperlink" Target="5B10_TE_03e_01.ppt" TargetMode="External"/><Relationship Id="rId5" Type="http://schemas.openxmlformats.org/officeDocument/2006/relationships/image" Target="../media/image21.png"/><Relationship Id="rId4" Type="http://schemas.openxmlformats.org/officeDocument/2006/relationships/hyperlink" Target="Example_10/Example_10_03e_01.pp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2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4.xml"/><Relationship Id="rId6" Type="http://schemas.openxmlformats.org/officeDocument/2006/relationships/hyperlink" Target="5B10_TE_03e_02.ppt" TargetMode="External"/><Relationship Id="rId5" Type="http://schemas.openxmlformats.org/officeDocument/2006/relationships/image" Target="../media/image21.png"/><Relationship Id="rId4" Type="http://schemas.openxmlformats.org/officeDocument/2006/relationships/hyperlink" Target="Example_10/Example_10_03e_02.pp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22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4.xml"/><Relationship Id="rId6" Type="http://schemas.openxmlformats.org/officeDocument/2006/relationships/hyperlink" Target="5B10_TE_03e_03.ppt" TargetMode="External"/><Relationship Id="rId5" Type="http://schemas.openxmlformats.org/officeDocument/2006/relationships/image" Target="../media/image21.png"/><Relationship Id="rId4" Type="http://schemas.openxmlformats.org/officeDocument/2006/relationships/hyperlink" Target="Example_10/Example_10_03e_03.ppt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0.wmf"/><Relationship Id="rId11" Type="http://schemas.openxmlformats.org/officeDocument/2006/relationships/hyperlink" Target="5B10_TE_03e_04.ppt" TargetMode="External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1.png"/><Relationship Id="rId4" Type="http://schemas.openxmlformats.org/officeDocument/2006/relationships/image" Target="../media/image39.wmf"/><Relationship Id="rId9" Type="http://schemas.openxmlformats.org/officeDocument/2006/relationships/hyperlink" Target="Example_10/Example_10_03e_04.pp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1DBC0803-C24C-BE84-D179-9B1192B6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3143250"/>
            <a:ext cx="65198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Combination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4E862B7E-F20F-DA63-298B-9957F4A83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3490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general, we have: </a:t>
            </a:r>
          </a:p>
        </p:txBody>
      </p:sp>
      <p:graphicFrame>
        <p:nvGraphicFramePr>
          <p:cNvPr id="33795" name="Object 13">
            <a:extLst>
              <a:ext uri="{FF2B5EF4-FFF2-40B4-BE49-F238E27FC236}">
                <a16:creationId xmlns:a16="http://schemas.microsoft.com/office/drawing/2014/main" id="{5B45412E-77FB-3E7A-84AD-7FF3D60F0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508500"/>
          <a:ext cx="21621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3000" imgH="889000" progId="Equation.3">
                  <p:embed/>
                </p:oleObj>
              </mc:Choice>
              <mc:Fallback>
                <p:oleObj name="方程式" r:id="rId2" imgW="1143000" imgH="889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929" t="52028"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216217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4">
            <a:extLst>
              <a:ext uri="{FF2B5EF4-FFF2-40B4-BE49-F238E27FC236}">
                <a16:creationId xmlns:a16="http://schemas.microsoft.com/office/drawing/2014/main" id="{A9BE9F85-7F2D-6147-477D-659FFCC5B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429000"/>
          <a:ext cx="2667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43000" imgH="889000" progId="Equation.3">
                  <p:embed/>
                </p:oleObj>
              </mc:Choice>
              <mc:Fallback>
                <p:oleObj name="方程式" r:id="rId4" imgW="1143000" imgH="889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7972"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2667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3">
            <a:extLst>
              <a:ext uri="{FF2B5EF4-FFF2-40B4-BE49-F238E27FC236}">
                <a16:creationId xmlns:a16="http://schemas.microsoft.com/office/drawing/2014/main" id="{B29785AD-4AC1-A030-2972-22C5F7B64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569325" cy="194468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DB31B81A-0AB5-2EC2-D85D-B841D613E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57313"/>
            <a:ext cx="79930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24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number of combinations of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 distinct objects taken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>
                <a:latin typeface="Arial" panose="020B0604020202020204" pitchFamily="34" charset="0"/>
              </a:rPr>
              <a:t> at a time without repetition,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is </a:t>
            </a:r>
          </a:p>
        </p:txBody>
      </p:sp>
      <p:grpSp>
        <p:nvGrpSpPr>
          <p:cNvPr id="33799" name="Group 5">
            <a:extLst>
              <a:ext uri="{FF2B5EF4-FFF2-40B4-BE49-F238E27FC236}">
                <a16:creationId xmlns:a16="http://schemas.microsoft.com/office/drawing/2014/main" id="{EF80125E-D9EA-86A7-E66D-F541AD7172AF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2441575"/>
            <a:ext cx="796925" cy="555625"/>
            <a:chOff x="2592" y="1818"/>
            <a:chExt cx="502" cy="350"/>
          </a:xfrm>
        </p:grpSpPr>
        <p:graphicFrame>
          <p:nvGraphicFramePr>
            <p:cNvPr id="33805" name="Object 7">
              <a:extLst>
                <a:ext uri="{FF2B5EF4-FFF2-40B4-BE49-F238E27FC236}">
                  <a16:creationId xmlns:a16="http://schemas.microsoft.com/office/drawing/2014/main" id="{5B1178E0-DE46-FFB3-4B78-3AF33A932E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832"/>
            <a:ext cx="3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6" imgW="215806" imgH="228501" progId="Equation.3">
                    <p:embed/>
                  </p:oleObj>
                </mc:Choice>
                <mc:Fallback>
                  <p:oleObj name="方程式" r:id="rId6" imgW="215806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832"/>
                          <a:ext cx="3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Text Box 8">
              <a:extLst>
                <a:ext uri="{FF2B5EF4-FFF2-40B4-BE49-F238E27FC236}">
                  <a16:creationId xmlns:a16="http://schemas.microsoft.com/office/drawing/2014/main" id="{60BAC913-72AD-934B-B114-D0623195C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5" y="1818"/>
              <a:ext cx="2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33800" name="矩形 30">
            <a:extLst>
              <a:ext uri="{FF2B5EF4-FFF2-40B4-BE49-F238E27FC236}">
                <a16:creationId xmlns:a16="http://schemas.microsoft.com/office/drawing/2014/main" id="{2E61429A-44DD-1EF0-DA88-4A07678CB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1784350"/>
            <a:ext cx="2562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denoted by     ,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33801" name="Object 7">
            <a:extLst>
              <a:ext uri="{FF2B5EF4-FFF2-40B4-BE49-F238E27FC236}">
                <a16:creationId xmlns:a16="http://schemas.microsoft.com/office/drawing/2014/main" id="{F58F0959-63EB-E367-CA53-86AFFC356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6238" y="1793875"/>
          <a:ext cx="503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15806" imgH="228501" progId="Equation.3">
                  <p:embed/>
                </p:oleObj>
              </mc:Choice>
              <mc:Fallback>
                <p:oleObj name="方程式" r:id="rId6" imgW="215806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238" y="1793875"/>
                        <a:ext cx="5032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>
            <a:extLst>
              <a:ext uri="{FF2B5EF4-FFF2-40B4-BE49-F238E27FC236}">
                <a16:creationId xmlns:a16="http://schemas.microsoft.com/office/drawing/2014/main" id="{53DB70ED-4937-DF70-FD3D-D914793B2F1B}"/>
              </a:ext>
            </a:extLst>
          </p:cNvPr>
          <p:cNvGrpSpPr>
            <a:grpSpLocks/>
          </p:cNvGrpSpPr>
          <p:nvPr/>
        </p:nvGrpSpPr>
        <p:grpSpPr bwMode="auto">
          <a:xfrm>
            <a:off x="1738313" y="2122488"/>
            <a:ext cx="1754187" cy="1092200"/>
            <a:chOff x="3576" y="2490"/>
            <a:chExt cx="1105" cy="688"/>
          </a:xfrm>
        </p:grpSpPr>
        <p:sp>
          <p:nvSpPr>
            <p:cNvPr id="33803" name="Text Box 17">
              <a:extLst>
                <a:ext uri="{FF2B5EF4-FFF2-40B4-BE49-F238E27FC236}">
                  <a16:creationId xmlns:a16="http://schemas.microsoft.com/office/drawing/2014/main" id="{385BA958-8F18-9DD8-F83B-C34189CD5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2637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.</a:t>
              </a:r>
            </a:p>
          </p:txBody>
        </p:sp>
        <p:graphicFrame>
          <p:nvGraphicFramePr>
            <p:cNvPr id="33804" name="Object 18">
              <a:extLst>
                <a:ext uri="{FF2B5EF4-FFF2-40B4-BE49-F238E27FC236}">
                  <a16:creationId xmlns:a16="http://schemas.microsoft.com/office/drawing/2014/main" id="{AB885B44-8F69-B88A-C0C5-87ED3BE3F8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6" y="2490"/>
            <a:ext cx="967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634725" imgH="418918" progId="Equation.3">
                    <p:embed/>
                  </p:oleObj>
                </mc:Choice>
                <mc:Fallback>
                  <p:oleObj name="方程式" r:id="rId8" imgW="634725" imgH="41891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3561" t="-11504"/>
                        <a:stretch>
                          <a:fillRect/>
                        </a:stretch>
                      </p:blipFill>
                      <p:spPr bwMode="auto">
                        <a:xfrm>
                          <a:off x="3576" y="2490"/>
                          <a:ext cx="967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27AE243-4A04-9891-312A-C14AF5B15046}"/>
              </a:ext>
            </a:extLst>
          </p:cNvPr>
          <p:cNvSpPr/>
          <p:nvPr/>
        </p:nvSpPr>
        <p:spPr>
          <a:xfrm>
            <a:off x="2339975" y="5143500"/>
            <a:ext cx="4535488" cy="1201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4819" name="Text Box 23">
            <a:extLst>
              <a:ext uri="{FF2B5EF4-FFF2-40B4-BE49-F238E27FC236}">
                <a16:creationId xmlns:a16="http://schemas.microsoft.com/office/drawing/2014/main" id="{6E5AFDA1-D9AC-6FCC-D82D-F24BB8685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2006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44042" name="文字方塊 11">
            <a:extLst>
              <a:ext uri="{FF2B5EF4-FFF2-40B4-BE49-F238E27FC236}">
                <a16:creationId xmlns:a16="http://schemas.microsoft.com/office/drawing/2014/main" id="{95CDAD7B-B3C0-DA64-E53B-ECF52989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89063"/>
            <a:ext cx="8139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The number of combinations of </a:t>
            </a: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r>
              <a:rPr lang="en-US" altLang="zh-HK" sz="2800">
                <a:latin typeface="Arial" panose="020B0604020202020204" pitchFamily="34" charset="0"/>
              </a:rPr>
              <a:t> distinct ribbons taken </a:t>
            </a:r>
            <a:r>
              <a:rPr lang="en-US" altLang="zh-HK" sz="28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800">
                <a:latin typeface="Arial" panose="020B0604020202020204" pitchFamily="34" charset="0"/>
              </a:rPr>
              <a:t> at a time without repetition is    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F03A58A-C69C-35AB-2023-E6D870BD19C4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2492375"/>
            <a:ext cx="4530725" cy="619125"/>
            <a:chOff x="366711" y="2266950"/>
            <a:chExt cx="4530749" cy="619124"/>
          </a:xfrm>
        </p:grpSpPr>
        <p:grpSp>
          <p:nvGrpSpPr>
            <p:cNvPr id="34837" name="群組 23">
              <a:extLst>
                <a:ext uri="{FF2B5EF4-FFF2-40B4-BE49-F238E27FC236}">
                  <a16:creationId xmlns:a16="http://schemas.microsoft.com/office/drawing/2014/main" id="{C84D1C52-BE2C-F739-C575-C2E9CDBBC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711" y="2276475"/>
              <a:ext cx="4530749" cy="609599"/>
              <a:chOff x="6372198" y="2343106"/>
              <a:chExt cx="4530469" cy="609777"/>
            </a:xfrm>
          </p:grpSpPr>
          <p:sp>
            <p:nvSpPr>
              <p:cNvPr id="34839" name="文字方塊 21">
                <a:extLst>
                  <a:ext uri="{FF2B5EF4-FFF2-40B4-BE49-F238E27FC236}">
                    <a16:creationId xmlns:a16="http://schemas.microsoft.com/office/drawing/2014/main" id="{6638F656-B7CD-0C41-21AA-168FB0BD4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198" y="2343106"/>
                <a:ext cx="4530469" cy="523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800" i="1">
                    <a:latin typeface="Arial" panose="020B0604020202020204" pitchFamily="34" charset="0"/>
                  </a:rPr>
                  <a:t>C  </a:t>
                </a:r>
                <a:r>
                  <a:rPr lang="en-US" altLang="zh-HK" sz="2800">
                    <a:latin typeface="Arial" panose="020B0604020202020204" pitchFamily="34" charset="0"/>
                  </a:rPr>
                  <a:t> = 	      </a:t>
                </a:r>
                <a:r>
                  <a:rPr lang="en-US" altLang="zh-HK" sz="2800">
                    <a:latin typeface="Arial" panose="020B0604020202020204" pitchFamily="34" charset="0"/>
                    <a:sym typeface="Symbol" panose="05050102010706020507" pitchFamily="18" charset="2"/>
                  </a:rPr>
                  <a:t>=         = 15. </a:t>
                </a:r>
                <a:endParaRPr lang="zh-HK" altLang="en-US" sz="2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840" name="文字方塊 22">
                <a:extLst>
                  <a:ext uri="{FF2B5EF4-FFF2-40B4-BE49-F238E27FC236}">
                    <a16:creationId xmlns:a16="http://schemas.microsoft.com/office/drawing/2014/main" id="{1FDDF64A-EFD2-7B00-B6A1-F1B4F61E0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583551"/>
                <a:ext cx="8640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1800">
                    <a:solidFill>
                      <a:srgbClr val="0000FF"/>
                    </a:solidFill>
                    <a:latin typeface="Arial" panose="020B0604020202020204" pitchFamily="34" charset="0"/>
                  </a:rPr>
                  <a:t>2</a:t>
                </a:r>
                <a:endParaRPr lang="zh-HK" altLang="en-US" sz="18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838" name="文字方塊 20">
              <a:extLst>
                <a:ext uri="{FF2B5EF4-FFF2-40B4-BE49-F238E27FC236}">
                  <a16:creationId xmlns:a16="http://schemas.microsoft.com/office/drawing/2014/main" id="{00EA15C4-A2F2-79F4-19BD-216875BFD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38" y="2266950"/>
              <a:ext cx="863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solidFill>
                    <a:srgbClr val="FF0000"/>
                  </a:solidFill>
                  <a:latin typeface="Arial" panose="020B0604020202020204" pitchFamily="34" charset="0"/>
                </a:rPr>
                <a:t>6</a:t>
              </a:r>
              <a:endParaRPr lang="zh-HK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綵帶 (向上) 1">
            <a:extLst>
              <a:ext uri="{FF2B5EF4-FFF2-40B4-BE49-F238E27FC236}">
                <a16:creationId xmlns:a16="http://schemas.microsoft.com/office/drawing/2014/main" id="{5AD0D056-1653-209E-1021-DA431609FADC}"/>
              </a:ext>
            </a:extLst>
          </p:cNvPr>
          <p:cNvSpPr/>
          <p:nvPr/>
        </p:nvSpPr>
        <p:spPr>
          <a:xfrm rot="19970929">
            <a:off x="7073900" y="4465638"/>
            <a:ext cx="1003300" cy="474662"/>
          </a:xfrm>
          <a:prstGeom prst="ribbon2">
            <a:avLst/>
          </a:prstGeom>
          <a:solidFill>
            <a:srgbClr val="CC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8" name="綵帶 (向上) 17">
            <a:extLst>
              <a:ext uri="{FF2B5EF4-FFF2-40B4-BE49-F238E27FC236}">
                <a16:creationId xmlns:a16="http://schemas.microsoft.com/office/drawing/2014/main" id="{6E8D0FC6-D765-4296-3F88-A05AB898D751}"/>
              </a:ext>
            </a:extLst>
          </p:cNvPr>
          <p:cNvSpPr/>
          <p:nvPr/>
        </p:nvSpPr>
        <p:spPr>
          <a:xfrm rot="19970929">
            <a:off x="6216650" y="3535363"/>
            <a:ext cx="1003300" cy="474662"/>
          </a:xfrm>
          <a:prstGeom prst="ribbon2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9" name="綵帶 (向上) 18">
            <a:extLst>
              <a:ext uri="{FF2B5EF4-FFF2-40B4-BE49-F238E27FC236}">
                <a16:creationId xmlns:a16="http://schemas.microsoft.com/office/drawing/2014/main" id="{16AF88C7-4D85-2C96-EEB2-7D5ADA841758}"/>
              </a:ext>
            </a:extLst>
          </p:cNvPr>
          <p:cNvSpPr/>
          <p:nvPr/>
        </p:nvSpPr>
        <p:spPr>
          <a:xfrm rot="19970929">
            <a:off x="4840288" y="4141788"/>
            <a:ext cx="1003300" cy="474662"/>
          </a:xfrm>
          <a:prstGeom prst="ribbon2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0" name="綵帶 (向上) 19">
            <a:extLst>
              <a:ext uri="{FF2B5EF4-FFF2-40B4-BE49-F238E27FC236}">
                <a16:creationId xmlns:a16="http://schemas.microsoft.com/office/drawing/2014/main" id="{8CEE8F51-73AE-4180-186C-AF30E2C20295}"/>
              </a:ext>
            </a:extLst>
          </p:cNvPr>
          <p:cNvSpPr/>
          <p:nvPr/>
        </p:nvSpPr>
        <p:spPr>
          <a:xfrm rot="19970929">
            <a:off x="1473200" y="3675063"/>
            <a:ext cx="1003300" cy="474662"/>
          </a:xfrm>
          <a:prstGeom prst="ribbon2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1" name="綵帶 (向上) 20">
            <a:extLst>
              <a:ext uri="{FF2B5EF4-FFF2-40B4-BE49-F238E27FC236}">
                <a16:creationId xmlns:a16="http://schemas.microsoft.com/office/drawing/2014/main" id="{2F3F2EDB-054E-995C-9BFC-58E3DF4BEB93}"/>
              </a:ext>
            </a:extLst>
          </p:cNvPr>
          <p:cNvSpPr/>
          <p:nvPr/>
        </p:nvSpPr>
        <p:spPr>
          <a:xfrm rot="19970929">
            <a:off x="2589213" y="4008438"/>
            <a:ext cx="1003300" cy="474662"/>
          </a:xfrm>
          <a:prstGeom prst="ribbon2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2" name="綵帶 (向上) 21">
            <a:extLst>
              <a:ext uri="{FF2B5EF4-FFF2-40B4-BE49-F238E27FC236}">
                <a16:creationId xmlns:a16="http://schemas.microsoft.com/office/drawing/2014/main" id="{D5C1DFF7-6625-72E3-F88F-7DD58BB327EE}"/>
              </a:ext>
            </a:extLst>
          </p:cNvPr>
          <p:cNvSpPr/>
          <p:nvPr/>
        </p:nvSpPr>
        <p:spPr>
          <a:xfrm rot="19970929">
            <a:off x="923925" y="4695825"/>
            <a:ext cx="1003300" cy="474663"/>
          </a:xfrm>
          <a:prstGeom prst="ribbon2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aphicFrame>
        <p:nvGraphicFramePr>
          <p:cNvPr id="26" name="Object 18">
            <a:extLst>
              <a:ext uri="{FF2B5EF4-FFF2-40B4-BE49-F238E27FC236}">
                <a16:creationId xmlns:a16="http://schemas.microsoft.com/office/drawing/2014/main" id="{A25061A3-1FF6-C14E-77AB-86A4F825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988" y="2187575"/>
          <a:ext cx="858837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55292" imgH="393359" progId="Equation.3">
                  <p:embed/>
                </p:oleObj>
              </mc:Choice>
              <mc:Fallback>
                <p:oleObj name="方程式" r:id="rId2" imgW="355292" imgH="39335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561" t="-11504"/>
                      <a:stretch>
                        <a:fillRect/>
                      </a:stretch>
                    </p:blipFill>
                    <p:spPr bwMode="auto">
                      <a:xfrm>
                        <a:off x="2185988" y="2187575"/>
                        <a:ext cx="858837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群組 13">
            <a:extLst>
              <a:ext uri="{FF2B5EF4-FFF2-40B4-BE49-F238E27FC236}">
                <a16:creationId xmlns:a16="http://schemas.microsoft.com/office/drawing/2014/main" id="{EC67E8C6-5962-9314-A22B-E104632D6B48}"/>
              </a:ext>
            </a:extLst>
          </p:cNvPr>
          <p:cNvGrpSpPr>
            <a:grpSpLocks/>
          </p:cNvGrpSpPr>
          <p:nvPr/>
        </p:nvGrpSpPr>
        <p:grpSpPr bwMode="auto">
          <a:xfrm>
            <a:off x="1300163" y="2209800"/>
            <a:ext cx="1152525" cy="1041400"/>
            <a:chOff x="3995538" y="2244408"/>
            <a:chExt cx="1152526" cy="1040576"/>
          </a:xfrm>
        </p:grpSpPr>
        <p:grpSp>
          <p:nvGrpSpPr>
            <p:cNvPr id="34831" name="群組 27">
              <a:extLst>
                <a:ext uri="{FF2B5EF4-FFF2-40B4-BE49-F238E27FC236}">
                  <a16:creationId xmlns:a16="http://schemas.microsoft.com/office/drawing/2014/main" id="{9167F4AE-B11D-42A3-36A4-D5353AD54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538" y="2244408"/>
              <a:ext cx="1152526" cy="1040576"/>
              <a:chOff x="366712" y="2266950"/>
              <a:chExt cx="1152526" cy="1040576"/>
            </a:xfrm>
          </p:grpSpPr>
          <p:grpSp>
            <p:nvGrpSpPr>
              <p:cNvPr id="34833" name="群組 23">
                <a:extLst>
                  <a:ext uri="{FF2B5EF4-FFF2-40B4-BE49-F238E27FC236}">
                    <a16:creationId xmlns:a16="http://schemas.microsoft.com/office/drawing/2014/main" id="{F6CD2326-ACC1-644F-1C62-6D768CB86E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712" y="2276475"/>
                <a:ext cx="1080189" cy="1031051"/>
                <a:chOff x="6372198" y="2343106"/>
                <a:chExt cx="1080122" cy="1031352"/>
              </a:xfrm>
            </p:grpSpPr>
            <p:sp>
              <p:nvSpPr>
                <p:cNvPr id="34835" name="文字方塊 21">
                  <a:extLst>
                    <a:ext uri="{FF2B5EF4-FFF2-40B4-BE49-F238E27FC236}">
                      <a16:creationId xmlns:a16="http://schemas.microsoft.com/office/drawing/2014/main" id="{CC703825-683F-2F02-ABD5-D60BC40E64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2198" y="2343106"/>
                  <a:ext cx="648073" cy="1031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HK" sz="2800" i="1">
                      <a:latin typeface="Arial" panose="020B0604020202020204" pitchFamily="34" charset="0"/>
                    </a:rPr>
                    <a:t>P</a:t>
                  </a:r>
                </a:p>
                <a:p>
                  <a:pPr algn="ctr" eaLnBrk="1" hangingPunct="1">
                    <a:spcBef>
                      <a:spcPts val="600"/>
                    </a:spcBef>
                    <a:buFontTx/>
                    <a:buNone/>
                  </a:pPr>
                  <a:r>
                    <a:rPr lang="en-US" altLang="zh-HK" sz="2800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2</a:t>
                  </a:r>
                  <a:r>
                    <a:rPr lang="en-US" altLang="zh-HK" sz="2800">
                      <a:latin typeface="Arial" panose="020B0604020202020204" pitchFamily="34" charset="0"/>
                    </a:rPr>
                    <a:t>!</a:t>
                  </a:r>
                </a:p>
              </p:txBody>
            </p:sp>
            <p:sp>
              <p:nvSpPr>
                <p:cNvPr id="34836" name="文字方塊 22">
                  <a:extLst>
                    <a:ext uri="{FF2B5EF4-FFF2-40B4-BE49-F238E27FC236}">
                      <a16:creationId xmlns:a16="http://schemas.microsoft.com/office/drawing/2014/main" id="{7CCED7CA-75DE-68D2-57F5-6436664B15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88224" y="2583551"/>
                  <a:ext cx="8640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HK" sz="1800">
                      <a:solidFill>
                        <a:srgbClr val="0000FF"/>
                      </a:solidFill>
                      <a:latin typeface="Arial" panose="020B0604020202020204" pitchFamily="34" charset="0"/>
                    </a:rPr>
                    <a:t>2</a:t>
                  </a:r>
                  <a:endParaRPr lang="zh-HK" altLang="en-US" sz="1800">
                    <a:solidFill>
                      <a:srgbClr val="0000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4834" name="文字方塊 20">
                <a:extLst>
                  <a:ext uri="{FF2B5EF4-FFF2-40B4-BE49-F238E27FC236}">
                    <a16:creationId xmlns:a16="http://schemas.microsoft.com/office/drawing/2014/main" id="{5477FE8F-613B-DF5A-79A3-EC2DE89D9F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638" y="2266950"/>
                <a:ext cx="863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1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6</a:t>
                </a:r>
                <a:endParaRPr lang="zh-HK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DD95CD4-41A0-F134-6175-B7473CF6F1AA}"/>
                </a:ext>
              </a:extLst>
            </p:cNvPr>
            <p:cNvCxnSpPr/>
            <p:nvPr/>
          </p:nvCxnSpPr>
          <p:spPr>
            <a:xfrm flipV="1">
              <a:off x="3995538" y="2802766"/>
              <a:ext cx="6127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A9D62F-5201-8AD8-B36D-476050D46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00663"/>
            <a:ext cx="20177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One possible combination: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0.12448 0.275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137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1.48148E-6 L 0.08316 0.206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/>
      <p:bldP spid="18" grpId="0" animBg="1"/>
      <p:bldP spid="21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1AE2AAE-3052-7F67-6264-731AF27B3B72}"/>
              </a:ext>
            </a:extLst>
          </p:cNvPr>
          <p:cNvSpPr/>
          <p:nvPr/>
        </p:nvSpPr>
        <p:spPr>
          <a:xfrm>
            <a:off x="2339975" y="5143500"/>
            <a:ext cx="4535488" cy="1201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5843" name="Text Box 23">
            <a:extLst>
              <a:ext uri="{FF2B5EF4-FFF2-40B4-BE49-F238E27FC236}">
                <a16:creationId xmlns:a16="http://schemas.microsoft.com/office/drawing/2014/main" id="{5F216610-A440-9B6F-4176-6E5EC44C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2006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44042" name="文字方塊 11">
            <a:extLst>
              <a:ext uri="{FF2B5EF4-FFF2-40B4-BE49-F238E27FC236}">
                <a16:creationId xmlns:a16="http://schemas.microsoft.com/office/drawing/2014/main" id="{087F80B9-659F-81AB-D6FF-5F91F6B2A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89063"/>
            <a:ext cx="8139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HK" sz="2800" dirty="0">
                <a:latin typeface="Arial" charset="0"/>
              </a:rPr>
              <a:t>The number of combinations of </a:t>
            </a:r>
            <a:r>
              <a:rPr lang="en-US" altLang="zh-HK" sz="2800" dirty="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altLang="zh-HK" sz="2800" dirty="0">
                <a:latin typeface="Arial" charset="0"/>
              </a:rPr>
              <a:t> distinct ribbons taken </a:t>
            </a:r>
            <a:r>
              <a:rPr lang="en-US" altLang="zh-HK" sz="2800" dirty="0">
                <a:solidFill>
                  <a:schemeClr val="accent6"/>
                </a:solidFill>
                <a:latin typeface="Arial" charset="0"/>
              </a:rPr>
              <a:t>3</a:t>
            </a:r>
            <a:r>
              <a:rPr lang="en-US" altLang="zh-HK" sz="2800" dirty="0">
                <a:latin typeface="Arial" charset="0"/>
              </a:rPr>
              <a:t> at a time without repetition is     </a:t>
            </a:r>
            <a:endParaRPr lang="zh-HK" altLang="en-US" sz="2800" dirty="0">
              <a:latin typeface="Arial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5EDD91C-C74D-A528-3510-0F6C86878E8F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2492375"/>
            <a:ext cx="4530725" cy="619125"/>
            <a:chOff x="366711" y="2266950"/>
            <a:chExt cx="4530749" cy="619124"/>
          </a:xfrm>
        </p:grpSpPr>
        <p:grpSp>
          <p:nvGrpSpPr>
            <p:cNvPr id="35861" name="群組 23">
              <a:extLst>
                <a:ext uri="{FF2B5EF4-FFF2-40B4-BE49-F238E27FC236}">
                  <a16:creationId xmlns:a16="http://schemas.microsoft.com/office/drawing/2014/main" id="{63CEF380-8F46-4F68-299F-8A49147A9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711" y="2276475"/>
              <a:ext cx="4530749" cy="609599"/>
              <a:chOff x="6372198" y="2343106"/>
              <a:chExt cx="4530469" cy="609777"/>
            </a:xfrm>
          </p:grpSpPr>
          <p:sp>
            <p:nvSpPr>
              <p:cNvPr id="35863" name="文字方塊 21">
                <a:extLst>
                  <a:ext uri="{FF2B5EF4-FFF2-40B4-BE49-F238E27FC236}">
                    <a16:creationId xmlns:a16="http://schemas.microsoft.com/office/drawing/2014/main" id="{5B678282-A403-972D-2262-A48F377286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198" y="2343106"/>
                <a:ext cx="4530469" cy="523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800" i="1">
                    <a:latin typeface="Arial" panose="020B0604020202020204" pitchFamily="34" charset="0"/>
                  </a:rPr>
                  <a:t>C  </a:t>
                </a:r>
                <a:r>
                  <a:rPr lang="en-US" altLang="zh-HK" sz="2800">
                    <a:latin typeface="Arial" panose="020B0604020202020204" pitchFamily="34" charset="0"/>
                  </a:rPr>
                  <a:t> = 	      </a:t>
                </a:r>
                <a:r>
                  <a:rPr lang="en-US" altLang="zh-HK" sz="2800">
                    <a:latin typeface="Arial" panose="020B0604020202020204" pitchFamily="34" charset="0"/>
                    <a:sym typeface="Symbol" panose="05050102010706020507" pitchFamily="18" charset="2"/>
                  </a:rPr>
                  <a:t>=             = 20. </a:t>
                </a:r>
                <a:endParaRPr lang="zh-HK" altLang="en-US" sz="2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48" name="文字方塊 22">
                <a:extLst>
                  <a:ext uri="{FF2B5EF4-FFF2-40B4-BE49-F238E27FC236}">
                    <a16:creationId xmlns:a16="http://schemas.microsoft.com/office/drawing/2014/main" id="{4BBDF1FF-C1EF-A46E-E765-04F70744E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086" y="2582889"/>
                <a:ext cx="863551" cy="369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HK" sz="1800" dirty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3</a:t>
                </a:r>
                <a:endParaRPr lang="zh-HK" altLang="en-US" sz="18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endParaRPr>
              </a:p>
            </p:txBody>
          </p:sp>
        </p:grpSp>
        <p:sp>
          <p:nvSpPr>
            <p:cNvPr id="35862" name="文字方塊 20">
              <a:extLst>
                <a:ext uri="{FF2B5EF4-FFF2-40B4-BE49-F238E27FC236}">
                  <a16:creationId xmlns:a16="http://schemas.microsoft.com/office/drawing/2014/main" id="{72CC4903-F7B0-B82F-0300-399F221C2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38" y="2266950"/>
              <a:ext cx="863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solidFill>
                    <a:srgbClr val="FF0000"/>
                  </a:solidFill>
                  <a:latin typeface="Arial" panose="020B0604020202020204" pitchFamily="34" charset="0"/>
                </a:rPr>
                <a:t>6</a:t>
              </a:r>
              <a:endParaRPr lang="zh-HK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綵帶 (向上) 1">
            <a:extLst>
              <a:ext uri="{FF2B5EF4-FFF2-40B4-BE49-F238E27FC236}">
                <a16:creationId xmlns:a16="http://schemas.microsoft.com/office/drawing/2014/main" id="{F66993FE-D862-0B2F-85ED-4CAC342E992B}"/>
              </a:ext>
            </a:extLst>
          </p:cNvPr>
          <p:cNvSpPr/>
          <p:nvPr/>
        </p:nvSpPr>
        <p:spPr>
          <a:xfrm rot="19970929">
            <a:off x="7073900" y="4465638"/>
            <a:ext cx="1003300" cy="474662"/>
          </a:xfrm>
          <a:prstGeom prst="ribbon2">
            <a:avLst/>
          </a:prstGeom>
          <a:solidFill>
            <a:srgbClr val="CC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8" name="綵帶 (向上) 17">
            <a:extLst>
              <a:ext uri="{FF2B5EF4-FFF2-40B4-BE49-F238E27FC236}">
                <a16:creationId xmlns:a16="http://schemas.microsoft.com/office/drawing/2014/main" id="{EA8C5F87-22F9-B3D8-5ED3-8C37DE037777}"/>
              </a:ext>
            </a:extLst>
          </p:cNvPr>
          <p:cNvSpPr/>
          <p:nvPr/>
        </p:nvSpPr>
        <p:spPr>
          <a:xfrm rot="19970929">
            <a:off x="6216650" y="3535363"/>
            <a:ext cx="1003300" cy="474662"/>
          </a:xfrm>
          <a:prstGeom prst="ribbon2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9" name="綵帶 (向上) 18">
            <a:extLst>
              <a:ext uri="{FF2B5EF4-FFF2-40B4-BE49-F238E27FC236}">
                <a16:creationId xmlns:a16="http://schemas.microsoft.com/office/drawing/2014/main" id="{4B8A1157-32A3-00BD-536F-A35FFB1A59E6}"/>
              </a:ext>
            </a:extLst>
          </p:cNvPr>
          <p:cNvSpPr/>
          <p:nvPr/>
        </p:nvSpPr>
        <p:spPr>
          <a:xfrm rot="19970929">
            <a:off x="4840288" y="4141788"/>
            <a:ext cx="1003300" cy="474662"/>
          </a:xfrm>
          <a:prstGeom prst="ribbon2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0" name="綵帶 (向上) 19">
            <a:extLst>
              <a:ext uri="{FF2B5EF4-FFF2-40B4-BE49-F238E27FC236}">
                <a16:creationId xmlns:a16="http://schemas.microsoft.com/office/drawing/2014/main" id="{9F5EFA45-623E-1681-3A83-441AA02DC91F}"/>
              </a:ext>
            </a:extLst>
          </p:cNvPr>
          <p:cNvSpPr/>
          <p:nvPr/>
        </p:nvSpPr>
        <p:spPr>
          <a:xfrm rot="19970929">
            <a:off x="1473200" y="3675063"/>
            <a:ext cx="1003300" cy="474662"/>
          </a:xfrm>
          <a:prstGeom prst="ribbon2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1" name="綵帶 (向上) 20">
            <a:extLst>
              <a:ext uri="{FF2B5EF4-FFF2-40B4-BE49-F238E27FC236}">
                <a16:creationId xmlns:a16="http://schemas.microsoft.com/office/drawing/2014/main" id="{1C13944B-C86E-F916-B488-52AEA5DE138B}"/>
              </a:ext>
            </a:extLst>
          </p:cNvPr>
          <p:cNvSpPr/>
          <p:nvPr/>
        </p:nvSpPr>
        <p:spPr>
          <a:xfrm rot="19970929">
            <a:off x="2589213" y="4008438"/>
            <a:ext cx="1003300" cy="474662"/>
          </a:xfrm>
          <a:prstGeom prst="ribbon2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2" name="綵帶 (向上) 21">
            <a:extLst>
              <a:ext uri="{FF2B5EF4-FFF2-40B4-BE49-F238E27FC236}">
                <a16:creationId xmlns:a16="http://schemas.microsoft.com/office/drawing/2014/main" id="{8327BE20-B289-E523-3E59-1D04866EAD2A}"/>
              </a:ext>
            </a:extLst>
          </p:cNvPr>
          <p:cNvSpPr/>
          <p:nvPr/>
        </p:nvSpPr>
        <p:spPr>
          <a:xfrm rot="19970929">
            <a:off x="923925" y="4695825"/>
            <a:ext cx="1003300" cy="474663"/>
          </a:xfrm>
          <a:prstGeom prst="ribbon2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aphicFrame>
        <p:nvGraphicFramePr>
          <p:cNvPr id="26" name="Object 18">
            <a:extLst>
              <a:ext uri="{FF2B5EF4-FFF2-40B4-BE49-F238E27FC236}">
                <a16:creationId xmlns:a16="http://schemas.microsoft.com/office/drawing/2014/main" id="{93915DB4-EF19-0802-5560-984E90D04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2187575"/>
          <a:ext cx="13493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58558" imgH="393529" progId="Equation.3">
                  <p:embed/>
                </p:oleObj>
              </mc:Choice>
              <mc:Fallback>
                <p:oleObj name="方程式" r:id="rId2" imgW="558558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561" t="-11504"/>
                      <a:stretch>
                        <a:fillRect/>
                      </a:stretch>
                    </p:blipFill>
                    <p:spPr bwMode="auto">
                      <a:xfrm>
                        <a:off x="2143125" y="2187575"/>
                        <a:ext cx="13493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群組 13">
            <a:extLst>
              <a:ext uri="{FF2B5EF4-FFF2-40B4-BE49-F238E27FC236}">
                <a16:creationId xmlns:a16="http://schemas.microsoft.com/office/drawing/2014/main" id="{765D6C71-1B29-A08D-0F55-69F2B093DB70}"/>
              </a:ext>
            </a:extLst>
          </p:cNvPr>
          <p:cNvGrpSpPr>
            <a:grpSpLocks/>
          </p:cNvGrpSpPr>
          <p:nvPr/>
        </p:nvGrpSpPr>
        <p:grpSpPr bwMode="auto">
          <a:xfrm>
            <a:off x="1300163" y="2209800"/>
            <a:ext cx="1152525" cy="1041400"/>
            <a:chOff x="3995538" y="2244408"/>
            <a:chExt cx="1152526" cy="1040576"/>
          </a:xfrm>
        </p:grpSpPr>
        <p:grpSp>
          <p:nvGrpSpPr>
            <p:cNvPr id="35855" name="群組 27">
              <a:extLst>
                <a:ext uri="{FF2B5EF4-FFF2-40B4-BE49-F238E27FC236}">
                  <a16:creationId xmlns:a16="http://schemas.microsoft.com/office/drawing/2014/main" id="{8785BDB5-0A8E-931B-D938-DA610B247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538" y="2244408"/>
              <a:ext cx="1152526" cy="1040576"/>
              <a:chOff x="366712" y="2266950"/>
              <a:chExt cx="1152526" cy="1040576"/>
            </a:xfrm>
          </p:grpSpPr>
          <p:grpSp>
            <p:nvGrpSpPr>
              <p:cNvPr id="35857" name="群組 23">
                <a:extLst>
                  <a:ext uri="{FF2B5EF4-FFF2-40B4-BE49-F238E27FC236}">
                    <a16:creationId xmlns:a16="http://schemas.microsoft.com/office/drawing/2014/main" id="{5529EB9F-66E4-2A68-24C7-B3C1BB084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712" y="2276475"/>
                <a:ext cx="1080189" cy="1031051"/>
                <a:chOff x="6372198" y="2343106"/>
                <a:chExt cx="1080122" cy="1031352"/>
              </a:xfrm>
            </p:grpSpPr>
            <p:sp>
              <p:nvSpPr>
                <p:cNvPr id="31" name="文字方塊 21">
                  <a:extLst>
                    <a:ext uri="{FF2B5EF4-FFF2-40B4-BE49-F238E27FC236}">
                      <a16:creationId xmlns:a16="http://schemas.microsoft.com/office/drawing/2014/main" id="{1297CEFD-24C8-DBF0-6B7D-3A331B6A15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2198" y="2343098"/>
                  <a:ext cx="647660" cy="1031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HK" sz="2800" i="1" dirty="0">
                      <a:latin typeface="Arial" charset="0"/>
                    </a:rPr>
                    <a:t>P</a:t>
                  </a:r>
                </a:p>
                <a:p>
                  <a:pPr algn="ctr" eaLnBrk="1" hangingPunct="1">
                    <a:spcBef>
                      <a:spcPts val="600"/>
                    </a:spcBef>
                    <a:buFontTx/>
                    <a:buNone/>
                    <a:defRPr/>
                  </a:pPr>
                  <a:r>
                    <a:rPr lang="en-US" altLang="zh-HK" sz="2800" dirty="0">
                      <a:solidFill>
                        <a:schemeClr val="accent6">
                          <a:lumMod val="75000"/>
                        </a:schemeClr>
                      </a:solidFill>
                      <a:latin typeface="Arial" charset="0"/>
                    </a:rPr>
                    <a:t>3</a:t>
                  </a:r>
                  <a:r>
                    <a:rPr lang="en-US" altLang="zh-HK" sz="2800" dirty="0">
                      <a:latin typeface="Arial" charset="0"/>
                    </a:rPr>
                    <a:t>!</a:t>
                  </a:r>
                </a:p>
              </p:txBody>
            </p:sp>
            <p:sp>
              <p:nvSpPr>
                <p:cNvPr id="32" name="文字方塊 22">
                  <a:extLst>
                    <a:ext uri="{FF2B5EF4-FFF2-40B4-BE49-F238E27FC236}">
                      <a16:creationId xmlns:a16="http://schemas.microsoft.com/office/drawing/2014/main" id="{825CD6B2-0A8C-BF2A-7694-52C2C47E59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88085" y="2584278"/>
                  <a:ext cx="863547" cy="368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HK" sz="1800" dirty="0">
                      <a:solidFill>
                        <a:schemeClr val="accent6">
                          <a:lumMod val="75000"/>
                        </a:schemeClr>
                      </a:solidFill>
                      <a:latin typeface="Arial" charset="0"/>
                    </a:rPr>
                    <a:t>3</a:t>
                  </a:r>
                  <a:endParaRPr lang="zh-HK" altLang="en-US" sz="1800" dirty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35858" name="文字方塊 20">
                <a:extLst>
                  <a:ext uri="{FF2B5EF4-FFF2-40B4-BE49-F238E27FC236}">
                    <a16:creationId xmlns:a16="http://schemas.microsoft.com/office/drawing/2014/main" id="{EC51E73D-8C96-331C-B4A9-8F20572B3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638" y="2266950"/>
                <a:ext cx="863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1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6</a:t>
                </a:r>
                <a:endParaRPr lang="zh-HK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41562D9-89F3-FC9F-C8F6-9A0FDB192B5A}"/>
                </a:ext>
              </a:extLst>
            </p:cNvPr>
            <p:cNvCxnSpPr/>
            <p:nvPr/>
          </p:nvCxnSpPr>
          <p:spPr>
            <a:xfrm flipV="1">
              <a:off x="3995538" y="2802766"/>
              <a:ext cx="6127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341E4C6-FC84-938C-377B-CF676DB75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00663"/>
            <a:ext cx="20177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One possible combination: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6296E-6 L 0.17032 0.1199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7" y="599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0 L -0.05712 0.280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140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4.07407E-6 L -0.0842 0.1976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/>
      <p:bldP spid="18" grpId="0" animBg="1"/>
      <p:bldP spid="19" grpId="0" animBg="1"/>
      <p:bldP spid="22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EE9470-B4C9-D450-95C3-A40634440A20}"/>
              </a:ext>
            </a:extLst>
          </p:cNvPr>
          <p:cNvSpPr/>
          <p:nvPr/>
        </p:nvSpPr>
        <p:spPr>
          <a:xfrm>
            <a:off x="2339975" y="5143500"/>
            <a:ext cx="4535488" cy="1201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6867" name="Text Box 23">
            <a:extLst>
              <a:ext uri="{FF2B5EF4-FFF2-40B4-BE49-F238E27FC236}">
                <a16:creationId xmlns:a16="http://schemas.microsoft.com/office/drawing/2014/main" id="{92F3CF56-1591-B366-9290-A6B66F32B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2006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44042" name="文字方塊 11">
            <a:extLst>
              <a:ext uri="{FF2B5EF4-FFF2-40B4-BE49-F238E27FC236}">
                <a16:creationId xmlns:a16="http://schemas.microsoft.com/office/drawing/2014/main" id="{8192CA6F-B69D-A658-26F6-295315DA9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89063"/>
            <a:ext cx="8139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HK" sz="2800" dirty="0">
                <a:latin typeface="Arial" charset="0"/>
              </a:rPr>
              <a:t>The number of combinations of </a:t>
            </a:r>
            <a:r>
              <a:rPr lang="en-US" altLang="zh-HK" sz="2800" dirty="0">
                <a:solidFill>
                  <a:srgbClr val="CC66FF"/>
                </a:solidFill>
                <a:latin typeface="Arial" charset="0"/>
              </a:rPr>
              <a:t>7</a:t>
            </a:r>
            <a:r>
              <a:rPr lang="en-US" altLang="zh-HK" sz="2800" dirty="0">
                <a:latin typeface="Arial" charset="0"/>
              </a:rPr>
              <a:t> distinct ribbons taken </a:t>
            </a:r>
            <a:r>
              <a:rPr lang="en-US" altLang="zh-HK" sz="2800" dirty="0">
                <a:solidFill>
                  <a:schemeClr val="accent6"/>
                </a:solidFill>
                <a:latin typeface="Arial" charset="0"/>
              </a:rPr>
              <a:t>3</a:t>
            </a:r>
            <a:r>
              <a:rPr lang="en-US" altLang="zh-HK" sz="2800" dirty="0">
                <a:latin typeface="Arial" charset="0"/>
              </a:rPr>
              <a:t> at a time without repetition is     </a:t>
            </a:r>
            <a:endParaRPr lang="zh-HK" altLang="en-US" sz="2800" dirty="0">
              <a:latin typeface="Arial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CB21A70-7C32-5C29-72CC-538146F10CA9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2492375"/>
            <a:ext cx="4530725" cy="619125"/>
            <a:chOff x="366711" y="2266950"/>
            <a:chExt cx="4530749" cy="619124"/>
          </a:xfrm>
        </p:grpSpPr>
        <p:grpSp>
          <p:nvGrpSpPr>
            <p:cNvPr id="36886" name="群組 23">
              <a:extLst>
                <a:ext uri="{FF2B5EF4-FFF2-40B4-BE49-F238E27FC236}">
                  <a16:creationId xmlns:a16="http://schemas.microsoft.com/office/drawing/2014/main" id="{AEE79B6B-1744-10F8-963B-6178179B3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711" y="2276475"/>
              <a:ext cx="4530749" cy="609599"/>
              <a:chOff x="6372198" y="2343106"/>
              <a:chExt cx="4530469" cy="609777"/>
            </a:xfrm>
          </p:grpSpPr>
          <p:sp>
            <p:nvSpPr>
              <p:cNvPr id="36888" name="文字方塊 21">
                <a:extLst>
                  <a:ext uri="{FF2B5EF4-FFF2-40B4-BE49-F238E27FC236}">
                    <a16:creationId xmlns:a16="http://schemas.microsoft.com/office/drawing/2014/main" id="{21A6A6E9-97D7-714A-52F0-23EEB15F7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198" y="2343106"/>
                <a:ext cx="4530469" cy="523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800" i="1">
                    <a:latin typeface="Arial" panose="020B0604020202020204" pitchFamily="34" charset="0"/>
                  </a:rPr>
                  <a:t>C  </a:t>
                </a:r>
                <a:r>
                  <a:rPr lang="en-US" altLang="zh-HK" sz="2800">
                    <a:latin typeface="Arial" panose="020B0604020202020204" pitchFamily="34" charset="0"/>
                  </a:rPr>
                  <a:t> = 	      </a:t>
                </a:r>
                <a:r>
                  <a:rPr lang="en-US" altLang="zh-HK" sz="2800">
                    <a:latin typeface="Arial" panose="020B0604020202020204" pitchFamily="34" charset="0"/>
                    <a:sym typeface="Symbol" panose="05050102010706020507" pitchFamily="18" charset="2"/>
                  </a:rPr>
                  <a:t>=             = 35. </a:t>
                </a:r>
                <a:endParaRPr lang="zh-HK" altLang="en-US" sz="2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48" name="文字方塊 22">
                <a:extLst>
                  <a:ext uri="{FF2B5EF4-FFF2-40B4-BE49-F238E27FC236}">
                    <a16:creationId xmlns:a16="http://schemas.microsoft.com/office/drawing/2014/main" id="{F1EAA661-D556-FAFD-4B20-83F54EF0A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086" y="2582889"/>
                <a:ext cx="863551" cy="369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HK" sz="1800" dirty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3</a:t>
                </a:r>
                <a:endParaRPr lang="zh-HK" altLang="en-US" sz="18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endParaRPr>
              </a:p>
            </p:txBody>
          </p:sp>
        </p:grpSp>
        <p:sp>
          <p:nvSpPr>
            <p:cNvPr id="36887" name="文字方塊 20">
              <a:extLst>
                <a:ext uri="{FF2B5EF4-FFF2-40B4-BE49-F238E27FC236}">
                  <a16:creationId xmlns:a16="http://schemas.microsoft.com/office/drawing/2014/main" id="{B45161A8-16F0-2791-F71B-C5F31DE8B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38" y="2266950"/>
              <a:ext cx="863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solidFill>
                    <a:srgbClr val="CC66FF"/>
                  </a:solidFill>
                  <a:latin typeface="Arial" panose="020B0604020202020204" pitchFamily="34" charset="0"/>
                </a:rPr>
                <a:t>7</a:t>
              </a:r>
              <a:endParaRPr lang="zh-HK" altLang="en-US" sz="1800">
                <a:solidFill>
                  <a:srgbClr val="CC66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綵帶 (向上) 1">
            <a:extLst>
              <a:ext uri="{FF2B5EF4-FFF2-40B4-BE49-F238E27FC236}">
                <a16:creationId xmlns:a16="http://schemas.microsoft.com/office/drawing/2014/main" id="{79FC2AB0-AB25-F2E9-BE23-706EFE81C8BF}"/>
              </a:ext>
            </a:extLst>
          </p:cNvPr>
          <p:cNvSpPr/>
          <p:nvPr/>
        </p:nvSpPr>
        <p:spPr>
          <a:xfrm rot="19970929">
            <a:off x="7073900" y="4465638"/>
            <a:ext cx="1003300" cy="474662"/>
          </a:xfrm>
          <a:prstGeom prst="ribbon2">
            <a:avLst/>
          </a:prstGeom>
          <a:solidFill>
            <a:srgbClr val="CC6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8" name="綵帶 (向上) 17">
            <a:extLst>
              <a:ext uri="{FF2B5EF4-FFF2-40B4-BE49-F238E27FC236}">
                <a16:creationId xmlns:a16="http://schemas.microsoft.com/office/drawing/2014/main" id="{246A20EA-499B-D4D9-FF40-AA912BF93364}"/>
              </a:ext>
            </a:extLst>
          </p:cNvPr>
          <p:cNvSpPr/>
          <p:nvPr/>
        </p:nvSpPr>
        <p:spPr>
          <a:xfrm rot="19970929">
            <a:off x="6216650" y="3535363"/>
            <a:ext cx="1003300" cy="474662"/>
          </a:xfrm>
          <a:prstGeom prst="ribbon2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9" name="綵帶 (向上) 18">
            <a:extLst>
              <a:ext uri="{FF2B5EF4-FFF2-40B4-BE49-F238E27FC236}">
                <a16:creationId xmlns:a16="http://schemas.microsoft.com/office/drawing/2014/main" id="{565CB2A4-DC22-9436-31D5-3CF8DE47FE79}"/>
              </a:ext>
            </a:extLst>
          </p:cNvPr>
          <p:cNvSpPr/>
          <p:nvPr/>
        </p:nvSpPr>
        <p:spPr>
          <a:xfrm rot="19970929">
            <a:off x="4840288" y="4141788"/>
            <a:ext cx="1003300" cy="474662"/>
          </a:xfrm>
          <a:prstGeom prst="ribbon2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0" name="綵帶 (向上) 19">
            <a:extLst>
              <a:ext uri="{FF2B5EF4-FFF2-40B4-BE49-F238E27FC236}">
                <a16:creationId xmlns:a16="http://schemas.microsoft.com/office/drawing/2014/main" id="{5CFD2C98-9FA7-B4AD-CDED-5AC70A7C4A49}"/>
              </a:ext>
            </a:extLst>
          </p:cNvPr>
          <p:cNvSpPr/>
          <p:nvPr/>
        </p:nvSpPr>
        <p:spPr>
          <a:xfrm rot="19970929">
            <a:off x="1473200" y="3675063"/>
            <a:ext cx="1003300" cy="474662"/>
          </a:xfrm>
          <a:prstGeom prst="ribbon2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1" name="綵帶 (向上) 20">
            <a:extLst>
              <a:ext uri="{FF2B5EF4-FFF2-40B4-BE49-F238E27FC236}">
                <a16:creationId xmlns:a16="http://schemas.microsoft.com/office/drawing/2014/main" id="{A3503B91-0D4E-5976-83F1-E146A7C0C77D}"/>
              </a:ext>
            </a:extLst>
          </p:cNvPr>
          <p:cNvSpPr/>
          <p:nvPr/>
        </p:nvSpPr>
        <p:spPr>
          <a:xfrm rot="19970929">
            <a:off x="2589213" y="4008438"/>
            <a:ext cx="1003300" cy="474662"/>
          </a:xfrm>
          <a:prstGeom prst="ribbon2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2" name="綵帶 (向上) 21">
            <a:extLst>
              <a:ext uri="{FF2B5EF4-FFF2-40B4-BE49-F238E27FC236}">
                <a16:creationId xmlns:a16="http://schemas.microsoft.com/office/drawing/2014/main" id="{6C314CFC-D069-10F8-DAB4-BA4984FB8ED9}"/>
              </a:ext>
            </a:extLst>
          </p:cNvPr>
          <p:cNvSpPr/>
          <p:nvPr/>
        </p:nvSpPr>
        <p:spPr>
          <a:xfrm rot="19970929">
            <a:off x="923925" y="4695825"/>
            <a:ext cx="1003300" cy="474663"/>
          </a:xfrm>
          <a:prstGeom prst="ribbon2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aphicFrame>
        <p:nvGraphicFramePr>
          <p:cNvPr id="26" name="Object 18">
            <a:extLst>
              <a:ext uri="{FF2B5EF4-FFF2-40B4-BE49-F238E27FC236}">
                <a16:creationId xmlns:a16="http://schemas.microsoft.com/office/drawing/2014/main" id="{97BFDAD5-D9CE-8D51-5E1A-4B5AD6BA8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2187575"/>
          <a:ext cx="13493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58558" imgH="393529" progId="Equation.3">
                  <p:embed/>
                </p:oleObj>
              </mc:Choice>
              <mc:Fallback>
                <p:oleObj name="方程式" r:id="rId2" imgW="558558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561" t="-11504"/>
                      <a:stretch>
                        <a:fillRect/>
                      </a:stretch>
                    </p:blipFill>
                    <p:spPr bwMode="auto">
                      <a:xfrm>
                        <a:off x="2143125" y="2187575"/>
                        <a:ext cx="13493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D31BD6-F6EC-2B0D-9130-D680521E16C1}"/>
              </a:ext>
            </a:extLst>
          </p:cNvPr>
          <p:cNvGrpSpPr>
            <a:grpSpLocks/>
          </p:cNvGrpSpPr>
          <p:nvPr/>
        </p:nvGrpSpPr>
        <p:grpSpPr bwMode="auto">
          <a:xfrm>
            <a:off x="1300163" y="2209800"/>
            <a:ext cx="1152525" cy="1041400"/>
            <a:chOff x="3995538" y="2244408"/>
            <a:chExt cx="1152526" cy="1040576"/>
          </a:xfrm>
        </p:grpSpPr>
        <p:grpSp>
          <p:nvGrpSpPr>
            <p:cNvPr id="36880" name="群組 27">
              <a:extLst>
                <a:ext uri="{FF2B5EF4-FFF2-40B4-BE49-F238E27FC236}">
                  <a16:creationId xmlns:a16="http://schemas.microsoft.com/office/drawing/2014/main" id="{004FFBCA-4B19-D452-88BB-160B1FED5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538" y="2244408"/>
              <a:ext cx="1152526" cy="1040576"/>
              <a:chOff x="366712" y="2266950"/>
              <a:chExt cx="1152526" cy="1040576"/>
            </a:xfrm>
          </p:grpSpPr>
          <p:grpSp>
            <p:nvGrpSpPr>
              <p:cNvPr id="36882" name="群組 23">
                <a:extLst>
                  <a:ext uri="{FF2B5EF4-FFF2-40B4-BE49-F238E27FC236}">
                    <a16:creationId xmlns:a16="http://schemas.microsoft.com/office/drawing/2014/main" id="{2DFC2818-798B-13B9-079D-C29FF28930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712" y="2276475"/>
                <a:ext cx="1080189" cy="1031051"/>
                <a:chOff x="6372198" y="2343106"/>
                <a:chExt cx="1080122" cy="1031352"/>
              </a:xfrm>
            </p:grpSpPr>
            <p:sp>
              <p:nvSpPr>
                <p:cNvPr id="31" name="文字方塊 21">
                  <a:extLst>
                    <a:ext uri="{FF2B5EF4-FFF2-40B4-BE49-F238E27FC236}">
                      <a16:creationId xmlns:a16="http://schemas.microsoft.com/office/drawing/2014/main" id="{B127B78C-5BF3-C424-3A34-D05B5FE378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2198" y="2343098"/>
                  <a:ext cx="647660" cy="1031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HK" sz="2800" i="1" dirty="0">
                      <a:latin typeface="Arial" charset="0"/>
                    </a:rPr>
                    <a:t>P</a:t>
                  </a:r>
                </a:p>
                <a:p>
                  <a:pPr algn="ctr" eaLnBrk="1" hangingPunct="1">
                    <a:spcBef>
                      <a:spcPts val="600"/>
                    </a:spcBef>
                    <a:buFontTx/>
                    <a:buNone/>
                    <a:defRPr/>
                  </a:pPr>
                  <a:r>
                    <a:rPr lang="en-US" altLang="zh-HK" sz="2800" dirty="0">
                      <a:solidFill>
                        <a:schemeClr val="accent6">
                          <a:lumMod val="75000"/>
                        </a:schemeClr>
                      </a:solidFill>
                      <a:latin typeface="Arial" charset="0"/>
                    </a:rPr>
                    <a:t>3</a:t>
                  </a:r>
                  <a:r>
                    <a:rPr lang="en-US" altLang="zh-HK" sz="2800" dirty="0">
                      <a:latin typeface="Arial" charset="0"/>
                    </a:rPr>
                    <a:t>!</a:t>
                  </a:r>
                </a:p>
              </p:txBody>
            </p:sp>
            <p:sp>
              <p:nvSpPr>
                <p:cNvPr id="32" name="文字方塊 22">
                  <a:extLst>
                    <a:ext uri="{FF2B5EF4-FFF2-40B4-BE49-F238E27FC236}">
                      <a16:creationId xmlns:a16="http://schemas.microsoft.com/office/drawing/2014/main" id="{195EB81E-4822-53DD-C2E9-8B0F94A79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88085" y="2584278"/>
                  <a:ext cx="863547" cy="368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HK" sz="1800" dirty="0">
                      <a:solidFill>
                        <a:schemeClr val="accent6">
                          <a:lumMod val="75000"/>
                        </a:schemeClr>
                      </a:solidFill>
                      <a:latin typeface="Arial" charset="0"/>
                    </a:rPr>
                    <a:t>3</a:t>
                  </a:r>
                  <a:endParaRPr lang="zh-HK" altLang="en-US" sz="1800" dirty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36883" name="文字方塊 20">
                <a:extLst>
                  <a:ext uri="{FF2B5EF4-FFF2-40B4-BE49-F238E27FC236}">
                    <a16:creationId xmlns:a16="http://schemas.microsoft.com/office/drawing/2014/main" id="{905D103C-3D84-4D5B-D4D4-CCD0DBA2F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638" y="2266950"/>
                <a:ext cx="8636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1800">
                    <a:solidFill>
                      <a:srgbClr val="CC66FF"/>
                    </a:solidFill>
                    <a:latin typeface="Arial" panose="020B0604020202020204" pitchFamily="34" charset="0"/>
                  </a:rPr>
                  <a:t>7</a:t>
                </a:r>
                <a:endParaRPr lang="zh-HK" altLang="en-US" sz="1800">
                  <a:solidFill>
                    <a:srgbClr val="CC66FF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67531A29-4569-C411-64CF-23867F75278C}"/>
                </a:ext>
              </a:extLst>
            </p:cNvPr>
            <p:cNvCxnSpPr/>
            <p:nvPr/>
          </p:nvCxnSpPr>
          <p:spPr>
            <a:xfrm flipV="1">
              <a:off x="3995538" y="2802766"/>
              <a:ext cx="6127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綵帶 (向上) 23">
            <a:extLst>
              <a:ext uri="{FF2B5EF4-FFF2-40B4-BE49-F238E27FC236}">
                <a16:creationId xmlns:a16="http://schemas.microsoft.com/office/drawing/2014/main" id="{283C9891-3560-3321-DD79-BA1CC875BFCF}"/>
              </a:ext>
            </a:extLst>
          </p:cNvPr>
          <p:cNvSpPr/>
          <p:nvPr/>
        </p:nvSpPr>
        <p:spPr>
          <a:xfrm rot="19970929">
            <a:off x="4078288" y="3454400"/>
            <a:ext cx="1003300" cy="474663"/>
          </a:xfrm>
          <a:prstGeom prst="ribbon2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D330171-8BD1-874B-2692-AC08D6F9F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00663"/>
            <a:ext cx="20177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One possible combination: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6296E-6 L 0.17032 0.1199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7" y="599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4444E-6 -4.44444E-6 L 0.14878 0.2979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1488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-1.48148E-6 L 0.16198 0.2171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/>
      <p:bldP spid="21" grpId="0" animBg="1"/>
      <p:bldP spid="22" grpId="0" animBg="1"/>
      <p:bldP spid="24" grpId="0" animBg="1"/>
      <p:bldP spid="24" grpId="1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050E0A3E-5870-908B-46A1-22C22F1C0AD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908050"/>
            <a:ext cx="8113712" cy="2000250"/>
            <a:chOff x="490538" y="908050"/>
            <a:chExt cx="8113712" cy="2000250"/>
          </a:xfrm>
        </p:grpSpPr>
        <p:grpSp>
          <p:nvGrpSpPr>
            <p:cNvPr id="37900" name="群組 5">
              <a:extLst>
                <a:ext uri="{FF2B5EF4-FFF2-40B4-BE49-F238E27FC236}">
                  <a16:creationId xmlns:a16="http://schemas.microsoft.com/office/drawing/2014/main" id="{C0C8A676-4154-C916-B6FB-AFEDB1291F4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90538" y="908050"/>
              <a:ext cx="8113712" cy="2000250"/>
              <a:chOff x="35497" y="476672"/>
              <a:chExt cx="8113265" cy="1999987"/>
            </a:xfrm>
          </p:grpSpPr>
          <p:pic>
            <p:nvPicPr>
              <p:cNvPr id="37906" name="Picture 6" descr="Q:\Secondary (Maths)\[]Senior Maths\NSSMIA(Compulsory) 2nd Ed\Finalized\TRDVD\4A\[1] 5-Min Lec\Cartoon\Teacher and student artwork Tiff file\student_G7.tif">
                <a:extLst>
                  <a:ext uri="{FF2B5EF4-FFF2-40B4-BE49-F238E27FC236}">
                    <a16:creationId xmlns:a16="http://schemas.microsoft.com/office/drawing/2014/main" id="{7EFF7C43-4CBA-4B05-7708-B32540C203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4168" y="476672"/>
                <a:ext cx="2064594" cy="1999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07" name="AutoShape 8">
                <a:extLst>
                  <a:ext uri="{FF2B5EF4-FFF2-40B4-BE49-F238E27FC236}">
                    <a16:creationId xmlns:a16="http://schemas.microsoft.com/office/drawing/2014/main" id="{B8B80AD4-865C-51ED-DAE2-12DBCB957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7" y="692697"/>
                <a:ext cx="6192688" cy="1728191"/>
              </a:xfrm>
              <a:prstGeom prst="cloudCallout">
                <a:avLst>
                  <a:gd name="adj1" fmla="val 52977"/>
                  <a:gd name="adj2" fmla="val -37593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7908" name="Rectangle 18">
                <a:extLst>
                  <a:ext uri="{FF2B5EF4-FFF2-40B4-BE49-F238E27FC236}">
                    <a16:creationId xmlns:a16="http://schemas.microsoft.com/office/drawing/2014/main" id="{2044CDDA-2985-D275-7F6A-9B2301FCA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963885"/>
                <a:ext cx="4896544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804863" algn="l"/>
                    <a:tab pos="1168400" algn="l"/>
                    <a:tab pos="1255713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804863" algn="l"/>
                    <a:tab pos="1168400" algn="l"/>
                    <a:tab pos="1255713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804863" algn="l"/>
                    <a:tab pos="1168400" algn="l"/>
                    <a:tab pos="1255713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In fact, we can find the value   	of by calculator. For example, </a:t>
                </a:r>
              </a:p>
            </p:txBody>
          </p:sp>
        </p:grpSp>
        <p:grpSp>
          <p:nvGrpSpPr>
            <p:cNvPr id="37901" name="群組 1">
              <a:extLst>
                <a:ext uri="{FF2B5EF4-FFF2-40B4-BE49-F238E27FC236}">
                  <a16:creationId xmlns:a16="http://schemas.microsoft.com/office/drawing/2014/main" id="{F858E92E-8D0A-B2B7-9C30-787D8A8FD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938" y="1772816"/>
              <a:ext cx="1152078" cy="648122"/>
              <a:chOff x="3563938" y="1772816"/>
              <a:chExt cx="1152078" cy="648122"/>
            </a:xfrm>
          </p:grpSpPr>
          <p:grpSp>
            <p:nvGrpSpPr>
              <p:cNvPr id="37902" name="群組 18">
                <a:extLst>
                  <a:ext uri="{FF2B5EF4-FFF2-40B4-BE49-F238E27FC236}">
                    <a16:creationId xmlns:a16="http://schemas.microsoft.com/office/drawing/2014/main" id="{491979FD-4AE6-8E2D-4EF9-10229E66F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3938" y="1811338"/>
                <a:ext cx="1079500" cy="609600"/>
                <a:chOff x="6372200" y="2343106"/>
                <a:chExt cx="1080120" cy="609778"/>
              </a:xfrm>
            </p:grpSpPr>
            <p:sp>
              <p:nvSpPr>
                <p:cNvPr id="37904" name="文字方塊 19">
                  <a:extLst>
                    <a:ext uri="{FF2B5EF4-FFF2-40B4-BE49-F238E27FC236}">
                      <a16:creationId xmlns:a16="http://schemas.microsoft.com/office/drawing/2014/main" id="{EFA0C744-0E20-5A0D-2FD9-0FEC925B1E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2200" y="2343106"/>
                  <a:ext cx="864096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HK" sz="2800" i="1">
                      <a:latin typeface="Arial" panose="020B0604020202020204" pitchFamily="34" charset="0"/>
                    </a:rPr>
                    <a:t>C</a:t>
                  </a:r>
                  <a:r>
                    <a:rPr lang="en-US" altLang="zh-HK" sz="1000" i="1">
                      <a:latin typeface="Arial" panose="020B0604020202020204" pitchFamily="34" charset="0"/>
                    </a:rPr>
                    <a:t> </a:t>
                  </a:r>
                  <a:endParaRPr lang="zh-HK" altLang="en-US" sz="2800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905" name="文字方塊 20">
                  <a:extLst>
                    <a:ext uri="{FF2B5EF4-FFF2-40B4-BE49-F238E27FC236}">
                      <a16:creationId xmlns:a16="http://schemas.microsoft.com/office/drawing/2014/main" id="{BA485851-1001-5779-C03F-C5317CE335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88224" y="2583552"/>
                  <a:ext cx="8640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HK" sz="1800" i="1">
                      <a:latin typeface="Arial" panose="020B0604020202020204" pitchFamily="34" charset="0"/>
                    </a:rPr>
                    <a:t>r</a:t>
                  </a:r>
                  <a:endParaRPr lang="zh-HK" altLang="en-US" sz="1800" i="1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7903" name="文字方塊 20">
                <a:extLst>
                  <a:ext uri="{FF2B5EF4-FFF2-40B4-BE49-F238E27FC236}">
                    <a16:creationId xmlns:a16="http://schemas.microsoft.com/office/drawing/2014/main" id="{F546DEBF-D88E-8078-E109-308F5CF14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2416" y="1772816"/>
                <a:ext cx="863600" cy="369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1800" i="1">
                    <a:latin typeface="Arial" panose="020B0604020202020204" pitchFamily="34" charset="0"/>
                  </a:rPr>
                  <a:t>n</a:t>
                </a:r>
                <a:endParaRPr lang="zh-HK" altLang="en-US" sz="1800" i="1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74F11A7-1BE2-E2B2-D20E-15393BD4102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986088"/>
            <a:ext cx="8353425" cy="1306512"/>
            <a:chOff x="323850" y="2986088"/>
            <a:chExt cx="8354076" cy="1306512"/>
          </a:xfrm>
        </p:grpSpPr>
        <p:grpSp>
          <p:nvGrpSpPr>
            <p:cNvPr id="37894" name="群組 1">
              <a:extLst>
                <a:ext uri="{FF2B5EF4-FFF2-40B4-BE49-F238E27FC236}">
                  <a16:creationId xmlns:a16="http://schemas.microsoft.com/office/drawing/2014/main" id="{94A13DE7-C7D0-E0BC-98FF-6218F866E0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" y="2986088"/>
              <a:ext cx="8354076" cy="1306512"/>
              <a:chOff x="323850" y="2986088"/>
              <a:chExt cx="8354076" cy="1306512"/>
            </a:xfrm>
          </p:grpSpPr>
          <p:sp>
            <p:nvSpPr>
              <p:cNvPr id="37896" name="文字方塊 10">
                <a:extLst>
                  <a:ext uri="{FF2B5EF4-FFF2-40B4-BE49-F238E27FC236}">
                    <a16:creationId xmlns:a16="http://schemas.microsoft.com/office/drawing/2014/main" id="{141E2930-7D1B-C6EB-BDE7-1CCBD5E398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50" y="2986088"/>
                <a:ext cx="8280400" cy="1306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ts val="1200"/>
                  </a:spcBef>
                  <a:buFontTx/>
                  <a:buNone/>
                </a:pPr>
                <a:r>
                  <a:rPr lang="en-US" altLang="zh-HK" sz="2800">
                    <a:latin typeface="Arial" panose="020B0604020202020204" pitchFamily="34" charset="0"/>
                  </a:rPr>
                  <a:t>keying in 			       gives the value of      , which is 28.	</a:t>
                </a: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grpSp>
            <p:nvGrpSpPr>
              <p:cNvPr id="37897" name="群組 15">
                <a:extLst>
                  <a:ext uri="{FF2B5EF4-FFF2-40B4-BE49-F238E27FC236}">
                    <a16:creationId xmlns:a16="http://schemas.microsoft.com/office/drawing/2014/main" id="{FD6A3EF4-924C-D431-EA40-F7F6E90D8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6336" y="3130552"/>
                <a:ext cx="1081590" cy="609600"/>
                <a:chOff x="6156645" y="2343106"/>
                <a:chExt cx="1080623" cy="609778"/>
              </a:xfrm>
            </p:grpSpPr>
            <p:sp>
              <p:nvSpPr>
                <p:cNvPr id="37898" name="文字方塊 16">
                  <a:extLst>
                    <a:ext uri="{FF2B5EF4-FFF2-40B4-BE49-F238E27FC236}">
                      <a16:creationId xmlns:a16="http://schemas.microsoft.com/office/drawing/2014/main" id="{F2BADDC5-227B-2CD5-0E48-60E0BB1B64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56645" y="2343106"/>
                  <a:ext cx="864097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HK" sz="2800" i="1">
                      <a:latin typeface="Arial" panose="020B0604020202020204" pitchFamily="34" charset="0"/>
                    </a:rPr>
                    <a:t>C</a:t>
                  </a:r>
                  <a:r>
                    <a:rPr lang="en-US" altLang="zh-HK" sz="1000" i="1">
                      <a:latin typeface="Arial" panose="020B0604020202020204" pitchFamily="34" charset="0"/>
                    </a:rPr>
                    <a:t> </a:t>
                  </a:r>
                  <a:r>
                    <a:rPr lang="en-US" altLang="zh-HK" sz="2800" baseline="30000">
                      <a:latin typeface="Arial" panose="020B0604020202020204" pitchFamily="34" charset="0"/>
                    </a:rPr>
                    <a:t>8</a:t>
                  </a:r>
                  <a:endParaRPr lang="zh-HK" altLang="en-US" sz="2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899" name="文字方塊 17">
                  <a:extLst>
                    <a:ext uri="{FF2B5EF4-FFF2-40B4-BE49-F238E27FC236}">
                      <a16:creationId xmlns:a16="http://schemas.microsoft.com/office/drawing/2014/main" id="{545E7BD4-AAED-06F3-69A5-76252EFD25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3172" y="2583552"/>
                  <a:ext cx="8640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HK" sz="1800">
                      <a:latin typeface="Arial" panose="020B0604020202020204" pitchFamily="34" charset="0"/>
                    </a:rPr>
                    <a:t>2</a:t>
                  </a:r>
                  <a:endParaRPr lang="zh-HK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7895" name="Picture 19">
              <a:extLst>
                <a:ext uri="{FF2B5EF4-FFF2-40B4-BE49-F238E27FC236}">
                  <a16:creationId xmlns:a16="http://schemas.microsoft.com/office/drawing/2014/main" id="{D3E93362-63AE-5DCE-E9DA-9FAF11C29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007969"/>
              <a:ext cx="2583560" cy="716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45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9BB94661-DDFB-8D76-F425-E5A327C5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1EAD6D83-7313-4BAC-1ED2-9E7C318A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字方塊 1">
            <a:extLst>
              <a:ext uri="{FF2B5EF4-FFF2-40B4-BE49-F238E27FC236}">
                <a16:creationId xmlns:a16="http://schemas.microsoft.com/office/drawing/2014/main" id="{C2BE0F9D-241F-4B29-21B1-0CFC352A4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85666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86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86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(a)	      means the number of combinations of</a:t>
            </a:r>
            <a:br>
              <a:rPr lang="en-US" altLang="zh-HK" sz="2800">
                <a:latin typeface="Arial" panose="020B0604020202020204" pitchFamily="34" charset="0"/>
              </a:rPr>
            </a:br>
            <a:r>
              <a:rPr lang="en-US" altLang="zh-HK" sz="2800">
                <a:latin typeface="Arial" panose="020B0604020202020204" pitchFamily="34" charset="0"/>
              </a:rPr>
              <a:t>   	___ distinct objects taken ___ at a time without 	repetition.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(b)	Evaluate the following expressions.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	(i)	  = _____		(ii)	      =  _______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870975B0-BADF-794F-2AF2-C1748E5F3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grpSp>
        <p:nvGrpSpPr>
          <p:cNvPr id="38916" name="群組 16">
            <a:extLst>
              <a:ext uri="{FF2B5EF4-FFF2-40B4-BE49-F238E27FC236}">
                <a16:creationId xmlns:a16="http://schemas.microsoft.com/office/drawing/2014/main" id="{26123892-0729-D666-F0D1-36C89EA52F07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1401763"/>
            <a:ext cx="1106487" cy="609600"/>
            <a:chOff x="6372200" y="2343105"/>
            <a:chExt cx="1107861" cy="609779"/>
          </a:xfrm>
        </p:grpSpPr>
        <p:sp>
          <p:nvSpPr>
            <p:cNvPr id="38927" name="文字方塊 17">
              <a:extLst>
                <a:ext uri="{FF2B5EF4-FFF2-40B4-BE49-F238E27FC236}">
                  <a16:creationId xmlns:a16="http://schemas.microsoft.com/office/drawing/2014/main" id="{CC40963D-091F-F534-5ED3-77982D98D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343105"/>
              <a:ext cx="8640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 i="1">
                  <a:latin typeface="Arial" panose="020B0604020202020204" pitchFamily="34" charset="0"/>
                </a:rPr>
                <a:t>C</a:t>
              </a:r>
              <a:r>
                <a:rPr lang="en-US" altLang="zh-HK" sz="1000" i="1">
                  <a:latin typeface="Arial" panose="020B0604020202020204" pitchFamily="34" charset="0"/>
                </a:rPr>
                <a:t> </a:t>
              </a:r>
              <a:r>
                <a:rPr lang="en-US" altLang="zh-HK" sz="2800" baseline="30000">
                  <a:latin typeface="Arial" panose="020B0604020202020204" pitchFamily="34" charset="0"/>
                </a:rPr>
                <a:t>9</a:t>
              </a: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38928" name="文字方塊 18">
              <a:extLst>
                <a:ext uri="{FF2B5EF4-FFF2-40B4-BE49-F238E27FC236}">
                  <a16:creationId xmlns:a16="http://schemas.microsoft.com/office/drawing/2014/main" id="{7ED8B0D5-FF33-35B3-CCFC-34F16495F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5965" y="2583552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7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8917" name="群組 19">
            <a:extLst>
              <a:ext uri="{FF2B5EF4-FFF2-40B4-BE49-F238E27FC236}">
                <a16:creationId xmlns:a16="http://schemas.microsoft.com/office/drawing/2014/main" id="{05D01EAA-E46E-F29D-C910-B1627919DCA1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4114800"/>
            <a:ext cx="1079500" cy="609600"/>
            <a:chOff x="6372200" y="2343106"/>
            <a:chExt cx="1080120" cy="609778"/>
          </a:xfrm>
        </p:grpSpPr>
        <p:sp>
          <p:nvSpPr>
            <p:cNvPr id="38925" name="文字方塊 20">
              <a:extLst>
                <a:ext uri="{FF2B5EF4-FFF2-40B4-BE49-F238E27FC236}">
                  <a16:creationId xmlns:a16="http://schemas.microsoft.com/office/drawing/2014/main" id="{9B481DC5-98EE-8E86-EBB2-F1C56F1D3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343106"/>
              <a:ext cx="8640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 i="1">
                  <a:latin typeface="Arial" panose="020B0604020202020204" pitchFamily="34" charset="0"/>
                </a:rPr>
                <a:t>C</a:t>
              </a:r>
              <a:r>
                <a:rPr lang="en-US" altLang="zh-HK" sz="1000" i="1">
                  <a:latin typeface="Arial" panose="020B0604020202020204" pitchFamily="34" charset="0"/>
                </a:rPr>
                <a:t> </a:t>
              </a:r>
              <a:r>
                <a:rPr lang="en-US" altLang="zh-HK" sz="2800" baseline="30000">
                  <a:latin typeface="Arial" panose="020B0604020202020204" pitchFamily="34" charset="0"/>
                </a:rPr>
                <a:t>8</a:t>
              </a: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38926" name="文字方塊 21">
              <a:extLst>
                <a:ext uri="{FF2B5EF4-FFF2-40B4-BE49-F238E27FC236}">
                  <a16:creationId xmlns:a16="http://schemas.microsoft.com/office/drawing/2014/main" id="{3FC296DF-EDFF-CADF-FCAC-9DEA352A7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2583552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3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8918" name="群組 28">
            <a:extLst>
              <a:ext uri="{FF2B5EF4-FFF2-40B4-BE49-F238E27FC236}">
                <a16:creationId xmlns:a16="http://schemas.microsoft.com/office/drawing/2014/main" id="{DB22E15D-E2FB-2A8B-66DB-847124F0A839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127500"/>
            <a:ext cx="1112837" cy="609600"/>
            <a:chOff x="6372200" y="2343106"/>
            <a:chExt cx="1112797" cy="609778"/>
          </a:xfrm>
        </p:grpSpPr>
        <p:sp>
          <p:nvSpPr>
            <p:cNvPr id="38923" name="文字方塊 29">
              <a:extLst>
                <a:ext uri="{FF2B5EF4-FFF2-40B4-BE49-F238E27FC236}">
                  <a16:creationId xmlns:a16="http://schemas.microsoft.com/office/drawing/2014/main" id="{D50DD0AF-39E3-DF02-78D1-4C188B49C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343106"/>
              <a:ext cx="8640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 i="1">
                  <a:latin typeface="Arial" panose="020B0604020202020204" pitchFamily="34" charset="0"/>
                </a:rPr>
                <a:t>C</a:t>
              </a:r>
              <a:r>
                <a:rPr lang="en-US" altLang="zh-HK" sz="1000" i="1">
                  <a:latin typeface="Arial" panose="020B0604020202020204" pitchFamily="34" charset="0"/>
                </a:rPr>
                <a:t> </a:t>
              </a:r>
              <a:r>
                <a:rPr lang="en-US" altLang="zh-HK" sz="2800" baseline="30000">
                  <a:latin typeface="Arial" panose="020B0604020202020204" pitchFamily="34" charset="0"/>
                </a:rPr>
                <a:t>15</a:t>
              </a: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38924" name="文字方塊 30">
              <a:extLst>
                <a:ext uri="{FF2B5EF4-FFF2-40B4-BE49-F238E27FC236}">
                  <a16:creationId xmlns:a16="http://schemas.microsoft.com/office/drawing/2014/main" id="{B5F641F6-3F99-6AE3-C80F-3C841C8FA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0901" y="2583552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6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84FF74A-D3A4-AF73-BB9F-0C7AC0D09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86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0907AF6-ACB3-DD84-4456-469D8D922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1992313"/>
            <a:ext cx="86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2F33DE1-8A6A-3F3C-C493-B36D303D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4027488"/>
            <a:ext cx="86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56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29D53CD-3865-4193-3814-3AEFA8C6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33838"/>
            <a:ext cx="1008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5005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Q:\Secondary (Maths)\[]Senior Maths\NSSMIA(Compulsory) 2nd Ed\Finalize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B22B9F5A-87EC-6A6D-9AF3-E4DFCFD3B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475038"/>
            <a:ext cx="2311401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AutoShape 2">
            <a:extLst>
              <a:ext uri="{FF2B5EF4-FFF2-40B4-BE49-F238E27FC236}">
                <a16:creationId xmlns:a16="http://schemas.microsoft.com/office/drawing/2014/main" id="{EE462AC5-8974-1DC5-EDDF-7C7F20F2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841750"/>
            <a:ext cx="6408737" cy="1944688"/>
          </a:xfrm>
          <a:prstGeom prst="cloudCallout">
            <a:avLst>
              <a:gd name="adj1" fmla="val -58199"/>
              <a:gd name="adj2" fmla="val -2714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zh-HK" sz="1800" i="1">
              <a:latin typeface="Arial" panose="020B0604020202020204" pitchFamily="34" charset="0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FBAB2BB-E9F8-3331-6AB4-796E7B9E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4129088"/>
            <a:ext cx="44275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Let us see how to solve combination problems in the following examples.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3566481-0AE6-4481-7693-4A6B8D866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8137525" cy="194468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3C98CDB-A395-846A-55F9-EDE97AC76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01775"/>
            <a:ext cx="799306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number of combinations of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 distinct objects taken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>
                <a:latin typeface="Arial" panose="020B0604020202020204" pitchFamily="34" charset="0"/>
              </a:rPr>
              <a:t> at a time without repetition is</a:t>
            </a: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37AF715F-2FF3-9AF5-8FF6-E2711F33F575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251075"/>
            <a:ext cx="2300288" cy="1092200"/>
            <a:chOff x="3571" y="2490"/>
            <a:chExt cx="1140" cy="688"/>
          </a:xfrm>
        </p:grpSpPr>
        <p:sp>
          <p:nvSpPr>
            <p:cNvPr id="39949" name="Text Box 16">
              <a:extLst>
                <a:ext uri="{FF2B5EF4-FFF2-40B4-BE49-F238E27FC236}">
                  <a16:creationId xmlns:a16="http://schemas.microsoft.com/office/drawing/2014/main" id="{3A9EB506-52CF-C8E0-0934-31CCE99EF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2704"/>
              <a:ext cx="1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39950" name="Text Box 17">
              <a:extLst>
                <a:ext uri="{FF2B5EF4-FFF2-40B4-BE49-F238E27FC236}">
                  <a16:creationId xmlns:a16="http://schemas.microsoft.com/office/drawing/2014/main" id="{8D8758A4-1C47-33D4-66F0-C4675D073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" y="2685"/>
              <a:ext cx="1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.</a:t>
              </a:r>
            </a:p>
          </p:txBody>
        </p:sp>
        <p:graphicFrame>
          <p:nvGraphicFramePr>
            <p:cNvPr id="39951" name="Object 18">
              <a:extLst>
                <a:ext uri="{FF2B5EF4-FFF2-40B4-BE49-F238E27FC236}">
                  <a16:creationId xmlns:a16="http://schemas.microsoft.com/office/drawing/2014/main" id="{36518019-1040-4674-6FBB-FE963309C2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8" y="2490"/>
            <a:ext cx="967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634725" imgH="418918" progId="Equation.3">
                    <p:embed/>
                  </p:oleObj>
                </mc:Choice>
                <mc:Fallback>
                  <p:oleObj name="方程式" r:id="rId3" imgW="634725" imgH="41891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3561" t="-11504"/>
                        <a:stretch>
                          <a:fillRect/>
                        </a:stretch>
                      </p:blipFill>
                      <p:spPr bwMode="auto">
                        <a:xfrm>
                          <a:off x="3678" y="2490"/>
                          <a:ext cx="967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" name="Object 9">
            <a:extLst>
              <a:ext uri="{FF2B5EF4-FFF2-40B4-BE49-F238E27FC236}">
                <a16:creationId xmlns:a16="http://schemas.microsoft.com/office/drawing/2014/main" id="{6BF84FE1-B141-1852-CF93-F8D7F8FCF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38" y="2581275"/>
          <a:ext cx="503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15806" imgH="228501" progId="Equation.3">
                  <p:embed/>
                </p:oleObj>
              </mc:Choice>
              <mc:Fallback>
                <p:oleObj name="方程式" r:id="rId5" imgW="215806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581275"/>
                        <a:ext cx="5032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群組 1">
            <a:extLst>
              <a:ext uri="{FF2B5EF4-FFF2-40B4-BE49-F238E27FC236}">
                <a16:creationId xmlns:a16="http://schemas.microsoft.com/office/drawing/2014/main" id="{DFDF966F-DDCE-D2D3-7E35-A5B75A7247F5}"/>
              </a:ext>
            </a:extLst>
          </p:cNvPr>
          <p:cNvGrpSpPr>
            <a:grpSpLocks/>
          </p:cNvGrpSpPr>
          <p:nvPr/>
        </p:nvGrpSpPr>
        <p:grpSpPr bwMode="auto">
          <a:xfrm>
            <a:off x="973138" y="2227263"/>
            <a:ext cx="1079500" cy="1079500"/>
            <a:chOff x="1259632" y="4125712"/>
            <a:chExt cx="1080120" cy="1080000"/>
          </a:xfrm>
        </p:grpSpPr>
        <p:graphicFrame>
          <p:nvGraphicFramePr>
            <p:cNvPr id="39947" name="Object 18">
              <a:extLst>
                <a:ext uri="{FF2B5EF4-FFF2-40B4-BE49-F238E27FC236}">
                  <a16:creationId xmlns:a16="http://schemas.microsoft.com/office/drawing/2014/main" id="{BBBD5DBA-9096-8503-5A93-0B6FBF8386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6836" y="4125712"/>
            <a:ext cx="832916" cy="108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215806" imgH="330057" progId="Equation.3">
                    <p:embed/>
                  </p:oleObj>
                </mc:Choice>
                <mc:Fallback>
                  <p:oleObj name="方程式" r:id="rId7" imgW="215806" imgH="330057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3561" t="-11504"/>
                        <a:stretch>
                          <a:fillRect/>
                        </a:stretch>
                      </p:blipFill>
                      <p:spPr bwMode="auto">
                        <a:xfrm>
                          <a:off x="1506836" y="4125712"/>
                          <a:ext cx="832916" cy="108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Text Box 16">
              <a:extLst>
                <a:ext uri="{FF2B5EF4-FFF2-40B4-BE49-F238E27FC236}">
                  <a16:creationId xmlns:a16="http://schemas.microsoft.com/office/drawing/2014/main" id="{2FEE1DEC-5394-4EB1-8410-18B55DDAA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632" y="4489301"/>
              <a:ext cx="395453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39946" name="文字方塊 2">
            <a:extLst>
              <a:ext uri="{FF2B5EF4-FFF2-40B4-BE49-F238E27FC236}">
                <a16:creationId xmlns:a16="http://schemas.microsoft.com/office/drawing/2014/main" id="{6DDD8782-E317-A917-FC33-BB77BC026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b="1">
                <a:latin typeface="Arial" panose="020B0604020202020204" pitchFamily="34" charset="0"/>
              </a:rPr>
              <a:t>Recall:</a:t>
            </a:r>
            <a:endParaRPr lang="zh-HK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  <p:bldP spid="27652" grpId="0"/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0F0C1D46-2546-6949-49E3-7D1F30777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9375"/>
            <a:ext cx="842486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There are 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10</a:t>
            </a:r>
            <a:r>
              <a:rPr lang="en-US" altLang="zh-TW" sz="2800" dirty="0">
                <a:latin typeface="Arial" charset="0"/>
              </a:rPr>
              <a:t> full-time employees in a company. Find the number of possible combinations to select </a:t>
            </a:r>
            <a:r>
              <a:rPr lang="en-US" altLang="zh-TW" sz="2800" b="1" dirty="0">
                <a:solidFill>
                  <a:srgbClr val="008000"/>
                </a:solidFill>
                <a:latin typeface="Arial" charset="0"/>
              </a:rPr>
              <a:t>7</a:t>
            </a:r>
            <a:r>
              <a:rPr lang="en-US" altLang="zh-TW" sz="2800" dirty="0">
                <a:latin typeface="Arial" charset="0"/>
              </a:rPr>
              <a:t> of them to join a working trip?</a:t>
            </a:r>
            <a:endParaRPr lang="en-US" altLang="zh-TW" sz="2800" b="1" dirty="0">
              <a:solidFill>
                <a:srgbClr val="008000"/>
              </a:solidFill>
              <a:latin typeface="Arial" charset="0"/>
            </a:endParaRPr>
          </a:p>
        </p:txBody>
      </p:sp>
      <p:graphicFrame>
        <p:nvGraphicFramePr>
          <p:cNvPr id="5" name="Object 15">
            <a:extLst>
              <a:ext uri="{FF2B5EF4-FFF2-40B4-BE49-F238E27FC236}">
                <a16:creationId xmlns:a16="http://schemas.microsoft.com/office/drawing/2014/main" id="{F7ED2E8A-EB11-65C3-6A12-0A27137A9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3683000"/>
          <a:ext cx="86836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08000" imgH="228600" progId="Equation.3">
                  <p:embed/>
                </p:oleObj>
              </mc:Choice>
              <mc:Fallback>
                <p:oleObj name="方程式" r:id="rId2" imgW="5080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488" b="-9091"/>
                      <a:stretch>
                        <a:fillRect/>
                      </a:stretch>
                    </p:blipFill>
                    <p:spPr bwMode="auto">
                      <a:xfrm>
                        <a:off x="5519738" y="3683000"/>
                        <a:ext cx="86836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AutoShape 19">
            <a:extLst>
              <a:ext uri="{FF2B5EF4-FFF2-40B4-BE49-F238E27FC236}">
                <a16:creationId xmlns:a16="http://schemas.microsoft.com/office/drawing/2014/main" id="{E50A20CA-BB07-047C-4C75-3F9C586F859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659563" y="3233738"/>
            <a:ext cx="612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7" name="Group 28">
            <a:extLst>
              <a:ext uri="{FF2B5EF4-FFF2-40B4-BE49-F238E27FC236}">
                <a16:creationId xmlns:a16="http://schemas.microsoft.com/office/drawing/2014/main" id="{B28E37CD-4F57-9C6E-3E54-397CD873CCA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213100"/>
            <a:ext cx="5897563" cy="509588"/>
            <a:chOff x="158" y="2203"/>
            <a:chExt cx="3715" cy="321"/>
          </a:xfrm>
        </p:grpSpPr>
        <p:sp>
          <p:nvSpPr>
            <p:cNvPr id="40967" name="Text Box 3">
              <a:extLst>
                <a:ext uri="{FF2B5EF4-FFF2-40B4-BE49-F238E27FC236}">
                  <a16:creationId xmlns:a16="http://schemas.microsoft.com/office/drawing/2014/main" id="{D2423624-3FEE-CD38-4B67-CC02B8AF2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203"/>
              <a:ext cx="35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 number of possible combinations </a:t>
              </a:r>
              <a:r>
                <a:rPr lang="en-US" altLang="zh-TW" sz="2400">
                  <a:latin typeface="Symbol" panose="05050102010706020507" pitchFamily="18" charset="2"/>
                </a:rPr>
                <a:t>=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CB3FB093-7F24-8D10-A999-55C954FCD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232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1400" b="1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rPr>
                <a:t>10</a:t>
              </a:r>
              <a:endParaRPr lang="en-US" altLang="zh-TW" sz="1600" b="1" dirty="0">
                <a:solidFill>
                  <a:schemeClr val="accent6">
                    <a:lumMod val="75000"/>
                  </a:schemeClr>
                </a:solidFill>
                <a:latin typeface="Arial" charset="0"/>
              </a:endParaRPr>
            </a:p>
          </p:txBody>
        </p:sp>
        <p:sp>
          <p:nvSpPr>
            <p:cNvPr id="40969" name="Rectangle 25">
              <a:extLst>
                <a:ext uri="{FF2B5EF4-FFF2-40B4-BE49-F238E27FC236}">
                  <a16:creationId xmlns:a16="http://schemas.microsoft.com/office/drawing/2014/main" id="{29D70EE2-427F-9588-BAC3-46E7D294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23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 b="1">
                  <a:solidFill>
                    <a:srgbClr val="008000"/>
                  </a:solidFill>
                  <a:latin typeface="Arial" panose="020B0604020202020204" pitchFamily="34" charset="0"/>
                </a:rPr>
                <a:t>7</a:t>
              </a:r>
              <a:endParaRPr lang="en-US" altLang="zh-TW" sz="1600" b="1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970" name="Rectangle 27">
              <a:extLst>
                <a:ext uri="{FF2B5EF4-FFF2-40B4-BE49-F238E27FC236}">
                  <a16:creationId xmlns:a16="http://schemas.microsoft.com/office/drawing/2014/main" id="{92035986-1390-E38B-C2ED-FDD0CD91F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2246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</p:grpSp>
      <p:sp>
        <p:nvSpPr>
          <p:cNvPr id="40966" name="Text Box 23">
            <a:extLst>
              <a:ext uri="{FF2B5EF4-FFF2-40B4-BE49-F238E27FC236}">
                <a16:creationId xmlns:a16="http://schemas.microsoft.com/office/drawing/2014/main" id="{845DD366-7A6D-C47F-D72F-32BD79A7E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2006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7">
            <a:extLst>
              <a:ext uri="{FF2B5EF4-FFF2-40B4-BE49-F238E27FC236}">
                <a16:creationId xmlns:a16="http://schemas.microsoft.com/office/drawing/2014/main" id="{5FEF7C82-3EEE-E82D-DCB9-FA85741A1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813593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If </a:t>
            </a:r>
            <a:r>
              <a:rPr lang="en-US" altLang="zh-TW" sz="2800" dirty="0">
                <a:solidFill>
                  <a:schemeClr val="accent3">
                    <a:lumMod val="75000"/>
                  </a:schemeClr>
                </a:solidFill>
                <a:latin typeface="Arial" charset="0"/>
              </a:rPr>
              <a:t>4</a:t>
            </a:r>
            <a:r>
              <a:rPr lang="en-US" altLang="zh-TW" sz="2800" dirty="0">
                <a:latin typeface="Arial" charset="0"/>
              </a:rPr>
              <a:t> guests are selected from a group of 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12</a:t>
            </a:r>
            <a:r>
              <a:rPr lang="en-US" altLang="zh-TW" sz="2800" dirty="0">
                <a:latin typeface="Arial" charset="0"/>
              </a:rPr>
              <a:t> guests, how many possible combinations are there if </a:t>
            </a:r>
            <a:br>
              <a:rPr lang="en-US" altLang="zh-TW" sz="2800" dirty="0">
                <a:latin typeface="Arial" charset="0"/>
              </a:rPr>
            </a:br>
            <a:r>
              <a:rPr lang="en-US" altLang="zh-TW" sz="28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TW" sz="2800" dirty="0">
                <a:latin typeface="Arial" charset="0"/>
              </a:rPr>
              <a:t> particular guest must not be selected?</a:t>
            </a: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9B7723A3-EDA7-2BC3-982B-CE9710EB8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5" y="4365625"/>
          <a:ext cx="8524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72808" imgH="253890" progId="Equation.3">
                  <p:embed/>
                </p:oleObj>
              </mc:Choice>
              <mc:Fallback>
                <p:oleObj name="方程式" r:id="rId2" imgW="672808" imgH="25389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488" b="-9091"/>
                      <a:stretch>
                        <a:fillRect/>
                      </a:stretch>
                    </p:blipFill>
                    <p:spPr bwMode="auto">
                      <a:xfrm>
                        <a:off x="5527675" y="4365625"/>
                        <a:ext cx="8524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8">
            <a:extLst>
              <a:ext uri="{FF2B5EF4-FFF2-40B4-BE49-F238E27FC236}">
                <a16:creationId xmlns:a16="http://schemas.microsoft.com/office/drawing/2014/main" id="{74FF14F8-3013-3AEB-82FE-F742FB50614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860800"/>
            <a:ext cx="6253163" cy="509588"/>
            <a:chOff x="158" y="2203"/>
            <a:chExt cx="3939" cy="321"/>
          </a:xfrm>
        </p:grpSpPr>
        <p:sp>
          <p:nvSpPr>
            <p:cNvPr id="41993" name="Text Box 3">
              <a:extLst>
                <a:ext uri="{FF2B5EF4-FFF2-40B4-BE49-F238E27FC236}">
                  <a16:creationId xmlns:a16="http://schemas.microsoft.com/office/drawing/2014/main" id="{AAFD3DBD-C62A-A377-7C8B-9E23EE7C0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203"/>
              <a:ext cx="35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 number of possible combinations </a:t>
              </a:r>
              <a:r>
                <a:rPr lang="en-US" altLang="zh-TW" sz="2400">
                  <a:latin typeface="Symbol" panose="05050102010706020507" pitchFamily="18" charset="2"/>
                </a:rPr>
                <a:t>=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5066" name="Rectangle 24">
              <a:extLst>
                <a:ext uri="{FF2B5EF4-FFF2-40B4-BE49-F238E27FC236}">
                  <a16:creationId xmlns:a16="http://schemas.microsoft.com/office/drawing/2014/main" id="{A0C298C1-AF33-0F8D-3F4A-A42E6FD37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2232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14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rPr>
                <a:t>12</a:t>
              </a:r>
              <a:r>
                <a:rPr lang="en-US" altLang="zh-TW" sz="1400" dirty="0">
                  <a:latin typeface="Arial" charset="0"/>
                </a:rPr>
                <a:t> – </a:t>
              </a:r>
              <a:r>
                <a:rPr lang="en-US" altLang="zh-TW" sz="1400" dirty="0">
                  <a:solidFill>
                    <a:srgbClr val="FF0000"/>
                  </a:solidFill>
                  <a:latin typeface="Arial" charset="0"/>
                </a:rPr>
                <a:t>1</a:t>
              </a:r>
              <a:r>
                <a:rPr lang="en-US" altLang="zh-TW" sz="1400" dirty="0">
                  <a:latin typeface="Arial" charset="0"/>
                </a:rPr>
                <a:t> </a:t>
              </a:r>
              <a:endParaRPr lang="en-US" altLang="zh-TW" sz="1600" dirty="0">
                <a:latin typeface="Arial" charset="0"/>
              </a:endParaRPr>
            </a:p>
          </p:txBody>
        </p:sp>
        <p:sp>
          <p:nvSpPr>
            <p:cNvPr id="45067" name="Rectangle 25">
              <a:extLst>
                <a:ext uri="{FF2B5EF4-FFF2-40B4-BE49-F238E27FC236}">
                  <a16:creationId xmlns:a16="http://schemas.microsoft.com/office/drawing/2014/main" id="{BE92778F-0B98-11E5-AD41-36DC6ADE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3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1400" dirty="0">
                  <a:solidFill>
                    <a:schemeClr val="accent3">
                      <a:lumMod val="75000"/>
                    </a:schemeClr>
                  </a:solidFill>
                  <a:latin typeface="Arial" charset="0"/>
                </a:rPr>
                <a:t>4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latin typeface="Arial" charset="0"/>
              </a:endParaRPr>
            </a:p>
          </p:txBody>
        </p:sp>
        <p:sp>
          <p:nvSpPr>
            <p:cNvPr id="41996" name="Rectangle 27">
              <a:extLst>
                <a:ext uri="{FF2B5EF4-FFF2-40B4-BE49-F238E27FC236}">
                  <a16:creationId xmlns:a16="http://schemas.microsoft.com/office/drawing/2014/main" id="{4FEF8D43-ECB3-288C-7CEA-0FEFE067B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246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</p:grpSp>
      <p:sp>
        <p:nvSpPr>
          <p:cNvPr id="41989" name="Text Box 23">
            <a:extLst>
              <a:ext uri="{FF2B5EF4-FFF2-40B4-BE49-F238E27FC236}">
                <a16:creationId xmlns:a16="http://schemas.microsoft.com/office/drawing/2014/main" id="{3F5CD209-B315-E03D-806A-9016CAF1C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49300"/>
            <a:ext cx="2006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6193F9F3-CC0B-2C3B-75B4-D3E0E9517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52763"/>
            <a:ext cx="896461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Since 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TW" sz="2400" dirty="0">
                <a:latin typeface="Arial" charset="0"/>
              </a:rPr>
              <a:t> particular guest must not be selected,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Arial" charset="0"/>
              </a:rPr>
              <a:t>4</a:t>
            </a:r>
            <a:r>
              <a:rPr lang="en-US" altLang="zh-TW" sz="2400" dirty="0">
                <a:latin typeface="Arial" charset="0"/>
              </a:rPr>
              <a:t> guests are selected from the remaining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12</a:t>
            </a:r>
            <a:r>
              <a:rPr lang="en-US" altLang="zh-TW" sz="2400" dirty="0">
                <a:latin typeface="Arial" charset="0"/>
              </a:rPr>
              <a:t> – 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TW" sz="2400" dirty="0">
                <a:latin typeface="Arial" charset="0"/>
              </a:rPr>
              <a:t> guests.</a:t>
            </a:r>
          </a:p>
        </p:txBody>
      </p:sp>
      <p:pic>
        <p:nvPicPr>
          <p:cNvPr id="12" name="Picture 45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7E3AC9F1-63A4-776B-C2E6-D0C92538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73AF2B5B-FDBB-37FD-092A-A150B1B3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2F4EE582-2BB5-BCDF-7AF0-24ADA5A35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96461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There are 15 volunteers for a charity show. Tom is one of them. A team of 6 volunteers is selected to answer incoming telephone calls. In how many ways can the team be formed if Tom is included?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B18B7ED0-0B72-9397-D1CD-FD0C8A72E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46842177-1F50-4335-84F3-5F6EE3922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87688"/>
            <a:ext cx="89646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Since Tom is included, 5 (i.e. 6 – 1) more volunteers should be selected from the remaining 14 (i.e. 15 – 1) volunteers.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6F298582-A6F9-7959-9557-F77B4D07B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3979863"/>
            <a:ext cx="477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	The required number of ways</a:t>
            </a:r>
          </a:p>
        </p:txBody>
      </p:sp>
      <p:graphicFrame>
        <p:nvGraphicFramePr>
          <p:cNvPr id="6" name="Object 17">
            <a:extLst>
              <a:ext uri="{FF2B5EF4-FFF2-40B4-BE49-F238E27FC236}">
                <a16:creationId xmlns:a16="http://schemas.microsoft.com/office/drawing/2014/main" id="{41713118-7A86-AB69-584C-6487219D8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175" y="3978275"/>
          <a:ext cx="10144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07780" imgH="482391" progId="Equation.3">
                  <p:embed/>
                </p:oleObj>
              </mc:Choice>
              <mc:Fallback>
                <p:oleObj name="方程式" r:id="rId2" imgW="507780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2390"/>
                      <a:stretch>
                        <a:fillRect/>
                      </a:stretch>
                    </p:blipFill>
                    <p:spPr bwMode="auto">
                      <a:xfrm>
                        <a:off x="4956175" y="3978275"/>
                        <a:ext cx="10144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EB6F9EEE-879C-7A24-FE17-B3594469D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8238" y="4433888"/>
          <a:ext cx="1014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07780" imgH="482391" progId="Equation.3">
                  <p:embed/>
                </p:oleObj>
              </mc:Choice>
              <mc:Fallback>
                <p:oleObj name="方程式" r:id="rId4" imgW="507780" imgH="4823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7282"/>
                      <a:stretch>
                        <a:fillRect/>
                      </a:stretch>
                    </p:blipFill>
                    <p:spPr bwMode="auto">
                      <a:xfrm>
                        <a:off x="4948238" y="4433888"/>
                        <a:ext cx="1014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D637203-6B73-9E02-F702-6D3AD20605B2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1052513"/>
            <a:ext cx="7256462" cy="3671887"/>
            <a:chOff x="2211388" y="1052736"/>
            <a:chExt cx="7257156" cy="3672408"/>
          </a:xfrm>
        </p:grpSpPr>
        <p:pic>
          <p:nvPicPr>
            <p:cNvPr id="25640" name="Picture 41" descr="Q:\Secondary (Maths)\[]Senior Maths\NSSMIA(Compulsory) 2nd Ed\Finalized\TRDVD\4A\[1] 5-Min Lec\Cartoon\Teacher and student artwork Tiff file\student_G8.tif">
              <a:extLst>
                <a:ext uri="{FF2B5EF4-FFF2-40B4-BE49-F238E27FC236}">
                  <a16:creationId xmlns:a16="http://schemas.microsoft.com/office/drawing/2014/main" id="{C1A8C741-10F3-D95F-8972-13F79EA06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581" y="1764457"/>
              <a:ext cx="2620963" cy="296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41" name="群組 1">
              <a:extLst>
                <a:ext uri="{FF2B5EF4-FFF2-40B4-BE49-F238E27FC236}">
                  <a16:creationId xmlns:a16="http://schemas.microsoft.com/office/drawing/2014/main" id="{C3066D5E-1899-0397-4D9A-228EFEDD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1388" y="1052736"/>
              <a:ext cx="5672980" cy="1512168"/>
              <a:chOff x="1907580" y="601972"/>
              <a:chExt cx="5836803" cy="1582281"/>
            </a:xfrm>
          </p:grpSpPr>
          <p:sp>
            <p:nvSpPr>
              <p:cNvPr id="25642" name="AutoShape 4">
                <a:extLst>
                  <a:ext uri="{FF2B5EF4-FFF2-40B4-BE49-F238E27FC236}">
                    <a16:creationId xmlns:a16="http://schemas.microsoft.com/office/drawing/2014/main" id="{8E225456-745A-84C0-DD82-6D6E50899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580" y="601972"/>
                <a:ext cx="5836803" cy="1582281"/>
              </a:xfrm>
              <a:prstGeom prst="cloudCallout">
                <a:avLst>
                  <a:gd name="adj1" fmla="val 44699"/>
                  <a:gd name="adj2" fmla="val 78889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5643" name="Text Box 7">
                <a:extLst>
                  <a:ext uri="{FF2B5EF4-FFF2-40B4-BE49-F238E27FC236}">
                    <a16:creationId xmlns:a16="http://schemas.microsoft.com/office/drawing/2014/main" id="{9FF38B51-7745-B61B-2F68-FA97B6FB7C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1913" y="828012"/>
                <a:ext cx="5112568" cy="946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I want to buy 2 of them only.</a:t>
                </a:r>
                <a:br>
                  <a:rPr lang="en-US" altLang="zh-TW" sz="2800">
                    <a:latin typeface="Arial" panose="020B0604020202020204" pitchFamily="34" charset="0"/>
                  </a:rPr>
                </a:br>
                <a:r>
                  <a:rPr lang="en-US" altLang="zh-TW" sz="2800">
                    <a:latin typeface="Arial" panose="020B0604020202020204" pitchFamily="34" charset="0"/>
                  </a:rPr>
                  <a:t>How many choices do I have?</a:t>
                </a:r>
              </a:p>
            </p:txBody>
          </p:sp>
        </p:grpSp>
      </p:grpSp>
      <p:pic>
        <p:nvPicPr>
          <p:cNvPr id="25603" name="Picture 8">
            <a:extLst>
              <a:ext uri="{FF2B5EF4-FFF2-40B4-BE49-F238E27FC236}">
                <a16:creationId xmlns:a16="http://schemas.microsoft.com/office/drawing/2014/main" id="{5C44930F-4FCF-A6E7-794A-99D8784E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6" r="18332"/>
          <a:stretch>
            <a:fillRect/>
          </a:stretch>
        </p:blipFill>
        <p:spPr bwMode="auto">
          <a:xfrm>
            <a:off x="3492500" y="2276475"/>
            <a:ext cx="792163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9">
            <a:extLst>
              <a:ext uri="{FF2B5EF4-FFF2-40B4-BE49-F238E27FC236}">
                <a16:creationId xmlns:a16="http://schemas.microsoft.com/office/drawing/2014/main" id="{606E58AF-5B3E-3464-032C-3E6BBB4A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68"/>
          <a:stretch>
            <a:fillRect/>
          </a:stretch>
        </p:blipFill>
        <p:spPr bwMode="auto">
          <a:xfrm>
            <a:off x="827088" y="2349500"/>
            <a:ext cx="792162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10">
            <a:extLst>
              <a:ext uri="{FF2B5EF4-FFF2-40B4-BE49-F238E27FC236}">
                <a16:creationId xmlns:a16="http://schemas.microsoft.com/office/drawing/2014/main" id="{C1E271B0-7622-49C2-7361-3BB150B7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8"/>
          <a:stretch>
            <a:fillRect/>
          </a:stretch>
        </p:blipFill>
        <p:spPr bwMode="auto">
          <a:xfrm>
            <a:off x="2211388" y="2373313"/>
            <a:ext cx="792162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Text Box 11">
            <a:extLst>
              <a:ext uri="{FF2B5EF4-FFF2-40B4-BE49-F238E27FC236}">
                <a16:creationId xmlns:a16="http://schemas.microsoft.com/office/drawing/2014/main" id="{1FD51B7F-2961-368E-754B-8131E8C01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08400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5607" name="Text Box 12">
            <a:extLst>
              <a:ext uri="{FF2B5EF4-FFF2-40B4-BE49-F238E27FC236}">
                <a16:creationId xmlns:a16="http://schemas.microsoft.com/office/drawing/2014/main" id="{C7715657-4C2C-8BEE-102C-1D8FD3D2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692525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5608" name="Text Box 13">
            <a:extLst>
              <a:ext uri="{FF2B5EF4-FFF2-40B4-BE49-F238E27FC236}">
                <a16:creationId xmlns:a16="http://schemas.microsoft.com/office/drawing/2014/main" id="{E4A29BD2-B0ED-2BE2-A291-6A7953A8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69411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Arial" panose="020B0604020202020204" pitchFamily="34" charset="0"/>
              </a:rPr>
              <a:t>C</a:t>
            </a:r>
          </a:p>
        </p:txBody>
      </p:sp>
      <p:graphicFrame>
        <p:nvGraphicFramePr>
          <p:cNvPr id="13" name="Group 60">
            <a:extLst>
              <a:ext uri="{FF2B5EF4-FFF2-40B4-BE49-F238E27FC236}">
                <a16:creationId xmlns:a16="http://schemas.microsoft.com/office/drawing/2014/main" id="{29C84A97-7B3C-4746-1FB9-9CBF45E7372C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4035425"/>
          <a:ext cx="4103688" cy="1655763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61">
            <a:extLst>
              <a:ext uri="{FF2B5EF4-FFF2-40B4-BE49-F238E27FC236}">
                <a16:creationId xmlns:a16="http://schemas.microsoft.com/office/drawing/2014/main" id="{3254A260-C89C-4515-A9BE-99214BEE7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4076700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CBDECD8A-31A6-20F0-1002-496498032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4084638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D9D8891C-F45B-0DFA-4D92-28536EBB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5187950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17" name="Rectangle 64">
            <a:extLst>
              <a:ext uri="{FF2B5EF4-FFF2-40B4-BE49-F238E27FC236}">
                <a16:creationId xmlns:a16="http://schemas.microsoft.com/office/drawing/2014/main" id="{FA7AC059-1877-059F-5D06-B55485AF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5197475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18" name="Rectangle 65">
            <a:extLst>
              <a:ext uri="{FF2B5EF4-FFF2-40B4-BE49-F238E27FC236}">
                <a16:creationId xmlns:a16="http://schemas.microsoft.com/office/drawing/2014/main" id="{3129806F-A005-3BCF-EF6F-CB727801B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4627563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45406344-644B-6780-DFE6-D1592C08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4624388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0" name="Text Box 67">
            <a:extLst>
              <a:ext uri="{FF2B5EF4-FFF2-40B4-BE49-F238E27FC236}">
                <a16:creationId xmlns:a16="http://schemas.microsoft.com/office/drawing/2014/main" id="{306A1706-826B-1817-2512-97C92657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011613"/>
            <a:ext cx="1449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800">
                <a:solidFill>
                  <a:schemeClr val="accent2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800" i="1">
                <a:solidFill>
                  <a:schemeClr val="accent2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1" name="Text Box 68">
            <a:extLst>
              <a:ext uri="{FF2B5EF4-FFF2-40B4-BE49-F238E27FC236}">
                <a16:creationId xmlns:a16="http://schemas.microsoft.com/office/drawing/2014/main" id="{B0BB4730-1966-5E15-0407-1B03B0278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595813"/>
            <a:ext cx="1470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800">
                <a:solidFill>
                  <a:schemeClr val="accent2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800" i="1">
                <a:solidFill>
                  <a:schemeClr val="accent2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2" name="Text Box 69">
            <a:extLst>
              <a:ext uri="{FF2B5EF4-FFF2-40B4-BE49-F238E27FC236}">
                <a16:creationId xmlns:a16="http://schemas.microsoft.com/office/drawing/2014/main" id="{EEE71B63-030A-274C-58B6-0049081F7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172075"/>
            <a:ext cx="147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i="1">
                <a:solidFill>
                  <a:schemeClr val="accent2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800">
                <a:solidFill>
                  <a:schemeClr val="accent2"/>
                </a:solidFill>
                <a:latin typeface="Arial" panose="020B0604020202020204" pitchFamily="34" charset="0"/>
              </a:rPr>
              <a:t> and </a:t>
            </a:r>
            <a:r>
              <a:rPr lang="en-US" altLang="zh-TW" sz="2800" i="1">
                <a:solidFill>
                  <a:schemeClr val="accent2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3" name="Rectangle 70">
            <a:extLst>
              <a:ext uri="{FF2B5EF4-FFF2-40B4-BE49-F238E27FC236}">
                <a16:creationId xmlns:a16="http://schemas.microsoft.com/office/drawing/2014/main" id="{568CD60E-51F0-508B-6775-27851A7C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973513"/>
            <a:ext cx="1512888" cy="1727200"/>
          </a:xfrm>
          <a:prstGeom prst="rect">
            <a:avLst/>
          </a:prstGeom>
          <a:noFill/>
          <a:ln w="25400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4" name="AutoShape 71">
            <a:extLst>
              <a:ext uri="{FF2B5EF4-FFF2-40B4-BE49-F238E27FC236}">
                <a16:creationId xmlns:a16="http://schemas.microsoft.com/office/drawing/2014/main" id="{19485830-B065-53E8-B4AC-4A0B87693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2892425"/>
            <a:ext cx="2232025" cy="720725"/>
          </a:xfrm>
          <a:prstGeom prst="wedgeRoundRectCallout">
            <a:avLst>
              <a:gd name="adj1" fmla="val -4194"/>
              <a:gd name="adj2" fmla="val 96917"/>
              <a:gd name="adj3" fmla="val 16667"/>
            </a:avLst>
          </a:prstGeom>
          <a:solidFill>
            <a:srgbClr val="FFCC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en-US" sz="2200">
                <a:latin typeface="Arial" panose="020B0604020202020204" pitchFamily="34" charset="0"/>
              </a:rPr>
              <a:t>There are </a:t>
            </a:r>
            <a:br>
              <a:rPr lang="en-US" altLang="en-US" sz="2200">
                <a:latin typeface="Arial" panose="020B0604020202020204" pitchFamily="34" charset="0"/>
              </a:rPr>
            </a:br>
            <a:r>
              <a:rPr lang="en-US" altLang="en-US" sz="2200">
                <a:latin typeface="Arial" panose="020B0604020202020204" pitchFamily="34" charset="0"/>
              </a:rPr>
              <a:t>3 choices.</a:t>
            </a:r>
          </a:p>
        </p:txBody>
      </p:sp>
      <p:sp>
        <p:nvSpPr>
          <p:cNvPr id="25" name="Text Box 72">
            <a:extLst>
              <a:ext uri="{FF2B5EF4-FFF2-40B4-BE49-F238E27FC236}">
                <a16:creationId xmlns:a16="http://schemas.microsoft.com/office/drawing/2014/main" id="{ADED8DA6-7F04-BB11-078D-146C5F5D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775325"/>
            <a:ext cx="8445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Note that the order of the objects selected is NOT important.</a:t>
            </a:r>
          </a:p>
        </p:txBody>
      </p:sp>
      <p:sp>
        <p:nvSpPr>
          <p:cNvPr id="25639" name="矩形 2">
            <a:extLst>
              <a:ext uri="{FF2B5EF4-FFF2-40B4-BE49-F238E27FC236}">
                <a16:creationId xmlns:a16="http://schemas.microsoft.com/office/drawing/2014/main" id="{764DE6AC-3D41-F2EE-6359-85F9A083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549275"/>
            <a:ext cx="4733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shop sells 3 different dolls.</a:t>
            </a:r>
            <a:endParaRPr lang="zh-HK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7">
            <a:extLst>
              <a:ext uri="{FF2B5EF4-FFF2-40B4-BE49-F238E27FC236}">
                <a16:creationId xmlns:a16="http://schemas.microsoft.com/office/drawing/2014/main" id="{190479A4-2F62-7B08-8BD4-A19B9ACE3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3373438"/>
            <a:ext cx="83677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ways of choosing 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en-US" altLang="zh-TW" sz="2400">
                <a:latin typeface="Arial" panose="020B0604020202020204" pitchFamily="34" charset="0"/>
              </a:rPr>
              <a:t> children</a:t>
            </a:r>
          </a:p>
        </p:txBody>
      </p:sp>
      <p:grpSp>
        <p:nvGrpSpPr>
          <p:cNvPr id="21" name="Group 28">
            <a:extLst>
              <a:ext uri="{FF2B5EF4-FFF2-40B4-BE49-F238E27FC236}">
                <a16:creationId xmlns:a16="http://schemas.microsoft.com/office/drawing/2014/main" id="{7177B385-F6F5-221A-A9C3-B943CBCEAD61}"/>
              </a:ext>
            </a:extLst>
          </p:cNvPr>
          <p:cNvGrpSpPr>
            <a:grpSpLocks/>
          </p:cNvGrpSpPr>
          <p:nvPr/>
        </p:nvGrpSpPr>
        <p:grpSpPr bwMode="auto">
          <a:xfrm>
            <a:off x="5634038" y="3373438"/>
            <a:ext cx="727075" cy="487362"/>
            <a:chOff x="3420" y="2217"/>
            <a:chExt cx="458" cy="307"/>
          </a:xfrm>
        </p:grpSpPr>
        <p:sp>
          <p:nvSpPr>
            <p:cNvPr id="44059" name="Text Box 3">
              <a:extLst>
                <a:ext uri="{FF2B5EF4-FFF2-40B4-BE49-F238E27FC236}">
                  <a16:creationId xmlns:a16="http://schemas.microsoft.com/office/drawing/2014/main" id="{1262CE88-815F-9630-9399-2F0CE53D0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217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Symbol" panose="05050102010706020507" pitchFamily="18" charset="2"/>
                </a:rPr>
                <a:t>=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4060" name="Rectangle 24">
              <a:extLst>
                <a:ext uri="{FF2B5EF4-FFF2-40B4-BE49-F238E27FC236}">
                  <a16:creationId xmlns:a16="http://schemas.microsoft.com/office/drawing/2014/main" id="{A4D2E9A8-D9FD-8AE0-6B81-B4D568CB7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2232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13</a:t>
              </a:r>
              <a:endParaRPr lang="en-US" altLang="zh-TW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61" name="Rectangle 25">
              <a:extLst>
                <a:ext uri="{FF2B5EF4-FFF2-40B4-BE49-F238E27FC236}">
                  <a16:creationId xmlns:a16="http://schemas.microsoft.com/office/drawing/2014/main" id="{2D9626AA-9E93-EF0E-73AF-6CC7FEFC8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3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>
                  <a:solidFill>
                    <a:srgbClr val="0000FF"/>
                  </a:solidFill>
                  <a:latin typeface="Arial" panose="020B0604020202020204" pitchFamily="34" charset="0"/>
                </a:rPr>
                <a:t>7</a:t>
              </a:r>
              <a:endParaRPr lang="en-US" altLang="zh-TW" sz="1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62" name="Rectangle 27">
              <a:extLst>
                <a:ext uri="{FF2B5EF4-FFF2-40B4-BE49-F238E27FC236}">
                  <a16:creationId xmlns:a16="http://schemas.microsoft.com/office/drawing/2014/main" id="{21C71AFF-0D88-E106-7CB1-BC18C31CE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246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28">
            <a:extLst>
              <a:ext uri="{FF2B5EF4-FFF2-40B4-BE49-F238E27FC236}">
                <a16:creationId xmlns:a16="http://schemas.microsoft.com/office/drawing/2014/main" id="{6FF74DB3-016D-89E9-38D6-7084463B5D90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2813050"/>
            <a:ext cx="677863" cy="487363"/>
            <a:chOff x="3420" y="2217"/>
            <a:chExt cx="427" cy="307"/>
          </a:xfrm>
        </p:grpSpPr>
        <p:sp>
          <p:nvSpPr>
            <p:cNvPr id="44055" name="Text Box 3">
              <a:extLst>
                <a:ext uri="{FF2B5EF4-FFF2-40B4-BE49-F238E27FC236}">
                  <a16:creationId xmlns:a16="http://schemas.microsoft.com/office/drawing/2014/main" id="{21B200F9-6478-43DC-3748-52BA8CD17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217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Symbol" panose="05050102010706020507" pitchFamily="18" charset="2"/>
                </a:rPr>
                <a:t>=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AA5C5815-0806-651E-834C-E41F0A133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2232"/>
              <a:ext cx="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14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rPr>
                <a:t>8</a:t>
              </a:r>
              <a:r>
                <a:rPr lang="en-US" altLang="zh-TW" sz="1400" dirty="0">
                  <a:latin typeface="Arial" charset="0"/>
                </a:rPr>
                <a:t> </a:t>
              </a:r>
              <a:endParaRPr lang="en-US" altLang="zh-TW" sz="1600" dirty="0">
                <a:latin typeface="Arial" charset="0"/>
              </a:endParaRPr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9111227-B0E1-9319-4675-F0169F761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3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1400" dirty="0">
                  <a:solidFill>
                    <a:schemeClr val="accent3">
                      <a:lumMod val="75000"/>
                    </a:schemeClr>
                  </a:solidFill>
                  <a:latin typeface="Arial" charset="0"/>
                </a:rPr>
                <a:t>4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latin typeface="Arial" charset="0"/>
              </a:endParaRPr>
            </a:p>
          </p:txBody>
        </p:sp>
        <p:sp>
          <p:nvSpPr>
            <p:cNvPr id="44058" name="Rectangle 27">
              <a:extLst>
                <a:ext uri="{FF2B5EF4-FFF2-40B4-BE49-F238E27FC236}">
                  <a16:creationId xmlns:a16="http://schemas.microsoft.com/office/drawing/2014/main" id="{B5667FF0-0176-AEC6-35D1-907C283E5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246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</p:grpSp>
      <p:sp>
        <p:nvSpPr>
          <p:cNvPr id="47106" name="Text Box 4">
            <a:extLst>
              <a:ext uri="{FF2B5EF4-FFF2-40B4-BE49-F238E27FC236}">
                <a16:creationId xmlns:a16="http://schemas.microsoft.com/office/drawing/2014/main" id="{4FAA0F43-C89A-CBA6-45DB-669EE7C63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406525"/>
            <a:ext cx="876776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8</a:t>
            </a:r>
            <a:r>
              <a:rPr lang="en-US" altLang="zh-TW" sz="2800" dirty="0">
                <a:latin typeface="Arial" charset="0"/>
              </a:rPr>
              <a:t> adults and </a:t>
            </a:r>
            <a:r>
              <a:rPr lang="en-US" altLang="zh-TW" sz="2800" dirty="0">
                <a:solidFill>
                  <a:srgbClr val="FF0000"/>
                </a:solidFill>
                <a:latin typeface="Arial" charset="0"/>
              </a:rPr>
              <a:t>13</a:t>
            </a:r>
            <a:r>
              <a:rPr lang="en-US" altLang="zh-TW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TW" sz="2800" dirty="0">
                <a:latin typeface="Arial" charset="0"/>
              </a:rPr>
              <a:t>children join a carnival. In how many ways can </a:t>
            </a:r>
            <a:r>
              <a:rPr lang="en-US" altLang="zh-TW" sz="2800" dirty="0">
                <a:solidFill>
                  <a:schemeClr val="accent3">
                    <a:lumMod val="75000"/>
                  </a:schemeClr>
                </a:solidFill>
                <a:latin typeface="Arial" charset="0"/>
              </a:rPr>
              <a:t>4</a:t>
            </a:r>
            <a:r>
              <a:rPr lang="en-US" altLang="zh-TW" sz="2800" dirty="0">
                <a:latin typeface="Arial" charset="0"/>
              </a:rPr>
              <a:t> adults and </a:t>
            </a:r>
            <a:r>
              <a:rPr lang="en-US" altLang="zh-TW" sz="2800" dirty="0">
                <a:solidFill>
                  <a:srgbClr val="0000FF"/>
                </a:solidFill>
                <a:latin typeface="Arial" charset="0"/>
              </a:rPr>
              <a:t>7</a:t>
            </a:r>
            <a:r>
              <a:rPr lang="en-US" altLang="zh-TW" sz="2800" dirty="0">
                <a:latin typeface="Arial" charset="0"/>
              </a:rPr>
              <a:t> children be chosen for a lucky draw?</a:t>
            </a:r>
          </a:p>
        </p:txBody>
      </p:sp>
      <p:sp>
        <p:nvSpPr>
          <p:cNvPr id="5" name="Text Box 24">
            <a:extLst>
              <a:ext uri="{FF2B5EF4-FFF2-40B4-BE49-F238E27FC236}">
                <a16:creationId xmlns:a16="http://schemas.microsoft.com/office/drawing/2014/main" id="{00D34D52-C60E-05FD-EDB2-ACDEF5C77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813050"/>
            <a:ext cx="70056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Number of ways of choosing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Arial" charset="0"/>
              </a:rPr>
              <a:t>4</a:t>
            </a:r>
            <a:r>
              <a:rPr lang="en-US" altLang="zh-TW" sz="2400" dirty="0">
                <a:latin typeface="Arial" charset="0"/>
              </a:rPr>
              <a:t> adults </a:t>
            </a:r>
          </a:p>
        </p:txBody>
      </p:sp>
      <p:sp>
        <p:nvSpPr>
          <p:cNvPr id="44039" name="Text Box 23">
            <a:extLst>
              <a:ext uri="{FF2B5EF4-FFF2-40B4-BE49-F238E27FC236}">
                <a16:creationId xmlns:a16="http://schemas.microsoft.com/office/drawing/2014/main" id="{0424129B-626B-FDDF-48D0-A93BF640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749300"/>
            <a:ext cx="20081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E69FB60E-4AA6-6B96-169A-166EE462A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897313"/>
            <a:ext cx="48609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	The required number of ways </a:t>
            </a:r>
          </a:p>
        </p:txBody>
      </p:sp>
      <p:sp>
        <p:nvSpPr>
          <p:cNvPr id="11" name="AutoShape 31">
            <a:extLst>
              <a:ext uri="{FF2B5EF4-FFF2-40B4-BE49-F238E27FC236}">
                <a16:creationId xmlns:a16="http://schemas.microsoft.com/office/drawing/2014/main" id="{D2D1070F-CDE8-ACA5-646A-7E93BBC1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4492625"/>
            <a:ext cx="5040312" cy="465138"/>
          </a:xfrm>
          <a:prstGeom prst="wedgeRoundRectCallout">
            <a:avLst>
              <a:gd name="adj1" fmla="val -67764"/>
              <a:gd name="adj2" fmla="val -15870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multiplication rule of counting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2" name="Object 32">
            <a:extLst>
              <a:ext uri="{FF2B5EF4-FFF2-40B4-BE49-F238E27FC236}">
                <a16:creationId xmlns:a16="http://schemas.microsoft.com/office/drawing/2014/main" id="{21B962FF-1CEC-865A-B782-D870EC543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4856163"/>
          <a:ext cx="13700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85800" imgH="457200" progId="Equation.3">
                  <p:embed/>
                </p:oleObj>
              </mc:Choice>
              <mc:Fallback>
                <p:oleObj name="方程式" r:id="rId2" imgW="6858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3234"/>
                      <a:stretch>
                        <a:fillRect/>
                      </a:stretch>
                    </p:blipFill>
                    <p:spPr bwMode="auto">
                      <a:xfrm>
                        <a:off x="969963" y="4856163"/>
                        <a:ext cx="13700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8">
            <a:extLst>
              <a:ext uri="{FF2B5EF4-FFF2-40B4-BE49-F238E27FC236}">
                <a16:creationId xmlns:a16="http://schemas.microsoft.com/office/drawing/2014/main" id="{9EF06749-D8F3-D4B4-76F6-9553302F5FA1}"/>
              </a:ext>
            </a:extLst>
          </p:cNvPr>
          <p:cNvGrpSpPr>
            <a:grpSpLocks/>
          </p:cNvGrpSpPr>
          <p:nvPr/>
        </p:nvGrpSpPr>
        <p:grpSpPr bwMode="auto">
          <a:xfrm>
            <a:off x="936625" y="4383088"/>
            <a:ext cx="1068388" cy="487362"/>
            <a:chOff x="3420" y="2217"/>
            <a:chExt cx="673" cy="307"/>
          </a:xfrm>
        </p:grpSpPr>
        <p:sp>
          <p:nvSpPr>
            <p:cNvPr id="44051" name="Text Box 3">
              <a:extLst>
                <a:ext uri="{FF2B5EF4-FFF2-40B4-BE49-F238E27FC236}">
                  <a16:creationId xmlns:a16="http://schemas.microsoft.com/office/drawing/2014/main" id="{BA93A483-9529-B5DE-1798-3C8871B96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217"/>
              <a:ext cx="6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Symbol" panose="05050102010706020507" pitchFamily="18" charset="2"/>
                </a:rPr>
                <a:t>=      </a:t>
              </a:r>
              <a:r>
                <a:rPr lang="en-US" altLang="zh-TW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0D562E6A-EF99-EC36-5D8C-18BA16D4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2232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1400" dirty="0">
                  <a:solidFill>
                    <a:schemeClr val="accent6">
                      <a:lumMod val="75000"/>
                    </a:schemeClr>
                  </a:solidFill>
                  <a:latin typeface="Arial" charset="0"/>
                </a:rPr>
                <a:t>8</a:t>
              </a:r>
              <a:endParaRPr lang="en-US" altLang="zh-TW" sz="1600" dirty="0">
                <a:latin typeface="Arial" charset="0"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59B6A709-FCF5-929E-8B99-9AB80F12C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3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1400" dirty="0">
                  <a:solidFill>
                    <a:schemeClr val="accent3">
                      <a:lumMod val="75000"/>
                    </a:schemeClr>
                  </a:solidFill>
                  <a:latin typeface="Arial" charset="0"/>
                </a:rPr>
                <a:t>4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latin typeface="Arial" charset="0"/>
              </a:endParaRPr>
            </a:p>
          </p:txBody>
        </p:sp>
        <p:sp>
          <p:nvSpPr>
            <p:cNvPr id="44054" name="Rectangle 27">
              <a:extLst>
                <a:ext uri="{FF2B5EF4-FFF2-40B4-BE49-F238E27FC236}">
                  <a16:creationId xmlns:a16="http://schemas.microsoft.com/office/drawing/2014/main" id="{41EB07D3-8A53-DA22-CD50-8944236FC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246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28">
            <a:extLst>
              <a:ext uri="{FF2B5EF4-FFF2-40B4-BE49-F238E27FC236}">
                <a16:creationId xmlns:a16="http://schemas.microsoft.com/office/drawing/2014/main" id="{90D67BB0-7874-5E19-C4F6-7687979D7E59}"/>
              </a:ext>
            </a:extLst>
          </p:cNvPr>
          <p:cNvGrpSpPr>
            <a:grpSpLocks/>
          </p:cNvGrpSpPr>
          <p:nvPr/>
        </p:nvGrpSpPr>
        <p:grpSpPr bwMode="auto">
          <a:xfrm>
            <a:off x="1557338" y="4383088"/>
            <a:ext cx="727075" cy="487362"/>
            <a:chOff x="3420" y="2217"/>
            <a:chExt cx="458" cy="307"/>
          </a:xfrm>
        </p:grpSpPr>
        <p:sp>
          <p:nvSpPr>
            <p:cNvPr id="44047" name="Text Box 3">
              <a:extLst>
                <a:ext uri="{FF2B5EF4-FFF2-40B4-BE49-F238E27FC236}">
                  <a16:creationId xmlns:a16="http://schemas.microsoft.com/office/drawing/2014/main" id="{AB1AC780-2DF7-02D4-6D00-3AB2E805A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217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4048" name="Rectangle 24">
              <a:extLst>
                <a:ext uri="{FF2B5EF4-FFF2-40B4-BE49-F238E27FC236}">
                  <a16:creationId xmlns:a16="http://schemas.microsoft.com/office/drawing/2014/main" id="{FD85DA73-2171-403B-84C8-5F306EA4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2232"/>
              <a:ext cx="1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13</a:t>
              </a:r>
              <a:endParaRPr lang="en-US" altLang="zh-TW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9" name="Rectangle 25">
              <a:extLst>
                <a:ext uri="{FF2B5EF4-FFF2-40B4-BE49-F238E27FC236}">
                  <a16:creationId xmlns:a16="http://schemas.microsoft.com/office/drawing/2014/main" id="{FAAD7472-5ADF-C7FB-AD00-92116A3C5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388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400">
                  <a:solidFill>
                    <a:srgbClr val="0000FF"/>
                  </a:solidFill>
                  <a:latin typeface="Arial" panose="020B0604020202020204" pitchFamily="34" charset="0"/>
                </a:rPr>
                <a:t>7</a:t>
              </a:r>
              <a:endParaRPr lang="en-US" altLang="zh-TW" sz="1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50" name="Rectangle 27">
              <a:extLst>
                <a:ext uri="{FF2B5EF4-FFF2-40B4-BE49-F238E27FC236}">
                  <a16:creationId xmlns:a16="http://schemas.microsoft.com/office/drawing/2014/main" id="{85B5C046-A88A-077A-81D8-B4FD3467F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246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</p:grpSp>
      <p:pic>
        <p:nvPicPr>
          <p:cNvPr id="36" name="Picture 45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E4B5FC18-B56F-1DE6-4CCF-F10403E3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02FED7A3-A25E-7891-F982-D18506822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>
            <a:extLst>
              <a:ext uri="{FF2B5EF4-FFF2-40B4-BE49-F238E27FC236}">
                <a16:creationId xmlns:a16="http://schemas.microsoft.com/office/drawing/2014/main" id="{204B8EC2-403B-0E42-E2BF-F818253A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406525"/>
            <a:ext cx="876776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company employs 10 photographers and 12 models. In how many ways can 3 photographers and 5 models be chosen to join a fashion show?</a:t>
            </a:r>
          </a:p>
        </p:txBody>
      </p:sp>
      <p:sp>
        <p:nvSpPr>
          <p:cNvPr id="5" name="Text Box 24">
            <a:extLst>
              <a:ext uri="{FF2B5EF4-FFF2-40B4-BE49-F238E27FC236}">
                <a16:creationId xmlns:a16="http://schemas.microsoft.com/office/drawing/2014/main" id="{176F072A-15FE-80E8-A0D0-7908A848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852738"/>
            <a:ext cx="6484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ways of choosing 3 photographers </a:t>
            </a:r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8E3D6991-657A-7800-32D4-3DF84C159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3357563"/>
            <a:ext cx="54054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ways of choosing 5 models</a:t>
            </a:r>
          </a:p>
        </p:txBody>
      </p:sp>
      <p:graphicFrame>
        <p:nvGraphicFramePr>
          <p:cNvPr id="15" name="Object 35">
            <a:extLst>
              <a:ext uri="{FF2B5EF4-FFF2-40B4-BE49-F238E27FC236}">
                <a16:creationId xmlns:a16="http://schemas.microsoft.com/office/drawing/2014/main" id="{30CBB6C7-D42C-CDF2-54A0-834CCF101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2863850"/>
          <a:ext cx="735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68300" imgH="241300" progId="Equation.3">
                  <p:embed/>
                </p:oleObj>
              </mc:Choice>
              <mc:Fallback>
                <p:oleObj name="方程式" r:id="rId2" imgW="368300" imgH="241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863850"/>
                        <a:ext cx="735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6">
            <a:extLst>
              <a:ext uri="{FF2B5EF4-FFF2-40B4-BE49-F238E27FC236}">
                <a16:creationId xmlns:a16="http://schemas.microsoft.com/office/drawing/2014/main" id="{3F21C720-6087-2595-1BC9-2FE9AD089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4350" y="3368675"/>
          <a:ext cx="735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68300" imgH="241300" progId="Equation.3">
                  <p:embed/>
                </p:oleObj>
              </mc:Choice>
              <mc:Fallback>
                <p:oleObj name="方程式" r:id="rId4" imgW="368300" imgH="241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3368675"/>
                        <a:ext cx="735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23">
            <a:extLst>
              <a:ext uri="{FF2B5EF4-FFF2-40B4-BE49-F238E27FC236}">
                <a16:creationId xmlns:a16="http://schemas.microsoft.com/office/drawing/2014/main" id="{1267C6C1-ABF0-663B-96F6-01C1A909D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749300"/>
            <a:ext cx="3937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F3A60780-0168-ECBA-D29E-874EA7F30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860800"/>
            <a:ext cx="486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	The required number of ways </a:t>
            </a:r>
          </a:p>
        </p:txBody>
      </p:sp>
      <p:graphicFrame>
        <p:nvGraphicFramePr>
          <p:cNvPr id="10" name="Object 30">
            <a:extLst>
              <a:ext uri="{FF2B5EF4-FFF2-40B4-BE49-F238E27FC236}">
                <a16:creationId xmlns:a16="http://schemas.microsoft.com/office/drawing/2014/main" id="{042886D6-12B3-C139-F7F4-A320F27E9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343400"/>
          <a:ext cx="14208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711200" imgH="457200" progId="Equation.3">
                  <p:embed/>
                </p:oleObj>
              </mc:Choice>
              <mc:Fallback>
                <p:oleObj name="方程式" r:id="rId6" imgW="7112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000"/>
                      <a:stretch>
                        <a:fillRect/>
                      </a:stretch>
                    </p:blipFill>
                    <p:spPr bwMode="auto">
                      <a:xfrm>
                        <a:off x="971550" y="4343400"/>
                        <a:ext cx="14208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1">
            <a:extLst>
              <a:ext uri="{FF2B5EF4-FFF2-40B4-BE49-F238E27FC236}">
                <a16:creationId xmlns:a16="http://schemas.microsoft.com/office/drawing/2014/main" id="{472D9AD3-FBD0-E257-27B7-F2E3B722F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4400550"/>
            <a:ext cx="5040313" cy="465138"/>
          </a:xfrm>
          <a:prstGeom prst="wedgeRoundRectCallout">
            <a:avLst>
              <a:gd name="adj1" fmla="val -67764"/>
              <a:gd name="adj2" fmla="val -15870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multiplication rule of counting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2" name="Object 32">
            <a:extLst>
              <a:ext uri="{FF2B5EF4-FFF2-40B4-BE49-F238E27FC236}">
                <a16:creationId xmlns:a16="http://schemas.microsoft.com/office/drawing/2014/main" id="{1BED0985-15E8-3374-CACD-BFC6DDE4F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788" y="4794250"/>
          <a:ext cx="12176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609600" imgH="457200" progId="Equation.3">
                  <p:embed/>
                </p:oleObj>
              </mc:Choice>
              <mc:Fallback>
                <p:oleObj name="方程式" r:id="rId8" imgW="6096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3234"/>
                      <a:stretch>
                        <a:fillRect/>
                      </a:stretch>
                    </p:blipFill>
                    <p:spPr bwMode="auto">
                      <a:xfrm>
                        <a:off x="966788" y="4794250"/>
                        <a:ext cx="12176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92EAEB6-EE2F-0419-BE80-98B7968902BE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3457575"/>
            <a:ext cx="8869362" cy="2708275"/>
            <a:chOff x="165101" y="3961139"/>
            <a:chExt cx="8969374" cy="2707953"/>
          </a:xfrm>
        </p:grpSpPr>
        <p:pic>
          <p:nvPicPr>
            <p:cNvPr id="46086" name="Picture 10" descr="Q:\Secondary (Maths)\[]Senior Maths\NSSMIA(Compulsory) 2nd Ed\Finalized\TRDVD\4A\[1] 5-Min Lec\Cartoon\Teacher and student artwork Tiff file\Teacher_M4.tif">
              <a:extLst>
                <a:ext uri="{FF2B5EF4-FFF2-40B4-BE49-F238E27FC236}">
                  <a16:creationId xmlns:a16="http://schemas.microsoft.com/office/drawing/2014/main" id="{92F1E2FC-8541-87DF-0078-0295E7FF4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6913" y="3961139"/>
              <a:ext cx="2087562" cy="234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087" name="Group 16">
              <a:extLst>
                <a:ext uri="{FF2B5EF4-FFF2-40B4-BE49-F238E27FC236}">
                  <a16:creationId xmlns:a16="http://schemas.microsoft.com/office/drawing/2014/main" id="{8FADEC94-2076-A538-F32C-93D1B45E4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01" y="4076704"/>
              <a:ext cx="7058025" cy="2592388"/>
              <a:chOff x="104" y="2568"/>
              <a:chExt cx="4446" cy="1633"/>
            </a:xfrm>
          </p:grpSpPr>
          <p:sp>
            <p:nvSpPr>
              <p:cNvPr id="46088" name="AutoShape 7">
                <a:extLst>
                  <a:ext uri="{FF2B5EF4-FFF2-40B4-BE49-F238E27FC236}">
                    <a16:creationId xmlns:a16="http://schemas.microsoft.com/office/drawing/2014/main" id="{9BE026BE-FEF9-305A-AE2F-BF1A16E44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" y="2568"/>
                <a:ext cx="4446" cy="1633"/>
              </a:xfrm>
              <a:prstGeom prst="cloudCallout">
                <a:avLst>
                  <a:gd name="adj1" fmla="val 52977"/>
                  <a:gd name="adj2" fmla="val -36431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46089" name="Rectangle 9">
                <a:extLst>
                  <a:ext uri="{FF2B5EF4-FFF2-40B4-BE49-F238E27FC236}">
                    <a16:creationId xmlns:a16="http://schemas.microsoft.com/office/drawing/2014/main" id="{5E457B2B-0C99-7E9D-A06E-8170443F7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795"/>
                <a:ext cx="3765" cy="1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Some problems may involve both permutation and combination. We should be careful in solving such problems. Let’s see an example.</a:t>
                </a:r>
              </a:p>
            </p:txBody>
          </p:sp>
        </p:grpSp>
      </p:grpSp>
      <p:sp>
        <p:nvSpPr>
          <p:cNvPr id="18" name="Text Box 5">
            <a:extLst>
              <a:ext uri="{FF2B5EF4-FFF2-40B4-BE49-F238E27FC236}">
                <a16:creationId xmlns:a16="http://schemas.microsoft.com/office/drawing/2014/main" id="{B1E7DCB2-A663-1A41-5CE0-FAA86CF5B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8137525" cy="194468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B0933ED4-A732-0465-E19B-C7C41073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54150"/>
            <a:ext cx="7993062" cy="19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solidFill>
                  <a:srgbClr val="FFFF00"/>
                </a:solidFill>
                <a:latin typeface="Arial" panose="020B0604020202020204" pitchFamily="34" charset="0"/>
              </a:rPr>
              <a:t>Permutation</a:t>
            </a:r>
            <a:r>
              <a:rPr lang="en-US" altLang="zh-TW" sz="2800">
                <a:latin typeface="Arial" panose="020B0604020202020204" pitchFamily="34" charset="0"/>
              </a:rPr>
              <a:t> is an arrangement of a set of objects selected from a group </a:t>
            </a:r>
            <a:r>
              <a:rPr lang="en-US" altLang="zh-TW" sz="2800" u="sng">
                <a:solidFill>
                  <a:srgbClr val="FFFF00"/>
                </a:solidFill>
                <a:latin typeface="Arial" panose="020B0604020202020204" pitchFamily="34" charset="0"/>
              </a:rPr>
              <a:t>in a definite order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Arial" panose="020B0604020202020204" pitchFamily="34" charset="0"/>
              </a:rPr>
              <a:t>Combination</a:t>
            </a:r>
            <a:r>
              <a:rPr lang="en-US" altLang="zh-TW" sz="2800">
                <a:latin typeface="Arial" panose="020B0604020202020204" pitchFamily="34" charset="0"/>
              </a:rPr>
              <a:t> is a selection of a set of objects from a group </a:t>
            </a:r>
            <a:r>
              <a:rPr lang="en-US" altLang="zh-TW" sz="2800" u="sng">
                <a:solidFill>
                  <a:srgbClr val="FF0000"/>
                </a:solidFill>
                <a:latin typeface="Arial" panose="020B0604020202020204" pitchFamily="34" charset="0"/>
              </a:rPr>
              <a:t>regardless of their order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6085" name="文字方塊 27">
            <a:extLst>
              <a:ext uri="{FF2B5EF4-FFF2-40B4-BE49-F238E27FC236}">
                <a16:creationId xmlns:a16="http://schemas.microsoft.com/office/drawing/2014/main" id="{65FE9C85-807B-3C22-68D4-C86E20E89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28675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b="1">
                <a:latin typeface="Arial" panose="020B0604020202020204" pitchFamily="34" charset="0"/>
              </a:rPr>
              <a:t>Recall:</a:t>
            </a:r>
            <a:endParaRPr lang="zh-HK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2138C39F-9ECD-0DE2-017A-1AC75404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353425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5 different financial magazines and 7 different entertainment magazines are displayed in two rows of 6. In how many ways can they be arranged if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all financial magazines are in the same row?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BC2B5B7F-B7BF-6DD9-138D-04B1FDE7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3149EC12-2943-9F92-663E-1ACB217A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7563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5" name="Text Box 24">
            <a:extLst>
              <a:ext uri="{FF2B5EF4-FFF2-40B4-BE49-F238E27FC236}">
                <a16:creationId xmlns:a16="http://schemas.microsoft.com/office/drawing/2014/main" id="{DBA92D85-AAB2-91CC-54CA-5F5AF3F7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73438"/>
            <a:ext cx="415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required number of ways</a:t>
            </a: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D4A22252-6AD8-422E-A8CB-C5F77B708B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8238" y="3430588"/>
          <a:ext cx="16954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22030" imgH="203112" progId="Equation.3">
                  <p:embed/>
                </p:oleObj>
              </mc:Choice>
              <mc:Fallback>
                <p:oleObj name="方程式" r:id="rId2" imgW="622030" imgH="20311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36588" b="-2411"/>
                      <a:stretch>
                        <a:fillRect/>
                      </a:stretch>
                    </p:blipFill>
                    <p:spPr bwMode="auto">
                      <a:xfrm>
                        <a:off x="4948238" y="3430588"/>
                        <a:ext cx="16954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>
            <a:extLst>
              <a:ext uri="{FF2B5EF4-FFF2-40B4-BE49-F238E27FC236}">
                <a16:creationId xmlns:a16="http://schemas.microsoft.com/office/drawing/2014/main" id="{127861D9-A8B8-18FE-FA26-49C27A235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333875"/>
          <a:ext cx="19748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320227" imgH="241195" progId="Equation.3">
                  <p:embed/>
                </p:oleObj>
              </mc:Choice>
              <mc:Fallback>
                <p:oleObj name="方程式" r:id="rId4" imgW="1320227" imgH="24119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151" t="18092"/>
                      <a:stretch>
                        <a:fillRect/>
                      </a:stretch>
                    </p:blipFill>
                    <p:spPr bwMode="auto">
                      <a:xfrm>
                        <a:off x="4932363" y="4333875"/>
                        <a:ext cx="19748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8">
            <a:extLst>
              <a:ext uri="{FF2B5EF4-FFF2-40B4-BE49-F238E27FC236}">
                <a16:creationId xmlns:a16="http://schemas.microsoft.com/office/drawing/2014/main" id="{53AEEB16-453D-5A0B-F90B-ED7BBB42D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8238" y="3846513"/>
          <a:ext cx="7254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20227" imgH="241195" progId="Equation.3">
                  <p:embed/>
                </p:oleObj>
              </mc:Choice>
              <mc:Fallback>
                <p:oleObj name="方程式" r:id="rId6" imgW="1320227" imgH="24119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504" b="6580"/>
                      <a:stretch>
                        <a:fillRect/>
                      </a:stretch>
                    </p:blipFill>
                    <p:spPr bwMode="auto">
                      <a:xfrm>
                        <a:off x="4948238" y="3846513"/>
                        <a:ext cx="7254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1">
            <a:extLst>
              <a:ext uri="{FF2B5EF4-FFF2-40B4-BE49-F238E27FC236}">
                <a16:creationId xmlns:a16="http://schemas.microsoft.com/office/drawing/2014/main" id="{A90AE52A-D908-F43F-2B64-3E36661F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4797425"/>
            <a:ext cx="3973512" cy="1295400"/>
          </a:xfrm>
          <a:prstGeom prst="wedgeRoundRectCallout">
            <a:avLst>
              <a:gd name="adj1" fmla="val 65898"/>
              <a:gd name="adj2" fmla="val -128361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required situation is the same as arranging the 12 magazines in a row.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 autoUpdateAnimBg="0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91101E1A-5437-0CA6-4076-5C5665571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353425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5 different financial magazines and 7 different entertainment magazines are displayed in two rows of 6. In how many ways can they be arranged if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all financial magazines are in the same row?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07B346FD-0294-9004-3904-2A64D97B9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35845" name="Text Box 7">
            <a:extLst>
              <a:ext uri="{FF2B5EF4-FFF2-40B4-BE49-F238E27FC236}">
                <a16:creationId xmlns:a16="http://schemas.microsoft.com/office/drawing/2014/main" id="{95BA9BC8-8CA8-3320-B011-95407CB8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7563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482EAC6-63D5-3968-DF6E-DCC4C06A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373438"/>
            <a:ext cx="80184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all financial magazines are in the 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1st</a:t>
            </a:r>
            <a:r>
              <a:rPr lang="en-US" altLang="zh-TW" sz="2400">
                <a:latin typeface="Arial" panose="020B0604020202020204" pitchFamily="34" charset="0"/>
              </a:rPr>
              <a:t> row.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 b="1">
                <a:solidFill>
                  <a:srgbClr val="006600"/>
                </a:solidFill>
                <a:latin typeface="Arial" panose="020B0604020202020204" pitchFamily="34" charset="0"/>
              </a:rPr>
              <a:t>Step 1:  </a:t>
            </a:r>
            <a:r>
              <a:rPr lang="en-US" altLang="zh-TW" sz="2400">
                <a:latin typeface="Arial" panose="020B0604020202020204" pitchFamily="34" charset="0"/>
              </a:rPr>
              <a:t>Select 1 entertainment magazine to fill up the 	   </a:t>
            </a:r>
            <a:r>
              <a:rPr lang="en-US" altLang="zh-TW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1st</a:t>
            </a:r>
            <a:r>
              <a:rPr lang="en-US" altLang="zh-TW" sz="2400">
                <a:latin typeface="Arial" panose="020B0604020202020204" pitchFamily="34" charset="0"/>
              </a:rPr>
              <a:t> row.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0796B9-51C5-FC64-9EE6-2E2AA8AE5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695825"/>
            <a:ext cx="1217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0000FF"/>
                </a:solidFill>
                <a:latin typeface="Arial" panose="020B0604020202020204" pitchFamily="34" charset="0"/>
              </a:rPr>
              <a:t>1st</a:t>
            </a:r>
            <a:r>
              <a:rPr lang="en-US" altLang="zh-HK" sz="1800">
                <a:latin typeface="Arial" panose="020B0604020202020204" pitchFamily="34" charset="0"/>
              </a:rPr>
              <a:t> row: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AE72887-BFBE-5DD0-73D8-03956210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364163"/>
            <a:ext cx="1001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FF0000"/>
                </a:solidFill>
                <a:latin typeface="Arial" panose="020B0604020202020204" pitchFamily="34" charset="0"/>
              </a:rPr>
              <a:t>2nd</a:t>
            </a:r>
            <a:r>
              <a:rPr lang="en-US" altLang="zh-HK" sz="1800">
                <a:latin typeface="Arial" panose="020B0604020202020204" pitchFamily="34" charset="0"/>
              </a:rPr>
              <a:t> row: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id="{8583212B-5179-8828-9FC9-FBF41E431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5876925"/>
            <a:ext cx="80184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number of ways of selecting 1 entertainment magazine is      .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064C94BB-40F7-B541-D931-57D49B5A6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8738" y="6229350"/>
          <a:ext cx="4603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15806" imgH="228501" progId="Equation.3">
                  <p:embed/>
                </p:oleObj>
              </mc:Choice>
              <mc:Fallback>
                <p:oleObj name="方程式" r:id="rId2" imgW="215806" imgH="228501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6229350"/>
                        <a:ext cx="4603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0" name="群組 35839">
            <a:extLst>
              <a:ext uri="{FF2B5EF4-FFF2-40B4-BE49-F238E27FC236}">
                <a16:creationId xmlns:a16="http://schemas.microsoft.com/office/drawing/2014/main" id="{5F595A3E-D2F1-F8BB-4808-CB8EF7178BFB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879975"/>
            <a:ext cx="3986212" cy="301625"/>
            <a:chOff x="3131843" y="4880046"/>
            <a:chExt cx="3986232" cy="301325"/>
          </a:xfrm>
        </p:grpSpPr>
        <p:sp>
          <p:nvSpPr>
            <p:cNvPr id="21" name="左中括弧 20">
              <a:extLst>
                <a:ext uri="{FF2B5EF4-FFF2-40B4-BE49-F238E27FC236}">
                  <a16:creationId xmlns:a16="http://schemas.microsoft.com/office/drawing/2014/main" id="{A7E29D7A-2C60-B0D0-52C9-0213F3A09D6E}"/>
                </a:ext>
              </a:extLst>
            </p:cNvPr>
            <p:cNvSpPr/>
            <p:nvPr/>
          </p:nvSpPr>
          <p:spPr>
            <a:xfrm rot="16200000">
              <a:off x="3299476" y="4712413"/>
              <a:ext cx="301325" cy="63659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9" name="左中括弧 38">
              <a:extLst>
                <a:ext uri="{FF2B5EF4-FFF2-40B4-BE49-F238E27FC236}">
                  <a16:creationId xmlns:a16="http://schemas.microsoft.com/office/drawing/2014/main" id="{ACF55498-3FEF-7413-55D0-2BD7C6E128CE}"/>
                </a:ext>
              </a:extLst>
            </p:cNvPr>
            <p:cNvSpPr/>
            <p:nvPr/>
          </p:nvSpPr>
          <p:spPr>
            <a:xfrm rot="16200000">
              <a:off x="3952735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0" name="左中括弧 39">
              <a:extLst>
                <a:ext uri="{FF2B5EF4-FFF2-40B4-BE49-F238E27FC236}">
                  <a16:creationId xmlns:a16="http://schemas.microsoft.com/office/drawing/2014/main" id="{4C450DC7-A0C0-C6AC-C5B7-D9B57449D143}"/>
                </a:ext>
              </a:extLst>
            </p:cNvPr>
            <p:cNvSpPr/>
            <p:nvPr/>
          </p:nvSpPr>
          <p:spPr>
            <a:xfrm rot="16200000">
              <a:off x="4629807" y="4696538"/>
              <a:ext cx="301325" cy="66834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1" name="左中括弧 40">
              <a:extLst>
                <a:ext uri="{FF2B5EF4-FFF2-40B4-BE49-F238E27FC236}">
                  <a16:creationId xmlns:a16="http://schemas.microsoft.com/office/drawing/2014/main" id="{3DA38AF9-4784-2E18-1CAB-43304ED8DA47}"/>
                </a:ext>
              </a:extLst>
            </p:cNvPr>
            <p:cNvSpPr/>
            <p:nvPr/>
          </p:nvSpPr>
          <p:spPr>
            <a:xfrm rot="16200000">
              <a:off x="5295767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2" name="左中括弧 41">
              <a:extLst>
                <a:ext uri="{FF2B5EF4-FFF2-40B4-BE49-F238E27FC236}">
                  <a16:creationId xmlns:a16="http://schemas.microsoft.com/office/drawing/2014/main" id="{71F8CF0C-DEEE-3F1D-D957-E3350D2D6F30}"/>
                </a:ext>
              </a:extLst>
            </p:cNvPr>
            <p:cNvSpPr/>
            <p:nvPr/>
          </p:nvSpPr>
          <p:spPr>
            <a:xfrm rot="16200000">
              <a:off x="5962520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3" name="左中括弧 42">
              <a:extLst>
                <a:ext uri="{FF2B5EF4-FFF2-40B4-BE49-F238E27FC236}">
                  <a16:creationId xmlns:a16="http://schemas.microsoft.com/office/drawing/2014/main" id="{8FCD2AD2-262F-43F2-2BDE-D69112E77D19}"/>
                </a:ext>
              </a:extLst>
            </p:cNvPr>
            <p:cNvSpPr/>
            <p:nvPr/>
          </p:nvSpPr>
          <p:spPr>
            <a:xfrm rot="16200000">
              <a:off x="6632448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871CC57-E041-C956-6B39-F4AF30745AC7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5575300"/>
            <a:ext cx="3986212" cy="301625"/>
            <a:chOff x="3131843" y="4880046"/>
            <a:chExt cx="3986232" cy="301325"/>
          </a:xfrm>
        </p:grpSpPr>
        <p:sp>
          <p:nvSpPr>
            <p:cNvPr id="46" name="左中括弧 45">
              <a:extLst>
                <a:ext uri="{FF2B5EF4-FFF2-40B4-BE49-F238E27FC236}">
                  <a16:creationId xmlns:a16="http://schemas.microsoft.com/office/drawing/2014/main" id="{99A51A29-128D-8462-144E-AE867D15EB5D}"/>
                </a:ext>
              </a:extLst>
            </p:cNvPr>
            <p:cNvSpPr/>
            <p:nvPr/>
          </p:nvSpPr>
          <p:spPr>
            <a:xfrm rot="16200000">
              <a:off x="3299476" y="4712413"/>
              <a:ext cx="301325" cy="63659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7" name="左中括弧 46">
              <a:extLst>
                <a:ext uri="{FF2B5EF4-FFF2-40B4-BE49-F238E27FC236}">
                  <a16:creationId xmlns:a16="http://schemas.microsoft.com/office/drawing/2014/main" id="{9A937E99-6AFF-28DA-95D2-CA8C86CAE7CD}"/>
                </a:ext>
              </a:extLst>
            </p:cNvPr>
            <p:cNvSpPr/>
            <p:nvPr/>
          </p:nvSpPr>
          <p:spPr>
            <a:xfrm rot="16200000">
              <a:off x="3952735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8" name="左中括弧 47">
              <a:extLst>
                <a:ext uri="{FF2B5EF4-FFF2-40B4-BE49-F238E27FC236}">
                  <a16:creationId xmlns:a16="http://schemas.microsoft.com/office/drawing/2014/main" id="{F3A5B3D3-1463-E990-48AD-32ACCD369170}"/>
                </a:ext>
              </a:extLst>
            </p:cNvPr>
            <p:cNvSpPr/>
            <p:nvPr/>
          </p:nvSpPr>
          <p:spPr>
            <a:xfrm rot="16200000">
              <a:off x="4629807" y="4696538"/>
              <a:ext cx="301325" cy="66834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9" name="左中括弧 48">
              <a:extLst>
                <a:ext uri="{FF2B5EF4-FFF2-40B4-BE49-F238E27FC236}">
                  <a16:creationId xmlns:a16="http://schemas.microsoft.com/office/drawing/2014/main" id="{6A56BDC8-F76F-7C27-5A4D-B0077DFDA109}"/>
                </a:ext>
              </a:extLst>
            </p:cNvPr>
            <p:cNvSpPr/>
            <p:nvPr/>
          </p:nvSpPr>
          <p:spPr>
            <a:xfrm rot="16200000">
              <a:off x="5295767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50" name="左中括弧 49">
              <a:extLst>
                <a:ext uri="{FF2B5EF4-FFF2-40B4-BE49-F238E27FC236}">
                  <a16:creationId xmlns:a16="http://schemas.microsoft.com/office/drawing/2014/main" id="{F099AFED-8F44-FFC4-A7F7-1AD5EF8583A3}"/>
                </a:ext>
              </a:extLst>
            </p:cNvPr>
            <p:cNvSpPr/>
            <p:nvPr/>
          </p:nvSpPr>
          <p:spPr>
            <a:xfrm rot="16200000">
              <a:off x="5962520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51" name="左中括弧 50">
              <a:extLst>
                <a:ext uri="{FF2B5EF4-FFF2-40B4-BE49-F238E27FC236}">
                  <a16:creationId xmlns:a16="http://schemas.microsoft.com/office/drawing/2014/main" id="{DE252F29-E5AF-8A35-6F22-097489B6482D}"/>
                </a:ext>
              </a:extLst>
            </p:cNvPr>
            <p:cNvSpPr/>
            <p:nvPr/>
          </p:nvSpPr>
          <p:spPr>
            <a:xfrm rot="16200000">
              <a:off x="6632448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35865" name="群組 35864">
            <a:extLst>
              <a:ext uri="{FF2B5EF4-FFF2-40B4-BE49-F238E27FC236}">
                <a16:creationId xmlns:a16="http://schemas.microsoft.com/office/drawing/2014/main" id="{AE3874FA-7DE6-123C-3BAB-76C11BC6610E}"/>
              </a:ext>
            </a:extLst>
          </p:cNvPr>
          <p:cNvGrpSpPr>
            <a:grpSpLocks/>
          </p:cNvGrpSpPr>
          <p:nvPr/>
        </p:nvGrpSpPr>
        <p:grpSpPr bwMode="auto">
          <a:xfrm>
            <a:off x="3254375" y="4581525"/>
            <a:ext cx="431800" cy="503238"/>
            <a:chOff x="3254084" y="4581128"/>
            <a:chExt cx="432048" cy="50405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F19A2D9-1868-FC38-66BA-E78E6D5855CA}"/>
                </a:ext>
              </a:extLst>
            </p:cNvPr>
            <p:cNvSpPr/>
            <p:nvPr/>
          </p:nvSpPr>
          <p:spPr>
            <a:xfrm>
              <a:off x="3254084" y="4581128"/>
              <a:ext cx="432048" cy="504056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52" name="直線接點 35851">
              <a:extLst>
                <a:ext uri="{FF2B5EF4-FFF2-40B4-BE49-F238E27FC236}">
                  <a16:creationId xmlns:a16="http://schemas.microsoft.com/office/drawing/2014/main" id="{F0DB90A7-D9E6-0BE9-B950-DCDCDB9641BF}"/>
                </a:ext>
              </a:extLst>
            </p:cNvPr>
            <p:cNvCxnSpPr>
              <a:stCxn id="28" idx="3"/>
              <a:endCxn id="28" idx="0"/>
            </p:cNvCxnSpPr>
            <p:nvPr/>
          </p:nvCxnSpPr>
          <p:spPr>
            <a:xfrm flipH="1" flipV="1">
              <a:off x="3470108" y="4581128"/>
              <a:ext cx="216024" cy="252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67" name="群組 35866">
            <a:extLst>
              <a:ext uri="{FF2B5EF4-FFF2-40B4-BE49-F238E27FC236}">
                <a16:creationId xmlns:a16="http://schemas.microsoft.com/office/drawing/2014/main" id="{418FF774-B939-947E-D9F4-F8C15B49ABC4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4581525"/>
            <a:ext cx="431800" cy="503238"/>
            <a:chOff x="4567063" y="4581128"/>
            <a:chExt cx="432048" cy="50405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A6275BA-8671-538A-0EA0-49F516F25775}"/>
                </a:ext>
              </a:extLst>
            </p:cNvPr>
            <p:cNvSpPr/>
            <p:nvPr/>
          </p:nvSpPr>
          <p:spPr>
            <a:xfrm>
              <a:off x="4567063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58" name="直線接點 35857">
              <a:extLst>
                <a:ext uri="{FF2B5EF4-FFF2-40B4-BE49-F238E27FC236}">
                  <a16:creationId xmlns:a16="http://schemas.microsoft.com/office/drawing/2014/main" id="{C327145A-39B2-39EA-387D-928505CE5C73}"/>
                </a:ext>
              </a:extLst>
            </p:cNvPr>
            <p:cNvCxnSpPr>
              <a:stCxn id="30" idx="2"/>
              <a:endCxn id="30" idx="1"/>
            </p:cNvCxnSpPr>
            <p:nvPr/>
          </p:nvCxnSpPr>
          <p:spPr>
            <a:xfrm flipH="1" flipV="1">
              <a:off x="4567063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868" name="群組 35867">
            <a:extLst>
              <a:ext uri="{FF2B5EF4-FFF2-40B4-BE49-F238E27FC236}">
                <a16:creationId xmlns:a16="http://schemas.microsoft.com/office/drawing/2014/main" id="{E41A18AF-C291-9C97-473B-1B60C6BA578D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4581525"/>
            <a:ext cx="433387" cy="503238"/>
            <a:chOff x="5237897" y="4581128"/>
            <a:chExt cx="432048" cy="50405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A89629C-D985-242F-3CD2-FC6C0A3DC219}"/>
                </a:ext>
              </a:extLst>
            </p:cNvPr>
            <p:cNvSpPr/>
            <p:nvPr/>
          </p:nvSpPr>
          <p:spPr>
            <a:xfrm>
              <a:off x="5237897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60" name="直線接點 35859">
              <a:extLst>
                <a:ext uri="{FF2B5EF4-FFF2-40B4-BE49-F238E27FC236}">
                  <a16:creationId xmlns:a16="http://schemas.microsoft.com/office/drawing/2014/main" id="{64DB3C89-C899-1005-9DD5-3084CC063CD8}"/>
                </a:ext>
              </a:extLst>
            </p:cNvPr>
            <p:cNvCxnSpPr>
              <a:stCxn id="31" idx="0"/>
              <a:endCxn id="31" idx="1"/>
            </p:cNvCxnSpPr>
            <p:nvPr/>
          </p:nvCxnSpPr>
          <p:spPr>
            <a:xfrm flipH="1">
              <a:off x="5237897" y="4581128"/>
              <a:ext cx="216815" cy="2528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869" name="群組 35868">
            <a:extLst>
              <a:ext uri="{FF2B5EF4-FFF2-40B4-BE49-F238E27FC236}">
                <a16:creationId xmlns:a16="http://schemas.microsoft.com/office/drawing/2014/main" id="{883B9453-49DA-A01C-C6D4-C120AB3B08EE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4581525"/>
            <a:ext cx="431800" cy="503238"/>
            <a:chOff x="5897288" y="4581128"/>
            <a:chExt cx="432048" cy="50405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B52295-AA48-41DB-28CE-85C619FE856E}"/>
                </a:ext>
              </a:extLst>
            </p:cNvPr>
            <p:cNvSpPr/>
            <p:nvPr/>
          </p:nvSpPr>
          <p:spPr>
            <a:xfrm>
              <a:off x="5897288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62" name="直線接點 35861">
              <a:extLst>
                <a:ext uri="{FF2B5EF4-FFF2-40B4-BE49-F238E27FC236}">
                  <a16:creationId xmlns:a16="http://schemas.microsoft.com/office/drawing/2014/main" id="{EA754E49-1D2E-2FB1-7AA1-7673074BCF5A}"/>
                </a:ext>
              </a:extLst>
            </p:cNvPr>
            <p:cNvCxnSpPr>
              <a:stCxn id="32" idx="0"/>
              <a:endCxn id="32" idx="3"/>
            </p:cNvCxnSpPr>
            <p:nvPr/>
          </p:nvCxnSpPr>
          <p:spPr>
            <a:xfrm>
              <a:off x="6113312" y="4581128"/>
              <a:ext cx="216024" cy="2528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64" name="直線接點 35863">
              <a:extLst>
                <a:ext uri="{FF2B5EF4-FFF2-40B4-BE49-F238E27FC236}">
                  <a16:creationId xmlns:a16="http://schemas.microsoft.com/office/drawing/2014/main" id="{4A672C68-B428-9588-1590-4720D3DD60A9}"/>
                </a:ext>
              </a:extLst>
            </p:cNvPr>
            <p:cNvCxnSpPr>
              <a:stCxn id="32" idx="3"/>
              <a:endCxn id="32" idx="2"/>
            </p:cNvCxnSpPr>
            <p:nvPr/>
          </p:nvCxnSpPr>
          <p:spPr>
            <a:xfrm flipH="1">
              <a:off x="6113312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866" name="群組 35865">
            <a:extLst>
              <a:ext uri="{FF2B5EF4-FFF2-40B4-BE49-F238E27FC236}">
                <a16:creationId xmlns:a16="http://schemas.microsoft.com/office/drawing/2014/main" id="{02DF1CCF-D81F-4109-615A-D21B675EB18A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4581525"/>
            <a:ext cx="431800" cy="503238"/>
            <a:chOff x="3902156" y="4581128"/>
            <a:chExt cx="432048" cy="50405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4C5C974-2B5C-0A0D-0AC5-8C5F0A9C4156}"/>
                </a:ext>
              </a:extLst>
            </p:cNvPr>
            <p:cNvSpPr/>
            <p:nvPr/>
          </p:nvSpPr>
          <p:spPr>
            <a:xfrm>
              <a:off x="3902156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56" name="直線接點 35855">
              <a:extLst>
                <a:ext uri="{FF2B5EF4-FFF2-40B4-BE49-F238E27FC236}">
                  <a16:creationId xmlns:a16="http://schemas.microsoft.com/office/drawing/2014/main" id="{6BEE4BE1-C4B9-CC2D-9618-BF9B964AAAF9}"/>
                </a:ext>
              </a:extLst>
            </p:cNvPr>
            <p:cNvCxnSpPr>
              <a:stCxn id="29" idx="3"/>
              <a:endCxn id="29" idx="2"/>
            </p:cNvCxnSpPr>
            <p:nvPr/>
          </p:nvCxnSpPr>
          <p:spPr>
            <a:xfrm flipH="1">
              <a:off x="4118180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261" name="群組 53260">
            <a:extLst>
              <a:ext uri="{FF2B5EF4-FFF2-40B4-BE49-F238E27FC236}">
                <a16:creationId xmlns:a16="http://schemas.microsoft.com/office/drawing/2014/main" id="{619B4842-FF9C-8B9B-4E64-2DE89047A929}"/>
              </a:ext>
            </a:extLst>
          </p:cNvPr>
          <p:cNvGrpSpPr>
            <a:grpSpLocks/>
          </p:cNvGrpSpPr>
          <p:nvPr/>
        </p:nvGrpSpPr>
        <p:grpSpPr bwMode="auto">
          <a:xfrm>
            <a:off x="6537325" y="4581525"/>
            <a:ext cx="433388" cy="503238"/>
            <a:chOff x="6516216" y="4581128"/>
            <a:chExt cx="432048" cy="50405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179571C-7B7A-041E-4B73-712A5C063723}"/>
                </a:ext>
              </a:extLst>
            </p:cNvPr>
            <p:cNvSpPr/>
            <p:nvPr/>
          </p:nvSpPr>
          <p:spPr>
            <a:xfrm>
              <a:off x="6516216" y="458112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36CE684-7EC1-C682-0249-A2BF5515381A}"/>
                </a:ext>
              </a:extLst>
            </p:cNvPr>
            <p:cNvCxnSpPr/>
            <p:nvPr/>
          </p:nvCxnSpPr>
          <p:spPr>
            <a:xfrm flipV="1">
              <a:off x="6516216" y="4581128"/>
              <a:ext cx="432048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 build="p"/>
      <p:bldP spid="3" grpId="0"/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F7F372A9-9EB9-F7E9-3C54-6B1D7009A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353425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5 different financial magazines and 7 different entertainment magazines are displayed in two rows of 6. In how many ways can they be arranged if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all financial magazines are in the same row?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D6537076-EBF4-FDD8-AF4E-A88576F6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49156" name="Text Box 7">
            <a:extLst>
              <a:ext uri="{FF2B5EF4-FFF2-40B4-BE49-F238E27FC236}">
                <a16:creationId xmlns:a16="http://schemas.microsoft.com/office/drawing/2014/main" id="{1678CAF8-517B-2D77-1A96-F0799BC3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7563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2199919A-CBE2-E936-B0BD-5F02D89F3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373438"/>
            <a:ext cx="80184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all financial magazines are in the 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1st</a:t>
            </a:r>
            <a:r>
              <a:rPr lang="en-US" altLang="zh-TW" sz="2400">
                <a:latin typeface="Arial" panose="020B0604020202020204" pitchFamily="34" charset="0"/>
              </a:rPr>
              <a:t> row.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6600"/>
                </a:solidFill>
                <a:latin typeface="Arial" panose="020B0604020202020204" pitchFamily="34" charset="0"/>
              </a:rPr>
              <a:t>Step 2:  </a:t>
            </a:r>
            <a:r>
              <a:rPr lang="en-US" altLang="zh-TW" sz="2400">
                <a:latin typeface="Arial" panose="020B0604020202020204" pitchFamily="34" charset="0"/>
              </a:rPr>
              <a:t>Arrange 6 magazines (1 entertainment magazine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400">
                <a:latin typeface="Arial" panose="020B0604020202020204" pitchFamily="34" charset="0"/>
              </a:rPr>
              <a:t> </a:t>
            </a:r>
            <a:r>
              <a:rPr lang="zh-TW" altLang="en-US" sz="12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and 5 financial magazines) in the 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1st </a:t>
            </a:r>
            <a:r>
              <a:rPr lang="en-US" altLang="zh-TW" sz="2400">
                <a:latin typeface="Arial" panose="020B0604020202020204" pitchFamily="34" charset="0"/>
              </a:rPr>
              <a:t>row.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9158" name="文字方塊 2">
            <a:extLst>
              <a:ext uri="{FF2B5EF4-FFF2-40B4-BE49-F238E27FC236}">
                <a16:creationId xmlns:a16="http://schemas.microsoft.com/office/drawing/2014/main" id="{58ECFE16-2990-4C0C-83C7-7E6C54788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695825"/>
            <a:ext cx="1217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0000FF"/>
                </a:solidFill>
                <a:latin typeface="Arial" panose="020B0604020202020204" pitchFamily="34" charset="0"/>
              </a:rPr>
              <a:t>1st</a:t>
            </a:r>
            <a:r>
              <a:rPr lang="en-US" altLang="zh-HK" sz="1800">
                <a:latin typeface="Arial" panose="020B0604020202020204" pitchFamily="34" charset="0"/>
              </a:rPr>
              <a:t> row: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9159" name="文字方塊 34">
            <a:extLst>
              <a:ext uri="{FF2B5EF4-FFF2-40B4-BE49-F238E27FC236}">
                <a16:creationId xmlns:a16="http://schemas.microsoft.com/office/drawing/2014/main" id="{57704C45-56FA-70CE-F179-8955ABA45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364163"/>
            <a:ext cx="1001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FF0000"/>
                </a:solidFill>
                <a:latin typeface="Arial" panose="020B0604020202020204" pitchFamily="34" charset="0"/>
              </a:rPr>
              <a:t>2nd</a:t>
            </a:r>
            <a:r>
              <a:rPr lang="en-US" altLang="zh-HK" sz="1800">
                <a:latin typeface="Arial" panose="020B0604020202020204" pitchFamily="34" charset="0"/>
              </a:rPr>
              <a:t> row: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4EF0108-5BFC-B506-0CCA-424EA9BB904C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5876925"/>
            <a:ext cx="8018462" cy="831850"/>
            <a:chOff x="801689" y="5877272"/>
            <a:chExt cx="8018783" cy="830997"/>
          </a:xfrm>
        </p:grpSpPr>
        <p:sp>
          <p:nvSpPr>
            <p:cNvPr id="49194" name="Text Box 8">
              <a:extLst>
                <a:ext uri="{FF2B5EF4-FFF2-40B4-BE49-F238E27FC236}">
                  <a16:creationId xmlns:a16="http://schemas.microsoft.com/office/drawing/2014/main" id="{246A1120-C74B-0592-1390-25323F190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689" y="5877272"/>
              <a:ext cx="801878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 number of ways of arranging 6 magazines in the </a:t>
              </a:r>
              <a:br>
                <a:rPr lang="en-US" altLang="zh-TW" sz="2400">
                  <a:latin typeface="Arial" panose="020B0604020202020204" pitchFamily="34" charset="0"/>
                </a:rPr>
              </a:br>
              <a:r>
                <a:rPr lang="en-US" altLang="zh-TW" sz="2400">
                  <a:latin typeface="Arial" panose="020B0604020202020204" pitchFamily="34" charset="0"/>
                </a:rPr>
                <a:t>1st row is     .</a:t>
              </a:r>
            </a:p>
          </p:txBody>
        </p:sp>
        <p:graphicFrame>
          <p:nvGraphicFramePr>
            <p:cNvPr id="49195" name="物件 3">
              <a:extLst>
                <a:ext uri="{FF2B5EF4-FFF2-40B4-BE49-F238E27FC236}">
                  <a16:creationId xmlns:a16="http://schemas.microsoft.com/office/drawing/2014/main" id="{BFA51941-1333-F977-9ED0-504BC47DBC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8969" y="6283325"/>
            <a:ext cx="352425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64814" imgH="177492" progId="Equation.3">
                    <p:embed/>
                  </p:oleObj>
                </mc:Choice>
                <mc:Fallback>
                  <p:oleObj name="方程式" r:id="rId2" imgW="164814" imgH="177492" progId="Equation.3">
                    <p:embed/>
                    <p:pic>
                      <p:nvPicPr>
                        <p:cNvPr id="0" name="物件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969" y="6283325"/>
                          <a:ext cx="352425" cy="379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61" name="群組 35839">
            <a:extLst>
              <a:ext uri="{FF2B5EF4-FFF2-40B4-BE49-F238E27FC236}">
                <a16:creationId xmlns:a16="http://schemas.microsoft.com/office/drawing/2014/main" id="{E1302161-5E03-8245-76F0-4EAE19C7516C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879975"/>
            <a:ext cx="3986212" cy="301625"/>
            <a:chOff x="3131843" y="4880046"/>
            <a:chExt cx="3986232" cy="301325"/>
          </a:xfrm>
        </p:grpSpPr>
        <p:sp>
          <p:nvSpPr>
            <p:cNvPr id="21" name="左中括弧 20">
              <a:extLst>
                <a:ext uri="{FF2B5EF4-FFF2-40B4-BE49-F238E27FC236}">
                  <a16:creationId xmlns:a16="http://schemas.microsoft.com/office/drawing/2014/main" id="{A1B87A41-A0DE-87D9-0F08-2F82FD050F9E}"/>
                </a:ext>
              </a:extLst>
            </p:cNvPr>
            <p:cNvSpPr/>
            <p:nvPr/>
          </p:nvSpPr>
          <p:spPr>
            <a:xfrm rot="16200000">
              <a:off x="3299476" y="4712413"/>
              <a:ext cx="301325" cy="63659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9" name="左中括弧 38">
              <a:extLst>
                <a:ext uri="{FF2B5EF4-FFF2-40B4-BE49-F238E27FC236}">
                  <a16:creationId xmlns:a16="http://schemas.microsoft.com/office/drawing/2014/main" id="{96A7539C-BBE5-896B-787C-706F3B05103F}"/>
                </a:ext>
              </a:extLst>
            </p:cNvPr>
            <p:cNvSpPr/>
            <p:nvPr/>
          </p:nvSpPr>
          <p:spPr>
            <a:xfrm rot="16200000">
              <a:off x="3952735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0" name="左中括弧 39">
              <a:extLst>
                <a:ext uri="{FF2B5EF4-FFF2-40B4-BE49-F238E27FC236}">
                  <a16:creationId xmlns:a16="http://schemas.microsoft.com/office/drawing/2014/main" id="{883EEFAF-50D0-B175-FE02-F8319BC094D0}"/>
                </a:ext>
              </a:extLst>
            </p:cNvPr>
            <p:cNvSpPr/>
            <p:nvPr/>
          </p:nvSpPr>
          <p:spPr>
            <a:xfrm rot="16200000">
              <a:off x="4629807" y="4696538"/>
              <a:ext cx="301325" cy="66834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1" name="左中括弧 40">
              <a:extLst>
                <a:ext uri="{FF2B5EF4-FFF2-40B4-BE49-F238E27FC236}">
                  <a16:creationId xmlns:a16="http://schemas.microsoft.com/office/drawing/2014/main" id="{CD0844C3-52F3-82E2-BCED-A80C4B838514}"/>
                </a:ext>
              </a:extLst>
            </p:cNvPr>
            <p:cNvSpPr/>
            <p:nvPr/>
          </p:nvSpPr>
          <p:spPr>
            <a:xfrm rot="16200000">
              <a:off x="5295767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2" name="左中括弧 41">
              <a:extLst>
                <a:ext uri="{FF2B5EF4-FFF2-40B4-BE49-F238E27FC236}">
                  <a16:creationId xmlns:a16="http://schemas.microsoft.com/office/drawing/2014/main" id="{9BF7933A-80CC-E181-F9CA-F4600A63FF74}"/>
                </a:ext>
              </a:extLst>
            </p:cNvPr>
            <p:cNvSpPr/>
            <p:nvPr/>
          </p:nvSpPr>
          <p:spPr>
            <a:xfrm rot="16200000">
              <a:off x="5962520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3" name="左中括弧 42">
              <a:extLst>
                <a:ext uri="{FF2B5EF4-FFF2-40B4-BE49-F238E27FC236}">
                  <a16:creationId xmlns:a16="http://schemas.microsoft.com/office/drawing/2014/main" id="{3CD0441A-840C-D3C6-9FA9-DA889C521594}"/>
                </a:ext>
              </a:extLst>
            </p:cNvPr>
            <p:cNvSpPr/>
            <p:nvPr/>
          </p:nvSpPr>
          <p:spPr>
            <a:xfrm rot="16200000">
              <a:off x="6632448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49162" name="群組 44">
            <a:extLst>
              <a:ext uri="{FF2B5EF4-FFF2-40B4-BE49-F238E27FC236}">
                <a16:creationId xmlns:a16="http://schemas.microsoft.com/office/drawing/2014/main" id="{8231BB4A-8487-3DED-68E4-CA5423A36DB7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5575300"/>
            <a:ext cx="3986212" cy="301625"/>
            <a:chOff x="3131843" y="4880046"/>
            <a:chExt cx="3986232" cy="301325"/>
          </a:xfrm>
        </p:grpSpPr>
        <p:sp>
          <p:nvSpPr>
            <p:cNvPr id="46" name="左中括弧 45">
              <a:extLst>
                <a:ext uri="{FF2B5EF4-FFF2-40B4-BE49-F238E27FC236}">
                  <a16:creationId xmlns:a16="http://schemas.microsoft.com/office/drawing/2014/main" id="{B3162466-D4F8-4AD9-E324-60C3D858AD96}"/>
                </a:ext>
              </a:extLst>
            </p:cNvPr>
            <p:cNvSpPr/>
            <p:nvPr/>
          </p:nvSpPr>
          <p:spPr>
            <a:xfrm rot="16200000">
              <a:off x="3299476" y="4712413"/>
              <a:ext cx="301325" cy="63659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7" name="左中括弧 46">
              <a:extLst>
                <a:ext uri="{FF2B5EF4-FFF2-40B4-BE49-F238E27FC236}">
                  <a16:creationId xmlns:a16="http://schemas.microsoft.com/office/drawing/2014/main" id="{3B6DFBBB-6090-7710-7D0F-4672D53A8C12}"/>
                </a:ext>
              </a:extLst>
            </p:cNvPr>
            <p:cNvSpPr/>
            <p:nvPr/>
          </p:nvSpPr>
          <p:spPr>
            <a:xfrm rot="16200000">
              <a:off x="3952735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8" name="左中括弧 47">
              <a:extLst>
                <a:ext uri="{FF2B5EF4-FFF2-40B4-BE49-F238E27FC236}">
                  <a16:creationId xmlns:a16="http://schemas.microsoft.com/office/drawing/2014/main" id="{1CE838AB-59BF-4145-758F-702E2FC189C6}"/>
                </a:ext>
              </a:extLst>
            </p:cNvPr>
            <p:cNvSpPr/>
            <p:nvPr/>
          </p:nvSpPr>
          <p:spPr>
            <a:xfrm rot="16200000">
              <a:off x="4629807" y="4696538"/>
              <a:ext cx="301325" cy="66834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9" name="左中括弧 48">
              <a:extLst>
                <a:ext uri="{FF2B5EF4-FFF2-40B4-BE49-F238E27FC236}">
                  <a16:creationId xmlns:a16="http://schemas.microsoft.com/office/drawing/2014/main" id="{4A39DAF0-B8F5-6015-D4D1-CC4492E5FB5D}"/>
                </a:ext>
              </a:extLst>
            </p:cNvPr>
            <p:cNvSpPr/>
            <p:nvPr/>
          </p:nvSpPr>
          <p:spPr>
            <a:xfrm rot="16200000">
              <a:off x="5295767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50" name="左中括弧 49">
              <a:extLst>
                <a:ext uri="{FF2B5EF4-FFF2-40B4-BE49-F238E27FC236}">
                  <a16:creationId xmlns:a16="http://schemas.microsoft.com/office/drawing/2014/main" id="{8EBEAAC0-CAD8-0B89-3A33-D9FB64307342}"/>
                </a:ext>
              </a:extLst>
            </p:cNvPr>
            <p:cNvSpPr/>
            <p:nvPr/>
          </p:nvSpPr>
          <p:spPr>
            <a:xfrm rot="16200000">
              <a:off x="5962520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51" name="左中括弧 50">
              <a:extLst>
                <a:ext uri="{FF2B5EF4-FFF2-40B4-BE49-F238E27FC236}">
                  <a16:creationId xmlns:a16="http://schemas.microsoft.com/office/drawing/2014/main" id="{23AE61A5-33EB-3407-7370-637EEF5D0216}"/>
                </a:ext>
              </a:extLst>
            </p:cNvPr>
            <p:cNvSpPr/>
            <p:nvPr/>
          </p:nvSpPr>
          <p:spPr>
            <a:xfrm rot="16200000">
              <a:off x="6632448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35865" name="群組 35864">
            <a:extLst>
              <a:ext uri="{FF2B5EF4-FFF2-40B4-BE49-F238E27FC236}">
                <a16:creationId xmlns:a16="http://schemas.microsoft.com/office/drawing/2014/main" id="{5D4A85AE-F009-6E76-E72C-BF9088FF45F2}"/>
              </a:ext>
            </a:extLst>
          </p:cNvPr>
          <p:cNvGrpSpPr>
            <a:grpSpLocks/>
          </p:cNvGrpSpPr>
          <p:nvPr/>
        </p:nvGrpSpPr>
        <p:grpSpPr bwMode="auto">
          <a:xfrm>
            <a:off x="3254375" y="4581525"/>
            <a:ext cx="431800" cy="503238"/>
            <a:chOff x="3254084" y="4581128"/>
            <a:chExt cx="432048" cy="50405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173E95-90E9-FDFA-4FD6-70E72EFFE241}"/>
                </a:ext>
              </a:extLst>
            </p:cNvPr>
            <p:cNvSpPr/>
            <p:nvPr/>
          </p:nvSpPr>
          <p:spPr>
            <a:xfrm>
              <a:off x="3254084" y="4581128"/>
              <a:ext cx="432048" cy="504056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52" name="直線接點 35851">
              <a:extLst>
                <a:ext uri="{FF2B5EF4-FFF2-40B4-BE49-F238E27FC236}">
                  <a16:creationId xmlns:a16="http://schemas.microsoft.com/office/drawing/2014/main" id="{7410D074-F9C3-38A7-4B96-714964D435B3}"/>
                </a:ext>
              </a:extLst>
            </p:cNvPr>
            <p:cNvCxnSpPr>
              <a:stCxn id="28" idx="3"/>
              <a:endCxn id="28" idx="0"/>
            </p:cNvCxnSpPr>
            <p:nvPr/>
          </p:nvCxnSpPr>
          <p:spPr>
            <a:xfrm flipH="1" flipV="1">
              <a:off x="3470108" y="4581128"/>
              <a:ext cx="216024" cy="252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67" name="群組 35866">
            <a:extLst>
              <a:ext uri="{FF2B5EF4-FFF2-40B4-BE49-F238E27FC236}">
                <a16:creationId xmlns:a16="http://schemas.microsoft.com/office/drawing/2014/main" id="{4B3D4E99-9C2C-543C-5485-773BB5437208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4581525"/>
            <a:ext cx="431800" cy="503238"/>
            <a:chOff x="4567063" y="4581128"/>
            <a:chExt cx="432048" cy="50405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1D3963-0C4E-DB9C-3EA3-85FD5E41E886}"/>
                </a:ext>
              </a:extLst>
            </p:cNvPr>
            <p:cNvSpPr/>
            <p:nvPr/>
          </p:nvSpPr>
          <p:spPr>
            <a:xfrm>
              <a:off x="4567063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58" name="直線接點 35857">
              <a:extLst>
                <a:ext uri="{FF2B5EF4-FFF2-40B4-BE49-F238E27FC236}">
                  <a16:creationId xmlns:a16="http://schemas.microsoft.com/office/drawing/2014/main" id="{9381CFFA-8D00-0731-B83D-61F79C63F25A}"/>
                </a:ext>
              </a:extLst>
            </p:cNvPr>
            <p:cNvCxnSpPr>
              <a:stCxn id="30" idx="2"/>
              <a:endCxn id="30" idx="1"/>
            </p:cNvCxnSpPr>
            <p:nvPr/>
          </p:nvCxnSpPr>
          <p:spPr>
            <a:xfrm flipH="1" flipV="1">
              <a:off x="4567063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165" name="群組 35867">
            <a:extLst>
              <a:ext uri="{FF2B5EF4-FFF2-40B4-BE49-F238E27FC236}">
                <a16:creationId xmlns:a16="http://schemas.microsoft.com/office/drawing/2014/main" id="{1E2E4876-578F-53EF-1F18-4B80B43D8C23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4581525"/>
            <a:ext cx="433387" cy="503238"/>
            <a:chOff x="5237897" y="4581128"/>
            <a:chExt cx="432048" cy="50405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D987E0-07E2-0336-A46E-2BF59FE7D19D}"/>
                </a:ext>
              </a:extLst>
            </p:cNvPr>
            <p:cNvSpPr/>
            <p:nvPr/>
          </p:nvSpPr>
          <p:spPr>
            <a:xfrm>
              <a:off x="5237897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60" name="直線接點 35859">
              <a:extLst>
                <a:ext uri="{FF2B5EF4-FFF2-40B4-BE49-F238E27FC236}">
                  <a16:creationId xmlns:a16="http://schemas.microsoft.com/office/drawing/2014/main" id="{740D1E5B-AE44-77D9-AA2D-1CA645CF7DA7}"/>
                </a:ext>
              </a:extLst>
            </p:cNvPr>
            <p:cNvCxnSpPr>
              <a:stCxn id="31" idx="0"/>
              <a:endCxn id="31" idx="1"/>
            </p:cNvCxnSpPr>
            <p:nvPr/>
          </p:nvCxnSpPr>
          <p:spPr>
            <a:xfrm flipH="1">
              <a:off x="5237897" y="4581128"/>
              <a:ext cx="216815" cy="2528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166" name="群組 35868">
            <a:extLst>
              <a:ext uri="{FF2B5EF4-FFF2-40B4-BE49-F238E27FC236}">
                <a16:creationId xmlns:a16="http://schemas.microsoft.com/office/drawing/2014/main" id="{DA2043F8-1142-6966-CA53-9A2F36EE4C66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4581525"/>
            <a:ext cx="431800" cy="503238"/>
            <a:chOff x="5897288" y="4581128"/>
            <a:chExt cx="432048" cy="50405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782B0D9-5BA7-2EAA-F238-3B5E071164AF}"/>
                </a:ext>
              </a:extLst>
            </p:cNvPr>
            <p:cNvSpPr/>
            <p:nvPr/>
          </p:nvSpPr>
          <p:spPr>
            <a:xfrm>
              <a:off x="5897288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62" name="直線接點 35861">
              <a:extLst>
                <a:ext uri="{FF2B5EF4-FFF2-40B4-BE49-F238E27FC236}">
                  <a16:creationId xmlns:a16="http://schemas.microsoft.com/office/drawing/2014/main" id="{C5C3429D-23DE-C1AD-EEBB-887DC936DD85}"/>
                </a:ext>
              </a:extLst>
            </p:cNvPr>
            <p:cNvCxnSpPr>
              <a:stCxn id="32" idx="0"/>
              <a:endCxn id="32" idx="3"/>
            </p:cNvCxnSpPr>
            <p:nvPr/>
          </p:nvCxnSpPr>
          <p:spPr>
            <a:xfrm>
              <a:off x="6113312" y="4581128"/>
              <a:ext cx="216024" cy="2528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64" name="直線接點 35863">
              <a:extLst>
                <a:ext uri="{FF2B5EF4-FFF2-40B4-BE49-F238E27FC236}">
                  <a16:creationId xmlns:a16="http://schemas.microsoft.com/office/drawing/2014/main" id="{368048CB-87D7-52CC-B30E-0FE2E3DF13CE}"/>
                </a:ext>
              </a:extLst>
            </p:cNvPr>
            <p:cNvCxnSpPr>
              <a:stCxn id="32" idx="3"/>
              <a:endCxn id="32" idx="2"/>
            </p:cNvCxnSpPr>
            <p:nvPr/>
          </p:nvCxnSpPr>
          <p:spPr>
            <a:xfrm flipH="1">
              <a:off x="6113312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167" name="群組 35865">
            <a:extLst>
              <a:ext uri="{FF2B5EF4-FFF2-40B4-BE49-F238E27FC236}">
                <a16:creationId xmlns:a16="http://schemas.microsoft.com/office/drawing/2014/main" id="{14081569-B445-CF89-5AC8-4085E42CCDD2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4581525"/>
            <a:ext cx="431800" cy="503238"/>
            <a:chOff x="3902156" y="4581128"/>
            <a:chExt cx="432048" cy="50405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9E9C76-77AE-D417-CF6D-1FF5BB72BC01}"/>
                </a:ext>
              </a:extLst>
            </p:cNvPr>
            <p:cNvSpPr/>
            <p:nvPr/>
          </p:nvSpPr>
          <p:spPr>
            <a:xfrm>
              <a:off x="3902156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56" name="直線接點 35855">
              <a:extLst>
                <a:ext uri="{FF2B5EF4-FFF2-40B4-BE49-F238E27FC236}">
                  <a16:creationId xmlns:a16="http://schemas.microsoft.com/office/drawing/2014/main" id="{5B2CEC8E-EC82-B340-2593-45856BBF22CB}"/>
                </a:ext>
              </a:extLst>
            </p:cNvPr>
            <p:cNvCxnSpPr>
              <a:stCxn id="29" idx="3"/>
              <a:endCxn id="29" idx="2"/>
            </p:cNvCxnSpPr>
            <p:nvPr/>
          </p:nvCxnSpPr>
          <p:spPr>
            <a:xfrm flipH="1">
              <a:off x="4118180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261" name="群組 53260">
            <a:extLst>
              <a:ext uri="{FF2B5EF4-FFF2-40B4-BE49-F238E27FC236}">
                <a16:creationId xmlns:a16="http://schemas.microsoft.com/office/drawing/2014/main" id="{7BB9B4B5-7D53-44AA-F891-7B782E275F1A}"/>
              </a:ext>
            </a:extLst>
          </p:cNvPr>
          <p:cNvGrpSpPr>
            <a:grpSpLocks/>
          </p:cNvGrpSpPr>
          <p:nvPr/>
        </p:nvGrpSpPr>
        <p:grpSpPr bwMode="auto">
          <a:xfrm>
            <a:off x="6537325" y="4581525"/>
            <a:ext cx="433388" cy="503238"/>
            <a:chOff x="6516216" y="4581128"/>
            <a:chExt cx="432048" cy="50405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7992312-83E4-BF5E-4BAA-F8F095D14E0C}"/>
                </a:ext>
              </a:extLst>
            </p:cNvPr>
            <p:cNvSpPr/>
            <p:nvPr/>
          </p:nvSpPr>
          <p:spPr>
            <a:xfrm>
              <a:off x="6516216" y="458112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18372CA-85EB-554B-594A-D819A57938B9}"/>
                </a:ext>
              </a:extLst>
            </p:cNvPr>
            <p:cNvCxnSpPr/>
            <p:nvPr/>
          </p:nvCxnSpPr>
          <p:spPr>
            <a:xfrm flipV="1">
              <a:off x="6516216" y="4581128"/>
              <a:ext cx="432048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path" presetSubtype="0" accel="50000" decel="50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3.7037E-7 L -0.14358 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0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35834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3.7037E-7 L -0.2158 3.7037E-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99BD5E71-1632-5729-ED26-284740A7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353425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5 different financial magazines and 7 different entertainment magazines are displayed in two rows of 6. In how many ways can they be arranged if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all financial magazines are in the same row?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D4AF3ED4-9F2A-0A20-0C40-E4B4AB8C4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50180" name="Text Box 7">
            <a:extLst>
              <a:ext uri="{FF2B5EF4-FFF2-40B4-BE49-F238E27FC236}">
                <a16:creationId xmlns:a16="http://schemas.microsoft.com/office/drawing/2014/main" id="{A450499D-049C-9C89-21F3-B86ED10B0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7563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7E424921-0936-A5E5-CC8F-E9DED9A2A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373438"/>
            <a:ext cx="80184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all financial magazines are in the 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1st</a:t>
            </a:r>
            <a:r>
              <a:rPr lang="en-US" altLang="zh-TW" sz="2400">
                <a:latin typeface="Arial" panose="020B0604020202020204" pitchFamily="34" charset="0"/>
              </a:rPr>
              <a:t> row.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6600"/>
                </a:solidFill>
                <a:latin typeface="Arial" panose="020B0604020202020204" pitchFamily="34" charset="0"/>
              </a:rPr>
              <a:t>Step 3: </a:t>
            </a:r>
            <a:r>
              <a:rPr lang="zh-TW" altLang="en-US" sz="2400" b="1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Arrange the remaining 6 magazines in the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	  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2nd</a:t>
            </a:r>
            <a:r>
              <a:rPr lang="en-US" altLang="zh-TW" sz="2400">
                <a:latin typeface="Arial" panose="020B0604020202020204" pitchFamily="34" charset="0"/>
              </a:rPr>
              <a:t> row.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0182" name="文字方塊 2">
            <a:extLst>
              <a:ext uri="{FF2B5EF4-FFF2-40B4-BE49-F238E27FC236}">
                <a16:creationId xmlns:a16="http://schemas.microsoft.com/office/drawing/2014/main" id="{44B1804F-6F44-9C27-31D2-5A7075410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695825"/>
            <a:ext cx="1217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0000FF"/>
                </a:solidFill>
                <a:latin typeface="Arial" panose="020B0604020202020204" pitchFamily="34" charset="0"/>
              </a:rPr>
              <a:t>1st</a:t>
            </a:r>
            <a:r>
              <a:rPr lang="en-US" altLang="zh-HK" sz="1800">
                <a:latin typeface="Arial" panose="020B0604020202020204" pitchFamily="34" charset="0"/>
              </a:rPr>
              <a:t> row: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0183" name="文字方塊 34">
            <a:extLst>
              <a:ext uri="{FF2B5EF4-FFF2-40B4-BE49-F238E27FC236}">
                <a16:creationId xmlns:a16="http://schemas.microsoft.com/office/drawing/2014/main" id="{9A5D8C66-B34B-4599-3127-70E7F9A66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364163"/>
            <a:ext cx="1001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FF0000"/>
                </a:solidFill>
                <a:latin typeface="Arial" panose="020B0604020202020204" pitchFamily="34" charset="0"/>
              </a:rPr>
              <a:t>2nd</a:t>
            </a:r>
            <a:r>
              <a:rPr lang="en-US" altLang="zh-HK" sz="1800">
                <a:latin typeface="Arial" panose="020B0604020202020204" pitchFamily="34" charset="0"/>
              </a:rPr>
              <a:t> row: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50184" name="群組 35839">
            <a:extLst>
              <a:ext uri="{FF2B5EF4-FFF2-40B4-BE49-F238E27FC236}">
                <a16:creationId xmlns:a16="http://schemas.microsoft.com/office/drawing/2014/main" id="{A76AA4C7-5110-6550-1FD1-3CF764BA4A33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879975"/>
            <a:ext cx="3986212" cy="301625"/>
            <a:chOff x="3131843" y="4880046"/>
            <a:chExt cx="3986232" cy="301325"/>
          </a:xfrm>
        </p:grpSpPr>
        <p:sp>
          <p:nvSpPr>
            <p:cNvPr id="21" name="左中括弧 20">
              <a:extLst>
                <a:ext uri="{FF2B5EF4-FFF2-40B4-BE49-F238E27FC236}">
                  <a16:creationId xmlns:a16="http://schemas.microsoft.com/office/drawing/2014/main" id="{21A6E517-F47B-ED10-9FEF-0ADEAEB9A4E0}"/>
                </a:ext>
              </a:extLst>
            </p:cNvPr>
            <p:cNvSpPr/>
            <p:nvPr/>
          </p:nvSpPr>
          <p:spPr>
            <a:xfrm rot="16200000">
              <a:off x="3299476" y="4712413"/>
              <a:ext cx="301325" cy="63659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9" name="左中括弧 38">
              <a:extLst>
                <a:ext uri="{FF2B5EF4-FFF2-40B4-BE49-F238E27FC236}">
                  <a16:creationId xmlns:a16="http://schemas.microsoft.com/office/drawing/2014/main" id="{DFD498EA-1F4D-DD9E-BAAD-1DE0FF76CF06}"/>
                </a:ext>
              </a:extLst>
            </p:cNvPr>
            <p:cNvSpPr/>
            <p:nvPr/>
          </p:nvSpPr>
          <p:spPr>
            <a:xfrm rot="16200000">
              <a:off x="3952735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0" name="左中括弧 39">
              <a:extLst>
                <a:ext uri="{FF2B5EF4-FFF2-40B4-BE49-F238E27FC236}">
                  <a16:creationId xmlns:a16="http://schemas.microsoft.com/office/drawing/2014/main" id="{ADA42480-E8E8-8E26-70E6-5C1FA360D562}"/>
                </a:ext>
              </a:extLst>
            </p:cNvPr>
            <p:cNvSpPr/>
            <p:nvPr/>
          </p:nvSpPr>
          <p:spPr>
            <a:xfrm rot="16200000">
              <a:off x="4629807" y="4696538"/>
              <a:ext cx="301325" cy="66834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1" name="左中括弧 40">
              <a:extLst>
                <a:ext uri="{FF2B5EF4-FFF2-40B4-BE49-F238E27FC236}">
                  <a16:creationId xmlns:a16="http://schemas.microsoft.com/office/drawing/2014/main" id="{44FC3F7D-3D11-89DE-9CD7-DC86F50BC8CA}"/>
                </a:ext>
              </a:extLst>
            </p:cNvPr>
            <p:cNvSpPr/>
            <p:nvPr/>
          </p:nvSpPr>
          <p:spPr>
            <a:xfrm rot="16200000">
              <a:off x="5295767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2" name="左中括弧 41">
              <a:extLst>
                <a:ext uri="{FF2B5EF4-FFF2-40B4-BE49-F238E27FC236}">
                  <a16:creationId xmlns:a16="http://schemas.microsoft.com/office/drawing/2014/main" id="{20A5D5A5-E790-8240-88A2-1B767CD0BA42}"/>
                </a:ext>
              </a:extLst>
            </p:cNvPr>
            <p:cNvSpPr/>
            <p:nvPr/>
          </p:nvSpPr>
          <p:spPr>
            <a:xfrm rot="16200000">
              <a:off x="5962520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3" name="左中括弧 42">
              <a:extLst>
                <a:ext uri="{FF2B5EF4-FFF2-40B4-BE49-F238E27FC236}">
                  <a16:creationId xmlns:a16="http://schemas.microsoft.com/office/drawing/2014/main" id="{9B5095A5-52BB-26DC-CC22-B978D1E7C0A6}"/>
                </a:ext>
              </a:extLst>
            </p:cNvPr>
            <p:cNvSpPr/>
            <p:nvPr/>
          </p:nvSpPr>
          <p:spPr>
            <a:xfrm rot="16200000">
              <a:off x="6632448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50185" name="群組 44">
            <a:extLst>
              <a:ext uri="{FF2B5EF4-FFF2-40B4-BE49-F238E27FC236}">
                <a16:creationId xmlns:a16="http://schemas.microsoft.com/office/drawing/2014/main" id="{1E44EAF0-2A4A-16E6-8823-2C62AEFC09A8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5575300"/>
            <a:ext cx="3986212" cy="301625"/>
            <a:chOff x="3131843" y="4880046"/>
            <a:chExt cx="3986232" cy="301325"/>
          </a:xfrm>
        </p:grpSpPr>
        <p:sp>
          <p:nvSpPr>
            <p:cNvPr id="46" name="左中括弧 45">
              <a:extLst>
                <a:ext uri="{FF2B5EF4-FFF2-40B4-BE49-F238E27FC236}">
                  <a16:creationId xmlns:a16="http://schemas.microsoft.com/office/drawing/2014/main" id="{BBB519C9-4995-7331-FD5A-01AA612BD890}"/>
                </a:ext>
              </a:extLst>
            </p:cNvPr>
            <p:cNvSpPr/>
            <p:nvPr/>
          </p:nvSpPr>
          <p:spPr>
            <a:xfrm rot="16200000">
              <a:off x="3299476" y="4712413"/>
              <a:ext cx="301325" cy="63659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7" name="左中括弧 46">
              <a:extLst>
                <a:ext uri="{FF2B5EF4-FFF2-40B4-BE49-F238E27FC236}">
                  <a16:creationId xmlns:a16="http://schemas.microsoft.com/office/drawing/2014/main" id="{242FBCA8-4868-3575-035D-84A852FE684B}"/>
                </a:ext>
              </a:extLst>
            </p:cNvPr>
            <p:cNvSpPr/>
            <p:nvPr/>
          </p:nvSpPr>
          <p:spPr>
            <a:xfrm rot="16200000">
              <a:off x="3952735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8" name="左中括弧 47">
              <a:extLst>
                <a:ext uri="{FF2B5EF4-FFF2-40B4-BE49-F238E27FC236}">
                  <a16:creationId xmlns:a16="http://schemas.microsoft.com/office/drawing/2014/main" id="{9254D439-2580-A78A-FA6E-01B583557390}"/>
                </a:ext>
              </a:extLst>
            </p:cNvPr>
            <p:cNvSpPr/>
            <p:nvPr/>
          </p:nvSpPr>
          <p:spPr>
            <a:xfrm rot="16200000">
              <a:off x="4629807" y="4696538"/>
              <a:ext cx="301325" cy="66834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49" name="左中括弧 48">
              <a:extLst>
                <a:ext uri="{FF2B5EF4-FFF2-40B4-BE49-F238E27FC236}">
                  <a16:creationId xmlns:a16="http://schemas.microsoft.com/office/drawing/2014/main" id="{6E485DF4-3643-17F4-3C5D-F958E91B2155}"/>
                </a:ext>
              </a:extLst>
            </p:cNvPr>
            <p:cNvSpPr/>
            <p:nvPr/>
          </p:nvSpPr>
          <p:spPr>
            <a:xfrm rot="16200000">
              <a:off x="5295767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50" name="左中括弧 49">
              <a:extLst>
                <a:ext uri="{FF2B5EF4-FFF2-40B4-BE49-F238E27FC236}">
                  <a16:creationId xmlns:a16="http://schemas.microsoft.com/office/drawing/2014/main" id="{A19C2598-281B-77BE-B7D7-0A9EA9FDD805}"/>
                </a:ext>
              </a:extLst>
            </p:cNvPr>
            <p:cNvSpPr/>
            <p:nvPr/>
          </p:nvSpPr>
          <p:spPr>
            <a:xfrm rot="16200000">
              <a:off x="5962520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51" name="左中括弧 50">
              <a:extLst>
                <a:ext uri="{FF2B5EF4-FFF2-40B4-BE49-F238E27FC236}">
                  <a16:creationId xmlns:a16="http://schemas.microsoft.com/office/drawing/2014/main" id="{FA5CA849-253E-50D9-29C8-039F1AEFAEF5}"/>
                </a:ext>
              </a:extLst>
            </p:cNvPr>
            <p:cNvSpPr/>
            <p:nvPr/>
          </p:nvSpPr>
          <p:spPr>
            <a:xfrm rot="16200000">
              <a:off x="6632448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50186" name="群組 35864">
            <a:extLst>
              <a:ext uri="{FF2B5EF4-FFF2-40B4-BE49-F238E27FC236}">
                <a16:creationId xmlns:a16="http://schemas.microsoft.com/office/drawing/2014/main" id="{2112BE41-1F7B-3383-2EEA-C244591A292F}"/>
              </a:ext>
            </a:extLst>
          </p:cNvPr>
          <p:cNvGrpSpPr>
            <a:grpSpLocks/>
          </p:cNvGrpSpPr>
          <p:nvPr/>
        </p:nvGrpSpPr>
        <p:grpSpPr bwMode="auto">
          <a:xfrm>
            <a:off x="3254375" y="4581525"/>
            <a:ext cx="431800" cy="503238"/>
            <a:chOff x="3254084" y="4581128"/>
            <a:chExt cx="432048" cy="50405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53250D4-27DB-E882-48BD-306548B64C4A}"/>
                </a:ext>
              </a:extLst>
            </p:cNvPr>
            <p:cNvSpPr/>
            <p:nvPr/>
          </p:nvSpPr>
          <p:spPr>
            <a:xfrm>
              <a:off x="3254084" y="4581128"/>
              <a:ext cx="432048" cy="504056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52" name="直線接點 35851">
              <a:extLst>
                <a:ext uri="{FF2B5EF4-FFF2-40B4-BE49-F238E27FC236}">
                  <a16:creationId xmlns:a16="http://schemas.microsoft.com/office/drawing/2014/main" id="{5238C4C1-D7E5-9018-9D2C-0ADAC75F3A9B}"/>
                </a:ext>
              </a:extLst>
            </p:cNvPr>
            <p:cNvCxnSpPr>
              <a:stCxn id="28" idx="3"/>
              <a:endCxn id="28" idx="0"/>
            </p:cNvCxnSpPr>
            <p:nvPr/>
          </p:nvCxnSpPr>
          <p:spPr>
            <a:xfrm flipH="1" flipV="1">
              <a:off x="3470108" y="4581128"/>
              <a:ext cx="216024" cy="252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87" name="群組 35866">
            <a:extLst>
              <a:ext uri="{FF2B5EF4-FFF2-40B4-BE49-F238E27FC236}">
                <a16:creationId xmlns:a16="http://schemas.microsoft.com/office/drawing/2014/main" id="{8062E565-635F-0333-5D61-DC7DC70105C7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4581525"/>
            <a:ext cx="431800" cy="503238"/>
            <a:chOff x="4567063" y="4581128"/>
            <a:chExt cx="432048" cy="50405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B73D7C-2685-569D-EFC8-4CA59D10613D}"/>
                </a:ext>
              </a:extLst>
            </p:cNvPr>
            <p:cNvSpPr/>
            <p:nvPr/>
          </p:nvSpPr>
          <p:spPr>
            <a:xfrm>
              <a:off x="4567063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58" name="直線接點 35857">
              <a:extLst>
                <a:ext uri="{FF2B5EF4-FFF2-40B4-BE49-F238E27FC236}">
                  <a16:creationId xmlns:a16="http://schemas.microsoft.com/office/drawing/2014/main" id="{AF583D00-9213-A89C-1CC3-1BD086F77456}"/>
                </a:ext>
              </a:extLst>
            </p:cNvPr>
            <p:cNvCxnSpPr>
              <a:stCxn id="30" idx="2"/>
              <a:endCxn id="30" idx="1"/>
            </p:cNvCxnSpPr>
            <p:nvPr/>
          </p:nvCxnSpPr>
          <p:spPr>
            <a:xfrm flipH="1" flipV="1">
              <a:off x="4567063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188" name="群組 35867">
            <a:extLst>
              <a:ext uri="{FF2B5EF4-FFF2-40B4-BE49-F238E27FC236}">
                <a16:creationId xmlns:a16="http://schemas.microsoft.com/office/drawing/2014/main" id="{CAD0FDC6-8A43-D44B-6010-F2EA17550611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4581525"/>
            <a:ext cx="433387" cy="503238"/>
            <a:chOff x="5237897" y="4581128"/>
            <a:chExt cx="432048" cy="50405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C7C8388-914F-EF83-BDB7-C5FE53D6F057}"/>
                </a:ext>
              </a:extLst>
            </p:cNvPr>
            <p:cNvSpPr/>
            <p:nvPr/>
          </p:nvSpPr>
          <p:spPr>
            <a:xfrm>
              <a:off x="5237897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60" name="直線接點 35859">
              <a:extLst>
                <a:ext uri="{FF2B5EF4-FFF2-40B4-BE49-F238E27FC236}">
                  <a16:creationId xmlns:a16="http://schemas.microsoft.com/office/drawing/2014/main" id="{B3D2E4CF-926B-2C36-B840-4448FC435CA8}"/>
                </a:ext>
              </a:extLst>
            </p:cNvPr>
            <p:cNvCxnSpPr>
              <a:stCxn id="31" idx="0"/>
              <a:endCxn id="31" idx="1"/>
            </p:cNvCxnSpPr>
            <p:nvPr/>
          </p:nvCxnSpPr>
          <p:spPr>
            <a:xfrm flipH="1">
              <a:off x="5237897" y="4581128"/>
              <a:ext cx="216815" cy="2528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189" name="群組 35868">
            <a:extLst>
              <a:ext uri="{FF2B5EF4-FFF2-40B4-BE49-F238E27FC236}">
                <a16:creationId xmlns:a16="http://schemas.microsoft.com/office/drawing/2014/main" id="{4E6092F9-A735-E9C9-A3EA-E6713602B149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4581525"/>
            <a:ext cx="431800" cy="503238"/>
            <a:chOff x="5897288" y="4581128"/>
            <a:chExt cx="432048" cy="50405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3D60CB9-65DE-1C09-8D53-B80ACFDE2A1A}"/>
                </a:ext>
              </a:extLst>
            </p:cNvPr>
            <p:cNvSpPr/>
            <p:nvPr/>
          </p:nvSpPr>
          <p:spPr>
            <a:xfrm>
              <a:off x="5897288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62" name="直線接點 35861">
              <a:extLst>
                <a:ext uri="{FF2B5EF4-FFF2-40B4-BE49-F238E27FC236}">
                  <a16:creationId xmlns:a16="http://schemas.microsoft.com/office/drawing/2014/main" id="{94C7A64E-3A65-D5DC-689F-55F933544E66}"/>
                </a:ext>
              </a:extLst>
            </p:cNvPr>
            <p:cNvCxnSpPr>
              <a:stCxn id="32" idx="0"/>
              <a:endCxn id="32" idx="3"/>
            </p:cNvCxnSpPr>
            <p:nvPr/>
          </p:nvCxnSpPr>
          <p:spPr>
            <a:xfrm>
              <a:off x="6113312" y="4581128"/>
              <a:ext cx="216024" cy="2528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64" name="直線接點 35863">
              <a:extLst>
                <a:ext uri="{FF2B5EF4-FFF2-40B4-BE49-F238E27FC236}">
                  <a16:creationId xmlns:a16="http://schemas.microsoft.com/office/drawing/2014/main" id="{DCE2B5D5-6829-E2FE-65ED-99399A01E87E}"/>
                </a:ext>
              </a:extLst>
            </p:cNvPr>
            <p:cNvCxnSpPr>
              <a:stCxn id="32" idx="3"/>
              <a:endCxn id="32" idx="2"/>
            </p:cNvCxnSpPr>
            <p:nvPr/>
          </p:nvCxnSpPr>
          <p:spPr>
            <a:xfrm flipH="1">
              <a:off x="6113312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190" name="群組 35865">
            <a:extLst>
              <a:ext uri="{FF2B5EF4-FFF2-40B4-BE49-F238E27FC236}">
                <a16:creationId xmlns:a16="http://schemas.microsoft.com/office/drawing/2014/main" id="{F950F35E-EBD0-88B1-F598-14A4FD9D3C55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4581525"/>
            <a:ext cx="431800" cy="503238"/>
            <a:chOff x="3902156" y="4581128"/>
            <a:chExt cx="432048" cy="50405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78C9D88-F716-43F3-3E8B-64E2A1B6DE51}"/>
                </a:ext>
              </a:extLst>
            </p:cNvPr>
            <p:cNvSpPr/>
            <p:nvPr/>
          </p:nvSpPr>
          <p:spPr>
            <a:xfrm>
              <a:off x="3902156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5856" name="直線接點 35855">
              <a:extLst>
                <a:ext uri="{FF2B5EF4-FFF2-40B4-BE49-F238E27FC236}">
                  <a16:creationId xmlns:a16="http://schemas.microsoft.com/office/drawing/2014/main" id="{3D2419B4-DE1C-E8F1-33EE-82347F2EAFD3}"/>
                </a:ext>
              </a:extLst>
            </p:cNvPr>
            <p:cNvCxnSpPr>
              <a:stCxn id="29" idx="3"/>
              <a:endCxn id="29" idx="2"/>
            </p:cNvCxnSpPr>
            <p:nvPr/>
          </p:nvCxnSpPr>
          <p:spPr>
            <a:xfrm flipH="1">
              <a:off x="4118180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191" name="群組 53260">
            <a:extLst>
              <a:ext uri="{FF2B5EF4-FFF2-40B4-BE49-F238E27FC236}">
                <a16:creationId xmlns:a16="http://schemas.microsoft.com/office/drawing/2014/main" id="{C3BEC8F6-15BC-4BC9-89D0-D07E1BA64257}"/>
              </a:ext>
            </a:extLst>
          </p:cNvPr>
          <p:cNvGrpSpPr>
            <a:grpSpLocks/>
          </p:cNvGrpSpPr>
          <p:nvPr/>
        </p:nvGrpSpPr>
        <p:grpSpPr bwMode="auto">
          <a:xfrm>
            <a:off x="6537325" y="4581525"/>
            <a:ext cx="433388" cy="503238"/>
            <a:chOff x="6516216" y="4581128"/>
            <a:chExt cx="432048" cy="50405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08F7210-EC8A-55CB-A9ED-93981973CCBD}"/>
                </a:ext>
              </a:extLst>
            </p:cNvPr>
            <p:cNvSpPr/>
            <p:nvPr/>
          </p:nvSpPr>
          <p:spPr>
            <a:xfrm>
              <a:off x="6516216" y="458112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D430E562-768A-0C6E-2FD5-63F59DDEE30E}"/>
                </a:ext>
              </a:extLst>
            </p:cNvPr>
            <p:cNvCxnSpPr/>
            <p:nvPr/>
          </p:nvCxnSpPr>
          <p:spPr>
            <a:xfrm flipV="1">
              <a:off x="6516216" y="4581128"/>
              <a:ext cx="432048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262" name="群組 53261">
            <a:extLst>
              <a:ext uri="{FF2B5EF4-FFF2-40B4-BE49-F238E27FC236}">
                <a16:creationId xmlns:a16="http://schemas.microsoft.com/office/drawing/2014/main" id="{84B627D8-232F-917D-79D0-670C4641CE70}"/>
              </a:ext>
            </a:extLst>
          </p:cNvPr>
          <p:cNvGrpSpPr>
            <a:grpSpLocks/>
          </p:cNvGrpSpPr>
          <p:nvPr/>
        </p:nvGrpSpPr>
        <p:grpSpPr bwMode="auto">
          <a:xfrm>
            <a:off x="3254375" y="5300663"/>
            <a:ext cx="431800" cy="504825"/>
            <a:chOff x="3254084" y="5301208"/>
            <a:chExt cx="432048" cy="50405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1E214D-AB28-E681-BB7C-735A3BE0DC22}"/>
                </a:ext>
              </a:extLst>
            </p:cNvPr>
            <p:cNvSpPr/>
            <p:nvPr/>
          </p:nvSpPr>
          <p:spPr>
            <a:xfrm>
              <a:off x="3254084" y="530120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AC77240-A3EB-BA49-DDB0-1A6F920C4F57}"/>
                </a:ext>
              </a:extLst>
            </p:cNvPr>
            <p:cNvCxnSpPr/>
            <p:nvPr/>
          </p:nvCxnSpPr>
          <p:spPr>
            <a:xfrm>
              <a:off x="3254084" y="5301208"/>
              <a:ext cx="432048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263" name="群組 53262">
            <a:extLst>
              <a:ext uri="{FF2B5EF4-FFF2-40B4-BE49-F238E27FC236}">
                <a16:creationId xmlns:a16="http://schemas.microsoft.com/office/drawing/2014/main" id="{C4B536DA-3EB5-00CA-95F7-21D2D7354929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5300663"/>
            <a:ext cx="431800" cy="504825"/>
            <a:chOff x="3902156" y="5301208"/>
            <a:chExt cx="432048" cy="50405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563931E-CA15-5648-E4D8-FD6C5BDD3582}"/>
                </a:ext>
              </a:extLst>
            </p:cNvPr>
            <p:cNvSpPr/>
            <p:nvPr/>
          </p:nvSpPr>
          <p:spPr>
            <a:xfrm>
              <a:off x="3902156" y="530120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51ACF418-A872-7D02-E2A5-F3E1C908ACF8}"/>
                </a:ext>
              </a:extLst>
            </p:cNvPr>
            <p:cNvCxnSpPr>
              <a:stCxn id="23" idx="1"/>
              <a:endCxn id="23" idx="3"/>
            </p:cNvCxnSpPr>
            <p:nvPr/>
          </p:nvCxnSpPr>
          <p:spPr>
            <a:xfrm>
              <a:off x="3902156" y="555323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264" name="群組 53263">
            <a:extLst>
              <a:ext uri="{FF2B5EF4-FFF2-40B4-BE49-F238E27FC236}">
                <a16:creationId xmlns:a16="http://schemas.microsoft.com/office/drawing/2014/main" id="{644D1FED-81B5-3382-CA6C-943F80333A0E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5300663"/>
            <a:ext cx="431800" cy="504825"/>
            <a:chOff x="4567063" y="5301208"/>
            <a:chExt cx="432048" cy="50405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02B8EB0-2259-38E9-40C0-EFDB97901862}"/>
                </a:ext>
              </a:extLst>
            </p:cNvPr>
            <p:cNvSpPr/>
            <p:nvPr/>
          </p:nvSpPr>
          <p:spPr>
            <a:xfrm>
              <a:off x="4567063" y="5301208"/>
              <a:ext cx="432048" cy="504056"/>
            </a:xfrm>
            <a:prstGeom prst="rect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0223BBFF-61D7-E56E-815D-C070352394BE}"/>
                </a:ext>
              </a:extLst>
            </p:cNvPr>
            <p:cNvCxnSpPr>
              <a:stCxn id="24" idx="0"/>
              <a:endCxn id="24" idx="2"/>
            </p:cNvCxnSpPr>
            <p:nvPr/>
          </p:nvCxnSpPr>
          <p:spPr>
            <a:xfrm>
              <a:off x="4783087" y="5301208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265" name="群組 53264">
            <a:extLst>
              <a:ext uri="{FF2B5EF4-FFF2-40B4-BE49-F238E27FC236}">
                <a16:creationId xmlns:a16="http://schemas.microsoft.com/office/drawing/2014/main" id="{F5326FEB-F81C-FE45-A248-AB7D255C01B1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5300663"/>
            <a:ext cx="433387" cy="504825"/>
            <a:chOff x="5237897" y="5301208"/>
            <a:chExt cx="432048" cy="50405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E4DB3C9-96D6-A03A-6BB8-BDDA526650B3}"/>
                </a:ext>
              </a:extLst>
            </p:cNvPr>
            <p:cNvSpPr/>
            <p:nvPr/>
          </p:nvSpPr>
          <p:spPr>
            <a:xfrm>
              <a:off x="5237897" y="530120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62DBD50F-10AC-F984-1FBF-CFA773D6F404}"/>
                </a:ext>
              </a:extLst>
            </p:cNvPr>
            <p:cNvCxnSpPr/>
            <p:nvPr/>
          </p:nvCxnSpPr>
          <p:spPr>
            <a:xfrm>
              <a:off x="5237897" y="5301208"/>
              <a:ext cx="432048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AC8333B-D257-4A7D-F440-6B8FE37F688A}"/>
                </a:ext>
              </a:extLst>
            </p:cNvPr>
            <p:cNvCxnSpPr/>
            <p:nvPr/>
          </p:nvCxnSpPr>
          <p:spPr>
            <a:xfrm flipH="1">
              <a:off x="5237897" y="5301208"/>
              <a:ext cx="432048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266" name="群組 53265">
            <a:extLst>
              <a:ext uri="{FF2B5EF4-FFF2-40B4-BE49-F238E27FC236}">
                <a16:creationId xmlns:a16="http://schemas.microsoft.com/office/drawing/2014/main" id="{7362657C-C01B-5714-1051-DC8A5DB5A383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5300663"/>
            <a:ext cx="431800" cy="504825"/>
            <a:chOff x="5897288" y="5301208"/>
            <a:chExt cx="432048" cy="50405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A9D866B-C90D-2E5A-0165-016CFEB96468}"/>
                </a:ext>
              </a:extLst>
            </p:cNvPr>
            <p:cNvSpPr/>
            <p:nvPr/>
          </p:nvSpPr>
          <p:spPr>
            <a:xfrm>
              <a:off x="5897288" y="530120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4CAE5017-960D-2F5A-6151-92CF29BB122C}"/>
                </a:ext>
              </a:extLst>
            </p:cNvPr>
            <p:cNvCxnSpPr>
              <a:stCxn id="26" idx="1"/>
              <a:endCxn id="26" idx="3"/>
            </p:cNvCxnSpPr>
            <p:nvPr/>
          </p:nvCxnSpPr>
          <p:spPr>
            <a:xfrm>
              <a:off x="5897288" y="5553236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249" name="直線接點 53248">
              <a:extLst>
                <a:ext uri="{FF2B5EF4-FFF2-40B4-BE49-F238E27FC236}">
                  <a16:creationId xmlns:a16="http://schemas.microsoft.com/office/drawing/2014/main" id="{F1A6E515-6840-6190-99CA-A17187B18010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6113312" y="5301208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267" name="群組 53266">
            <a:extLst>
              <a:ext uri="{FF2B5EF4-FFF2-40B4-BE49-F238E27FC236}">
                <a16:creationId xmlns:a16="http://schemas.microsoft.com/office/drawing/2014/main" id="{6F400CBC-0F1F-BA5F-021B-9D8EA27E4CED}"/>
              </a:ext>
            </a:extLst>
          </p:cNvPr>
          <p:cNvGrpSpPr>
            <a:grpSpLocks/>
          </p:cNvGrpSpPr>
          <p:nvPr/>
        </p:nvGrpSpPr>
        <p:grpSpPr bwMode="auto">
          <a:xfrm>
            <a:off x="6537325" y="5300663"/>
            <a:ext cx="433388" cy="504825"/>
            <a:chOff x="6516216" y="5301208"/>
            <a:chExt cx="432048" cy="50405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0E2C3ED-B0F3-384B-8B98-21AD5791AA17}"/>
                </a:ext>
              </a:extLst>
            </p:cNvPr>
            <p:cNvSpPr/>
            <p:nvPr/>
          </p:nvSpPr>
          <p:spPr>
            <a:xfrm>
              <a:off x="6516216" y="530120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grpSp>
          <p:nvGrpSpPr>
            <p:cNvPr id="50202" name="群組 53259">
              <a:extLst>
                <a:ext uri="{FF2B5EF4-FFF2-40B4-BE49-F238E27FC236}">
                  <a16:creationId xmlns:a16="http://schemas.microsoft.com/office/drawing/2014/main" id="{3E51F56C-E485-B5A4-B163-4D237DE78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6216" y="5301208"/>
              <a:ext cx="432048" cy="504056"/>
              <a:chOff x="6516216" y="5301208"/>
              <a:chExt cx="432048" cy="504056"/>
            </a:xfrm>
          </p:grpSpPr>
          <p:cxnSp>
            <p:nvCxnSpPr>
              <p:cNvPr id="53253" name="直線接點 53252">
                <a:extLst>
                  <a:ext uri="{FF2B5EF4-FFF2-40B4-BE49-F238E27FC236}">
                    <a16:creationId xmlns:a16="http://schemas.microsoft.com/office/drawing/2014/main" id="{A3E1713D-5997-6FE7-C52A-B5100B6F607F}"/>
                  </a:ext>
                </a:extLst>
              </p:cNvPr>
              <p:cNvCxnSpPr>
                <a:stCxn id="27" idx="0"/>
                <a:endCxn id="27" idx="2"/>
              </p:cNvCxnSpPr>
              <p:nvPr/>
            </p:nvCxnSpPr>
            <p:spPr>
              <a:xfrm>
                <a:off x="6733032" y="5301208"/>
                <a:ext cx="0" cy="504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55" name="直線接點 53254">
                <a:extLst>
                  <a:ext uri="{FF2B5EF4-FFF2-40B4-BE49-F238E27FC236}">
                    <a16:creationId xmlns:a16="http://schemas.microsoft.com/office/drawing/2014/main" id="{D732D22F-4C72-767C-47C0-A2C8ACF36082}"/>
                  </a:ext>
                </a:extLst>
              </p:cNvPr>
              <p:cNvCxnSpPr>
                <a:stCxn id="27" idx="1"/>
                <a:endCxn id="27" idx="3"/>
              </p:cNvCxnSpPr>
              <p:nvPr/>
            </p:nvCxnSpPr>
            <p:spPr>
              <a:xfrm>
                <a:off x="6516216" y="5553236"/>
                <a:ext cx="43204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57" name="直線接點 53256">
                <a:extLst>
                  <a:ext uri="{FF2B5EF4-FFF2-40B4-BE49-F238E27FC236}">
                    <a16:creationId xmlns:a16="http://schemas.microsoft.com/office/drawing/2014/main" id="{9FBF1AA3-5D4B-7777-244F-FDC0E5151EE8}"/>
                  </a:ext>
                </a:extLst>
              </p:cNvPr>
              <p:cNvCxnSpPr/>
              <p:nvPr/>
            </p:nvCxnSpPr>
            <p:spPr>
              <a:xfrm>
                <a:off x="6516216" y="5301208"/>
                <a:ext cx="432048" cy="504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59" name="直線接點 53258">
                <a:extLst>
                  <a:ext uri="{FF2B5EF4-FFF2-40B4-BE49-F238E27FC236}">
                    <a16:creationId xmlns:a16="http://schemas.microsoft.com/office/drawing/2014/main" id="{4B440E1E-1B30-B5B4-78FD-846707FE9443}"/>
                  </a:ext>
                </a:extLst>
              </p:cNvPr>
              <p:cNvCxnSpPr/>
              <p:nvPr/>
            </p:nvCxnSpPr>
            <p:spPr>
              <a:xfrm flipV="1">
                <a:off x="6516216" y="5301208"/>
                <a:ext cx="432048" cy="504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FD2629FE-8789-7431-F3C7-393CAE12C600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5876925"/>
            <a:ext cx="8018462" cy="831850"/>
            <a:chOff x="801689" y="5877272"/>
            <a:chExt cx="8018783" cy="830997"/>
          </a:xfrm>
        </p:grpSpPr>
        <p:sp>
          <p:nvSpPr>
            <p:cNvPr id="50199" name="Text Box 8">
              <a:extLst>
                <a:ext uri="{FF2B5EF4-FFF2-40B4-BE49-F238E27FC236}">
                  <a16:creationId xmlns:a16="http://schemas.microsoft.com/office/drawing/2014/main" id="{1043FE1D-89D2-09E2-EBFA-DC9C771AB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689" y="5877272"/>
              <a:ext cx="801878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 number of ways of arranging the remaining </a:t>
              </a:r>
              <a:br>
                <a:rPr lang="en-US" altLang="zh-TW" sz="2400">
                  <a:latin typeface="Arial" panose="020B0604020202020204" pitchFamily="34" charset="0"/>
                </a:rPr>
              </a:br>
              <a:r>
                <a:rPr lang="en-US" altLang="zh-TW" sz="2400">
                  <a:latin typeface="Arial" panose="020B0604020202020204" pitchFamily="34" charset="0"/>
                </a:rPr>
                <a:t>6 magazines in the 2nd row is     .</a:t>
              </a:r>
            </a:p>
          </p:txBody>
        </p:sp>
        <p:graphicFrame>
          <p:nvGraphicFramePr>
            <p:cNvPr id="50200" name="物件 69">
              <a:extLst>
                <a:ext uri="{FF2B5EF4-FFF2-40B4-BE49-F238E27FC236}">
                  <a16:creationId xmlns:a16="http://schemas.microsoft.com/office/drawing/2014/main" id="{CB55B751-D8A2-D1C7-4B97-E660012576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1663" y="6283325"/>
            <a:ext cx="352425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64814" imgH="177492" progId="Equation.3">
                    <p:embed/>
                  </p:oleObj>
                </mc:Choice>
                <mc:Fallback>
                  <p:oleObj name="方程式" r:id="rId2" imgW="164814" imgH="177492" progId="Equation.3">
                    <p:embed/>
                    <p:pic>
                      <p:nvPicPr>
                        <p:cNvPr id="0" name="物件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663" y="6283325"/>
                          <a:ext cx="352425" cy="379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47 L 0.14357 4.8148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14618 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9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7 L -0.28819 -0.000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ADA3F04E-ABDB-5261-537D-58E72FB4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353425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5 different financial magazines and 7 different entertainment magazines are displayed in two rows of 6. In how many ways can they be arranged if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all financial magazines are in the same row?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680DBBF6-C5DD-7A34-0FDE-B7C66EB5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51204" name="Text Box 7">
            <a:extLst>
              <a:ext uri="{FF2B5EF4-FFF2-40B4-BE49-F238E27FC236}">
                <a16:creationId xmlns:a16="http://schemas.microsoft.com/office/drawing/2014/main" id="{3B689B91-15D5-9894-4F4F-A9C514A38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7563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51205" name="Text Box 8">
            <a:extLst>
              <a:ext uri="{FF2B5EF4-FFF2-40B4-BE49-F238E27FC236}">
                <a16:creationId xmlns:a16="http://schemas.microsoft.com/office/drawing/2014/main" id="{C69BB589-5B5A-191C-841E-E0BB919DD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373438"/>
            <a:ext cx="7135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all financial magazines are in the 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1st</a:t>
            </a:r>
            <a:r>
              <a:rPr lang="en-US" altLang="zh-TW" sz="2400">
                <a:latin typeface="Arial" panose="020B0604020202020204" pitchFamily="34" charset="0"/>
              </a:rPr>
              <a:t> row.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04CE30E5-F9DE-5B94-EE7E-E9F8032AB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749675"/>
            <a:ext cx="80851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ways of arranging the magazines with all financial magazines in the </a:t>
            </a: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1st</a:t>
            </a:r>
            <a:r>
              <a:rPr lang="en-US" altLang="zh-TW" sz="2400">
                <a:latin typeface="Arial" panose="020B0604020202020204" pitchFamily="34" charset="0"/>
              </a:rPr>
              <a:t> row</a:t>
            </a: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FEB86B8A-78DC-8124-38DA-42A921F7A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5925" y="4089400"/>
          <a:ext cx="16684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47419" imgH="203112" progId="Equation.3">
                  <p:embed/>
                </p:oleObj>
              </mc:Choice>
              <mc:Fallback>
                <p:oleObj name="方程式" r:id="rId2" imgW="64741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4089400"/>
                        <a:ext cx="16684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文字方塊 20">
            <a:extLst>
              <a:ext uri="{FF2B5EF4-FFF2-40B4-BE49-F238E27FC236}">
                <a16:creationId xmlns:a16="http://schemas.microsoft.com/office/drawing/2014/main" id="{B017C49C-CF27-9D48-3977-E09430419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695825"/>
            <a:ext cx="1217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0000FF"/>
                </a:solidFill>
                <a:latin typeface="Arial" panose="020B0604020202020204" pitchFamily="34" charset="0"/>
              </a:rPr>
              <a:t>1st</a:t>
            </a:r>
            <a:r>
              <a:rPr lang="en-US" altLang="zh-HK" sz="1800">
                <a:latin typeface="Arial" panose="020B0604020202020204" pitchFamily="34" charset="0"/>
              </a:rPr>
              <a:t> row: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1209" name="文字方塊 21">
            <a:extLst>
              <a:ext uri="{FF2B5EF4-FFF2-40B4-BE49-F238E27FC236}">
                <a16:creationId xmlns:a16="http://schemas.microsoft.com/office/drawing/2014/main" id="{3E6149FE-ECC1-0BDA-FE56-FFC38EBD7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364163"/>
            <a:ext cx="1001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FF0000"/>
                </a:solidFill>
                <a:latin typeface="Arial" panose="020B0604020202020204" pitchFamily="34" charset="0"/>
              </a:rPr>
              <a:t>2nd</a:t>
            </a:r>
            <a:r>
              <a:rPr lang="en-US" altLang="zh-HK" sz="1800">
                <a:latin typeface="Arial" panose="020B0604020202020204" pitchFamily="34" charset="0"/>
              </a:rPr>
              <a:t> row: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51210" name="群組 22">
            <a:extLst>
              <a:ext uri="{FF2B5EF4-FFF2-40B4-BE49-F238E27FC236}">
                <a16:creationId xmlns:a16="http://schemas.microsoft.com/office/drawing/2014/main" id="{933E3D00-6D1E-5651-342C-F28B3D988998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879975"/>
            <a:ext cx="3986212" cy="301625"/>
            <a:chOff x="3131843" y="4880046"/>
            <a:chExt cx="3986232" cy="301325"/>
          </a:xfrm>
        </p:grpSpPr>
        <p:sp>
          <p:nvSpPr>
            <p:cNvPr id="24" name="左中括弧 23">
              <a:extLst>
                <a:ext uri="{FF2B5EF4-FFF2-40B4-BE49-F238E27FC236}">
                  <a16:creationId xmlns:a16="http://schemas.microsoft.com/office/drawing/2014/main" id="{E1EB8BC3-C4FD-E301-BD9D-F24445C5A8B7}"/>
                </a:ext>
              </a:extLst>
            </p:cNvPr>
            <p:cNvSpPr/>
            <p:nvPr/>
          </p:nvSpPr>
          <p:spPr>
            <a:xfrm rot="16200000">
              <a:off x="3299476" y="4712413"/>
              <a:ext cx="301325" cy="63659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5" name="左中括弧 24">
              <a:extLst>
                <a:ext uri="{FF2B5EF4-FFF2-40B4-BE49-F238E27FC236}">
                  <a16:creationId xmlns:a16="http://schemas.microsoft.com/office/drawing/2014/main" id="{A74C85CD-EB92-C656-5961-7E805E501B2A}"/>
                </a:ext>
              </a:extLst>
            </p:cNvPr>
            <p:cNvSpPr/>
            <p:nvPr/>
          </p:nvSpPr>
          <p:spPr>
            <a:xfrm rot="16200000">
              <a:off x="3952735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6" name="左中括弧 25">
              <a:extLst>
                <a:ext uri="{FF2B5EF4-FFF2-40B4-BE49-F238E27FC236}">
                  <a16:creationId xmlns:a16="http://schemas.microsoft.com/office/drawing/2014/main" id="{8B64E0FD-C72F-B16F-4820-5C4DFDA40040}"/>
                </a:ext>
              </a:extLst>
            </p:cNvPr>
            <p:cNvSpPr/>
            <p:nvPr/>
          </p:nvSpPr>
          <p:spPr>
            <a:xfrm rot="16200000">
              <a:off x="4629807" y="4696538"/>
              <a:ext cx="301325" cy="66834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7" name="左中括弧 26">
              <a:extLst>
                <a:ext uri="{FF2B5EF4-FFF2-40B4-BE49-F238E27FC236}">
                  <a16:creationId xmlns:a16="http://schemas.microsoft.com/office/drawing/2014/main" id="{2B98713C-2D7C-5FA6-2798-C1A086DAFF50}"/>
                </a:ext>
              </a:extLst>
            </p:cNvPr>
            <p:cNvSpPr/>
            <p:nvPr/>
          </p:nvSpPr>
          <p:spPr>
            <a:xfrm rot="16200000">
              <a:off x="5295767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8" name="左中括弧 27">
              <a:extLst>
                <a:ext uri="{FF2B5EF4-FFF2-40B4-BE49-F238E27FC236}">
                  <a16:creationId xmlns:a16="http://schemas.microsoft.com/office/drawing/2014/main" id="{390B0F67-1C39-E73A-39F5-15DE95F47E7D}"/>
                </a:ext>
              </a:extLst>
            </p:cNvPr>
            <p:cNvSpPr/>
            <p:nvPr/>
          </p:nvSpPr>
          <p:spPr>
            <a:xfrm rot="16200000">
              <a:off x="5962520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9" name="左中括弧 28">
              <a:extLst>
                <a:ext uri="{FF2B5EF4-FFF2-40B4-BE49-F238E27FC236}">
                  <a16:creationId xmlns:a16="http://schemas.microsoft.com/office/drawing/2014/main" id="{D1A74239-F756-3709-C120-4CB04B290D73}"/>
                </a:ext>
              </a:extLst>
            </p:cNvPr>
            <p:cNvSpPr/>
            <p:nvPr/>
          </p:nvSpPr>
          <p:spPr>
            <a:xfrm rot="16200000">
              <a:off x="6632448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51211" name="群組 29">
            <a:extLst>
              <a:ext uri="{FF2B5EF4-FFF2-40B4-BE49-F238E27FC236}">
                <a16:creationId xmlns:a16="http://schemas.microsoft.com/office/drawing/2014/main" id="{B168005B-4FB9-D607-9CEA-A6C9EF417A4C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5575300"/>
            <a:ext cx="3986212" cy="301625"/>
            <a:chOff x="3131843" y="4880046"/>
            <a:chExt cx="3986232" cy="301325"/>
          </a:xfrm>
        </p:grpSpPr>
        <p:sp>
          <p:nvSpPr>
            <p:cNvPr id="31" name="左中括弧 30">
              <a:extLst>
                <a:ext uri="{FF2B5EF4-FFF2-40B4-BE49-F238E27FC236}">
                  <a16:creationId xmlns:a16="http://schemas.microsoft.com/office/drawing/2014/main" id="{F237F2CF-2D6C-9274-66AB-D2BF5F778986}"/>
                </a:ext>
              </a:extLst>
            </p:cNvPr>
            <p:cNvSpPr/>
            <p:nvPr/>
          </p:nvSpPr>
          <p:spPr>
            <a:xfrm rot="16200000">
              <a:off x="3299476" y="4712413"/>
              <a:ext cx="301325" cy="63659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2" name="左中括弧 31">
              <a:extLst>
                <a:ext uri="{FF2B5EF4-FFF2-40B4-BE49-F238E27FC236}">
                  <a16:creationId xmlns:a16="http://schemas.microsoft.com/office/drawing/2014/main" id="{9881AEA7-D49C-DB93-DFC7-4EAF457865ED}"/>
                </a:ext>
              </a:extLst>
            </p:cNvPr>
            <p:cNvSpPr/>
            <p:nvPr/>
          </p:nvSpPr>
          <p:spPr>
            <a:xfrm rot="16200000">
              <a:off x="3952735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3" name="左中括弧 32">
              <a:extLst>
                <a:ext uri="{FF2B5EF4-FFF2-40B4-BE49-F238E27FC236}">
                  <a16:creationId xmlns:a16="http://schemas.microsoft.com/office/drawing/2014/main" id="{A530C0FF-7254-C130-984E-B4787641D4AC}"/>
                </a:ext>
              </a:extLst>
            </p:cNvPr>
            <p:cNvSpPr/>
            <p:nvPr/>
          </p:nvSpPr>
          <p:spPr>
            <a:xfrm rot="16200000">
              <a:off x="4629807" y="4696538"/>
              <a:ext cx="301325" cy="668340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4" name="左中括弧 33">
              <a:extLst>
                <a:ext uri="{FF2B5EF4-FFF2-40B4-BE49-F238E27FC236}">
                  <a16:creationId xmlns:a16="http://schemas.microsoft.com/office/drawing/2014/main" id="{7A653F96-558B-E016-898D-6F0945001405}"/>
                </a:ext>
              </a:extLst>
            </p:cNvPr>
            <p:cNvSpPr/>
            <p:nvPr/>
          </p:nvSpPr>
          <p:spPr>
            <a:xfrm rot="16200000">
              <a:off x="5295767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5" name="左中括弧 34">
              <a:extLst>
                <a:ext uri="{FF2B5EF4-FFF2-40B4-BE49-F238E27FC236}">
                  <a16:creationId xmlns:a16="http://schemas.microsoft.com/office/drawing/2014/main" id="{B783D62F-BCEA-304D-84B5-C4AA07174CCF}"/>
                </a:ext>
              </a:extLst>
            </p:cNvPr>
            <p:cNvSpPr/>
            <p:nvPr/>
          </p:nvSpPr>
          <p:spPr>
            <a:xfrm rot="16200000">
              <a:off x="5962520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6" name="左中括弧 35">
              <a:extLst>
                <a:ext uri="{FF2B5EF4-FFF2-40B4-BE49-F238E27FC236}">
                  <a16:creationId xmlns:a16="http://schemas.microsoft.com/office/drawing/2014/main" id="{D72FBC36-46CE-AC67-7A96-0EB80D110A9B}"/>
                </a:ext>
              </a:extLst>
            </p:cNvPr>
            <p:cNvSpPr/>
            <p:nvPr/>
          </p:nvSpPr>
          <p:spPr>
            <a:xfrm rot="16200000">
              <a:off x="6632448" y="4695744"/>
              <a:ext cx="301325" cy="66992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51212" name="群組 36">
            <a:extLst>
              <a:ext uri="{FF2B5EF4-FFF2-40B4-BE49-F238E27FC236}">
                <a16:creationId xmlns:a16="http://schemas.microsoft.com/office/drawing/2014/main" id="{64A86D00-D940-B31C-5197-CB822D651268}"/>
              </a:ext>
            </a:extLst>
          </p:cNvPr>
          <p:cNvGrpSpPr>
            <a:grpSpLocks/>
          </p:cNvGrpSpPr>
          <p:nvPr/>
        </p:nvGrpSpPr>
        <p:grpSpPr bwMode="auto">
          <a:xfrm>
            <a:off x="3254375" y="4581525"/>
            <a:ext cx="431800" cy="503238"/>
            <a:chOff x="3254084" y="4581128"/>
            <a:chExt cx="432048" cy="50405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B75B26A-2435-19DD-5DF9-D0017A530B76}"/>
                </a:ext>
              </a:extLst>
            </p:cNvPr>
            <p:cNvSpPr/>
            <p:nvPr/>
          </p:nvSpPr>
          <p:spPr>
            <a:xfrm>
              <a:off x="3254084" y="4581128"/>
              <a:ext cx="432048" cy="504056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94FE7E6-D322-42EE-5FF0-21D26B1CC2B0}"/>
                </a:ext>
              </a:extLst>
            </p:cNvPr>
            <p:cNvCxnSpPr>
              <a:stCxn id="38" idx="3"/>
              <a:endCxn id="38" idx="0"/>
            </p:cNvCxnSpPr>
            <p:nvPr/>
          </p:nvCxnSpPr>
          <p:spPr>
            <a:xfrm flipH="1" flipV="1">
              <a:off x="3470108" y="4581128"/>
              <a:ext cx="216024" cy="2528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13" name="群組 39">
            <a:extLst>
              <a:ext uri="{FF2B5EF4-FFF2-40B4-BE49-F238E27FC236}">
                <a16:creationId xmlns:a16="http://schemas.microsoft.com/office/drawing/2014/main" id="{74525F49-C5EA-C3E3-7237-7025A09B373A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4581525"/>
            <a:ext cx="431800" cy="503238"/>
            <a:chOff x="4567063" y="4581128"/>
            <a:chExt cx="432048" cy="50405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71B3480-4AE8-70EC-8083-24E86977CE5D}"/>
                </a:ext>
              </a:extLst>
            </p:cNvPr>
            <p:cNvSpPr/>
            <p:nvPr/>
          </p:nvSpPr>
          <p:spPr>
            <a:xfrm>
              <a:off x="4567063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A943C0F7-87BC-28F3-3993-4B4660F1424B}"/>
                </a:ext>
              </a:extLst>
            </p:cNvPr>
            <p:cNvCxnSpPr>
              <a:stCxn id="41" idx="2"/>
              <a:endCxn id="41" idx="1"/>
            </p:cNvCxnSpPr>
            <p:nvPr/>
          </p:nvCxnSpPr>
          <p:spPr>
            <a:xfrm flipH="1" flipV="1">
              <a:off x="4567063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14" name="群組 42">
            <a:extLst>
              <a:ext uri="{FF2B5EF4-FFF2-40B4-BE49-F238E27FC236}">
                <a16:creationId xmlns:a16="http://schemas.microsoft.com/office/drawing/2014/main" id="{21865B9E-1F9C-D6DE-C24F-59A5204DEAB5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4581525"/>
            <a:ext cx="433387" cy="503238"/>
            <a:chOff x="5237897" y="4581128"/>
            <a:chExt cx="432048" cy="50405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03CD29D-C2AD-E905-FEC2-4F917929F738}"/>
                </a:ext>
              </a:extLst>
            </p:cNvPr>
            <p:cNvSpPr/>
            <p:nvPr/>
          </p:nvSpPr>
          <p:spPr>
            <a:xfrm>
              <a:off x="5237897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259F0AEE-83C6-EC58-53E4-71401878F52F}"/>
                </a:ext>
              </a:extLst>
            </p:cNvPr>
            <p:cNvCxnSpPr>
              <a:stCxn id="44" idx="0"/>
              <a:endCxn id="44" idx="1"/>
            </p:cNvCxnSpPr>
            <p:nvPr/>
          </p:nvCxnSpPr>
          <p:spPr>
            <a:xfrm flipH="1">
              <a:off x="5237897" y="4581128"/>
              <a:ext cx="216815" cy="2528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15" name="群組 45">
            <a:extLst>
              <a:ext uri="{FF2B5EF4-FFF2-40B4-BE49-F238E27FC236}">
                <a16:creationId xmlns:a16="http://schemas.microsoft.com/office/drawing/2014/main" id="{AD55A52F-0A37-7321-2E81-D468C9D471DB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4581525"/>
            <a:ext cx="431800" cy="503238"/>
            <a:chOff x="5897288" y="4581128"/>
            <a:chExt cx="432048" cy="50405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9BC26B-66D9-A3DE-9128-9A627835F6F1}"/>
                </a:ext>
              </a:extLst>
            </p:cNvPr>
            <p:cNvSpPr/>
            <p:nvPr/>
          </p:nvSpPr>
          <p:spPr>
            <a:xfrm>
              <a:off x="5897288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0A809FBE-5A35-54BA-1955-DB1DF73D8C6C}"/>
                </a:ext>
              </a:extLst>
            </p:cNvPr>
            <p:cNvCxnSpPr>
              <a:stCxn id="47" idx="0"/>
              <a:endCxn id="47" idx="3"/>
            </p:cNvCxnSpPr>
            <p:nvPr/>
          </p:nvCxnSpPr>
          <p:spPr>
            <a:xfrm>
              <a:off x="6113312" y="4581128"/>
              <a:ext cx="216024" cy="2528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5CB81F1A-9E81-FF4F-6D25-00F11F23373B}"/>
                </a:ext>
              </a:extLst>
            </p:cNvPr>
            <p:cNvCxnSpPr>
              <a:stCxn id="47" idx="3"/>
              <a:endCxn id="47" idx="2"/>
            </p:cNvCxnSpPr>
            <p:nvPr/>
          </p:nvCxnSpPr>
          <p:spPr>
            <a:xfrm flipH="1">
              <a:off x="6113312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16" name="群組 49">
            <a:extLst>
              <a:ext uri="{FF2B5EF4-FFF2-40B4-BE49-F238E27FC236}">
                <a16:creationId xmlns:a16="http://schemas.microsoft.com/office/drawing/2014/main" id="{645E68BB-1E5B-3F5A-8CF3-A5B08DDEA918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4581525"/>
            <a:ext cx="431800" cy="503238"/>
            <a:chOff x="3902156" y="4581128"/>
            <a:chExt cx="432048" cy="50405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984AAC0-47F5-DB8B-14AC-CC513087572D}"/>
                </a:ext>
              </a:extLst>
            </p:cNvPr>
            <p:cNvSpPr/>
            <p:nvPr/>
          </p:nvSpPr>
          <p:spPr>
            <a:xfrm>
              <a:off x="3902156" y="4581128"/>
              <a:ext cx="43204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2985AA7B-98F2-0848-3162-84C838B787F6}"/>
                </a:ext>
              </a:extLst>
            </p:cNvPr>
            <p:cNvCxnSpPr>
              <a:stCxn id="51" idx="3"/>
              <a:endCxn id="51" idx="2"/>
            </p:cNvCxnSpPr>
            <p:nvPr/>
          </p:nvCxnSpPr>
          <p:spPr>
            <a:xfrm flipH="1">
              <a:off x="4118180" y="4833951"/>
              <a:ext cx="216024" cy="2512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17" name="群組 52">
            <a:extLst>
              <a:ext uri="{FF2B5EF4-FFF2-40B4-BE49-F238E27FC236}">
                <a16:creationId xmlns:a16="http://schemas.microsoft.com/office/drawing/2014/main" id="{412A8493-B3E1-8BAE-1F7E-4948FCD1AA3D}"/>
              </a:ext>
            </a:extLst>
          </p:cNvPr>
          <p:cNvGrpSpPr>
            <a:grpSpLocks/>
          </p:cNvGrpSpPr>
          <p:nvPr/>
        </p:nvGrpSpPr>
        <p:grpSpPr bwMode="auto">
          <a:xfrm>
            <a:off x="6537325" y="4581525"/>
            <a:ext cx="433388" cy="503238"/>
            <a:chOff x="6516216" y="4581128"/>
            <a:chExt cx="432048" cy="50405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39EA174-10CA-1B41-78F8-6AF62DF4B774}"/>
                </a:ext>
              </a:extLst>
            </p:cNvPr>
            <p:cNvSpPr/>
            <p:nvPr/>
          </p:nvSpPr>
          <p:spPr>
            <a:xfrm>
              <a:off x="6516216" y="458112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027E9EAF-A3E6-ED11-AD7B-5D89D0BCD26A}"/>
                </a:ext>
              </a:extLst>
            </p:cNvPr>
            <p:cNvCxnSpPr/>
            <p:nvPr/>
          </p:nvCxnSpPr>
          <p:spPr>
            <a:xfrm flipV="1">
              <a:off x="6516216" y="4581128"/>
              <a:ext cx="432048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18" name="群組 55">
            <a:extLst>
              <a:ext uri="{FF2B5EF4-FFF2-40B4-BE49-F238E27FC236}">
                <a16:creationId xmlns:a16="http://schemas.microsoft.com/office/drawing/2014/main" id="{3DF67F96-4897-D5DE-7240-F32A72B9B0E4}"/>
              </a:ext>
            </a:extLst>
          </p:cNvPr>
          <p:cNvGrpSpPr>
            <a:grpSpLocks/>
          </p:cNvGrpSpPr>
          <p:nvPr/>
        </p:nvGrpSpPr>
        <p:grpSpPr bwMode="auto">
          <a:xfrm>
            <a:off x="3254375" y="5300663"/>
            <a:ext cx="431800" cy="504825"/>
            <a:chOff x="3254084" y="5301208"/>
            <a:chExt cx="432048" cy="50405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AFBE24A-7F25-7290-EC62-3483DB55E0CE}"/>
                </a:ext>
              </a:extLst>
            </p:cNvPr>
            <p:cNvSpPr/>
            <p:nvPr/>
          </p:nvSpPr>
          <p:spPr>
            <a:xfrm>
              <a:off x="3254084" y="530120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FB0492D-A8F2-69DD-3335-57BB8B97DA95}"/>
                </a:ext>
              </a:extLst>
            </p:cNvPr>
            <p:cNvCxnSpPr/>
            <p:nvPr/>
          </p:nvCxnSpPr>
          <p:spPr>
            <a:xfrm>
              <a:off x="3254084" y="5301208"/>
              <a:ext cx="432048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19" name="群組 58">
            <a:extLst>
              <a:ext uri="{FF2B5EF4-FFF2-40B4-BE49-F238E27FC236}">
                <a16:creationId xmlns:a16="http://schemas.microsoft.com/office/drawing/2014/main" id="{BAF09E0A-2DFC-1E53-ACEE-BA143272EC70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5300663"/>
            <a:ext cx="431800" cy="504825"/>
            <a:chOff x="3902156" y="5301208"/>
            <a:chExt cx="432048" cy="50405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7977719-D4A6-4A61-1CFA-DC9E8AC5E27F}"/>
                </a:ext>
              </a:extLst>
            </p:cNvPr>
            <p:cNvSpPr/>
            <p:nvPr/>
          </p:nvSpPr>
          <p:spPr>
            <a:xfrm>
              <a:off x="3902156" y="530120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4A54E4-FA6D-E6E7-0809-55D6AF145552}"/>
                </a:ext>
              </a:extLst>
            </p:cNvPr>
            <p:cNvCxnSpPr>
              <a:stCxn id="60" idx="1"/>
              <a:endCxn id="60" idx="3"/>
            </p:cNvCxnSpPr>
            <p:nvPr/>
          </p:nvCxnSpPr>
          <p:spPr>
            <a:xfrm>
              <a:off x="3902156" y="555323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20" name="群組 61">
            <a:extLst>
              <a:ext uri="{FF2B5EF4-FFF2-40B4-BE49-F238E27FC236}">
                <a16:creationId xmlns:a16="http://schemas.microsoft.com/office/drawing/2014/main" id="{4DB21658-3701-6477-8A9B-60B750F209BC}"/>
              </a:ext>
            </a:extLst>
          </p:cNvPr>
          <p:cNvGrpSpPr>
            <a:grpSpLocks/>
          </p:cNvGrpSpPr>
          <p:nvPr/>
        </p:nvGrpSpPr>
        <p:grpSpPr bwMode="auto">
          <a:xfrm>
            <a:off x="4567238" y="5300663"/>
            <a:ext cx="431800" cy="504825"/>
            <a:chOff x="4567063" y="5301208"/>
            <a:chExt cx="432048" cy="50405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CDA0022-0977-42AB-F73E-8B898EEC43FD}"/>
                </a:ext>
              </a:extLst>
            </p:cNvPr>
            <p:cNvSpPr/>
            <p:nvPr/>
          </p:nvSpPr>
          <p:spPr>
            <a:xfrm>
              <a:off x="4567063" y="5301208"/>
              <a:ext cx="432048" cy="504056"/>
            </a:xfrm>
            <a:prstGeom prst="rect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F915C2E9-3A57-016C-0A5C-9104EBD05474}"/>
                </a:ext>
              </a:extLst>
            </p:cNvPr>
            <p:cNvCxnSpPr>
              <a:stCxn id="63" idx="0"/>
              <a:endCxn id="63" idx="2"/>
            </p:cNvCxnSpPr>
            <p:nvPr/>
          </p:nvCxnSpPr>
          <p:spPr>
            <a:xfrm>
              <a:off x="4783087" y="5301208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21" name="群組 64">
            <a:extLst>
              <a:ext uri="{FF2B5EF4-FFF2-40B4-BE49-F238E27FC236}">
                <a16:creationId xmlns:a16="http://schemas.microsoft.com/office/drawing/2014/main" id="{1D07A1AD-CBCA-89A4-534D-D55D9178C7C4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5300663"/>
            <a:ext cx="433387" cy="504825"/>
            <a:chOff x="5237897" y="5301208"/>
            <a:chExt cx="432048" cy="504056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D959836-71A3-D1F9-A22C-F0B95D4640DA}"/>
                </a:ext>
              </a:extLst>
            </p:cNvPr>
            <p:cNvSpPr/>
            <p:nvPr/>
          </p:nvSpPr>
          <p:spPr>
            <a:xfrm>
              <a:off x="5237897" y="530120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17696B9-C659-5F64-FBAB-54288AEBE30F}"/>
                </a:ext>
              </a:extLst>
            </p:cNvPr>
            <p:cNvCxnSpPr/>
            <p:nvPr/>
          </p:nvCxnSpPr>
          <p:spPr>
            <a:xfrm>
              <a:off x="5237897" y="5301208"/>
              <a:ext cx="432048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F6015024-3894-4D65-A9BC-94B518F7CB5E}"/>
                </a:ext>
              </a:extLst>
            </p:cNvPr>
            <p:cNvCxnSpPr/>
            <p:nvPr/>
          </p:nvCxnSpPr>
          <p:spPr>
            <a:xfrm flipH="1">
              <a:off x="5237897" y="5301208"/>
              <a:ext cx="432048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22" name="群組 68">
            <a:extLst>
              <a:ext uri="{FF2B5EF4-FFF2-40B4-BE49-F238E27FC236}">
                <a16:creationId xmlns:a16="http://schemas.microsoft.com/office/drawing/2014/main" id="{85D0E252-ABD4-FA94-474E-9CEC2D1F17A8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5300663"/>
            <a:ext cx="431800" cy="504825"/>
            <a:chOff x="5897288" y="5301208"/>
            <a:chExt cx="432048" cy="504056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6D8705F-D063-BC13-707D-040F78C6D6AA}"/>
                </a:ext>
              </a:extLst>
            </p:cNvPr>
            <p:cNvSpPr/>
            <p:nvPr/>
          </p:nvSpPr>
          <p:spPr>
            <a:xfrm>
              <a:off x="5897288" y="530120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1EBDA64C-C4C4-4CF9-77E1-D522873E6F92}"/>
                </a:ext>
              </a:extLst>
            </p:cNvPr>
            <p:cNvCxnSpPr>
              <a:stCxn id="70" idx="1"/>
              <a:endCxn id="70" idx="3"/>
            </p:cNvCxnSpPr>
            <p:nvPr/>
          </p:nvCxnSpPr>
          <p:spPr>
            <a:xfrm>
              <a:off x="5897288" y="5553236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BFA533CD-B09F-08ED-1949-D4E74F2F971C}"/>
                </a:ext>
              </a:extLst>
            </p:cNvPr>
            <p:cNvCxnSpPr>
              <a:stCxn id="70" idx="0"/>
              <a:endCxn id="70" idx="2"/>
            </p:cNvCxnSpPr>
            <p:nvPr/>
          </p:nvCxnSpPr>
          <p:spPr>
            <a:xfrm>
              <a:off x="6113312" y="5301208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23" name="群組 72">
            <a:extLst>
              <a:ext uri="{FF2B5EF4-FFF2-40B4-BE49-F238E27FC236}">
                <a16:creationId xmlns:a16="http://schemas.microsoft.com/office/drawing/2014/main" id="{24A3FF45-1175-739F-C706-82AA37672D18}"/>
              </a:ext>
            </a:extLst>
          </p:cNvPr>
          <p:cNvGrpSpPr>
            <a:grpSpLocks/>
          </p:cNvGrpSpPr>
          <p:nvPr/>
        </p:nvGrpSpPr>
        <p:grpSpPr bwMode="auto">
          <a:xfrm>
            <a:off x="6537325" y="5300663"/>
            <a:ext cx="433388" cy="504825"/>
            <a:chOff x="6516216" y="5301208"/>
            <a:chExt cx="432048" cy="50405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B7F868C-9794-4442-BE08-AE3AC7F77FE1}"/>
                </a:ext>
              </a:extLst>
            </p:cNvPr>
            <p:cNvSpPr/>
            <p:nvPr/>
          </p:nvSpPr>
          <p:spPr>
            <a:xfrm>
              <a:off x="6516216" y="5301208"/>
              <a:ext cx="432048" cy="504056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grpSp>
          <p:nvGrpSpPr>
            <p:cNvPr id="51225" name="群組 74">
              <a:extLst>
                <a:ext uri="{FF2B5EF4-FFF2-40B4-BE49-F238E27FC236}">
                  <a16:creationId xmlns:a16="http://schemas.microsoft.com/office/drawing/2014/main" id="{4CEF3543-F87C-63CA-0951-70A8FD176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6216" y="5301208"/>
              <a:ext cx="432048" cy="504056"/>
              <a:chOff x="6516216" y="5301208"/>
              <a:chExt cx="432048" cy="504056"/>
            </a:xfrm>
          </p:grpSpPr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49DEEDCF-F5A9-11B0-6DD9-783ECAA6788E}"/>
                  </a:ext>
                </a:extLst>
              </p:cNvPr>
              <p:cNvCxnSpPr>
                <a:stCxn id="74" idx="0"/>
                <a:endCxn id="74" idx="2"/>
              </p:cNvCxnSpPr>
              <p:nvPr/>
            </p:nvCxnSpPr>
            <p:spPr>
              <a:xfrm>
                <a:off x="6733032" y="5301208"/>
                <a:ext cx="0" cy="504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52DBE871-0FB1-6479-8514-F5F959409894}"/>
                  </a:ext>
                </a:extLst>
              </p:cNvPr>
              <p:cNvCxnSpPr>
                <a:stCxn id="74" idx="1"/>
                <a:endCxn id="74" idx="3"/>
              </p:cNvCxnSpPr>
              <p:nvPr/>
            </p:nvCxnSpPr>
            <p:spPr>
              <a:xfrm>
                <a:off x="6516216" y="5553236"/>
                <a:ext cx="43204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id="{E86D0777-7360-CE5E-643C-D9F78D52EC5D}"/>
                  </a:ext>
                </a:extLst>
              </p:cNvPr>
              <p:cNvCxnSpPr/>
              <p:nvPr/>
            </p:nvCxnSpPr>
            <p:spPr>
              <a:xfrm>
                <a:off x="6516216" y="5301208"/>
                <a:ext cx="432048" cy="504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078E8B95-DD4B-7AD0-655A-542EF380CD4B}"/>
                  </a:ext>
                </a:extLst>
              </p:cNvPr>
              <p:cNvCxnSpPr/>
              <p:nvPr/>
            </p:nvCxnSpPr>
            <p:spPr>
              <a:xfrm flipV="1">
                <a:off x="6516216" y="5301208"/>
                <a:ext cx="432048" cy="5040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8ADEC8AF-5943-B4C2-5C99-FB184C75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353425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5 different financial magazines and 7 different entertainment magazines are displayed in two rows of 6. In how many ways can they be arranged if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all financial magazines are in the same row?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46922EDF-6EAD-BBA6-A275-B666F1699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D02F4309-5BC3-4FA9-218C-F98A1B0BA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28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36871" name="Text Box 11">
            <a:extLst>
              <a:ext uri="{FF2B5EF4-FFF2-40B4-BE49-F238E27FC236}">
                <a16:creationId xmlns:a16="http://schemas.microsoft.com/office/drawing/2014/main" id="{B1D511FB-5BFF-6240-28CA-2E96401B2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3368675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Similarly,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6EB4C185-EA9F-B199-533A-7943032CB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733800"/>
            <a:ext cx="80851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ways of arranging the magazines with all financial magazines in the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2nd</a:t>
            </a:r>
            <a:r>
              <a:rPr lang="en-US" altLang="zh-TW" sz="2400">
                <a:latin typeface="Arial" panose="020B0604020202020204" pitchFamily="34" charset="0"/>
              </a:rPr>
              <a:t> row</a:t>
            </a:r>
          </a:p>
        </p:txBody>
      </p:sp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26FA0047-884B-2F03-0978-1CC0E032E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1013" y="4092575"/>
          <a:ext cx="15319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647419" imgH="203112" progId="Equation.3">
                  <p:embed/>
                </p:oleObj>
              </mc:Choice>
              <mc:Fallback>
                <p:oleObj name="方程式" r:id="rId3" imgW="647419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4092575"/>
                        <a:ext cx="15319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文字方塊 73">
            <a:extLst>
              <a:ext uri="{FF2B5EF4-FFF2-40B4-BE49-F238E27FC236}">
                <a16:creationId xmlns:a16="http://schemas.microsoft.com/office/drawing/2014/main" id="{960305B4-3FC9-C58E-A4F9-00C4B6B3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695825"/>
            <a:ext cx="1217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0000FF"/>
                </a:solidFill>
                <a:latin typeface="Arial" panose="020B0604020202020204" pitchFamily="34" charset="0"/>
              </a:rPr>
              <a:t>1st</a:t>
            </a:r>
            <a:r>
              <a:rPr lang="en-US" altLang="zh-HK" sz="1800">
                <a:latin typeface="Arial" panose="020B0604020202020204" pitchFamily="34" charset="0"/>
              </a:rPr>
              <a:t> row: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2233" name="文字方塊 74">
            <a:extLst>
              <a:ext uri="{FF2B5EF4-FFF2-40B4-BE49-F238E27FC236}">
                <a16:creationId xmlns:a16="http://schemas.microsoft.com/office/drawing/2014/main" id="{017653DB-89DD-608F-EF5F-45B0E9498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364163"/>
            <a:ext cx="1001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solidFill>
                  <a:srgbClr val="FF0000"/>
                </a:solidFill>
                <a:latin typeface="Arial" panose="020B0604020202020204" pitchFamily="34" charset="0"/>
              </a:rPr>
              <a:t>2nd</a:t>
            </a:r>
            <a:r>
              <a:rPr lang="en-US" altLang="zh-HK" sz="1800">
                <a:latin typeface="Arial" panose="020B0604020202020204" pitchFamily="34" charset="0"/>
              </a:rPr>
              <a:t> row: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E04B196-2705-91BB-90F6-7A4E8776B53A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581525"/>
            <a:ext cx="3986212" cy="600075"/>
            <a:chOff x="3131843" y="4581128"/>
            <a:chExt cx="3986232" cy="600243"/>
          </a:xfrm>
        </p:grpSpPr>
        <p:grpSp>
          <p:nvGrpSpPr>
            <p:cNvPr id="52267" name="群組 75">
              <a:extLst>
                <a:ext uri="{FF2B5EF4-FFF2-40B4-BE49-F238E27FC236}">
                  <a16:creationId xmlns:a16="http://schemas.microsoft.com/office/drawing/2014/main" id="{C874ED81-2AB1-FB0E-E3CF-412507698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1843" y="4880046"/>
              <a:ext cx="3986232" cy="301325"/>
              <a:chOff x="3131843" y="4880046"/>
              <a:chExt cx="3986232" cy="301325"/>
            </a:xfrm>
          </p:grpSpPr>
          <p:sp>
            <p:nvSpPr>
              <p:cNvPr id="77" name="左中括弧 76">
                <a:extLst>
                  <a:ext uri="{FF2B5EF4-FFF2-40B4-BE49-F238E27FC236}">
                    <a16:creationId xmlns:a16="http://schemas.microsoft.com/office/drawing/2014/main" id="{1AC77852-A17D-0633-D5EB-1D9E897F628E}"/>
                  </a:ext>
                </a:extLst>
              </p:cNvPr>
              <p:cNvSpPr/>
              <p:nvPr/>
            </p:nvSpPr>
            <p:spPr>
              <a:xfrm rot="16200000">
                <a:off x="3299284" y="4712221"/>
                <a:ext cx="301709" cy="636590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78" name="左中括弧 77">
                <a:extLst>
                  <a:ext uri="{FF2B5EF4-FFF2-40B4-BE49-F238E27FC236}">
                    <a16:creationId xmlns:a16="http://schemas.microsoft.com/office/drawing/2014/main" id="{78D0E35A-6591-AD41-652E-15CE74B10265}"/>
                  </a:ext>
                </a:extLst>
              </p:cNvPr>
              <p:cNvSpPr/>
              <p:nvPr/>
            </p:nvSpPr>
            <p:spPr>
              <a:xfrm rot="16200000">
                <a:off x="3952543" y="4695552"/>
                <a:ext cx="301709" cy="66992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79" name="左中括弧 78">
                <a:extLst>
                  <a:ext uri="{FF2B5EF4-FFF2-40B4-BE49-F238E27FC236}">
                    <a16:creationId xmlns:a16="http://schemas.microsoft.com/office/drawing/2014/main" id="{D369BDF8-AF15-B593-4C0A-F4259A2107E2}"/>
                  </a:ext>
                </a:extLst>
              </p:cNvPr>
              <p:cNvSpPr/>
              <p:nvPr/>
            </p:nvSpPr>
            <p:spPr>
              <a:xfrm rot="16200000">
                <a:off x="4629615" y="4696346"/>
                <a:ext cx="301709" cy="668340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80" name="左中括弧 79">
                <a:extLst>
                  <a:ext uri="{FF2B5EF4-FFF2-40B4-BE49-F238E27FC236}">
                    <a16:creationId xmlns:a16="http://schemas.microsoft.com/office/drawing/2014/main" id="{86050FA4-DBA1-FE65-1721-0205C996A45E}"/>
                  </a:ext>
                </a:extLst>
              </p:cNvPr>
              <p:cNvSpPr/>
              <p:nvPr/>
            </p:nvSpPr>
            <p:spPr>
              <a:xfrm rot="16200000">
                <a:off x="5295575" y="4695552"/>
                <a:ext cx="301709" cy="66992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81" name="左中括弧 80">
                <a:extLst>
                  <a:ext uri="{FF2B5EF4-FFF2-40B4-BE49-F238E27FC236}">
                    <a16:creationId xmlns:a16="http://schemas.microsoft.com/office/drawing/2014/main" id="{9D67CA04-D1E6-F49C-4E88-E5066C415FB2}"/>
                  </a:ext>
                </a:extLst>
              </p:cNvPr>
              <p:cNvSpPr/>
              <p:nvPr/>
            </p:nvSpPr>
            <p:spPr>
              <a:xfrm rot="16200000">
                <a:off x="5962328" y="4695552"/>
                <a:ext cx="301709" cy="66992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82" name="左中括弧 81">
                <a:extLst>
                  <a:ext uri="{FF2B5EF4-FFF2-40B4-BE49-F238E27FC236}">
                    <a16:creationId xmlns:a16="http://schemas.microsoft.com/office/drawing/2014/main" id="{A981028D-EBA1-E15C-8BF3-C3F568708DA0}"/>
                  </a:ext>
                </a:extLst>
              </p:cNvPr>
              <p:cNvSpPr/>
              <p:nvPr/>
            </p:nvSpPr>
            <p:spPr>
              <a:xfrm rot="16200000">
                <a:off x="6632256" y="4695552"/>
                <a:ext cx="301709" cy="66992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</p:grpSp>
        <p:grpSp>
          <p:nvGrpSpPr>
            <p:cNvPr id="52268" name="群組 89">
              <a:extLst>
                <a:ext uri="{FF2B5EF4-FFF2-40B4-BE49-F238E27FC236}">
                  <a16:creationId xmlns:a16="http://schemas.microsoft.com/office/drawing/2014/main" id="{983BE444-D642-10D4-8DDF-12C393824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4084" y="4581128"/>
              <a:ext cx="432048" cy="504056"/>
              <a:chOff x="3254084" y="4581128"/>
              <a:chExt cx="432048" cy="504056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0D701D3-395B-B79D-3EF4-50E396E0A574}"/>
                  </a:ext>
                </a:extLst>
              </p:cNvPr>
              <p:cNvSpPr/>
              <p:nvPr/>
            </p:nvSpPr>
            <p:spPr>
              <a:xfrm>
                <a:off x="3254081" y="4581128"/>
                <a:ext cx="431802" cy="503379"/>
              </a:xfrm>
              <a:prstGeom prst="rect">
                <a:avLst/>
              </a:prstGeom>
              <a:solidFill>
                <a:srgbClr val="FFC0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 dirty="0"/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07B419E4-C1DB-098F-2827-EE6859EEC1C1}"/>
                  </a:ext>
                </a:extLst>
              </p:cNvPr>
              <p:cNvCxnSpPr>
                <a:stCxn id="91" idx="3"/>
                <a:endCxn id="91" idx="0"/>
              </p:cNvCxnSpPr>
              <p:nvPr/>
            </p:nvCxnSpPr>
            <p:spPr>
              <a:xfrm flipH="1" flipV="1">
                <a:off x="3469982" y="4581128"/>
                <a:ext cx="215901" cy="2524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69" name="群組 92">
              <a:extLst>
                <a:ext uri="{FF2B5EF4-FFF2-40B4-BE49-F238E27FC236}">
                  <a16:creationId xmlns:a16="http://schemas.microsoft.com/office/drawing/2014/main" id="{FC6CADFD-587E-1320-2ABE-5A1C866F7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7063" y="4581128"/>
              <a:ext cx="432048" cy="504056"/>
              <a:chOff x="4567063" y="4581128"/>
              <a:chExt cx="432048" cy="504056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2A01E06-6BE3-4A98-D629-95CF9CDCE8E7}"/>
                  </a:ext>
                </a:extLst>
              </p:cNvPr>
              <p:cNvSpPr/>
              <p:nvPr/>
            </p:nvSpPr>
            <p:spPr>
              <a:xfrm>
                <a:off x="4566950" y="4581128"/>
                <a:ext cx="431802" cy="50337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 dirty="0"/>
              </a:p>
            </p:txBody>
          </p: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749D7AC7-18DF-AAB6-ADE7-518C8D50C872}"/>
                  </a:ext>
                </a:extLst>
              </p:cNvPr>
              <p:cNvCxnSpPr>
                <a:stCxn id="94" idx="2"/>
                <a:endCxn id="94" idx="1"/>
              </p:cNvCxnSpPr>
              <p:nvPr/>
            </p:nvCxnSpPr>
            <p:spPr>
              <a:xfrm flipH="1" flipV="1">
                <a:off x="4566950" y="4833612"/>
                <a:ext cx="215901" cy="25089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270" name="群組 95">
              <a:extLst>
                <a:ext uri="{FF2B5EF4-FFF2-40B4-BE49-F238E27FC236}">
                  <a16:creationId xmlns:a16="http://schemas.microsoft.com/office/drawing/2014/main" id="{F6319FAA-CFD7-EF95-EBC6-42D8B6A93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7897" y="4581128"/>
              <a:ext cx="432048" cy="504056"/>
              <a:chOff x="5237897" y="4581128"/>
              <a:chExt cx="432048" cy="504056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213EF99-231F-9FEC-A1C2-2754CCC43F8D}"/>
                  </a:ext>
                </a:extLst>
              </p:cNvPr>
              <p:cNvSpPr/>
              <p:nvPr/>
            </p:nvSpPr>
            <p:spPr>
              <a:xfrm>
                <a:off x="5238466" y="4581128"/>
                <a:ext cx="431802" cy="50337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 dirty="0"/>
              </a:p>
            </p:txBody>
          </p: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593768A-8B4A-49CD-2CA9-309BDE66B4C0}"/>
                  </a:ext>
                </a:extLst>
              </p:cNvPr>
              <p:cNvCxnSpPr>
                <a:stCxn id="97" idx="0"/>
                <a:endCxn id="97" idx="1"/>
              </p:cNvCxnSpPr>
              <p:nvPr/>
            </p:nvCxnSpPr>
            <p:spPr>
              <a:xfrm flipH="1">
                <a:off x="5238466" y="4581128"/>
                <a:ext cx="215901" cy="25248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271" name="群組 98">
              <a:extLst>
                <a:ext uri="{FF2B5EF4-FFF2-40B4-BE49-F238E27FC236}">
                  <a16:creationId xmlns:a16="http://schemas.microsoft.com/office/drawing/2014/main" id="{F7F07D1E-3A37-6600-4BC2-19105BBB2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7288" y="4581128"/>
              <a:ext cx="432048" cy="504056"/>
              <a:chOff x="5897288" y="4581128"/>
              <a:chExt cx="432048" cy="504056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153A1C5-EC0A-252F-AB5B-7D4104261061}"/>
                  </a:ext>
                </a:extLst>
              </p:cNvPr>
              <p:cNvSpPr/>
              <p:nvPr/>
            </p:nvSpPr>
            <p:spPr>
              <a:xfrm>
                <a:off x="5897282" y="4581128"/>
                <a:ext cx="431802" cy="50337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 dirty="0"/>
              </a:p>
            </p:txBody>
          </p: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AA4C783B-E5B2-084F-591E-CCBE8EA4755E}"/>
                  </a:ext>
                </a:extLst>
              </p:cNvPr>
              <p:cNvCxnSpPr>
                <a:stCxn id="100" idx="0"/>
                <a:endCxn id="100" idx="3"/>
              </p:cNvCxnSpPr>
              <p:nvPr/>
            </p:nvCxnSpPr>
            <p:spPr>
              <a:xfrm>
                <a:off x="6113183" y="4581128"/>
                <a:ext cx="215901" cy="25248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A444972D-551D-3944-9D4D-88D60C378DBA}"/>
                  </a:ext>
                </a:extLst>
              </p:cNvPr>
              <p:cNvCxnSpPr>
                <a:stCxn id="100" idx="3"/>
                <a:endCxn id="100" idx="2"/>
              </p:cNvCxnSpPr>
              <p:nvPr/>
            </p:nvCxnSpPr>
            <p:spPr>
              <a:xfrm flipH="1">
                <a:off x="6113183" y="4833612"/>
                <a:ext cx="215901" cy="25089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272" name="群組 102">
              <a:extLst>
                <a:ext uri="{FF2B5EF4-FFF2-40B4-BE49-F238E27FC236}">
                  <a16:creationId xmlns:a16="http://schemas.microsoft.com/office/drawing/2014/main" id="{4697A6DD-D9B8-9C00-6920-47AA9E624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2156" y="4581128"/>
              <a:ext cx="432048" cy="504056"/>
              <a:chOff x="3902156" y="4581128"/>
              <a:chExt cx="432048" cy="504056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B3724F07-42AA-850F-87FF-049B564FEC6D}"/>
                  </a:ext>
                </a:extLst>
              </p:cNvPr>
              <p:cNvSpPr/>
              <p:nvPr/>
            </p:nvSpPr>
            <p:spPr>
              <a:xfrm>
                <a:off x="3901784" y="4581128"/>
                <a:ext cx="431802" cy="50337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 dirty="0"/>
              </a:p>
            </p:txBody>
          </p:sp>
          <p:cxnSp>
            <p:nvCxnSpPr>
              <p:cNvPr id="105" name="直線接點 104">
                <a:extLst>
                  <a:ext uri="{FF2B5EF4-FFF2-40B4-BE49-F238E27FC236}">
                    <a16:creationId xmlns:a16="http://schemas.microsoft.com/office/drawing/2014/main" id="{66D77CF6-0B0A-140C-AFB9-E8027865C567}"/>
                  </a:ext>
                </a:extLst>
              </p:cNvPr>
              <p:cNvCxnSpPr>
                <a:stCxn id="104" idx="3"/>
                <a:endCxn id="104" idx="2"/>
              </p:cNvCxnSpPr>
              <p:nvPr/>
            </p:nvCxnSpPr>
            <p:spPr>
              <a:xfrm flipH="1">
                <a:off x="4117685" y="4833612"/>
                <a:ext cx="215901" cy="25089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273" name="群組 105">
              <a:extLst>
                <a:ext uri="{FF2B5EF4-FFF2-40B4-BE49-F238E27FC236}">
                  <a16:creationId xmlns:a16="http://schemas.microsoft.com/office/drawing/2014/main" id="{DC03FEE5-FEB5-B00E-2BEB-DEBB57A24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7988" y="4581128"/>
              <a:ext cx="432048" cy="504056"/>
              <a:chOff x="6516216" y="4581128"/>
              <a:chExt cx="432048" cy="504056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B7E16BF3-90F2-227A-550B-33D002ECDDF8}"/>
                  </a:ext>
                </a:extLst>
              </p:cNvPr>
              <p:cNvSpPr/>
              <p:nvPr/>
            </p:nvSpPr>
            <p:spPr>
              <a:xfrm>
                <a:off x="6516863" y="4581128"/>
                <a:ext cx="431802" cy="503379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D02EA2A1-BF5F-49A1-24CA-A2DAF29DDE5B}"/>
                  </a:ext>
                </a:extLst>
              </p:cNvPr>
              <p:cNvCxnSpPr/>
              <p:nvPr/>
            </p:nvCxnSpPr>
            <p:spPr>
              <a:xfrm flipV="1">
                <a:off x="6516863" y="4581128"/>
                <a:ext cx="431802" cy="50337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77655552-020F-C1CF-4CED-2E81D9DFBEC5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5300663"/>
            <a:ext cx="3986212" cy="576262"/>
            <a:chOff x="3131840" y="5301208"/>
            <a:chExt cx="3986232" cy="576064"/>
          </a:xfrm>
        </p:grpSpPr>
        <p:grpSp>
          <p:nvGrpSpPr>
            <p:cNvPr id="52236" name="群組 82">
              <a:extLst>
                <a:ext uri="{FF2B5EF4-FFF2-40B4-BE49-F238E27FC236}">
                  <a16:creationId xmlns:a16="http://schemas.microsoft.com/office/drawing/2014/main" id="{09D69F02-2E13-915E-9464-7FD108D03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1840" y="5575947"/>
              <a:ext cx="3986232" cy="301325"/>
              <a:chOff x="3131843" y="4880046"/>
              <a:chExt cx="3986232" cy="301325"/>
            </a:xfrm>
          </p:grpSpPr>
          <p:sp>
            <p:nvSpPr>
              <p:cNvPr id="84" name="左中括弧 83">
                <a:extLst>
                  <a:ext uri="{FF2B5EF4-FFF2-40B4-BE49-F238E27FC236}">
                    <a16:creationId xmlns:a16="http://schemas.microsoft.com/office/drawing/2014/main" id="{C0BA0982-5D1B-C2B4-D47D-D32D5E1997F6}"/>
                  </a:ext>
                </a:extLst>
              </p:cNvPr>
              <p:cNvSpPr/>
              <p:nvPr/>
            </p:nvSpPr>
            <p:spPr>
              <a:xfrm rot="16200000">
                <a:off x="3299378" y="4712315"/>
                <a:ext cx="301521" cy="636590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85" name="左中括弧 84">
                <a:extLst>
                  <a:ext uri="{FF2B5EF4-FFF2-40B4-BE49-F238E27FC236}">
                    <a16:creationId xmlns:a16="http://schemas.microsoft.com/office/drawing/2014/main" id="{C3706464-BAE7-2A5B-B6BE-DB4300ACAB23}"/>
                  </a:ext>
                </a:extLst>
              </p:cNvPr>
              <p:cNvSpPr/>
              <p:nvPr/>
            </p:nvSpPr>
            <p:spPr>
              <a:xfrm rot="16200000">
                <a:off x="3952637" y="4695646"/>
                <a:ext cx="301521" cy="66992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86" name="左中括弧 85">
                <a:extLst>
                  <a:ext uri="{FF2B5EF4-FFF2-40B4-BE49-F238E27FC236}">
                    <a16:creationId xmlns:a16="http://schemas.microsoft.com/office/drawing/2014/main" id="{DE5D44D7-8E5E-8DB1-50E7-B9736272D66C}"/>
                  </a:ext>
                </a:extLst>
              </p:cNvPr>
              <p:cNvSpPr/>
              <p:nvPr/>
            </p:nvSpPr>
            <p:spPr>
              <a:xfrm rot="16200000">
                <a:off x="4629709" y="4696440"/>
                <a:ext cx="301521" cy="668340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87" name="左中括弧 86">
                <a:extLst>
                  <a:ext uri="{FF2B5EF4-FFF2-40B4-BE49-F238E27FC236}">
                    <a16:creationId xmlns:a16="http://schemas.microsoft.com/office/drawing/2014/main" id="{9E2BAF25-2CE4-8B99-61BF-91109DE82760}"/>
                  </a:ext>
                </a:extLst>
              </p:cNvPr>
              <p:cNvSpPr/>
              <p:nvPr/>
            </p:nvSpPr>
            <p:spPr>
              <a:xfrm rot="16200000">
                <a:off x="5295669" y="4695646"/>
                <a:ext cx="301521" cy="66992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88" name="左中括弧 87">
                <a:extLst>
                  <a:ext uri="{FF2B5EF4-FFF2-40B4-BE49-F238E27FC236}">
                    <a16:creationId xmlns:a16="http://schemas.microsoft.com/office/drawing/2014/main" id="{51BC6495-304F-1024-03DA-6796FA735896}"/>
                  </a:ext>
                </a:extLst>
              </p:cNvPr>
              <p:cNvSpPr/>
              <p:nvPr/>
            </p:nvSpPr>
            <p:spPr>
              <a:xfrm rot="16200000">
                <a:off x="5962422" y="4695646"/>
                <a:ext cx="301521" cy="66992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89" name="左中括弧 88">
                <a:extLst>
                  <a:ext uri="{FF2B5EF4-FFF2-40B4-BE49-F238E27FC236}">
                    <a16:creationId xmlns:a16="http://schemas.microsoft.com/office/drawing/2014/main" id="{C899EB89-4426-6237-4657-4AE0266E990E}"/>
                  </a:ext>
                </a:extLst>
              </p:cNvPr>
              <p:cNvSpPr/>
              <p:nvPr/>
            </p:nvSpPr>
            <p:spPr>
              <a:xfrm rot="16200000">
                <a:off x="6632350" y="4695646"/>
                <a:ext cx="301521" cy="66992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</p:grpSp>
        <p:grpSp>
          <p:nvGrpSpPr>
            <p:cNvPr id="52237" name="群組 108">
              <a:extLst>
                <a:ext uri="{FF2B5EF4-FFF2-40B4-BE49-F238E27FC236}">
                  <a16:creationId xmlns:a16="http://schemas.microsoft.com/office/drawing/2014/main" id="{EECAF0E7-194A-886B-A46F-C52B02B5F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4084" y="5301208"/>
              <a:ext cx="432048" cy="504056"/>
              <a:chOff x="3254084" y="5301208"/>
              <a:chExt cx="432048" cy="504056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B8B8615F-7917-6932-627B-839B7B6EE897}"/>
                  </a:ext>
                </a:extLst>
              </p:cNvPr>
              <p:cNvSpPr/>
              <p:nvPr/>
            </p:nvSpPr>
            <p:spPr>
              <a:xfrm>
                <a:off x="3254078" y="5301208"/>
                <a:ext cx="431802" cy="504652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cxnSp>
            <p:nvCxnSpPr>
              <p:cNvPr id="111" name="直線接點 110">
                <a:extLst>
                  <a:ext uri="{FF2B5EF4-FFF2-40B4-BE49-F238E27FC236}">
                    <a16:creationId xmlns:a16="http://schemas.microsoft.com/office/drawing/2014/main" id="{B627B58E-4E4E-4821-852B-0A5618EEB4C6}"/>
                  </a:ext>
                </a:extLst>
              </p:cNvPr>
              <p:cNvCxnSpPr/>
              <p:nvPr/>
            </p:nvCxnSpPr>
            <p:spPr>
              <a:xfrm>
                <a:off x="3254078" y="5301208"/>
                <a:ext cx="431802" cy="5046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238" name="群組 111">
              <a:extLst>
                <a:ext uri="{FF2B5EF4-FFF2-40B4-BE49-F238E27FC236}">
                  <a16:creationId xmlns:a16="http://schemas.microsoft.com/office/drawing/2014/main" id="{A7E10BCC-7DAF-97D1-DEE9-B9250BF4C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2156" y="5301208"/>
              <a:ext cx="432048" cy="504056"/>
              <a:chOff x="3902156" y="5301208"/>
              <a:chExt cx="432048" cy="504056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CF0475AE-5DC0-5213-2000-65DE203A646C}"/>
                  </a:ext>
                </a:extLst>
              </p:cNvPr>
              <p:cNvSpPr/>
              <p:nvPr/>
            </p:nvSpPr>
            <p:spPr>
              <a:xfrm>
                <a:off x="3901781" y="5301208"/>
                <a:ext cx="431802" cy="504652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cxnSp>
            <p:nvCxnSpPr>
              <p:cNvPr id="114" name="直線接點 113">
                <a:extLst>
                  <a:ext uri="{FF2B5EF4-FFF2-40B4-BE49-F238E27FC236}">
                    <a16:creationId xmlns:a16="http://schemas.microsoft.com/office/drawing/2014/main" id="{4FFC265E-4C88-DA5F-4936-76CF63F41339}"/>
                  </a:ext>
                </a:extLst>
              </p:cNvPr>
              <p:cNvCxnSpPr>
                <a:stCxn id="113" idx="1"/>
                <a:endCxn id="113" idx="3"/>
              </p:cNvCxnSpPr>
              <p:nvPr/>
            </p:nvCxnSpPr>
            <p:spPr>
              <a:xfrm>
                <a:off x="3901781" y="5553533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239" name="群組 114">
              <a:extLst>
                <a:ext uri="{FF2B5EF4-FFF2-40B4-BE49-F238E27FC236}">
                  <a16:creationId xmlns:a16="http://schemas.microsoft.com/office/drawing/2014/main" id="{F501CD99-A6DB-0D34-0327-38DCDB111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7063" y="5301208"/>
              <a:ext cx="432048" cy="504056"/>
              <a:chOff x="4567063" y="5301208"/>
              <a:chExt cx="432048" cy="504056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40789FA-071F-9417-38B0-596C91ACB1BA}"/>
                  </a:ext>
                </a:extLst>
              </p:cNvPr>
              <p:cNvSpPr/>
              <p:nvPr/>
            </p:nvSpPr>
            <p:spPr>
              <a:xfrm>
                <a:off x="4566947" y="5301208"/>
                <a:ext cx="431802" cy="504652"/>
              </a:xfrm>
              <a:prstGeom prst="rect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98F2C3C8-1813-C489-F556-DEDCBB459D08}"/>
                  </a:ext>
                </a:extLst>
              </p:cNvPr>
              <p:cNvCxnSpPr>
                <a:stCxn id="116" idx="0"/>
                <a:endCxn id="116" idx="2"/>
              </p:cNvCxnSpPr>
              <p:nvPr/>
            </p:nvCxnSpPr>
            <p:spPr>
              <a:xfrm>
                <a:off x="4782848" y="5301208"/>
                <a:ext cx="0" cy="5046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240" name="群組 117">
              <a:extLst>
                <a:ext uri="{FF2B5EF4-FFF2-40B4-BE49-F238E27FC236}">
                  <a16:creationId xmlns:a16="http://schemas.microsoft.com/office/drawing/2014/main" id="{2BD1547B-5D14-7C3F-FC73-AAF025C6B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7897" y="5301208"/>
              <a:ext cx="432048" cy="504056"/>
              <a:chOff x="5237897" y="5301208"/>
              <a:chExt cx="432048" cy="504056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B9ACF5F-C93B-D523-CF38-4570EC15BCF1}"/>
                  </a:ext>
                </a:extLst>
              </p:cNvPr>
              <p:cNvSpPr/>
              <p:nvPr/>
            </p:nvSpPr>
            <p:spPr>
              <a:xfrm>
                <a:off x="5238463" y="5301208"/>
                <a:ext cx="431802" cy="504652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6DA7E72F-968F-DCBC-94B3-ED6BB91A34EB}"/>
                  </a:ext>
                </a:extLst>
              </p:cNvPr>
              <p:cNvCxnSpPr/>
              <p:nvPr/>
            </p:nvCxnSpPr>
            <p:spPr>
              <a:xfrm>
                <a:off x="5238463" y="5301208"/>
                <a:ext cx="431802" cy="5046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EBB2F5B-4CC3-056C-A2BB-A64A8250921E}"/>
                  </a:ext>
                </a:extLst>
              </p:cNvPr>
              <p:cNvCxnSpPr/>
              <p:nvPr/>
            </p:nvCxnSpPr>
            <p:spPr>
              <a:xfrm flipH="1">
                <a:off x="5238463" y="5301208"/>
                <a:ext cx="431802" cy="5046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241" name="群組 121">
              <a:extLst>
                <a:ext uri="{FF2B5EF4-FFF2-40B4-BE49-F238E27FC236}">
                  <a16:creationId xmlns:a16="http://schemas.microsoft.com/office/drawing/2014/main" id="{620BE743-F00E-FAB4-C0F2-8509E82F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7288" y="5301208"/>
              <a:ext cx="432048" cy="504056"/>
              <a:chOff x="5897288" y="5301208"/>
              <a:chExt cx="432048" cy="504056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9B526DA-21B8-C21F-4D32-D819CE6B9FC5}"/>
                  </a:ext>
                </a:extLst>
              </p:cNvPr>
              <p:cNvSpPr/>
              <p:nvPr/>
            </p:nvSpPr>
            <p:spPr>
              <a:xfrm>
                <a:off x="5897279" y="5301208"/>
                <a:ext cx="431802" cy="504652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cxnSp>
            <p:nvCxnSpPr>
              <p:cNvPr id="124" name="直線接點 123">
                <a:extLst>
                  <a:ext uri="{FF2B5EF4-FFF2-40B4-BE49-F238E27FC236}">
                    <a16:creationId xmlns:a16="http://schemas.microsoft.com/office/drawing/2014/main" id="{9362006B-CBBF-8FF7-0792-B3CAB95B5F28}"/>
                  </a:ext>
                </a:extLst>
              </p:cNvPr>
              <p:cNvCxnSpPr>
                <a:stCxn id="123" idx="1"/>
                <a:endCxn id="123" idx="3"/>
              </p:cNvCxnSpPr>
              <p:nvPr/>
            </p:nvCxnSpPr>
            <p:spPr>
              <a:xfrm>
                <a:off x="5897279" y="5553533"/>
                <a:ext cx="43180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id="{EC1BAEBC-D905-1C53-E2FB-6BD50001BDDF}"/>
                  </a:ext>
                </a:extLst>
              </p:cNvPr>
              <p:cNvCxnSpPr>
                <a:stCxn id="123" idx="0"/>
                <a:endCxn id="123" idx="2"/>
              </p:cNvCxnSpPr>
              <p:nvPr/>
            </p:nvCxnSpPr>
            <p:spPr>
              <a:xfrm>
                <a:off x="6113180" y="5301208"/>
                <a:ext cx="0" cy="5046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242" name="群組 125">
              <a:extLst>
                <a:ext uri="{FF2B5EF4-FFF2-40B4-BE49-F238E27FC236}">
                  <a16:creationId xmlns:a16="http://schemas.microsoft.com/office/drawing/2014/main" id="{1E932AA8-CA2F-85C3-19D9-1FD53437A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7988" y="5301208"/>
              <a:ext cx="432048" cy="504056"/>
              <a:chOff x="6516216" y="5301208"/>
              <a:chExt cx="432048" cy="504056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1622F86-27DE-B7B6-F432-86D2584D8CC8}"/>
                  </a:ext>
                </a:extLst>
              </p:cNvPr>
              <p:cNvSpPr/>
              <p:nvPr/>
            </p:nvSpPr>
            <p:spPr>
              <a:xfrm>
                <a:off x="6516860" y="5301208"/>
                <a:ext cx="431802" cy="504652"/>
              </a:xfrm>
              <a:prstGeom prst="rect">
                <a:avLst/>
              </a:prstGeom>
              <a:solidFill>
                <a:srgbClr val="FF66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grpSp>
            <p:nvGrpSpPr>
              <p:cNvPr id="52244" name="群組 127">
                <a:extLst>
                  <a:ext uri="{FF2B5EF4-FFF2-40B4-BE49-F238E27FC236}">
                    <a16:creationId xmlns:a16="http://schemas.microsoft.com/office/drawing/2014/main" id="{B833390C-F2FA-96BC-DB7C-8023B9C902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6216" y="5301208"/>
                <a:ext cx="432048" cy="504056"/>
                <a:chOff x="6516216" y="5301208"/>
                <a:chExt cx="432048" cy="504056"/>
              </a:xfrm>
            </p:grpSpPr>
            <p:cxnSp>
              <p:nvCxnSpPr>
                <p:cNvPr id="129" name="直線接點 128">
                  <a:extLst>
                    <a:ext uri="{FF2B5EF4-FFF2-40B4-BE49-F238E27FC236}">
                      <a16:creationId xmlns:a16="http://schemas.microsoft.com/office/drawing/2014/main" id="{87985E62-BAA4-2134-1608-B91E2C32D4F3}"/>
                    </a:ext>
                  </a:extLst>
                </p:cNvPr>
                <p:cNvCxnSpPr>
                  <a:stCxn id="127" idx="0"/>
                  <a:endCxn id="127" idx="2"/>
                </p:cNvCxnSpPr>
                <p:nvPr/>
              </p:nvCxnSpPr>
              <p:spPr>
                <a:xfrm>
                  <a:off x="6732761" y="5301208"/>
                  <a:ext cx="0" cy="5046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>
                  <a:extLst>
                    <a:ext uri="{FF2B5EF4-FFF2-40B4-BE49-F238E27FC236}">
                      <a16:creationId xmlns:a16="http://schemas.microsoft.com/office/drawing/2014/main" id="{CB4BD862-6A16-AF1B-840D-B2EF7F1C7D59}"/>
                    </a:ext>
                  </a:extLst>
                </p:cNvPr>
                <p:cNvCxnSpPr>
                  <a:stCxn id="127" idx="1"/>
                  <a:endCxn id="127" idx="3"/>
                </p:cNvCxnSpPr>
                <p:nvPr/>
              </p:nvCxnSpPr>
              <p:spPr>
                <a:xfrm>
                  <a:off x="6516860" y="5553533"/>
                  <a:ext cx="43180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>
                  <a:extLst>
                    <a:ext uri="{FF2B5EF4-FFF2-40B4-BE49-F238E27FC236}">
                      <a16:creationId xmlns:a16="http://schemas.microsoft.com/office/drawing/2014/main" id="{7D43DFD0-5CD6-AD21-3E91-E949F077D318}"/>
                    </a:ext>
                  </a:extLst>
                </p:cNvPr>
                <p:cNvCxnSpPr/>
                <p:nvPr/>
              </p:nvCxnSpPr>
              <p:spPr>
                <a:xfrm>
                  <a:off x="6516860" y="5301208"/>
                  <a:ext cx="431802" cy="5046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線接點 131">
                  <a:extLst>
                    <a:ext uri="{FF2B5EF4-FFF2-40B4-BE49-F238E27FC236}">
                      <a16:creationId xmlns:a16="http://schemas.microsoft.com/office/drawing/2014/main" id="{A9769A01-5210-5578-299C-D497EF2BF680}"/>
                    </a:ext>
                  </a:extLst>
                </p:cNvPr>
                <p:cNvCxnSpPr/>
                <p:nvPr/>
              </p:nvCxnSpPr>
              <p:spPr>
                <a:xfrm flipV="1">
                  <a:off x="6516860" y="5301208"/>
                  <a:ext cx="431802" cy="5046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3.33333E-6 -0.10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23 L 3.33333E-6 0.10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6E87E4A7-5A8E-5114-6423-CEFB782B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353425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5 different financial magazines and 7 different entertainment magazines are displayed in two rows of 6. In how many ways can they be arranged if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all financial magazines are in the same row?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091669B1-5EEA-8E55-E196-C852FA37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10F068FB-F6FB-FAF4-680E-294C60219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655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53253" name="Text Box 11">
            <a:extLst>
              <a:ext uri="{FF2B5EF4-FFF2-40B4-BE49-F238E27FC236}">
                <a16:creationId xmlns:a16="http://schemas.microsoft.com/office/drawing/2014/main" id="{08758CB9-399A-BCA4-2E36-8D838B4B4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3368675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Similarly,</a:t>
            </a:r>
          </a:p>
        </p:txBody>
      </p:sp>
      <p:sp>
        <p:nvSpPr>
          <p:cNvPr id="53254" name="Text Box 12">
            <a:extLst>
              <a:ext uri="{FF2B5EF4-FFF2-40B4-BE49-F238E27FC236}">
                <a16:creationId xmlns:a16="http://schemas.microsoft.com/office/drawing/2014/main" id="{355EFD07-04CC-65DE-C0A1-FDE7A307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733800"/>
            <a:ext cx="80851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ways of arranging the magazines with all financial magazines in the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2nd</a:t>
            </a:r>
            <a:r>
              <a:rPr lang="en-US" altLang="zh-TW" sz="2400">
                <a:latin typeface="Arial" panose="020B0604020202020204" pitchFamily="34" charset="0"/>
              </a:rPr>
              <a:t> row</a:t>
            </a:r>
          </a:p>
        </p:txBody>
      </p:sp>
      <p:graphicFrame>
        <p:nvGraphicFramePr>
          <p:cNvPr id="53255" name="Object 13">
            <a:extLst>
              <a:ext uri="{FF2B5EF4-FFF2-40B4-BE49-F238E27FC236}">
                <a16:creationId xmlns:a16="http://schemas.microsoft.com/office/drawing/2014/main" id="{9AF77D41-2FDA-9682-19D1-6D427771A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1013" y="4092575"/>
          <a:ext cx="15319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647419" imgH="203112" progId="Equation.3">
                  <p:embed/>
                </p:oleObj>
              </mc:Choice>
              <mc:Fallback>
                <p:oleObj name="方程式" r:id="rId3" imgW="647419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4092575"/>
                        <a:ext cx="15319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4">
            <a:extLst>
              <a:ext uri="{FF2B5EF4-FFF2-40B4-BE49-F238E27FC236}">
                <a16:creationId xmlns:a16="http://schemas.microsoft.com/office/drawing/2014/main" id="{A5E8B1EC-BE37-372A-7EC4-5B26AC69D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583113"/>
            <a:ext cx="486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	The required number of ways </a:t>
            </a:r>
          </a:p>
        </p:txBody>
      </p:sp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id="{45A9613C-F4BD-9761-95C3-3FDE8497F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5" y="4573588"/>
          <a:ext cx="2025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812447" imgH="393529" progId="Equation.3">
                  <p:embed/>
                </p:oleObj>
              </mc:Choice>
              <mc:Fallback>
                <p:oleObj name="方程式" r:id="rId5" imgW="812447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3947"/>
                      <a:stretch>
                        <a:fillRect/>
                      </a:stretch>
                    </p:blipFill>
                    <p:spPr bwMode="auto">
                      <a:xfrm>
                        <a:off x="5527675" y="4573588"/>
                        <a:ext cx="20256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5E10A45F-ED09-FBFC-9D93-2EEA4EA65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4025" y="5024438"/>
          <a:ext cx="23606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180588" imgH="482391" progId="Equation.3">
                  <p:embed/>
                </p:oleObj>
              </mc:Choice>
              <mc:Fallback>
                <p:oleObj name="方程式" r:id="rId7" imgW="1180588" imgH="4823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6382"/>
                      <a:stretch>
                        <a:fillRect/>
                      </a:stretch>
                    </p:blipFill>
                    <p:spPr bwMode="auto">
                      <a:xfrm>
                        <a:off x="5534025" y="5024438"/>
                        <a:ext cx="23606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45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CA039E31-BEB2-DF56-9717-D566311E6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hlinkClick r:id="rId11" action="ppaction://hlinkpres?slideindex=1&amp;slidetitle="/>
            <a:extLst>
              <a:ext uri="{FF2B5EF4-FFF2-40B4-BE49-F238E27FC236}">
                <a16:creationId xmlns:a16="http://schemas.microsoft.com/office/drawing/2014/main" id="{1873FFD5-E2E0-CFB2-D156-7C873E150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786E8DD4-DE47-D128-42AE-1A6577796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54063"/>
            <a:ext cx="8207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selection of objects without considering the order is called a </a:t>
            </a:r>
            <a:r>
              <a:rPr lang="en-US" altLang="zh-TW" sz="2800" b="1">
                <a:solidFill>
                  <a:srgbClr val="0000FF"/>
                </a:solidFill>
                <a:latin typeface="Arial" panose="020B0604020202020204" pitchFamily="34" charset="0"/>
              </a:rPr>
              <a:t>combination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3D3530D-A992-864A-8243-43C5868FD4D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305050"/>
            <a:ext cx="7991475" cy="2347913"/>
            <a:chOff x="682626" y="3600450"/>
            <a:chExt cx="7992218" cy="2347913"/>
          </a:xfrm>
        </p:grpSpPr>
        <p:pic>
          <p:nvPicPr>
            <p:cNvPr id="26628" name="Picture 10" descr="Q:\Secondary (Maths)\[]Senior Maths\NSSMIA(Compulsory) 2nd Ed\Finalized\TRDVD\4A\[1] 5-Min Lec\Cartoon\Teacher and student artwork Tiff file\Teacher_M4.tif">
              <a:extLst>
                <a:ext uri="{FF2B5EF4-FFF2-40B4-BE49-F238E27FC236}">
                  <a16:creationId xmlns:a16="http://schemas.microsoft.com/office/drawing/2014/main" id="{B2720760-BDEB-3AA4-176A-A378E8625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282" y="3600450"/>
              <a:ext cx="2087562" cy="234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29" name="Group 11">
              <a:extLst>
                <a:ext uri="{FF2B5EF4-FFF2-40B4-BE49-F238E27FC236}">
                  <a16:creationId xmlns:a16="http://schemas.microsoft.com/office/drawing/2014/main" id="{280B3E0E-D937-F78C-5542-A4CE2F887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626" y="3927475"/>
              <a:ext cx="5780088" cy="2020888"/>
              <a:chOff x="430" y="478"/>
              <a:chExt cx="3641" cy="1273"/>
            </a:xfrm>
          </p:grpSpPr>
          <p:sp>
            <p:nvSpPr>
              <p:cNvPr id="26630" name="AutoShape 2">
                <a:extLst>
                  <a:ext uri="{FF2B5EF4-FFF2-40B4-BE49-F238E27FC236}">
                    <a16:creationId xmlns:a16="http://schemas.microsoft.com/office/drawing/2014/main" id="{D0D37426-AD5E-58C8-336F-334D1DF75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478"/>
                <a:ext cx="3629" cy="1273"/>
              </a:xfrm>
              <a:prstGeom prst="cloudCallout">
                <a:avLst>
                  <a:gd name="adj1" fmla="val 52977"/>
                  <a:gd name="adj2" fmla="val -37593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31" name="Rectangle 10">
                <a:extLst>
                  <a:ext uri="{FF2B5EF4-FFF2-40B4-BE49-F238E27FC236}">
                    <a16:creationId xmlns:a16="http://schemas.microsoft.com/office/drawing/2014/main" id="{C661E70A-DEC4-42AA-29EE-ACB660821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" y="660"/>
                <a:ext cx="3629" cy="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Let us study how to find the number of combinations of </a:t>
                </a:r>
                <a:br>
                  <a:rPr lang="en-US" altLang="zh-TW" sz="2800">
                    <a:latin typeface="Arial" panose="020B0604020202020204" pitchFamily="34" charset="0"/>
                  </a:rPr>
                </a:br>
                <a:r>
                  <a:rPr lang="en-US" altLang="zh-TW" sz="2800">
                    <a:latin typeface="Arial" panose="020B0604020202020204" pitchFamily="34" charset="0"/>
                  </a:rPr>
                  <a:t>several distinct objects.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D9D2F1C2-E270-7209-E9A7-411C13C14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85225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a bag, there are 4 different blue balls and 6 different red balls. All the balls are drawn one by one out of the bag. In how many ways can the balls be drawn 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4 blue balls and 1 red ball are drawn in the first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	5 draws?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51F1B44B-F16A-5412-5EB8-E8B54A0EC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5845" name="Text Box 7">
            <a:extLst>
              <a:ext uri="{FF2B5EF4-FFF2-40B4-BE49-F238E27FC236}">
                <a16:creationId xmlns:a16="http://schemas.microsoft.com/office/drawing/2014/main" id="{8F2F4A28-7641-B0DE-DC1A-6B4D04568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54438"/>
            <a:ext cx="561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EB00AEB-3DA5-5ABC-B489-B811FD000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770313"/>
            <a:ext cx="419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required number of ways</a:t>
            </a: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048D31FC-6E13-99B3-B2C7-6C9BF7534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3827463"/>
          <a:ext cx="16271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96641" imgH="203112" progId="Equation.3">
                  <p:embed/>
                </p:oleObj>
              </mc:Choice>
              <mc:Fallback>
                <p:oleObj name="方程式" r:id="rId2" imgW="596641" imgH="203112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36588" b="-2411"/>
                      <a:stretch>
                        <a:fillRect/>
                      </a:stretch>
                    </p:blipFill>
                    <p:spPr bwMode="auto">
                      <a:xfrm>
                        <a:off x="4957763" y="3827463"/>
                        <a:ext cx="16271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F68D26E0-EA7C-97AA-DD55-392DC28E3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7125" y="4762500"/>
          <a:ext cx="1651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04900" imgH="241300" progId="Equation.3">
                  <p:embed/>
                </p:oleObj>
              </mc:Choice>
              <mc:Fallback>
                <p:oleObj name="方程式" r:id="rId4" imgW="1104900" imgH="2413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151" t="18092"/>
                      <a:stretch>
                        <a:fillRect/>
                      </a:stretch>
                    </p:blipFill>
                    <p:spPr bwMode="auto">
                      <a:xfrm>
                        <a:off x="4937125" y="4762500"/>
                        <a:ext cx="1651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08785889-8676-5AA2-011C-920BB5651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175" y="4243388"/>
          <a:ext cx="7254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20227" imgH="241195" progId="Equation.3">
                  <p:embed/>
                </p:oleObj>
              </mc:Choice>
              <mc:Fallback>
                <p:oleObj name="方程式" r:id="rId6" imgW="1320227" imgH="241195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504" b="6580"/>
                      <a:stretch>
                        <a:fillRect/>
                      </a:stretch>
                    </p:blipFill>
                    <p:spPr bwMode="auto">
                      <a:xfrm>
                        <a:off x="4956175" y="4243388"/>
                        <a:ext cx="7254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B61A0C55-EC4B-CB2A-37F4-C373D8A3D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85225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a bag, there are 4 different blue balls and 6 different red balls. All the balls are drawn one by one out of the bag. In how many ways can the balls be drawn 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4 blue balls and 1 red ball are drawn in the first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	5 draws?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46F6F042-90C9-9D4B-C020-C711F8D85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5845" name="Text Box 7">
            <a:extLst>
              <a:ext uri="{FF2B5EF4-FFF2-40B4-BE49-F238E27FC236}">
                <a16:creationId xmlns:a16="http://schemas.microsoft.com/office/drawing/2014/main" id="{AD71F7F8-F85D-B102-9231-1D79FAE3A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73488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A52BB2E8-40A5-259F-A0DF-5493C28DA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789363"/>
            <a:ext cx="80184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 b="1">
                <a:solidFill>
                  <a:srgbClr val="006600"/>
                </a:solidFill>
                <a:latin typeface="Arial" panose="020B0604020202020204" pitchFamily="34" charset="0"/>
              </a:rPr>
              <a:t>Step 1:  </a:t>
            </a:r>
            <a:r>
              <a:rPr lang="en-US" altLang="zh-TW" sz="2400">
                <a:latin typeface="Arial" panose="020B0604020202020204" pitchFamily="34" charset="0"/>
              </a:rPr>
              <a:t>Choose 1 red ball included in the first 5 draws.</a:t>
            </a:r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A920088-A4F3-8EBD-35C1-0E6AC1B6623D}"/>
              </a:ext>
            </a:extLst>
          </p:cNvPr>
          <p:cNvGrpSpPr>
            <a:grpSpLocks/>
          </p:cNvGrpSpPr>
          <p:nvPr/>
        </p:nvGrpSpPr>
        <p:grpSpPr bwMode="auto">
          <a:xfrm>
            <a:off x="2224088" y="4662488"/>
            <a:ext cx="528637" cy="492125"/>
            <a:chOff x="2223610" y="4662955"/>
            <a:chExt cx="529849" cy="490909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A4E72FBE-F5F2-1401-90AF-850215A2F249}"/>
                </a:ext>
              </a:extLst>
            </p:cNvPr>
            <p:cNvSpPr/>
            <p:nvPr/>
          </p:nvSpPr>
          <p:spPr>
            <a:xfrm>
              <a:off x="2223610" y="4662955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2" name="直線接點 35841">
              <a:extLst>
                <a:ext uri="{FF2B5EF4-FFF2-40B4-BE49-F238E27FC236}">
                  <a16:creationId xmlns:a16="http://schemas.microsoft.com/office/drawing/2014/main" id="{CF4CD9CA-2645-8C65-C88D-B53576F57091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 flipH="1">
              <a:off x="2223610" y="4662955"/>
              <a:ext cx="265720" cy="24545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EA66A650-3643-15ED-3CAB-68DF0CA873BD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4662488"/>
            <a:ext cx="530225" cy="492125"/>
            <a:chOff x="2877126" y="4662955"/>
            <a:chExt cx="529849" cy="490909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740E916-F8EB-85DE-906E-DEEA4952AB98}"/>
                </a:ext>
              </a:extLst>
            </p:cNvPr>
            <p:cNvSpPr/>
            <p:nvPr/>
          </p:nvSpPr>
          <p:spPr>
            <a:xfrm>
              <a:off x="2877126" y="4662955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4" name="直線接點 35843">
              <a:extLst>
                <a:ext uri="{FF2B5EF4-FFF2-40B4-BE49-F238E27FC236}">
                  <a16:creationId xmlns:a16="http://schemas.microsoft.com/office/drawing/2014/main" id="{C5840561-AB91-D479-A352-A05039A4B408}"/>
                </a:ext>
              </a:extLst>
            </p:cNvPr>
            <p:cNvCxnSpPr>
              <a:stCxn id="48" idx="0"/>
              <a:endCxn id="48" idx="3"/>
            </p:cNvCxnSpPr>
            <p:nvPr/>
          </p:nvCxnSpPr>
          <p:spPr>
            <a:xfrm flipH="1">
              <a:off x="2954859" y="4662955"/>
              <a:ext cx="187192" cy="41964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133AEA23-423B-DBE7-B2B7-A49044CFEB1D}"/>
              </a:ext>
            </a:extLst>
          </p:cNvPr>
          <p:cNvGrpSpPr>
            <a:grpSpLocks/>
          </p:cNvGrpSpPr>
          <p:nvPr/>
        </p:nvGrpSpPr>
        <p:grpSpPr bwMode="auto">
          <a:xfrm>
            <a:off x="3554413" y="4662488"/>
            <a:ext cx="528637" cy="492125"/>
            <a:chOff x="3553661" y="4662955"/>
            <a:chExt cx="529849" cy="490909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E979046D-5E65-757F-90AF-2FE8F1965DEB}"/>
                </a:ext>
              </a:extLst>
            </p:cNvPr>
            <p:cNvSpPr/>
            <p:nvPr/>
          </p:nvSpPr>
          <p:spPr>
            <a:xfrm>
              <a:off x="3553661" y="4662955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7" name="直線接點 35846">
              <a:extLst>
                <a:ext uri="{FF2B5EF4-FFF2-40B4-BE49-F238E27FC236}">
                  <a16:creationId xmlns:a16="http://schemas.microsoft.com/office/drawing/2014/main" id="{B738ADC7-E261-164A-7D29-97EDD0A38541}"/>
                </a:ext>
              </a:extLst>
            </p:cNvPr>
            <p:cNvCxnSpPr>
              <a:stCxn id="49" idx="1"/>
              <a:endCxn id="49" idx="5"/>
            </p:cNvCxnSpPr>
            <p:nvPr/>
          </p:nvCxnSpPr>
          <p:spPr>
            <a:xfrm>
              <a:off x="3631626" y="4734215"/>
              <a:ext cx="373918" cy="348387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FF1E3C6-CDA3-F6AD-9E13-85039AC569FF}"/>
              </a:ext>
            </a:extLst>
          </p:cNvPr>
          <p:cNvGrpSpPr>
            <a:grpSpLocks/>
          </p:cNvGrpSpPr>
          <p:nvPr/>
        </p:nvGrpSpPr>
        <p:grpSpPr bwMode="auto">
          <a:xfrm>
            <a:off x="4219575" y="4657725"/>
            <a:ext cx="530225" cy="492125"/>
            <a:chOff x="4219311" y="4658367"/>
            <a:chExt cx="529849" cy="490909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777C9CD5-4094-81AE-01FD-2DEDD9F32FEB}"/>
                </a:ext>
              </a:extLst>
            </p:cNvPr>
            <p:cNvSpPr/>
            <p:nvPr/>
          </p:nvSpPr>
          <p:spPr>
            <a:xfrm>
              <a:off x="4219311" y="4658367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9" name="直線接點 35848">
              <a:extLst>
                <a:ext uri="{FF2B5EF4-FFF2-40B4-BE49-F238E27FC236}">
                  <a16:creationId xmlns:a16="http://schemas.microsoft.com/office/drawing/2014/main" id="{58FB7FDD-A5E7-2D9D-24CF-4D7865F84D78}"/>
                </a:ext>
              </a:extLst>
            </p:cNvPr>
            <p:cNvCxnSpPr>
              <a:stCxn id="50" idx="2"/>
              <a:endCxn id="50" idx="7"/>
            </p:cNvCxnSpPr>
            <p:nvPr/>
          </p:nvCxnSpPr>
          <p:spPr>
            <a:xfrm flipV="1">
              <a:off x="4219311" y="4729628"/>
              <a:ext cx="452117" cy="17419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57" name="直線接點 35856">
              <a:extLst>
                <a:ext uri="{FF2B5EF4-FFF2-40B4-BE49-F238E27FC236}">
                  <a16:creationId xmlns:a16="http://schemas.microsoft.com/office/drawing/2014/main" id="{273FA121-A427-AD47-3D6D-5B0B2F138568}"/>
                </a:ext>
              </a:extLst>
            </p:cNvPr>
            <p:cNvCxnSpPr>
              <a:stCxn id="50" idx="2"/>
              <a:endCxn id="50" idx="5"/>
            </p:cNvCxnSpPr>
            <p:nvPr/>
          </p:nvCxnSpPr>
          <p:spPr>
            <a:xfrm>
              <a:off x="4219311" y="4903822"/>
              <a:ext cx="452117" cy="17419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FFF4C033-66D6-2C57-6568-945E9206F95F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4657725"/>
            <a:ext cx="530225" cy="492125"/>
            <a:chOff x="4886488" y="4658367"/>
            <a:chExt cx="529849" cy="490909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3DF070F0-99BD-DBC9-626B-39A5BC1B2930}"/>
                </a:ext>
              </a:extLst>
            </p:cNvPr>
            <p:cNvSpPr/>
            <p:nvPr/>
          </p:nvSpPr>
          <p:spPr>
            <a:xfrm>
              <a:off x="4886488" y="4658367"/>
              <a:ext cx="529849" cy="4909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59" name="直線接點 35858">
              <a:extLst>
                <a:ext uri="{FF2B5EF4-FFF2-40B4-BE49-F238E27FC236}">
                  <a16:creationId xmlns:a16="http://schemas.microsoft.com/office/drawing/2014/main" id="{29CF93BD-5321-41A7-769B-9DA4C2FFD885}"/>
                </a:ext>
              </a:extLst>
            </p:cNvPr>
            <p:cNvCxnSpPr>
              <a:stCxn id="51" idx="1"/>
            </p:cNvCxnSpPr>
            <p:nvPr/>
          </p:nvCxnSpPr>
          <p:spPr>
            <a:xfrm>
              <a:off x="4964221" y="4729628"/>
              <a:ext cx="452116" cy="4196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65" name="直線接點 35864">
              <a:extLst>
                <a:ext uri="{FF2B5EF4-FFF2-40B4-BE49-F238E27FC236}">
                  <a16:creationId xmlns:a16="http://schemas.microsoft.com/office/drawing/2014/main" id="{8ED87C42-2268-34A5-0F7A-12E50BB4C8C3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5151413" y="4658367"/>
              <a:ext cx="0" cy="4909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70B16958-8473-C204-268F-19D14B045B88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999038"/>
            <a:ext cx="7848600" cy="684212"/>
            <a:chOff x="1115616" y="4999736"/>
            <a:chExt cx="7848872" cy="683960"/>
          </a:xfrm>
        </p:grpSpPr>
        <p:grpSp>
          <p:nvGrpSpPr>
            <p:cNvPr id="55310" name="群組 2">
              <a:extLst>
                <a:ext uri="{FF2B5EF4-FFF2-40B4-BE49-F238E27FC236}">
                  <a16:creationId xmlns:a16="http://schemas.microsoft.com/office/drawing/2014/main" id="{6A1C44C1-DE0E-CA97-BF5F-D2C3F8CFE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944" y="4999736"/>
              <a:ext cx="3316390" cy="301325"/>
              <a:chOff x="2169944" y="4711851"/>
              <a:chExt cx="3316390" cy="301325"/>
            </a:xfrm>
          </p:grpSpPr>
          <p:sp>
            <p:nvSpPr>
              <p:cNvPr id="13" name="左中括弧 12">
                <a:extLst>
                  <a:ext uri="{FF2B5EF4-FFF2-40B4-BE49-F238E27FC236}">
                    <a16:creationId xmlns:a16="http://schemas.microsoft.com/office/drawing/2014/main" id="{1CE344AF-4D33-5915-F6B1-A1420CCC1DCF}"/>
                  </a:ext>
                </a:extLst>
              </p:cNvPr>
              <p:cNvSpPr/>
              <p:nvPr/>
            </p:nvSpPr>
            <p:spPr>
              <a:xfrm rot="16200000">
                <a:off x="2337301" y="4544303"/>
                <a:ext cx="301514" cy="636609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14" name="左中括弧 13">
                <a:extLst>
                  <a:ext uri="{FF2B5EF4-FFF2-40B4-BE49-F238E27FC236}">
                    <a16:creationId xmlns:a16="http://schemas.microsoft.com/office/drawing/2014/main" id="{57A6654E-FCBD-40DF-5778-E531F683FA9A}"/>
                  </a:ext>
                </a:extLst>
              </p:cNvPr>
              <p:cNvSpPr/>
              <p:nvPr/>
            </p:nvSpPr>
            <p:spPr>
              <a:xfrm rot="16200000">
                <a:off x="2990579" y="4527634"/>
                <a:ext cx="301514" cy="66994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15" name="左中括弧 14">
                <a:extLst>
                  <a:ext uri="{FF2B5EF4-FFF2-40B4-BE49-F238E27FC236}">
                    <a16:creationId xmlns:a16="http://schemas.microsoft.com/office/drawing/2014/main" id="{B51C2933-07A9-0901-9C13-4A5DC8054A59}"/>
                  </a:ext>
                </a:extLst>
              </p:cNvPr>
              <p:cNvSpPr/>
              <p:nvPr/>
            </p:nvSpPr>
            <p:spPr>
              <a:xfrm rot="16200000">
                <a:off x="3667672" y="4528428"/>
                <a:ext cx="301514" cy="668360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16" name="左中括弧 15">
                <a:extLst>
                  <a:ext uri="{FF2B5EF4-FFF2-40B4-BE49-F238E27FC236}">
                    <a16:creationId xmlns:a16="http://schemas.microsoft.com/office/drawing/2014/main" id="{BC1C7D8C-9C01-BB0E-B118-B3B39C8CDFFE}"/>
                  </a:ext>
                </a:extLst>
              </p:cNvPr>
              <p:cNvSpPr/>
              <p:nvPr/>
            </p:nvSpPr>
            <p:spPr>
              <a:xfrm rot="16200000">
                <a:off x="4333651" y="4527634"/>
                <a:ext cx="301514" cy="66994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17" name="左中括弧 16">
                <a:extLst>
                  <a:ext uri="{FF2B5EF4-FFF2-40B4-BE49-F238E27FC236}">
                    <a16:creationId xmlns:a16="http://schemas.microsoft.com/office/drawing/2014/main" id="{1CEB4EA5-A7AE-7F00-0302-00C39DDBC6E3}"/>
                  </a:ext>
                </a:extLst>
              </p:cNvPr>
              <p:cNvSpPr/>
              <p:nvPr/>
            </p:nvSpPr>
            <p:spPr>
              <a:xfrm rot="16200000">
                <a:off x="5000424" y="4527634"/>
                <a:ext cx="301514" cy="66994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</p:grpSp>
        <p:grpSp>
          <p:nvGrpSpPr>
            <p:cNvPr id="55311" name="群組 1">
              <a:extLst>
                <a:ext uri="{FF2B5EF4-FFF2-40B4-BE49-F238E27FC236}">
                  <a16:creationId xmlns:a16="http://schemas.microsoft.com/office/drawing/2014/main" id="{1CC64419-71A9-A8E9-C444-D5933A5750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8098" y="4999883"/>
              <a:ext cx="3316390" cy="301325"/>
              <a:chOff x="2169944" y="5575947"/>
              <a:chExt cx="3316390" cy="301325"/>
            </a:xfrm>
          </p:grpSpPr>
          <p:sp>
            <p:nvSpPr>
              <p:cNvPr id="20" name="左中括弧 19">
                <a:extLst>
                  <a:ext uri="{FF2B5EF4-FFF2-40B4-BE49-F238E27FC236}">
                    <a16:creationId xmlns:a16="http://schemas.microsoft.com/office/drawing/2014/main" id="{B025FE7C-0784-E604-0775-879AB567F4F6}"/>
                  </a:ext>
                </a:extLst>
              </p:cNvPr>
              <p:cNvSpPr/>
              <p:nvPr/>
            </p:nvSpPr>
            <p:spPr>
              <a:xfrm rot="16200000">
                <a:off x="2337479" y="5408252"/>
                <a:ext cx="301514" cy="636610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1" name="左中括弧 20">
                <a:extLst>
                  <a:ext uri="{FF2B5EF4-FFF2-40B4-BE49-F238E27FC236}">
                    <a16:creationId xmlns:a16="http://schemas.microsoft.com/office/drawing/2014/main" id="{DB78AB72-68FF-41B6-A8BE-6BE74ACA9CD7}"/>
                  </a:ext>
                </a:extLst>
              </p:cNvPr>
              <p:cNvSpPr/>
              <p:nvPr/>
            </p:nvSpPr>
            <p:spPr>
              <a:xfrm rot="16200000">
                <a:off x="2990758" y="5391583"/>
                <a:ext cx="301514" cy="66994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2" name="左中括弧 21">
                <a:extLst>
                  <a:ext uri="{FF2B5EF4-FFF2-40B4-BE49-F238E27FC236}">
                    <a16:creationId xmlns:a16="http://schemas.microsoft.com/office/drawing/2014/main" id="{5A75D2B5-FB09-411A-C6B2-ADEE7B252A42}"/>
                  </a:ext>
                </a:extLst>
              </p:cNvPr>
              <p:cNvSpPr/>
              <p:nvPr/>
            </p:nvSpPr>
            <p:spPr>
              <a:xfrm rot="16200000">
                <a:off x="3667850" y="5392377"/>
                <a:ext cx="301514" cy="668361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3" name="左中括弧 22">
                <a:extLst>
                  <a:ext uri="{FF2B5EF4-FFF2-40B4-BE49-F238E27FC236}">
                    <a16:creationId xmlns:a16="http://schemas.microsoft.com/office/drawing/2014/main" id="{D2E570BE-65A6-E104-0A4A-3350B6F9B828}"/>
                  </a:ext>
                </a:extLst>
              </p:cNvPr>
              <p:cNvSpPr/>
              <p:nvPr/>
            </p:nvSpPr>
            <p:spPr>
              <a:xfrm rot="16200000">
                <a:off x="4333830" y="5391583"/>
                <a:ext cx="301514" cy="66994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sp>
            <p:nvSpPr>
              <p:cNvPr id="24" name="左中括弧 23">
                <a:extLst>
                  <a:ext uri="{FF2B5EF4-FFF2-40B4-BE49-F238E27FC236}">
                    <a16:creationId xmlns:a16="http://schemas.microsoft.com/office/drawing/2014/main" id="{4E22B1EA-ED5E-447C-70F0-AE7456A9A502}"/>
                  </a:ext>
                </a:extLst>
              </p:cNvPr>
              <p:cNvSpPr/>
              <p:nvPr/>
            </p:nvSpPr>
            <p:spPr>
              <a:xfrm rot="16200000">
                <a:off x="5000603" y="5391583"/>
                <a:ext cx="301514" cy="669948"/>
              </a:xfrm>
              <a:prstGeom prst="leftBracket">
                <a:avLst>
                  <a:gd name="adj" fmla="val 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</p:grpSp>
        <p:sp>
          <p:nvSpPr>
            <p:cNvPr id="55312" name="文字方塊 56">
              <a:extLst>
                <a:ext uri="{FF2B5EF4-FFF2-40B4-BE49-F238E27FC236}">
                  <a16:creationId xmlns:a16="http://schemas.microsoft.com/office/drawing/2014/main" id="{E9B61EFD-6B32-02A5-A5F0-9F4D36202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248" y="5314364"/>
              <a:ext cx="609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1st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313" name="文字方塊 58">
              <a:extLst>
                <a:ext uri="{FF2B5EF4-FFF2-40B4-BE49-F238E27FC236}">
                  <a16:creationId xmlns:a16="http://schemas.microsoft.com/office/drawing/2014/main" id="{9491F8DE-8E4A-3921-442E-706BC5BD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512" y="5314364"/>
              <a:ext cx="609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2nd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314" name="文字方塊 59">
              <a:extLst>
                <a:ext uri="{FF2B5EF4-FFF2-40B4-BE49-F238E27FC236}">
                  <a16:creationId xmlns:a16="http://schemas.microsoft.com/office/drawing/2014/main" id="{367A32DF-B732-A53B-D229-F3C719D23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083" y="5314364"/>
              <a:ext cx="609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3rd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315" name="文字方塊 60">
              <a:extLst>
                <a:ext uri="{FF2B5EF4-FFF2-40B4-BE49-F238E27FC236}">
                  <a16:creationId xmlns:a16="http://schemas.microsoft.com/office/drawing/2014/main" id="{B3D6ED91-FE8E-F7AC-D40E-CA7B2AE67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734" y="5314364"/>
              <a:ext cx="609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4th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316" name="文字方塊 61">
              <a:extLst>
                <a:ext uri="{FF2B5EF4-FFF2-40B4-BE49-F238E27FC236}">
                  <a16:creationId xmlns:a16="http://schemas.microsoft.com/office/drawing/2014/main" id="{E16C52BA-0A96-D2AB-9C0D-ABE8BC8BF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910" y="5314364"/>
              <a:ext cx="609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5th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317" name="文字方塊 62">
              <a:extLst>
                <a:ext uri="{FF2B5EF4-FFF2-40B4-BE49-F238E27FC236}">
                  <a16:creationId xmlns:a16="http://schemas.microsoft.com/office/drawing/2014/main" id="{81E9C0DA-90F4-3F80-AD50-D050FB37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2188" y="5314364"/>
              <a:ext cx="609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6th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318" name="文字方塊 63">
              <a:extLst>
                <a:ext uri="{FF2B5EF4-FFF2-40B4-BE49-F238E27FC236}">
                  <a16:creationId xmlns:a16="http://schemas.microsoft.com/office/drawing/2014/main" id="{149A2618-0085-43EE-A687-8CA19A466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702" y="5314364"/>
              <a:ext cx="609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7th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319" name="文字方塊 64">
              <a:extLst>
                <a:ext uri="{FF2B5EF4-FFF2-40B4-BE49-F238E27FC236}">
                  <a16:creationId xmlns:a16="http://schemas.microsoft.com/office/drawing/2014/main" id="{9F8759FE-5425-628B-3701-77E0A2BE3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2237" y="5314364"/>
              <a:ext cx="609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8th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320" name="文字方塊 65">
              <a:extLst>
                <a:ext uri="{FF2B5EF4-FFF2-40B4-BE49-F238E27FC236}">
                  <a16:creationId xmlns:a16="http://schemas.microsoft.com/office/drawing/2014/main" id="{172CD9E1-5CB2-E16D-89EB-79A13AB5F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7888" y="5314364"/>
              <a:ext cx="609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9th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321" name="文字方塊 66">
              <a:extLst>
                <a:ext uri="{FF2B5EF4-FFF2-40B4-BE49-F238E27FC236}">
                  <a16:creationId xmlns:a16="http://schemas.microsoft.com/office/drawing/2014/main" id="{9EF06411-E9BB-C51C-6187-4FB6AC5A8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5064" y="5314364"/>
              <a:ext cx="639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10th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5322" name="文字方塊 124">
              <a:extLst>
                <a:ext uri="{FF2B5EF4-FFF2-40B4-BE49-F238E27FC236}">
                  <a16:creationId xmlns:a16="http://schemas.microsoft.com/office/drawing/2014/main" id="{E53610E0-DE1D-BCCB-0BC2-B31D2E7EA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5300914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Draw: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7" name="Text Box 8">
            <a:extLst>
              <a:ext uri="{FF2B5EF4-FFF2-40B4-BE49-F238E27FC236}">
                <a16:creationId xmlns:a16="http://schemas.microsoft.com/office/drawing/2014/main" id="{90A41959-B344-2D7D-D156-47F056A2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5876925"/>
            <a:ext cx="8018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number of ways of choosing 1 red ball is      .</a:t>
            </a:r>
          </a:p>
        </p:txBody>
      </p:sp>
      <p:graphicFrame>
        <p:nvGraphicFramePr>
          <p:cNvPr id="128" name="物件 127">
            <a:extLst>
              <a:ext uri="{FF2B5EF4-FFF2-40B4-BE49-F238E27FC236}">
                <a16:creationId xmlns:a16="http://schemas.microsoft.com/office/drawing/2014/main" id="{3D9F4BB7-E649-043C-F6FA-51AABEC35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1038" y="5851525"/>
          <a:ext cx="4619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15806" imgH="228501" progId="Equation.3">
                  <p:embed/>
                </p:oleObj>
              </mc:Choice>
              <mc:Fallback>
                <p:oleObj name="方程式" r:id="rId2" imgW="215806" imgH="228501" progId="Equation.3">
                  <p:embed/>
                  <p:pic>
                    <p:nvPicPr>
                      <p:cNvPr id="0" name="物件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038" y="5851525"/>
                        <a:ext cx="4619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9" grpId="0" build="p"/>
      <p:bldP spid="1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0874C343-99A9-F39C-3649-AF13C19AC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85225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a bag, there are 4 different blue balls and 6 different red balls. All the balls are drawn one by one out of the bag. In how many ways can the balls be drawn 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4 blue balls and 1 red ball are drawn in the first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	5 draws?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53EA276A-039E-269B-CE29-773031B7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6324" name="Text Box 7">
            <a:extLst>
              <a:ext uri="{FF2B5EF4-FFF2-40B4-BE49-F238E27FC236}">
                <a16:creationId xmlns:a16="http://schemas.microsoft.com/office/drawing/2014/main" id="{31A0122A-8228-3B35-6C8F-1E791B8BA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73488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E009C65-914A-36D9-5857-7909001A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789363"/>
            <a:ext cx="80184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 b="1">
                <a:solidFill>
                  <a:srgbClr val="006600"/>
                </a:solidFill>
                <a:latin typeface="Arial" panose="020B0604020202020204" pitchFamily="34" charset="0"/>
              </a:rPr>
              <a:t>Step 2:  </a:t>
            </a:r>
            <a:r>
              <a:rPr lang="en-US" altLang="zh-TW" sz="2400">
                <a:latin typeface="Arial" panose="020B0604020202020204" pitchFamily="34" charset="0"/>
              </a:rPr>
              <a:t>Arrange the order of drawing 5 balls (4 blue balls 	   and 1 red ball) in the first 5 draws.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56326" name="群組 2">
            <a:extLst>
              <a:ext uri="{FF2B5EF4-FFF2-40B4-BE49-F238E27FC236}">
                <a16:creationId xmlns:a16="http://schemas.microsoft.com/office/drawing/2014/main" id="{8D5E74B4-1C95-44AB-26F0-625C39BCC458}"/>
              </a:ext>
            </a:extLst>
          </p:cNvPr>
          <p:cNvGrpSpPr>
            <a:grpSpLocks/>
          </p:cNvGrpSpPr>
          <p:nvPr/>
        </p:nvGrpSpPr>
        <p:grpSpPr bwMode="auto">
          <a:xfrm>
            <a:off x="2170113" y="4999038"/>
            <a:ext cx="3316287" cy="301625"/>
            <a:chOff x="2169944" y="4711851"/>
            <a:chExt cx="3316390" cy="301325"/>
          </a:xfrm>
        </p:grpSpPr>
        <p:sp>
          <p:nvSpPr>
            <p:cNvPr id="13" name="左中括弧 12">
              <a:extLst>
                <a:ext uri="{FF2B5EF4-FFF2-40B4-BE49-F238E27FC236}">
                  <a16:creationId xmlns:a16="http://schemas.microsoft.com/office/drawing/2014/main" id="{106DAE50-4D31-1876-AEB8-D68C7C0223BB}"/>
                </a:ext>
              </a:extLst>
            </p:cNvPr>
            <p:cNvSpPr/>
            <p:nvPr/>
          </p:nvSpPr>
          <p:spPr>
            <a:xfrm rot="16200000">
              <a:off x="2337585" y="4544210"/>
              <a:ext cx="301325" cy="636607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14" name="左中括弧 13">
              <a:extLst>
                <a:ext uri="{FF2B5EF4-FFF2-40B4-BE49-F238E27FC236}">
                  <a16:creationId xmlns:a16="http://schemas.microsoft.com/office/drawing/2014/main" id="{E0C692F0-66FF-FD18-AD2D-3A1A142DD1FC}"/>
                </a:ext>
              </a:extLst>
            </p:cNvPr>
            <p:cNvSpPr/>
            <p:nvPr/>
          </p:nvSpPr>
          <p:spPr>
            <a:xfrm rot="16200000">
              <a:off x="2990861" y="4527541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15" name="左中括弧 14">
              <a:extLst>
                <a:ext uri="{FF2B5EF4-FFF2-40B4-BE49-F238E27FC236}">
                  <a16:creationId xmlns:a16="http://schemas.microsoft.com/office/drawing/2014/main" id="{BEB71CF8-4549-B00C-F204-ABA023C361B8}"/>
                </a:ext>
              </a:extLst>
            </p:cNvPr>
            <p:cNvSpPr/>
            <p:nvPr/>
          </p:nvSpPr>
          <p:spPr>
            <a:xfrm rot="16200000">
              <a:off x="3667951" y="4528335"/>
              <a:ext cx="301325" cy="66835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16" name="左中括弧 15">
              <a:extLst>
                <a:ext uri="{FF2B5EF4-FFF2-40B4-BE49-F238E27FC236}">
                  <a16:creationId xmlns:a16="http://schemas.microsoft.com/office/drawing/2014/main" id="{534D19CC-5C8C-F007-5EAF-C76BD43115B9}"/>
                </a:ext>
              </a:extLst>
            </p:cNvPr>
            <p:cNvSpPr/>
            <p:nvPr/>
          </p:nvSpPr>
          <p:spPr>
            <a:xfrm rot="16200000">
              <a:off x="4333928" y="4527541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17" name="左中括弧 16">
              <a:extLst>
                <a:ext uri="{FF2B5EF4-FFF2-40B4-BE49-F238E27FC236}">
                  <a16:creationId xmlns:a16="http://schemas.microsoft.com/office/drawing/2014/main" id="{8A71CD49-7E76-D9BC-159C-CA5BA721131A}"/>
                </a:ext>
              </a:extLst>
            </p:cNvPr>
            <p:cNvSpPr/>
            <p:nvPr/>
          </p:nvSpPr>
          <p:spPr>
            <a:xfrm rot="16200000">
              <a:off x="5000699" y="4527541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56327" name="群組 1">
            <a:extLst>
              <a:ext uri="{FF2B5EF4-FFF2-40B4-BE49-F238E27FC236}">
                <a16:creationId xmlns:a16="http://schemas.microsoft.com/office/drawing/2014/main" id="{05F6A8A8-65F6-A4A5-FADD-AFA4ADE4D76F}"/>
              </a:ext>
            </a:extLst>
          </p:cNvPr>
          <p:cNvGrpSpPr>
            <a:grpSpLocks/>
          </p:cNvGrpSpPr>
          <p:nvPr/>
        </p:nvGrpSpPr>
        <p:grpSpPr bwMode="auto">
          <a:xfrm>
            <a:off x="5648325" y="5000625"/>
            <a:ext cx="3316288" cy="300038"/>
            <a:chOff x="2169944" y="5575947"/>
            <a:chExt cx="3316390" cy="301325"/>
          </a:xfrm>
        </p:grpSpPr>
        <p:sp>
          <p:nvSpPr>
            <p:cNvPr id="20" name="左中括弧 19">
              <a:extLst>
                <a:ext uri="{FF2B5EF4-FFF2-40B4-BE49-F238E27FC236}">
                  <a16:creationId xmlns:a16="http://schemas.microsoft.com/office/drawing/2014/main" id="{5EE4EF2B-2F70-4D88-8178-BBB498920EE9}"/>
                </a:ext>
              </a:extLst>
            </p:cNvPr>
            <p:cNvSpPr/>
            <p:nvPr/>
          </p:nvSpPr>
          <p:spPr>
            <a:xfrm rot="16200000">
              <a:off x="2337585" y="5408306"/>
              <a:ext cx="301325" cy="63660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1" name="左中括弧 20">
              <a:extLst>
                <a:ext uri="{FF2B5EF4-FFF2-40B4-BE49-F238E27FC236}">
                  <a16:creationId xmlns:a16="http://schemas.microsoft.com/office/drawing/2014/main" id="{6CC5176A-4057-D438-3F9E-E962F66AE8F9}"/>
                </a:ext>
              </a:extLst>
            </p:cNvPr>
            <p:cNvSpPr/>
            <p:nvPr/>
          </p:nvSpPr>
          <p:spPr>
            <a:xfrm rot="16200000">
              <a:off x="2990862" y="5391636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2" name="左中括弧 21">
              <a:extLst>
                <a:ext uri="{FF2B5EF4-FFF2-40B4-BE49-F238E27FC236}">
                  <a16:creationId xmlns:a16="http://schemas.microsoft.com/office/drawing/2014/main" id="{19B5BDD8-C265-D33F-F3F4-FB743F16E432}"/>
                </a:ext>
              </a:extLst>
            </p:cNvPr>
            <p:cNvSpPr/>
            <p:nvPr/>
          </p:nvSpPr>
          <p:spPr>
            <a:xfrm rot="16200000">
              <a:off x="3667951" y="5392430"/>
              <a:ext cx="301325" cy="668359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3" name="左中括弧 22">
              <a:extLst>
                <a:ext uri="{FF2B5EF4-FFF2-40B4-BE49-F238E27FC236}">
                  <a16:creationId xmlns:a16="http://schemas.microsoft.com/office/drawing/2014/main" id="{CC4CF326-57EB-D69C-0DE1-413944F02E98}"/>
                </a:ext>
              </a:extLst>
            </p:cNvPr>
            <p:cNvSpPr/>
            <p:nvPr/>
          </p:nvSpPr>
          <p:spPr>
            <a:xfrm rot="16200000">
              <a:off x="4333929" y="5391636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4" name="左中括弧 23">
              <a:extLst>
                <a:ext uri="{FF2B5EF4-FFF2-40B4-BE49-F238E27FC236}">
                  <a16:creationId xmlns:a16="http://schemas.microsoft.com/office/drawing/2014/main" id="{2C42729D-4305-2591-FA9C-42E179B3903A}"/>
                </a:ext>
              </a:extLst>
            </p:cNvPr>
            <p:cNvSpPr/>
            <p:nvPr/>
          </p:nvSpPr>
          <p:spPr>
            <a:xfrm rot="16200000">
              <a:off x="5000699" y="5391636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sp>
        <p:nvSpPr>
          <p:cNvPr id="56328" name="文字方塊 56">
            <a:extLst>
              <a:ext uri="{FF2B5EF4-FFF2-40B4-BE49-F238E27FC236}">
                <a16:creationId xmlns:a16="http://schemas.microsoft.com/office/drawing/2014/main" id="{236DDD3C-F447-3E80-78AC-C7786529B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314950"/>
            <a:ext cx="60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1st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6329" name="文字方塊 58">
            <a:extLst>
              <a:ext uri="{FF2B5EF4-FFF2-40B4-BE49-F238E27FC236}">
                <a16:creationId xmlns:a16="http://schemas.microsoft.com/office/drawing/2014/main" id="{A546AB57-617F-5ADE-2561-CC6145C44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5314950"/>
            <a:ext cx="60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2nd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6330" name="文字方塊 59">
            <a:extLst>
              <a:ext uri="{FF2B5EF4-FFF2-40B4-BE49-F238E27FC236}">
                <a16:creationId xmlns:a16="http://schemas.microsoft.com/office/drawing/2014/main" id="{A61E2F40-6D72-7DF0-3B9E-A25BDC96F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5314950"/>
            <a:ext cx="60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3rd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6331" name="文字方塊 60">
            <a:extLst>
              <a:ext uri="{FF2B5EF4-FFF2-40B4-BE49-F238E27FC236}">
                <a16:creationId xmlns:a16="http://schemas.microsoft.com/office/drawing/2014/main" id="{777CFA61-AB6B-1D1C-1044-8E7B4533B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8" y="5314950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4th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6332" name="文字方塊 61">
            <a:extLst>
              <a:ext uri="{FF2B5EF4-FFF2-40B4-BE49-F238E27FC236}">
                <a16:creationId xmlns:a16="http://schemas.microsoft.com/office/drawing/2014/main" id="{9F06A787-0F56-6D1B-BF33-686686E5B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314950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5th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6333" name="文字方塊 62">
            <a:extLst>
              <a:ext uri="{FF2B5EF4-FFF2-40B4-BE49-F238E27FC236}">
                <a16:creationId xmlns:a16="http://schemas.microsoft.com/office/drawing/2014/main" id="{BD43655A-66F8-2E4E-DB0F-3E8B7C4A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5314950"/>
            <a:ext cx="60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6th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6334" name="文字方塊 63">
            <a:extLst>
              <a:ext uri="{FF2B5EF4-FFF2-40B4-BE49-F238E27FC236}">
                <a16:creationId xmlns:a16="http://schemas.microsoft.com/office/drawing/2014/main" id="{81F2C7AF-49C9-927C-4BA2-4DE59861E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5314950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7th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6335" name="文字方塊 64">
            <a:extLst>
              <a:ext uri="{FF2B5EF4-FFF2-40B4-BE49-F238E27FC236}">
                <a16:creationId xmlns:a16="http://schemas.microsoft.com/office/drawing/2014/main" id="{CB5D4F2C-1979-C6FE-D9E5-C575201B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938" y="5314950"/>
            <a:ext cx="60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8th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6336" name="文字方塊 65">
            <a:extLst>
              <a:ext uri="{FF2B5EF4-FFF2-40B4-BE49-F238E27FC236}">
                <a16:creationId xmlns:a16="http://schemas.microsoft.com/office/drawing/2014/main" id="{76A68048-2D05-6F5A-1A82-D339DF006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5314950"/>
            <a:ext cx="60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9th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6337" name="文字方塊 66">
            <a:extLst>
              <a:ext uri="{FF2B5EF4-FFF2-40B4-BE49-F238E27FC236}">
                <a16:creationId xmlns:a16="http://schemas.microsoft.com/office/drawing/2014/main" id="{E7E04513-5E53-6510-DF22-FA36F072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314950"/>
            <a:ext cx="639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10th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4862996C-4EA7-2D28-34D6-21F605E07017}"/>
              </a:ext>
            </a:extLst>
          </p:cNvPr>
          <p:cNvGrpSpPr>
            <a:grpSpLocks/>
          </p:cNvGrpSpPr>
          <p:nvPr/>
        </p:nvGrpSpPr>
        <p:grpSpPr bwMode="auto">
          <a:xfrm>
            <a:off x="2224088" y="4662488"/>
            <a:ext cx="528637" cy="492125"/>
            <a:chOff x="2223610" y="4662955"/>
            <a:chExt cx="529849" cy="490909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B69C2D1-B7D5-3876-9692-064B927341E7}"/>
                </a:ext>
              </a:extLst>
            </p:cNvPr>
            <p:cNvSpPr/>
            <p:nvPr/>
          </p:nvSpPr>
          <p:spPr>
            <a:xfrm>
              <a:off x="2223610" y="4662955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2" name="直線接點 35841">
              <a:extLst>
                <a:ext uri="{FF2B5EF4-FFF2-40B4-BE49-F238E27FC236}">
                  <a16:creationId xmlns:a16="http://schemas.microsoft.com/office/drawing/2014/main" id="{C3D41D46-8D79-67B2-B4CB-34FAA13EB5E5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 flipH="1">
              <a:off x="2223610" y="4662955"/>
              <a:ext cx="265720" cy="24545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339" name="群組 80">
            <a:extLst>
              <a:ext uri="{FF2B5EF4-FFF2-40B4-BE49-F238E27FC236}">
                <a16:creationId xmlns:a16="http://schemas.microsoft.com/office/drawing/2014/main" id="{D242779F-2D7A-8780-27CC-10BB4DB65CE2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4662488"/>
            <a:ext cx="530225" cy="492125"/>
            <a:chOff x="2877126" y="4662955"/>
            <a:chExt cx="529849" cy="490909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AB0AEABE-96F8-D38A-7A74-890189EEDC3B}"/>
                </a:ext>
              </a:extLst>
            </p:cNvPr>
            <p:cNvSpPr/>
            <p:nvPr/>
          </p:nvSpPr>
          <p:spPr>
            <a:xfrm>
              <a:off x="2877126" y="4662955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4" name="直線接點 35843">
              <a:extLst>
                <a:ext uri="{FF2B5EF4-FFF2-40B4-BE49-F238E27FC236}">
                  <a16:creationId xmlns:a16="http://schemas.microsoft.com/office/drawing/2014/main" id="{240A69D5-11DE-5BA9-1813-1E6CAE7EE684}"/>
                </a:ext>
              </a:extLst>
            </p:cNvPr>
            <p:cNvCxnSpPr>
              <a:stCxn id="48" idx="0"/>
              <a:endCxn id="48" idx="3"/>
            </p:cNvCxnSpPr>
            <p:nvPr/>
          </p:nvCxnSpPr>
          <p:spPr>
            <a:xfrm flipH="1">
              <a:off x="2954859" y="4662955"/>
              <a:ext cx="187192" cy="41964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340" name="群組 81">
            <a:extLst>
              <a:ext uri="{FF2B5EF4-FFF2-40B4-BE49-F238E27FC236}">
                <a16:creationId xmlns:a16="http://schemas.microsoft.com/office/drawing/2014/main" id="{C763BC84-554B-919B-879F-CE07DC67BCF5}"/>
              </a:ext>
            </a:extLst>
          </p:cNvPr>
          <p:cNvGrpSpPr>
            <a:grpSpLocks/>
          </p:cNvGrpSpPr>
          <p:nvPr/>
        </p:nvGrpSpPr>
        <p:grpSpPr bwMode="auto">
          <a:xfrm>
            <a:off x="3554413" y="4662488"/>
            <a:ext cx="528637" cy="492125"/>
            <a:chOff x="3553661" y="4662955"/>
            <a:chExt cx="529849" cy="490909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89B91EC9-A90F-F4AC-1FCF-3C1FB680A500}"/>
                </a:ext>
              </a:extLst>
            </p:cNvPr>
            <p:cNvSpPr/>
            <p:nvPr/>
          </p:nvSpPr>
          <p:spPr>
            <a:xfrm>
              <a:off x="3553661" y="4662955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7" name="直線接點 35846">
              <a:extLst>
                <a:ext uri="{FF2B5EF4-FFF2-40B4-BE49-F238E27FC236}">
                  <a16:creationId xmlns:a16="http://schemas.microsoft.com/office/drawing/2014/main" id="{26DAC50A-486F-637E-B850-EE21EE35A176}"/>
                </a:ext>
              </a:extLst>
            </p:cNvPr>
            <p:cNvCxnSpPr>
              <a:stCxn id="49" idx="1"/>
              <a:endCxn id="49" idx="5"/>
            </p:cNvCxnSpPr>
            <p:nvPr/>
          </p:nvCxnSpPr>
          <p:spPr>
            <a:xfrm>
              <a:off x="3631626" y="4734215"/>
              <a:ext cx="373918" cy="348387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95891694-A63F-9C40-0D0A-7C0184656CBB}"/>
              </a:ext>
            </a:extLst>
          </p:cNvPr>
          <p:cNvGrpSpPr>
            <a:grpSpLocks/>
          </p:cNvGrpSpPr>
          <p:nvPr/>
        </p:nvGrpSpPr>
        <p:grpSpPr bwMode="auto">
          <a:xfrm>
            <a:off x="4219575" y="4657725"/>
            <a:ext cx="530225" cy="492125"/>
            <a:chOff x="4219311" y="4658367"/>
            <a:chExt cx="529849" cy="490909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B52EF0F1-390A-8750-177E-1E749FB21D4E}"/>
                </a:ext>
              </a:extLst>
            </p:cNvPr>
            <p:cNvSpPr/>
            <p:nvPr/>
          </p:nvSpPr>
          <p:spPr>
            <a:xfrm>
              <a:off x="4219311" y="4658367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9" name="直線接點 35848">
              <a:extLst>
                <a:ext uri="{FF2B5EF4-FFF2-40B4-BE49-F238E27FC236}">
                  <a16:creationId xmlns:a16="http://schemas.microsoft.com/office/drawing/2014/main" id="{B7CA5C4C-BF08-A298-35C0-F6D76FD2C655}"/>
                </a:ext>
              </a:extLst>
            </p:cNvPr>
            <p:cNvCxnSpPr>
              <a:stCxn id="50" idx="2"/>
              <a:endCxn id="50" idx="7"/>
            </p:cNvCxnSpPr>
            <p:nvPr/>
          </p:nvCxnSpPr>
          <p:spPr>
            <a:xfrm flipV="1">
              <a:off x="4219311" y="4729628"/>
              <a:ext cx="452117" cy="17419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57" name="直線接點 35856">
              <a:extLst>
                <a:ext uri="{FF2B5EF4-FFF2-40B4-BE49-F238E27FC236}">
                  <a16:creationId xmlns:a16="http://schemas.microsoft.com/office/drawing/2014/main" id="{3786B55F-F5CB-BCD3-20AE-C62E135D1652}"/>
                </a:ext>
              </a:extLst>
            </p:cNvPr>
            <p:cNvCxnSpPr>
              <a:stCxn id="50" idx="2"/>
              <a:endCxn id="50" idx="5"/>
            </p:cNvCxnSpPr>
            <p:nvPr/>
          </p:nvCxnSpPr>
          <p:spPr>
            <a:xfrm>
              <a:off x="4219311" y="4903822"/>
              <a:ext cx="452117" cy="17419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59F3B50-0063-03AC-D2F8-28C5B091CA96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4657725"/>
            <a:ext cx="530225" cy="492125"/>
            <a:chOff x="4886488" y="4658367"/>
            <a:chExt cx="529849" cy="490909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4FA7DCC-DA3C-6F37-3623-67CF13A94923}"/>
                </a:ext>
              </a:extLst>
            </p:cNvPr>
            <p:cNvSpPr/>
            <p:nvPr/>
          </p:nvSpPr>
          <p:spPr>
            <a:xfrm>
              <a:off x="4886488" y="4658367"/>
              <a:ext cx="529849" cy="4909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59" name="直線接點 35858">
              <a:extLst>
                <a:ext uri="{FF2B5EF4-FFF2-40B4-BE49-F238E27FC236}">
                  <a16:creationId xmlns:a16="http://schemas.microsoft.com/office/drawing/2014/main" id="{16778101-4E9B-5876-1CBF-C89CE30A110A}"/>
                </a:ext>
              </a:extLst>
            </p:cNvPr>
            <p:cNvCxnSpPr>
              <a:stCxn id="51" idx="1"/>
            </p:cNvCxnSpPr>
            <p:nvPr/>
          </p:nvCxnSpPr>
          <p:spPr>
            <a:xfrm>
              <a:off x="4964221" y="4729628"/>
              <a:ext cx="452116" cy="4196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65" name="直線接點 35864">
              <a:extLst>
                <a:ext uri="{FF2B5EF4-FFF2-40B4-BE49-F238E27FC236}">
                  <a16:creationId xmlns:a16="http://schemas.microsoft.com/office/drawing/2014/main" id="{1730F129-3B28-C519-D645-B732A6892FB2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5151413" y="4658367"/>
              <a:ext cx="0" cy="4909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343" name="文字方塊 124">
            <a:extLst>
              <a:ext uri="{FF2B5EF4-FFF2-40B4-BE49-F238E27FC236}">
                <a16:creationId xmlns:a16="http://schemas.microsoft.com/office/drawing/2014/main" id="{E0880408-790E-74FC-AD98-D8C89E53C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300663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Draw: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70" name="Text Box 8">
            <a:extLst>
              <a:ext uri="{FF2B5EF4-FFF2-40B4-BE49-F238E27FC236}">
                <a16:creationId xmlns:a16="http://schemas.microsoft.com/office/drawing/2014/main" id="{F400AF00-AB58-E800-34A3-A3BBF04D9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5876925"/>
            <a:ext cx="80184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number of ways of drawing 5 balls in the first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5 draws is     .</a:t>
            </a:r>
          </a:p>
        </p:txBody>
      </p:sp>
      <p:graphicFrame>
        <p:nvGraphicFramePr>
          <p:cNvPr id="72" name="物件 71">
            <a:extLst>
              <a:ext uri="{FF2B5EF4-FFF2-40B4-BE49-F238E27FC236}">
                <a16:creationId xmlns:a16="http://schemas.microsoft.com/office/drawing/2014/main" id="{98289488-FA53-33CA-89F8-700DE20D9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0450" y="6296025"/>
          <a:ext cx="3524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4814" imgH="177492" progId="Equation.3">
                  <p:embed/>
                </p:oleObj>
              </mc:Choice>
              <mc:Fallback>
                <p:oleObj name="方程式" r:id="rId2" imgW="164814" imgH="177492" progId="Equation.3">
                  <p:embed/>
                  <p:pic>
                    <p:nvPicPr>
                      <p:cNvPr id="0" name="物件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6296025"/>
                        <a:ext cx="3524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0.075 -0.001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-0.22083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2941 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BDD0DB69-4F6F-76A9-F322-6DB8EBFA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85225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a bag, there are 4 different blue balls and 6 different red balls. All the balls are drawn one by one out of the bag. In how many ways can the balls be drawn 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4 blue balls and 1 red ball are drawn in the first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	5 draws?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9812C3F7-C44C-AFA5-B560-65BCC957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7348" name="Text Box 7">
            <a:extLst>
              <a:ext uri="{FF2B5EF4-FFF2-40B4-BE49-F238E27FC236}">
                <a16:creationId xmlns:a16="http://schemas.microsoft.com/office/drawing/2014/main" id="{1C08F541-42A5-99FC-2DB9-BB81F7045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73488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9E3E7122-125C-93DA-26EE-EF07DB2C7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789363"/>
            <a:ext cx="80184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 b="1">
                <a:solidFill>
                  <a:srgbClr val="006600"/>
                </a:solidFill>
                <a:latin typeface="Arial" panose="020B0604020202020204" pitchFamily="34" charset="0"/>
              </a:rPr>
              <a:t>Step 3:  </a:t>
            </a:r>
            <a:r>
              <a:rPr lang="en-US" altLang="zh-TW" sz="2400">
                <a:latin typeface="Arial" panose="020B0604020202020204" pitchFamily="34" charset="0"/>
              </a:rPr>
              <a:t>Arrange the order of drawing the remaining 5 red  	   balls in the last 5 draws.</a:t>
            </a:r>
          </a:p>
        </p:txBody>
      </p:sp>
      <p:grpSp>
        <p:nvGrpSpPr>
          <p:cNvPr id="57350" name="群組 2">
            <a:extLst>
              <a:ext uri="{FF2B5EF4-FFF2-40B4-BE49-F238E27FC236}">
                <a16:creationId xmlns:a16="http://schemas.microsoft.com/office/drawing/2014/main" id="{D81071D8-8A4F-4039-E7A7-7AD8A83B1815}"/>
              </a:ext>
            </a:extLst>
          </p:cNvPr>
          <p:cNvGrpSpPr>
            <a:grpSpLocks/>
          </p:cNvGrpSpPr>
          <p:nvPr/>
        </p:nvGrpSpPr>
        <p:grpSpPr bwMode="auto">
          <a:xfrm>
            <a:off x="2170113" y="4999038"/>
            <a:ext cx="3316287" cy="301625"/>
            <a:chOff x="2169944" y="4711851"/>
            <a:chExt cx="3316390" cy="301325"/>
          </a:xfrm>
        </p:grpSpPr>
        <p:sp>
          <p:nvSpPr>
            <p:cNvPr id="13" name="左中括弧 12">
              <a:extLst>
                <a:ext uri="{FF2B5EF4-FFF2-40B4-BE49-F238E27FC236}">
                  <a16:creationId xmlns:a16="http://schemas.microsoft.com/office/drawing/2014/main" id="{D6311172-032E-D849-8CD8-955679C03554}"/>
                </a:ext>
              </a:extLst>
            </p:cNvPr>
            <p:cNvSpPr/>
            <p:nvPr/>
          </p:nvSpPr>
          <p:spPr>
            <a:xfrm rot="16200000">
              <a:off x="2337585" y="4544210"/>
              <a:ext cx="301325" cy="636607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14" name="左中括弧 13">
              <a:extLst>
                <a:ext uri="{FF2B5EF4-FFF2-40B4-BE49-F238E27FC236}">
                  <a16:creationId xmlns:a16="http://schemas.microsoft.com/office/drawing/2014/main" id="{AA373CAC-2A8B-4FD5-D602-9ADFC418F06A}"/>
                </a:ext>
              </a:extLst>
            </p:cNvPr>
            <p:cNvSpPr/>
            <p:nvPr/>
          </p:nvSpPr>
          <p:spPr>
            <a:xfrm rot="16200000">
              <a:off x="2990861" y="4527541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15" name="左中括弧 14">
              <a:extLst>
                <a:ext uri="{FF2B5EF4-FFF2-40B4-BE49-F238E27FC236}">
                  <a16:creationId xmlns:a16="http://schemas.microsoft.com/office/drawing/2014/main" id="{44E611B5-8096-89F2-AE1B-05A45E5EA6A0}"/>
                </a:ext>
              </a:extLst>
            </p:cNvPr>
            <p:cNvSpPr/>
            <p:nvPr/>
          </p:nvSpPr>
          <p:spPr>
            <a:xfrm rot="16200000">
              <a:off x="3667951" y="4528335"/>
              <a:ext cx="301325" cy="66835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16" name="左中括弧 15">
              <a:extLst>
                <a:ext uri="{FF2B5EF4-FFF2-40B4-BE49-F238E27FC236}">
                  <a16:creationId xmlns:a16="http://schemas.microsoft.com/office/drawing/2014/main" id="{0A5EC08D-2233-D000-AE85-4444FF4E2383}"/>
                </a:ext>
              </a:extLst>
            </p:cNvPr>
            <p:cNvSpPr/>
            <p:nvPr/>
          </p:nvSpPr>
          <p:spPr>
            <a:xfrm rot="16200000">
              <a:off x="4333928" y="4527541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17" name="左中括弧 16">
              <a:extLst>
                <a:ext uri="{FF2B5EF4-FFF2-40B4-BE49-F238E27FC236}">
                  <a16:creationId xmlns:a16="http://schemas.microsoft.com/office/drawing/2014/main" id="{3A9793F6-4D81-36FD-EBFA-F7E68D2E0718}"/>
                </a:ext>
              </a:extLst>
            </p:cNvPr>
            <p:cNvSpPr/>
            <p:nvPr/>
          </p:nvSpPr>
          <p:spPr>
            <a:xfrm rot="16200000">
              <a:off x="5000699" y="4527541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grpSp>
        <p:nvGrpSpPr>
          <p:cNvPr id="57351" name="群組 1">
            <a:extLst>
              <a:ext uri="{FF2B5EF4-FFF2-40B4-BE49-F238E27FC236}">
                <a16:creationId xmlns:a16="http://schemas.microsoft.com/office/drawing/2014/main" id="{63ABE894-794A-EC59-2596-09F15C80E6DD}"/>
              </a:ext>
            </a:extLst>
          </p:cNvPr>
          <p:cNvGrpSpPr>
            <a:grpSpLocks/>
          </p:cNvGrpSpPr>
          <p:nvPr/>
        </p:nvGrpSpPr>
        <p:grpSpPr bwMode="auto">
          <a:xfrm>
            <a:off x="5648325" y="5000625"/>
            <a:ext cx="3316288" cy="300038"/>
            <a:chOff x="2169944" y="5575947"/>
            <a:chExt cx="3316390" cy="301325"/>
          </a:xfrm>
        </p:grpSpPr>
        <p:sp>
          <p:nvSpPr>
            <p:cNvPr id="20" name="左中括弧 19">
              <a:extLst>
                <a:ext uri="{FF2B5EF4-FFF2-40B4-BE49-F238E27FC236}">
                  <a16:creationId xmlns:a16="http://schemas.microsoft.com/office/drawing/2014/main" id="{8F810AE3-4D25-E22C-536E-3E03E25DF1B1}"/>
                </a:ext>
              </a:extLst>
            </p:cNvPr>
            <p:cNvSpPr/>
            <p:nvPr/>
          </p:nvSpPr>
          <p:spPr>
            <a:xfrm rot="16200000">
              <a:off x="2337585" y="5408306"/>
              <a:ext cx="301325" cy="636608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1" name="左中括弧 20">
              <a:extLst>
                <a:ext uri="{FF2B5EF4-FFF2-40B4-BE49-F238E27FC236}">
                  <a16:creationId xmlns:a16="http://schemas.microsoft.com/office/drawing/2014/main" id="{54DF74E9-DF18-22C9-E707-92FA56D5E2C8}"/>
                </a:ext>
              </a:extLst>
            </p:cNvPr>
            <p:cNvSpPr/>
            <p:nvPr/>
          </p:nvSpPr>
          <p:spPr>
            <a:xfrm rot="16200000">
              <a:off x="2990862" y="5391636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2" name="左中括弧 21">
              <a:extLst>
                <a:ext uri="{FF2B5EF4-FFF2-40B4-BE49-F238E27FC236}">
                  <a16:creationId xmlns:a16="http://schemas.microsoft.com/office/drawing/2014/main" id="{F2293625-BCD4-2FB9-A849-F15EDEBEA398}"/>
                </a:ext>
              </a:extLst>
            </p:cNvPr>
            <p:cNvSpPr/>
            <p:nvPr/>
          </p:nvSpPr>
          <p:spPr>
            <a:xfrm rot="16200000">
              <a:off x="3667951" y="5392430"/>
              <a:ext cx="301325" cy="668359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3" name="左中括弧 22">
              <a:extLst>
                <a:ext uri="{FF2B5EF4-FFF2-40B4-BE49-F238E27FC236}">
                  <a16:creationId xmlns:a16="http://schemas.microsoft.com/office/drawing/2014/main" id="{B33BBA66-35DC-101E-A82C-DB14458E393B}"/>
                </a:ext>
              </a:extLst>
            </p:cNvPr>
            <p:cNvSpPr/>
            <p:nvPr/>
          </p:nvSpPr>
          <p:spPr>
            <a:xfrm rot="16200000">
              <a:off x="4333929" y="5391636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4" name="左中括弧 23">
              <a:extLst>
                <a:ext uri="{FF2B5EF4-FFF2-40B4-BE49-F238E27FC236}">
                  <a16:creationId xmlns:a16="http://schemas.microsoft.com/office/drawing/2014/main" id="{A10108E6-87FC-4BD3-2121-2598F87B2583}"/>
                </a:ext>
              </a:extLst>
            </p:cNvPr>
            <p:cNvSpPr/>
            <p:nvPr/>
          </p:nvSpPr>
          <p:spPr>
            <a:xfrm rot="16200000">
              <a:off x="5000699" y="5391636"/>
              <a:ext cx="301325" cy="669946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sp>
        <p:nvSpPr>
          <p:cNvPr id="57352" name="文字方塊 56">
            <a:extLst>
              <a:ext uri="{FF2B5EF4-FFF2-40B4-BE49-F238E27FC236}">
                <a16:creationId xmlns:a16="http://schemas.microsoft.com/office/drawing/2014/main" id="{C02EC583-04CD-AFA9-DE69-F657D86D7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314950"/>
            <a:ext cx="60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1st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7353" name="文字方塊 58">
            <a:extLst>
              <a:ext uri="{FF2B5EF4-FFF2-40B4-BE49-F238E27FC236}">
                <a16:creationId xmlns:a16="http://schemas.microsoft.com/office/drawing/2014/main" id="{31DC96A3-2816-4DE2-A610-185AA3108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5314950"/>
            <a:ext cx="60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2nd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7354" name="文字方塊 59">
            <a:extLst>
              <a:ext uri="{FF2B5EF4-FFF2-40B4-BE49-F238E27FC236}">
                <a16:creationId xmlns:a16="http://schemas.microsoft.com/office/drawing/2014/main" id="{D171675E-4B66-B898-9D44-8BBE1C5CE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5314950"/>
            <a:ext cx="60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3rd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7355" name="文字方塊 60">
            <a:extLst>
              <a:ext uri="{FF2B5EF4-FFF2-40B4-BE49-F238E27FC236}">
                <a16:creationId xmlns:a16="http://schemas.microsoft.com/office/drawing/2014/main" id="{66390FE1-C912-1D70-6D17-C7DDA716E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8" y="5314950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4th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7356" name="文字方塊 61">
            <a:extLst>
              <a:ext uri="{FF2B5EF4-FFF2-40B4-BE49-F238E27FC236}">
                <a16:creationId xmlns:a16="http://schemas.microsoft.com/office/drawing/2014/main" id="{A26595F7-5D98-F949-EDA5-E27ADE89F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314950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5th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7357" name="文字方塊 62">
            <a:extLst>
              <a:ext uri="{FF2B5EF4-FFF2-40B4-BE49-F238E27FC236}">
                <a16:creationId xmlns:a16="http://schemas.microsoft.com/office/drawing/2014/main" id="{CDF9DFD7-2764-6C86-97F0-4EB1A689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5314950"/>
            <a:ext cx="60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6th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7358" name="文字方塊 63">
            <a:extLst>
              <a:ext uri="{FF2B5EF4-FFF2-40B4-BE49-F238E27FC236}">
                <a16:creationId xmlns:a16="http://schemas.microsoft.com/office/drawing/2014/main" id="{A926991F-E4C4-C278-91AC-078ADCC77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5314950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7th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7359" name="文字方塊 64">
            <a:extLst>
              <a:ext uri="{FF2B5EF4-FFF2-40B4-BE49-F238E27FC236}">
                <a16:creationId xmlns:a16="http://schemas.microsoft.com/office/drawing/2014/main" id="{5A74BC1A-B632-1340-752D-2D886BEC8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938" y="5314950"/>
            <a:ext cx="608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8th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7360" name="文字方塊 65">
            <a:extLst>
              <a:ext uri="{FF2B5EF4-FFF2-40B4-BE49-F238E27FC236}">
                <a16:creationId xmlns:a16="http://schemas.microsoft.com/office/drawing/2014/main" id="{BC057F4A-F3CC-5EFD-BC1F-ABA94F63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5314950"/>
            <a:ext cx="60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9th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7361" name="文字方塊 66">
            <a:extLst>
              <a:ext uri="{FF2B5EF4-FFF2-40B4-BE49-F238E27FC236}">
                <a16:creationId xmlns:a16="http://schemas.microsoft.com/office/drawing/2014/main" id="{C7CCE24D-9DCD-C988-AF02-A0712808F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314950"/>
            <a:ext cx="639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10th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57362" name="群組 79">
            <a:extLst>
              <a:ext uri="{FF2B5EF4-FFF2-40B4-BE49-F238E27FC236}">
                <a16:creationId xmlns:a16="http://schemas.microsoft.com/office/drawing/2014/main" id="{99D077C0-C6EA-5FA8-1DD5-83A0E7093451}"/>
              </a:ext>
            </a:extLst>
          </p:cNvPr>
          <p:cNvGrpSpPr>
            <a:grpSpLocks/>
          </p:cNvGrpSpPr>
          <p:nvPr/>
        </p:nvGrpSpPr>
        <p:grpSpPr bwMode="auto">
          <a:xfrm>
            <a:off x="2224088" y="4662488"/>
            <a:ext cx="528637" cy="492125"/>
            <a:chOff x="2223610" y="4662955"/>
            <a:chExt cx="529849" cy="490909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EAC72BF2-430D-F0C3-F9B2-E597FF71EC0E}"/>
                </a:ext>
              </a:extLst>
            </p:cNvPr>
            <p:cNvSpPr/>
            <p:nvPr/>
          </p:nvSpPr>
          <p:spPr>
            <a:xfrm>
              <a:off x="2223610" y="4662955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2" name="直線接點 35841">
              <a:extLst>
                <a:ext uri="{FF2B5EF4-FFF2-40B4-BE49-F238E27FC236}">
                  <a16:creationId xmlns:a16="http://schemas.microsoft.com/office/drawing/2014/main" id="{74A4169B-C1F8-68B3-14A9-BEE1891CBC91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 flipH="1">
              <a:off x="2223610" y="4662955"/>
              <a:ext cx="265720" cy="24545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7363" name="群組 80">
            <a:extLst>
              <a:ext uri="{FF2B5EF4-FFF2-40B4-BE49-F238E27FC236}">
                <a16:creationId xmlns:a16="http://schemas.microsoft.com/office/drawing/2014/main" id="{DEC5EE9A-013C-438A-8A96-04FF82038941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4662488"/>
            <a:ext cx="530225" cy="492125"/>
            <a:chOff x="2877126" y="4662955"/>
            <a:chExt cx="529849" cy="490909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9C8E759D-773E-70FA-91D3-FD592578A211}"/>
                </a:ext>
              </a:extLst>
            </p:cNvPr>
            <p:cNvSpPr/>
            <p:nvPr/>
          </p:nvSpPr>
          <p:spPr>
            <a:xfrm>
              <a:off x="2877126" y="4662955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4" name="直線接點 35843">
              <a:extLst>
                <a:ext uri="{FF2B5EF4-FFF2-40B4-BE49-F238E27FC236}">
                  <a16:creationId xmlns:a16="http://schemas.microsoft.com/office/drawing/2014/main" id="{01000794-9EE7-8A1A-C53D-2078FF98DBB1}"/>
                </a:ext>
              </a:extLst>
            </p:cNvPr>
            <p:cNvCxnSpPr>
              <a:stCxn id="48" idx="0"/>
              <a:endCxn id="48" idx="3"/>
            </p:cNvCxnSpPr>
            <p:nvPr/>
          </p:nvCxnSpPr>
          <p:spPr>
            <a:xfrm flipH="1">
              <a:off x="2954859" y="4662955"/>
              <a:ext cx="187192" cy="419648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64" name="群組 81">
            <a:extLst>
              <a:ext uri="{FF2B5EF4-FFF2-40B4-BE49-F238E27FC236}">
                <a16:creationId xmlns:a16="http://schemas.microsoft.com/office/drawing/2014/main" id="{57043F0B-2796-C354-74D2-0EE7E1668323}"/>
              </a:ext>
            </a:extLst>
          </p:cNvPr>
          <p:cNvGrpSpPr>
            <a:grpSpLocks/>
          </p:cNvGrpSpPr>
          <p:nvPr/>
        </p:nvGrpSpPr>
        <p:grpSpPr bwMode="auto">
          <a:xfrm>
            <a:off x="3554413" y="4662488"/>
            <a:ext cx="528637" cy="492125"/>
            <a:chOff x="3553661" y="4662955"/>
            <a:chExt cx="529849" cy="490909"/>
          </a:xfrm>
        </p:grpSpPr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F79E16E5-A21E-473A-F541-0C56DCF4B520}"/>
                </a:ext>
              </a:extLst>
            </p:cNvPr>
            <p:cNvSpPr/>
            <p:nvPr/>
          </p:nvSpPr>
          <p:spPr>
            <a:xfrm>
              <a:off x="3553661" y="4662955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7" name="直線接點 35846">
              <a:extLst>
                <a:ext uri="{FF2B5EF4-FFF2-40B4-BE49-F238E27FC236}">
                  <a16:creationId xmlns:a16="http://schemas.microsoft.com/office/drawing/2014/main" id="{51EED004-D05C-154B-F781-DB867971A096}"/>
                </a:ext>
              </a:extLst>
            </p:cNvPr>
            <p:cNvCxnSpPr>
              <a:stCxn id="49" idx="1"/>
              <a:endCxn id="49" idx="5"/>
            </p:cNvCxnSpPr>
            <p:nvPr/>
          </p:nvCxnSpPr>
          <p:spPr>
            <a:xfrm>
              <a:off x="3631626" y="4734215"/>
              <a:ext cx="373918" cy="348387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65" name="群組 82">
            <a:extLst>
              <a:ext uri="{FF2B5EF4-FFF2-40B4-BE49-F238E27FC236}">
                <a16:creationId xmlns:a16="http://schemas.microsoft.com/office/drawing/2014/main" id="{D812DC4A-EB6C-D127-B722-D364177F61B0}"/>
              </a:ext>
            </a:extLst>
          </p:cNvPr>
          <p:cNvGrpSpPr>
            <a:grpSpLocks/>
          </p:cNvGrpSpPr>
          <p:nvPr/>
        </p:nvGrpSpPr>
        <p:grpSpPr bwMode="auto">
          <a:xfrm>
            <a:off x="4219575" y="4657725"/>
            <a:ext cx="530225" cy="492125"/>
            <a:chOff x="4219311" y="4658367"/>
            <a:chExt cx="529849" cy="490909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2154F3B7-22E6-E569-20AA-14E4D7C2D591}"/>
                </a:ext>
              </a:extLst>
            </p:cNvPr>
            <p:cNvSpPr/>
            <p:nvPr/>
          </p:nvSpPr>
          <p:spPr>
            <a:xfrm>
              <a:off x="4219311" y="4658367"/>
              <a:ext cx="52984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49" name="直線接點 35848">
              <a:extLst>
                <a:ext uri="{FF2B5EF4-FFF2-40B4-BE49-F238E27FC236}">
                  <a16:creationId xmlns:a16="http://schemas.microsoft.com/office/drawing/2014/main" id="{570E87BA-A5EA-B12D-F362-8D56929479ED}"/>
                </a:ext>
              </a:extLst>
            </p:cNvPr>
            <p:cNvCxnSpPr>
              <a:stCxn id="50" idx="2"/>
              <a:endCxn id="50" idx="7"/>
            </p:cNvCxnSpPr>
            <p:nvPr/>
          </p:nvCxnSpPr>
          <p:spPr>
            <a:xfrm flipV="1">
              <a:off x="4219311" y="4729628"/>
              <a:ext cx="452117" cy="17419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57" name="直線接點 35856">
              <a:extLst>
                <a:ext uri="{FF2B5EF4-FFF2-40B4-BE49-F238E27FC236}">
                  <a16:creationId xmlns:a16="http://schemas.microsoft.com/office/drawing/2014/main" id="{ADB36AB2-55E4-5E02-94CB-89CCBCA591A8}"/>
                </a:ext>
              </a:extLst>
            </p:cNvPr>
            <p:cNvCxnSpPr>
              <a:stCxn id="50" idx="2"/>
              <a:endCxn id="50" idx="5"/>
            </p:cNvCxnSpPr>
            <p:nvPr/>
          </p:nvCxnSpPr>
          <p:spPr>
            <a:xfrm>
              <a:off x="4219311" y="4903822"/>
              <a:ext cx="452117" cy="17419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A04F1F30-7513-58E8-0C89-473B838192DC}"/>
              </a:ext>
            </a:extLst>
          </p:cNvPr>
          <p:cNvGrpSpPr>
            <a:grpSpLocks/>
          </p:cNvGrpSpPr>
          <p:nvPr/>
        </p:nvGrpSpPr>
        <p:grpSpPr bwMode="auto">
          <a:xfrm>
            <a:off x="5702300" y="4662488"/>
            <a:ext cx="528638" cy="492125"/>
            <a:chOff x="5701765" y="4662955"/>
            <a:chExt cx="529849" cy="490909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87CAFE74-8C77-521D-9AE7-BF680E9F7675}"/>
                </a:ext>
              </a:extLst>
            </p:cNvPr>
            <p:cNvSpPr/>
            <p:nvPr/>
          </p:nvSpPr>
          <p:spPr>
            <a:xfrm>
              <a:off x="5701765" y="4662955"/>
              <a:ext cx="529849" cy="4909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61" name="直線接點 35860">
              <a:extLst>
                <a:ext uri="{FF2B5EF4-FFF2-40B4-BE49-F238E27FC236}">
                  <a16:creationId xmlns:a16="http://schemas.microsoft.com/office/drawing/2014/main" id="{6DC830A9-2799-B4D9-B291-B31C63375568}"/>
                </a:ext>
              </a:extLst>
            </p:cNvPr>
            <p:cNvCxnSpPr>
              <a:stCxn id="52" idx="1"/>
              <a:endCxn id="52" idx="3"/>
            </p:cNvCxnSpPr>
            <p:nvPr/>
          </p:nvCxnSpPr>
          <p:spPr>
            <a:xfrm>
              <a:off x="5779731" y="4734215"/>
              <a:ext cx="0" cy="3483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63" name="直線接點 35862">
              <a:extLst>
                <a:ext uri="{FF2B5EF4-FFF2-40B4-BE49-F238E27FC236}">
                  <a16:creationId xmlns:a16="http://schemas.microsoft.com/office/drawing/2014/main" id="{A06E54D4-572C-7E82-7079-C865308A18D8}"/>
                </a:ext>
              </a:extLst>
            </p:cNvPr>
            <p:cNvCxnSpPr>
              <a:stCxn id="52" idx="3"/>
              <a:endCxn id="52" idx="5"/>
            </p:cNvCxnSpPr>
            <p:nvPr/>
          </p:nvCxnSpPr>
          <p:spPr>
            <a:xfrm>
              <a:off x="5779731" y="5082603"/>
              <a:ext cx="37391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67" name="群組 83">
            <a:extLst>
              <a:ext uri="{FF2B5EF4-FFF2-40B4-BE49-F238E27FC236}">
                <a16:creationId xmlns:a16="http://schemas.microsoft.com/office/drawing/2014/main" id="{EFFFC33E-6E6B-512A-B29C-CDB0FDBBA77A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4657725"/>
            <a:ext cx="530225" cy="492125"/>
            <a:chOff x="4886488" y="4658367"/>
            <a:chExt cx="529849" cy="490909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EBFE64E6-59FF-AC27-B945-18E8BA2519C9}"/>
                </a:ext>
              </a:extLst>
            </p:cNvPr>
            <p:cNvSpPr/>
            <p:nvPr/>
          </p:nvSpPr>
          <p:spPr>
            <a:xfrm>
              <a:off x="4886488" y="4658367"/>
              <a:ext cx="529849" cy="4909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59" name="直線接點 35858">
              <a:extLst>
                <a:ext uri="{FF2B5EF4-FFF2-40B4-BE49-F238E27FC236}">
                  <a16:creationId xmlns:a16="http://schemas.microsoft.com/office/drawing/2014/main" id="{2B148789-9097-CE5F-F676-90A7EA80763C}"/>
                </a:ext>
              </a:extLst>
            </p:cNvPr>
            <p:cNvCxnSpPr>
              <a:stCxn id="51" idx="1"/>
            </p:cNvCxnSpPr>
            <p:nvPr/>
          </p:nvCxnSpPr>
          <p:spPr>
            <a:xfrm>
              <a:off x="4964221" y="4729628"/>
              <a:ext cx="452116" cy="4196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65" name="直線接點 35864">
              <a:extLst>
                <a:ext uri="{FF2B5EF4-FFF2-40B4-BE49-F238E27FC236}">
                  <a16:creationId xmlns:a16="http://schemas.microsoft.com/office/drawing/2014/main" id="{22B7D0C2-CDE8-C8D6-A97E-DE9D61F0C4EA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5151413" y="4658367"/>
              <a:ext cx="0" cy="4909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864E0C08-EB17-0DC8-75DC-5FB9E49C9C9D}"/>
              </a:ext>
            </a:extLst>
          </p:cNvPr>
          <p:cNvGrpSpPr>
            <a:grpSpLocks/>
          </p:cNvGrpSpPr>
          <p:nvPr/>
        </p:nvGrpSpPr>
        <p:grpSpPr bwMode="auto">
          <a:xfrm>
            <a:off x="6354763" y="4662488"/>
            <a:ext cx="530225" cy="492125"/>
            <a:chOff x="6355280" y="4662955"/>
            <a:chExt cx="529849" cy="490909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DBD0CC59-0AEC-5830-241D-CA7F270E032E}"/>
                </a:ext>
              </a:extLst>
            </p:cNvPr>
            <p:cNvSpPr/>
            <p:nvPr/>
          </p:nvSpPr>
          <p:spPr>
            <a:xfrm>
              <a:off x="6355280" y="4662955"/>
              <a:ext cx="529849" cy="4909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67" name="直線接點 35866">
              <a:extLst>
                <a:ext uri="{FF2B5EF4-FFF2-40B4-BE49-F238E27FC236}">
                  <a16:creationId xmlns:a16="http://schemas.microsoft.com/office/drawing/2014/main" id="{4197DC1C-0F89-EF25-07EF-E3149624040D}"/>
                </a:ext>
              </a:extLst>
            </p:cNvPr>
            <p:cNvCxnSpPr>
              <a:stCxn id="53" idx="2"/>
              <a:endCxn id="53" idx="5"/>
            </p:cNvCxnSpPr>
            <p:nvPr/>
          </p:nvCxnSpPr>
          <p:spPr>
            <a:xfrm>
              <a:off x="6355280" y="4908409"/>
              <a:ext cx="452116" cy="17419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69" name="直線接點 35868">
              <a:extLst>
                <a:ext uri="{FF2B5EF4-FFF2-40B4-BE49-F238E27FC236}">
                  <a16:creationId xmlns:a16="http://schemas.microsoft.com/office/drawing/2014/main" id="{0945B353-C2F0-7A92-BABF-13B77C2758DD}"/>
                </a:ext>
              </a:extLst>
            </p:cNvPr>
            <p:cNvCxnSpPr>
              <a:stCxn id="53" idx="7"/>
              <a:endCxn id="53" idx="5"/>
            </p:cNvCxnSpPr>
            <p:nvPr/>
          </p:nvCxnSpPr>
          <p:spPr>
            <a:xfrm>
              <a:off x="6807396" y="4734215"/>
              <a:ext cx="0" cy="3483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A90DF736-79F4-9902-D7DE-2F680C8E4AC4}"/>
              </a:ext>
            </a:extLst>
          </p:cNvPr>
          <p:cNvGrpSpPr>
            <a:grpSpLocks/>
          </p:cNvGrpSpPr>
          <p:nvPr/>
        </p:nvGrpSpPr>
        <p:grpSpPr bwMode="auto">
          <a:xfrm>
            <a:off x="7031038" y="4662488"/>
            <a:ext cx="530225" cy="492125"/>
            <a:chOff x="7031815" y="4662955"/>
            <a:chExt cx="529849" cy="490909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346ED3FC-4FCA-9C51-6BBC-6885F898DF06}"/>
                </a:ext>
              </a:extLst>
            </p:cNvPr>
            <p:cNvSpPr/>
            <p:nvPr/>
          </p:nvSpPr>
          <p:spPr>
            <a:xfrm>
              <a:off x="7031815" y="4662955"/>
              <a:ext cx="529849" cy="4909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35871" name="直線接點 35870">
              <a:extLst>
                <a:ext uri="{FF2B5EF4-FFF2-40B4-BE49-F238E27FC236}">
                  <a16:creationId xmlns:a16="http://schemas.microsoft.com/office/drawing/2014/main" id="{40BE5056-0E23-78D7-10F2-848DC33DE60E}"/>
                </a:ext>
              </a:extLst>
            </p:cNvPr>
            <p:cNvCxnSpPr>
              <a:stCxn id="54" idx="2"/>
              <a:endCxn id="54" idx="6"/>
            </p:cNvCxnSpPr>
            <p:nvPr/>
          </p:nvCxnSpPr>
          <p:spPr>
            <a:xfrm>
              <a:off x="7031815" y="4908409"/>
              <a:ext cx="52984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DE128615-CDB9-B8BD-039B-953352229DD0}"/>
                </a:ext>
              </a:extLst>
            </p:cNvPr>
            <p:cNvCxnSpPr>
              <a:stCxn id="54" idx="0"/>
              <a:endCxn id="54" idx="4"/>
            </p:cNvCxnSpPr>
            <p:nvPr/>
          </p:nvCxnSpPr>
          <p:spPr>
            <a:xfrm>
              <a:off x="7296739" y="4662955"/>
              <a:ext cx="0" cy="4909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65A45DE8-09B1-6018-C822-03A2B18534F3}"/>
              </a:ext>
            </a:extLst>
          </p:cNvPr>
          <p:cNvGrpSpPr>
            <a:grpSpLocks/>
          </p:cNvGrpSpPr>
          <p:nvPr/>
        </p:nvGrpSpPr>
        <p:grpSpPr bwMode="auto">
          <a:xfrm>
            <a:off x="7697788" y="4662488"/>
            <a:ext cx="530225" cy="492125"/>
            <a:chOff x="7697465" y="4662955"/>
            <a:chExt cx="529849" cy="490909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752B95C8-16A9-3F4E-E410-0D655BDB2325}"/>
                </a:ext>
              </a:extLst>
            </p:cNvPr>
            <p:cNvSpPr/>
            <p:nvPr/>
          </p:nvSpPr>
          <p:spPr>
            <a:xfrm>
              <a:off x="7697465" y="4662955"/>
              <a:ext cx="529849" cy="4909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7959ABB6-2159-8DFF-7D0C-FAED877DCC56}"/>
                </a:ext>
              </a:extLst>
            </p:cNvPr>
            <p:cNvCxnSpPr>
              <a:stCxn id="55" idx="0"/>
              <a:endCxn id="55" idx="3"/>
            </p:cNvCxnSpPr>
            <p:nvPr/>
          </p:nvCxnSpPr>
          <p:spPr>
            <a:xfrm flipH="1">
              <a:off x="7775197" y="4662955"/>
              <a:ext cx="187192" cy="4196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7FD6025A-7262-F8E1-13DA-6DDC4C34887D}"/>
                </a:ext>
              </a:extLst>
            </p:cNvPr>
            <p:cNvCxnSpPr>
              <a:stCxn id="55" idx="3"/>
              <a:endCxn id="55" idx="5"/>
            </p:cNvCxnSpPr>
            <p:nvPr/>
          </p:nvCxnSpPr>
          <p:spPr>
            <a:xfrm>
              <a:off x="7775197" y="5082603"/>
              <a:ext cx="3743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2AA4B961-ED18-0D3C-5BC8-0AA34CEE3E38}"/>
                </a:ext>
              </a:extLst>
            </p:cNvPr>
            <p:cNvCxnSpPr>
              <a:stCxn id="55" idx="0"/>
              <a:endCxn id="55" idx="5"/>
            </p:cNvCxnSpPr>
            <p:nvPr/>
          </p:nvCxnSpPr>
          <p:spPr>
            <a:xfrm>
              <a:off x="7962389" y="4662955"/>
              <a:ext cx="187192" cy="4196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0227DE7-36F9-0320-3ED9-04F1376FB307}"/>
              </a:ext>
            </a:extLst>
          </p:cNvPr>
          <p:cNvGrpSpPr>
            <a:grpSpLocks/>
          </p:cNvGrpSpPr>
          <p:nvPr/>
        </p:nvGrpSpPr>
        <p:grpSpPr bwMode="auto">
          <a:xfrm>
            <a:off x="8364538" y="4657725"/>
            <a:ext cx="530225" cy="492125"/>
            <a:chOff x="8364642" y="4658366"/>
            <a:chExt cx="529849" cy="490909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71006816-ED3E-8A7A-483E-B6A0CB52F389}"/>
                </a:ext>
              </a:extLst>
            </p:cNvPr>
            <p:cNvSpPr/>
            <p:nvPr/>
          </p:nvSpPr>
          <p:spPr>
            <a:xfrm>
              <a:off x="8364642" y="4658366"/>
              <a:ext cx="529849" cy="4909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7B82604F-C32F-E076-6989-2AD2A4AF2740}"/>
                </a:ext>
              </a:extLst>
            </p:cNvPr>
            <p:cNvCxnSpPr>
              <a:stCxn id="56" idx="1"/>
              <a:endCxn id="56" idx="3"/>
            </p:cNvCxnSpPr>
            <p:nvPr/>
          </p:nvCxnSpPr>
          <p:spPr>
            <a:xfrm>
              <a:off x="8442374" y="4729627"/>
              <a:ext cx="0" cy="3483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0120CC57-81D6-0FD9-C571-73A4D0F147C6}"/>
                </a:ext>
              </a:extLst>
            </p:cNvPr>
            <p:cNvCxnSpPr>
              <a:stCxn id="56" idx="3"/>
              <a:endCxn id="56" idx="5"/>
            </p:cNvCxnSpPr>
            <p:nvPr/>
          </p:nvCxnSpPr>
          <p:spPr>
            <a:xfrm>
              <a:off x="8442374" y="5078015"/>
              <a:ext cx="3743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4AFD53E-2691-918C-61F1-EC2B3FA813B4}"/>
                </a:ext>
              </a:extLst>
            </p:cNvPr>
            <p:cNvCxnSpPr>
              <a:stCxn id="56" idx="5"/>
              <a:endCxn id="56" idx="7"/>
            </p:cNvCxnSpPr>
            <p:nvPr/>
          </p:nvCxnSpPr>
          <p:spPr>
            <a:xfrm flipV="1">
              <a:off x="8816758" y="4729627"/>
              <a:ext cx="0" cy="3483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9637D972-E735-0ECF-58C9-9BDF75F91A36}"/>
                </a:ext>
              </a:extLst>
            </p:cNvPr>
            <p:cNvCxnSpPr>
              <a:stCxn id="56" idx="7"/>
              <a:endCxn id="56" idx="1"/>
            </p:cNvCxnSpPr>
            <p:nvPr/>
          </p:nvCxnSpPr>
          <p:spPr>
            <a:xfrm flipH="1">
              <a:off x="8442374" y="4729627"/>
              <a:ext cx="37438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72" name="文字方塊 124">
            <a:extLst>
              <a:ext uri="{FF2B5EF4-FFF2-40B4-BE49-F238E27FC236}">
                <a16:creationId xmlns:a16="http://schemas.microsoft.com/office/drawing/2014/main" id="{E089EDC4-8536-8ED2-C99F-599B36D61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300663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Draw: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70" name="Text Box 8">
            <a:extLst>
              <a:ext uri="{FF2B5EF4-FFF2-40B4-BE49-F238E27FC236}">
                <a16:creationId xmlns:a16="http://schemas.microsoft.com/office/drawing/2014/main" id="{700CFE4E-85F3-083C-9FE5-F82ACD55D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5876925"/>
            <a:ext cx="80184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number of ways of drawing the remaining 5 red  	   balls in the last 5 draws</a:t>
            </a:r>
            <a:r>
              <a:rPr lang="zh-TW" altLang="en-US" sz="2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is     .</a:t>
            </a:r>
          </a:p>
        </p:txBody>
      </p:sp>
      <p:graphicFrame>
        <p:nvGraphicFramePr>
          <p:cNvPr id="72" name="物件 71">
            <a:extLst>
              <a:ext uri="{FF2B5EF4-FFF2-40B4-BE49-F238E27FC236}">
                <a16:creationId xmlns:a16="http://schemas.microsoft.com/office/drawing/2014/main" id="{F8FB74D0-5DA0-62D3-0386-D86AF059E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6288088"/>
          <a:ext cx="3524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4814" imgH="177492" progId="Equation.3">
                  <p:embed/>
                </p:oleObj>
              </mc:Choice>
              <mc:Fallback>
                <p:oleObj name="方程式" r:id="rId2" imgW="164814" imgH="177492" progId="Equation.3">
                  <p:embed/>
                  <p:pic>
                    <p:nvPicPr>
                      <p:cNvPr id="0" name="物件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6288088"/>
                        <a:ext cx="3524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046 L 0.07153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2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14687 -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21979 -7.40741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7FE14549-E109-CB1D-B9DB-45BA569B1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856662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a bag, there are 4 different blue balls and 6 different red balls. All the balls are drawn one by one out of the bag. In how many ways can the balls be drawn 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	there are no restrictions?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(b)	4 blue balls and 1 red ball are drawn in the first </a:t>
            </a:r>
            <a:br>
              <a:rPr lang="en-US" altLang="zh-TW" sz="2800">
                <a:latin typeface="Arial" panose="020B0604020202020204" pitchFamily="34" charset="0"/>
              </a:rPr>
            </a:br>
            <a:r>
              <a:rPr lang="en-US" altLang="zh-TW" sz="2800">
                <a:latin typeface="Arial" panose="020B0604020202020204" pitchFamily="34" charset="0"/>
              </a:rPr>
              <a:t>	5 draws?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A4664F28-9E74-69D9-9ED4-4634D0FAC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58372" name="Text Box 7">
            <a:extLst>
              <a:ext uri="{FF2B5EF4-FFF2-40B4-BE49-F238E27FC236}">
                <a16:creationId xmlns:a16="http://schemas.microsoft.com/office/drawing/2014/main" id="{0D30D350-F3CE-E999-8F3D-8A4AA8099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73488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60422" name="Text Box 9">
            <a:extLst>
              <a:ext uri="{FF2B5EF4-FFF2-40B4-BE49-F238E27FC236}">
                <a16:creationId xmlns:a16="http://schemas.microsoft.com/office/drawing/2014/main" id="{30CDD35F-EB05-4707-C985-D44A5C40E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790950"/>
            <a:ext cx="434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required number of ways</a:t>
            </a:r>
          </a:p>
        </p:txBody>
      </p:sp>
      <p:graphicFrame>
        <p:nvGraphicFramePr>
          <p:cNvPr id="60423" name="Object 10">
            <a:extLst>
              <a:ext uri="{FF2B5EF4-FFF2-40B4-BE49-F238E27FC236}">
                <a16:creationId xmlns:a16="http://schemas.microsoft.com/office/drawing/2014/main" id="{5D4EE68B-9C84-1806-B326-E1E54AF06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189413"/>
          <a:ext cx="169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38200" imgH="228600" progId="Equation.3">
                  <p:embed/>
                </p:oleObj>
              </mc:Choice>
              <mc:Fallback>
                <p:oleObj name="方程式" r:id="rId2" imgW="838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189413"/>
                        <a:ext cx="169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3A9A6BC0-C8CB-5072-DA06-FA49728D3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4668838"/>
          <a:ext cx="1260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622030" imgH="241195" progId="Equation.3">
                  <p:embed/>
                </p:oleObj>
              </mc:Choice>
              <mc:Fallback>
                <p:oleObj name="方程式" r:id="rId4" imgW="622030" imgH="241195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668838"/>
                        <a:ext cx="12604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F0A7C0DD-53EC-A447-17F0-087A7B9DB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836613"/>
            <a:ext cx="87169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Suppose 3 cards are selected from the following 4 cards. How many possible combinations are there?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0594DAA-1320-E26C-F17F-B286F2AE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035175"/>
            <a:ext cx="1152525" cy="7921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5F3A269C-19D2-8664-A972-905C02C7C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2827338"/>
            <a:ext cx="74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ed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64522E2-4B80-2347-215E-ACD4813D8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035175"/>
            <a:ext cx="1152525" cy="7921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83341BEF-03E2-7A28-49C6-B41ACA672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2827338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latin typeface="Arial" panose="020B0604020202020204" pitchFamily="34" charset="0"/>
              </a:rPr>
              <a:t>reen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28D6F4F5-3F9D-631F-1C68-7BEF1C8D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035175"/>
            <a:ext cx="1152525" cy="792163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A84B00CB-7A5F-ECE0-5AA8-3780A13E3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282733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urple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E0258B27-53E2-6FEA-96B3-F65416F77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035175"/>
            <a:ext cx="1152525" cy="79216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0CCFDB9F-BBAE-2608-8F73-7BDD3A40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2827338"/>
            <a:ext cx="795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lue</a:t>
            </a:r>
          </a:p>
        </p:txBody>
      </p:sp>
      <p:graphicFrame>
        <p:nvGraphicFramePr>
          <p:cNvPr id="13" name="Group 82">
            <a:extLst>
              <a:ext uri="{FF2B5EF4-FFF2-40B4-BE49-F238E27FC236}">
                <a16:creationId xmlns:a16="http://schemas.microsoft.com/office/drawing/2014/main" id="{9C8CA7CE-D176-3934-51EB-D87E4DC758F5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3943350"/>
          <a:ext cx="4537075" cy="2376488"/>
        </p:xfrm>
        <a:graphic>
          <a:graphicData uri="http://schemas.openxmlformats.org/drawingml/2006/table">
            <a:tbl>
              <a:tblPr/>
              <a:tblGrid>
                <a:gridCol w="113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sym typeface="Wingdings 2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36">
            <a:extLst>
              <a:ext uri="{FF2B5EF4-FFF2-40B4-BE49-F238E27FC236}">
                <a16:creationId xmlns:a16="http://schemas.microsoft.com/office/drawing/2014/main" id="{CC03AAB1-0AD4-93C7-BFB2-706BCC75C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56063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7DA0BC8F-E214-9E16-D62E-5A3FB535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608513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grpSp>
        <p:nvGrpSpPr>
          <p:cNvPr id="16" name="Group 118">
            <a:extLst>
              <a:ext uri="{FF2B5EF4-FFF2-40B4-BE49-F238E27FC236}">
                <a16:creationId xmlns:a16="http://schemas.microsoft.com/office/drawing/2014/main" id="{A7A0E67D-A995-4CB2-C551-FD1F937252AE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943350"/>
            <a:ext cx="3960813" cy="2376488"/>
            <a:chOff x="3288" y="2387"/>
            <a:chExt cx="2495" cy="1497"/>
          </a:xfrm>
        </p:grpSpPr>
        <p:sp>
          <p:nvSpPr>
            <p:cNvPr id="27707" name="Rectangle 45">
              <a:extLst>
                <a:ext uri="{FF2B5EF4-FFF2-40B4-BE49-F238E27FC236}">
                  <a16:creationId xmlns:a16="http://schemas.microsoft.com/office/drawing/2014/main" id="{52914B35-07B8-14E7-D519-341D391F1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387"/>
              <a:ext cx="1134" cy="1497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708" name="AutoShape 46">
              <a:extLst>
                <a:ext uri="{FF2B5EF4-FFF2-40B4-BE49-F238E27FC236}">
                  <a16:creationId xmlns:a16="http://schemas.microsoft.com/office/drawing/2014/main" id="{FD9838AD-3DB4-7504-4937-A756C769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458"/>
              <a:ext cx="1270" cy="511"/>
            </a:xfrm>
            <a:prstGeom prst="wedgeRoundRectCallout">
              <a:avLst>
                <a:gd name="adj1" fmla="val -54968"/>
                <a:gd name="adj2" fmla="val 149319"/>
                <a:gd name="adj3" fmla="val 16667"/>
              </a:avLst>
            </a:prstGeom>
            <a:solidFill>
              <a:srgbClr val="FFCC00"/>
            </a:solidFill>
            <a:ln w="12700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10000"/>
                </a:spcBef>
                <a:buFontTx/>
                <a:buNone/>
              </a:pPr>
              <a:r>
                <a:rPr lang="en-US" altLang="en-US" sz="2200">
                  <a:latin typeface="Arial" panose="020B0604020202020204" pitchFamily="34" charset="0"/>
                </a:rPr>
                <a:t>There are 4 combinations.</a:t>
              </a:r>
            </a:p>
          </p:txBody>
        </p:sp>
      </p:grpSp>
      <p:sp>
        <p:nvSpPr>
          <p:cNvPr id="19" name="Rectangle 83">
            <a:extLst>
              <a:ext uri="{FF2B5EF4-FFF2-40B4-BE49-F238E27FC236}">
                <a16:creationId xmlns:a16="http://schemas.microsoft.com/office/drawing/2014/main" id="{7E26C1AB-F8E6-E045-DCDC-B48FA74A2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056063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60E74259-D352-1C7C-39B7-221AAC22C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608513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42506905-969B-D9B7-44F2-AF885D8A4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4048125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2" name="Rectangle 86">
            <a:extLst>
              <a:ext uri="{FF2B5EF4-FFF2-40B4-BE49-F238E27FC236}">
                <a16:creationId xmlns:a16="http://schemas.microsoft.com/office/drawing/2014/main" id="{4C96D6C3-C2B5-B0CB-C4ED-F570A14C4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4600575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3" name="Rectangle 87">
            <a:extLst>
              <a:ext uri="{FF2B5EF4-FFF2-40B4-BE49-F238E27FC236}">
                <a16:creationId xmlns:a16="http://schemas.microsoft.com/office/drawing/2014/main" id="{443FD5E8-FF02-9BFF-397E-402C150F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246688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4" name="Rectangle 88">
            <a:extLst>
              <a:ext uri="{FF2B5EF4-FFF2-40B4-BE49-F238E27FC236}">
                <a16:creationId xmlns:a16="http://schemas.microsoft.com/office/drawing/2014/main" id="{9E8264CF-3B94-40EC-0AEF-817565FCB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5238750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5" name="Rectangle 89">
            <a:extLst>
              <a:ext uri="{FF2B5EF4-FFF2-40B4-BE49-F238E27FC236}">
                <a16:creationId xmlns:a16="http://schemas.microsoft.com/office/drawing/2014/main" id="{EB094064-9785-9DAD-D574-AF9CCBE6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5248275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6" name="Rectangle 90">
            <a:extLst>
              <a:ext uri="{FF2B5EF4-FFF2-40B4-BE49-F238E27FC236}">
                <a16:creationId xmlns:a16="http://schemas.microsoft.com/office/drawing/2014/main" id="{40C156B4-7368-2157-EA96-4033D281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5807075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7" name="Rectangle 91">
            <a:extLst>
              <a:ext uri="{FF2B5EF4-FFF2-40B4-BE49-F238E27FC236}">
                <a16:creationId xmlns:a16="http://schemas.microsoft.com/office/drawing/2014/main" id="{B0B0C016-3AD6-63ED-A9BB-635D0E7C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5816600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8" name="Rectangle 92">
            <a:extLst>
              <a:ext uri="{FF2B5EF4-FFF2-40B4-BE49-F238E27FC236}">
                <a16:creationId xmlns:a16="http://schemas.microsoft.com/office/drawing/2014/main" id="{ABF7DCAA-F7F0-3DAC-7837-44AD8A63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799138"/>
            <a:ext cx="460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accent2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</a:t>
            </a:r>
          </a:p>
        </p:txBody>
      </p:sp>
      <p:sp>
        <p:nvSpPr>
          <p:cNvPr id="29" name="Rectangle 93">
            <a:extLst>
              <a:ext uri="{FF2B5EF4-FFF2-40B4-BE49-F238E27FC236}">
                <a16:creationId xmlns:a16="http://schemas.microsoft.com/office/drawing/2014/main" id="{7A1004B1-EDD2-A143-F9E3-D0F44BD4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34036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30" name="Rectangle 94">
            <a:extLst>
              <a:ext uri="{FF2B5EF4-FFF2-40B4-BE49-F238E27FC236}">
                <a16:creationId xmlns:a16="http://schemas.microsoft.com/office/drawing/2014/main" id="{544C44E1-304E-C93A-7CD1-15AE4C60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3413125"/>
            <a:ext cx="463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31" name="Rectangle 95">
            <a:extLst>
              <a:ext uri="{FF2B5EF4-FFF2-40B4-BE49-F238E27FC236}">
                <a16:creationId xmlns:a16="http://schemas.microsoft.com/office/drawing/2014/main" id="{0B88A7CE-7447-03C0-77EA-C77AD611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3413125"/>
            <a:ext cx="423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32" name="Rectangle 96">
            <a:extLst>
              <a:ext uri="{FF2B5EF4-FFF2-40B4-BE49-F238E27FC236}">
                <a16:creationId xmlns:a16="http://schemas.microsoft.com/office/drawing/2014/main" id="{BD3D6D25-4D02-B6BE-889C-C1A6E7943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3422650"/>
            <a:ext cx="423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3" name="Rectangle 101">
            <a:extLst>
              <a:ext uri="{FF2B5EF4-FFF2-40B4-BE49-F238E27FC236}">
                <a16:creationId xmlns:a16="http://schemas.microsoft.com/office/drawing/2014/main" id="{16F94190-478B-7E2C-93E8-DC8A1B3B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046538"/>
            <a:ext cx="169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accent2"/>
                </a:solidFill>
                <a:latin typeface="Arial" panose="020B0604020202020204" pitchFamily="34" charset="0"/>
              </a:rPr>
              <a:t>R, G and P</a:t>
            </a:r>
          </a:p>
        </p:txBody>
      </p:sp>
      <p:sp>
        <p:nvSpPr>
          <p:cNvPr id="34" name="Rectangle 106">
            <a:extLst>
              <a:ext uri="{FF2B5EF4-FFF2-40B4-BE49-F238E27FC236}">
                <a16:creationId xmlns:a16="http://schemas.microsoft.com/office/drawing/2014/main" id="{D99CC6B7-5938-D2FF-2173-7081CFA4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611688"/>
            <a:ext cx="169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accent2"/>
                </a:solidFill>
                <a:latin typeface="Arial" panose="020B0604020202020204" pitchFamily="34" charset="0"/>
              </a:rPr>
              <a:t>R, G and B</a:t>
            </a:r>
          </a:p>
        </p:txBody>
      </p:sp>
      <p:sp>
        <p:nvSpPr>
          <p:cNvPr id="35" name="Rectangle 111">
            <a:extLst>
              <a:ext uri="{FF2B5EF4-FFF2-40B4-BE49-F238E27FC236}">
                <a16:creationId xmlns:a16="http://schemas.microsoft.com/office/drawing/2014/main" id="{7E93B202-6403-C5B2-D103-4E55141A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5230813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accent2"/>
                </a:solidFill>
                <a:latin typeface="Arial" panose="020B0604020202020204" pitchFamily="34" charset="0"/>
              </a:rPr>
              <a:t>R, P and B</a:t>
            </a:r>
          </a:p>
        </p:txBody>
      </p:sp>
      <p:sp>
        <p:nvSpPr>
          <p:cNvPr id="36" name="Rectangle 116">
            <a:extLst>
              <a:ext uri="{FF2B5EF4-FFF2-40B4-BE49-F238E27FC236}">
                <a16:creationId xmlns:a16="http://schemas.microsoft.com/office/drawing/2014/main" id="{56C700D9-56D8-8AF9-3512-8A1437BAF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815013"/>
            <a:ext cx="167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accent2"/>
                </a:solidFill>
                <a:latin typeface="Arial" panose="020B0604020202020204" pitchFamily="34" charset="0"/>
              </a:rPr>
              <a:t>G, P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FEB7B8BB-4C8D-C4E7-C87C-7DDAF9293475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644900"/>
            <a:ext cx="8856662" cy="2376488"/>
            <a:chOff x="179388" y="3644900"/>
            <a:chExt cx="8955087" cy="2376488"/>
          </a:xfrm>
        </p:grpSpPr>
        <p:pic>
          <p:nvPicPr>
            <p:cNvPr id="28678" name="Picture 10" descr="Q:\Secondary (Maths)\[]Senior Maths\NSSMIA(Compulsory) 2nd Ed\Finalized\TRDVD\4A\[1] 5-Min Lec\Cartoon\Teacher and student artwork Tiff file\Teacher_M4.tif">
              <a:extLst>
                <a:ext uri="{FF2B5EF4-FFF2-40B4-BE49-F238E27FC236}">
                  <a16:creationId xmlns:a16="http://schemas.microsoft.com/office/drawing/2014/main" id="{1703095F-2BF2-8BF1-508E-C97778030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6913" y="3644900"/>
              <a:ext cx="2087562" cy="234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679" name="Group 16">
              <a:extLst>
                <a:ext uri="{FF2B5EF4-FFF2-40B4-BE49-F238E27FC236}">
                  <a16:creationId xmlns:a16="http://schemas.microsoft.com/office/drawing/2014/main" id="{D97D965C-2F70-2C09-7D99-DE13DB72B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388" y="3716338"/>
              <a:ext cx="6985000" cy="2305050"/>
              <a:chOff x="113" y="2341"/>
              <a:chExt cx="4400" cy="1452"/>
            </a:xfrm>
          </p:grpSpPr>
          <p:sp>
            <p:nvSpPr>
              <p:cNvPr id="28680" name="AutoShape 7">
                <a:extLst>
                  <a:ext uri="{FF2B5EF4-FFF2-40B4-BE49-F238E27FC236}">
                    <a16:creationId xmlns:a16="http://schemas.microsoft.com/office/drawing/2014/main" id="{1452494B-315A-B85B-8C0B-F5B27CFB5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2341"/>
                <a:ext cx="4400" cy="1452"/>
              </a:xfrm>
              <a:prstGeom prst="cloudCallout">
                <a:avLst>
                  <a:gd name="adj1" fmla="val 52977"/>
                  <a:gd name="adj2" fmla="val -36431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8681" name="Rectangle 9">
                <a:extLst>
                  <a:ext uri="{FF2B5EF4-FFF2-40B4-BE49-F238E27FC236}">
                    <a16:creationId xmlns:a16="http://schemas.microsoft.com/office/drawing/2014/main" id="{7C8E80AE-BCB7-BA3A-6868-C8FE6F484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603"/>
                <a:ext cx="3765" cy="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Let us look at the previous example again and illustrate the method </a:t>
                </a:r>
                <a:br>
                  <a:rPr lang="en-US" altLang="zh-TW" sz="2800">
                    <a:latin typeface="Arial" panose="020B0604020202020204" pitchFamily="34" charset="0"/>
                  </a:rPr>
                </a:br>
                <a:r>
                  <a:rPr lang="en-US" altLang="zh-TW" sz="2800">
                    <a:latin typeface="Arial" panose="020B0604020202020204" pitchFamily="34" charset="0"/>
                  </a:rPr>
                  <a:t>for general situations.</a:t>
                </a:r>
              </a:p>
            </p:txBody>
          </p:sp>
        </p:grpSp>
      </p:grpSp>
      <p:sp>
        <p:nvSpPr>
          <p:cNvPr id="28675" name="AutoShape 11">
            <a:extLst>
              <a:ext uri="{FF2B5EF4-FFF2-40B4-BE49-F238E27FC236}">
                <a16:creationId xmlns:a16="http://schemas.microsoft.com/office/drawing/2014/main" id="{F71F8201-9ABB-D824-F7B5-8D8826DA6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692150"/>
            <a:ext cx="7345362" cy="2520950"/>
          </a:xfrm>
          <a:prstGeom prst="cloudCallout">
            <a:avLst>
              <a:gd name="adj1" fmla="val -50282"/>
              <a:gd name="adj2" fmla="val -2852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8676" name="Rectangle 13">
            <a:extLst>
              <a:ext uri="{FF2B5EF4-FFF2-40B4-BE49-F238E27FC236}">
                <a16:creationId xmlns:a16="http://schemas.microsoft.com/office/drawing/2014/main" id="{C0A4D3AB-BF41-5FFF-D226-76B13FA9A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054100"/>
            <a:ext cx="604837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When the number of objects considered is large, how can I calculate the number of combinations?</a:t>
            </a:r>
          </a:p>
        </p:txBody>
      </p:sp>
      <p:pic>
        <p:nvPicPr>
          <p:cNvPr id="28677" name="Picture 10" descr="Q:\Secondary (Maths)\[]Senior Maths\NSSMIA(Compulsory) 2nd Ed\Finalized\TRDVD\4A\[1] 5-Min Lec\Cartoon\Teacher and student artwork Tiff file\Student_B6.tif">
            <a:extLst>
              <a:ext uri="{FF2B5EF4-FFF2-40B4-BE49-F238E27FC236}">
                <a16:creationId xmlns:a16="http://schemas.microsoft.com/office/drawing/2014/main" id="{D26C6772-067A-471C-1B82-D15A908F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838" y="784225"/>
            <a:ext cx="2274888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6">
            <a:extLst>
              <a:ext uri="{FF2B5EF4-FFF2-40B4-BE49-F238E27FC236}">
                <a16:creationId xmlns:a16="http://schemas.microsoft.com/office/drawing/2014/main" id="{BA6E396E-B73F-796F-B3D8-542BD0A0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Suppose 3 cards are selected from the following 4 cards. How many possible combinations are there?</a:t>
            </a:r>
          </a:p>
        </p:txBody>
      </p:sp>
      <p:sp>
        <p:nvSpPr>
          <p:cNvPr id="29699" name="Rectangle 30">
            <a:extLst>
              <a:ext uri="{FF2B5EF4-FFF2-40B4-BE49-F238E27FC236}">
                <a16:creationId xmlns:a16="http://schemas.microsoft.com/office/drawing/2014/main" id="{FC548679-EF29-2DF3-9D1A-44CBA65C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628775"/>
            <a:ext cx="1152525" cy="7921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9700" name="Text Box 31">
            <a:extLst>
              <a:ext uri="{FF2B5EF4-FFF2-40B4-BE49-F238E27FC236}">
                <a16:creationId xmlns:a16="http://schemas.microsoft.com/office/drawing/2014/main" id="{DD222FD7-9BCE-0533-8A8D-D202EAA25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2420938"/>
            <a:ext cx="74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ed</a:t>
            </a:r>
          </a:p>
        </p:txBody>
      </p:sp>
      <p:sp>
        <p:nvSpPr>
          <p:cNvPr id="29701" name="Rectangle 32">
            <a:extLst>
              <a:ext uri="{FF2B5EF4-FFF2-40B4-BE49-F238E27FC236}">
                <a16:creationId xmlns:a16="http://schemas.microsoft.com/office/drawing/2014/main" id="{36403252-EFEC-1098-907B-4CC690C3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628775"/>
            <a:ext cx="1152525" cy="79216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9702" name="Text Box 33">
            <a:extLst>
              <a:ext uri="{FF2B5EF4-FFF2-40B4-BE49-F238E27FC236}">
                <a16:creationId xmlns:a16="http://schemas.microsoft.com/office/drawing/2014/main" id="{EC07F266-DFAD-3F96-E104-84605339C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2420938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latin typeface="Arial" panose="020B0604020202020204" pitchFamily="34" charset="0"/>
              </a:rPr>
              <a:t>reen</a:t>
            </a:r>
          </a:p>
        </p:txBody>
      </p:sp>
      <p:sp>
        <p:nvSpPr>
          <p:cNvPr id="29703" name="Rectangle 34">
            <a:extLst>
              <a:ext uri="{FF2B5EF4-FFF2-40B4-BE49-F238E27FC236}">
                <a16:creationId xmlns:a16="http://schemas.microsoft.com/office/drawing/2014/main" id="{D90CCEAA-FF3C-81BF-0634-F1613A813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628775"/>
            <a:ext cx="1152525" cy="792163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9704" name="Text Box 35">
            <a:extLst>
              <a:ext uri="{FF2B5EF4-FFF2-40B4-BE49-F238E27FC236}">
                <a16:creationId xmlns:a16="http://schemas.microsoft.com/office/drawing/2014/main" id="{24676CC0-9C55-00B8-F17B-8A1EF3B8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242093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urple</a:t>
            </a:r>
          </a:p>
        </p:txBody>
      </p:sp>
      <p:sp>
        <p:nvSpPr>
          <p:cNvPr id="29705" name="Rectangle 36">
            <a:extLst>
              <a:ext uri="{FF2B5EF4-FFF2-40B4-BE49-F238E27FC236}">
                <a16:creationId xmlns:a16="http://schemas.microsoft.com/office/drawing/2014/main" id="{A10522B1-B345-112F-0A6E-0B774F3F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628775"/>
            <a:ext cx="1152525" cy="79216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9706" name="Text Box 37">
            <a:extLst>
              <a:ext uri="{FF2B5EF4-FFF2-40B4-BE49-F238E27FC236}">
                <a16:creationId xmlns:a16="http://schemas.microsoft.com/office/drawing/2014/main" id="{64A60DD6-BACE-875E-AE04-F502A7A96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2420938"/>
            <a:ext cx="795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lue</a:t>
            </a:r>
          </a:p>
        </p:txBody>
      </p:sp>
      <p:grpSp>
        <p:nvGrpSpPr>
          <p:cNvPr id="11" name="Group 49">
            <a:extLst>
              <a:ext uri="{FF2B5EF4-FFF2-40B4-BE49-F238E27FC236}">
                <a16:creationId xmlns:a16="http://schemas.microsoft.com/office/drawing/2014/main" id="{CC641461-4712-D1B9-F69D-829298DB444B}"/>
              </a:ext>
            </a:extLst>
          </p:cNvPr>
          <p:cNvGrpSpPr>
            <a:grpSpLocks/>
          </p:cNvGrpSpPr>
          <p:nvPr/>
        </p:nvGrpSpPr>
        <p:grpSpPr bwMode="auto">
          <a:xfrm>
            <a:off x="303213" y="3084513"/>
            <a:ext cx="4818062" cy="482600"/>
            <a:chOff x="191" y="1943"/>
            <a:chExt cx="3035" cy="304"/>
          </a:xfrm>
        </p:grpSpPr>
        <p:sp>
          <p:nvSpPr>
            <p:cNvPr id="29712" name="Text Box 38">
              <a:extLst>
                <a:ext uri="{FF2B5EF4-FFF2-40B4-BE49-F238E27FC236}">
                  <a16:creationId xmlns:a16="http://schemas.microsoft.com/office/drawing/2014/main" id="{E4ECA197-F295-348A-46B1-9BFCF8C37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1945"/>
              <a:ext cx="30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First, list all               permutations.</a:t>
              </a:r>
            </a:p>
          </p:txBody>
        </p:sp>
        <p:graphicFrame>
          <p:nvGraphicFramePr>
            <p:cNvPr id="29713" name="Object 39">
              <a:extLst>
                <a:ext uri="{FF2B5EF4-FFF2-40B4-BE49-F238E27FC236}">
                  <a16:creationId xmlns:a16="http://schemas.microsoft.com/office/drawing/2014/main" id="{F0156D22-18C5-EA0F-77C4-75A3401B77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2" y="1943"/>
            <a:ext cx="70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558558" imgH="241195" progId="Equation.3">
                    <p:embed/>
                  </p:oleObj>
                </mc:Choice>
                <mc:Fallback>
                  <p:oleObj name="方程式" r:id="rId2" imgW="558558" imgH="24119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1943"/>
                          <a:ext cx="70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45">
            <a:extLst>
              <a:ext uri="{FF2B5EF4-FFF2-40B4-BE49-F238E27FC236}">
                <a16:creationId xmlns:a16="http://schemas.microsoft.com/office/drawing/2014/main" id="{0430B843-5A35-5F49-9168-91E8877EB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3716338"/>
            <a:ext cx="5072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</a:p>
        </p:txBody>
      </p:sp>
      <p:sp>
        <p:nvSpPr>
          <p:cNvPr id="15" name="Text Box 46">
            <a:extLst>
              <a:ext uri="{FF2B5EF4-FFF2-40B4-BE49-F238E27FC236}">
                <a16:creationId xmlns:a16="http://schemas.microsoft.com/office/drawing/2014/main" id="{C22F5F5E-1C88-C362-C07D-99678797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4267200"/>
            <a:ext cx="515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</a:p>
        </p:txBody>
      </p:sp>
      <p:sp>
        <p:nvSpPr>
          <p:cNvPr id="16" name="Text Box 47">
            <a:extLst>
              <a:ext uri="{FF2B5EF4-FFF2-40B4-BE49-F238E27FC236}">
                <a16:creationId xmlns:a16="http://schemas.microsoft.com/office/drawing/2014/main" id="{1D3FD293-B103-D2C1-C6DA-76DD43E5C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4852988"/>
            <a:ext cx="487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,</a:t>
            </a:r>
          </a:p>
        </p:txBody>
      </p:sp>
      <p:sp>
        <p:nvSpPr>
          <p:cNvPr id="17" name="Text Box 48">
            <a:extLst>
              <a:ext uri="{FF2B5EF4-FFF2-40B4-BE49-F238E27FC236}">
                <a16:creationId xmlns:a16="http://schemas.microsoft.com/office/drawing/2014/main" id="{F29F529D-3FC3-311A-9A91-C634E632A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5445125"/>
            <a:ext cx="488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>
                <a:solidFill>
                  <a:srgbClr val="3333CC"/>
                </a:solidFill>
                <a:latin typeface="Arial" panose="020B0604020202020204" pitchFamily="34" charset="0"/>
              </a:rPr>
              <a:t>B</a:t>
            </a:r>
            <a:r>
              <a:rPr lang="en-US" altLang="zh-TW" sz="240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7">
            <a:extLst>
              <a:ext uri="{FF2B5EF4-FFF2-40B4-BE49-F238E27FC236}">
                <a16:creationId xmlns:a16="http://schemas.microsoft.com/office/drawing/2014/main" id="{5AFD218D-2DF9-29FF-EB63-3626843849ED}"/>
              </a:ext>
            </a:extLst>
          </p:cNvPr>
          <p:cNvGrpSpPr>
            <a:grpSpLocks/>
          </p:cNvGrpSpPr>
          <p:nvPr/>
        </p:nvGrpSpPr>
        <p:grpSpPr bwMode="auto">
          <a:xfrm>
            <a:off x="868363" y="3716338"/>
            <a:ext cx="5160962" cy="2185987"/>
            <a:chOff x="547" y="2341"/>
            <a:chExt cx="3251" cy="1377"/>
          </a:xfrm>
        </p:grpSpPr>
        <p:sp>
          <p:nvSpPr>
            <p:cNvPr id="30749" name="Text Box 13">
              <a:extLst>
                <a:ext uri="{FF2B5EF4-FFF2-40B4-BE49-F238E27FC236}">
                  <a16:creationId xmlns:a16="http://schemas.microsoft.com/office/drawing/2014/main" id="{895CDE37-3FC7-5791-EF7A-363113B5C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2341"/>
              <a:ext cx="3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</a:t>
              </a:r>
            </a:p>
          </p:txBody>
        </p:sp>
        <p:sp>
          <p:nvSpPr>
            <p:cNvPr id="30750" name="Text Box 14">
              <a:extLst>
                <a:ext uri="{FF2B5EF4-FFF2-40B4-BE49-F238E27FC236}">
                  <a16:creationId xmlns:a16="http://schemas.microsoft.com/office/drawing/2014/main" id="{A94FEF3B-6F2F-E12B-F915-E227386E4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2688"/>
              <a:ext cx="3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</a:p>
          </p:txBody>
        </p:sp>
        <p:sp>
          <p:nvSpPr>
            <p:cNvPr id="30751" name="Text Box 15">
              <a:extLst>
                <a:ext uri="{FF2B5EF4-FFF2-40B4-BE49-F238E27FC236}">
                  <a16:creationId xmlns:a16="http://schemas.microsoft.com/office/drawing/2014/main" id="{491AD9EC-1105-F33E-A259-BE7A98F00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" y="3057"/>
              <a:ext cx="30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</a:t>
              </a:r>
            </a:p>
          </p:txBody>
        </p:sp>
        <p:sp>
          <p:nvSpPr>
            <p:cNvPr id="30752" name="Text Box 16">
              <a:extLst>
                <a:ext uri="{FF2B5EF4-FFF2-40B4-BE49-F238E27FC236}">
                  <a16:creationId xmlns:a16="http://schemas.microsoft.com/office/drawing/2014/main" id="{D107BC6F-3C3E-A592-4550-FFE1B901A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430"/>
              <a:ext cx="3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7" name="Text Box 17">
            <a:extLst>
              <a:ext uri="{FF2B5EF4-FFF2-40B4-BE49-F238E27FC236}">
                <a16:creationId xmlns:a16="http://schemas.microsoft.com/office/drawing/2014/main" id="{0496F290-F013-3797-71B1-40A63380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8785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Since the order of taking the cards is not important, then 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9EC306B8-29C9-1FA8-F2B0-AD9E3A43E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62025"/>
            <a:ext cx="896461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3300"/>
                </a:solidFill>
                <a:latin typeface="Arial" panose="020B0604020202020204" pitchFamily="34" charset="0"/>
              </a:rPr>
              <a:t>        </a:t>
            </a:r>
            <a:r>
              <a:rPr lang="en-US" altLang="zh-TW" sz="2800" u="sng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 u="sng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800" u="sng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u="sng">
                <a:latin typeface="Arial" panose="020B0604020202020204" pitchFamily="34" charset="0"/>
              </a:rPr>
              <a:t>, </a:t>
            </a:r>
            <a:r>
              <a:rPr lang="en-US" altLang="zh-TW" sz="2800" u="sng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 u="sng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u="sng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800" u="sng">
                <a:latin typeface="Arial" panose="020B0604020202020204" pitchFamily="34" charset="0"/>
              </a:rPr>
              <a:t>, </a:t>
            </a:r>
            <a:r>
              <a:rPr lang="en-US" altLang="zh-TW" sz="2800" u="sng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800" u="sng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 u="sng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u="sng">
                <a:latin typeface="Arial" panose="020B0604020202020204" pitchFamily="34" charset="0"/>
              </a:rPr>
              <a:t>, </a:t>
            </a:r>
            <a:r>
              <a:rPr lang="en-US" altLang="zh-TW" sz="2800" u="sng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800" u="sng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u="sng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 u="sng">
                <a:latin typeface="Arial" panose="020B0604020202020204" pitchFamily="34" charset="0"/>
              </a:rPr>
              <a:t>, </a:t>
            </a:r>
            <a:r>
              <a:rPr lang="en-US" altLang="zh-TW" sz="2800" u="sng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u="sng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 u="sng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800" u="sng">
                <a:latin typeface="Arial" panose="020B0604020202020204" pitchFamily="34" charset="0"/>
              </a:rPr>
              <a:t>, </a:t>
            </a:r>
            <a:r>
              <a:rPr lang="en-US" altLang="zh-TW" sz="2800" u="sng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2800" u="sng">
                <a:solidFill>
                  <a:srgbClr val="008000"/>
                </a:solidFill>
                <a:latin typeface="Arial" panose="020B0604020202020204" pitchFamily="34" charset="0"/>
              </a:rPr>
              <a:t>G</a:t>
            </a:r>
            <a:r>
              <a:rPr lang="en-US" altLang="zh-TW" sz="2800" u="sng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800">
                <a:latin typeface="Arial" panose="020B0604020202020204" pitchFamily="34" charset="0"/>
              </a:rPr>
              <a:t> will be regarded as one combination only.</a:t>
            </a:r>
          </a:p>
        </p:txBody>
      </p:sp>
      <p:grpSp>
        <p:nvGrpSpPr>
          <p:cNvPr id="9" name="Group 38">
            <a:extLst>
              <a:ext uri="{FF2B5EF4-FFF2-40B4-BE49-F238E27FC236}">
                <a16:creationId xmlns:a16="http://schemas.microsoft.com/office/drawing/2014/main" id="{52024AD8-DE7F-0BDA-F29E-8F41EA10B9E9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659188"/>
            <a:ext cx="6892925" cy="519112"/>
            <a:chOff x="567" y="2305"/>
            <a:chExt cx="4342" cy="327"/>
          </a:xfrm>
        </p:grpSpPr>
        <p:grpSp>
          <p:nvGrpSpPr>
            <p:cNvPr id="30745" name="Group 22">
              <a:extLst>
                <a:ext uri="{FF2B5EF4-FFF2-40B4-BE49-F238E27FC236}">
                  <a16:creationId xmlns:a16="http://schemas.microsoft.com/office/drawing/2014/main" id="{43F6D910-2457-806B-D854-8E459BB0A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2314"/>
              <a:ext cx="3765" cy="318"/>
              <a:chOff x="567" y="2341"/>
              <a:chExt cx="3765" cy="318"/>
            </a:xfrm>
          </p:grpSpPr>
          <p:sp>
            <p:nvSpPr>
              <p:cNvPr id="30747" name="Rectangle 19">
                <a:extLst>
                  <a:ext uri="{FF2B5EF4-FFF2-40B4-BE49-F238E27FC236}">
                    <a16:creationId xmlns:a16="http://schemas.microsoft.com/office/drawing/2014/main" id="{43F86C34-01AE-73A0-6BF5-FA32D39F3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341"/>
                <a:ext cx="3175" cy="3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748" name="Line 20">
                <a:extLst>
                  <a:ext uri="{FF2B5EF4-FFF2-40B4-BE49-F238E27FC236}">
                    <a16:creationId xmlns:a16="http://schemas.microsoft.com/office/drawing/2014/main" id="{CECEEC4E-B3ED-ECD6-B39D-EF5E57B16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478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0746" name="Rectangle 21">
              <a:extLst>
                <a:ext uri="{FF2B5EF4-FFF2-40B4-BE49-F238E27FC236}">
                  <a16:creationId xmlns:a16="http://schemas.microsoft.com/office/drawing/2014/main" id="{C0030D4F-685B-0029-54E3-CCA5C20A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305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</p:grpSp>
      <p:sp>
        <p:nvSpPr>
          <p:cNvPr id="14" name="Text Box 23">
            <a:extLst>
              <a:ext uri="{FF2B5EF4-FFF2-40B4-BE49-F238E27FC236}">
                <a16:creationId xmlns:a16="http://schemas.microsoft.com/office/drawing/2014/main" id="{BEEE03DD-8255-EE6A-BEF3-D1F6A4EB1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92300"/>
            <a:ext cx="89408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Similarly, we have:</a:t>
            </a:r>
          </a:p>
        </p:txBody>
      </p:sp>
      <p:grpSp>
        <p:nvGrpSpPr>
          <p:cNvPr id="15" name="Group 39">
            <a:extLst>
              <a:ext uri="{FF2B5EF4-FFF2-40B4-BE49-F238E27FC236}">
                <a16:creationId xmlns:a16="http://schemas.microsoft.com/office/drawing/2014/main" id="{9E60C5BD-5DB3-0161-C1F9-BD73C8A7FD2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224338"/>
            <a:ext cx="6892925" cy="530225"/>
            <a:chOff x="567" y="2661"/>
            <a:chExt cx="4342" cy="334"/>
          </a:xfrm>
        </p:grpSpPr>
        <p:grpSp>
          <p:nvGrpSpPr>
            <p:cNvPr id="30741" name="Group 24">
              <a:extLst>
                <a:ext uri="{FF2B5EF4-FFF2-40B4-BE49-F238E27FC236}">
                  <a16:creationId xmlns:a16="http://schemas.microsoft.com/office/drawing/2014/main" id="{A0296C90-A4DD-4333-76A8-B0E945CB7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2677"/>
              <a:ext cx="3765" cy="318"/>
              <a:chOff x="567" y="2341"/>
              <a:chExt cx="3765" cy="318"/>
            </a:xfrm>
          </p:grpSpPr>
          <p:sp>
            <p:nvSpPr>
              <p:cNvPr id="30743" name="Rectangle 25">
                <a:extLst>
                  <a:ext uri="{FF2B5EF4-FFF2-40B4-BE49-F238E27FC236}">
                    <a16:creationId xmlns:a16="http://schemas.microsoft.com/office/drawing/2014/main" id="{3623BE0E-DB32-85EF-4062-19EE5E732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341"/>
                <a:ext cx="3175" cy="3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744" name="Line 26">
                <a:extLst>
                  <a:ext uri="{FF2B5EF4-FFF2-40B4-BE49-F238E27FC236}">
                    <a16:creationId xmlns:a16="http://schemas.microsoft.com/office/drawing/2014/main" id="{5F5D6D25-CDB9-8603-0300-A094C5915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478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0742" name="Rectangle 33">
              <a:extLst>
                <a:ext uri="{FF2B5EF4-FFF2-40B4-BE49-F238E27FC236}">
                  <a16:creationId xmlns:a16="http://schemas.microsoft.com/office/drawing/2014/main" id="{725D9CF9-A2B7-1C29-9CD9-FE0E7FABF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661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0" name="Group 40">
            <a:extLst>
              <a:ext uri="{FF2B5EF4-FFF2-40B4-BE49-F238E27FC236}">
                <a16:creationId xmlns:a16="http://schemas.microsoft.com/office/drawing/2014/main" id="{85C4E5E1-714E-C05C-8C12-3628BDC4C2C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811713"/>
            <a:ext cx="6859587" cy="517525"/>
            <a:chOff x="567" y="3031"/>
            <a:chExt cx="4321" cy="326"/>
          </a:xfrm>
        </p:grpSpPr>
        <p:grpSp>
          <p:nvGrpSpPr>
            <p:cNvPr id="30737" name="Group 27">
              <a:extLst>
                <a:ext uri="{FF2B5EF4-FFF2-40B4-BE49-F238E27FC236}">
                  <a16:creationId xmlns:a16="http://schemas.microsoft.com/office/drawing/2014/main" id="{B2E8E854-11CD-3101-F2F1-4458CE9496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3039"/>
              <a:ext cx="3765" cy="318"/>
              <a:chOff x="567" y="2341"/>
              <a:chExt cx="3765" cy="318"/>
            </a:xfrm>
          </p:grpSpPr>
          <p:sp>
            <p:nvSpPr>
              <p:cNvPr id="30739" name="Rectangle 28">
                <a:extLst>
                  <a:ext uri="{FF2B5EF4-FFF2-40B4-BE49-F238E27FC236}">
                    <a16:creationId xmlns:a16="http://schemas.microsoft.com/office/drawing/2014/main" id="{29E5D226-BB31-C32A-39BD-ACC18BC15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341"/>
                <a:ext cx="3175" cy="3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740" name="Line 29">
                <a:extLst>
                  <a:ext uri="{FF2B5EF4-FFF2-40B4-BE49-F238E27FC236}">
                    <a16:creationId xmlns:a16="http://schemas.microsoft.com/office/drawing/2014/main" id="{DE48DB7A-7C25-25EC-3821-1C9CA90FD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478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0738" name="Rectangle 34">
              <a:extLst>
                <a:ext uri="{FF2B5EF4-FFF2-40B4-BE49-F238E27FC236}">
                  <a16:creationId xmlns:a16="http://schemas.microsoft.com/office/drawing/2014/main" id="{D9C4D077-34D3-0636-CCF9-D56E55A61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031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25" name="Group 41">
            <a:extLst>
              <a:ext uri="{FF2B5EF4-FFF2-40B4-BE49-F238E27FC236}">
                <a16:creationId xmlns:a16="http://schemas.microsoft.com/office/drawing/2014/main" id="{B0A4C7B4-D33C-84CA-25E1-FD5CD0ED1243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5387975"/>
            <a:ext cx="6875462" cy="519113"/>
            <a:chOff x="567" y="3394"/>
            <a:chExt cx="4331" cy="327"/>
          </a:xfrm>
        </p:grpSpPr>
        <p:grpSp>
          <p:nvGrpSpPr>
            <p:cNvPr id="30733" name="Group 30">
              <a:extLst>
                <a:ext uri="{FF2B5EF4-FFF2-40B4-BE49-F238E27FC236}">
                  <a16:creationId xmlns:a16="http://schemas.microsoft.com/office/drawing/2014/main" id="{B3CC5751-4363-0A22-A0C2-ABB3EB18E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3403"/>
              <a:ext cx="3765" cy="318"/>
              <a:chOff x="567" y="2341"/>
              <a:chExt cx="3765" cy="318"/>
            </a:xfrm>
          </p:grpSpPr>
          <p:sp>
            <p:nvSpPr>
              <p:cNvPr id="30735" name="Rectangle 31">
                <a:extLst>
                  <a:ext uri="{FF2B5EF4-FFF2-40B4-BE49-F238E27FC236}">
                    <a16:creationId xmlns:a16="http://schemas.microsoft.com/office/drawing/2014/main" id="{F5232D57-4D2E-9D6D-6645-722A8CD48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341"/>
                <a:ext cx="3175" cy="3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0736" name="Line 32">
                <a:extLst>
                  <a:ext uri="{FF2B5EF4-FFF2-40B4-BE49-F238E27FC236}">
                    <a16:creationId xmlns:a16="http://schemas.microsoft.com/office/drawing/2014/main" id="{F22DFFEF-7886-9705-3686-681D5E161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478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0734" name="Rectangle 35">
              <a:extLst>
                <a:ext uri="{FF2B5EF4-FFF2-40B4-BE49-F238E27FC236}">
                  <a16:creationId xmlns:a16="http://schemas.microsoft.com/office/drawing/2014/main" id="{9345EC2A-6457-AAB9-C01B-41488476A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394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0" name="Group 44">
            <a:extLst>
              <a:ext uri="{FF2B5EF4-FFF2-40B4-BE49-F238E27FC236}">
                <a16:creationId xmlns:a16="http://schemas.microsoft.com/office/drawing/2014/main" id="{5EB4C3AF-BA79-D8A6-79D9-1053480DE9AE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2490788"/>
            <a:ext cx="7127875" cy="1096962"/>
            <a:chOff x="74" y="1569"/>
            <a:chExt cx="4490" cy="691"/>
          </a:xfrm>
        </p:grpSpPr>
        <p:sp>
          <p:nvSpPr>
            <p:cNvPr id="30731" name="Rectangle 42">
              <a:extLst>
                <a:ext uri="{FF2B5EF4-FFF2-40B4-BE49-F238E27FC236}">
                  <a16:creationId xmlns:a16="http://schemas.microsoft.com/office/drawing/2014/main" id="{9B9531B1-3CF6-C949-4747-408572A15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" y="1569"/>
              <a:ext cx="4490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>
                  <a:solidFill>
                    <a:srgbClr val="00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The 3 coloured cards chosen can be </a:t>
              </a:r>
              <a:br>
                <a:rPr lang="en-US" altLang="zh-TW" sz="2200">
                  <a:solidFill>
                    <a:srgbClr val="00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</a:br>
              <a:r>
                <a:rPr lang="en-US" altLang="zh-TW" sz="2200">
                  <a:solidFill>
                    <a:srgbClr val="00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permutated in 3! = 6 ways.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TW" sz="2200">
                <a:solidFill>
                  <a:srgbClr val="003399"/>
                </a:solidFill>
                <a:latin typeface="Arial" panose="020B0604020202020204" pitchFamily="34" charset="0"/>
                <a:sym typeface="Wingdings 3" panose="05040102010807070707" pitchFamily="18" charset="2"/>
              </a:endParaRPr>
            </a:p>
          </p:txBody>
        </p:sp>
        <p:sp>
          <p:nvSpPr>
            <p:cNvPr id="30732" name="AutoShape 43">
              <a:extLst>
                <a:ext uri="{FF2B5EF4-FFF2-40B4-BE49-F238E27FC236}">
                  <a16:creationId xmlns:a16="http://schemas.microsoft.com/office/drawing/2014/main" id="{0DBC9337-1489-3978-0C34-06D5924E33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041" y="550"/>
              <a:ext cx="227" cy="3175"/>
            </a:xfrm>
            <a:prstGeom prst="leftBrace">
              <a:avLst>
                <a:gd name="adj1" fmla="val 116557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>
            <a:extLst>
              <a:ext uri="{FF2B5EF4-FFF2-40B4-BE49-F238E27FC236}">
                <a16:creationId xmlns:a16="http://schemas.microsoft.com/office/drawing/2014/main" id="{B454B1B9-7C2D-D496-9E79-D6BE708232F8}"/>
              </a:ext>
            </a:extLst>
          </p:cNvPr>
          <p:cNvGrpSpPr>
            <a:grpSpLocks/>
          </p:cNvGrpSpPr>
          <p:nvPr/>
        </p:nvGrpSpPr>
        <p:grpSpPr bwMode="auto">
          <a:xfrm>
            <a:off x="868363" y="1774825"/>
            <a:ext cx="5172075" cy="2185988"/>
            <a:chOff x="547" y="2341"/>
            <a:chExt cx="3258" cy="1377"/>
          </a:xfrm>
        </p:grpSpPr>
        <p:sp>
          <p:nvSpPr>
            <p:cNvPr id="31775" name="Text Box 3">
              <a:extLst>
                <a:ext uri="{FF2B5EF4-FFF2-40B4-BE49-F238E27FC236}">
                  <a16:creationId xmlns:a16="http://schemas.microsoft.com/office/drawing/2014/main" id="{FE64F54E-2386-3F55-DC6C-A7D71B687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2341"/>
              <a:ext cx="31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</a:t>
              </a:r>
            </a:p>
          </p:txBody>
        </p:sp>
        <p:sp>
          <p:nvSpPr>
            <p:cNvPr id="31776" name="Text Box 4">
              <a:extLst>
                <a:ext uri="{FF2B5EF4-FFF2-40B4-BE49-F238E27FC236}">
                  <a16:creationId xmlns:a16="http://schemas.microsoft.com/office/drawing/2014/main" id="{ABF59A8D-4757-E625-D530-603EDEE88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" y="2688"/>
              <a:ext cx="3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</a:p>
          </p:txBody>
        </p:sp>
        <p:sp>
          <p:nvSpPr>
            <p:cNvPr id="31777" name="Text Box 5">
              <a:extLst>
                <a:ext uri="{FF2B5EF4-FFF2-40B4-BE49-F238E27FC236}">
                  <a16:creationId xmlns:a16="http://schemas.microsoft.com/office/drawing/2014/main" id="{21B88D91-2F3B-5B39-79BE-3FB7EEFE1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" y="3057"/>
              <a:ext cx="30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latin typeface="Arial" panose="020B0604020202020204" pitchFamily="34" charset="0"/>
                </a:rPr>
                <a:t>,</a:t>
              </a:r>
            </a:p>
          </p:txBody>
        </p:sp>
        <p:sp>
          <p:nvSpPr>
            <p:cNvPr id="31778" name="Text Box 6">
              <a:extLst>
                <a:ext uri="{FF2B5EF4-FFF2-40B4-BE49-F238E27FC236}">
                  <a16:creationId xmlns:a16="http://schemas.microsoft.com/office/drawing/2014/main" id="{0FBDC3BE-E9EC-0E3F-7F6B-C0D710923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430"/>
              <a:ext cx="3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, 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31747" name="Group 9">
            <a:extLst>
              <a:ext uri="{FF2B5EF4-FFF2-40B4-BE49-F238E27FC236}">
                <a16:creationId xmlns:a16="http://schemas.microsoft.com/office/drawing/2014/main" id="{9DE6CE94-C1FB-37FB-3D94-4A15191BEE1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717675"/>
            <a:ext cx="6892925" cy="519113"/>
            <a:chOff x="567" y="2305"/>
            <a:chExt cx="4342" cy="327"/>
          </a:xfrm>
        </p:grpSpPr>
        <p:grpSp>
          <p:nvGrpSpPr>
            <p:cNvPr id="31771" name="Group 10">
              <a:extLst>
                <a:ext uri="{FF2B5EF4-FFF2-40B4-BE49-F238E27FC236}">
                  <a16:creationId xmlns:a16="http://schemas.microsoft.com/office/drawing/2014/main" id="{C89E440A-9214-E704-A11F-6EE0023E8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2314"/>
              <a:ext cx="3765" cy="318"/>
              <a:chOff x="567" y="2341"/>
              <a:chExt cx="3765" cy="318"/>
            </a:xfrm>
          </p:grpSpPr>
          <p:sp>
            <p:nvSpPr>
              <p:cNvPr id="31773" name="Rectangle 11">
                <a:extLst>
                  <a:ext uri="{FF2B5EF4-FFF2-40B4-BE49-F238E27FC236}">
                    <a16:creationId xmlns:a16="http://schemas.microsoft.com/office/drawing/2014/main" id="{2C63D790-98F5-5330-242B-D7010184F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341"/>
                <a:ext cx="3175" cy="3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74" name="Line 12">
                <a:extLst>
                  <a:ext uri="{FF2B5EF4-FFF2-40B4-BE49-F238E27FC236}">
                    <a16:creationId xmlns:a16="http://schemas.microsoft.com/office/drawing/2014/main" id="{7A91855A-A2A0-CFCB-9287-D690B64A2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478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1772" name="Rectangle 13">
              <a:extLst>
                <a:ext uri="{FF2B5EF4-FFF2-40B4-BE49-F238E27FC236}">
                  <a16:creationId xmlns:a16="http://schemas.microsoft.com/office/drawing/2014/main" id="{63DEAC33-EC14-941F-0A61-EB28FA68F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305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31748" name="Group 15">
            <a:extLst>
              <a:ext uri="{FF2B5EF4-FFF2-40B4-BE49-F238E27FC236}">
                <a16:creationId xmlns:a16="http://schemas.microsoft.com/office/drawing/2014/main" id="{A3418962-D4FD-25C3-D0D3-99B506308FA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82825"/>
            <a:ext cx="6892925" cy="530225"/>
            <a:chOff x="567" y="2661"/>
            <a:chExt cx="4342" cy="334"/>
          </a:xfrm>
        </p:grpSpPr>
        <p:grpSp>
          <p:nvGrpSpPr>
            <p:cNvPr id="31767" name="Group 16">
              <a:extLst>
                <a:ext uri="{FF2B5EF4-FFF2-40B4-BE49-F238E27FC236}">
                  <a16:creationId xmlns:a16="http://schemas.microsoft.com/office/drawing/2014/main" id="{8A168532-E686-DD03-C553-56675B800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2677"/>
              <a:ext cx="3765" cy="318"/>
              <a:chOff x="567" y="2341"/>
              <a:chExt cx="3765" cy="318"/>
            </a:xfrm>
          </p:grpSpPr>
          <p:sp>
            <p:nvSpPr>
              <p:cNvPr id="31769" name="Rectangle 17">
                <a:extLst>
                  <a:ext uri="{FF2B5EF4-FFF2-40B4-BE49-F238E27FC236}">
                    <a16:creationId xmlns:a16="http://schemas.microsoft.com/office/drawing/2014/main" id="{9ACC3EDA-789C-5594-7B4B-68882BB93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341"/>
                <a:ext cx="3175" cy="3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70" name="Line 18">
                <a:extLst>
                  <a:ext uri="{FF2B5EF4-FFF2-40B4-BE49-F238E27FC236}">
                    <a16:creationId xmlns:a16="http://schemas.microsoft.com/office/drawing/2014/main" id="{15B4C300-03C3-1A53-1D7A-D1686759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478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1768" name="Rectangle 19">
              <a:extLst>
                <a:ext uri="{FF2B5EF4-FFF2-40B4-BE49-F238E27FC236}">
                  <a16:creationId xmlns:a16="http://schemas.microsoft.com/office/drawing/2014/main" id="{29C6E568-BDA5-63C6-980E-C379C7D8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661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1749" name="Group 20">
            <a:extLst>
              <a:ext uri="{FF2B5EF4-FFF2-40B4-BE49-F238E27FC236}">
                <a16:creationId xmlns:a16="http://schemas.microsoft.com/office/drawing/2014/main" id="{66E26115-C7FC-AF2E-8FAD-528FFDD34CF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870200"/>
            <a:ext cx="6859587" cy="517525"/>
            <a:chOff x="567" y="3031"/>
            <a:chExt cx="4321" cy="326"/>
          </a:xfrm>
        </p:grpSpPr>
        <p:grpSp>
          <p:nvGrpSpPr>
            <p:cNvPr id="31763" name="Group 21">
              <a:extLst>
                <a:ext uri="{FF2B5EF4-FFF2-40B4-BE49-F238E27FC236}">
                  <a16:creationId xmlns:a16="http://schemas.microsoft.com/office/drawing/2014/main" id="{1DECBD14-A05D-C86F-53FB-9BC52AC6D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3039"/>
              <a:ext cx="3765" cy="318"/>
              <a:chOff x="567" y="2341"/>
              <a:chExt cx="3765" cy="318"/>
            </a:xfrm>
          </p:grpSpPr>
          <p:sp>
            <p:nvSpPr>
              <p:cNvPr id="31765" name="Rectangle 22">
                <a:extLst>
                  <a:ext uri="{FF2B5EF4-FFF2-40B4-BE49-F238E27FC236}">
                    <a16:creationId xmlns:a16="http://schemas.microsoft.com/office/drawing/2014/main" id="{52FE1A00-96CB-C78B-827A-C7027A919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341"/>
                <a:ext cx="3175" cy="3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66" name="Line 23">
                <a:extLst>
                  <a:ext uri="{FF2B5EF4-FFF2-40B4-BE49-F238E27FC236}">
                    <a16:creationId xmlns:a16="http://schemas.microsoft.com/office/drawing/2014/main" id="{ACF9C9B0-DE6E-8594-3ABA-E6973A076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478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1764" name="Rectangle 24">
              <a:extLst>
                <a:ext uri="{FF2B5EF4-FFF2-40B4-BE49-F238E27FC236}">
                  <a16:creationId xmlns:a16="http://schemas.microsoft.com/office/drawing/2014/main" id="{06C300DB-B8F0-4103-0A5E-7236C9EA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031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FF33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1750" name="Group 25">
            <a:extLst>
              <a:ext uri="{FF2B5EF4-FFF2-40B4-BE49-F238E27FC236}">
                <a16:creationId xmlns:a16="http://schemas.microsoft.com/office/drawing/2014/main" id="{555ABA94-1A19-D31F-5CE3-7518B1D69E17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446463"/>
            <a:ext cx="6875462" cy="519112"/>
            <a:chOff x="567" y="3394"/>
            <a:chExt cx="4331" cy="327"/>
          </a:xfrm>
        </p:grpSpPr>
        <p:grpSp>
          <p:nvGrpSpPr>
            <p:cNvPr id="31759" name="Group 26">
              <a:extLst>
                <a:ext uri="{FF2B5EF4-FFF2-40B4-BE49-F238E27FC236}">
                  <a16:creationId xmlns:a16="http://schemas.microsoft.com/office/drawing/2014/main" id="{7E7B2BF4-9346-4DE2-FCAF-F3355B8C4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3403"/>
              <a:ext cx="3765" cy="318"/>
              <a:chOff x="567" y="2341"/>
              <a:chExt cx="3765" cy="318"/>
            </a:xfrm>
          </p:grpSpPr>
          <p:sp>
            <p:nvSpPr>
              <p:cNvPr id="31761" name="Rectangle 27">
                <a:extLst>
                  <a:ext uri="{FF2B5EF4-FFF2-40B4-BE49-F238E27FC236}">
                    <a16:creationId xmlns:a16="http://schemas.microsoft.com/office/drawing/2014/main" id="{56B3EB8A-6447-E6A3-5974-87CAEB38D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341"/>
                <a:ext cx="3175" cy="31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762" name="Line 28">
                <a:extLst>
                  <a:ext uri="{FF2B5EF4-FFF2-40B4-BE49-F238E27FC236}">
                    <a16:creationId xmlns:a16="http://schemas.microsoft.com/office/drawing/2014/main" id="{3D68D693-CFC4-CBF1-631A-D4B4AE8A6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2478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1760" name="Rectangle 29">
              <a:extLst>
                <a:ext uri="{FF2B5EF4-FFF2-40B4-BE49-F238E27FC236}">
                  <a16:creationId xmlns:a16="http://schemas.microsoft.com/office/drawing/2014/main" id="{AFA46FD3-56C3-371E-4A34-2DD9C962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394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zh-TW" sz="2400">
                  <a:solidFill>
                    <a:srgbClr val="80008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solidFill>
                    <a:srgbClr val="3333CC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1751" name="Group 31">
            <a:extLst>
              <a:ext uri="{FF2B5EF4-FFF2-40B4-BE49-F238E27FC236}">
                <a16:creationId xmlns:a16="http://schemas.microsoft.com/office/drawing/2014/main" id="{FBF20B04-4448-3C71-B338-98F05ABAFB99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549275"/>
            <a:ext cx="7127875" cy="1082675"/>
            <a:chOff x="74" y="1569"/>
            <a:chExt cx="4490" cy="682"/>
          </a:xfrm>
        </p:grpSpPr>
        <p:sp>
          <p:nvSpPr>
            <p:cNvPr id="31757" name="Rectangle 32">
              <a:extLst>
                <a:ext uri="{FF2B5EF4-FFF2-40B4-BE49-F238E27FC236}">
                  <a16:creationId xmlns:a16="http://schemas.microsoft.com/office/drawing/2014/main" id="{F329A6EA-A1B8-CD02-DB8C-D8C50AD7C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" y="1569"/>
              <a:ext cx="4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>
                  <a:solidFill>
                    <a:srgbClr val="00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The 3 coloured cards chosen can be </a:t>
              </a:r>
              <a:br>
                <a:rPr lang="en-US" altLang="zh-TW" sz="2200">
                  <a:solidFill>
                    <a:srgbClr val="00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</a:br>
              <a:r>
                <a:rPr lang="en-US" altLang="zh-TW" sz="2200">
                  <a:solidFill>
                    <a:srgbClr val="00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permutated in 3! = 6 ways.</a:t>
              </a:r>
            </a:p>
          </p:txBody>
        </p:sp>
        <p:sp>
          <p:nvSpPr>
            <p:cNvPr id="31758" name="AutoShape 33">
              <a:extLst>
                <a:ext uri="{FF2B5EF4-FFF2-40B4-BE49-F238E27FC236}">
                  <a16:creationId xmlns:a16="http://schemas.microsoft.com/office/drawing/2014/main" id="{4DEB569E-F127-7ACE-5087-8B98F988DE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041" y="550"/>
              <a:ext cx="227" cy="3175"/>
            </a:xfrm>
            <a:prstGeom prst="leftBrace">
              <a:avLst>
                <a:gd name="adj1" fmla="val 116557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0" name="Text Box 34">
            <a:extLst>
              <a:ext uri="{FF2B5EF4-FFF2-40B4-BE49-F238E27FC236}">
                <a16:creationId xmlns:a16="http://schemas.microsoft.com/office/drawing/2014/main" id="{D986A904-22ED-E9DE-29AC-EC2E4A969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4095750"/>
            <a:ext cx="8977312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Mathematically, the number of combinations of 4 coloured cards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taken 3 at a time can be found by</a:t>
            </a:r>
          </a:p>
        </p:txBody>
      </p:sp>
      <p:graphicFrame>
        <p:nvGraphicFramePr>
          <p:cNvPr id="31" name="Object 35">
            <a:extLst>
              <a:ext uri="{FF2B5EF4-FFF2-40B4-BE49-F238E27FC236}">
                <a16:creationId xmlns:a16="http://schemas.microsoft.com/office/drawing/2014/main" id="{F0B8E63C-B9DF-464F-A5A6-DCA68CEBB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1175" y="4902200"/>
          <a:ext cx="5191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34725" imgH="418918" progId="Equation.3">
                  <p:embed/>
                </p:oleObj>
              </mc:Choice>
              <mc:Fallback>
                <p:oleObj name="方程式" r:id="rId2" imgW="634725" imgH="418918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9184" t="-2083"/>
                      <a:stretch>
                        <a:fillRect/>
                      </a:stretch>
                    </p:blipFill>
                    <p:spPr bwMode="auto">
                      <a:xfrm>
                        <a:off x="6861175" y="4902200"/>
                        <a:ext cx="519113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DA8DF443-9509-7ABD-4B4B-0A1157CE2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0950" y="4902200"/>
          <a:ext cx="22621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30300" imgH="1498600" progId="Equation.3">
                  <p:embed/>
                </p:oleObj>
              </mc:Choice>
              <mc:Fallback>
                <p:oleObj name="方程式" r:id="rId4" imgW="1130300" imgH="1498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5331" b="15810"/>
                      <a:stretch>
                        <a:fillRect/>
                      </a:stretch>
                    </p:blipFill>
                    <p:spPr bwMode="auto">
                      <a:xfrm>
                        <a:off x="5060950" y="4902200"/>
                        <a:ext cx="22621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39">
            <a:extLst>
              <a:ext uri="{FF2B5EF4-FFF2-40B4-BE49-F238E27FC236}">
                <a16:creationId xmlns:a16="http://schemas.microsoft.com/office/drawing/2014/main" id="{098DEF99-6DB2-F402-5983-A155E4634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CD30DF97-2E27-EC56-F24E-454A2114B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6013" y="4867275"/>
          <a:ext cx="5508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53890" imgH="418918" progId="Equation.3">
                  <p:embed/>
                </p:oleObj>
              </mc:Choice>
              <mc:Fallback>
                <p:oleObj name="方程式" r:id="rId6" imgW="253890" imgH="418918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4867275"/>
                        <a:ext cx="5508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3F8A2F85-EECA-5D1E-6E88-F975D7FA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3490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general, we have: 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E244F14-FE8C-D1DD-3525-0058792D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569325" cy="194468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0E3FFC9-35F1-95B1-1597-49E535F8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57313"/>
            <a:ext cx="79930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24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number of combinations of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 distinct objects taken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>
                <a:latin typeface="Arial" panose="020B0604020202020204" pitchFamily="34" charset="0"/>
              </a:rPr>
              <a:t> at a time without repetition,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is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9C588762-1496-805C-5FCA-9C7E9CCBEBA8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2441575"/>
            <a:ext cx="796925" cy="555625"/>
            <a:chOff x="2592" y="1818"/>
            <a:chExt cx="502" cy="350"/>
          </a:xfrm>
        </p:grpSpPr>
        <p:graphicFrame>
          <p:nvGraphicFramePr>
            <p:cNvPr id="32781" name="Object 7">
              <a:extLst>
                <a:ext uri="{FF2B5EF4-FFF2-40B4-BE49-F238E27FC236}">
                  <a16:creationId xmlns:a16="http://schemas.microsoft.com/office/drawing/2014/main" id="{A604D5FE-0FBF-F56C-9471-5760E60D1B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832"/>
            <a:ext cx="3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215806" imgH="228501" progId="Equation.3">
                    <p:embed/>
                  </p:oleObj>
                </mc:Choice>
                <mc:Fallback>
                  <p:oleObj name="方程式" r:id="rId2" imgW="215806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832"/>
                          <a:ext cx="3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Text Box 8">
              <a:extLst>
                <a:ext uri="{FF2B5EF4-FFF2-40B4-BE49-F238E27FC236}">
                  <a16:creationId xmlns:a16="http://schemas.microsoft.com/office/drawing/2014/main" id="{7134BB64-4D64-7AE4-525C-1D2341043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5" y="1818"/>
              <a:ext cx="2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=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8C01BFD-592E-4AC9-F3A0-0A5DF452686E}"/>
              </a:ext>
            </a:extLst>
          </p:cNvPr>
          <p:cNvGrpSpPr>
            <a:grpSpLocks/>
          </p:cNvGrpSpPr>
          <p:nvPr/>
        </p:nvGrpSpPr>
        <p:grpSpPr bwMode="auto">
          <a:xfrm>
            <a:off x="1768475" y="2171700"/>
            <a:ext cx="787400" cy="979488"/>
            <a:chOff x="703" y="-111"/>
            <a:chExt cx="496" cy="617"/>
          </a:xfrm>
        </p:grpSpPr>
        <p:graphicFrame>
          <p:nvGraphicFramePr>
            <p:cNvPr id="32779" name="Object 10">
              <a:extLst>
                <a:ext uri="{FF2B5EF4-FFF2-40B4-BE49-F238E27FC236}">
                  <a16:creationId xmlns:a16="http://schemas.microsoft.com/office/drawing/2014/main" id="{AAA224C8-3E95-97B9-7F72-1A77B5C4E1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-111"/>
            <a:ext cx="374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253890" imgH="418918" progId="Equation.3">
                    <p:embed/>
                  </p:oleObj>
                </mc:Choice>
                <mc:Fallback>
                  <p:oleObj name="方程式" r:id="rId4" imgW="253890" imgH="41891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-111"/>
                          <a:ext cx="374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0" name="Text Box 11">
              <a:extLst>
                <a:ext uri="{FF2B5EF4-FFF2-40B4-BE49-F238E27FC236}">
                  <a16:creationId xmlns:a16="http://schemas.microsoft.com/office/drawing/2014/main" id="{94740D5E-B575-CA9F-2818-33DC49917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0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.</a:t>
              </a:r>
            </a:p>
          </p:txBody>
        </p:sp>
      </p:grp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7A6949E1-6E55-0E10-04CE-6326A61F5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508500"/>
          <a:ext cx="21621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143000" imgH="889000" progId="Equation.3">
                  <p:embed/>
                </p:oleObj>
              </mc:Choice>
              <mc:Fallback>
                <p:oleObj name="方程式" r:id="rId6" imgW="1143000" imgH="889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929" t="52028"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216217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B5F88D51-9D8A-10EF-5056-5B2C1DE31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429000"/>
          <a:ext cx="2667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43000" imgH="889000" progId="Equation.3">
                  <p:embed/>
                </p:oleObj>
              </mc:Choice>
              <mc:Fallback>
                <p:oleObj name="方程式" r:id="rId8" imgW="1143000" imgH="889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7972"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2667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170AD8FA-B9F5-D5B2-55CF-1D1AC20E6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1784350"/>
            <a:ext cx="2562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denoted by     ,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7DA068D5-99DD-EE5C-21D1-9459CA9F9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6238" y="1793875"/>
          <a:ext cx="503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15806" imgH="228501" progId="Equation.3">
                  <p:embed/>
                </p:oleObj>
              </mc:Choice>
              <mc:Fallback>
                <p:oleObj name="方程式" r:id="rId2" imgW="215806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238" y="1793875"/>
                        <a:ext cx="5032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  <p:bldP spid="2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2291</Words>
  <Application>Microsoft Office PowerPoint</Application>
  <PresentationFormat>如螢幕大小 (4:3)</PresentationFormat>
  <Paragraphs>311</Paragraphs>
  <Slides>34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Arial</vt:lpstr>
      <vt:lpstr>新細明體</vt:lpstr>
      <vt:lpstr>Calibri</vt:lpstr>
      <vt:lpstr>Symbol</vt:lpstr>
      <vt:lpstr>Wingdings 2</vt:lpstr>
      <vt:lpstr>Wingdings 3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382</cp:revision>
  <cp:lastPrinted>2015-08-18T03:59:30Z</cp:lastPrinted>
  <dcterms:created xsi:type="dcterms:W3CDTF">2008-10-21T01:19:13Z</dcterms:created>
  <dcterms:modified xsi:type="dcterms:W3CDTF">2024-12-07T15:27:58Z</dcterms:modified>
</cp:coreProperties>
</file>