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5"/>
  </p:notesMasterIdLst>
  <p:handoutMasterIdLst>
    <p:handoutMasterId r:id="rId26"/>
  </p:handoutMasterIdLst>
  <p:sldIdLst>
    <p:sldId id="273" r:id="rId3"/>
    <p:sldId id="351" r:id="rId4"/>
    <p:sldId id="352" r:id="rId5"/>
    <p:sldId id="353" r:id="rId6"/>
    <p:sldId id="371" r:id="rId7"/>
    <p:sldId id="354" r:id="rId8"/>
    <p:sldId id="355" r:id="rId9"/>
    <p:sldId id="356" r:id="rId10"/>
    <p:sldId id="362" r:id="rId11"/>
    <p:sldId id="357" r:id="rId12"/>
    <p:sldId id="363" r:id="rId13"/>
    <p:sldId id="368" r:id="rId14"/>
    <p:sldId id="358" r:id="rId15"/>
    <p:sldId id="364" r:id="rId16"/>
    <p:sldId id="359" r:id="rId17"/>
    <p:sldId id="365" r:id="rId18"/>
    <p:sldId id="360" r:id="rId19"/>
    <p:sldId id="366" r:id="rId20"/>
    <p:sldId id="367" r:id="rId21"/>
    <p:sldId id="369" r:id="rId22"/>
    <p:sldId id="370" r:id="rId23"/>
    <p:sldId id="372" r:id="rId24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0066FF"/>
    <a:srgbClr val="8EB4E3"/>
    <a:srgbClr val="0000FF"/>
    <a:srgbClr val="0033CC"/>
    <a:srgbClr val="0066CC"/>
    <a:srgbClr val="ECD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5110" autoAdjust="0"/>
  </p:normalViewPr>
  <p:slideViewPr>
    <p:cSldViewPr>
      <p:cViewPr>
        <p:scale>
          <a:sx n="75" d="100"/>
          <a:sy n="75" d="100"/>
        </p:scale>
        <p:origin x="-570" y="-654"/>
      </p:cViewPr>
      <p:guideLst>
        <p:guide orient="horz" pos="39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26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AA75BB2-A9CA-EFD3-061B-0A0094D6F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Lecture\Eng\5B11_5Min_01e.ppt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A828FB-03D7-F241-57E4-C263203623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A3237ED-A403-42E9-9E45-4F4D9693B7A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013C47-5930-2E13-A1D2-63F6099217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6CCA8C-D0BF-2B18-7CD1-10F88C73D6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493E8-5C13-4387-9894-723A49230C42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1C227B0-086E-DC43-B3AF-9E9659E1D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Lecture\Eng\5B11_5Min_01e.ppt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F8DC69-4284-3A89-5F98-D0A52E7F0C3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56C7274-E4E3-4022-80FF-A989E0708D3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893DCBB5-5C1E-C263-A361-84D40B78A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660D01BD-1D12-258A-27EC-192D9AEE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FC1E2B-BD55-E411-C00A-2B67B0D15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7CCF4C-9670-6C46-589D-D4B27866D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BC1ABA-7C19-487B-B9B1-B4D7A079CB66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8E78271-B2C6-96F5-D2A2-340383D6A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9E45230-FF8A-4438-81C0-4130F33D2A32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E055EB5-4B5F-72C2-3763-5BC1406A23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15D5F54-114D-9508-842F-65816F626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  <p:sp>
        <p:nvSpPr>
          <p:cNvPr id="39941" name="頁首版面配置區 1">
            <a:extLst>
              <a:ext uri="{FF2B5EF4-FFF2-40B4-BE49-F238E27FC236}">
                <a16:creationId xmlns:a16="http://schemas.microsoft.com/office/drawing/2014/main" id="{4390C49A-8F7B-C77F-F647-AA09790D11BD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Lecture\Eng\5B11_5Min_01e.ppt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>
            <a:extLst>
              <a:ext uri="{FF2B5EF4-FFF2-40B4-BE49-F238E27FC236}">
                <a16:creationId xmlns:a16="http://schemas.microsoft.com/office/drawing/2014/main" id="{D3D8F4BB-F757-62C0-EFF5-B462FF8CC4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>
            <a:extLst>
              <a:ext uri="{FF2B5EF4-FFF2-40B4-BE49-F238E27FC236}">
                <a16:creationId xmlns:a16="http://schemas.microsoft.com/office/drawing/2014/main" id="{72229371-A6BB-2EAE-858E-DAC3AA416B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0964" name="投影片編號版面配置區 3">
            <a:extLst>
              <a:ext uri="{FF2B5EF4-FFF2-40B4-BE49-F238E27FC236}">
                <a16:creationId xmlns:a16="http://schemas.microsoft.com/office/drawing/2014/main" id="{E0689A5D-57CE-03FE-EBB4-327FEA578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FC603DE-0CD1-464F-A5A6-00D8153BC45C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40965" name="頁首版面配置區 4">
            <a:extLst>
              <a:ext uri="{FF2B5EF4-FFF2-40B4-BE49-F238E27FC236}">
                <a16:creationId xmlns:a16="http://schemas.microsoft.com/office/drawing/2014/main" id="{01089D94-3770-3068-9D84-F637648A711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Lecture\Eng\5B11_5Min_01e.ppt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>
            <a:extLst>
              <a:ext uri="{FF2B5EF4-FFF2-40B4-BE49-F238E27FC236}">
                <a16:creationId xmlns:a16="http://schemas.microsoft.com/office/drawing/2014/main" id="{E7BB2D6C-4F6E-18BA-543B-65D854B8F8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>
            <a:extLst>
              <a:ext uri="{FF2B5EF4-FFF2-40B4-BE49-F238E27FC236}">
                <a16:creationId xmlns:a16="http://schemas.microsoft.com/office/drawing/2014/main" id="{105250EB-1F1F-2CD9-3E3A-8C5FD14C5C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1988" name="投影片編號版面配置區 3">
            <a:extLst>
              <a:ext uri="{FF2B5EF4-FFF2-40B4-BE49-F238E27FC236}">
                <a16:creationId xmlns:a16="http://schemas.microsoft.com/office/drawing/2014/main" id="{68A9BEC1-CA92-1EEF-CE2A-6B0F1E052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CDC4645-53EF-4824-AB08-15BBD75D863A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41989" name="頁首版面配置區 1">
            <a:extLst>
              <a:ext uri="{FF2B5EF4-FFF2-40B4-BE49-F238E27FC236}">
                <a16:creationId xmlns:a16="http://schemas.microsoft.com/office/drawing/2014/main" id="{39A7B410-B578-0302-7A47-6789C6F180EF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Lecture\Eng\5B11_5Min_01e.ppt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>
            <a:extLst>
              <a:ext uri="{FF2B5EF4-FFF2-40B4-BE49-F238E27FC236}">
                <a16:creationId xmlns:a16="http://schemas.microsoft.com/office/drawing/2014/main" id="{46B618E0-412E-799B-68F7-9D3EF15066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備忘稿版面配置區 2">
            <a:extLst>
              <a:ext uri="{FF2B5EF4-FFF2-40B4-BE49-F238E27FC236}">
                <a16:creationId xmlns:a16="http://schemas.microsoft.com/office/drawing/2014/main" id="{9C7F7B8F-E1B2-E6F8-B280-72E6A59C52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3012" name="投影片編號版面配置區 3">
            <a:extLst>
              <a:ext uri="{FF2B5EF4-FFF2-40B4-BE49-F238E27FC236}">
                <a16:creationId xmlns:a16="http://schemas.microsoft.com/office/drawing/2014/main" id="{DC69C458-65DE-8B2B-455F-82D98F5F3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EA654FF-FC29-4208-86D1-8DE778595754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43013" name="頁首版面配置區 1">
            <a:extLst>
              <a:ext uri="{FF2B5EF4-FFF2-40B4-BE49-F238E27FC236}">
                <a16:creationId xmlns:a16="http://schemas.microsoft.com/office/drawing/2014/main" id="{5E494A8C-D789-C142-1290-CC9B16507028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Lecture\Eng\5B11_5Min_01e.ppt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59E4CBC-3332-C9CC-D402-F1FBBC2A27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32650" y="812800"/>
            <a:ext cx="1876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11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19E4F-48CA-609A-64B0-0A7D01A4C1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BB90BD-CAA4-7232-2A5F-02C185520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032DD-6D27-8907-3EFA-F1EE9E428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BF1C9-88FF-4ECB-BEF1-480F539FF8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547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39B494-3FA6-BA19-8BF7-078EE0FAAB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CF71F5-466B-70FF-DD5C-2C6BF955C0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E66693-A12F-B29B-D1AA-C6DE956667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F623D-103F-441C-87BE-F9A1D7D99A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533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5A5958-060A-54C4-097F-CBDCBCDD0D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9D58C-A27E-BF6F-6AF0-C836E57924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E8867-5596-55FE-FD8D-C9BE0CD52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2F717-F0E0-48FB-AC82-D769ED9261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447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A90600-6F7A-51E6-DF03-90B315112C95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9763DFF-F2F1-9B9D-1864-DFBE5D34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879D6-24DD-4A07-A88A-B9E7B41E2A2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FAE7FA8-0165-2811-EFCD-CCE2C15E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2D658BA-AAA3-327E-7F2E-A1BB4A79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D8632-DB65-4652-9CC5-E92FD85198C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569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8EE0A9-41D8-9449-16E2-412DEBCB06AB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D3053C2-3281-631D-ABE8-DACFE62B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EF26-9A73-47EC-9ADF-A00999FFAC1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3BCCA37-B5D9-EC82-0C6A-835AC15B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B6980C5-1379-C289-6BA2-9799D4E5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27025-D86A-4EF9-A0BF-B3A9E7DAB56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4392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866AD-9381-39E0-F511-890FD3C4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DAC3-8446-46BE-B246-CDBDE20CD6B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1DE079-EC29-220C-F658-3ED82234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18876F-91EA-2D97-322A-097397B9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56B72-949A-4EE6-87FD-BB1F5F776D0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550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8268A45-E7CC-E937-5B27-9D377B4A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85683-1B1D-4D72-8BDE-0370CA8E8E9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A21362B-06FF-A152-ACFD-90597A63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B99EA08-DC39-17D0-5D61-25F674A9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65E72-DB23-4D5E-AB5B-9CF956F8FF7E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63292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042C119-23ED-F9CB-3FE5-F3A8F28E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1D66D-9D0E-4E83-A2A0-ED5BCCB0531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C972B85-F372-3AD3-CF7D-126B9A9F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1C849764-89F1-BC2D-9A55-7249FB18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C9B0E-D00A-47C0-98A3-1B96C8C0E99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43271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397E1002-C7EB-C531-0526-AE986966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5A247-76F1-4D29-AB32-0A8FC9397E8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90B495C-BF61-B1C0-5451-D1BA3B1D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FFF28158-5EBE-AF7E-4392-E0E8C8C0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B4CAF-FC4C-4384-AB37-092F6BA353F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1146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B6CCB28-99C8-0146-398E-ED936D0C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1B21C-80B0-4FD5-8AEE-8D2CCE46B78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BE313046-CEBF-1A22-B697-7E44EE49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9AC5E54A-193A-1032-BDEF-E5B732FA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E8A0-4D4A-4E0B-BB07-156EC603775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8839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8977CC7-0F56-5D3D-2F78-F695FED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73685-003E-4C69-A424-575160E2F94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168820F-DD62-17EB-4790-2FA6AD6D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6BE612B-7134-8308-19A8-7D12E557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68739-EF1A-4EA7-809C-E25E7E266B7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767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09B899-DC47-079C-10FC-A3C042D0D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F17C49-BB00-ED43-3DAE-C8C502C075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FB48E4-76BD-50B8-1206-B6AD81FFA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7AB0D-702B-429F-BC84-751CC802B1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9462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BAFB0204-EB6C-D64A-AFCF-F21469F2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D3C8E-4E48-416A-8B55-BCCA54CE226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C8E89E2-9275-635F-E6B1-DD11C47F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B40D601-9D35-861B-939D-874130DD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56B2A-5E42-4A18-BB70-4FCC32D22C5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4997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119CE-54E2-6B43-906F-08749A2F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11005-BB4D-4AC3-A4AC-0F35E9A94C8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9777B-D8A5-AE0B-6D32-C8C5DDBB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402517-EEC3-DF4C-0BB8-226F3C82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F7384-7DE9-41E7-99A8-16A914DAED4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55382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1F935-E5E7-ED0F-12A1-76AE3433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9744B-B34C-4B7A-97C9-7A12E079057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DEEE78-414A-34C7-8BA8-C51F01AB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2DCB8-C5C3-ABDE-FB3B-A05BE02E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45B48-B68A-4B4F-AD18-A38FBF7ED1A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355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EA9711-B94E-AA28-5895-1413FCBC6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17BB6C-3672-0FD9-F91A-EA0D891421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B343A1-A009-3B98-37DC-C288D5D65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58970-516B-43D0-9BF1-7713727BB7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52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C85B9C-34A2-D924-63A4-4F646CB26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A3663-3F64-4867-409D-31E181E57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A489F-A150-A1A8-0EA6-2EC40EE6EF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C16A1-EFEF-4CCD-8897-6A4CD09BFC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88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99B7C0-59DF-F779-77B2-40AA9FDE0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4B8132-752C-B997-8AB6-29B8746D3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A878D5-824B-5D77-9D1E-5A579BC98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88C62-B3CB-4CB0-A439-CE9F8823899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11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3DBD01-0575-A2E1-129E-00B4E5B36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5B9A17-5EA9-B488-CDAE-996A2D4282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6DC744-9D71-24E6-7906-F0C46E4831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43697-7E06-42DE-86CE-B184E3CAFE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1B6C6C5-B211-4450-EC06-79491DA7D3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70488F-5D96-149D-6D62-2DD4A865C6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6E8014-C603-3CEE-0C80-D948C29C8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DE648-EC16-45A1-A784-E196B3CC46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65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15860-587F-8937-3E44-A6E603F256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96EBC-2E9A-B66A-01F1-60E0DE7C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F1DB8-2713-5998-E485-8A98DE2B2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3808E-B561-4CE6-BB93-494D429E90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260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34100-D12F-A092-40FA-EB84F5C1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AB51E-2452-C9D4-8FE2-15CA5A579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76C6A-70E1-E241-8BF9-1B167F965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1E06C-3EF4-4AE7-ABF9-D9FDA6C568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88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2676EB-B65E-4542-0836-BBA4D0DE8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01E473-1F7C-011F-320C-203211A26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C29EE58-0F48-211B-D999-EFB270B9FE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556E66-EA66-0635-C13B-E56C7159EF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CDFD574-C10F-D109-9BBC-0E3045BB30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C726E7-B34C-48FD-B40C-BDB2F46E0CD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5ABB83D-6CF8-CE82-5246-887AB269D1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9F3D7D-312B-8B42-4410-6F07F1A43B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8CB9D5-799B-1726-FCD5-8DDB49B967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54A248C-350D-40EC-81A7-9D18FF8CE2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1B45EA-69A6-A2FB-B5FD-6C22F1490BCE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5E2A12-3D5C-E343-6A34-2C3D4F2AB45D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DF696A-2B27-DB2D-FF5B-BB82B3EA2B98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53" r:id="rId1"/>
    <p:sldLayoutId id="2147486954" r:id="rId2"/>
    <p:sldLayoutId id="2147486955" r:id="rId3"/>
    <p:sldLayoutId id="2147486956" r:id="rId4"/>
    <p:sldLayoutId id="2147486957" r:id="rId5"/>
    <p:sldLayoutId id="2147486958" r:id="rId6"/>
    <p:sldLayoutId id="2147486959" r:id="rId7"/>
    <p:sldLayoutId id="2147486960" r:id="rId8"/>
    <p:sldLayoutId id="2147486961" r:id="rId9"/>
    <p:sldLayoutId id="2147486962" r:id="rId10"/>
    <p:sldLayoutId id="21474869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216B25F4-1933-8A4E-3F27-B4441E3973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0094D3E9-9411-D86B-023B-0C0E6578BA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F217E-9BAF-FB64-50AC-A4052944A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8ABF4E31-E69E-4F18-BF6D-DC828A7C6DC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C87396-C32A-3AC8-2887-19CCDA87C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80331-57F9-8DA0-2396-CAF889A11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CB6C6A-44B3-465B-AEDA-B62DFB6441DA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CC743F-7388-B688-7C09-5397E01622FE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31AAE5-F52C-B23E-ADD7-14F59777DE13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B31E6D-019F-93DC-A8A0-4E67D221C8AE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64" r:id="rId1"/>
    <p:sldLayoutId id="2147486965" r:id="rId2"/>
    <p:sldLayoutId id="2147486944" r:id="rId3"/>
    <p:sldLayoutId id="2147486945" r:id="rId4"/>
    <p:sldLayoutId id="2147486946" r:id="rId5"/>
    <p:sldLayoutId id="2147486947" r:id="rId6"/>
    <p:sldLayoutId id="2147486948" r:id="rId7"/>
    <p:sldLayoutId id="2147486949" r:id="rId8"/>
    <p:sldLayoutId id="2147486950" r:id="rId9"/>
    <p:sldLayoutId id="2147486951" r:id="rId10"/>
    <p:sldLayoutId id="21474869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83CC0D5-D821-418C-A1BF-F6952AB2C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141663"/>
            <a:ext cx="32099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Set Language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AutoShape 4">
            <a:extLst>
              <a:ext uri="{FF2B5EF4-FFF2-40B4-BE49-F238E27FC236}">
                <a16:creationId xmlns:a16="http://schemas.microsoft.com/office/drawing/2014/main" id="{658BF18F-B503-72C3-1CB7-7F967497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476250"/>
            <a:ext cx="5680075" cy="2303463"/>
          </a:xfrm>
          <a:prstGeom prst="cloudCallout">
            <a:avLst>
              <a:gd name="adj1" fmla="val -64394"/>
              <a:gd name="adj2" fmla="val -2825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4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25AC2308-18D5-A3C8-3A98-E20D7241C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004888"/>
            <a:ext cx="41767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We may use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Venn diagram</a:t>
            </a:r>
            <a:r>
              <a:rPr lang="en-US" altLang="zh-TW" sz="2400">
                <a:latin typeface="Arial" panose="020B0604020202020204" pitchFamily="34" charset="0"/>
              </a:rPr>
              <a:t> to show the relationships between two or more sets.</a:t>
            </a:r>
          </a:p>
        </p:txBody>
      </p:sp>
      <p:sp>
        <p:nvSpPr>
          <p:cNvPr id="281608" name="Text Box 8">
            <a:extLst>
              <a:ext uri="{FF2B5EF4-FFF2-40B4-BE49-F238E27FC236}">
                <a16:creationId xmlns:a16="http://schemas.microsoft.com/office/drawing/2014/main" id="{3054CE03-9A0B-F2F2-A538-2AE4FB4C3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781300"/>
            <a:ext cx="3802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</a:t>
            </a:r>
            <a:r>
              <a:rPr lang="en-US" altLang="zh-TW" sz="2400" i="1"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 = {1, 2, 3, 4, 5, 6, 7},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grpSp>
        <p:nvGrpSpPr>
          <p:cNvPr id="281613" name="Group 13">
            <a:extLst>
              <a:ext uri="{FF2B5EF4-FFF2-40B4-BE49-F238E27FC236}">
                <a16:creationId xmlns:a16="http://schemas.microsoft.com/office/drawing/2014/main" id="{40A42755-5C01-8F75-70A8-4BCA7B06D797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789363"/>
            <a:ext cx="3536950" cy="1295400"/>
            <a:chOff x="3968" y="2614"/>
            <a:chExt cx="2049" cy="816"/>
          </a:xfrm>
        </p:grpSpPr>
        <p:sp>
          <p:nvSpPr>
            <p:cNvPr id="25627" name="AutoShape 11">
              <a:extLst>
                <a:ext uri="{FF2B5EF4-FFF2-40B4-BE49-F238E27FC236}">
                  <a16:creationId xmlns:a16="http://schemas.microsoft.com/office/drawing/2014/main" id="{32931078-1070-8B80-7337-600434F28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2614"/>
              <a:ext cx="1634" cy="816"/>
            </a:xfrm>
            <a:prstGeom prst="wedgeRoundRectCallout">
              <a:avLst>
                <a:gd name="adj1" fmla="val -58111"/>
                <a:gd name="adj2" fmla="val 36398"/>
                <a:gd name="adj3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25628" name="Text Box 12">
              <a:extLst>
                <a:ext uri="{FF2B5EF4-FFF2-40B4-BE49-F238E27FC236}">
                  <a16:creationId xmlns:a16="http://schemas.microsoft.com/office/drawing/2014/main" id="{9862C46C-915A-9CC2-3EDF-0D9EAB46C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2644"/>
              <a:ext cx="196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Universal set </a:t>
              </a:r>
              <a:r>
                <a:rPr lang="en-US" altLang="zh-TW" sz="2400" b="1" i="1">
                  <a:latin typeface="Arial" panose="020B0604020202020204" pitchFamily="34" charset="0"/>
                </a:rPr>
                <a:t>U</a:t>
              </a:r>
              <a:r>
                <a:rPr lang="en-US" altLang="zh-TW" sz="2400">
                  <a:latin typeface="Arial" panose="020B0604020202020204" pitchFamily="34" charset="0"/>
                </a:rPr>
                <a:t> is represented by a rectangle.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65185906-DE54-2357-20B1-162A07BA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-392113" y="115888"/>
            <a:ext cx="29479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C3545073-D151-28DC-0433-6E5FED02770E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860800"/>
            <a:ext cx="3311525" cy="2305050"/>
            <a:chOff x="2555776" y="3861048"/>
            <a:chExt cx="3456384" cy="23042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36359E-54E1-B70B-DACB-D719E41EC486}"/>
                </a:ext>
              </a:extLst>
            </p:cNvPr>
            <p:cNvSpPr/>
            <p:nvPr/>
          </p:nvSpPr>
          <p:spPr>
            <a:xfrm>
              <a:off x="2555776" y="3861048"/>
              <a:ext cx="3456384" cy="23042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5619" name="矩形 2">
              <a:extLst>
                <a:ext uri="{FF2B5EF4-FFF2-40B4-BE49-F238E27FC236}">
                  <a16:creationId xmlns:a16="http://schemas.microsoft.com/office/drawing/2014/main" id="{C11392E0-35C2-9035-03DE-75041E45C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664" y="3861048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U</a:t>
              </a:r>
              <a:endParaRPr lang="zh-HK" altLang="en-US" sz="2400" b="1">
                <a:latin typeface="Arial" panose="020B0604020202020204" pitchFamily="34" charset="0"/>
              </a:endParaRPr>
            </a:p>
          </p:txBody>
        </p:sp>
        <p:sp>
          <p:nvSpPr>
            <p:cNvPr id="25620" name="矩形 3">
              <a:extLst>
                <a:ext uri="{FF2B5EF4-FFF2-40B4-BE49-F238E27FC236}">
                  <a16:creationId xmlns:a16="http://schemas.microsoft.com/office/drawing/2014/main" id="{0BF9DD4B-A2C6-6C83-183B-A491B036C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909" y="4671089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1" name="矩形 4">
              <a:extLst>
                <a:ext uri="{FF2B5EF4-FFF2-40B4-BE49-F238E27FC236}">
                  <a16:creationId xmlns:a16="http://schemas.microsoft.com/office/drawing/2014/main" id="{B213D4FD-F6DF-F941-6713-D13063290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402" y="522920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2" name="矩形 5">
              <a:extLst>
                <a:ext uri="{FF2B5EF4-FFF2-40B4-BE49-F238E27FC236}">
                  <a16:creationId xmlns:a16="http://schemas.microsoft.com/office/drawing/2014/main" id="{11AF6404-D965-2C58-520F-B6C2F9BD3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874" y="4725144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3" name="矩形 6">
              <a:extLst>
                <a:ext uri="{FF2B5EF4-FFF2-40B4-BE49-F238E27FC236}">
                  <a16:creationId xmlns:a16="http://schemas.microsoft.com/office/drawing/2014/main" id="{27EB66E7-DF76-A642-BBF0-ED6DD9787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995" y="494116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4" name="矩形 7">
              <a:extLst>
                <a:ext uri="{FF2B5EF4-FFF2-40B4-BE49-F238E27FC236}">
                  <a16:creationId xmlns:a16="http://schemas.microsoft.com/office/drawing/2014/main" id="{41CC2914-6A07-7070-12FC-EC70AD858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402" y="4437112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5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5" name="矩形 8">
              <a:extLst>
                <a:ext uri="{FF2B5EF4-FFF2-40B4-BE49-F238E27FC236}">
                  <a16:creationId xmlns:a16="http://schemas.microsoft.com/office/drawing/2014/main" id="{B91F5B3D-D0DF-6675-1C52-94D8D60C7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437" y="566124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6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6" name="矩形 9">
              <a:extLst>
                <a:ext uri="{FF2B5EF4-FFF2-40B4-BE49-F238E27FC236}">
                  <a16:creationId xmlns:a16="http://schemas.microsoft.com/office/drawing/2014/main" id="{C759E8A7-06DF-D665-9689-AAB99893C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488" y="566124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7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BD6A70E-B8BE-656E-434E-A58E4126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2781300"/>
            <a:ext cx="196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{1, 3, 4},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9D028AA-7DD0-706B-3FD1-A717935B8A94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4214813"/>
            <a:ext cx="1865312" cy="1585912"/>
            <a:chOff x="2627784" y="3995618"/>
            <a:chExt cx="1864135" cy="1586657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60A2F790-0302-ADF9-8D38-7312F213AB06}"/>
                </a:ext>
              </a:extLst>
            </p:cNvPr>
            <p:cNvSpPr/>
            <p:nvPr/>
          </p:nvSpPr>
          <p:spPr>
            <a:xfrm>
              <a:off x="2916527" y="3995618"/>
              <a:ext cx="1575392" cy="15866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5617" name="矩形 29">
              <a:extLst>
                <a:ext uri="{FF2B5EF4-FFF2-40B4-BE49-F238E27FC236}">
                  <a16:creationId xmlns:a16="http://schemas.microsoft.com/office/drawing/2014/main" id="{5BFE41E7-0AA5-8BFB-985F-380D7F98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84" y="4074691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endParaRPr lang="zh-HK" altLang="en-US" sz="2400" i="1">
                <a:latin typeface="Arial" panose="020B0604020202020204" pitchFamily="34" charset="0"/>
              </a:endParaRPr>
            </a:p>
          </p:txBody>
        </p:sp>
      </p:grpSp>
      <p:grpSp>
        <p:nvGrpSpPr>
          <p:cNvPr id="281621" name="Group 21">
            <a:extLst>
              <a:ext uri="{FF2B5EF4-FFF2-40B4-BE49-F238E27FC236}">
                <a16:creationId xmlns:a16="http://schemas.microsoft.com/office/drawing/2014/main" id="{CBD4889A-D64E-95D9-EB97-03E358B7801E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4894263"/>
            <a:ext cx="2892425" cy="1271587"/>
            <a:chOff x="5840" y="3509"/>
            <a:chExt cx="1822" cy="801"/>
          </a:xfrm>
        </p:grpSpPr>
        <p:sp>
          <p:nvSpPr>
            <p:cNvPr id="25614" name="AutoShape 15">
              <a:extLst>
                <a:ext uri="{FF2B5EF4-FFF2-40B4-BE49-F238E27FC236}">
                  <a16:creationId xmlns:a16="http://schemas.microsoft.com/office/drawing/2014/main" id="{DCAC9A20-0E78-D604-2384-C39BA7D3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" y="3509"/>
              <a:ext cx="1822" cy="801"/>
            </a:xfrm>
            <a:prstGeom prst="wedgeRoundRectCallout">
              <a:avLst>
                <a:gd name="adj1" fmla="val -106486"/>
                <a:gd name="adj2" fmla="val -38472"/>
                <a:gd name="adj3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25615" name="Text Box 16">
              <a:extLst>
                <a:ext uri="{FF2B5EF4-FFF2-40B4-BE49-F238E27FC236}">
                  <a16:creationId xmlns:a16="http://schemas.microsoft.com/office/drawing/2014/main" id="{3F42F1DC-916F-4F30-87A4-52151496C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33"/>
              <a:ext cx="161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Sets concerned are represented by circles.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1623" name="Group 23">
            <a:extLst>
              <a:ext uri="{FF2B5EF4-FFF2-40B4-BE49-F238E27FC236}">
                <a16:creationId xmlns:a16="http://schemas.microsoft.com/office/drawing/2014/main" id="{77184AB4-2ACF-3D3D-903F-A97E995F929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757613"/>
            <a:ext cx="2316163" cy="1439862"/>
            <a:chOff x="68" y="2367"/>
            <a:chExt cx="1459" cy="907"/>
          </a:xfrm>
        </p:grpSpPr>
        <p:sp>
          <p:nvSpPr>
            <p:cNvPr id="25612" name="AutoShape 19">
              <a:extLst>
                <a:ext uri="{FF2B5EF4-FFF2-40B4-BE49-F238E27FC236}">
                  <a16:creationId xmlns:a16="http://schemas.microsoft.com/office/drawing/2014/main" id="{46F46322-A7F3-698C-A580-1D134B738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2367"/>
              <a:ext cx="1459" cy="907"/>
            </a:xfrm>
            <a:prstGeom prst="wedgeRoundRectCallout">
              <a:avLst>
                <a:gd name="adj1" fmla="val 76264"/>
                <a:gd name="adj2" fmla="val 28500"/>
                <a:gd name="adj3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25613" name="Text Box 20">
              <a:extLst>
                <a:ext uri="{FF2B5EF4-FFF2-40B4-BE49-F238E27FC236}">
                  <a16:creationId xmlns:a16="http://schemas.microsoft.com/office/drawing/2014/main" id="{ABACEB05-FD74-0B9A-FE75-901BA5D28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447"/>
              <a:ext cx="140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Elements can be written inside the sets.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animBg="1"/>
      <p:bldP spid="281606" grpId="0"/>
      <p:bldP spid="28160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>
            <a:extLst>
              <a:ext uri="{FF2B5EF4-FFF2-40B4-BE49-F238E27FC236}">
                <a16:creationId xmlns:a16="http://schemas.microsoft.com/office/drawing/2014/main" id="{902EDDD4-CA22-5115-F102-93E7184C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476250"/>
            <a:ext cx="5680075" cy="2303463"/>
          </a:xfrm>
          <a:prstGeom prst="cloudCallout">
            <a:avLst>
              <a:gd name="adj1" fmla="val -64394"/>
              <a:gd name="adj2" fmla="val -2825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4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6627" name="Text Box 6">
            <a:extLst>
              <a:ext uri="{FF2B5EF4-FFF2-40B4-BE49-F238E27FC236}">
                <a16:creationId xmlns:a16="http://schemas.microsoft.com/office/drawing/2014/main" id="{DEF35C64-8F5C-A764-8B7F-58ACAB86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004888"/>
            <a:ext cx="41767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We may use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Venn diagram</a:t>
            </a:r>
            <a:r>
              <a:rPr lang="en-US" altLang="zh-TW" sz="2400">
                <a:latin typeface="Arial" panose="020B0604020202020204" pitchFamily="34" charset="0"/>
              </a:rPr>
              <a:t> to show the relationships between two or more sets.</a:t>
            </a:r>
          </a:p>
        </p:txBody>
      </p:sp>
      <p:sp>
        <p:nvSpPr>
          <p:cNvPr id="26628" name="Text Box 8">
            <a:extLst>
              <a:ext uri="{FF2B5EF4-FFF2-40B4-BE49-F238E27FC236}">
                <a16:creationId xmlns:a16="http://schemas.microsoft.com/office/drawing/2014/main" id="{CFD4317E-4F51-98E2-4DA2-9C1A4BA99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781300"/>
            <a:ext cx="3802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</a:t>
            </a:r>
            <a:r>
              <a:rPr lang="en-US" altLang="zh-TW" sz="2400" i="1"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 = {1, 2, 3, 4, 5, 6, 7},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pic>
        <p:nvPicPr>
          <p:cNvPr id="26629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B70941B1-1A87-68D9-14C3-375ED64F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-392113" y="115888"/>
            <a:ext cx="29479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群組 9">
            <a:extLst>
              <a:ext uri="{FF2B5EF4-FFF2-40B4-BE49-F238E27FC236}">
                <a16:creationId xmlns:a16="http://schemas.microsoft.com/office/drawing/2014/main" id="{5099D30F-A9D9-2434-3573-341A418385AD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860800"/>
            <a:ext cx="3311525" cy="2305050"/>
            <a:chOff x="2555776" y="3861048"/>
            <a:chExt cx="3456384" cy="23042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25225F-0FFE-9251-1B9E-13E858C618F9}"/>
                </a:ext>
              </a:extLst>
            </p:cNvPr>
            <p:cNvSpPr/>
            <p:nvPr/>
          </p:nvSpPr>
          <p:spPr>
            <a:xfrm>
              <a:off x="2555776" y="3861048"/>
              <a:ext cx="3456384" cy="23042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6649" name="矩形 11">
              <a:extLst>
                <a:ext uri="{FF2B5EF4-FFF2-40B4-BE49-F238E27FC236}">
                  <a16:creationId xmlns:a16="http://schemas.microsoft.com/office/drawing/2014/main" id="{515448A1-257D-AEA2-BC77-2D8FE198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664" y="3861048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U</a:t>
              </a:r>
              <a:endParaRPr lang="zh-HK" altLang="en-US" sz="2400" b="1">
                <a:latin typeface="Arial" panose="020B0604020202020204" pitchFamily="34" charset="0"/>
              </a:endParaRPr>
            </a:p>
          </p:txBody>
        </p:sp>
        <p:sp>
          <p:nvSpPr>
            <p:cNvPr id="26650" name="矩形 12">
              <a:extLst>
                <a:ext uri="{FF2B5EF4-FFF2-40B4-BE49-F238E27FC236}">
                  <a16:creationId xmlns:a16="http://schemas.microsoft.com/office/drawing/2014/main" id="{91CC6138-D0AF-F41E-58EF-D4008CE23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909" y="4671089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51" name="矩形 13">
              <a:extLst>
                <a:ext uri="{FF2B5EF4-FFF2-40B4-BE49-F238E27FC236}">
                  <a16:creationId xmlns:a16="http://schemas.microsoft.com/office/drawing/2014/main" id="{5D8570A4-447E-14D1-78D9-14DA4E34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402" y="522920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52" name="矩形 15">
              <a:extLst>
                <a:ext uri="{FF2B5EF4-FFF2-40B4-BE49-F238E27FC236}">
                  <a16:creationId xmlns:a16="http://schemas.microsoft.com/office/drawing/2014/main" id="{DF476293-A00E-CE5F-B17F-4A52BD4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995" y="494116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53" name="矩形 16">
              <a:extLst>
                <a:ext uri="{FF2B5EF4-FFF2-40B4-BE49-F238E27FC236}">
                  <a16:creationId xmlns:a16="http://schemas.microsoft.com/office/drawing/2014/main" id="{C108BA45-2559-D003-BFBC-C453E5578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402" y="4437112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5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54" name="矩形 17">
              <a:extLst>
                <a:ext uri="{FF2B5EF4-FFF2-40B4-BE49-F238E27FC236}">
                  <a16:creationId xmlns:a16="http://schemas.microsoft.com/office/drawing/2014/main" id="{7D3154BD-9BB5-0FD2-5583-F3F45B20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437" y="566124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6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55" name="矩形 18">
              <a:extLst>
                <a:ext uri="{FF2B5EF4-FFF2-40B4-BE49-F238E27FC236}">
                  <a16:creationId xmlns:a16="http://schemas.microsoft.com/office/drawing/2014/main" id="{4CDC3E5E-C2A5-8879-4C11-E225A90D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488" y="566124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7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6631" name="矩形 19">
            <a:extLst>
              <a:ext uri="{FF2B5EF4-FFF2-40B4-BE49-F238E27FC236}">
                <a16:creationId xmlns:a16="http://schemas.microsoft.com/office/drawing/2014/main" id="{7E9E356C-29F1-EEA8-5FEE-5AC9DC4D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2781300"/>
            <a:ext cx="196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{1, 3, 4},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6632" name="群組 20">
            <a:extLst>
              <a:ext uri="{FF2B5EF4-FFF2-40B4-BE49-F238E27FC236}">
                <a16:creationId xmlns:a16="http://schemas.microsoft.com/office/drawing/2014/main" id="{F0B78D3A-A9E8-12D8-F45B-8DDD8A0014B2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4214813"/>
            <a:ext cx="1865312" cy="1585912"/>
            <a:chOff x="2627784" y="3995618"/>
            <a:chExt cx="1864135" cy="1586657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C14B6E3A-88F6-01B0-47C0-1EE2ED3F66DE}"/>
                </a:ext>
              </a:extLst>
            </p:cNvPr>
            <p:cNvSpPr/>
            <p:nvPr/>
          </p:nvSpPr>
          <p:spPr>
            <a:xfrm>
              <a:off x="2916527" y="3995618"/>
              <a:ext cx="1575392" cy="15866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6647" name="矩形 22">
              <a:extLst>
                <a:ext uri="{FF2B5EF4-FFF2-40B4-BE49-F238E27FC236}">
                  <a16:creationId xmlns:a16="http://schemas.microsoft.com/office/drawing/2014/main" id="{71855BB4-91BE-B680-C255-A81019E1C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84" y="4074691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endParaRPr lang="zh-HK" altLang="en-US" sz="2400" i="1">
                <a:latin typeface="Arial" panose="020B0604020202020204" pitchFamily="34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A87AB366-3FDE-1309-BD6C-F571BEC8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781300"/>
            <a:ext cx="1884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{2, 3, 5}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FC975A1-FEF4-CB07-90FA-923A0067CD4A}"/>
              </a:ext>
            </a:extLst>
          </p:cNvPr>
          <p:cNvGrpSpPr>
            <a:grpSpLocks/>
          </p:cNvGrpSpPr>
          <p:nvPr/>
        </p:nvGrpSpPr>
        <p:grpSpPr bwMode="auto">
          <a:xfrm>
            <a:off x="3932238" y="4216400"/>
            <a:ext cx="1863725" cy="1585913"/>
            <a:chOff x="3041826" y="3995618"/>
            <a:chExt cx="1863849" cy="1586657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201D23D-7371-2B34-8217-D5CF8641A146}"/>
                </a:ext>
              </a:extLst>
            </p:cNvPr>
            <p:cNvSpPr/>
            <p:nvPr/>
          </p:nvSpPr>
          <p:spPr>
            <a:xfrm>
              <a:off x="3041826" y="3995618"/>
              <a:ext cx="1576492" cy="1586657"/>
            </a:xfrm>
            <a:prstGeom prst="ellipse">
              <a:avLst/>
            </a:prstGeom>
            <a:noFill/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6645" name="矩形 32">
              <a:extLst>
                <a:ext uri="{FF2B5EF4-FFF2-40B4-BE49-F238E27FC236}">
                  <a16:creationId xmlns:a16="http://schemas.microsoft.com/office/drawing/2014/main" id="{5546F47C-87B9-613F-8E58-3146FAAD2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825" y="4042693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endParaRPr lang="zh-HK" altLang="en-US" sz="2400" i="1">
                <a:latin typeface="Arial" panose="020B0604020202020204" pitchFamily="34" charset="0"/>
              </a:endParaRPr>
            </a:p>
          </p:txBody>
        </p:sp>
      </p:grpSp>
      <p:sp>
        <p:nvSpPr>
          <p:cNvPr id="34" name="AutoShape 15">
            <a:extLst>
              <a:ext uri="{FF2B5EF4-FFF2-40B4-BE49-F238E27FC236}">
                <a16:creationId xmlns:a16="http://schemas.microsoft.com/office/drawing/2014/main" id="{2D6576F0-288C-C6F1-C249-075574783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860800"/>
            <a:ext cx="2892425" cy="2032000"/>
          </a:xfrm>
          <a:prstGeom prst="wedgeRoundRectCallout">
            <a:avLst>
              <a:gd name="adj1" fmla="val -105606"/>
              <a:gd name="adj2" fmla="val 7486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zh-HK" sz="2400">
              <a:latin typeface="Arial" panose="020B0604020202020204" pitchFamily="34" charset="0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ABB149F5-5615-33A4-6D64-A2F73864D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938588"/>
            <a:ext cx="280828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Since 3 is the common element of sets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the two sets overlap.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CCA5A8-7292-2773-5BCA-50782D2C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213100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and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= {1, 4}.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FE290F8-5A13-75A6-92AF-B042BC1A1D19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4365625"/>
            <a:ext cx="911225" cy="1079500"/>
            <a:chOff x="2916102" y="3560147"/>
            <a:chExt cx="1534457" cy="187192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4B89C5D-ACD0-A07C-B574-A25E7AE8FB37}"/>
                </a:ext>
              </a:extLst>
            </p:cNvPr>
            <p:cNvSpPr/>
            <p:nvPr/>
          </p:nvSpPr>
          <p:spPr>
            <a:xfrm>
              <a:off x="2916102" y="4102454"/>
              <a:ext cx="1291190" cy="1329613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6643" name="矩形 38">
              <a:extLst>
                <a:ext uri="{FF2B5EF4-FFF2-40B4-BE49-F238E27FC236}">
                  <a16:creationId xmlns:a16="http://schemas.microsoft.com/office/drawing/2014/main" id="{9CD3B999-22BB-1362-89E1-2897BF4A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426" y="3560147"/>
              <a:ext cx="686133" cy="80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C</a:t>
              </a:r>
              <a:endParaRPr lang="zh-HK" altLang="en-US" sz="2400" i="1">
                <a:latin typeface="Arial" panose="020B0604020202020204" pitchFamily="34" charset="0"/>
              </a:endParaRPr>
            </a:p>
          </p:txBody>
        </p:sp>
      </p:grpSp>
      <p:sp>
        <p:nvSpPr>
          <p:cNvPr id="42" name="AutoShape 15">
            <a:extLst>
              <a:ext uri="{FF2B5EF4-FFF2-40B4-BE49-F238E27FC236}">
                <a16:creationId xmlns:a16="http://schemas.microsoft.com/office/drawing/2014/main" id="{649110D1-20BF-A2C0-1531-5252E7244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4076700"/>
            <a:ext cx="2311400" cy="1655763"/>
          </a:xfrm>
          <a:prstGeom prst="wedgeRoundRectCallout">
            <a:avLst>
              <a:gd name="adj1" fmla="val 73324"/>
              <a:gd name="adj2" fmla="val 8921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zh-HK" sz="2400">
              <a:latin typeface="Arial" panose="020B0604020202020204" pitchFamily="34" charset="0"/>
            </a:endParaRP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B00C3F3D-6F13-8FB3-4313-F86EC66F3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64013"/>
            <a:ext cx="2233613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is a subset of set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. It is drawn inside set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6641" name="矩形 43">
            <a:extLst>
              <a:ext uri="{FF2B5EF4-FFF2-40B4-BE49-F238E27FC236}">
                <a16:creationId xmlns:a16="http://schemas.microsoft.com/office/drawing/2014/main" id="{AC7B47E6-3455-4D0C-5B16-4CE9454B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4724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 animBg="1"/>
      <p:bldP spid="34" grpId="1" animBg="1"/>
      <p:bldP spid="35" grpId="0"/>
      <p:bldP spid="35" grpId="1"/>
      <p:bldP spid="36" grpId="0"/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B862EB20-6D3C-EAC9-7334-CD3C00443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82F5BDBD-B93C-01EF-BE28-5990C839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36650"/>
            <a:ext cx="86423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each of the following Venn diagrams, list all the elements in the sets.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6505CFC-2BF4-DFD1-0FE3-46130120D004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132013"/>
            <a:ext cx="3168650" cy="2203450"/>
            <a:chOff x="2555875" y="2060848"/>
            <a:chExt cx="3311525" cy="2305050"/>
          </a:xfrm>
        </p:grpSpPr>
        <p:grpSp>
          <p:nvGrpSpPr>
            <p:cNvPr id="27683" name="群組 9">
              <a:extLst>
                <a:ext uri="{FF2B5EF4-FFF2-40B4-BE49-F238E27FC236}">
                  <a16:creationId xmlns:a16="http://schemas.microsoft.com/office/drawing/2014/main" id="{E9638C4F-B511-FD27-8F13-80C52E5A5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875" y="2060848"/>
              <a:ext cx="3311525" cy="2305050"/>
              <a:chOff x="2555776" y="3861048"/>
              <a:chExt cx="3456384" cy="230425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B830BB-761F-217F-5ABD-D26387935531}"/>
                  </a:ext>
                </a:extLst>
              </p:cNvPr>
              <p:cNvSpPr/>
              <p:nvPr/>
            </p:nvSpPr>
            <p:spPr>
              <a:xfrm>
                <a:off x="2555776" y="3861048"/>
                <a:ext cx="3456384" cy="2304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7693" name="矩形 11">
                <a:extLst>
                  <a:ext uri="{FF2B5EF4-FFF2-40B4-BE49-F238E27FC236}">
                    <a16:creationId xmlns:a16="http://schemas.microsoft.com/office/drawing/2014/main" id="{37B83AFC-63C8-7E47-B6D4-0A4727669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664" y="3861048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b="1" i="1">
                    <a:latin typeface="Arial" panose="020B0604020202020204" pitchFamily="34" charset="0"/>
                  </a:rPr>
                  <a:t>U</a:t>
                </a:r>
                <a:endParaRPr lang="zh-HK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27694" name="矩形 12">
                <a:extLst>
                  <a:ext uri="{FF2B5EF4-FFF2-40B4-BE49-F238E27FC236}">
                    <a16:creationId xmlns:a16="http://schemas.microsoft.com/office/drawing/2014/main" id="{4370FD46-195C-BC16-A83E-77BE41587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410" y="5156746"/>
                <a:ext cx="371769" cy="461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e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  <p:sp>
            <p:nvSpPr>
              <p:cNvPr id="27695" name="矩形 13">
                <a:extLst>
                  <a:ext uri="{FF2B5EF4-FFF2-40B4-BE49-F238E27FC236}">
                    <a16:creationId xmlns:a16="http://schemas.microsoft.com/office/drawing/2014/main" id="{C6C5ABB0-7D7A-4AE2-A431-449AE7A71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699" y="5659698"/>
                <a:ext cx="371769" cy="461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g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  <p:sp>
            <p:nvSpPr>
              <p:cNvPr id="27696" name="矩形 15">
                <a:extLst>
                  <a:ext uri="{FF2B5EF4-FFF2-40B4-BE49-F238E27FC236}">
                    <a16:creationId xmlns:a16="http://schemas.microsoft.com/office/drawing/2014/main" id="{3A119E95-86FC-1E97-9B76-4B12614CA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464" y="4755968"/>
                <a:ext cx="281420" cy="461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f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  <p:sp>
            <p:nvSpPr>
              <p:cNvPr id="27697" name="矩形 16">
                <a:extLst>
                  <a:ext uri="{FF2B5EF4-FFF2-40B4-BE49-F238E27FC236}">
                    <a16:creationId xmlns:a16="http://schemas.microsoft.com/office/drawing/2014/main" id="{F60D679F-8A3C-39EE-56C1-70D5EAE54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402" y="4437112"/>
                <a:ext cx="371769" cy="461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b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  <p:sp>
            <p:nvSpPr>
              <p:cNvPr id="27698" name="矩形 17">
                <a:extLst>
                  <a:ext uri="{FF2B5EF4-FFF2-40B4-BE49-F238E27FC236}">
                    <a16:creationId xmlns:a16="http://schemas.microsoft.com/office/drawing/2014/main" id="{BE220F2E-CCF5-2E87-7D59-F76A39266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018" y="5160525"/>
                <a:ext cx="371769" cy="461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d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684" name="群組 20">
              <a:extLst>
                <a:ext uri="{FF2B5EF4-FFF2-40B4-BE49-F238E27FC236}">
                  <a16:creationId xmlns:a16="http://schemas.microsoft.com/office/drawing/2014/main" id="{5F8CA92A-06AB-9490-71AE-056226BC7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313" y="2359186"/>
              <a:ext cx="1865312" cy="1585912"/>
              <a:chOff x="2627784" y="3939123"/>
              <a:chExt cx="1864135" cy="1586657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6B567447-8A3D-511F-7659-E49E81E2DB08}"/>
                  </a:ext>
                </a:extLst>
              </p:cNvPr>
              <p:cNvSpPr/>
              <p:nvPr/>
            </p:nvSpPr>
            <p:spPr>
              <a:xfrm>
                <a:off x="2916185" y="3939711"/>
                <a:ext cx="1575132" cy="158671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7691" name="矩形 22">
                <a:extLst>
                  <a:ext uri="{FF2B5EF4-FFF2-40B4-BE49-F238E27FC236}">
                    <a16:creationId xmlns:a16="http://schemas.microsoft.com/office/drawing/2014/main" id="{AE3FF781-B010-8509-F024-F1770A47F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4074691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A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685" name="群組 14">
              <a:extLst>
                <a:ext uri="{FF2B5EF4-FFF2-40B4-BE49-F238E27FC236}">
                  <a16:creationId xmlns:a16="http://schemas.microsoft.com/office/drawing/2014/main" id="{2F1D8670-0242-65C9-285B-17531FA73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238" y="2359186"/>
              <a:ext cx="1863725" cy="1585913"/>
              <a:chOff x="3041826" y="3937536"/>
              <a:chExt cx="1863849" cy="1586657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B1359366-77C7-3F52-AEE1-A1E39D3DCFB7}"/>
                  </a:ext>
                </a:extLst>
              </p:cNvPr>
              <p:cNvSpPr/>
              <p:nvPr/>
            </p:nvSpPr>
            <p:spPr>
              <a:xfrm>
                <a:off x="3042500" y="3938124"/>
                <a:ext cx="1576231" cy="1586711"/>
              </a:xfrm>
              <a:prstGeom prst="ellipse">
                <a:avLst/>
              </a:prstGeom>
              <a:noFill/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7689" name="矩形 32">
                <a:extLst>
                  <a:ext uri="{FF2B5EF4-FFF2-40B4-BE49-F238E27FC236}">
                    <a16:creationId xmlns:a16="http://schemas.microsoft.com/office/drawing/2014/main" id="{155B7081-83F1-7ED9-D831-BAEB08CA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825" y="404269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B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686" name="矩形 43">
              <a:extLst>
                <a:ext uri="{FF2B5EF4-FFF2-40B4-BE49-F238E27FC236}">
                  <a16:creationId xmlns:a16="http://schemas.microsoft.com/office/drawing/2014/main" id="{719C859B-8D7E-6C2A-F1DF-BACA4512A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641" y="3860118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c</a:t>
              </a:r>
              <a:endParaRPr lang="zh-HK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27687" name="矩形 17">
              <a:extLst>
                <a:ext uri="{FF2B5EF4-FFF2-40B4-BE49-F238E27FC236}">
                  <a16:creationId xmlns:a16="http://schemas.microsoft.com/office/drawing/2014/main" id="{25D94D0D-2170-5F6D-7183-93D210DE5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848" y="270892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endParaRPr lang="zh-HK" altLang="en-US" sz="2400" i="1">
                <a:latin typeface="Arial" panose="020B0604020202020204" pitchFamily="34" charset="0"/>
              </a:endParaRPr>
            </a:p>
          </p:txBody>
        </p:sp>
      </p:grpSp>
      <p:sp>
        <p:nvSpPr>
          <p:cNvPr id="24" name="矩形 19">
            <a:extLst>
              <a:ext uri="{FF2B5EF4-FFF2-40B4-BE49-F238E27FC236}">
                <a16:creationId xmlns:a16="http://schemas.microsoft.com/office/drawing/2014/main" id="{CAE445BF-C52E-734A-43D4-5AD9288B2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46101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{ _____________ }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6" name="矩形 19">
            <a:extLst>
              <a:ext uri="{FF2B5EF4-FFF2-40B4-BE49-F238E27FC236}">
                <a16:creationId xmlns:a16="http://schemas.microsoft.com/office/drawing/2014/main" id="{8B15D47B-D323-E75E-D739-0A19652B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4581525"/>
            <a:ext cx="95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endParaRPr lang="zh-HK" altLang="en-US" sz="24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A323C08F-53F0-001F-24DD-6C493B6D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5129213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{ _____________ }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8" name="矩形 19">
            <a:extLst>
              <a:ext uri="{FF2B5EF4-FFF2-40B4-BE49-F238E27FC236}">
                <a16:creationId xmlns:a16="http://schemas.microsoft.com/office/drawing/2014/main" id="{FA2BF835-4428-6444-18D2-D06F9C74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084763"/>
            <a:ext cx="952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endParaRPr lang="zh-HK" altLang="en-US" sz="24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19">
            <a:extLst>
              <a:ext uri="{FF2B5EF4-FFF2-40B4-BE49-F238E27FC236}">
                <a16:creationId xmlns:a16="http://schemas.microsoft.com/office/drawing/2014/main" id="{7A5B5DD1-067A-DD89-C119-1CD9CE86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5648325"/>
            <a:ext cx="344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 = { _____________ }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0" name="矩形 19">
            <a:extLst>
              <a:ext uri="{FF2B5EF4-FFF2-40B4-BE49-F238E27FC236}">
                <a16:creationId xmlns:a16="http://schemas.microsoft.com/office/drawing/2014/main" id="{DBC19D0F-A07D-B4B9-28EC-608EE2B0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5618163"/>
            <a:ext cx="2300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  <a:endParaRPr lang="zh-HK" altLang="en-US" sz="24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ADFFE3F7-B19B-6B98-E646-72F10F0A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2032000"/>
            <a:ext cx="6302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2A08110-79F0-1528-7D79-EEB689DEB41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62175"/>
            <a:ext cx="3167062" cy="2201863"/>
            <a:chOff x="2555875" y="2060848"/>
            <a:chExt cx="3311525" cy="2305050"/>
          </a:xfrm>
        </p:grpSpPr>
        <p:grpSp>
          <p:nvGrpSpPr>
            <p:cNvPr id="27668" name="群組 9">
              <a:extLst>
                <a:ext uri="{FF2B5EF4-FFF2-40B4-BE49-F238E27FC236}">
                  <a16:creationId xmlns:a16="http://schemas.microsoft.com/office/drawing/2014/main" id="{B22A3547-1791-0B38-B952-A2F255755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875" y="2060848"/>
              <a:ext cx="3311525" cy="2305050"/>
              <a:chOff x="2555776" y="3861048"/>
              <a:chExt cx="3456384" cy="230425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E4AFAA3-3744-8B56-4C7C-D53E2335FA77}"/>
                  </a:ext>
                </a:extLst>
              </p:cNvPr>
              <p:cNvSpPr/>
              <p:nvPr/>
            </p:nvSpPr>
            <p:spPr>
              <a:xfrm>
                <a:off x="2555776" y="3861048"/>
                <a:ext cx="3456384" cy="2304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7677" name="矩形 11">
                <a:extLst>
                  <a:ext uri="{FF2B5EF4-FFF2-40B4-BE49-F238E27FC236}">
                    <a16:creationId xmlns:a16="http://schemas.microsoft.com/office/drawing/2014/main" id="{D836008E-BB0D-A859-61A0-27ADEDB33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664" y="3861048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b="1" i="1">
                    <a:latin typeface="Arial" panose="020B0604020202020204" pitchFamily="34" charset="0"/>
                  </a:rPr>
                  <a:t>U</a:t>
                </a:r>
                <a:endParaRPr lang="zh-HK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27678" name="矩形 12">
                <a:extLst>
                  <a:ext uri="{FF2B5EF4-FFF2-40B4-BE49-F238E27FC236}">
                    <a16:creationId xmlns:a16="http://schemas.microsoft.com/office/drawing/2014/main" id="{FB4AD6C3-E40B-A11D-4227-1844894C5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844" y="4552067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79" name="矩形 13">
                <a:extLst>
                  <a:ext uri="{FF2B5EF4-FFF2-40B4-BE49-F238E27FC236}">
                    <a16:creationId xmlns:a16="http://schemas.microsoft.com/office/drawing/2014/main" id="{73146843-4739-C065-B13D-B8284E550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5802" y="4522301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2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80" name="矩形 15">
                <a:extLst>
                  <a:ext uri="{FF2B5EF4-FFF2-40B4-BE49-F238E27FC236}">
                    <a16:creationId xmlns:a16="http://schemas.microsoft.com/office/drawing/2014/main" id="{BD939379-389A-C502-5F49-23EABE99F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445" y="5055949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4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81" name="矩形 16">
                <a:extLst>
                  <a:ext uri="{FF2B5EF4-FFF2-40B4-BE49-F238E27FC236}">
                    <a16:creationId xmlns:a16="http://schemas.microsoft.com/office/drawing/2014/main" id="{088604C7-F24A-4367-81AB-2E1395EE3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5107" y="4696033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5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682" name="矩形 17">
                <a:extLst>
                  <a:ext uri="{FF2B5EF4-FFF2-40B4-BE49-F238E27FC236}">
                    <a16:creationId xmlns:a16="http://schemas.microsoft.com/office/drawing/2014/main" id="{5AC5C8D5-FB64-94B8-70EA-AF3C5BB3F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145" y="5517614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6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669" name="群組 20">
              <a:extLst>
                <a:ext uri="{FF2B5EF4-FFF2-40B4-BE49-F238E27FC236}">
                  <a16:creationId xmlns:a16="http://schemas.microsoft.com/office/drawing/2014/main" id="{3C3D2F3D-EDEB-7DA1-B83B-2F9C5F4A9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314" y="2494690"/>
              <a:ext cx="1223861" cy="1129730"/>
              <a:chOff x="2627784" y="4074691"/>
              <a:chExt cx="1223088" cy="1130261"/>
            </a:xfrm>
          </p:grpSpPr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AADAE869-8B44-C0E9-4EEE-5D0E2B76311B}"/>
                  </a:ext>
                </a:extLst>
              </p:cNvPr>
              <p:cNvSpPr/>
              <p:nvPr/>
            </p:nvSpPr>
            <p:spPr>
              <a:xfrm>
                <a:off x="2916363" y="4259161"/>
                <a:ext cx="933941" cy="946064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7675" name="矩形 22">
                <a:extLst>
                  <a:ext uri="{FF2B5EF4-FFF2-40B4-BE49-F238E27FC236}">
                    <a16:creationId xmlns:a16="http://schemas.microsoft.com/office/drawing/2014/main" id="{3377666E-F980-1D1E-C803-425C21B40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4074691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A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670" name="群組 34">
              <a:extLst>
                <a:ext uri="{FF2B5EF4-FFF2-40B4-BE49-F238E27FC236}">
                  <a16:creationId xmlns:a16="http://schemas.microsoft.com/office/drawing/2014/main" id="{F8B9A8C4-331C-D71C-76A0-3791726BD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4493" y="2491430"/>
              <a:ext cx="1542133" cy="1341000"/>
              <a:chOff x="3234093" y="4069841"/>
              <a:chExt cx="1542236" cy="1341629"/>
            </a:xfrm>
          </p:grpSpPr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35F9A2C7-0971-9705-B8B4-753BE4C6D822}"/>
                  </a:ext>
                </a:extLst>
              </p:cNvPr>
              <p:cNvSpPr/>
              <p:nvPr/>
            </p:nvSpPr>
            <p:spPr>
              <a:xfrm>
                <a:off x="3234092" y="4109594"/>
                <a:ext cx="1238377" cy="1301875"/>
              </a:xfrm>
              <a:prstGeom prst="ellipse">
                <a:avLst/>
              </a:prstGeom>
              <a:noFill/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7673" name="矩形 32">
                <a:extLst>
                  <a:ext uri="{FF2B5EF4-FFF2-40B4-BE49-F238E27FC236}">
                    <a16:creationId xmlns:a16="http://schemas.microsoft.com/office/drawing/2014/main" id="{8385649A-CD0C-80DC-B1E3-4D02313DD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6479" y="4069841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B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671" name="矩形 43">
              <a:extLst>
                <a:ext uri="{FF2B5EF4-FFF2-40B4-BE49-F238E27FC236}">
                  <a16:creationId xmlns:a16="http://schemas.microsoft.com/office/drawing/2014/main" id="{9E99099D-AA69-DCCE-DA27-87E9178B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695" y="3154238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9" name="矩形 19">
            <a:extLst>
              <a:ext uri="{FF2B5EF4-FFF2-40B4-BE49-F238E27FC236}">
                <a16:creationId xmlns:a16="http://schemas.microsoft.com/office/drawing/2014/main" id="{2EE79D4E-51B6-DD36-0DD8-8A177636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6101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{ _____________ }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50" name="矩形 19">
            <a:extLst>
              <a:ext uri="{FF2B5EF4-FFF2-40B4-BE49-F238E27FC236}">
                <a16:creationId xmlns:a16="http://schemas.microsoft.com/office/drawing/2014/main" id="{512100D1-8DDB-93E7-2974-E2C49E2A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4581525"/>
            <a:ext cx="696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2, 3</a:t>
            </a:r>
            <a:endParaRPr lang="zh-HK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矩形 19">
            <a:extLst>
              <a:ext uri="{FF2B5EF4-FFF2-40B4-BE49-F238E27FC236}">
                <a16:creationId xmlns:a16="http://schemas.microsoft.com/office/drawing/2014/main" id="{8CBEF709-1EA0-64C5-66AD-B0C4809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129213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{ _____________ }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C95511A2-50FA-9851-7569-C9BF6C850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5084763"/>
            <a:ext cx="1038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1, 4, 5</a:t>
            </a:r>
            <a:endParaRPr lang="zh-HK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矩形 19">
            <a:extLst>
              <a:ext uri="{FF2B5EF4-FFF2-40B4-BE49-F238E27FC236}">
                <a16:creationId xmlns:a16="http://schemas.microsoft.com/office/drawing/2014/main" id="{C359D8B0-A490-7919-1372-CEC65428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5648325"/>
            <a:ext cx="344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 = { _____________ }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54" name="矩形 19">
            <a:extLst>
              <a:ext uri="{FF2B5EF4-FFF2-40B4-BE49-F238E27FC236}">
                <a16:creationId xmlns:a16="http://schemas.microsoft.com/office/drawing/2014/main" id="{D581AE54-FF03-54EB-FC80-3CFC3919E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5618163"/>
            <a:ext cx="2062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FF0000"/>
                </a:solidFill>
                <a:latin typeface="Arial" panose="020B0604020202020204" pitchFamily="34" charset="0"/>
              </a:rPr>
              <a:t>1, 2, 3, 4, 5, 6</a:t>
            </a:r>
            <a:endParaRPr lang="zh-HK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5287FABB-C45A-E099-0D4F-13589C76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630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AC2E5A9-ECD4-D34F-B49D-5633C437DA14}"/>
              </a:ext>
            </a:extLst>
          </p:cNvPr>
          <p:cNvGrpSpPr>
            <a:grpSpLocks/>
          </p:cNvGrpSpPr>
          <p:nvPr/>
        </p:nvGrpSpPr>
        <p:grpSpPr bwMode="auto">
          <a:xfrm>
            <a:off x="944563" y="4645025"/>
            <a:ext cx="1792287" cy="1284288"/>
            <a:chOff x="359768" y="4451884"/>
            <a:chExt cx="2220527" cy="1605506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15FDF5CB-5106-5DD0-78A6-D4C0F6B295E0}"/>
                </a:ext>
              </a:extLst>
            </p:cNvPr>
            <p:cNvSpPr/>
            <p:nvPr/>
          </p:nvSpPr>
          <p:spPr>
            <a:xfrm>
              <a:off x="1305803" y="4598741"/>
              <a:ext cx="1274492" cy="13117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F4CD7BB-B859-6BDF-A841-6524193FD4EB}"/>
                </a:ext>
              </a:extLst>
            </p:cNvPr>
            <p:cNvSpPr/>
            <p:nvPr/>
          </p:nvSpPr>
          <p:spPr>
            <a:xfrm>
              <a:off x="359768" y="4451884"/>
              <a:ext cx="1549846" cy="16055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sp>
        <p:nvSpPr>
          <p:cNvPr id="28675" name="Text Box 12">
            <a:extLst>
              <a:ext uri="{FF2B5EF4-FFF2-40B4-BE49-F238E27FC236}">
                <a16:creationId xmlns:a16="http://schemas.microsoft.com/office/drawing/2014/main" id="{14A62571-9BEE-8A1C-95B2-439F4C5C6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Union, Intersection and Complement of Sets</a:t>
            </a:r>
            <a:endParaRPr lang="en-US" altLang="zh-TW" sz="2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2ED4BD71-A16D-8FA8-254D-F2A713A1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1085850"/>
            <a:ext cx="2165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Union of Sets</a:t>
            </a: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0C2A7E53-2C66-37E8-14A5-9939907F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577975"/>
            <a:ext cx="86963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two sets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union</a:t>
            </a:r>
            <a:r>
              <a:rPr lang="en-US" altLang="zh-TW" sz="2400">
                <a:latin typeface="Arial" panose="020B0604020202020204" pitchFamily="34" charset="0"/>
              </a:rPr>
              <a:t> of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is denoted by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TW" sz="2400" i="1">
                <a:latin typeface="Arial" panose="020B0604020202020204" pitchFamily="34" charset="0"/>
              </a:rPr>
              <a:t> B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02980CF-4130-FDEB-D41B-CFDD1D00E5C1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2474913"/>
            <a:ext cx="7300912" cy="903287"/>
            <a:chOff x="439836" y="2596689"/>
            <a:chExt cx="7084514" cy="904319"/>
          </a:xfrm>
        </p:grpSpPr>
        <p:sp>
          <p:nvSpPr>
            <p:cNvPr id="28698" name="Rectangle 92">
              <a:extLst>
                <a:ext uri="{FF2B5EF4-FFF2-40B4-BE49-F238E27FC236}">
                  <a16:creationId xmlns:a16="http://schemas.microsoft.com/office/drawing/2014/main" id="{093CA7D1-D418-6679-32A5-F1C9576B4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6" y="2596689"/>
              <a:ext cx="6940476" cy="904319"/>
            </a:xfrm>
            <a:prstGeom prst="rect">
              <a:avLst/>
            </a:prstGeom>
            <a:solidFill>
              <a:srgbClr val="66CC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8699" name="矩形 1">
              <a:extLst>
                <a:ext uri="{FF2B5EF4-FFF2-40B4-BE49-F238E27FC236}">
                  <a16:creationId xmlns:a16="http://schemas.microsoft.com/office/drawing/2014/main" id="{485A8765-A6F1-E2C8-E55A-0C88A8371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319" y="2636912"/>
              <a:ext cx="6841031" cy="83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 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</a:t>
              </a:r>
              <a:r>
                <a:rPr lang="en-US" altLang="zh-TW" sz="2400" i="1">
                  <a:latin typeface="Arial" panose="020B0604020202020204" pitchFamily="34" charset="0"/>
                </a:rPr>
                <a:t> B </a:t>
              </a:r>
              <a:r>
                <a:rPr lang="en-US" altLang="zh-TW" sz="2400">
                  <a:latin typeface="Arial" panose="020B0604020202020204" pitchFamily="34" charset="0"/>
                </a:rPr>
                <a:t>is</a:t>
              </a:r>
              <a:r>
                <a:rPr lang="en-US" altLang="zh-TW" sz="2400" i="1">
                  <a:latin typeface="Arial" panose="020B0604020202020204" pitchFamily="34" charset="0"/>
                </a:rPr>
                <a:t> </a:t>
              </a:r>
              <a:r>
                <a:rPr lang="en-US" altLang="zh-TW" sz="2400">
                  <a:latin typeface="Arial" panose="020B0604020202020204" pitchFamily="34" charset="0"/>
                </a:rPr>
                <a:t>the set of all the elements that belong to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u="sng">
                  <a:latin typeface="Arial" panose="020B0604020202020204" pitchFamily="34" charset="0"/>
                </a:rPr>
                <a:t>either </a:t>
              </a:r>
              <a:r>
                <a:rPr lang="en-US" altLang="zh-TW" sz="2400" i="1" u="sng">
                  <a:latin typeface="Arial" panose="020B0604020202020204" pitchFamily="34" charset="0"/>
                </a:rPr>
                <a:t>A</a:t>
              </a:r>
              <a:r>
                <a:rPr lang="en-US" altLang="zh-TW" sz="2400" u="sng">
                  <a:latin typeface="Arial" panose="020B0604020202020204" pitchFamily="34" charset="0"/>
                </a:rPr>
                <a:t> or </a:t>
              </a:r>
              <a:r>
                <a:rPr lang="en-US" altLang="zh-TW" sz="2400" i="1" u="sng">
                  <a:latin typeface="Arial" panose="020B0604020202020204" pitchFamily="34" charset="0"/>
                </a:rPr>
                <a:t>B </a:t>
              </a:r>
              <a:r>
                <a:rPr lang="en-US" altLang="zh-TW" sz="2400" u="sng">
                  <a:latin typeface="Arial" panose="020B0604020202020204" pitchFamily="34" charset="0"/>
                </a:rPr>
                <a:t>or both</a:t>
              </a:r>
              <a:r>
                <a:rPr lang="en-US" altLang="zh-TW" sz="2400" i="1">
                  <a:latin typeface="Arial" panose="020B0604020202020204" pitchFamily="34" charset="0"/>
                </a:rPr>
                <a:t>.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21">
            <a:extLst>
              <a:ext uri="{FF2B5EF4-FFF2-40B4-BE49-F238E27FC236}">
                <a16:creationId xmlns:a16="http://schemas.microsoft.com/office/drawing/2014/main" id="{9A7887F9-5481-BA97-2B93-57B8EFC33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00438"/>
            <a:ext cx="8696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= {1, 3, 5, 7},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>
                <a:latin typeface="Arial" panose="020B0604020202020204" pitchFamily="34" charset="0"/>
              </a:rPr>
              <a:t> = {1, 3, 8} and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 = {4, 6}.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2362280-1916-0321-CFB6-671DE0FCCF85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4487863"/>
            <a:ext cx="2609850" cy="1554162"/>
            <a:chOff x="887311" y="4221108"/>
            <a:chExt cx="3231334" cy="1944215"/>
          </a:xfrm>
        </p:grpSpPr>
        <p:grpSp>
          <p:nvGrpSpPr>
            <p:cNvPr id="28684" name="群組 18">
              <a:extLst>
                <a:ext uri="{FF2B5EF4-FFF2-40B4-BE49-F238E27FC236}">
                  <a16:creationId xmlns:a16="http://schemas.microsoft.com/office/drawing/2014/main" id="{01756378-3A4E-D0CD-6EED-B90B8A569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981" y="4221108"/>
              <a:ext cx="3213664" cy="1944215"/>
              <a:chOff x="2555776" y="3861048"/>
              <a:chExt cx="3618564" cy="230425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6B393BC-2F95-CE9C-8105-C97CED1673B5}"/>
                  </a:ext>
                </a:extLst>
              </p:cNvPr>
              <p:cNvSpPr/>
              <p:nvPr/>
            </p:nvSpPr>
            <p:spPr>
              <a:xfrm>
                <a:off x="2555797" y="3861048"/>
                <a:ext cx="3618543" cy="2304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8693" name="矩形 20">
                <a:extLst>
                  <a:ext uri="{FF2B5EF4-FFF2-40B4-BE49-F238E27FC236}">
                    <a16:creationId xmlns:a16="http://schemas.microsoft.com/office/drawing/2014/main" id="{02118FD9-F648-A8DC-D409-C38D22D54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664" y="3861048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b="1" i="1">
                    <a:latin typeface="Arial" panose="020B0604020202020204" pitchFamily="34" charset="0"/>
                  </a:rPr>
                  <a:t>U</a:t>
                </a:r>
                <a:endParaRPr lang="zh-HK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28694" name="矩形 21">
                <a:extLst>
                  <a:ext uri="{FF2B5EF4-FFF2-40B4-BE49-F238E27FC236}">
                    <a16:creationId xmlns:a16="http://schemas.microsoft.com/office/drawing/2014/main" id="{D5C7C2F7-E6B7-C2AB-E094-47986AC83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238" y="4423473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695" name="矩形 22">
                <a:extLst>
                  <a:ext uri="{FF2B5EF4-FFF2-40B4-BE49-F238E27FC236}">
                    <a16:creationId xmlns:a16="http://schemas.microsoft.com/office/drawing/2014/main" id="{6579C6C9-83D2-915C-57F1-CEFE3C534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81" y="4799796"/>
                <a:ext cx="401065" cy="547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8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696" name="矩形 24">
                <a:extLst>
                  <a:ext uri="{FF2B5EF4-FFF2-40B4-BE49-F238E27FC236}">
                    <a16:creationId xmlns:a16="http://schemas.microsoft.com/office/drawing/2014/main" id="{AAEDD2D2-A816-46A1-C5A6-C4B57E902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04420" y="4337980"/>
                <a:ext cx="450669" cy="547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5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697" name="矩形 26">
                <a:extLst>
                  <a:ext uri="{FF2B5EF4-FFF2-40B4-BE49-F238E27FC236}">
                    <a16:creationId xmlns:a16="http://schemas.microsoft.com/office/drawing/2014/main" id="{438DAD52-0C92-3D58-5BAD-DD67A4B67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648" y="5226510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7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685" name="群組 27">
              <a:extLst>
                <a:ext uri="{FF2B5EF4-FFF2-40B4-BE49-F238E27FC236}">
                  <a16:creationId xmlns:a16="http://schemas.microsoft.com/office/drawing/2014/main" id="{9C754AFD-D27C-1C1D-6FBA-2F763D9CD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311" y="4435871"/>
              <a:ext cx="1864135" cy="1586657"/>
              <a:chOff x="2627784" y="3995618"/>
              <a:chExt cx="1864135" cy="1586657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696E1627-826F-5B57-26D6-3C56FEB927E6}"/>
                  </a:ext>
                </a:extLst>
              </p:cNvPr>
              <p:cNvSpPr/>
              <p:nvPr/>
            </p:nvSpPr>
            <p:spPr>
              <a:xfrm>
                <a:off x="2916717" y="3995334"/>
                <a:ext cx="1574391" cy="158675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8691" name="矩形 29">
                <a:extLst>
                  <a:ext uri="{FF2B5EF4-FFF2-40B4-BE49-F238E27FC236}">
                    <a16:creationId xmlns:a16="http://schemas.microsoft.com/office/drawing/2014/main" id="{FFA34D28-27E8-9A3B-E657-3057AF32B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4074691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P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686" name="群組 30">
              <a:extLst>
                <a:ext uri="{FF2B5EF4-FFF2-40B4-BE49-F238E27FC236}">
                  <a16:creationId xmlns:a16="http://schemas.microsoft.com/office/drawing/2014/main" id="{60659F23-7ECD-E5AA-FB83-8CD8256CE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728" y="4568522"/>
              <a:ext cx="1614811" cy="1308750"/>
              <a:chOff x="3041826" y="3995618"/>
              <a:chExt cx="1998015" cy="1586657"/>
            </a:xfrm>
          </p:grpSpPr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4414DCE8-49B2-32FE-3C94-B51357DC562F}"/>
                  </a:ext>
                </a:extLst>
              </p:cNvPr>
              <p:cNvSpPr/>
              <p:nvPr/>
            </p:nvSpPr>
            <p:spPr>
              <a:xfrm>
                <a:off x="3041705" y="3995765"/>
                <a:ext cx="1575912" cy="1586624"/>
              </a:xfrm>
              <a:prstGeom prst="ellipse">
                <a:avLst/>
              </a:prstGeom>
              <a:noFill/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8689" name="矩形 32">
                <a:extLst>
                  <a:ext uri="{FF2B5EF4-FFF2-40B4-BE49-F238E27FC236}">
                    <a16:creationId xmlns:a16="http://schemas.microsoft.com/office/drawing/2014/main" id="{558B8591-1A71-EAEA-B7D5-FAAAC562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825" y="4042693"/>
                <a:ext cx="524016" cy="559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Q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687" name="矩形 36">
              <a:extLst>
                <a:ext uri="{FF2B5EF4-FFF2-40B4-BE49-F238E27FC236}">
                  <a16:creationId xmlns:a16="http://schemas.microsoft.com/office/drawing/2014/main" id="{79276AAD-395D-D298-3E8B-A84893D1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744" y="5147870"/>
              <a:ext cx="3413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9367F10-D00D-A1CC-F374-4655428D1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954463"/>
            <a:ext cx="3559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(i)  </a:t>
            </a:r>
            <a:r>
              <a:rPr lang="en-US" altLang="zh-TW" sz="2400" i="1">
                <a:latin typeface="Arial" panose="020B0604020202020204" pitchFamily="34" charset="0"/>
              </a:rPr>
              <a:t>P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TW" sz="2400" i="1">
                <a:latin typeface="Arial" panose="020B0604020202020204" pitchFamily="34" charset="0"/>
              </a:rPr>
              <a:t> Q</a:t>
            </a:r>
            <a:r>
              <a:rPr lang="en-US" altLang="zh-TW" sz="2400">
                <a:latin typeface="Arial" panose="020B0604020202020204" pitchFamily="34" charset="0"/>
              </a:rPr>
              <a:t> = {1, 3, 5, 7, 8}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0" name="Text Box 103">
            <a:extLst>
              <a:ext uri="{FF2B5EF4-FFF2-40B4-BE49-F238E27FC236}">
                <a16:creationId xmlns:a16="http://schemas.microsoft.com/office/drawing/2014/main" id="{5B811869-2AD2-7002-251C-88DEB1BE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4005263"/>
            <a:ext cx="50307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Note that the common elements of sets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Q,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 i.e. 1 and 3, are listed once only.</a:t>
            </a:r>
          </a:p>
        </p:txBody>
      </p:sp>
      <p:sp>
        <p:nvSpPr>
          <p:cNvPr id="36" name="AutoShape 15">
            <a:extLst>
              <a:ext uri="{FF2B5EF4-FFF2-40B4-BE49-F238E27FC236}">
                <a16:creationId xmlns:a16="http://schemas.microsoft.com/office/drawing/2014/main" id="{2447D641-C741-7102-1641-73914D0D0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248275"/>
            <a:ext cx="4679950" cy="989013"/>
          </a:xfrm>
          <a:prstGeom prst="wedgeRoundRectCallout">
            <a:avLst>
              <a:gd name="adj1" fmla="val -81236"/>
              <a:gd name="adj2" fmla="val -9375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The purple region in the </a:t>
            </a:r>
          </a:p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Venn diagram represents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sym typeface="Symbol" panose="05050102010706020507" pitchFamily="18" charset="2"/>
              </a:rPr>
              <a:t> </a:t>
            </a:r>
            <a:r>
              <a:rPr lang="en-US" altLang="zh-TW" sz="2400" i="1">
                <a:latin typeface="Arial" panose="020B0604020202020204" pitchFamily="34" charset="0"/>
              </a:rPr>
              <a:t> Q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4" grpId="0"/>
      <p:bldP spid="30" grpId="0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2">
            <a:extLst>
              <a:ext uri="{FF2B5EF4-FFF2-40B4-BE49-F238E27FC236}">
                <a16:creationId xmlns:a16="http://schemas.microsoft.com/office/drawing/2014/main" id="{65534665-89E7-A053-6D96-A0A7BB701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Union, Intersection and Complement of Sets</a:t>
            </a:r>
            <a:endParaRPr lang="en-US" altLang="zh-TW" sz="2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1">
            <a:extLst>
              <a:ext uri="{FF2B5EF4-FFF2-40B4-BE49-F238E27FC236}">
                <a16:creationId xmlns:a16="http://schemas.microsoft.com/office/drawing/2014/main" id="{DCBA5D14-B31E-E0EA-D4C3-F74E4A1A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1085850"/>
            <a:ext cx="2165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Union of Sets</a:t>
            </a:r>
          </a:p>
        </p:txBody>
      </p:sp>
      <p:sp>
        <p:nvSpPr>
          <p:cNvPr id="29700" name="Rectangle 21">
            <a:extLst>
              <a:ext uri="{FF2B5EF4-FFF2-40B4-BE49-F238E27FC236}">
                <a16:creationId xmlns:a16="http://schemas.microsoft.com/office/drawing/2014/main" id="{E9CD796E-E65E-2823-824B-36E7296B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577975"/>
            <a:ext cx="86963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two sets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union</a:t>
            </a:r>
            <a:r>
              <a:rPr lang="en-US" altLang="zh-TW" sz="2400">
                <a:latin typeface="Arial" panose="020B0604020202020204" pitchFamily="34" charset="0"/>
              </a:rPr>
              <a:t> of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is denoted by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TW" sz="2400" i="1">
                <a:latin typeface="Arial" panose="020B0604020202020204" pitchFamily="34" charset="0"/>
              </a:rPr>
              <a:t> B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grpSp>
        <p:nvGrpSpPr>
          <p:cNvPr id="29701" name="群組 7">
            <a:extLst>
              <a:ext uri="{FF2B5EF4-FFF2-40B4-BE49-F238E27FC236}">
                <a16:creationId xmlns:a16="http://schemas.microsoft.com/office/drawing/2014/main" id="{C04B3FAE-6B4D-8C19-885D-CB260E9A0C68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2474913"/>
            <a:ext cx="7207250" cy="1239837"/>
            <a:chOff x="439836" y="2596689"/>
            <a:chExt cx="6940476" cy="1241923"/>
          </a:xfrm>
        </p:grpSpPr>
        <p:sp>
          <p:nvSpPr>
            <p:cNvPr id="29725" name="Rectangle 92">
              <a:extLst>
                <a:ext uri="{FF2B5EF4-FFF2-40B4-BE49-F238E27FC236}">
                  <a16:creationId xmlns:a16="http://schemas.microsoft.com/office/drawing/2014/main" id="{10D1B7A1-E2CB-3AD9-ED60-E055EF23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6" y="2596689"/>
              <a:ext cx="6940476" cy="904319"/>
            </a:xfrm>
            <a:prstGeom prst="rect">
              <a:avLst/>
            </a:prstGeom>
            <a:solidFill>
              <a:srgbClr val="66CC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9726" name="矩形 9">
              <a:extLst>
                <a:ext uri="{FF2B5EF4-FFF2-40B4-BE49-F238E27FC236}">
                  <a16:creationId xmlns:a16="http://schemas.microsoft.com/office/drawing/2014/main" id="{26BA8C3F-2FA1-517D-CC20-778D9E885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320" y="2636912"/>
              <a:ext cx="6552976" cy="120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 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</a:t>
              </a:r>
              <a:r>
                <a:rPr lang="en-US" altLang="zh-TW" sz="2400" i="1">
                  <a:latin typeface="Arial" panose="020B0604020202020204" pitchFamily="34" charset="0"/>
                </a:rPr>
                <a:t> B </a:t>
              </a:r>
              <a:r>
                <a:rPr lang="en-US" altLang="zh-TW" sz="2400">
                  <a:latin typeface="Arial" panose="020B0604020202020204" pitchFamily="34" charset="0"/>
                </a:rPr>
                <a:t>is</a:t>
              </a:r>
              <a:r>
                <a:rPr lang="en-US" altLang="zh-TW" sz="2400" i="1">
                  <a:latin typeface="Arial" panose="020B0604020202020204" pitchFamily="34" charset="0"/>
                </a:rPr>
                <a:t> </a:t>
              </a:r>
              <a:r>
                <a:rPr lang="en-US" altLang="zh-TW" sz="2400">
                  <a:latin typeface="Arial" panose="020B0604020202020204" pitchFamily="34" charset="0"/>
                </a:rPr>
                <a:t>the set of all the elements that belong to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u="sng">
                  <a:latin typeface="Arial" panose="020B0604020202020204" pitchFamily="34" charset="0"/>
                </a:rPr>
                <a:t>either </a:t>
              </a:r>
              <a:r>
                <a:rPr lang="en-US" altLang="zh-TW" sz="2400" i="1" u="sng">
                  <a:latin typeface="Arial" panose="020B0604020202020204" pitchFamily="34" charset="0"/>
                </a:rPr>
                <a:t>A</a:t>
              </a:r>
              <a:r>
                <a:rPr lang="en-US" altLang="zh-TW" sz="2400" u="sng">
                  <a:latin typeface="Arial" panose="020B0604020202020204" pitchFamily="34" charset="0"/>
                </a:rPr>
                <a:t> or </a:t>
              </a:r>
              <a:r>
                <a:rPr lang="en-US" altLang="zh-TW" sz="2400" i="1" u="sng">
                  <a:latin typeface="Arial" panose="020B0604020202020204" pitchFamily="34" charset="0"/>
                </a:rPr>
                <a:t>B </a:t>
              </a:r>
              <a:r>
                <a:rPr lang="en-US" altLang="zh-TW" sz="2400" u="sng">
                  <a:latin typeface="Arial" panose="020B0604020202020204" pitchFamily="34" charset="0"/>
                </a:rPr>
                <a:t>or both</a:t>
              </a:r>
              <a:r>
                <a:rPr lang="en-US" altLang="zh-TW" sz="2400" i="1">
                  <a:latin typeface="Arial" panose="020B0604020202020204" pitchFamily="34" charset="0"/>
                </a:rPr>
                <a:t>.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9916E58-1D74-35EC-E9D5-C36ACDE12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954463"/>
            <a:ext cx="395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(ii)  </a:t>
            </a:r>
            <a:r>
              <a:rPr lang="en-US" altLang="zh-TW" sz="2400" i="1">
                <a:latin typeface="Arial" panose="020B0604020202020204" pitchFamily="34" charset="0"/>
              </a:rPr>
              <a:t>P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TW" sz="2400" i="1">
                <a:latin typeface="Arial" panose="020B0604020202020204" pitchFamily="34" charset="0"/>
              </a:rPr>
              <a:t> R</a:t>
            </a:r>
            <a:r>
              <a:rPr lang="en-US" altLang="zh-TW" sz="2400">
                <a:latin typeface="Arial" panose="020B0604020202020204" pitchFamily="34" charset="0"/>
              </a:rPr>
              <a:t> = {1, 3, 4, 5, 6, 7}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F9EA875-D546-EEFE-02FD-84A43D20F6D4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4652963"/>
            <a:ext cx="2232025" cy="1266825"/>
            <a:chOff x="971600" y="4644781"/>
            <a:chExt cx="2232248" cy="1267200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6B69233A-4066-4C49-5BE4-CA26008A219D}"/>
                </a:ext>
              </a:extLst>
            </p:cNvPr>
            <p:cNvSpPr/>
            <p:nvPr/>
          </p:nvSpPr>
          <p:spPr>
            <a:xfrm>
              <a:off x="2317934" y="5013190"/>
              <a:ext cx="885914" cy="86226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03D8587-4A8E-7C9D-1CB0-8403EE311A7C}"/>
                </a:ext>
              </a:extLst>
            </p:cNvPr>
            <p:cNvSpPr/>
            <p:nvPr/>
          </p:nvSpPr>
          <p:spPr>
            <a:xfrm>
              <a:off x="971600" y="4644781"/>
              <a:ext cx="1274890" cy="126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B4C8AE3-9F6D-5EAB-93E5-59C380DB9180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4487863"/>
            <a:ext cx="2595563" cy="1554162"/>
            <a:chOff x="724553" y="4488118"/>
            <a:chExt cx="2595628" cy="1554685"/>
          </a:xfrm>
        </p:grpSpPr>
        <p:grpSp>
          <p:nvGrpSpPr>
            <p:cNvPr id="29707" name="群組 11">
              <a:extLst>
                <a:ext uri="{FF2B5EF4-FFF2-40B4-BE49-F238E27FC236}">
                  <a16:creationId xmlns:a16="http://schemas.microsoft.com/office/drawing/2014/main" id="{F6294729-9E69-4638-74A7-9716BDC04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553" y="4488118"/>
              <a:ext cx="2595628" cy="1554685"/>
              <a:chOff x="904981" y="4221108"/>
              <a:chExt cx="3213664" cy="1944215"/>
            </a:xfrm>
          </p:grpSpPr>
          <p:grpSp>
            <p:nvGrpSpPr>
              <p:cNvPr id="29709" name="群組 12">
                <a:extLst>
                  <a:ext uri="{FF2B5EF4-FFF2-40B4-BE49-F238E27FC236}">
                    <a16:creationId xmlns:a16="http://schemas.microsoft.com/office/drawing/2014/main" id="{FE2B54A6-A860-930A-96C2-0580800355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4981" y="4221108"/>
                <a:ext cx="3213664" cy="1944215"/>
                <a:chOff x="2555776" y="3861048"/>
                <a:chExt cx="3618564" cy="230425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816A770-9285-460A-71B3-C3D963637D3B}"/>
                    </a:ext>
                  </a:extLst>
                </p:cNvPr>
                <p:cNvSpPr/>
                <p:nvPr/>
              </p:nvSpPr>
              <p:spPr>
                <a:xfrm>
                  <a:off x="2555776" y="3861048"/>
                  <a:ext cx="3618564" cy="23042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/>
                </a:p>
              </p:txBody>
            </p:sp>
            <p:sp>
              <p:nvSpPr>
                <p:cNvPr id="29718" name="矩形 21">
                  <a:extLst>
                    <a:ext uri="{FF2B5EF4-FFF2-40B4-BE49-F238E27FC236}">
                      <a16:creationId xmlns:a16="http://schemas.microsoft.com/office/drawing/2014/main" id="{EA24F87C-A0D3-16E1-6667-5B5C74756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9664" y="3861048"/>
                  <a:ext cx="40748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 b="1" i="1">
                      <a:latin typeface="Arial" panose="020B0604020202020204" pitchFamily="34" charset="0"/>
                    </a:rPr>
                    <a:t>U</a:t>
                  </a:r>
                  <a:endParaRPr lang="zh-HK" altLang="en-US" sz="24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19" name="矩形 22">
                  <a:extLst>
                    <a:ext uri="{FF2B5EF4-FFF2-40B4-BE49-F238E27FC236}">
                      <a16:creationId xmlns:a16="http://schemas.microsoft.com/office/drawing/2014/main" id="{A5C6F500-5C7D-FD12-B044-CAECDCEC6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0238" y="4423473"/>
                  <a:ext cx="3561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1</a:t>
                  </a:r>
                  <a:endParaRPr lang="zh-HK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20" name="矩形 23">
                  <a:extLst>
                    <a:ext uri="{FF2B5EF4-FFF2-40B4-BE49-F238E27FC236}">
                      <a16:creationId xmlns:a16="http://schemas.microsoft.com/office/drawing/2014/main" id="{3A43758F-D70B-2D8A-0574-BD74D548EF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3667" y="4639256"/>
                  <a:ext cx="496562" cy="684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4</a:t>
                  </a:r>
                  <a:endParaRPr lang="zh-HK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21" name="矩形 24">
                  <a:extLst>
                    <a:ext uri="{FF2B5EF4-FFF2-40B4-BE49-F238E27FC236}">
                      <a16:creationId xmlns:a16="http://schemas.microsoft.com/office/drawing/2014/main" id="{5F603A32-E1CE-40D0-3205-65FB273A5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204420" y="4337980"/>
                  <a:ext cx="450669" cy="547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5</a:t>
                  </a:r>
                  <a:endParaRPr lang="zh-HK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22" name="矩形 25">
                  <a:extLst>
                    <a:ext uri="{FF2B5EF4-FFF2-40B4-BE49-F238E27FC236}">
                      <a16:creationId xmlns:a16="http://schemas.microsoft.com/office/drawing/2014/main" id="{D807F782-E02E-EF57-6115-05E08487D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8648" y="5226510"/>
                  <a:ext cx="3561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7</a:t>
                  </a:r>
                  <a:endParaRPr lang="zh-HK" altLang="en-US" sz="24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9710" name="群組 13">
                <a:extLst>
                  <a:ext uri="{FF2B5EF4-FFF2-40B4-BE49-F238E27FC236}">
                    <a16:creationId xmlns:a16="http://schemas.microsoft.com/office/drawing/2014/main" id="{8C3C125A-84FB-BDEF-3C95-B511DFB3C0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309" y="4326005"/>
                <a:ext cx="1787360" cy="1696523"/>
                <a:chOff x="2739782" y="3885752"/>
                <a:chExt cx="1787360" cy="1696523"/>
              </a:xfrm>
            </p:grpSpPr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CAE0CAC6-250F-3EA4-FB1E-8BAF0DFE556F}"/>
                    </a:ext>
                  </a:extLst>
                </p:cNvPr>
                <p:cNvSpPr/>
                <p:nvPr/>
              </p:nvSpPr>
              <p:spPr>
                <a:xfrm>
                  <a:off x="2952079" y="3995335"/>
                  <a:ext cx="1574400" cy="1586749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/>
                </a:p>
              </p:txBody>
            </p:sp>
            <p:sp>
              <p:nvSpPr>
                <p:cNvPr id="29716" name="矩形 19">
                  <a:extLst>
                    <a:ext uri="{FF2B5EF4-FFF2-40B4-BE49-F238E27FC236}">
                      <a16:creationId xmlns:a16="http://schemas.microsoft.com/office/drawing/2014/main" id="{39DB5B61-AF63-1B42-0B40-267C2770D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9782" y="3885752"/>
                  <a:ext cx="3898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 i="1">
                      <a:latin typeface="Arial" panose="020B0604020202020204" pitchFamily="34" charset="0"/>
                    </a:rPr>
                    <a:t>P</a:t>
                  </a:r>
                  <a:endParaRPr lang="zh-HK" altLang="en-US" sz="2400" i="1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9711" name="群組 14">
                <a:extLst>
                  <a:ext uri="{FF2B5EF4-FFF2-40B4-BE49-F238E27FC236}">
                    <a16:creationId xmlns:a16="http://schemas.microsoft.com/office/drawing/2014/main" id="{80DD3911-FDED-5E98-084E-587347B09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8359" y="4427472"/>
                <a:ext cx="1096254" cy="1528167"/>
                <a:chOff x="3975533" y="3824616"/>
                <a:chExt cx="1356401" cy="1852666"/>
              </a:xfrm>
            </p:grpSpPr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D2FC8271-C812-110E-75BF-8A30CF2D3C29}"/>
                    </a:ext>
                  </a:extLst>
                </p:cNvPr>
                <p:cNvSpPr/>
                <p:nvPr/>
              </p:nvSpPr>
              <p:spPr>
                <a:xfrm>
                  <a:off x="3975567" y="4371353"/>
                  <a:ext cx="1357043" cy="1304930"/>
                </a:xfrm>
                <a:prstGeom prst="ellipse">
                  <a:avLst/>
                </a:prstGeom>
                <a:noFill/>
                <a:ln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/>
                </a:p>
              </p:txBody>
            </p:sp>
            <p:sp>
              <p:nvSpPr>
                <p:cNvPr id="29714" name="矩形 17">
                  <a:extLst>
                    <a:ext uri="{FF2B5EF4-FFF2-40B4-BE49-F238E27FC236}">
                      <a16:creationId xmlns:a16="http://schemas.microsoft.com/office/drawing/2014/main" id="{5DBBAAF2-0252-F4D2-4612-97DF45E447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6149" y="3824616"/>
                  <a:ext cx="624233" cy="6999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 i="1">
                      <a:latin typeface="Arial" panose="020B0604020202020204" pitchFamily="34" charset="0"/>
                    </a:rPr>
                    <a:t>R</a:t>
                  </a:r>
                  <a:endParaRPr lang="zh-HK" altLang="en-US" sz="2400" i="1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712" name="矩形 15">
                <a:extLst>
                  <a:ext uri="{FF2B5EF4-FFF2-40B4-BE49-F238E27FC236}">
                    <a16:creationId xmlns:a16="http://schemas.microsoft.com/office/drawing/2014/main" id="{DB5C79BA-B509-5CAC-7A2C-44AFC0051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4" y="5147870"/>
                <a:ext cx="3413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3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08" name="矩形 28">
              <a:extLst>
                <a:ext uri="{FF2B5EF4-FFF2-40B4-BE49-F238E27FC236}">
                  <a16:creationId xmlns:a16="http://schemas.microsoft.com/office/drawing/2014/main" id="{42D44DD3-EBF8-6A54-F29A-A1311EF3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644" y="5445224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6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9705" name="Rectangle 21">
            <a:extLst>
              <a:ext uri="{FF2B5EF4-FFF2-40B4-BE49-F238E27FC236}">
                <a16:creationId xmlns:a16="http://schemas.microsoft.com/office/drawing/2014/main" id="{270EB38D-9B86-D16C-B8EA-072F7080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00438"/>
            <a:ext cx="8696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= {1, 3, 5, 7},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>
                <a:latin typeface="Arial" panose="020B0604020202020204" pitchFamily="34" charset="0"/>
              </a:rPr>
              <a:t> = {1, 3, 8} and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 = {4, 6}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sp>
        <p:nvSpPr>
          <p:cNvPr id="36" name="AutoShape 15">
            <a:extLst>
              <a:ext uri="{FF2B5EF4-FFF2-40B4-BE49-F238E27FC236}">
                <a16:creationId xmlns:a16="http://schemas.microsoft.com/office/drawing/2014/main" id="{5F953192-7BE5-748F-E7B3-F0D5A835E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4576763"/>
            <a:ext cx="4679950" cy="990600"/>
          </a:xfrm>
          <a:prstGeom prst="wedgeRoundRectCallout">
            <a:avLst>
              <a:gd name="adj1" fmla="val -70384"/>
              <a:gd name="adj2" fmla="val 40935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The two purple regions in the Venn diagram represent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sym typeface="Symbol" panose="05050102010706020507" pitchFamily="18" charset="2"/>
              </a:rPr>
              <a:t> </a:t>
            </a:r>
            <a:r>
              <a:rPr lang="en-US" altLang="zh-TW" sz="2400" i="1">
                <a:latin typeface="Arial" panose="020B0604020202020204" pitchFamily="34" charset="0"/>
              </a:rPr>
              <a:t> R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D0018513-A9AA-E6DA-C5D3-A8B872CB9268}"/>
              </a:ext>
            </a:extLst>
          </p:cNvPr>
          <p:cNvGrpSpPr>
            <a:grpSpLocks/>
          </p:cNvGrpSpPr>
          <p:nvPr/>
        </p:nvGrpSpPr>
        <p:grpSpPr bwMode="auto">
          <a:xfrm>
            <a:off x="1720850" y="4421188"/>
            <a:ext cx="484188" cy="922337"/>
            <a:chOff x="1744913" y="4779005"/>
            <a:chExt cx="484315" cy="922762"/>
          </a:xfrm>
        </p:grpSpPr>
        <p:sp>
          <p:nvSpPr>
            <p:cNvPr id="40" name="月亮 39">
              <a:extLst>
                <a:ext uri="{FF2B5EF4-FFF2-40B4-BE49-F238E27FC236}">
                  <a16:creationId xmlns:a16="http://schemas.microsoft.com/office/drawing/2014/main" id="{7C54A12F-4D12-CE61-BCDC-DB670089CE44}"/>
                </a:ext>
              </a:extLst>
            </p:cNvPr>
            <p:cNvSpPr/>
            <p:nvPr/>
          </p:nvSpPr>
          <p:spPr>
            <a:xfrm rot="10800000">
              <a:off x="1967221" y="4783769"/>
              <a:ext cx="262007" cy="917998"/>
            </a:xfrm>
            <a:prstGeom prst="moon">
              <a:avLst>
                <a:gd name="adj" fmla="val 875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" name="月亮 3">
              <a:extLst>
                <a:ext uri="{FF2B5EF4-FFF2-40B4-BE49-F238E27FC236}">
                  <a16:creationId xmlns:a16="http://schemas.microsoft.com/office/drawing/2014/main" id="{7DF92FCB-737B-48BB-6A87-15E9E8D216C1}"/>
                </a:ext>
              </a:extLst>
            </p:cNvPr>
            <p:cNvSpPr/>
            <p:nvPr/>
          </p:nvSpPr>
          <p:spPr>
            <a:xfrm>
              <a:off x="1744913" y="4779005"/>
              <a:ext cx="306468" cy="917998"/>
            </a:xfrm>
            <a:prstGeom prst="moon">
              <a:avLst>
                <a:gd name="adj" fmla="val 875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sp>
        <p:nvSpPr>
          <p:cNvPr id="12" name="Rectangle 21">
            <a:extLst>
              <a:ext uri="{FF2B5EF4-FFF2-40B4-BE49-F238E27FC236}">
                <a16:creationId xmlns:a16="http://schemas.microsoft.com/office/drawing/2014/main" id="{5415FA54-0300-1A8C-399D-701839B8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90550"/>
            <a:ext cx="3040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Intersection of Sets</a:t>
            </a: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56493212-6CA9-4102-B87A-04C706DE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52513"/>
            <a:ext cx="86963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two sets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intersection</a:t>
            </a:r>
            <a:r>
              <a:rPr lang="en-US" altLang="zh-TW" sz="2400">
                <a:latin typeface="Arial" panose="020B0604020202020204" pitchFamily="34" charset="0"/>
              </a:rPr>
              <a:t> of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is denoted by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TW" sz="2400" i="1">
                <a:latin typeface="Arial" panose="020B0604020202020204" pitchFamily="34" charset="0"/>
              </a:rPr>
              <a:t> B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grpSp>
        <p:nvGrpSpPr>
          <p:cNvPr id="14" name="群組 7">
            <a:extLst>
              <a:ext uri="{FF2B5EF4-FFF2-40B4-BE49-F238E27FC236}">
                <a16:creationId xmlns:a16="http://schemas.microsoft.com/office/drawing/2014/main" id="{ADBDC0AB-8BFA-785A-A5F1-0B2C6ECD1C1B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1916113"/>
            <a:ext cx="7078662" cy="1239837"/>
            <a:chOff x="439836" y="2596689"/>
            <a:chExt cx="6796460" cy="1241923"/>
          </a:xfrm>
        </p:grpSpPr>
        <p:sp>
          <p:nvSpPr>
            <p:cNvPr id="30745" name="Rectangle 92">
              <a:extLst>
                <a:ext uri="{FF2B5EF4-FFF2-40B4-BE49-F238E27FC236}">
                  <a16:creationId xmlns:a16="http://schemas.microsoft.com/office/drawing/2014/main" id="{EB471948-C7C6-EA4C-C972-6443CC679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6" y="2596689"/>
              <a:ext cx="6796460" cy="904319"/>
            </a:xfrm>
            <a:prstGeom prst="rect">
              <a:avLst/>
            </a:prstGeom>
            <a:solidFill>
              <a:srgbClr val="66CC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30746" name="矩形 9">
              <a:extLst>
                <a:ext uri="{FF2B5EF4-FFF2-40B4-BE49-F238E27FC236}">
                  <a16:creationId xmlns:a16="http://schemas.microsoft.com/office/drawing/2014/main" id="{926F6AD6-94AD-22EB-6E71-D757A0AA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320" y="2636912"/>
              <a:ext cx="6552976" cy="120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 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</a:t>
              </a:r>
              <a:r>
                <a:rPr lang="en-US" altLang="zh-TW" sz="2400" i="1">
                  <a:latin typeface="Arial" panose="020B0604020202020204" pitchFamily="34" charset="0"/>
                </a:rPr>
                <a:t> B </a:t>
              </a:r>
              <a:r>
                <a:rPr lang="en-US" altLang="zh-TW" sz="2400">
                  <a:latin typeface="Arial" panose="020B0604020202020204" pitchFamily="34" charset="0"/>
                </a:rPr>
                <a:t>is the set of all the elements that belong to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u="sng">
                  <a:latin typeface="Arial" panose="020B0604020202020204" pitchFamily="34" charset="0"/>
                </a:rPr>
                <a:t>both </a:t>
              </a:r>
              <a:r>
                <a:rPr lang="en-US" altLang="zh-TW" sz="2400" i="1" u="sng">
                  <a:latin typeface="Arial" panose="020B0604020202020204" pitchFamily="34" charset="0"/>
                </a:rPr>
                <a:t>A</a:t>
              </a:r>
              <a:r>
                <a:rPr lang="en-US" altLang="zh-TW" sz="2400" u="sng">
                  <a:latin typeface="Arial" panose="020B0604020202020204" pitchFamily="34" charset="0"/>
                </a:rPr>
                <a:t> and </a:t>
              </a:r>
              <a:r>
                <a:rPr lang="en-US" altLang="zh-TW" sz="2400" i="1" u="sng">
                  <a:latin typeface="Arial" panose="020B0604020202020204" pitchFamily="34" charset="0"/>
                </a:rPr>
                <a:t>B</a:t>
              </a:r>
              <a:r>
                <a:rPr lang="en-US" altLang="zh-TW" sz="2400" i="1">
                  <a:latin typeface="Arial" panose="020B0604020202020204" pitchFamily="34" charset="0"/>
                </a:rPr>
                <a:t>.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7" name="Rectangle 21">
            <a:extLst>
              <a:ext uri="{FF2B5EF4-FFF2-40B4-BE49-F238E27FC236}">
                <a16:creationId xmlns:a16="http://schemas.microsoft.com/office/drawing/2014/main" id="{19FE3DAA-28AC-403F-9912-F088781E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67038"/>
            <a:ext cx="8696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Refer to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= {1, 3, 5, 7},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>
                <a:latin typeface="Arial" panose="020B0604020202020204" pitchFamily="34" charset="0"/>
              </a:rPr>
              <a:t> = {1, 3, 8} and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 = {4, 6} again.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54C738-FFE7-C9CC-E356-541A4BD0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471863"/>
            <a:ext cx="2535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(i)  </a:t>
            </a:r>
            <a:r>
              <a:rPr lang="en-US" altLang="zh-TW" sz="2400" i="1">
                <a:latin typeface="Arial" panose="020B0604020202020204" pitchFamily="34" charset="0"/>
              </a:rPr>
              <a:t>P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TW" sz="2400" i="1">
                <a:latin typeface="Arial" panose="020B0604020202020204" pitchFamily="34" charset="0"/>
              </a:rPr>
              <a:t> Q</a:t>
            </a:r>
            <a:r>
              <a:rPr lang="en-US" altLang="zh-TW" sz="2400">
                <a:latin typeface="Arial" panose="020B0604020202020204" pitchFamily="34" charset="0"/>
              </a:rPr>
              <a:t> = {1, 3}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12CDC19-DE9D-881E-3D90-CC6072AB1816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4076700"/>
            <a:ext cx="2609850" cy="1554163"/>
            <a:chOff x="887311" y="4221108"/>
            <a:chExt cx="3231333" cy="1944215"/>
          </a:xfrm>
        </p:grpSpPr>
        <p:grpSp>
          <p:nvGrpSpPr>
            <p:cNvPr id="30731" name="群組 18">
              <a:extLst>
                <a:ext uri="{FF2B5EF4-FFF2-40B4-BE49-F238E27FC236}">
                  <a16:creationId xmlns:a16="http://schemas.microsoft.com/office/drawing/2014/main" id="{988AB85B-62E5-23E0-096B-79DB19BD1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999" y="4221108"/>
              <a:ext cx="3213645" cy="1944215"/>
              <a:chOff x="2555797" y="3861048"/>
              <a:chExt cx="3618543" cy="2304256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090623-67E3-C2FB-CEA2-EB1D69DFA76C}"/>
                  </a:ext>
                </a:extLst>
              </p:cNvPr>
              <p:cNvSpPr/>
              <p:nvPr/>
            </p:nvSpPr>
            <p:spPr>
              <a:xfrm>
                <a:off x="2555798" y="3861048"/>
                <a:ext cx="3618542" cy="2304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30740" name="矩形 20">
                <a:extLst>
                  <a:ext uri="{FF2B5EF4-FFF2-40B4-BE49-F238E27FC236}">
                    <a16:creationId xmlns:a16="http://schemas.microsoft.com/office/drawing/2014/main" id="{FDADE5AA-3CBE-C9E6-B040-3CB20016A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664" y="3861048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b="1" i="1">
                    <a:latin typeface="Arial" panose="020B0604020202020204" pitchFamily="34" charset="0"/>
                  </a:rPr>
                  <a:t>U</a:t>
                </a:r>
                <a:endParaRPr lang="zh-HK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30741" name="矩形 21">
                <a:extLst>
                  <a:ext uri="{FF2B5EF4-FFF2-40B4-BE49-F238E27FC236}">
                    <a16:creationId xmlns:a16="http://schemas.microsoft.com/office/drawing/2014/main" id="{D6543829-2878-4065-654F-C5C6433B3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239" y="4423472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742" name="矩形 22">
                <a:extLst>
                  <a:ext uri="{FF2B5EF4-FFF2-40B4-BE49-F238E27FC236}">
                    <a16:creationId xmlns:a16="http://schemas.microsoft.com/office/drawing/2014/main" id="{4BC9EE13-5FD2-64B2-6458-B77C9645F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381" y="4799796"/>
                <a:ext cx="401065" cy="547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8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743" name="矩形 24">
                <a:extLst>
                  <a:ext uri="{FF2B5EF4-FFF2-40B4-BE49-F238E27FC236}">
                    <a16:creationId xmlns:a16="http://schemas.microsoft.com/office/drawing/2014/main" id="{5B69B4CA-2922-C094-626E-3EBD0C0F8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04420" y="4337980"/>
                <a:ext cx="450669" cy="547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5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744" name="矩形 26">
                <a:extLst>
                  <a:ext uri="{FF2B5EF4-FFF2-40B4-BE49-F238E27FC236}">
                    <a16:creationId xmlns:a16="http://schemas.microsoft.com/office/drawing/2014/main" id="{FA527120-4371-F376-C6CC-31A27636B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648" y="5226510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7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732" name="群組 27">
              <a:extLst>
                <a:ext uri="{FF2B5EF4-FFF2-40B4-BE49-F238E27FC236}">
                  <a16:creationId xmlns:a16="http://schemas.microsoft.com/office/drawing/2014/main" id="{3CE0E424-F03A-C8FE-1CA6-392B729BF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311" y="4435871"/>
              <a:ext cx="1864135" cy="1586657"/>
              <a:chOff x="2627784" y="3995618"/>
              <a:chExt cx="1864135" cy="1586657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5387EA7-578E-CC79-1BED-DADB8A33ABC1}"/>
                  </a:ext>
                </a:extLst>
              </p:cNvPr>
              <p:cNvSpPr/>
              <p:nvPr/>
            </p:nvSpPr>
            <p:spPr>
              <a:xfrm>
                <a:off x="2916717" y="3995334"/>
                <a:ext cx="1574391" cy="158675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30738" name="矩形 29">
                <a:extLst>
                  <a:ext uri="{FF2B5EF4-FFF2-40B4-BE49-F238E27FC236}">
                    <a16:creationId xmlns:a16="http://schemas.microsoft.com/office/drawing/2014/main" id="{F74C6BD5-49F7-5FDD-8884-C32E9F43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4074691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P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733" name="群組 30">
              <a:extLst>
                <a:ext uri="{FF2B5EF4-FFF2-40B4-BE49-F238E27FC236}">
                  <a16:creationId xmlns:a16="http://schemas.microsoft.com/office/drawing/2014/main" id="{5B53A631-120E-A685-1559-6E52EB293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728" y="4568522"/>
              <a:ext cx="1614811" cy="1308750"/>
              <a:chOff x="3041826" y="3995618"/>
              <a:chExt cx="1998015" cy="1586657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A00326D6-FFA1-DA1F-9D3D-6FF4C757AE75}"/>
                  </a:ext>
                </a:extLst>
              </p:cNvPr>
              <p:cNvSpPr/>
              <p:nvPr/>
            </p:nvSpPr>
            <p:spPr>
              <a:xfrm>
                <a:off x="3041703" y="3995767"/>
                <a:ext cx="1575912" cy="1586621"/>
              </a:xfrm>
              <a:prstGeom prst="ellipse">
                <a:avLst/>
              </a:prstGeom>
              <a:noFill/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30736" name="矩形 32">
                <a:extLst>
                  <a:ext uri="{FF2B5EF4-FFF2-40B4-BE49-F238E27FC236}">
                    <a16:creationId xmlns:a16="http://schemas.microsoft.com/office/drawing/2014/main" id="{F3D3E388-21A3-0C82-24FC-234651EAD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825" y="4042693"/>
                <a:ext cx="524016" cy="559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Q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34" name="矩形 36">
              <a:extLst>
                <a:ext uri="{FF2B5EF4-FFF2-40B4-BE49-F238E27FC236}">
                  <a16:creationId xmlns:a16="http://schemas.microsoft.com/office/drawing/2014/main" id="{46E81FF7-052B-D745-53D8-E903BA0CA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744" y="5147870"/>
              <a:ext cx="3413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2" name="Text Box 103">
            <a:extLst>
              <a:ext uri="{FF2B5EF4-FFF2-40B4-BE49-F238E27FC236}">
                <a16:creationId xmlns:a16="http://schemas.microsoft.com/office/drawing/2014/main" id="{7FBEA326-F148-8AA3-3602-8D0AA9458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500438"/>
            <a:ext cx="50307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1</a:t>
            </a:r>
            <a:r>
              <a:rPr lang="zh-TW" altLang="en-US" sz="240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and 3 are the common elements of sets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4ED38BE5-9846-B6FA-B116-B8756017F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4899025"/>
            <a:ext cx="4999038" cy="989013"/>
          </a:xfrm>
          <a:prstGeom prst="wedgeRoundRectCallout">
            <a:avLst>
              <a:gd name="adj1" fmla="val -85019"/>
              <a:gd name="adj2" fmla="val -14509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The overlapping region in the Venn diagram represents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altLang="zh-TW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42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BD87520-A32A-3B9E-5BFE-4F1923EB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98838"/>
            <a:ext cx="2028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(ii)  </a:t>
            </a:r>
            <a:r>
              <a:rPr lang="en-US" altLang="zh-TW" sz="2400" i="1">
                <a:latin typeface="Arial" panose="020B0604020202020204" pitchFamily="34" charset="0"/>
              </a:rPr>
              <a:t>P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TW" sz="2400" i="1">
                <a:latin typeface="Arial" panose="020B0604020202020204" pitchFamily="34" charset="0"/>
              </a:rPr>
              <a:t> R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</a:t>
            </a:r>
            <a:endParaRPr lang="zh-HK" altLang="en-US" sz="2400" i="1">
              <a:latin typeface="Arial" panose="020B0604020202020204" pitchFamily="34" charset="0"/>
            </a:endParaRPr>
          </a:p>
        </p:txBody>
      </p:sp>
      <p:sp>
        <p:nvSpPr>
          <p:cNvPr id="30" name="Text Box 103">
            <a:extLst>
              <a:ext uri="{FF2B5EF4-FFF2-40B4-BE49-F238E27FC236}">
                <a16:creationId xmlns:a16="http://schemas.microsoft.com/office/drawing/2014/main" id="{783E8410-FAE3-1379-99B5-02BB5AEFA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462338"/>
            <a:ext cx="50307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Sets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R 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have no common elements.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4CA361F5-D7E2-1EED-6763-BE64FF0DC3AC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3890963"/>
            <a:ext cx="2595563" cy="1554162"/>
            <a:chOff x="724553" y="4488118"/>
            <a:chExt cx="2595628" cy="1554685"/>
          </a:xfrm>
        </p:grpSpPr>
        <p:grpSp>
          <p:nvGrpSpPr>
            <p:cNvPr id="31758" name="群組 11">
              <a:extLst>
                <a:ext uri="{FF2B5EF4-FFF2-40B4-BE49-F238E27FC236}">
                  <a16:creationId xmlns:a16="http://schemas.microsoft.com/office/drawing/2014/main" id="{75CEC258-9E7C-F659-4F16-601240C8B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553" y="4488118"/>
              <a:ext cx="2595628" cy="1554685"/>
              <a:chOff x="904981" y="4221108"/>
              <a:chExt cx="3213664" cy="1944215"/>
            </a:xfrm>
          </p:grpSpPr>
          <p:grpSp>
            <p:nvGrpSpPr>
              <p:cNvPr id="31760" name="群組 12">
                <a:extLst>
                  <a:ext uri="{FF2B5EF4-FFF2-40B4-BE49-F238E27FC236}">
                    <a16:creationId xmlns:a16="http://schemas.microsoft.com/office/drawing/2014/main" id="{6C07F9BD-6078-852D-3791-0F6135256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4981" y="4221108"/>
                <a:ext cx="3213664" cy="1944215"/>
                <a:chOff x="2555776" y="3861048"/>
                <a:chExt cx="3618564" cy="2304256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757AEFFF-E25F-FAD6-D875-FBAA2621BC67}"/>
                    </a:ext>
                  </a:extLst>
                </p:cNvPr>
                <p:cNvSpPr/>
                <p:nvPr/>
              </p:nvSpPr>
              <p:spPr>
                <a:xfrm>
                  <a:off x="2555776" y="3861048"/>
                  <a:ext cx="3618564" cy="23042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/>
                </a:p>
              </p:txBody>
            </p:sp>
            <p:sp>
              <p:nvSpPr>
                <p:cNvPr id="31769" name="矩形 21">
                  <a:extLst>
                    <a:ext uri="{FF2B5EF4-FFF2-40B4-BE49-F238E27FC236}">
                      <a16:creationId xmlns:a16="http://schemas.microsoft.com/office/drawing/2014/main" id="{53B81C65-25CA-E845-5DB5-DE14A6D9A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9664" y="3861048"/>
                  <a:ext cx="40748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 b="1" i="1">
                      <a:latin typeface="Arial" panose="020B0604020202020204" pitchFamily="34" charset="0"/>
                    </a:rPr>
                    <a:t>U</a:t>
                  </a:r>
                  <a:endParaRPr lang="zh-HK" altLang="en-US" sz="24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0" name="矩形 22">
                  <a:extLst>
                    <a:ext uri="{FF2B5EF4-FFF2-40B4-BE49-F238E27FC236}">
                      <a16:creationId xmlns:a16="http://schemas.microsoft.com/office/drawing/2014/main" id="{00B68373-E6AA-186A-BC0A-3FEA1F9BC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0238" y="4423473"/>
                  <a:ext cx="3561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1</a:t>
                  </a:r>
                  <a:endParaRPr lang="zh-HK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1" name="矩形 23">
                  <a:extLst>
                    <a:ext uri="{FF2B5EF4-FFF2-40B4-BE49-F238E27FC236}">
                      <a16:creationId xmlns:a16="http://schemas.microsoft.com/office/drawing/2014/main" id="{C66D2DAB-D9A1-981A-9236-4133DBF566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3667" y="4639256"/>
                  <a:ext cx="496562" cy="684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4</a:t>
                  </a:r>
                  <a:endParaRPr lang="zh-HK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2" name="矩形 24">
                  <a:extLst>
                    <a:ext uri="{FF2B5EF4-FFF2-40B4-BE49-F238E27FC236}">
                      <a16:creationId xmlns:a16="http://schemas.microsoft.com/office/drawing/2014/main" id="{4E442C59-FB15-288B-C711-6D349F299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204420" y="4337980"/>
                  <a:ext cx="450669" cy="547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5</a:t>
                  </a:r>
                  <a:endParaRPr lang="zh-HK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3" name="矩形 25">
                  <a:extLst>
                    <a:ext uri="{FF2B5EF4-FFF2-40B4-BE49-F238E27FC236}">
                      <a16:creationId xmlns:a16="http://schemas.microsoft.com/office/drawing/2014/main" id="{37BF6E53-D676-8856-D946-8F7C14699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8648" y="5226510"/>
                  <a:ext cx="3561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>
                      <a:latin typeface="Arial" panose="020B0604020202020204" pitchFamily="34" charset="0"/>
                    </a:rPr>
                    <a:t>7</a:t>
                  </a:r>
                  <a:endParaRPr lang="zh-HK" altLang="en-US" sz="24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1761" name="群組 13">
                <a:extLst>
                  <a:ext uri="{FF2B5EF4-FFF2-40B4-BE49-F238E27FC236}">
                    <a16:creationId xmlns:a16="http://schemas.microsoft.com/office/drawing/2014/main" id="{FA5BE9BD-49D9-0CB5-E060-52F1FFD524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309" y="4326005"/>
                <a:ext cx="1787360" cy="1696523"/>
                <a:chOff x="2739782" y="3885752"/>
                <a:chExt cx="1787360" cy="1696523"/>
              </a:xfrm>
            </p:grpSpPr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134957FA-4FB0-F5C8-80EA-D66763384F9E}"/>
                    </a:ext>
                  </a:extLst>
                </p:cNvPr>
                <p:cNvSpPr/>
                <p:nvPr/>
              </p:nvSpPr>
              <p:spPr>
                <a:xfrm>
                  <a:off x="2952079" y="3995335"/>
                  <a:ext cx="1574400" cy="1586749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/>
                </a:p>
              </p:txBody>
            </p:sp>
            <p:sp>
              <p:nvSpPr>
                <p:cNvPr id="31767" name="矩形 19">
                  <a:extLst>
                    <a:ext uri="{FF2B5EF4-FFF2-40B4-BE49-F238E27FC236}">
                      <a16:creationId xmlns:a16="http://schemas.microsoft.com/office/drawing/2014/main" id="{F4FD7AB1-E717-C291-DA05-6DAE3D761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9782" y="3885752"/>
                  <a:ext cx="3898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 i="1">
                      <a:latin typeface="Arial" panose="020B0604020202020204" pitchFamily="34" charset="0"/>
                    </a:rPr>
                    <a:t>P</a:t>
                  </a:r>
                  <a:endParaRPr lang="zh-HK" altLang="en-US" sz="2400" i="1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1762" name="群組 14">
                <a:extLst>
                  <a:ext uri="{FF2B5EF4-FFF2-40B4-BE49-F238E27FC236}">
                    <a16:creationId xmlns:a16="http://schemas.microsoft.com/office/drawing/2014/main" id="{65BD5705-9EA5-6C76-26E0-2895DAF429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8359" y="4427472"/>
                <a:ext cx="1096254" cy="1528167"/>
                <a:chOff x="3975533" y="3824616"/>
                <a:chExt cx="1356401" cy="1852666"/>
              </a:xfrm>
            </p:grpSpPr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100B2BA8-FD16-0940-9EE4-9F7FF1B27A1C}"/>
                    </a:ext>
                  </a:extLst>
                </p:cNvPr>
                <p:cNvSpPr/>
                <p:nvPr/>
              </p:nvSpPr>
              <p:spPr>
                <a:xfrm>
                  <a:off x="3975567" y="4371353"/>
                  <a:ext cx="1357043" cy="1304930"/>
                </a:xfrm>
                <a:prstGeom prst="ellipse">
                  <a:avLst/>
                </a:prstGeom>
                <a:noFill/>
                <a:ln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/>
                </a:p>
              </p:txBody>
            </p:sp>
            <p:sp>
              <p:nvSpPr>
                <p:cNvPr id="31765" name="矩形 17">
                  <a:extLst>
                    <a:ext uri="{FF2B5EF4-FFF2-40B4-BE49-F238E27FC236}">
                      <a16:creationId xmlns:a16="http://schemas.microsoft.com/office/drawing/2014/main" id="{46AAD7C4-83FB-49AA-EF03-F159079F6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6149" y="3824616"/>
                  <a:ext cx="624233" cy="6999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TW" sz="2400" i="1">
                      <a:latin typeface="Arial" panose="020B0604020202020204" pitchFamily="34" charset="0"/>
                    </a:rPr>
                    <a:t>R</a:t>
                  </a:r>
                  <a:endParaRPr lang="zh-HK" altLang="en-US" sz="2400" i="1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763" name="矩形 15">
                <a:extLst>
                  <a:ext uri="{FF2B5EF4-FFF2-40B4-BE49-F238E27FC236}">
                    <a16:creationId xmlns:a16="http://schemas.microsoft.com/office/drawing/2014/main" id="{2DF38F8C-D585-D6CE-0DA3-DA1C8B6A1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4" y="5147870"/>
                <a:ext cx="3413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3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59" name="矩形 28">
              <a:extLst>
                <a:ext uri="{FF2B5EF4-FFF2-40B4-BE49-F238E27FC236}">
                  <a16:creationId xmlns:a16="http://schemas.microsoft.com/office/drawing/2014/main" id="{F0AEAB1D-4ABE-B6D0-4B41-D3FC0AF30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644" y="5445224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6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55" name="Rectangle 21">
            <a:extLst>
              <a:ext uri="{FF2B5EF4-FFF2-40B4-BE49-F238E27FC236}">
                <a16:creationId xmlns:a16="http://schemas.microsoft.com/office/drawing/2014/main" id="{F7740F51-ADAE-50BF-39D1-0B950583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5559425"/>
            <a:ext cx="8934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Sets that have no elements in common are called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disjoint sets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id="{1D8A6F46-1692-E4A2-7EFC-12CA4679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5949950"/>
            <a:ext cx="8934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example,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 are disjoint sets.</a:t>
            </a:r>
          </a:p>
        </p:txBody>
      </p:sp>
      <p:sp>
        <p:nvSpPr>
          <p:cNvPr id="31751" name="Rectangle 21">
            <a:extLst>
              <a:ext uri="{FF2B5EF4-FFF2-40B4-BE49-F238E27FC236}">
                <a16:creationId xmlns:a16="http://schemas.microsoft.com/office/drawing/2014/main" id="{2BF5BBF6-B5BF-2CF0-A0AD-98177678A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90550"/>
            <a:ext cx="3040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Intersection of Sets</a:t>
            </a:r>
          </a:p>
        </p:txBody>
      </p:sp>
      <p:sp>
        <p:nvSpPr>
          <p:cNvPr id="31752" name="Rectangle 21">
            <a:extLst>
              <a:ext uri="{FF2B5EF4-FFF2-40B4-BE49-F238E27FC236}">
                <a16:creationId xmlns:a16="http://schemas.microsoft.com/office/drawing/2014/main" id="{E0D79C90-D9F4-DCEA-EA16-D19C48E71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52513"/>
            <a:ext cx="86963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two sets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intersection</a:t>
            </a:r>
            <a:r>
              <a:rPr lang="en-US" altLang="zh-TW" sz="2400">
                <a:latin typeface="Arial" panose="020B0604020202020204" pitchFamily="34" charset="0"/>
              </a:rPr>
              <a:t> of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is denoted by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TW" sz="2400" i="1">
                <a:latin typeface="Arial" panose="020B0604020202020204" pitchFamily="34" charset="0"/>
              </a:rPr>
              <a:t> B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grpSp>
        <p:nvGrpSpPr>
          <p:cNvPr id="31753" name="群組 7">
            <a:extLst>
              <a:ext uri="{FF2B5EF4-FFF2-40B4-BE49-F238E27FC236}">
                <a16:creationId xmlns:a16="http://schemas.microsoft.com/office/drawing/2014/main" id="{8984FBD5-D036-07E1-C8A0-B5F4596759FC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1916113"/>
            <a:ext cx="7085012" cy="903287"/>
            <a:chOff x="439836" y="2596689"/>
            <a:chExt cx="7084514" cy="904319"/>
          </a:xfrm>
        </p:grpSpPr>
        <p:sp>
          <p:nvSpPr>
            <p:cNvPr id="31756" name="Rectangle 92">
              <a:extLst>
                <a:ext uri="{FF2B5EF4-FFF2-40B4-BE49-F238E27FC236}">
                  <a16:creationId xmlns:a16="http://schemas.microsoft.com/office/drawing/2014/main" id="{CFE02F96-54AE-0684-DC01-B9636554B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6" y="2596689"/>
              <a:ext cx="7084514" cy="904319"/>
            </a:xfrm>
            <a:prstGeom prst="rect">
              <a:avLst/>
            </a:prstGeom>
            <a:solidFill>
              <a:srgbClr val="66CC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31757" name="矩形 9">
              <a:extLst>
                <a:ext uri="{FF2B5EF4-FFF2-40B4-BE49-F238E27FC236}">
                  <a16:creationId xmlns:a16="http://schemas.microsoft.com/office/drawing/2014/main" id="{3EB58BA3-DDC9-1182-C395-4091BB83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319" y="2636912"/>
              <a:ext cx="6841030" cy="83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 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</a:t>
              </a:r>
              <a:r>
                <a:rPr lang="en-US" altLang="zh-TW" sz="2400" i="1">
                  <a:latin typeface="Arial" panose="020B0604020202020204" pitchFamily="34" charset="0"/>
                </a:rPr>
                <a:t> B </a:t>
              </a:r>
              <a:r>
                <a:rPr lang="en-US" altLang="zh-TW" sz="2400">
                  <a:latin typeface="Arial" panose="020B0604020202020204" pitchFamily="34" charset="0"/>
                </a:rPr>
                <a:t>is</a:t>
              </a:r>
              <a:r>
                <a:rPr lang="en-US" altLang="zh-TW" sz="2400" i="1">
                  <a:latin typeface="Arial" panose="020B0604020202020204" pitchFamily="34" charset="0"/>
                </a:rPr>
                <a:t> </a:t>
              </a:r>
              <a:r>
                <a:rPr lang="en-US" altLang="zh-TW" sz="2400">
                  <a:latin typeface="Arial" panose="020B0604020202020204" pitchFamily="34" charset="0"/>
                </a:rPr>
                <a:t>the set of all the elements that belong to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u="sng">
                  <a:latin typeface="Arial" panose="020B0604020202020204" pitchFamily="34" charset="0"/>
                </a:rPr>
                <a:t>both </a:t>
              </a:r>
              <a:r>
                <a:rPr lang="en-US" altLang="zh-TW" sz="2400" i="1" u="sng">
                  <a:latin typeface="Arial" panose="020B0604020202020204" pitchFamily="34" charset="0"/>
                </a:rPr>
                <a:t>A</a:t>
              </a:r>
              <a:r>
                <a:rPr lang="en-US" altLang="zh-TW" sz="2400" u="sng">
                  <a:latin typeface="Arial" panose="020B0604020202020204" pitchFamily="34" charset="0"/>
                </a:rPr>
                <a:t> and </a:t>
              </a:r>
              <a:r>
                <a:rPr lang="en-US" altLang="zh-TW" sz="2400" i="1" u="sng">
                  <a:latin typeface="Arial" panose="020B0604020202020204" pitchFamily="34" charset="0"/>
                </a:rPr>
                <a:t>B</a:t>
              </a:r>
              <a:r>
                <a:rPr lang="en-US" altLang="zh-TW" sz="2400" i="1">
                  <a:latin typeface="Arial" panose="020B0604020202020204" pitchFamily="34" charset="0"/>
                </a:rPr>
                <a:t>.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1754" name="Rectangle 21">
            <a:extLst>
              <a:ext uri="{FF2B5EF4-FFF2-40B4-BE49-F238E27FC236}">
                <a16:creationId xmlns:a16="http://schemas.microsoft.com/office/drawing/2014/main" id="{2A86AAE7-B728-ADE7-0E33-D96BC858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67038"/>
            <a:ext cx="8696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Refer to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= {1, 3, 5, 7},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>
                <a:latin typeface="Arial" panose="020B0604020202020204" pitchFamily="34" charset="0"/>
              </a:rPr>
              <a:t> = {1, 3, 8} and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 = {4, 6} again.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sp>
        <p:nvSpPr>
          <p:cNvPr id="31" name="AutoShape 15">
            <a:extLst>
              <a:ext uri="{FF2B5EF4-FFF2-40B4-BE49-F238E27FC236}">
                <a16:creationId xmlns:a16="http://schemas.microsoft.com/office/drawing/2014/main" id="{23DFD255-8068-BB98-F82E-1A0C7BFE0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4505325"/>
            <a:ext cx="4999038" cy="990600"/>
          </a:xfrm>
          <a:prstGeom prst="wedgeRoundRectCallout">
            <a:avLst>
              <a:gd name="adj1" fmla="val -62454"/>
              <a:gd name="adj2" fmla="val 21426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In the Venn diagram, sets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 do not overlap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55" grpId="0"/>
      <p:bldP spid="57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A8183FF-C2AD-511B-57AE-44BF2B104E2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817938"/>
            <a:ext cx="2820987" cy="1843087"/>
            <a:chOff x="395536" y="3673801"/>
            <a:chExt cx="2821449" cy="184343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B25B583-7258-DBC7-DCAB-0FEFE792F1B9}"/>
                </a:ext>
              </a:extLst>
            </p:cNvPr>
            <p:cNvSpPr/>
            <p:nvPr/>
          </p:nvSpPr>
          <p:spPr>
            <a:xfrm>
              <a:off x="395536" y="3673801"/>
              <a:ext cx="2821449" cy="18434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33A078CF-87D1-77BE-FCFD-9B5B05FF4CDC}"/>
                </a:ext>
              </a:extLst>
            </p:cNvPr>
            <p:cNvSpPr/>
            <p:nvPr/>
          </p:nvSpPr>
          <p:spPr bwMode="auto">
            <a:xfrm>
              <a:off x="1111615" y="3861161"/>
              <a:ext cx="1193996" cy="1214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sp>
        <p:nvSpPr>
          <p:cNvPr id="16" name="Rectangle 21">
            <a:extLst>
              <a:ext uri="{FF2B5EF4-FFF2-40B4-BE49-F238E27FC236}">
                <a16:creationId xmlns:a16="http://schemas.microsoft.com/office/drawing/2014/main" id="{792FF926-6A48-B5BB-E3F7-3B5CAE6C5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90550"/>
            <a:ext cx="3160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Complement of Sets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6A638170-0331-5198-341E-95DB6857F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52513"/>
            <a:ext cx="86963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a set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in the universal set </a:t>
            </a:r>
            <a:r>
              <a:rPr lang="en-US" altLang="zh-TW" sz="2400" b="1" i="1"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, the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complement </a:t>
            </a:r>
            <a:r>
              <a:rPr lang="en-US" altLang="zh-TW" sz="2400">
                <a:latin typeface="Arial" panose="020B0604020202020204" pitchFamily="34" charset="0"/>
              </a:rPr>
              <a:t>of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is denoted by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grpSp>
        <p:nvGrpSpPr>
          <p:cNvPr id="20" name="群組 7">
            <a:extLst>
              <a:ext uri="{FF2B5EF4-FFF2-40B4-BE49-F238E27FC236}">
                <a16:creationId xmlns:a16="http://schemas.microsoft.com/office/drawing/2014/main" id="{F3EE1CF9-2CB2-D5C4-B3F8-DAF1B2659956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1916113"/>
            <a:ext cx="8020050" cy="871537"/>
            <a:chOff x="439836" y="2596690"/>
            <a:chExt cx="6881332" cy="872168"/>
          </a:xfrm>
        </p:grpSpPr>
        <p:sp>
          <p:nvSpPr>
            <p:cNvPr id="32791" name="Rectangle 92">
              <a:extLst>
                <a:ext uri="{FF2B5EF4-FFF2-40B4-BE49-F238E27FC236}">
                  <a16:creationId xmlns:a16="http://schemas.microsoft.com/office/drawing/2014/main" id="{49219D83-9DE4-51D4-32EB-E71931824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6" y="2596690"/>
              <a:ext cx="6881332" cy="576722"/>
            </a:xfrm>
            <a:prstGeom prst="rect">
              <a:avLst/>
            </a:prstGeom>
            <a:solidFill>
              <a:srgbClr val="66CC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32792" name="矩形 9">
              <a:extLst>
                <a:ext uri="{FF2B5EF4-FFF2-40B4-BE49-F238E27FC236}">
                  <a16:creationId xmlns:a16="http://schemas.microsoft.com/office/drawing/2014/main" id="{1BDA76B6-CFBC-AF9C-2727-677B7355E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320" y="2636912"/>
              <a:ext cx="6552976" cy="83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 is </a:t>
              </a:r>
              <a:r>
                <a:rPr lang="en-US" altLang="zh-TW" sz="2400">
                  <a:latin typeface="Arial" panose="020B0604020202020204" pitchFamily="34" charset="0"/>
                </a:rPr>
                <a:t>the set of all the elements that do not belong to </a:t>
              </a:r>
              <a:r>
                <a:rPr lang="en-US" altLang="zh-TW" sz="2400" i="1">
                  <a:latin typeface="Arial" panose="020B0604020202020204" pitchFamily="34" charset="0"/>
                </a:rPr>
                <a:t>A.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1" name="Rectangle 21">
            <a:extLst>
              <a:ext uri="{FF2B5EF4-FFF2-40B4-BE49-F238E27FC236}">
                <a16:creationId xmlns:a16="http://schemas.microsoft.com/office/drawing/2014/main" id="{A80DF7B0-CF0C-862C-D848-8034E589E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36838"/>
            <a:ext cx="8696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example, </a:t>
            </a:r>
            <a:r>
              <a:rPr lang="en-US" altLang="zh-TW" sz="2400" b="1" i="1"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 = {1, 2, 3, 4, 5, 6} and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</a:rPr>
              <a:t>= {1, 2}.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AF30979-DEB3-06C8-69DA-A2688D22511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817938"/>
            <a:ext cx="2820987" cy="1843087"/>
            <a:chOff x="2555776" y="3861048"/>
            <a:chExt cx="3456384" cy="230425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53B4D8C-DD86-E654-47D0-C56D26B88B52}"/>
                </a:ext>
              </a:extLst>
            </p:cNvPr>
            <p:cNvSpPr/>
            <p:nvPr/>
          </p:nvSpPr>
          <p:spPr>
            <a:xfrm>
              <a:off x="2555776" y="3861048"/>
              <a:ext cx="3456384" cy="23042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2784" name="矩形 2">
              <a:extLst>
                <a:ext uri="{FF2B5EF4-FFF2-40B4-BE49-F238E27FC236}">
                  <a16:creationId xmlns:a16="http://schemas.microsoft.com/office/drawing/2014/main" id="{C85DF66B-EE89-82B9-19A9-3DF00285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664" y="3861048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U</a:t>
              </a:r>
              <a:endParaRPr lang="zh-HK" altLang="en-US" sz="2400" b="1">
                <a:latin typeface="Arial" panose="020B0604020202020204" pitchFamily="34" charset="0"/>
              </a:endParaRPr>
            </a:p>
          </p:txBody>
        </p:sp>
        <p:sp>
          <p:nvSpPr>
            <p:cNvPr id="32785" name="矩形 3">
              <a:extLst>
                <a:ext uri="{FF2B5EF4-FFF2-40B4-BE49-F238E27FC236}">
                  <a16:creationId xmlns:a16="http://schemas.microsoft.com/office/drawing/2014/main" id="{49A292DD-1C4F-ED3B-17BD-5939C420E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552" y="4310215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2786" name="矩形 4">
              <a:extLst>
                <a:ext uri="{FF2B5EF4-FFF2-40B4-BE49-F238E27FC236}">
                  <a16:creationId xmlns:a16="http://schemas.microsoft.com/office/drawing/2014/main" id="{4BE58D6A-083A-C915-473E-6BE191E2A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716" y="4881835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2787" name="矩形 5">
              <a:extLst>
                <a:ext uri="{FF2B5EF4-FFF2-40B4-BE49-F238E27FC236}">
                  <a16:creationId xmlns:a16="http://schemas.microsoft.com/office/drawing/2014/main" id="{B4DC1EBB-F44B-FD87-CDA7-D06DA86B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218" y="4610671"/>
              <a:ext cx="356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2788" name="矩形 6">
              <a:extLst>
                <a:ext uri="{FF2B5EF4-FFF2-40B4-BE49-F238E27FC236}">
                  <a16:creationId xmlns:a16="http://schemas.microsoft.com/office/drawing/2014/main" id="{8F03452B-579A-3822-466F-743399F58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475" y="5229199"/>
              <a:ext cx="356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2789" name="矩形 7">
              <a:extLst>
                <a:ext uri="{FF2B5EF4-FFF2-40B4-BE49-F238E27FC236}">
                  <a16:creationId xmlns:a16="http://schemas.microsoft.com/office/drawing/2014/main" id="{74F5E169-EEBA-5638-6F7F-444FD222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978" y="4995191"/>
              <a:ext cx="356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5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2790" name="矩形 8">
              <a:extLst>
                <a:ext uri="{FF2B5EF4-FFF2-40B4-BE49-F238E27FC236}">
                  <a16:creationId xmlns:a16="http://schemas.microsoft.com/office/drawing/2014/main" id="{62A781A8-2F3A-A1C1-5409-FBB85086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955" y="409188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6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2" name="Rectangle 21">
            <a:extLst>
              <a:ext uri="{FF2B5EF4-FFF2-40B4-BE49-F238E27FC236}">
                <a16:creationId xmlns:a16="http://schemas.microsoft.com/office/drawing/2014/main" id="{291C77AC-805F-A6AE-C2F4-9D3DC312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8696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Then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 = {3, 4, 5, 6}.</a:t>
            </a:r>
            <a:endParaRPr lang="en-US" altLang="zh-TW" sz="2400" u="sng">
              <a:latin typeface="Arial" panose="020B0604020202020204" pitchFamily="34" charset="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849235B1-7F60-C7C7-3DAD-CFB11E78BF1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60800"/>
            <a:ext cx="1336675" cy="1346200"/>
            <a:chOff x="2916527" y="3782810"/>
            <a:chExt cx="1770316" cy="1799465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DEED4A75-067C-2165-3EDF-53752CF01BB4}"/>
                </a:ext>
              </a:extLst>
            </p:cNvPr>
            <p:cNvSpPr/>
            <p:nvPr/>
          </p:nvSpPr>
          <p:spPr>
            <a:xfrm>
              <a:off x="2916527" y="3995011"/>
              <a:ext cx="1574782" cy="158726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2782" name="矩形 29">
              <a:extLst>
                <a:ext uri="{FF2B5EF4-FFF2-40B4-BE49-F238E27FC236}">
                  <a16:creationId xmlns:a16="http://schemas.microsoft.com/office/drawing/2014/main" id="{72E8BD2A-5F3B-EAD5-1A02-C40F1C7F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994" y="3782810"/>
              <a:ext cx="3898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endParaRPr lang="zh-HK" altLang="en-US" sz="2400" i="1">
                <a:latin typeface="Arial" panose="020B0604020202020204" pitchFamily="34" charset="0"/>
              </a:endParaRPr>
            </a:p>
          </p:txBody>
        </p:sp>
      </p:grpSp>
      <p:sp>
        <p:nvSpPr>
          <p:cNvPr id="46" name="Text Box 103">
            <a:extLst>
              <a:ext uri="{FF2B5EF4-FFF2-40B4-BE49-F238E27FC236}">
                <a16:creationId xmlns:a16="http://schemas.microsoft.com/office/drawing/2014/main" id="{B0859014-0280-2BB5-863D-0CBEA05C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3162300"/>
            <a:ext cx="51657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3, 4, 5 and 6 are the elements in </a:t>
            </a:r>
            <a:r>
              <a:rPr lang="en-US" altLang="zh-TW" sz="2400" b="1" i="1">
                <a:solidFill>
                  <a:srgbClr val="0033CC"/>
                </a:solidFill>
                <a:latin typeface="Arial" panose="020B0604020202020204" pitchFamily="34" charset="0"/>
              </a:rPr>
              <a:t>U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 but not in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44617-5D57-3DFA-8B30-3FB9B65E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199063"/>
            <a:ext cx="465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0" name="AutoShape 15">
            <a:extLst>
              <a:ext uri="{FF2B5EF4-FFF2-40B4-BE49-F238E27FC236}">
                <a16:creationId xmlns:a16="http://schemas.microsoft.com/office/drawing/2014/main" id="{1AE53B2A-A475-13E7-E76E-DCE3852AF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4505325"/>
            <a:ext cx="4999038" cy="990600"/>
          </a:xfrm>
          <a:prstGeom prst="wedgeRoundRectCallout">
            <a:avLst>
              <a:gd name="adj1" fmla="val -65708"/>
              <a:gd name="adj2" fmla="val 11162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The purple region in the Venn diagram represents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31" grpId="0"/>
      <p:bldP spid="42" grpId="0"/>
      <p:bldP spid="46" grpId="0"/>
      <p:bldP spid="8" grpId="0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>
            <a:extLst>
              <a:ext uri="{FF2B5EF4-FFF2-40B4-BE49-F238E27FC236}">
                <a16:creationId xmlns:a16="http://schemas.microsoft.com/office/drawing/2014/main" id="{45D82C23-EC0F-0A76-BA83-E5B94C781209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636838"/>
            <a:ext cx="8696325" cy="3024187"/>
            <a:chOff x="179388" y="2636912"/>
            <a:chExt cx="8696449" cy="3024336"/>
          </a:xfrm>
        </p:grpSpPr>
        <p:grpSp>
          <p:nvGrpSpPr>
            <p:cNvPr id="33795" name="群組 22">
              <a:extLst>
                <a:ext uri="{FF2B5EF4-FFF2-40B4-BE49-F238E27FC236}">
                  <a16:creationId xmlns:a16="http://schemas.microsoft.com/office/drawing/2014/main" id="{4E8F7329-349C-EFA2-5B47-1C4B1DBEB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6" y="3817817"/>
              <a:ext cx="2821449" cy="1843431"/>
              <a:chOff x="395536" y="3673801"/>
              <a:chExt cx="2821449" cy="184343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419F6F-192F-100A-442C-283E2869B873}"/>
                  </a:ext>
                </a:extLst>
              </p:cNvPr>
              <p:cNvSpPr/>
              <p:nvPr/>
            </p:nvSpPr>
            <p:spPr>
              <a:xfrm>
                <a:off x="395291" y="3674054"/>
                <a:ext cx="2821027" cy="18431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AF337EB5-763C-F79D-CC20-8A64F937D2C4}"/>
                  </a:ext>
                </a:extLst>
              </p:cNvPr>
              <p:cNvSpPr/>
              <p:nvPr/>
            </p:nvSpPr>
            <p:spPr bwMode="auto">
              <a:xfrm>
                <a:off x="1111263" y="3861388"/>
                <a:ext cx="1193817" cy="121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</p:grpSp>
        <p:sp>
          <p:nvSpPr>
            <p:cNvPr id="33796" name="Rectangle 21">
              <a:extLst>
                <a:ext uri="{FF2B5EF4-FFF2-40B4-BE49-F238E27FC236}">
                  <a16:creationId xmlns:a16="http://schemas.microsoft.com/office/drawing/2014/main" id="{0D8AF5FF-CBBB-8D07-AA46-C846719A9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2636912"/>
              <a:ext cx="8696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For example, </a:t>
              </a:r>
              <a:r>
                <a:rPr lang="en-US" altLang="zh-TW" sz="2400" b="1" i="1">
                  <a:latin typeface="Arial" panose="020B0604020202020204" pitchFamily="34" charset="0"/>
                </a:rPr>
                <a:t>U</a:t>
              </a:r>
              <a:r>
                <a:rPr lang="en-US" altLang="zh-TW" sz="2400">
                  <a:latin typeface="Arial" panose="020B0604020202020204" pitchFamily="34" charset="0"/>
                </a:rPr>
                <a:t> = {1, 2, 3, 4, 5, 6} and </a:t>
              </a:r>
              <a:r>
                <a:rPr lang="en-US" altLang="zh-TW" sz="2400" i="1">
                  <a:latin typeface="Arial" panose="020B0604020202020204" pitchFamily="34" charset="0"/>
                </a:rPr>
                <a:t>A </a:t>
              </a:r>
              <a:r>
                <a:rPr lang="en-US" altLang="zh-TW" sz="2400">
                  <a:latin typeface="Arial" panose="020B0604020202020204" pitchFamily="34" charset="0"/>
                </a:rPr>
                <a:t>= {1, 2}.</a:t>
              </a:r>
              <a:endParaRPr lang="en-US" altLang="zh-TW" sz="2400" u="sng">
                <a:latin typeface="Arial" panose="020B0604020202020204" pitchFamily="34" charset="0"/>
              </a:endParaRPr>
            </a:p>
          </p:txBody>
        </p:sp>
        <p:grpSp>
          <p:nvGrpSpPr>
            <p:cNvPr id="33797" name="群組 26">
              <a:extLst>
                <a:ext uri="{FF2B5EF4-FFF2-40B4-BE49-F238E27FC236}">
                  <a16:creationId xmlns:a16="http://schemas.microsoft.com/office/drawing/2014/main" id="{6E870A0B-21D6-F2F2-F2D2-087C447B8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6" y="3817817"/>
              <a:ext cx="2821449" cy="1843431"/>
              <a:chOff x="2555776" y="3861048"/>
              <a:chExt cx="3456384" cy="2304256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A46E2CC-2CAE-D051-879F-72DE0E115AB8}"/>
                  </a:ext>
                </a:extLst>
              </p:cNvPr>
              <p:cNvSpPr/>
              <p:nvPr/>
            </p:nvSpPr>
            <p:spPr>
              <a:xfrm>
                <a:off x="2555476" y="3861364"/>
                <a:ext cx="3455867" cy="23039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33804" name="矩形 2">
                <a:extLst>
                  <a:ext uri="{FF2B5EF4-FFF2-40B4-BE49-F238E27FC236}">
                    <a16:creationId xmlns:a16="http://schemas.microsoft.com/office/drawing/2014/main" id="{ECD45DDB-9402-1A23-E6A2-B43F0A4E7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664" y="3861048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b="1" i="1">
                    <a:latin typeface="Arial" panose="020B0604020202020204" pitchFamily="34" charset="0"/>
                  </a:rPr>
                  <a:t>U</a:t>
                </a:r>
                <a:endParaRPr lang="zh-HK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33805" name="矩形 3">
                <a:extLst>
                  <a:ext uri="{FF2B5EF4-FFF2-40B4-BE49-F238E27FC236}">
                    <a16:creationId xmlns:a16="http://schemas.microsoft.com/office/drawing/2014/main" id="{F29C6D38-8737-EC19-34C6-6645F9671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552" y="4310215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3806" name="矩形 4">
                <a:extLst>
                  <a:ext uri="{FF2B5EF4-FFF2-40B4-BE49-F238E27FC236}">
                    <a16:creationId xmlns:a16="http://schemas.microsoft.com/office/drawing/2014/main" id="{31DC846A-2CA2-4265-DA37-49260CD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716" y="4881835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2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3807" name="矩形 5">
                <a:extLst>
                  <a:ext uri="{FF2B5EF4-FFF2-40B4-BE49-F238E27FC236}">
                    <a16:creationId xmlns:a16="http://schemas.microsoft.com/office/drawing/2014/main" id="{A7BC1F81-A3C7-0B95-70B1-81B35004D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7218" y="4610671"/>
                <a:ext cx="3561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3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3808" name="矩形 6">
                <a:extLst>
                  <a:ext uri="{FF2B5EF4-FFF2-40B4-BE49-F238E27FC236}">
                    <a16:creationId xmlns:a16="http://schemas.microsoft.com/office/drawing/2014/main" id="{880A8E9E-7641-7AEA-C38E-09EA5D65C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475" y="5229199"/>
                <a:ext cx="3561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4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3809" name="矩形 7">
                <a:extLst>
                  <a:ext uri="{FF2B5EF4-FFF2-40B4-BE49-F238E27FC236}">
                    <a16:creationId xmlns:a16="http://schemas.microsoft.com/office/drawing/2014/main" id="{7C8098B0-ED9A-1359-0FF3-2CAD90A0A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978" y="4995191"/>
                <a:ext cx="3561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5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3810" name="矩形 8">
                <a:extLst>
                  <a:ext uri="{FF2B5EF4-FFF2-40B4-BE49-F238E27FC236}">
                    <a16:creationId xmlns:a16="http://schemas.microsoft.com/office/drawing/2014/main" id="{CB6706E3-4938-C3B3-61E8-718BF5A11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955" y="4091880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6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798" name="Rectangle 21">
              <a:extLst>
                <a:ext uri="{FF2B5EF4-FFF2-40B4-BE49-F238E27FC236}">
                  <a16:creationId xmlns:a16="http://schemas.microsoft.com/office/drawing/2014/main" id="{8C4DEC56-57F1-5ED4-5209-E58969911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3140968"/>
              <a:ext cx="8696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Then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</a:t>
              </a:r>
              <a:r>
                <a:rPr lang="en-US" altLang="zh-TW" sz="2400">
                  <a:latin typeface="Arial" panose="020B0604020202020204" pitchFamily="34" charset="0"/>
                </a:rPr>
                <a:t> = {3, 4, 5, 6}.</a:t>
              </a:r>
              <a:endParaRPr lang="en-US" altLang="zh-TW" sz="2400" u="sng">
                <a:latin typeface="Arial" panose="020B0604020202020204" pitchFamily="34" charset="0"/>
              </a:endParaRPr>
            </a:p>
          </p:txBody>
        </p:sp>
        <p:grpSp>
          <p:nvGrpSpPr>
            <p:cNvPr id="33799" name="群組 36">
              <a:extLst>
                <a:ext uri="{FF2B5EF4-FFF2-40B4-BE49-F238E27FC236}">
                  <a16:creationId xmlns:a16="http://schemas.microsoft.com/office/drawing/2014/main" id="{D3E869E1-49BE-BD30-5D38-31C375499B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616" y="3861048"/>
              <a:ext cx="1336637" cy="1345253"/>
              <a:chOff x="2916527" y="3782810"/>
              <a:chExt cx="1770316" cy="1799465"/>
            </a:xfrm>
          </p:grpSpPr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D65E5558-5965-4C43-490B-C0CC8DAD0EA8}"/>
                  </a:ext>
                </a:extLst>
              </p:cNvPr>
              <p:cNvSpPr/>
              <p:nvPr/>
            </p:nvSpPr>
            <p:spPr>
              <a:xfrm>
                <a:off x="2917070" y="3995018"/>
                <a:ext cx="1574849" cy="1586336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33802" name="矩形 29">
                <a:extLst>
                  <a:ext uri="{FF2B5EF4-FFF2-40B4-BE49-F238E27FC236}">
                    <a16:creationId xmlns:a16="http://schemas.microsoft.com/office/drawing/2014/main" id="{13B92BEB-81AD-DD01-6496-8A98B2483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994" y="3782810"/>
                <a:ext cx="3898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A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800" name="矩形 41">
              <a:extLst>
                <a:ext uri="{FF2B5EF4-FFF2-40B4-BE49-F238E27FC236}">
                  <a16:creationId xmlns:a16="http://schemas.microsoft.com/office/drawing/2014/main" id="{BF6C16FC-A677-821F-966F-E17F3B097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" y="5199583"/>
              <a:ext cx="465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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-0.00295 -0.3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群組 1">
            <a:extLst>
              <a:ext uri="{FF2B5EF4-FFF2-40B4-BE49-F238E27FC236}">
                <a16:creationId xmlns:a16="http://schemas.microsoft.com/office/drawing/2014/main" id="{99C6AF36-C684-A25E-E1D1-A44F621386D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49275"/>
            <a:ext cx="8696325" cy="3024188"/>
            <a:chOff x="179388" y="2636912"/>
            <a:chExt cx="8696449" cy="3024336"/>
          </a:xfrm>
        </p:grpSpPr>
        <p:grpSp>
          <p:nvGrpSpPr>
            <p:cNvPr id="34824" name="群組 22">
              <a:extLst>
                <a:ext uri="{FF2B5EF4-FFF2-40B4-BE49-F238E27FC236}">
                  <a16:creationId xmlns:a16="http://schemas.microsoft.com/office/drawing/2014/main" id="{18237DE9-8215-887A-DD3E-2515F665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6" y="3817817"/>
              <a:ext cx="2821449" cy="1843431"/>
              <a:chOff x="395536" y="3673801"/>
              <a:chExt cx="2821449" cy="184343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788750B-B3E4-33C0-11C1-5A753B122142}"/>
                  </a:ext>
                </a:extLst>
              </p:cNvPr>
              <p:cNvSpPr/>
              <p:nvPr/>
            </p:nvSpPr>
            <p:spPr>
              <a:xfrm>
                <a:off x="395291" y="3674054"/>
                <a:ext cx="2821027" cy="18431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A007D9C-1A5F-25BD-CADA-08723B870152}"/>
                  </a:ext>
                </a:extLst>
              </p:cNvPr>
              <p:cNvSpPr/>
              <p:nvPr/>
            </p:nvSpPr>
            <p:spPr bwMode="auto">
              <a:xfrm>
                <a:off x="1111263" y="3861388"/>
                <a:ext cx="1193817" cy="121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</p:grpSp>
        <p:sp>
          <p:nvSpPr>
            <p:cNvPr id="34825" name="Rectangle 21">
              <a:extLst>
                <a:ext uri="{FF2B5EF4-FFF2-40B4-BE49-F238E27FC236}">
                  <a16:creationId xmlns:a16="http://schemas.microsoft.com/office/drawing/2014/main" id="{49320350-8EDD-576F-4BCF-A364C395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2636912"/>
              <a:ext cx="8696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For example, </a:t>
              </a:r>
              <a:r>
                <a:rPr lang="en-US" altLang="zh-TW" sz="2400" b="1" i="1">
                  <a:latin typeface="Arial" panose="020B0604020202020204" pitchFamily="34" charset="0"/>
                </a:rPr>
                <a:t>U</a:t>
              </a:r>
              <a:r>
                <a:rPr lang="en-US" altLang="zh-TW" sz="2400">
                  <a:latin typeface="Arial" panose="020B0604020202020204" pitchFamily="34" charset="0"/>
                </a:rPr>
                <a:t> = {1, 2, 3, 4, 5, 6} and </a:t>
              </a:r>
              <a:r>
                <a:rPr lang="en-US" altLang="zh-TW" sz="2400" i="1">
                  <a:latin typeface="Arial" panose="020B0604020202020204" pitchFamily="34" charset="0"/>
                </a:rPr>
                <a:t>A </a:t>
              </a:r>
              <a:r>
                <a:rPr lang="en-US" altLang="zh-TW" sz="2400">
                  <a:latin typeface="Arial" panose="020B0604020202020204" pitchFamily="34" charset="0"/>
                </a:rPr>
                <a:t>= {1, 2}.</a:t>
              </a:r>
              <a:endParaRPr lang="en-US" altLang="zh-TW" sz="2400" u="sng">
                <a:latin typeface="Arial" panose="020B0604020202020204" pitchFamily="34" charset="0"/>
              </a:endParaRPr>
            </a:p>
          </p:txBody>
        </p:sp>
        <p:grpSp>
          <p:nvGrpSpPr>
            <p:cNvPr id="34826" name="群組 26">
              <a:extLst>
                <a:ext uri="{FF2B5EF4-FFF2-40B4-BE49-F238E27FC236}">
                  <a16:creationId xmlns:a16="http://schemas.microsoft.com/office/drawing/2014/main" id="{9546AE5A-DEB9-36AF-4283-170AF8067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6" y="3817817"/>
              <a:ext cx="2821449" cy="1843431"/>
              <a:chOff x="2555776" y="3861048"/>
              <a:chExt cx="3456384" cy="230425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72596A5-E49C-9969-A3A9-56FBDA46435E}"/>
                  </a:ext>
                </a:extLst>
              </p:cNvPr>
              <p:cNvSpPr/>
              <p:nvPr/>
            </p:nvSpPr>
            <p:spPr>
              <a:xfrm>
                <a:off x="2555476" y="3861364"/>
                <a:ext cx="3455867" cy="23039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34833" name="矩形 2">
                <a:extLst>
                  <a:ext uri="{FF2B5EF4-FFF2-40B4-BE49-F238E27FC236}">
                    <a16:creationId xmlns:a16="http://schemas.microsoft.com/office/drawing/2014/main" id="{213C0FCF-0553-9475-3D7C-6E80E088D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664" y="3861048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b="1" i="1">
                    <a:latin typeface="Arial" panose="020B0604020202020204" pitchFamily="34" charset="0"/>
                  </a:rPr>
                  <a:t>U</a:t>
                </a:r>
                <a:endParaRPr lang="zh-HK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34834" name="矩形 3">
                <a:extLst>
                  <a:ext uri="{FF2B5EF4-FFF2-40B4-BE49-F238E27FC236}">
                    <a16:creationId xmlns:a16="http://schemas.microsoft.com/office/drawing/2014/main" id="{6E581F8E-4CD6-13E7-EB9E-5E0541E82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552" y="4310215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835" name="矩形 4">
                <a:extLst>
                  <a:ext uri="{FF2B5EF4-FFF2-40B4-BE49-F238E27FC236}">
                    <a16:creationId xmlns:a16="http://schemas.microsoft.com/office/drawing/2014/main" id="{D92D6C58-523C-3E4E-0A6E-098E9C2CE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716" y="4881835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2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836" name="矩形 5">
                <a:extLst>
                  <a:ext uri="{FF2B5EF4-FFF2-40B4-BE49-F238E27FC236}">
                    <a16:creationId xmlns:a16="http://schemas.microsoft.com/office/drawing/2014/main" id="{5C570BE1-310E-5D7C-B10C-873B32F0B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7218" y="4610671"/>
                <a:ext cx="3561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3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837" name="矩形 6">
                <a:extLst>
                  <a:ext uri="{FF2B5EF4-FFF2-40B4-BE49-F238E27FC236}">
                    <a16:creationId xmlns:a16="http://schemas.microsoft.com/office/drawing/2014/main" id="{D6FC203E-3246-8400-D8AF-6BB631108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475" y="5229199"/>
                <a:ext cx="3561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4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838" name="矩形 7">
                <a:extLst>
                  <a:ext uri="{FF2B5EF4-FFF2-40B4-BE49-F238E27FC236}">
                    <a16:creationId xmlns:a16="http://schemas.microsoft.com/office/drawing/2014/main" id="{6A06969B-86C5-8964-76DC-FCAA966BB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978" y="4995191"/>
                <a:ext cx="3561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5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839" name="矩形 8">
                <a:extLst>
                  <a:ext uri="{FF2B5EF4-FFF2-40B4-BE49-F238E27FC236}">
                    <a16:creationId xmlns:a16="http://schemas.microsoft.com/office/drawing/2014/main" id="{4B3F918A-9EB0-8421-1182-EA4A3A8EF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955" y="4091880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6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827" name="Rectangle 21">
              <a:extLst>
                <a:ext uri="{FF2B5EF4-FFF2-40B4-BE49-F238E27FC236}">
                  <a16:creationId xmlns:a16="http://schemas.microsoft.com/office/drawing/2014/main" id="{2058C6AA-3DC0-3771-D763-89AFE215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3140968"/>
              <a:ext cx="8696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Then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</a:t>
              </a:r>
              <a:r>
                <a:rPr lang="en-US" altLang="zh-TW" sz="2400">
                  <a:latin typeface="Arial" panose="020B0604020202020204" pitchFamily="34" charset="0"/>
                </a:rPr>
                <a:t> = {3, 4, 5, 6}.</a:t>
              </a:r>
              <a:endParaRPr lang="en-US" altLang="zh-TW" sz="2400" u="sng">
                <a:latin typeface="Arial" panose="020B0604020202020204" pitchFamily="34" charset="0"/>
              </a:endParaRPr>
            </a:p>
          </p:txBody>
        </p:sp>
        <p:grpSp>
          <p:nvGrpSpPr>
            <p:cNvPr id="34828" name="群組 36">
              <a:extLst>
                <a:ext uri="{FF2B5EF4-FFF2-40B4-BE49-F238E27FC236}">
                  <a16:creationId xmlns:a16="http://schemas.microsoft.com/office/drawing/2014/main" id="{D8E95721-983F-5615-0942-58E1DC1D5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616" y="3861048"/>
              <a:ext cx="1336637" cy="1345253"/>
              <a:chOff x="2916527" y="3782810"/>
              <a:chExt cx="1770316" cy="1799465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2DB44E37-CDCA-8F0A-2905-3FEFA0BE9A00}"/>
                  </a:ext>
                </a:extLst>
              </p:cNvPr>
              <p:cNvSpPr/>
              <p:nvPr/>
            </p:nvSpPr>
            <p:spPr>
              <a:xfrm>
                <a:off x="2917070" y="3995020"/>
                <a:ext cx="1574849" cy="1586335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34831" name="矩形 29">
                <a:extLst>
                  <a:ext uri="{FF2B5EF4-FFF2-40B4-BE49-F238E27FC236}">
                    <a16:creationId xmlns:a16="http://schemas.microsoft.com/office/drawing/2014/main" id="{4E71002A-8F28-34BC-3A37-0ACC3816E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994" y="3782810"/>
                <a:ext cx="3898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A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829" name="矩形 41">
              <a:extLst>
                <a:ext uri="{FF2B5EF4-FFF2-40B4-BE49-F238E27FC236}">
                  <a16:creationId xmlns:a16="http://schemas.microsoft.com/office/drawing/2014/main" id="{733E3A42-05A7-0630-DB13-397FDF83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" y="5199583"/>
              <a:ext cx="465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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1" name="Rectangle 21">
            <a:extLst>
              <a:ext uri="{FF2B5EF4-FFF2-40B4-BE49-F238E27FC236}">
                <a16:creationId xmlns:a16="http://schemas.microsoft.com/office/drawing/2014/main" id="{55B68404-98C5-22C4-A6EF-30BA877A6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830638"/>
            <a:ext cx="8696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Note : </a:t>
            </a:r>
            <a:r>
              <a:rPr lang="en-US" altLang="zh-TW" sz="2400">
                <a:latin typeface="Arial" panose="020B0604020202020204" pitchFamily="34" charset="0"/>
              </a:rPr>
              <a:t>For any set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, the following equality must be hold.</a:t>
            </a:r>
            <a:endParaRPr lang="en-US" altLang="zh-TW" sz="2400" b="1" u="sng"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FE8BF-CB11-7EF6-F632-B6ED25F1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4375150"/>
            <a:ext cx="7543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(i)  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 = </a:t>
            </a:r>
            <a:r>
              <a:rPr lang="en-US" altLang="zh-TW" sz="2400" b="1" i="1">
                <a:latin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zh-TW" sz="2400" i="1" u="sng">
                <a:latin typeface="Arial" panose="020B0604020202020204" pitchFamily="34" charset="0"/>
              </a:rPr>
              <a:t> </a:t>
            </a:r>
            <a:endParaRPr lang="en-US" altLang="zh-TW" sz="2400" b="1" u="sng">
              <a:latin typeface="Arial" panose="020B0604020202020204" pitchFamily="34" charset="0"/>
            </a:endParaRPr>
          </a:p>
        </p:txBody>
      </p:sp>
      <p:sp>
        <p:nvSpPr>
          <p:cNvPr id="23" name="Text Box 103">
            <a:extLst>
              <a:ext uri="{FF2B5EF4-FFF2-40B4-BE49-F238E27FC236}">
                <a16:creationId xmlns:a16="http://schemas.microsoft.com/office/drawing/2014/main" id="{6B016878-B0E2-FE94-BEAE-0DB01A976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365625"/>
            <a:ext cx="51657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The elements in </a:t>
            </a:r>
            <a:r>
              <a:rPr lang="en-US" altLang="zh-TW" sz="2400" b="1" i="1">
                <a:solidFill>
                  <a:srgbClr val="0000FF"/>
                </a:solidFill>
                <a:latin typeface="Arial" panose="020B0604020202020204" pitchFamily="34" charset="0"/>
              </a:rPr>
              <a:t>U</a:t>
            </a: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belong to either 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 or 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FF"/>
                </a:solidFill>
                <a:sym typeface="Symbol" panose="05050102010706020507" pitchFamily="18" charset="2"/>
              </a:rPr>
              <a:t>.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74C901E8-F594-1F18-B6F1-2E68F6F3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5272088"/>
            <a:ext cx="7543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(ii) 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altLang="zh-TW" sz="2400" i="1" u="sng">
                <a:latin typeface="Arial" panose="020B0604020202020204" pitchFamily="34" charset="0"/>
              </a:rPr>
              <a:t> </a:t>
            </a:r>
            <a:endParaRPr lang="en-US" altLang="zh-TW" sz="2400" b="1" u="sng">
              <a:latin typeface="Arial" panose="020B0604020202020204" pitchFamily="34" charset="0"/>
            </a:endParaRPr>
          </a:p>
        </p:txBody>
      </p:sp>
      <p:sp>
        <p:nvSpPr>
          <p:cNvPr id="25" name="Text Box 103">
            <a:extLst>
              <a:ext uri="{FF2B5EF4-FFF2-40B4-BE49-F238E27FC236}">
                <a16:creationId xmlns:a16="http://schemas.microsoft.com/office/drawing/2014/main" id="{85A693C2-6AD9-A803-ACC2-3296318E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334000"/>
            <a:ext cx="51657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 have no elements in common.</a:t>
            </a:r>
            <a:endParaRPr lang="en-US" altLang="zh-TW" sz="24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2151BD16-3DF0-F696-E097-01CDDD66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4838"/>
            <a:ext cx="864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Set Notation</a:t>
            </a:r>
            <a:endParaRPr lang="en-US" altLang="zh-TW" sz="28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Oval 5">
            <a:extLst>
              <a:ext uri="{FF2B5EF4-FFF2-40B4-BE49-F238E27FC236}">
                <a16:creationId xmlns:a16="http://schemas.microsoft.com/office/drawing/2014/main" id="{EBC6DDE3-0C8F-A24C-87B1-07B4EC9C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149725"/>
            <a:ext cx="144462" cy="142875"/>
          </a:xfrm>
          <a:prstGeom prst="ellipse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7412" name="Oval 6">
            <a:extLst>
              <a:ext uri="{FF2B5EF4-FFF2-40B4-BE49-F238E27FC236}">
                <a16:creationId xmlns:a16="http://schemas.microsoft.com/office/drawing/2014/main" id="{2C930788-9AA2-9F41-18B0-AE30183E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068638"/>
            <a:ext cx="144462" cy="144462"/>
          </a:xfrm>
          <a:prstGeom prst="ellipse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7413" name="Oval 7">
            <a:extLst>
              <a:ext uri="{FF2B5EF4-FFF2-40B4-BE49-F238E27FC236}">
                <a16:creationId xmlns:a16="http://schemas.microsoft.com/office/drawing/2014/main" id="{FA256DB8-2784-F9CC-C7DA-66739EFA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925763"/>
            <a:ext cx="144463" cy="144462"/>
          </a:xfrm>
          <a:prstGeom prst="ellipse">
            <a:avLst/>
          </a:prstGeom>
          <a:solidFill>
            <a:srgbClr val="FF00FF"/>
          </a:solidFill>
          <a:ln w="25400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7414" name="Oval 8">
            <a:extLst>
              <a:ext uri="{FF2B5EF4-FFF2-40B4-BE49-F238E27FC236}">
                <a16:creationId xmlns:a16="http://schemas.microsoft.com/office/drawing/2014/main" id="{F676D7BD-593D-06D9-C224-92070EA4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005263"/>
            <a:ext cx="144462" cy="144462"/>
          </a:xfrm>
          <a:prstGeom prst="ellipse">
            <a:avLst/>
          </a:prstGeom>
          <a:solidFill>
            <a:srgbClr val="FF6600"/>
          </a:solidFill>
          <a:ln w="25400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285715" name="Group 19">
            <a:extLst>
              <a:ext uri="{FF2B5EF4-FFF2-40B4-BE49-F238E27FC236}">
                <a16:creationId xmlns:a16="http://schemas.microsoft.com/office/drawing/2014/main" id="{82F4EBA1-C6D1-7AAA-D845-AC8447D18871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1628775"/>
            <a:ext cx="2879725" cy="3240088"/>
            <a:chOff x="1837" y="1026"/>
            <a:chExt cx="1814" cy="2041"/>
          </a:xfrm>
        </p:grpSpPr>
        <p:sp>
          <p:nvSpPr>
            <p:cNvPr id="17421" name="Oval 9">
              <a:extLst>
                <a:ext uri="{FF2B5EF4-FFF2-40B4-BE49-F238E27FC236}">
                  <a16:creationId xmlns:a16="http://schemas.microsoft.com/office/drawing/2014/main" id="{57F31CE3-9652-A214-B0D2-EDAC26FD0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389"/>
              <a:ext cx="1814" cy="1678"/>
            </a:xfrm>
            <a:prstGeom prst="ellipse">
              <a:avLst/>
            </a:prstGeom>
            <a:noFill/>
            <a:ln w="25400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22" name="Text Box 11">
              <a:extLst>
                <a:ext uri="{FF2B5EF4-FFF2-40B4-BE49-F238E27FC236}">
                  <a16:creationId xmlns:a16="http://schemas.microsoft.com/office/drawing/2014/main" id="{AC613BF6-8973-891A-0603-D98FE12BD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026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66FF"/>
                  </a:solidFill>
                  <a:latin typeface="Arial" panose="020B0604020202020204" pitchFamily="34" charset="0"/>
                </a:rPr>
                <a:t>set</a:t>
              </a:r>
              <a:endParaRPr lang="en-US" altLang="zh-TW" sz="1800" i="1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5712" name="Group 16">
            <a:extLst>
              <a:ext uri="{FF2B5EF4-FFF2-40B4-BE49-F238E27FC236}">
                <a16:creationId xmlns:a16="http://schemas.microsoft.com/office/drawing/2014/main" id="{0E210EBE-A514-B6B5-A910-12ABEB01C548}"/>
              </a:ext>
            </a:extLst>
          </p:cNvPr>
          <p:cNvGrpSpPr>
            <a:grpSpLocks/>
          </p:cNvGrpSpPr>
          <p:nvPr/>
        </p:nvGrpSpPr>
        <p:grpSpPr bwMode="auto">
          <a:xfrm>
            <a:off x="1649413" y="1916113"/>
            <a:ext cx="1698625" cy="576262"/>
            <a:chOff x="930" y="1117"/>
            <a:chExt cx="1070" cy="363"/>
          </a:xfrm>
        </p:grpSpPr>
        <p:sp>
          <p:nvSpPr>
            <p:cNvPr id="17419" name="AutoShape 13">
              <a:extLst>
                <a:ext uri="{FF2B5EF4-FFF2-40B4-BE49-F238E27FC236}">
                  <a16:creationId xmlns:a16="http://schemas.microsoft.com/office/drawing/2014/main" id="{9B37A552-489C-B033-CC2F-411051BD5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1117"/>
              <a:ext cx="999" cy="363"/>
            </a:xfrm>
            <a:prstGeom prst="wedgeRoundRectCallout">
              <a:avLst>
                <a:gd name="adj1" fmla="val 61009"/>
                <a:gd name="adj2" fmla="val 144764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</a:endParaRPr>
            </a:p>
          </p:txBody>
        </p:sp>
        <p:sp>
          <p:nvSpPr>
            <p:cNvPr id="17420" name="Text Box 14">
              <a:extLst>
                <a:ext uri="{FF2B5EF4-FFF2-40B4-BE49-F238E27FC236}">
                  <a16:creationId xmlns:a16="http://schemas.microsoft.com/office/drawing/2014/main" id="{9A614F0B-E485-82EE-2A49-3EF59D33B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153"/>
              <a:ext cx="10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Element</a:t>
              </a:r>
              <a:endParaRPr lang="en-US" altLang="zh-TW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285713" name="Text Box 17">
            <a:extLst>
              <a:ext uri="{FF2B5EF4-FFF2-40B4-BE49-F238E27FC236}">
                <a16:creationId xmlns:a16="http://schemas.microsoft.com/office/drawing/2014/main" id="{89A9768C-86FD-5324-ED92-58213E16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5084763"/>
            <a:ext cx="5314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set</a:t>
            </a:r>
            <a:r>
              <a:rPr lang="en-US" altLang="zh-TW" sz="2400">
                <a:latin typeface="Arial" panose="020B0604020202020204" pitchFamily="34" charset="0"/>
              </a:rPr>
              <a:t> is a collection of distinct objects.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5714" name="Text Box 18">
            <a:extLst>
              <a:ext uri="{FF2B5EF4-FFF2-40B4-BE49-F238E27FC236}">
                <a16:creationId xmlns:a16="http://schemas.microsoft.com/office/drawing/2014/main" id="{04A23869-B31B-0458-B849-C06A7A85C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589588"/>
            <a:ext cx="8555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Each object in the set is called an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element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of the set.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3" grpId="0"/>
      <p:bldP spid="2857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4">
            <a:extLst>
              <a:ext uri="{FF2B5EF4-FFF2-40B4-BE49-F238E27FC236}">
                <a16:creationId xmlns:a16="http://schemas.microsoft.com/office/drawing/2014/main" id="{2D774241-6343-1229-CA01-67757F56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43075"/>
            <a:ext cx="9001125" cy="27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(a)	List all the elements in </a:t>
            </a:r>
            <a:r>
              <a:rPr lang="en-US" altLang="zh-TW" sz="2400" i="1" dirty="0">
                <a:latin typeface="Arial" charset="0"/>
              </a:rPr>
              <a:t>A</a:t>
            </a:r>
            <a:r>
              <a:rPr lang="en-US" altLang="zh-TW" sz="2400" dirty="0">
                <a:latin typeface="Arial" charset="0"/>
              </a:rPr>
              <a:t> and </a:t>
            </a:r>
            <a:r>
              <a:rPr lang="en-US" altLang="zh-TW" sz="2400" i="1" dirty="0">
                <a:latin typeface="Arial" charset="0"/>
              </a:rPr>
              <a:t>B</a:t>
            </a:r>
            <a:r>
              <a:rPr lang="en-US" altLang="zh-TW" sz="2400" dirty="0">
                <a:latin typeface="Arial" charset="0"/>
              </a:rPr>
              <a:t>.</a:t>
            </a:r>
          </a:p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(b)	Find the following sets.</a:t>
            </a:r>
            <a:br>
              <a:rPr lang="en-US" altLang="zh-TW" sz="2400" dirty="0">
                <a:latin typeface="Arial" charset="0"/>
              </a:rPr>
            </a:br>
            <a:r>
              <a:rPr lang="en-US" altLang="zh-TW" sz="2400" dirty="0">
                <a:latin typeface="Arial" charset="0"/>
              </a:rPr>
              <a:t>	(i)	   </a:t>
            </a:r>
            <a:r>
              <a:rPr lang="en-US" altLang="zh-TW" sz="2400" i="1" dirty="0">
                <a:latin typeface="Arial" charset="0"/>
              </a:rPr>
              <a:t>A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 </a:t>
            </a:r>
            <a:r>
              <a:rPr lang="en-US" altLang="zh-TW" sz="2400" i="1" dirty="0">
                <a:latin typeface="Arial" charset="0"/>
                <a:sym typeface="Symbol" pitchFamily="18" charset="2"/>
              </a:rPr>
              <a:t>B	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(ii)   </a:t>
            </a:r>
            <a:r>
              <a:rPr lang="en-US" altLang="zh-TW" sz="2400" i="1" dirty="0">
                <a:latin typeface="Arial" charset="0"/>
                <a:sym typeface="Symbol" pitchFamily="18" charset="2"/>
              </a:rPr>
              <a:t>A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  </a:t>
            </a:r>
            <a:r>
              <a:rPr lang="en-US" altLang="zh-TW" sz="2400" i="1" dirty="0">
                <a:latin typeface="Arial" charset="0"/>
                <a:sym typeface="Symbol" pitchFamily="18" charset="2"/>
              </a:rPr>
              <a:t>B	     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(iii)  </a:t>
            </a:r>
            <a:r>
              <a:rPr lang="en-US" altLang="zh-TW" sz="2400" i="1" dirty="0">
                <a:latin typeface="Arial" charset="0"/>
                <a:sym typeface="Symbol" pitchFamily="18" charset="2"/>
              </a:rPr>
              <a:t> A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</a:t>
            </a:r>
          </a:p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  <a:sym typeface="Symbol" pitchFamily="18" charset="2"/>
              </a:rPr>
              <a:t>	(iv) </a:t>
            </a:r>
            <a:r>
              <a:rPr lang="en-US" altLang="zh-TW" sz="2400" i="1" dirty="0">
                <a:latin typeface="Arial" charset="0"/>
                <a:sym typeface="Symbol" pitchFamily="18" charset="2"/>
              </a:rPr>
              <a:t>B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	</a:t>
            </a:r>
            <a:r>
              <a:rPr lang="en-US" altLang="zh-TW" sz="2400" dirty="0">
                <a:latin typeface="Arial" charset="0"/>
              </a:rPr>
              <a:t>	(v)   </a:t>
            </a:r>
            <a:r>
              <a:rPr lang="en-US" altLang="zh-TW" sz="2400" i="1" dirty="0">
                <a:latin typeface="Arial" charset="0"/>
              </a:rPr>
              <a:t>A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</a:t>
            </a:r>
            <a:r>
              <a:rPr lang="en-US" altLang="zh-TW" sz="2400" spc="-15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 </a:t>
            </a:r>
            <a:r>
              <a:rPr lang="en-US" altLang="zh-TW" sz="2400" i="1" dirty="0">
                <a:latin typeface="Arial" charset="0"/>
                <a:sym typeface="Symbol" pitchFamily="18" charset="2"/>
              </a:rPr>
              <a:t>B         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(vi)   </a:t>
            </a:r>
            <a:r>
              <a:rPr lang="en-US" altLang="zh-TW" sz="2400" i="1" dirty="0">
                <a:latin typeface="Arial" charset="0"/>
              </a:rPr>
              <a:t>A</a:t>
            </a:r>
            <a:r>
              <a:rPr lang="en-US" altLang="zh-TW" sz="2400" spc="-150" dirty="0">
                <a:latin typeface="Arial" charset="0"/>
                <a:sym typeface="Symbol" pitchFamily="18" charset="2"/>
              </a:rPr>
              <a:t> 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 </a:t>
            </a:r>
            <a:r>
              <a:rPr lang="en-US" altLang="zh-TW" sz="2400" i="1" dirty="0">
                <a:latin typeface="Arial" charset="0"/>
                <a:sym typeface="Symbol" pitchFamily="18" charset="2"/>
              </a:rPr>
              <a:t>B</a:t>
            </a:r>
            <a:r>
              <a:rPr lang="en-US" altLang="zh-TW" sz="2400" dirty="0">
                <a:latin typeface="Arial" charset="0"/>
                <a:sym typeface="Symbol" pitchFamily="18" charset="2"/>
              </a:rPr>
              <a:t></a:t>
            </a:r>
            <a:br>
              <a:rPr lang="en-US" altLang="zh-TW" sz="2400" dirty="0">
                <a:latin typeface="Arial" charset="0"/>
              </a:rPr>
            </a:br>
            <a:r>
              <a:rPr lang="en-US" altLang="zh-TW" sz="2400" dirty="0">
                <a:latin typeface="Arial" charset="0"/>
              </a:rPr>
              <a:t>(c)	Draw a Venn diagram to show the relationship between the 	sets </a:t>
            </a:r>
            <a:r>
              <a:rPr lang="en-US" altLang="zh-TW" sz="2400" i="1" dirty="0">
                <a:latin typeface="Arial" charset="0"/>
              </a:rPr>
              <a:t>A</a:t>
            </a:r>
            <a:r>
              <a:rPr lang="en-US" altLang="zh-TW" sz="2400" dirty="0">
                <a:latin typeface="Arial" charset="0"/>
              </a:rPr>
              <a:t> and </a:t>
            </a:r>
            <a:r>
              <a:rPr lang="en-US" altLang="zh-TW" sz="2400" i="1" dirty="0">
                <a:latin typeface="Arial" charset="0"/>
              </a:rPr>
              <a:t>B.</a:t>
            </a:r>
          </a:p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(d)   Are sets </a:t>
            </a:r>
            <a:r>
              <a:rPr lang="en-US" altLang="zh-TW" sz="2400" i="1" dirty="0">
                <a:latin typeface="Arial" charset="0"/>
              </a:rPr>
              <a:t>A</a:t>
            </a:r>
            <a:r>
              <a:rPr lang="en-US" altLang="zh-TW" sz="2400" dirty="0">
                <a:latin typeface="Arial" charset="0"/>
              </a:rPr>
              <a:t> and </a:t>
            </a:r>
            <a:r>
              <a:rPr lang="en-US" altLang="zh-TW" sz="2400" i="1" dirty="0">
                <a:latin typeface="Arial" charset="0"/>
              </a:rPr>
              <a:t>B</a:t>
            </a:r>
            <a:r>
              <a:rPr lang="en-US" altLang="zh-TW" sz="2400" dirty="0">
                <a:latin typeface="Arial" charset="0"/>
              </a:rPr>
              <a:t> disjoint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zh-TW" sz="2400" dirty="0">
                <a:latin typeface="Arial" charset="0"/>
              </a:rPr>
              <a:t>Explain your answer.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2CC1E3D-58EF-DB57-D3E5-80C967134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32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" name="Text Box 46">
            <a:extLst>
              <a:ext uri="{FF2B5EF4-FFF2-40B4-BE49-F238E27FC236}">
                <a16:creationId xmlns:a16="http://schemas.microsoft.com/office/drawing/2014/main" id="{8731453F-FB6E-51C3-2430-FEED47F7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88931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the universal set </a:t>
            </a:r>
            <a:r>
              <a:rPr lang="en-US" altLang="zh-TW" sz="2400" b="1" i="1"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 = { 1, 2, 3, 4, 5, 6 },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{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is an even number}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{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is a prime number}</a:t>
            </a:r>
            <a:r>
              <a:rPr lang="en-US" altLang="zh-TW" sz="2400" i="1">
                <a:latin typeface="Arial" panose="020B0604020202020204" pitchFamily="34" charset="0"/>
              </a:rPr>
              <a:t>.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6">
            <a:extLst>
              <a:ext uri="{FF2B5EF4-FFF2-40B4-BE49-F238E27FC236}">
                <a16:creationId xmlns:a16="http://schemas.microsoft.com/office/drawing/2014/main" id="{EE469810-980C-8611-74DA-C25EB2E6E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174875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EDA701EF-1152-84CD-DE5C-1DDCCE22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32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6868" name="Text Box 46">
            <a:extLst>
              <a:ext uri="{FF2B5EF4-FFF2-40B4-BE49-F238E27FC236}">
                <a16:creationId xmlns:a16="http://schemas.microsoft.com/office/drawing/2014/main" id="{B7CF66B7-FC35-B34A-D166-8C686B7B9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88931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the universal set </a:t>
            </a:r>
            <a:r>
              <a:rPr lang="en-US" altLang="zh-TW" sz="2400" b="1" i="1"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 = { 1, 2, 3, 4, 5, 6 },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{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is an even number}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{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is a prime number}</a:t>
            </a:r>
            <a:r>
              <a:rPr lang="en-US" altLang="zh-TW" sz="2400" i="1">
                <a:latin typeface="Arial" panose="020B0604020202020204" pitchFamily="34" charset="0"/>
              </a:rPr>
              <a:t>.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5" name="Text Box 46">
            <a:extLst>
              <a:ext uri="{FF2B5EF4-FFF2-40B4-BE49-F238E27FC236}">
                <a16:creationId xmlns:a16="http://schemas.microsoft.com/office/drawing/2014/main" id="{7C458E7C-FF33-B492-CE3B-719D711E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174875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{2, 4, 6}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" name="Text Box 46">
            <a:extLst>
              <a:ext uri="{FF2B5EF4-FFF2-40B4-BE49-F238E27FC236}">
                <a16:creationId xmlns:a16="http://schemas.microsoft.com/office/drawing/2014/main" id="{B5115956-1D2B-AE1C-CF0E-84519060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174875"/>
            <a:ext cx="2232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{2, 3, 5}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EE39F605-74ED-B468-117C-41E12C01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213100"/>
            <a:ext cx="24495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(i)	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/>
              <a:t> =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0B8115-47BF-3F3D-D3D3-54D168EC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192463"/>
            <a:ext cx="2044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{2, 3, 4, 5, 6}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9" name="Text Box 46">
            <a:extLst>
              <a:ext uri="{FF2B5EF4-FFF2-40B4-BE49-F238E27FC236}">
                <a16:creationId xmlns:a16="http://schemas.microsoft.com/office/drawing/2014/main" id="{641B114B-68A0-3BCC-3DE3-CF5B51B09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3225800"/>
            <a:ext cx="19161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(ii) 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 </a:t>
            </a:r>
            <a:r>
              <a:rPr lang="en-US" altLang="zh-TW" sz="2400"/>
              <a:t>=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5B5FDF-318D-4D54-739E-A75F19F0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209925"/>
            <a:ext cx="646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{2}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1" name="Text Box 46">
            <a:extLst>
              <a:ext uri="{FF2B5EF4-FFF2-40B4-BE49-F238E27FC236}">
                <a16:creationId xmlns:a16="http://schemas.microsoft.com/office/drawing/2014/main" id="{6F8CF571-2217-7F3B-B4BB-6D10809F1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3644900"/>
            <a:ext cx="13382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(iii)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/>
              <a:t>=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FA3EE8-082C-B62C-98AE-FB7679B8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3627438"/>
            <a:ext cx="1363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{1, 3, 5}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3" name="Text Box 46">
            <a:extLst>
              <a:ext uri="{FF2B5EF4-FFF2-40B4-BE49-F238E27FC236}">
                <a16:creationId xmlns:a16="http://schemas.microsoft.com/office/drawing/2014/main" id="{C111177D-5ACC-D251-F65D-733E8A5BB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644900"/>
            <a:ext cx="1338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(iv)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/>
              <a:t>=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97F253-D5EE-6A5F-6EC5-7F70AD00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3627438"/>
            <a:ext cx="1363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{1, 4, 6}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5" name="Text Box 46">
            <a:extLst>
              <a:ext uri="{FF2B5EF4-FFF2-40B4-BE49-F238E27FC236}">
                <a16:creationId xmlns:a16="http://schemas.microsoft.com/office/drawing/2014/main" id="{A229D495-F9F7-DEA3-D8E0-832A0FEF7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4046538"/>
            <a:ext cx="1987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(v) 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 </a:t>
            </a:r>
            <a:r>
              <a:rPr lang="en-US" altLang="zh-TW" sz="2400"/>
              <a:t>=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C5ED4F-4FD7-E139-4487-06790966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4029075"/>
            <a:ext cx="170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{1, 2, 3, 5}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7" name="Text Box 46">
            <a:extLst>
              <a:ext uri="{FF2B5EF4-FFF2-40B4-BE49-F238E27FC236}">
                <a16:creationId xmlns:a16="http://schemas.microsoft.com/office/drawing/2014/main" id="{C4A129F3-C646-ECCF-5ECF-9BC45D7FC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4046538"/>
            <a:ext cx="1987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(vi)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/>
              <a:t>=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C429F7-07F9-9C96-0F20-43668774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4029075"/>
            <a:ext cx="102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{4, 6}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9" name="Text Box 46">
            <a:extLst>
              <a:ext uri="{FF2B5EF4-FFF2-40B4-BE49-F238E27FC236}">
                <a16:creationId xmlns:a16="http://schemas.microsoft.com/office/drawing/2014/main" id="{E24C010B-0B17-4DE4-2CCC-1AD647021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174875"/>
            <a:ext cx="2232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6884" name="Rectangle 114">
            <a:extLst>
              <a:ext uri="{FF2B5EF4-FFF2-40B4-BE49-F238E27FC236}">
                <a16:creationId xmlns:a16="http://schemas.microsoft.com/office/drawing/2014/main" id="{0A288070-797F-AA32-3DB3-5EFEF145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43075"/>
            <a:ext cx="5340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	List all the elements in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AB3864-1DDA-6615-61F0-C83909CB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33688"/>
            <a:ext cx="3949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Find the following sets.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AB7946-25B4-DA7E-CCB6-9FB13697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71378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457200" indent="-457200" eaLnBrk="1" hangingPunct="1">
              <a:spcBef>
                <a:spcPts val="300"/>
              </a:spcBef>
              <a:buFont typeface="Arial" charset="0"/>
              <a:buAutoNum type="alphaLcParenBoth" startAt="3"/>
              <a:defRPr/>
            </a:pPr>
            <a:r>
              <a:rPr lang="en-US" altLang="zh-TW" sz="2400" dirty="0">
                <a:latin typeface="Arial" charset="0"/>
              </a:rPr>
              <a:t>Draw a Venn diagram to show the relationship between </a:t>
            </a:r>
          </a:p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    </a:t>
            </a:r>
            <a:r>
              <a:rPr lang="en-US" altLang="zh-TW" sz="2400" spc="-150" dirty="0">
                <a:latin typeface="Arial" charset="0"/>
              </a:rPr>
              <a:t>  </a:t>
            </a:r>
            <a:r>
              <a:rPr lang="en-US" altLang="zh-TW" sz="2400" dirty="0">
                <a:latin typeface="Arial" charset="0"/>
              </a:rPr>
              <a:t>the sets </a:t>
            </a:r>
            <a:r>
              <a:rPr lang="en-US" altLang="zh-TW" sz="2400" i="1" dirty="0">
                <a:latin typeface="Arial" charset="0"/>
              </a:rPr>
              <a:t>A</a:t>
            </a:r>
            <a:r>
              <a:rPr lang="en-US" altLang="zh-TW" sz="2400" dirty="0">
                <a:latin typeface="Arial" charset="0"/>
              </a:rPr>
              <a:t> and </a:t>
            </a:r>
            <a:r>
              <a:rPr lang="en-US" altLang="zh-TW" sz="2400" i="1" dirty="0">
                <a:latin typeface="Arial" charset="0"/>
              </a:rPr>
              <a:t>B.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AB0AC23-CC8E-A948-3A4F-78A35C1EFE57}"/>
              </a:ext>
            </a:extLst>
          </p:cNvPr>
          <p:cNvGrpSpPr>
            <a:grpSpLocks/>
          </p:cNvGrpSpPr>
          <p:nvPr/>
        </p:nvGrpSpPr>
        <p:grpSpPr bwMode="auto">
          <a:xfrm>
            <a:off x="1027113" y="3065463"/>
            <a:ext cx="2616200" cy="1657350"/>
            <a:chOff x="2555875" y="1975214"/>
            <a:chExt cx="3374787" cy="2413680"/>
          </a:xfrm>
        </p:grpSpPr>
        <p:grpSp>
          <p:nvGrpSpPr>
            <p:cNvPr id="37899" name="群組 9">
              <a:extLst>
                <a:ext uri="{FF2B5EF4-FFF2-40B4-BE49-F238E27FC236}">
                  <a16:creationId xmlns:a16="http://schemas.microsoft.com/office/drawing/2014/main" id="{A1514F19-E1C0-C8C1-7F5C-4A83E4ACF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2364" y="1975214"/>
              <a:ext cx="3108298" cy="2413680"/>
              <a:chOff x="2833922" y="3775445"/>
              <a:chExt cx="3244267" cy="2412849"/>
            </a:xfrm>
          </p:grpSpPr>
          <p:sp>
            <p:nvSpPr>
              <p:cNvPr id="37907" name="矩形 11">
                <a:extLst>
                  <a:ext uri="{FF2B5EF4-FFF2-40B4-BE49-F238E27FC236}">
                    <a16:creationId xmlns:a16="http://schemas.microsoft.com/office/drawing/2014/main" id="{3F1B0DA7-532E-4E89-8E57-94FA5EA26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664" y="3775445"/>
                <a:ext cx="548525" cy="671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b="1" i="1">
                    <a:latin typeface="Arial" panose="020B0604020202020204" pitchFamily="34" charset="0"/>
                  </a:rPr>
                  <a:t>U</a:t>
                </a:r>
                <a:endParaRPr lang="zh-HK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37908" name="矩形 12">
                <a:extLst>
                  <a:ext uri="{FF2B5EF4-FFF2-40B4-BE49-F238E27FC236}">
                    <a16:creationId xmlns:a16="http://schemas.microsoft.com/office/drawing/2014/main" id="{AA5C6568-1E54-4FB5-5890-04E3227B4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922" y="5516449"/>
                <a:ext cx="479474" cy="671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1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909" name="矩形 13">
                <a:extLst>
                  <a:ext uri="{FF2B5EF4-FFF2-40B4-BE49-F238E27FC236}">
                    <a16:creationId xmlns:a16="http://schemas.microsoft.com/office/drawing/2014/main" id="{3262B0D0-8D54-2637-99FA-351CC70C8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940" y="4656872"/>
                <a:ext cx="479474" cy="671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2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910" name="矩形 15">
                <a:extLst>
                  <a:ext uri="{FF2B5EF4-FFF2-40B4-BE49-F238E27FC236}">
                    <a16:creationId xmlns:a16="http://schemas.microsoft.com/office/drawing/2014/main" id="{B9D3E1DD-927E-C852-56C1-A0A74990C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957" y="4342500"/>
                <a:ext cx="479474" cy="671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4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911" name="矩形 16">
                <a:extLst>
                  <a:ext uri="{FF2B5EF4-FFF2-40B4-BE49-F238E27FC236}">
                    <a16:creationId xmlns:a16="http://schemas.microsoft.com/office/drawing/2014/main" id="{BDEEBC02-A43E-11DB-2300-22956D04F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46" y="4385002"/>
                <a:ext cx="479474" cy="671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5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912" name="矩形 17">
                <a:extLst>
                  <a:ext uri="{FF2B5EF4-FFF2-40B4-BE49-F238E27FC236}">
                    <a16:creationId xmlns:a16="http://schemas.microsoft.com/office/drawing/2014/main" id="{5187B010-8F91-C45A-196F-C1A34FBF5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5095" y="5013746"/>
                <a:ext cx="479474" cy="671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6</a:t>
                </a:r>
                <a:endParaRPr lang="zh-HK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7900" name="群組 20">
              <a:extLst>
                <a:ext uri="{FF2B5EF4-FFF2-40B4-BE49-F238E27FC236}">
                  <a16:creationId xmlns:a16="http://schemas.microsoft.com/office/drawing/2014/main" id="{A1D024DD-2D3A-9AAF-74C1-BA3D36E9F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875" y="2480154"/>
              <a:ext cx="1857389" cy="1467578"/>
              <a:chOff x="2556388" y="4060149"/>
              <a:chExt cx="1856215" cy="1468268"/>
            </a:xfrm>
          </p:grpSpPr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B66742A3-90A1-99DE-8CA8-65B5DAE1B528}"/>
                  </a:ext>
                </a:extLst>
              </p:cNvPr>
              <p:cNvSpPr/>
              <p:nvPr/>
            </p:nvSpPr>
            <p:spPr>
              <a:xfrm>
                <a:off x="3025039" y="4059215"/>
                <a:ext cx="1387536" cy="146878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37906" name="矩形 22">
                <a:extLst>
                  <a:ext uri="{FF2B5EF4-FFF2-40B4-BE49-F238E27FC236}">
                    <a16:creationId xmlns:a16="http://schemas.microsoft.com/office/drawing/2014/main" id="{0162075B-5C46-2442-98FF-764B37897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388" y="4079731"/>
                <a:ext cx="502476" cy="672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A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7901" name="群組 22">
              <a:extLst>
                <a:ext uri="{FF2B5EF4-FFF2-40B4-BE49-F238E27FC236}">
                  <a16:creationId xmlns:a16="http://schemas.microsoft.com/office/drawing/2014/main" id="{B331DAE7-C3E5-60AC-07AF-2EFF5DE2C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8916" y="2448696"/>
              <a:ext cx="1802967" cy="1499036"/>
              <a:chOff x="3058505" y="4027089"/>
              <a:chExt cx="1803088" cy="1499740"/>
            </a:xfrm>
          </p:grpSpPr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C9B361A9-D1EC-DECB-93C4-218C20DF74E9}"/>
                  </a:ext>
                </a:extLst>
              </p:cNvPr>
              <p:cNvSpPr/>
              <p:nvPr/>
            </p:nvSpPr>
            <p:spPr>
              <a:xfrm>
                <a:off x="3057974" y="4027557"/>
                <a:ext cx="1325020" cy="1498850"/>
              </a:xfrm>
              <a:prstGeom prst="ellipse">
                <a:avLst/>
              </a:prstGeom>
              <a:noFill/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37904" name="矩形 32">
                <a:extLst>
                  <a:ext uri="{FF2B5EF4-FFF2-40B4-BE49-F238E27FC236}">
                    <a16:creationId xmlns:a16="http://schemas.microsoft.com/office/drawing/2014/main" id="{D7FE4DFE-C91D-28CD-E8C8-7130168DE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766" y="4042693"/>
                <a:ext cx="502827" cy="672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B</a:t>
                </a:r>
                <a:endParaRPr lang="zh-HK" altLang="en-US" sz="2400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7902" name="矩形 43">
              <a:extLst>
                <a:ext uri="{FF2B5EF4-FFF2-40B4-BE49-F238E27FC236}">
                  <a16:creationId xmlns:a16="http://schemas.microsoft.com/office/drawing/2014/main" id="{BD4E52C3-99D5-1F5D-BF1A-1FA3FBC86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64" y="3171289"/>
              <a:ext cx="459379" cy="67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3EE5CC06-9405-0638-F93E-F589E84CB19C}"/>
              </a:ext>
            </a:extLst>
          </p:cNvPr>
          <p:cNvSpPr/>
          <p:nvPr/>
        </p:nvSpPr>
        <p:spPr bwMode="auto">
          <a:xfrm>
            <a:off x="1014413" y="3124200"/>
            <a:ext cx="2568575" cy="1584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1" name="Text Box 46">
            <a:extLst>
              <a:ext uri="{FF2B5EF4-FFF2-40B4-BE49-F238E27FC236}">
                <a16:creationId xmlns:a16="http://schemas.microsoft.com/office/drawing/2014/main" id="{25D94386-DEA5-F731-1107-22A4F94A0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2636838"/>
            <a:ext cx="43227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 required Venn diagram is: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94D61F-6FFE-6A03-2F8C-BB39F290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4984750"/>
            <a:ext cx="831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(d)   Are sets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disjoint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zh-TW" sz="2400">
                <a:latin typeface="Arial" panose="020B0604020202020204" pitchFamily="34" charset="0"/>
              </a:rPr>
              <a:t>Explain your answer.</a:t>
            </a:r>
          </a:p>
        </p:txBody>
      </p:sp>
      <p:sp>
        <p:nvSpPr>
          <p:cNvPr id="23" name="Text Box 46">
            <a:extLst>
              <a:ext uri="{FF2B5EF4-FFF2-40B4-BE49-F238E27FC236}">
                <a16:creationId xmlns:a16="http://schemas.microsoft.com/office/drawing/2014/main" id="{A2D90D5C-465B-53D7-91F2-3EE36DEF5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445125"/>
            <a:ext cx="2520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∵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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4" name="Text Box 46">
            <a:extLst>
              <a:ext uri="{FF2B5EF4-FFF2-40B4-BE49-F238E27FC236}">
                <a16:creationId xmlns:a16="http://schemas.microsoft.com/office/drawing/2014/main" id="{BF3F4F60-69B5-C9EB-480F-B3C199F33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949950"/>
            <a:ext cx="3995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∴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zh-TW" altLang="en-US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are not disjoint.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7897" name="Text Box 2">
            <a:extLst>
              <a:ext uri="{FF2B5EF4-FFF2-40B4-BE49-F238E27FC236}">
                <a16:creationId xmlns:a16="http://schemas.microsoft.com/office/drawing/2014/main" id="{965F4E46-14C3-4539-6BFC-3EE545C04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32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7898" name="Text Box 46">
            <a:extLst>
              <a:ext uri="{FF2B5EF4-FFF2-40B4-BE49-F238E27FC236}">
                <a16:creationId xmlns:a16="http://schemas.microsoft.com/office/drawing/2014/main" id="{F71C9DDB-346D-B8B4-B902-B6B71E4B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88931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the universal set </a:t>
            </a:r>
            <a:r>
              <a:rPr lang="en-US" altLang="zh-TW" sz="2400" b="1" i="1"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 = { 1, 2, 3, 4, 5, 6 },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{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is an even number}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{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is a prime number}</a:t>
            </a:r>
            <a:r>
              <a:rPr lang="en-US" altLang="zh-TW" sz="2400" i="1">
                <a:latin typeface="Arial" panose="020B0604020202020204" pitchFamily="34" charset="0"/>
              </a:rPr>
              <a:t>.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9" name="Text Box 5">
            <a:extLst>
              <a:ext uri="{FF2B5EF4-FFF2-40B4-BE49-F238E27FC236}">
                <a16:creationId xmlns:a16="http://schemas.microsoft.com/office/drawing/2014/main" id="{0CFEE663-AB86-E04D-92C3-C8D324C4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620713"/>
            <a:ext cx="5314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Set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: a collection of distinct objects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7750" name="Text Box 6">
            <a:extLst>
              <a:ext uri="{FF2B5EF4-FFF2-40B4-BE49-F238E27FC236}">
                <a16:creationId xmlns:a16="http://schemas.microsoft.com/office/drawing/2014/main" id="{552113EC-3B82-4CC0-D1F9-5A744BF5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168400"/>
            <a:ext cx="5314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Element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: an object in the set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7751" name="Text Box 7">
            <a:extLst>
              <a:ext uri="{FF2B5EF4-FFF2-40B4-BE49-F238E27FC236}">
                <a16:creationId xmlns:a16="http://schemas.microsoft.com/office/drawing/2014/main" id="{AE5242ED-062D-6D4E-C28D-EB3A94071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773238"/>
            <a:ext cx="2290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example: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8466" name="Text Box 9">
            <a:extLst>
              <a:ext uri="{FF2B5EF4-FFF2-40B4-BE49-F238E27FC236}">
                <a16:creationId xmlns:a16="http://schemas.microsoft.com/office/drawing/2014/main" id="{2FDE0B62-4558-92A9-8A55-28197407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276475"/>
            <a:ext cx="40179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1.	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{ </a:t>
            </a:r>
            <a:r>
              <a:rPr lang="en-US" altLang="zh-TW">
                <a:latin typeface="Arial" panose="020B0604020202020204" pitchFamily="34" charset="0"/>
                <a:sym typeface="Symbol" panose="05050102010706020507" pitchFamily="18" charset="2"/>
              </a:rPr>
              <a:t>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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>
                <a:latin typeface="Arial" panose="020B0604020202020204" pitchFamily="34" charset="0"/>
                <a:sym typeface="Symbol" panose="05050102010706020507" pitchFamily="18" charset="2"/>
              </a:rPr>
              <a:t>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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7755" name="Text Box 11">
            <a:extLst>
              <a:ext uri="{FF2B5EF4-FFF2-40B4-BE49-F238E27FC236}">
                <a16:creationId xmlns:a16="http://schemas.microsoft.com/office/drawing/2014/main" id="{E7FA40DD-52BE-5A42-F9C1-8F676F28A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925763"/>
            <a:ext cx="33702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2.	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{a, e, i, o, u}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7756" name="Oval 12">
            <a:extLst>
              <a:ext uri="{FF2B5EF4-FFF2-40B4-BE49-F238E27FC236}">
                <a16:creationId xmlns:a16="http://schemas.microsoft.com/office/drawing/2014/main" id="{7B3C4B2C-3668-8D39-92EC-5A437A77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44675"/>
            <a:ext cx="2879725" cy="2663825"/>
          </a:xfrm>
          <a:prstGeom prst="ellipse">
            <a:avLst/>
          </a:prstGeom>
          <a:noFill/>
          <a:ln w="25400" algn="ctr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87758" name="Text Box 14">
            <a:extLst>
              <a:ext uri="{FF2B5EF4-FFF2-40B4-BE49-F238E27FC236}">
                <a16:creationId xmlns:a16="http://schemas.microsoft.com/office/drawing/2014/main" id="{9BB754AC-6FD9-8555-48F2-B2F1B439B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1254125"/>
            <a:ext cx="129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759" name="Text Box 15">
            <a:extLst>
              <a:ext uri="{FF2B5EF4-FFF2-40B4-BE49-F238E27FC236}">
                <a16:creationId xmlns:a16="http://schemas.microsoft.com/office/drawing/2014/main" id="{E6CCF18D-4631-C67C-062A-03EC0BBA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254125"/>
            <a:ext cx="129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287765" name="Group 21">
            <a:extLst>
              <a:ext uri="{FF2B5EF4-FFF2-40B4-BE49-F238E27FC236}">
                <a16:creationId xmlns:a16="http://schemas.microsoft.com/office/drawing/2014/main" id="{38B99319-66B8-709D-40E8-0BDB924B3ABF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2406650"/>
            <a:ext cx="1844675" cy="1470025"/>
            <a:chOff x="2880" y="3430"/>
            <a:chExt cx="1162" cy="926"/>
          </a:xfrm>
        </p:grpSpPr>
        <p:sp>
          <p:nvSpPr>
            <p:cNvPr id="18461" name="Rectangle 22">
              <a:extLst>
                <a:ext uri="{FF2B5EF4-FFF2-40B4-BE49-F238E27FC236}">
                  <a16:creationId xmlns:a16="http://schemas.microsoft.com/office/drawing/2014/main" id="{11BE356B-A039-9B17-7AA0-64EBCE856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430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8462" name="Rectangle 23">
              <a:extLst>
                <a:ext uri="{FF2B5EF4-FFF2-40B4-BE49-F238E27FC236}">
                  <a16:creationId xmlns:a16="http://schemas.microsoft.com/office/drawing/2014/main" id="{487C6CA2-7E47-57C3-A276-582FEA29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612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8463" name="Rectangle 24">
              <a:extLst>
                <a:ext uri="{FF2B5EF4-FFF2-40B4-BE49-F238E27FC236}">
                  <a16:creationId xmlns:a16="http://schemas.microsoft.com/office/drawing/2014/main" id="{CB6FC1A8-983B-C97C-BC05-33E7D6EE4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4055"/>
              <a:ext cx="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8464" name="Rectangle 25">
              <a:extLst>
                <a:ext uri="{FF2B5EF4-FFF2-40B4-BE49-F238E27FC236}">
                  <a16:creationId xmlns:a16="http://schemas.microsoft.com/office/drawing/2014/main" id="{379874A1-DA57-1AC1-FD69-9585E99E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4065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8465" name="Rectangle 26">
              <a:extLst>
                <a:ext uri="{FF2B5EF4-FFF2-40B4-BE49-F238E27FC236}">
                  <a16:creationId xmlns:a16="http://schemas.microsoft.com/office/drawing/2014/main" id="{BB4DBCDD-CC7D-543E-6941-CF62319F5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3657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u</a:t>
              </a:r>
            </a:p>
          </p:txBody>
        </p:sp>
      </p:grpSp>
      <p:grpSp>
        <p:nvGrpSpPr>
          <p:cNvPr id="287777" name="Group 33">
            <a:extLst>
              <a:ext uri="{FF2B5EF4-FFF2-40B4-BE49-F238E27FC236}">
                <a16:creationId xmlns:a16="http://schemas.microsoft.com/office/drawing/2014/main" id="{BB702B68-BCE6-4919-352B-4AFA5698552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221163"/>
            <a:ext cx="3309938" cy="576262"/>
            <a:chOff x="1856" y="3158"/>
            <a:chExt cx="2085" cy="363"/>
          </a:xfrm>
        </p:grpSpPr>
        <p:sp>
          <p:nvSpPr>
            <p:cNvPr id="18459" name="AutoShape 34">
              <a:extLst>
                <a:ext uri="{FF2B5EF4-FFF2-40B4-BE49-F238E27FC236}">
                  <a16:creationId xmlns:a16="http://schemas.microsoft.com/office/drawing/2014/main" id="{D0ACDDFC-D94F-DFCD-A83B-A4E48A4A3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158"/>
              <a:ext cx="1906" cy="363"/>
            </a:xfrm>
            <a:prstGeom prst="wedgeRoundRectCallout">
              <a:avLst>
                <a:gd name="adj1" fmla="val 59551"/>
                <a:gd name="adj2" fmla="val -147245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18460" name="Text Box 35">
              <a:extLst>
                <a:ext uri="{FF2B5EF4-FFF2-40B4-BE49-F238E27FC236}">
                  <a16:creationId xmlns:a16="http://schemas.microsoft.com/office/drawing/2014/main" id="{50E50278-F351-910F-1916-CDBE5139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" y="3194"/>
              <a:ext cx="20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An element of set </a:t>
              </a: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774" name="Group 30">
            <a:extLst>
              <a:ext uri="{FF2B5EF4-FFF2-40B4-BE49-F238E27FC236}">
                <a16:creationId xmlns:a16="http://schemas.microsoft.com/office/drawing/2014/main" id="{9F60C309-8C91-3F15-9696-91204CA29114}"/>
              </a:ext>
            </a:extLst>
          </p:cNvPr>
          <p:cNvGrpSpPr>
            <a:grpSpLocks/>
          </p:cNvGrpSpPr>
          <p:nvPr/>
        </p:nvGrpSpPr>
        <p:grpSpPr bwMode="auto">
          <a:xfrm>
            <a:off x="3206750" y="4581525"/>
            <a:ext cx="3309938" cy="576263"/>
            <a:chOff x="1856" y="3158"/>
            <a:chExt cx="2085" cy="363"/>
          </a:xfrm>
        </p:grpSpPr>
        <p:sp>
          <p:nvSpPr>
            <p:cNvPr id="18457" name="AutoShape 31">
              <a:extLst>
                <a:ext uri="{FF2B5EF4-FFF2-40B4-BE49-F238E27FC236}">
                  <a16:creationId xmlns:a16="http://schemas.microsoft.com/office/drawing/2014/main" id="{2AC1B893-4625-715B-11FC-47F55417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158"/>
              <a:ext cx="1906" cy="363"/>
            </a:xfrm>
            <a:prstGeom prst="wedgeRoundRectCallout">
              <a:avLst>
                <a:gd name="adj1" fmla="val 63014"/>
                <a:gd name="adj2" fmla="val -172037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18458" name="Text Box 32">
              <a:extLst>
                <a:ext uri="{FF2B5EF4-FFF2-40B4-BE49-F238E27FC236}">
                  <a16:creationId xmlns:a16="http://schemas.microsoft.com/office/drawing/2014/main" id="{BEBF9E47-81FC-E06B-400D-07213D068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" y="3194"/>
              <a:ext cx="20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An element of set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0" name="Text Box 7">
            <a:extLst>
              <a:ext uri="{FF2B5EF4-FFF2-40B4-BE49-F238E27FC236}">
                <a16:creationId xmlns:a16="http://schemas.microsoft.com/office/drawing/2014/main" id="{84736534-AD16-71AF-F205-36BE3065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919538"/>
            <a:ext cx="56737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number</a:t>
            </a:r>
            <a:r>
              <a:rPr lang="en-US" altLang="zh-TW" sz="2400">
                <a:latin typeface="Arial" panose="020B0604020202020204" pitchFamily="34" charset="0"/>
              </a:rPr>
              <a:t> of elements in a set </a:t>
            </a: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 is denoted by </a:t>
            </a:r>
            <a:r>
              <a:rPr lang="en-US" altLang="zh-TW" sz="2400" i="1">
                <a:solidFill>
                  <a:srgbClr val="FF9933"/>
                </a:solidFill>
                <a:latin typeface="Arial" panose="020B0604020202020204" pitchFamily="34" charset="0"/>
              </a:rPr>
              <a:t>n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S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16DB6DC3-AC0F-A871-8AA4-E0E8A2A5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903788"/>
            <a:ext cx="4032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Since set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has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  <a:r>
              <a:rPr lang="en-US" altLang="zh-TW" sz="2400">
                <a:latin typeface="Arial" panose="020B0604020202020204" pitchFamily="34" charset="0"/>
              </a:rPr>
              <a:t> elements,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6B448E1F-13F2-1355-714D-57DCB1026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4903788"/>
            <a:ext cx="3024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FF9933"/>
                </a:solidFill>
                <a:latin typeface="Arial" panose="020B0604020202020204" pitchFamily="34" charset="0"/>
              </a:rPr>
              <a:t>n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  <a:r>
              <a:rPr lang="en-US" altLang="zh-TW" sz="2400">
                <a:latin typeface="Arial" panose="020B0604020202020204" pitchFamily="34" charset="0"/>
              </a:rPr>
              <a:t>.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BF66063E-421D-5450-1F74-3B7C1E86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45113"/>
            <a:ext cx="48974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Similarly, set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has </a:t>
            </a:r>
            <a:r>
              <a:rPr lang="en-US" altLang="zh-TW" sz="2400">
                <a:solidFill>
                  <a:srgbClr val="7030A0"/>
                </a:solidFill>
                <a:latin typeface="Arial" panose="020B0604020202020204" pitchFamily="34" charset="0"/>
              </a:rPr>
              <a:t>5</a:t>
            </a:r>
            <a:r>
              <a:rPr lang="en-US" altLang="zh-TW" sz="2400">
                <a:latin typeface="Arial" panose="020B0604020202020204" pitchFamily="34" charset="0"/>
              </a:rPr>
              <a:t> elements,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EB0BDB48-8650-1879-0E80-14F53A4E8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345113"/>
            <a:ext cx="1873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FF9933"/>
                </a:solidFill>
                <a:latin typeface="Arial" panose="020B0604020202020204" pitchFamily="34" charset="0"/>
              </a:rPr>
              <a:t>n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</a:rPr>
              <a:t>) </a:t>
            </a: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>
                <a:solidFill>
                  <a:srgbClr val="7030A0"/>
                </a:solidFill>
                <a:latin typeface="Arial" panose="020B0604020202020204" pitchFamily="34" charset="0"/>
              </a:rPr>
              <a:t>5</a:t>
            </a:r>
            <a:r>
              <a:rPr lang="en-US" altLang="zh-TW" sz="2400">
                <a:latin typeface="Arial" panose="020B0604020202020204" pitchFamily="34" charset="0"/>
              </a:rPr>
              <a:t>.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5" name="AutoShape 31">
            <a:extLst>
              <a:ext uri="{FF2B5EF4-FFF2-40B4-BE49-F238E27FC236}">
                <a16:creationId xmlns:a16="http://schemas.microsoft.com/office/drawing/2014/main" id="{E544CBB4-F335-3118-00D6-3C004ED7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33713"/>
            <a:ext cx="3962400" cy="900112"/>
          </a:xfrm>
          <a:prstGeom prst="wedgeRoundRectCallout">
            <a:avLst>
              <a:gd name="adj1" fmla="val -34231"/>
              <a:gd name="adj2" fmla="val -83421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We use a capital letter to denote a set (e.g.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</a:rPr>
              <a:t>)</a:t>
            </a:r>
            <a:endParaRPr lang="zh-HK" altLang="zh-HK" sz="2400">
              <a:latin typeface="Arial" panose="020B0604020202020204" pitchFamily="34" charset="0"/>
            </a:endParaRPr>
          </a:p>
        </p:txBody>
      </p:sp>
      <p:sp>
        <p:nvSpPr>
          <p:cNvPr id="36" name="AutoShape 31">
            <a:extLst>
              <a:ext uri="{FF2B5EF4-FFF2-40B4-BE49-F238E27FC236}">
                <a16:creationId xmlns:a16="http://schemas.microsoft.com/office/drawing/2014/main" id="{773789C4-F706-CCA8-1A30-36A56FDF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3033713"/>
            <a:ext cx="3816350" cy="900112"/>
          </a:xfrm>
          <a:prstGeom prst="wedgeRoundRectCallout">
            <a:avLst>
              <a:gd name="adj1" fmla="val -73620"/>
              <a:gd name="adj2" fmla="val -9151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We list out all its elements in a pair of brackets { }.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1FDF3AE-3E92-4B72-7855-41A7A630892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349500"/>
            <a:ext cx="1439863" cy="1655763"/>
            <a:chOff x="4749094" y="932810"/>
            <a:chExt cx="1440160" cy="1656184"/>
          </a:xfrm>
        </p:grpSpPr>
        <p:sp>
          <p:nvSpPr>
            <p:cNvPr id="18453" name="矩形 1">
              <a:extLst>
                <a:ext uri="{FF2B5EF4-FFF2-40B4-BE49-F238E27FC236}">
                  <a16:creationId xmlns:a16="http://schemas.microsoft.com/office/drawing/2014/main" id="{74DB6A30-FDCE-1436-0634-AF9FB2295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094" y="932810"/>
              <a:ext cx="4940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>
                  <a:latin typeface="Arial" panose="020B0604020202020204" pitchFamily="34" charset="0"/>
                  <a:sym typeface="Symbol" panose="05050102010706020507" pitchFamily="18" charset="2"/>
                </a:rPr>
                <a:t></a:t>
              </a:r>
              <a:endParaRPr lang="zh-HK" altLang="en-US">
                <a:latin typeface="Arial" panose="020B0604020202020204" pitchFamily="34" charset="0"/>
              </a:endParaRPr>
            </a:p>
          </p:txBody>
        </p:sp>
        <p:sp>
          <p:nvSpPr>
            <p:cNvPr id="18454" name="矩形 2">
              <a:extLst>
                <a:ext uri="{FF2B5EF4-FFF2-40B4-BE49-F238E27FC236}">
                  <a16:creationId xmlns:a16="http://schemas.microsoft.com/office/drawing/2014/main" id="{DD1F51A8-40A3-5085-6F27-F1E326DE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094" y="1988840"/>
              <a:ext cx="4940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</a:t>
              </a:r>
              <a:endParaRPr lang="zh-HK" altLang="en-US">
                <a:latin typeface="Arial" panose="020B0604020202020204" pitchFamily="34" charset="0"/>
              </a:endParaRPr>
            </a:p>
          </p:txBody>
        </p:sp>
        <p:sp>
          <p:nvSpPr>
            <p:cNvPr id="18455" name="矩形 3">
              <a:extLst>
                <a:ext uri="{FF2B5EF4-FFF2-40B4-BE49-F238E27FC236}">
                  <a16:creationId xmlns:a16="http://schemas.microsoft.com/office/drawing/2014/main" id="{B77793A1-E977-2F69-B247-3DBEBD476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208" y="2004219"/>
              <a:ext cx="4940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>
                  <a:latin typeface="Arial" panose="020B0604020202020204" pitchFamily="34" charset="0"/>
                  <a:sym typeface="Symbol" panose="05050102010706020507" pitchFamily="18" charset="2"/>
                </a:rPr>
                <a:t></a:t>
              </a:r>
              <a:endParaRPr lang="zh-HK" altLang="en-US">
                <a:latin typeface="Arial" panose="020B0604020202020204" pitchFamily="34" charset="0"/>
              </a:endParaRPr>
            </a:p>
          </p:txBody>
        </p:sp>
        <p:sp>
          <p:nvSpPr>
            <p:cNvPr id="18456" name="矩形 4">
              <a:extLst>
                <a:ext uri="{FF2B5EF4-FFF2-40B4-BE49-F238E27FC236}">
                  <a16:creationId xmlns:a16="http://schemas.microsoft.com/office/drawing/2014/main" id="{6AAEF745-BF72-DE3D-F104-1BF273658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208" y="932810"/>
              <a:ext cx="4940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</a:t>
              </a:r>
              <a:endParaRPr lang="zh-HK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/>
      <p:bldP spid="287750" grpId="0"/>
      <p:bldP spid="287751" grpId="0"/>
      <p:bldP spid="18466" grpId="0"/>
      <p:bldP spid="287755" grpId="0"/>
      <p:bldP spid="287756" grpId="0" animBg="1"/>
      <p:bldP spid="287756" grpId="1" animBg="1"/>
      <p:bldP spid="287756" grpId="2" animBg="1"/>
      <p:bldP spid="287756" grpId="3" animBg="1"/>
      <p:bldP spid="287756" grpId="4" animBg="1"/>
      <p:bldP spid="287756" grpId="5" animBg="1"/>
      <p:bldP spid="287756" grpId="6" animBg="1"/>
      <p:bldP spid="287758" grpId="0"/>
      <p:bldP spid="287758" grpId="1"/>
      <p:bldP spid="287758" grpId="2"/>
      <p:bldP spid="287758" grpId="3"/>
      <p:bldP spid="287759" grpId="0"/>
      <p:bldP spid="287759" grpId="1"/>
      <p:bldP spid="287759" grpId="2"/>
      <p:bldP spid="30" grpId="0"/>
      <p:bldP spid="31" grpId="0"/>
      <p:bldP spid="32" grpId="0"/>
      <p:bldP spid="33" grpId="0"/>
      <p:bldP spid="34" grpId="0"/>
      <p:bldP spid="35" grpId="0" animBg="1"/>
      <p:bldP spid="35" grpId="1" animBg="1"/>
      <p:bldP spid="36" grpId="0" animBg="1"/>
      <p:bldP spid="3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58" name="Group 22">
            <a:extLst>
              <a:ext uri="{FF2B5EF4-FFF2-40B4-BE49-F238E27FC236}">
                <a16:creationId xmlns:a16="http://schemas.microsoft.com/office/drawing/2014/main" id="{8E123A36-D3FB-4178-A9D0-023C36D8CB8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196975"/>
            <a:ext cx="6913562" cy="1685925"/>
            <a:chOff x="158" y="754"/>
            <a:chExt cx="4083" cy="1062"/>
          </a:xfrm>
        </p:grpSpPr>
        <p:sp>
          <p:nvSpPr>
            <p:cNvPr id="19465" name="AutoShape 5">
              <a:extLst>
                <a:ext uri="{FF2B5EF4-FFF2-40B4-BE49-F238E27FC236}">
                  <a16:creationId xmlns:a16="http://schemas.microsoft.com/office/drawing/2014/main" id="{E5299133-7F68-544C-F034-4DB9A142C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754"/>
              <a:ext cx="4083" cy="1062"/>
            </a:xfrm>
            <a:prstGeom prst="cloudCallout">
              <a:avLst>
                <a:gd name="adj1" fmla="val 55977"/>
                <a:gd name="adj2" fmla="val -37981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400" b="1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9466" name="Text Box 6">
              <a:extLst>
                <a:ext uri="{FF2B5EF4-FFF2-40B4-BE49-F238E27FC236}">
                  <a16:creationId xmlns:a16="http://schemas.microsoft.com/office/drawing/2014/main" id="{A73878F5-250D-51EE-47A9-F14C21479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981"/>
              <a:ext cx="340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There are too many elements in the set. How can we list out all of them?</a:t>
              </a:r>
            </a:p>
          </p:txBody>
        </p:sp>
      </p:grpSp>
      <p:grpSp>
        <p:nvGrpSpPr>
          <p:cNvPr id="219156" name="Group 20">
            <a:extLst>
              <a:ext uri="{FF2B5EF4-FFF2-40B4-BE49-F238E27FC236}">
                <a16:creationId xmlns:a16="http://schemas.microsoft.com/office/drawing/2014/main" id="{511B24D5-7357-88F4-81FA-640CBBD7C85D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716338"/>
            <a:ext cx="6265862" cy="2592387"/>
            <a:chOff x="1655" y="2391"/>
            <a:chExt cx="4084" cy="1815"/>
          </a:xfrm>
        </p:grpSpPr>
        <p:sp>
          <p:nvSpPr>
            <p:cNvPr id="19463" name="AutoShape 7">
              <a:extLst>
                <a:ext uri="{FF2B5EF4-FFF2-40B4-BE49-F238E27FC236}">
                  <a16:creationId xmlns:a16="http://schemas.microsoft.com/office/drawing/2014/main" id="{61274050-750F-7D81-4548-DFC97961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391"/>
              <a:ext cx="4084" cy="1815"/>
            </a:xfrm>
            <a:prstGeom prst="cloudCallout">
              <a:avLst>
                <a:gd name="adj1" fmla="val -60296"/>
                <a:gd name="adj2" fmla="val -3101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400" b="1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9464" name="Rectangle 8">
              <a:extLst>
                <a:ext uri="{FF2B5EF4-FFF2-40B4-BE49-F238E27FC236}">
                  <a16:creationId xmlns:a16="http://schemas.microsoft.com/office/drawing/2014/main" id="{B85B35D9-0FF5-2DB5-1045-2DD9B0881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755"/>
              <a:ext cx="3209" cy="1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We can describe the set as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‘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 = {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 : 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 is an even number}’, that means 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 is a set containing all even numbers.</a:t>
              </a:r>
            </a:p>
          </p:txBody>
        </p:sp>
      </p:grpSp>
      <p:sp>
        <p:nvSpPr>
          <p:cNvPr id="219157" name="Text Box 21">
            <a:extLst>
              <a:ext uri="{FF2B5EF4-FFF2-40B4-BE49-F238E27FC236}">
                <a16:creationId xmlns:a16="http://schemas.microsoft.com/office/drawing/2014/main" id="{2AD4B49B-CCD2-A71F-CF12-A1082CDE9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65389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set of all even numbers.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pic>
        <p:nvPicPr>
          <p:cNvPr id="12" name="Picture 29" descr="Q:\Secondary (Maths)\NSS MIA 2nd\TRDVD\4A\[1] 5-Min Lec\Cartoon\Teacher and student artwork Tiff file\Student_B7.tif">
            <a:extLst>
              <a:ext uri="{FF2B5EF4-FFF2-40B4-BE49-F238E27FC236}">
                <a16:creationId xmlns:a16="http://schemas.microsoft.com/office/drawing/2014/main" id="{F463C33D-38A8-51C5-4344-5679A42A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4813"/>
            <a:ext cx="283527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BDE4F880-FDB8-8D66-B1E5-D5540BB76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-612775" y="3141663"/>
            <a:ext cx="3379788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1A93CE1E-81D1-406C-9D6B-DB693727B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654050"/>
            <a:ext cx="8129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In set language, symbols are often used to denote the relationship between sets and elements.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A44DBEE-E3CC-96A9-ADF7-A8CF0464BBE0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725613"/>
          <a:ext cx="8426450" cy="407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1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0"/>
                          <a:cs typeface="Arial" panose="020B0604020202020204" pitchFamily="34" charset="0"/>
                          <a:sym typeface="Symbol"/>
                        </a:rPr>
                        <a:t>Symbol</a:t>
                      </a:r>
                      <a:endParaRPr lang="zh-HK" altLang="en-US" sz="24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itchFamily="34" charset="-120"/>
                        <a:cs typeface="Arial" panose="020B0604020202020204" pitchFamily="34" charset="0"/>
                      </a:endParaRPr>
                    </a:p>
                  </a:txBody>
                  <a:tcPr marL="91465" marR="91465"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4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0"/>
                          <a:cs typeface="Arial" panose="020B0604020202020204" pitchFamily="34" charset="0"/>
                        </a:rPr>
                        <a:t>Usage</a:t>
                      </a:r>
                      <a:endParaRPr lang="zh-HK" altLang="en-US" sz="24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itchFamily="34" charset="-120"/>
                        <a:cs typeface="Arial" panose="020B0604020202020204" pitchFamily="34" charset="0"/>
                      </a:endParaRPr>
                    </a:p>
                  </a:txBody>
                  <a:tcPr marL="91465" marR="91465"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89" marB="45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HK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89" marB="45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7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89" marB="45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89" marB="45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物件 43">
            <a:extLst>
              <a:ext uri="{FF2B5EF4-FFF2-40B4-BE49-F238E27FC236}">
                <a16:creationId xmlns:a16="http://schemas.microsoft.com/office/drawing/2014/main" id="{F20CEB55-4B0D-F88F-4FE5-8FC5150FE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2733675"/>
          <a:ext cx="2809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0417" imgH="190417" progId="Equation.3">
                  <p:embed/>
                </p:oleObj>
              </mc:Choice>
              <mc:Fallback>
                <p:oleObj name="方程式" r:id="rId2" imgW="190417" imgH="190417" progId="Equation.3">
                  <p:embed/>
                  <p:pic>
                    <p:nvPicPr>
                      <p:cNvPr id="0" name="物件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733675"/>
                        <a:ext cx="2809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DE430226-C3E9-6F0B-FF22-3E7439128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3436938"/>
          <a:ext cx="323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90417" imgH="241195" progId="Equation.3">
                  <p:embed/>
                </p:oleObj>
              </mc:Choice>
              <mc:Fallback>
                <p:oleObj name="方程式" r:id="rId4" imgW="190417" imgH="241195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436938"/>
                        <a:ext cx="3238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6E801230-5BA7-AD5A-8A02-B180943A5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4378325"/>
          <a:ext cx="2873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53890" imgH="190417" progId="Equation.3">
                  <p:embed/>
                </p:oleObj>
              </mc:Choice>
              <mc:Fallback>
                <p:oleObj name="方程式" r:id="rId6" imgW="253890" imgH="190417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378325"/>
                        <a:ext cx="2873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E4D26071-7A00-E808-4685-89864C6FF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249863"/>
          <a:ext cx="5032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53890" imgH="241195" progId="Equation.3">
                  <p:embed/>
                </p:oleObj>
              </mc:Choice>
              <mc:Fallback>
                <p:oleObj name="方程式" r:id="rId8" imgW="253890" imgH="241195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49863"/>
                        <a:ext cx="5032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012404F9-1157-0061-EF83-9C08CECFFC96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2606675"/>
            <a:ext cx="6381750" cy="830263"/>
            <a:chOff x="2287228" y="2852936"/>
            <a:chExt cx="15015416" cy="829214"/>
          </a:xfrm>
        </p:grpSpPr>
        <p:sp>
          <p:nvSpPr>
            <p:cNvPr id="20517" name="Text Box 10">
              <a:extLst>
                <a:ext uri="{FF2B5EF4-FFF2-40B4-BE49-F238E27FC236}">
                  <a16:creationId xmlns:a16="http://schemas.microsoft.com/office/drawing/2014/main" id="{CBE4D8B0-C8C9-415C-5543-2932BE4E1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228" y="2852936"/>
              <a:ext cx="15015416" cy="82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 is an element of set </a:t>
              </a: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, we write           .</a:t>
              </a: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0518" name="物件 6">
              <a:extLst>
                <a:ext uri="{FF2B5EF4-FFF2-40B4-BE49-F238E27FC236}">
                  <a16:creationId xmlns:a16="http://schemas.microsoft.com/office/drawing/2014/main" id="{0E89850F-C125-6031-85C5-A846780CC5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21336" y="2955092"/>
            <a:ext cx="1728807" cy="359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0" imgW="520474" imgH="266584" progId="Equation.3">
                    <p:embed/>
                  </p:oleObj>
                </mc:Choice>
                <mc:Fallback>
                  <p:oleObj name="方程式" r:id="rId10" imgW="520474" imgH="266584" progId="Equation.3">
                    <p:embed/>
                    <p:pic>
                      <p:nvPicPr>
                        <p:cNvPr id="0" name="物件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1336" y="2955092"/>
                          <a:ext cx="1728807" cy="359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9C7AF9A-2306-122D-2582-3C456356D657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357563"/>
            <a:ext cx="6551613" cy="461962"/>
            <a:chOff x="2123728" y="3548936"/>
            <a:chExt cx="5932487" cy="461666"/>
          </a:xfrm>
        </p:grpSpPr>
        <p:sp>
          <p:nvSpPr>
            <p:cNvPr id="20515" name="Text Box 10">
              <a:extLst>
                <a:ext uri="{FF2B5EF4-FFF2-40B4-BE49-F238E27FC236}">
                  <a16:creationId xmlns:a16="http://schemas.microsoft.com/office/drawing/2014/main" id="{7695C1ED-4DC1-5907-47B8-1C9285B50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3548936"/>
              <a:ext cx="5932487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 is not an element of set </a:t>
              </a: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, we write            .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20516" name="物件 12">
              <a:extLst>
                <a:ext uri="{FF2B5EF4-FFF2-40B4-BE49-F238E27FC236}">
                  <a16:creationId xmlns:a16="http://schemas.microsoft.com/office/drawing/2014/main" id="{919B6D88-1F99-B281-CD7A-4DEF1CEA04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83040" y="3620323"/>
            <a:ext cx="668827" cy="359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2" imgW="507780" imgH="266584" progId="Equation.3">
                    <p:embed/>
                  </p:oleObj>
                </mc:Choice>
                <mc:Fallback>
                  <p:oleObj name="方程式" r:id="rId12" imgW="507780" imgH="266584" progId="Equation.3">
                    <p:embed/>
                    <p:pic>
                      <p:nvPicPr>
                        <p:cNvPr id="0" name="物件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3040" y="3620323"/>
                          <a:ext cx="668827" cy="359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71F126-4573-7F50-0827-ED61B817C0E5}"/>
              </a:ext>
            </a:extLst>
          </p:cNvPr>
          <p:cNvGrpSpPr>
            <a:grpSpLocks/>
          </p:cNvGrpSpPr>
          <p:nvPr/>
        </p:nvGrpSpPr>
        <p:grpSpPr bwMode="auto">
          <a:xfrm>
            <a:off x="2136775" y="4110038"/>
            <a:ext cx="6683375" cy="831850"/>
            <a:chOff x="2136168" y="4718740"/>
            <a:chExt cx="6685582" cy="830721"/>
          </a:xfrm>
        </p:grpSpPr>
        <p:sp>
          <p:nvSpPr>
            <p:cNvPr id="20513" name="Text Box 10">
              <a:extLst>
                <a:ext uri="{FF2B5EF4-FFF2-40B4-BE49-F238E27FC236}">
                  <a16:creationId xmlns:a16="http://schemas.microsoft.com/office/drawing/2014/main" id="{D9723BFC-5AB5-4D02-2F55-93F5539AC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168" y="4718740"/>
              <a:ext cx="6685582" cy="830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contains all the elements of </a:t>
              </a: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, then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 is a </a:t>
              </a:r>
              <a:r>
                <a:rPr lang="en-US" altLang="zh-HK" sz="2400" b="1">
                  <a:solidFill>
                    <a:srgbClr val="0066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subset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 and we write            .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20514" name="物件 15">
              <a:extLst>
                <a:ext uri="{FF2B5EF4-FFF2-40B4-BE49-F238E27FC236}">
                  <a16:creationId xmlns:a16="http://schemas.microsoft.com/office/drawing/2014/main" id="{D0703549-DB33-6791-ED37-B668980F75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92055" y="5164232"/>
            <a:ext cx="861413" cy="287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4" imgW="660113" imgH="215806" progId="Equation.3">
                    <p:embed/>
                  </p:oleObj>
                </mc:Choice>
                <mc:Fallback>
                  <p:oleObj name="方程式" r:id="rId14" imgW="660113" imgH="215806" progId="Equation.3">
                    <p:embed/>
                    <p:pic>
                      <p:nvPicPr>
                        <p:cNvPr id="0" name="物件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2055" y="5164232"/>
                          <a:ext cx="861413" cy="287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AC392C3-74BF-DB05-AA53-29DC55F850BF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5199063"/>
            <a:ext cx="6551613" cy="461962"/>
            <a:chOff x="2123728" y="5498648"/>
            <a:chExt cx="11334137" cy="461963"/>
          </a:xfrm>
        </p:grpSpPr>
        <p:sp>
          <p:nvSpPr>
            <p:cNvPr id="20511" name="Text Box 10">
              <a:extLst>
                <a:ext uri="{FF2B5EF4-FFF2-40B4-BE49-F238E27FC236}">
                  <a16:creationId xmlns:a16="http://schemas.microsoft.com/office/drawing/2014/main" id="{367AE8E9-E4B5-027A-E303-7BC5388D6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5498648"/>
              <a:ext cx="1133413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 is not a subset of </a:t>
              </a:r>
              <a:r>
                <a:rPr lang="en-US" altLang="zh-HK" sz="2400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HK" sz="2400">
                  <a:latin typeface="Arial" panose="020B0604020202020204" pitchFamily="34" charset="0"/>
                  <a:cs typeface="Arial" panose="020B0604020202020204" pitchFamily="34" charset="0"/>
                </a:rPr>
                <a:t>, we write           .</a:t>
              </a: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0512" name="物件 20">
              <a:extLst>
                <a:ext uri="{FF2B5EF4-FFF2-40B4-BE49-F238E27FC236}">
                  <a16:creationId xmlns:a16="http://schemas.microsoft.com/office/drawing/2014/main" id="{D6C9AE1B-A970-C10B-9C42-AE39B418E6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5745" y="5566910"/>
            <a:ext cx="1469292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6" imgW="583947" imgH="241195" progId="Equation.3">
                    <p:embed/>
                  </p:oleObj>
                </mc:Choice>
                <mc:Fallback>
                  <p:oleObj name="方程式" r:id="rId16" imgW="583947" imgH="241195" progId="Equation.3">
                    <p:embed/>
                    <p:pic>
                      <p:nvPicPr>
                        <p:cNvPr id="0" name="物件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5745" y="5566910"/>
                          <a:ext cx="1469292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Text Box 4">
            <a:extLst>
              <a:ext uri="{FF2B5EF4-FFF2-40B4-BE49-F238E27FC236}">
                <a16:creationId xmlns:a16="http://schemas.microsoft.com/office/drawing/2014/main" id="{EA0C8A2E-6791-C0F9-9AAC-8D770EEE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765175"/>
            <a:ext cx="509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set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= { 2, 3, 5, 7}.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0584" name="Text Box 8">
            <a:extLst>
              <a:ext uri="{FF2B5EF4-FFF2-40B4-BE49-F238E27FC236}">
                <a16:creationId xmlns:a16="http://schemas.microsoft.com/office/drawing/2014/main" id="{6A5DF87A-B3F4-09EF-710B-5C7F65670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382713"/>
            <a:ext cx="5099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(i)  For elements of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we write: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graphicFrame>
        <p:nvGraphicFramePr>
          <p:cNvPr id="280585" name="Object 9">
            <a:extLst>
              <a:ext uri="{FF2B5EF4-FFF2-40B4-BE49-F238E27FC236}">
                <a16:creationId xmlns:a16="http://schemas.microsoft.com/office/drawing/2014/main" id="{6598D3B2-4DEE-04F7-EAE4-78608CCD9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047875"/>
          <a:ext cx="863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31613" imgH="190417" progId="Equation.3">
                  <p:embed/>
                </p:oleObj>
              </mc:Choice>
              <mc:Fallback>
                <p:oleObj name="方程式" r:id="rId2" imgW="431613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47875"/>
                        <a:ext cx="8636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18" name="Text Box 42">
            <a:extLst>
              <a:ext uri="{FF2B5EF4-FFF2-40B4-BE49-F238E27FC236}">
                <a16:creationId xmlns:a16="http://schemas.microsoft.com/office/drawing/2014/main" id="{281395C7-7398-78F9-F46E-38E32CB3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2914650"/>
            <a:ext cx="567531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15963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(ii) Since 1 and 11 are not elements of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400">
                <a:latin typeface="Arial" panose="020B0604020202020204" pitchFamily="34" charset="0"/>
              </a:rPr>
              <a:t>     </a:t>
            </a:r>
            <a:r>
              <a:rPr lang="en-US" altLang="zh-TW" sz="2400">
                <a:latin typeface="Arial" panose="020B0604020202020204" pitchFamily="34" charset="0"/>
              </a:rPr>
              <a:t>we write: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graphicFrame>
        <p:nvGraphicFramePr>
          <p:cNvPr id="280619" name="Object 43">
            <a:extLst>
              <a:ext uri="{FF2B5EF4-FFF2-40B4-BE49-F238E27FC236}">
                <a16:creationId xmlns:a16="http://schemas.microsoft.com/office/drawing/2014/main" id="{93506268-2DBB-69D1-9031-434E7D4B9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049463"/>
          <a:ext cx="863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31613" imgH="190417" progId="Equation.3">
                  <p:embed/>
                </p:oleObj>
              </mc:Choice>
              <mc:Fallback>
                <p:oleObj name="方程式" r:id="rId4" imgW="431613" imgH="190417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049463"/>
                        <a:ext cx="863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20" name="Object 44">
            <a:extLst>
              <a:ext uri="{FF2B5EF4-FFF2-40B4-BE49-F238E27FC236}">
                <a16:creationId xmlns:a16="http://schemas.microsoft.com/office/drawing/2014/main" id="{B91DF70E-D3ED-0246-5F1B-920D356ED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2044700"/>
          <a:ext cx="863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31613" imgH="190417" progId="Equation.3">
                  <p:embed/>
                </p:oleObj>
              </mc:Choice>
              <mc:Fallback>
                <p:oleObj name="方程式" r:id="rId6" imgW="431613" imgH="190417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044700"/>
                        <a:ext cx="863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21" name="Object 45">
            <a:extLst>
              <a:ext uri="{FF2B5EF4-FFF2-40B4-BE49-F238E27FC236}">
                <a16:creationId xmlns:a16="http://schemas.microsoft.com/office/drawing/2014/main" id="{65560545-D973-1D4C-3B6A-847571FAD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089400"/>
          <a:ext cx="8143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406224" imgH="190417" progId="Equation.3">
                  <p:embed/>
                </p:oleObj>
              </mc:Choice>
              <mc:Fallback>
                <p:oleObj name="方程式" r:id="rId8" imgW="406224" imgH="19041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89400"/>
                        <a:ext cx="8143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22" name="Object 46">
            <a:extLst>
              <a:ext uri="{FF2B5EF4-FFF2-40B4-BE49-F238E27FC236}">
                <a16:creationId xmlns:a16="http://schemas.microsoft.com/office/drawing/2014/main" id="{A77CBD17-3A90-9A57-3212-5A3F334F7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2813" y="4076700"/>
          <a:ext cx="9366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457002" imgH="177723" progId="Equation.3">
                  <p:embed/>
                </p:oleObj>
              </mc:Choice>
              <mc:Fallback>
                <p:oleObj name="方程式" r:id="rId10" imgW="457002" imgH="17772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76700"/>
                        <a:ext cx="9366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25" name="Oval 49">
            <a:extLst>
              <a:ext uri="{FF2B5EF4-FFF2-40B4-BE49-F238E27FC236}">
                <a16:creationId xmlns:a16="http://schemas.microsoft.com/office/drawing/2014/main" id="{3A8E16EA-5892-4AEF-2592-D181944C9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1341438"/>
            <a:ext cx="2879725" cy="2663825"/>
          </a:xfrm>
          <a:prstGeom prst="ellipse">
            <a:avLst/>
          </a:prstGeom>
          <a:noFill/>
          <a:ln w="25400" algn="ctr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80626" name="Text Box 50">
            <a:extLst>
              <a:ext uri="{FF2B5EF4-FFF2-40B4-BE49-F238E27FC236}">
                <a16:creationId xmlns:a16="http://schemas.microsoft.com/office/drawing/2014/main" id="{D0CFB011-AFF7-282F-9300-65B4ED56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765175"/>
            <a:ext cx="129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80627" name="Rectangle 51">
            <a:extLst>
              <a:ext uri="{FF2B5EF4-FFF2-40B4-BE49-F238E27FC236}">
                <a16:creationId xmlns:a16="http://schemas.microsoft.com/office/drawing/2014/main" id="{FF8E7E49-7F52-3949-DBE0-59F4C7AF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3067050"/>
            <a:ext cx="35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80628" name="Rectangle 52">
            <a:extLst>
              <a:ext uri="{FF2B5EF4-FFF2-40B4-BE49-F238E27FC236}">
                <a16:creationId xmlns:a16="http://schemas.microsoft.com/office/drawing/2014/main" id="{57EDD6B9-9708-BF11-6FF6-27B69A7C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3698875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0636" name="Rectangle 60">
            <a:extLst>
              <a:ext uri="{FF2B5EF4-FFF2-40B4-BE49-F238E27FC236}">
                <a16:creationId xmlns:a16="http://schemas.microsoft.com/office/drawing/2014/main" id="{77CBDEE5-EBAA-5030-4E69-359DE70E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3435350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0637" name="Rectangle 61">
            <a:extLst>
              <a:ext uri="{FF2B5EF4-FFF2-40B4-BE49-F238E27FC236}">
                <a16:creationId xmlns:a16="http://schemas.microsoft.com/office/drawing/2014/main" id="{6AEC9AD6-6679-69AD-945C-C9D310DA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2673350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" name="Rectangle 51">
            <a:extLst>
              <a:ext uri="{FF2B5EF4-FFF2-40B4-BE49-F238E27FC236}">
                <a16:creationId xmlns:a16="http://schemas.microsoft.com/office/drawing/2014/main" id="{42D8AED2-F6EA-D646-DDAF-23C40099B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2141538"/>
            <a:ext cx="3571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9" name="Rectangle 51">
            <a:extLst>
              <a:ext uri="{FF2B5EF4-FFF2-40B4-BE49-F238E27FC236}">
                <a16:creationId xmlns:a16="http://schemas.microsoft.com/office/drawing/2014/main" id="{2F661730-7854-74E2-C00A-DA09F866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3892550"/>
            <a:ext cx="504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11</a:t>
            </a: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848924B0-18DB-A6F6-2254-4D2FD73EA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052638"/>
          <a:ext cx="831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406048" imgH="164957" progId="Equation.3">
                  <p:embed/>
                </p:oleObj>
              </mc:Choice>
              <mc:Fallback>
                <p:oleObj name="方程式" r:id="rId12" imgW="406048" imgH="164957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052638"/>
                        <a:ext cx="8318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4" grpId="0"/>
      <p:bldP spid="280618" grpId="0"/>
      <p:bldP spid="280625" grpId="0" animBg="1"/>
      <p:bldP spid="280626" grpId="0"/>
      <p:bldP spid="280627" grpId="0"/>
      <p:bldP spid="280628" grpId="0"/>
      <p:bldP spid="280636" grpId="0"/>
      <p:bldP spid="28063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5C6A366B-8B55-01D6-0B2F-AE6F2AF78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765175"/>
            <a:ext cx="509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set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= { 2, 3, 5, 7}.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8773" name="Text Box 5">
            <a:extLst>
              <a:ext uri="{FF2B5EF4-FFF2-40B4-BE49-F238E27FC236}">
                <a16:creationId xmlns:a16="http://schemas.microsoft.com/office/drawing/2014/main" id="{103B39F6-68C4-8F3F-E4EA-C7E77806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565400"/>
            <a:ext cx="54594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We say that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is a subset of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8774" name="Text Box 6">
            <a:extLst>
              <a:ext uri="{FF2B5EF4-FFF2-40B4-BE49-F238E27FC236}">
                <a16:creationId xmlns:a16="http://schemas.microsoft.com/office/drawing/2014/main" id="{2C6C3E65-01CF-7737-34A9-3AADF96A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341438"/>
            <a:ext cx="25066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15963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(iii)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{ 5, 7 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8775" name="Text Box 7">
            <a:extLst>
              <a:ext uri="{FF2B5EF4-FFF2-40B4-BE49-F238E27FC236}">
                <a16:creationId xmlns:a16="http://schemas.microsoft.com/office/drawing/2014/main" id="{94D4DBFC-2A2E-77F3-D824-5F9488A6C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844675"/>
            <a:ext cx="5603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15963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 u="sng">
                <a:latin typeface="Arial" panose="020B0604020202020204" pitchFamily="34" charset="0"/>
              </a:rPr>
              <a:t>X</a:t>
            </a:r>
            <a:r>
              <a:rPr lang="en-US" altLang="zh-TW" sz="2400" u="sng">
                <a:latin typeface="Arial" panose="020B0604020202020204" pitchFamily="34" charset="0"/>
              </a:rPr>
              <a:t> contains all the elements of </a:t>
            </a:r>
            <a:r>
              <a:rPr lang="en-US" altLang="zh-TW" sz="2400" i="1" u="sng">
                <a:latin typeface="Arial" panose="020B0604020202020204" pitchFamily="34" charset="0"/>
              </a:rPr>
              <a:t>Y</a:t>
            </a:r>
            <a:r>
              <a:rPr lang="en-US" altLang="zh-TW" sz="2400" u="sng">
                <a:latin typeface="Arial" panose="020B0604020202020204" pitchFamily="34" charset="0"/>
              </a:rPr>
              <a:t>.</a:t>
            </a:r>
            <a:endParaRPr lang="en-US" altLang="zh-TW" sz="2400" u="sng">
              <a:latin typeface="Times New Roman" panose="02020603050405020304" pitchFamily="18" charset="0"/>
            </a:endParaRPr>
          </a:p>
        </p:txBody>
      </p:sp>
      <p:sp>
        <p:nvSpPr>
          <p:cNvPr id="288776" name="Text Box 8">
            <a:extLst>
              <a:ext uri="{FF2B5EF4-FFF2-40B4-BE49-F238E27FC236}">
                <a16:creationId xmlns:a16="http://schemas.microsoft.com/office/drawing/2014/main" id="{D462CE36-89AA-1F5E-D2AE-4E1DD410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19563"/>
            <a:ext cx="2506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15963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(iv) </a:t>
            </a:r>
            <a:r>
              <a:rPr lang="en-US" altLang="zh-TW" sz="2400" i="1">
                <a:latin typeface="Arial" panose="020B0604020202020204" pitchFamily="34" charset="0"/>
              </a:rPr>
              <a:t>Z</a:t>
            </a:r>
            <a:r>
              <a:rPr lang="en-US" altLang="zh-TW" sz="2400">
                <a:latin typeface="Arial" panose="020B0604020202020204" pitchFamily="34" charset="0"/>
              </a:rPr>
              <a:t> = { 1, 2, 3}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88777" name="Text Box 9">
            <a:extLst>
              <a:ext uri="{FF2B5EF4-FFF2-40B4-BE49-F238E27FC236}">
                <a16:creationId xmlns:a16="http://schemas.microsoft.com/office/drawing/2014/main" id="{1E6AA0AE-B2CC-C3AD-A2C2-372D5F075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710113"/>
            <a:ext cx="38750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15963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 u="sng">
                <a:latin typeface="Arial" panose="020B0604020202020204" pitchFamily="34" charset="0"/>
              </a:rPr>
              <a:t>Z</a:t>
            </a:r>
            <a:r>
              <a:rPr lang="en-US" altLang="zh-TW" sz="2400" u="sng">
                <a:latin typeface="Arial" panose="020B0604020202020204" pitchFamily="34" charset="0"/>
              </a:rPr>
              <a:t> is not a subset of </a:t>
            </a:r>
            <a:r>
              <a:rPr lang="en-US" altLang="zh-TW" sz="2400" i="1" u="sng">
                <a:latin typeface="Arial" panose="020B0604020202020204" pitchFamily="34" charset="0"/>
              </a:rPr>
              <a:t>X</a:t>
            </a:r>
            <a:r>
              <a:rPr lang="en-US" altLang="zh-TW" sz="2400" u="sng">
                <a:latin typeface="Arial" panose="020B0604020202020204" pitchFamily="34" charset="0"/>
              </a:rPr>
              <a:t>.</a:t>
            </a:r>
            <a:endParaRPr lang="en-US" altLang="zh-TW" sz="2400" u="sng">
              <a:latin typeface="Times New Roman" panose="02020603050405020304" pitchFamily="18" charset="0"/>
            </a:endParaRPr>
          </a:p>
        </p:txBody>
      </p:sp>
      <p:sp>
        <p:nvSpPr>
          <p:cNvPr id="288778" name="Text Box 10">
            <a:extLst>
              <a:ext uri="{FF2B5EF4-FFF2-40B4-BE49-F238E27FC236}">
                <a16:creationId xmlns:a16="http://schemas.microsoft.com/office/drawing/2014/main" id="{97C7C33A-F376-A74F-FB73-F98CC407A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5343525"/>
            <a:ext cx="4235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We denote this by </a:t>
            </a:r>
            <a:r>
              <a:rPr lang="en-US" altLang="zh-TW" sz="2400" i="1">
                <a:latin typeface="Arial" panose="020B0604020202020204" pitchFamily="34" charset="0"/>
              </a:rPr>
              <a:t>Z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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grpSp>
        <p:nvGrpSpPr>
          <p:cNvPr id="288783" name="Group 15">
            <a:extLst>
              <a:ext uri="{FF2B5EF4-FFF2-40B4-BE49-F238E27FC236}">
                <a16:creationId xmlns:a16="http://schemas.microsoft.com/office/drawing/2014/main" id="{63DFB757-4F03-2F43-05C8-59D4C459C25D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1528763"/>
            <a:ext cx="1439863" cy="1758950"/>
            <a:chOff x="4376" y="1541"/>
            <a:chExt cx="727" cy="891"/>
          </a:xfrm>
        </p:grpSpPr>
        <p:sp>
          <p:nvSpPr>
            <p:cNvPr id="22551" name="Oval 16">
              <a:extLst>
                <a:ext uri="{FF2B5EF4-FFF2-40B4-BE49-F238E27FC236}">
                  <a16:creationId xmlns:a16="http://schemas.microsoft.com/office/drawing/2014/main" id="{658CDAE8-DD2B-5076-23A8-51C39258D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751"/>
              <a:ext cx="681" cy="68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552" name="Text Box 17">
              <a:extLst>
                <a:ext uri="{FF2B5EF4-FFF2-40B4-BE49-F238E27FC236}">
                  <a16:creationId xmlns:a16="http://schemas.microsoft.com/office/drawing/2014/main" id="{7883E15D-9B71-48A8-6CE8-3D5834844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541"/>
              <a:ext cx="7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set</a:t>
              </a:r>
              <a:r>
                <a:rPr lang="en-US" altLang="zh-TW" sz="2400" i="1">
                  <a:latin typeface="Arial" panose="020B0604020202020204" pitchFamily="34" charset="0"/>
                </a:rPr>
                <a:t> Y</a:t>
              </a:r>
            </a:p>
          </p:txBody>
        </p:sp>
      </p:grpSp>
      <p:grpSp>
        <p:nvGrpSpPr>
          <p:cNvPr id="288795" name="Group 27">
            <a:extLst>
              <a:ext uri="{FF2B5EF4-FFF2-40B4-BE49-F238E27FC236}">
                <a16:creationId xmlns:a16="http://schemas.microsoft.com/office/drawing/2014/main" id="{34185DAC-D486-916B-0047-6AE3E19BECEC}"/>
              </a:ext>
            </a:extLst>
          </p:cNvPr>
          <p:cNvGrpSpPr>
            <a:grpSpLocks/>
          </p:cNvGrpSpPr>
          <p:nvPr/>
        </p:nvGrpSpPr>
        <p:grpSpPr bwMode="auto">
          <a:xfrm>
            <a:off x="6002338" y="2852738"/>
            <a:ext cx="2316162" cy="1758950"/>
            <a:chOff x="3781" y="1797"/>
            <a:chExt cx="1459" cy="1108"/>
          </a:xfrm>
        </p:grpSpPr>
        <p:sp>
          <p:nvSpPr>
            <p:cNvPr id="22549" name="Oval 19">
              <a:extLst>
                <a:ext uri="{FF2B5EF4-FFF2-40B4-BE49-F238E27FC236}">
                  <a16:creationId xmlns:a16="http://schemas.microsoft.com/office/drawing/2014/main" id="{68044A8C-7E37-31E4-70F3-3F4D9B3A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797"/>
              <a:ext cx="959" cy="937"/>
            </a:xfrm>
            <a:prstGeom prst="ellipse">
              <a:avLst/>
            </a:prstGeom>
            <a:noFill/>
            <a:ln w="25400" algn="ctr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2550" name="Text Box 20">
              <a:extLst>
                <a:ext uri="{FF2B5EF4-FFF2-40B4-BE49-F238E27FC236}">
                  <a16:creationId xmlns:a16="http://schemas.microsoft.com/office/drawing/2014/main" id="{65050DDF-0B25-0F7B-4977-4EA21F3BE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614"/>
              <a:ext cx="7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set </a:t>
              </a:r>
              <a:r>
                <a:rPr lang="en-US" altLang="zh-TW" sz="2400" i="1">
                  <a:latin typeface="Arial" panose="020B0604020202020204" pitchFamily="34" charset="0"/>
                </a:rPr>
                <a:t>Z</a:t>
              </a:r>
            </a:p>
          </p:txBody>
        </p:sp>
      </p:grpSp>
      <p:sp>
        <p:nvSpPr>
          <p:cNvPr id="22539" name="Oval 49">
            <a:extLst>
              <a:ext uri="{FF2B5EF4-FFF2-40B4-BE49-F238E27FC236}">
                <a16:creationId xmlns:a16="http://schemas.microsoft.com/office/drawing/2014/main" id="{04313CD0-342D-7730-F4E7-57FE0265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1341438"/>
            <a:ext cx="2879725" cy="2663825"/>
          </a:xfrm>
          <a:prstGeom prst="ellipse">
            <a:avLst/>
          </a:prstGeom>
          <a:noFill/>
          <a:ln w="25400" algn="ctr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2540" name="Text Box 50">
            <a:extLst>
              <a:ext uri="{FF2B5EF4-FFF2-40B4-BE49-F238E27FC236}">
                <a16:creationId xmlns:a16="http://schemas.microsoft.com/office/drawing/2014/main" id="{5A41CB8E-EFE1-E406-7890-09BEC5A86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765175"/>
            <a:ext cx="129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set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2541" name="Rectangle 51">
            <a:extLst>
              <a:ext uri="{FF2B5EF4-FFF2-40B4-BE49-F238E27FC236}">
                <a16:creationId xmlns:a16="http://schemas.microsoft.com/office/drawing/2014/main" id="{5A37ED59-DD8E-E7AC-55C0-8D13CFFB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3067050"/>
            <a:ext cx="35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42" name="Rectangle 52">
            <a:extLst>
              <a:ext uri="{FF2B5EF4-FFF2-40B4-BE49-F238E27FC236}">
                <a16:creationId xmlns:a16="http://schemas.microsoft.com/office/drawing/2014/main" id="{5435DACF-40A6-A0BA-2BC4-063645D72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3698875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3" name="Rectangle 60">
            <a:extLst>
              <a:ext uri="{FF2B5EF4-FFF2-40B4-BE49-F238E27FC236}">
                <a16:creationId xmlns:a16="http://schemas.microsoft.com/office/drawing/2014/main" id="{3B4037D8-83BC-E1B9-E24E-274A85442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3435350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44" name="Rectangle 61">
            <a:extLst>
              <a:ext uri="{FF2B5EF4-FFF2-40B4-BE49-F238E27FC236}">
                <a16:creationId xmlns:a16="http://schemas.microsoft.com/office/drawing/2014/main" id="{F1D5D5E1-2C2F-EDE8-CBD7-465E810D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2673350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545" name="Rectangle 51">
            <a:extLst>
              <a:ext uri="{FF2B5EF4-FFF2-40B4-BE49-F238E27FC236}">
                <a16:creationId xmlns:a16="http://schemas.microsoft.com/office/drawing/2014/main" id="{D9F92833-EB22-270A-AAED-EF9E79E43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2141538"/>
            <a:ext cx="3571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1" name="Text Box 103">
            <a:extLst>
              <a:ext uri="{FF2B5EF4-FFF2-40B4-BE49-F238E27FC236}">
                <a16:creationId xmlns:a16="http://schemas.microsoft.com/office/drawing/2014/main" id="{1148F3FF-041A-A184-0D91-1FB4CFC0D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733925"/>
            <a:ext cx="47529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Z 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contains the element 1 which   is not an element of </a:t>
            </a:r>
            <a:r>
              <a:rPr lang="en-US" altLang="zh-TW" sz="2400" i="1">
                <a:solidFill>
                  <a:srgbClr val="0033CC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2547" name="Rectangle 51">
            <a:extLst>
              <a:ext uri="{FF2B5EF4-FFF2-40B4-BE49-F238E27FC236}">
                <a16:creationId xmlns:a16="http://schemas.microsoft.com/office/drawing/2014/main" id="{9DE2B7D5-BBE9-5D87-1796-C0638A48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3892550"/>
            <a:ext cx="504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984785FC-24D0-E858-A34F-AC3C77C17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987675"/>
            <a:ext cx="54594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and is denoted by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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/>
      <p:bldP spid="288774" grpId="0"/>
      <p:bldP spid="288775" grpId="0"/>
      <p:bldP spid="288776" grpId="0"/>
      <p:bldP spid="288777" grpId="0"/>
      <p:bldP spid="288778" grpId="0"/>
      <p:bldP spid="31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55" name="Text Box 95">
            <a:extLst>
              <a:ext uri="{FF2B5EF4-FFF2-40B4-BE49-F238E27FC236}">
                <a16:creationId xmlns:a16="http://schemas.microsoft.com/office/drawing/2014/main" id="{25AA0151-9516-1CB8-7A77-7508F3D4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885825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throwing a dice,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 set of </a:t>
            </a:r>
            <a:r>
              <a:rPr lang="en-US" altLang="zh-TW" sz="2400">
                <a:latin typeface="Arial" panose="020B0604020202020204" pitchFamily="34" charset="0"/>
              </a:rPr>
              <a:t>possible outcomes is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{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2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3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4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5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6</a:t>
            </a:r>
            <a:r>
              <a:rPr lang="en-US" altLang="zh-TW" sz="2400">
                <a:latin typeface="Arial" panose="020B0604020202020204" pitchFamily="34" charset="0"/>
              </a:rPr>
              <a:t>}.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20256" name="Oval 96">
            <a:extLst>
              <a:ext uri="{FF2B5EF4-FFF2-40B4-BE49-F238E27FC236}">
                <a16:creationId xmlns:a16="http://schemas.microsoft.com/office/drawing/2014/main" id="{8DC5B9CD-F5F3-AEF1-1EC6-5D1ABF11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1781175"/>
            <a:ext cx="2519363" cy="2519363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20264" name="Group 104">
            <a:extLst>
              <a:ext uri="{FF2B5EF4-FFF2-40B4-BE49-F238E27FC236}">
                <a16:creationId xmlns:a16="http://schemas.microsoft.com/office/drawing/2014/main" id="{CE7AC081-8366-2F07-6406-EB22FE66E212}"/>
              </a:ext>
            </a:extLst>
          </p:cNvPr>
          <p:cNvGrpSpPr>
            <a:grpSpLocks/>
          </p:cNvGrpSpPr>
          <p:nvPr/>
        </p:nvGrpSpPr>
        <p:grpSpPr bwMode="auto">
          <a:xfrm>
            <a:off x="6062663" y="2146300"/>
            <a:ext cx="1890712" cy="1787525"/>
            <a:chOff x="836" y="2166"/>
            <a:chExt cx="1191" cy="1126"/>
          </a:xfrm>
        </p:grpSpPr>
        <p:sp>
          <p:nvSpPr>
            <p:cNvPr id="23562" name="Rectangle 98">
              <a:extLst>
                <a:ext uri="{FF2B5EF4-FFF2-40B4-BE49-F238E27FC236}">
                  <a16:creationId xmlns:a16="http://schemas.microsoft.com/office/drawing/2014/main" id="{6D3C07DB-8E2C-78F0-7DB2-E452AB69E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216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3563" name="Rectangle 99">
              <a:extLst>
                <a:ext uri="{FF2B5EF4-FFF2-40B4-BE49-F238E27FC236}">
                  <a16:creationId xmlns:a16="http://schemas.microsoft.com/office/drawing/2014/main" id="{B260FABA-0BE8-EC00-43BF-7A426BDD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3564" name="Rectangle 100">
              <a:extLst>
                <a:ext uri="{FF2B5EF4-FFF2-40B4-BE49-F238E27FC236}">
                  <a16:creationId xmlns:a16="http://schemas.microsoft.com/office/drawing/2014/main" id="{9ADB3B98-07AE-E660-5235-A5FD0265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850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3565" name="Rectangle 101">
              <a:extLst>
                <a:ext uri="{FF2B5EF4-FFF2-40B4-BE49-F238E27FC236}">
                  <a16:creationId xmlns:a16="http://schemas.microsoft.com/office/drawing/2014/main" id="{E2AC1000-56ED-973A-3F0F-0E62A5E2C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3001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3566" name="Rectangle 102">
              <a:extLst>
                <a:ext uri="{FF2B5EF4-FFF2-40B4-BE49-F238E27FC236}">
                  <a16:creationId xmlns:a16="http://schemas.microsoft.com/office/drawing/2014/main" id="{28F5FE67-9A82-D45F-A531-F41F6E6A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329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3567" name="Rectangle 103">
              <a:extLst>
                <a:ext uri="{FF2B5EF4-FFF2-40B4-BE49-F238E27FC236}">
                  <a16:creationId xmlns:a16="http://schemas.microsoft.com/office/drawing/2014/main" id="{4095BA5A-B484-ADDE-1BD4-B5E44D2D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748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20265" name="Text Box 105">
            <a:extLst>
              <a:ext uri="{FF2B5EF4-FFF2-40B4-BE49-F238E27FC236}">
                <a16:creationId xmlns:a16="http://schemas.microsoft.com/office/drawing/2014/main" id="{CDB8CF2D-CD59-9215-6BFC-7EB38E62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773238"/>
            <a:ext cx="7113587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This set contains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ALL</a:t>
            </a:r>
            <a:r>
              <a:rPr lang="en-US" altLang="zh-TW" sz="2400">
                <a:latin typeface="Arial" panose="020B0604020202020204" pitchFamily="34" charset="0"/>
              </a:rPr>
              <a:t> the elements of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u="sng">
                <a:latin typeface="Arial" panose="020B0604020202020204" pitchFamily="34" charset="0"/>
              </a:rPr>
              <a:t>the situation under consideration</a:t>
            </a:r>
            <a:r>
              <a:rPr lang="en-US" altLang="zh-TW" sz="2400">
                <a:latin typeface="Arial" panose="020B0604020202020204" pitchFamily="34" charset="0"/>
              </a:rPr>
              <a:t>.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20266" name="Text Box 106">
            <a:extLst>
              <a:ext uri="{FF2B5EF4-FFF2-40B4-BE49-F238E27FC236}">
                <a16:creationId xmlns:a16="http://schemas.microsoft.com/office/drawing/2014/main" id="{2AC063D8-2D3A-BA61-5717-6D30746C7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40063"/>
            <a:ext cx="4219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denoted by </a:t>
            </a:r>
            <a:r>
              <a:rPr lang="en-US" altLang="zh-TW" sz="2400" b="1" i="1">
                <a:solidFill>
                  <a:srgbClr val="008000"/>
                </a:solidFill>
                <a:latin typeface="Arial" panose="020B0604020202020204" pitchFamily="34" charset="0"/>
              </a:rPr>
              <a:t>U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20267" name="Rectangle 107">
            <a:extLst>
              <a:ext uri="{FF2B5EF4-FFF2-40B4-BE49-F238E27FC236}">
                <a16:creationId xmlns:a16="http://schemas.microsoft.com/office/drawing/2014/main" id="{88214F77-62F9-967E-2EF3-DB5AD9AA3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1628775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008000"/>
                </a:solidFill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23" name="Text Box 95">
            <a:extLst>
              <a:ext uri="{FF2B5EF4-FFF2-40B4-BE49-F238E27FC236}">
                <a16:creationId xmlns:a16="http://schemas.microsoft.com/office/drawing/2014/main" id="{DA2D0965-F896-6D2B-EA1A-ED309BFB9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56038"/>
            <a:ext cx="68881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US" altLang="zh-TW" sz="2400" b="1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400">
                <a:latin typeface="Arial" panose="020B0604020202020204" pitchFamily="34" charset="0"/>
              </a:rPr>
              <a:t>{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2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3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4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5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6</a:t>
            </a:r>
            <a:r>
              <a:rPr lang="en-US" altLang="zh-TW" sz="2400">
                <a:latin typeface="Arial" panose="020B0604020202020204" pitchFamily="34" charset="0"/>
              </a:rPr>
              <a:t>} 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4" name="Text Box 106">
            <a:extLst>
              <a:ext uri="{FF2B5EF4-FFF2-40B4-BE49-F238E27FC236}">
                <a16:creationId xmlns:a16="http://schemas.microsoft.com/office/drawing/2014/main" id="{6BC386A5-0ED0-D602-6F61-CDB736CA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608263"/>
            <a:ext cx="42275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We called it the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universal set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2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55" grpId="0"/>
      <p:bldP spid="220256" grpId="0" animBg="1"/>
      <p:bldP spid="220265" grpId="0"/>
      <p:bldP spid="220266" grpId="0"/>
      <p:bldP spid="220267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95">
            <a:extLst>
              <a:ext uri="{FF2B5EF4-FFF2-40B4-BE49-F238E27FC236}">
                <a16:creationId xmlns:a16="http://schemas.microsoft.com/office/drawing/2014/main" id="{D1F9A881-A49B-D9B9-FB7A-F9EFFCF4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885825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throwing a dice,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 set of </a:t>
            </a:r>
            <a:r>
              <a:rPr lang="en-US" altLang="zh-TW" sz="2400">
                <a:latin typeface="Arial" panose="020B0604020202020204" pitchFamily="34" charset="0"/>
              </a:rPr>
              <a:t>possible outcomes is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{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2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3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4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5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r>
              <a:rPr lang="en-US" altLang="zh-TW" sz="2400">
                <a:solidFill>
                  <a:srgbClr val="FF6600"/>
                </a:solidFill>
                <a:latin typeface="Arial" panose="020B0604020202020204" pitchFamily="34" charset="0"/>
              </a:rPr>
              <a:t> 6</a:t>
            </a:r>
            <a:r>
              <a:rPr lang="en-US" altLang="zh-TW" sz="2400">
                <a:latin typeface="Arial" panose="020B0604020202020204" pitchFamily="34" charset="0"/>
              </a:rPr>
              <a:t>}.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3" name="Text Box 108">
            <a:extLst>
              <a:ext uri="{FF2B5EF4-FFF2-40B4-BE49-F238E27FC236}">
                <a16:creationId xmlns:a16="http://schemas.microsoft.com/office/drawing/2014/main" id="{EAF2B379-2E1B-5700-7D4E-E5FE7319D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73238"/>
            <a:ext cx="5688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a set </a:t>
            </a:r>
            <a:r>
              <a:rPr lang="en-US" altLang="zh-TW" sz="2400">
                <a:solidFill>
                  <a:srgbClr val="9966FF"/>
                </a:solidFill>
                <a:latin typeface="Arial" panose="020B0604020202020204" pitchFamily="34" charset="0"/>
              </a:rPr>
              <a:t>does not contain any</a:t>
            </a:r>
            <a:r>
              <a:rPr lang="en-US" altLang="zh-TW" sz="2400">
                <a:latin typeface="Arial" panose="020B0604020202020204" pitchFamily="34" charset="0"/>
              </a:rPr>
              <a:t> elements,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4" name="Text Box 109">
            <a:extLst>
              <a:ext uri="{FF2B5EF4-FFF2-40B4-BE49-F238E27FC236}">
                <a16:creationId xmlns:a16="http://schemas.microsoft.com/office/drawing/2014/main" id="{3AD730C0-8A54-1369-2FA8-7ACF90453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781300"/>
            <a:ext cx="65246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which is denoted by the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Greek letter</a:t>
            </a:r>
            <a:r>
              <a:rPr lang="en-US" altLang="zh-TW" sz="2400" i="1">
                <a:solidFill>
                  <a:srgbClr val="9966FF"/>
                </a:solidFill>
                <a:latin typeface="Symbol" panose="05050102010706020507" pitchFamily="18" charset="2"/>
              </a:rPr>
              <a:t> f </a:t>
            </a:r>
            <a:r>
              <a:rPr lang="en-US" altLang="zh-TW" sz="2400">
                <a:latin typeface="Arial" panose="020B0604020202020204" pitchFamily="34" charset="0"/>
              </a:rPr>
              <a:t>or </a:t>
            </a:r>
            <a:r>
              <a:rPr lang="en-US" altLang="zh-TW" sz="2400">
                <a:solidFill>
                  <a:srgbClr val="9966FF"/>
                </a:solidFill>
                <a:latin typeface="Arial" panose="020B0604020202020204" pitchFamily="34" charset="0"/>
              </a:rPr>
              <a:t>{ }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5" name="Oval 114">
            <a:extLst>
              <a:ext uri="{FF2B5EF4-FFF2-40B4-BE49-F238E27FC236}">
                <a16:creationId xmlns:a16="http://schemas.microsoft.com/office/drawing/2014/main" id="{F9D17FA0-1415-F490-BD7B-6DA1EB7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3162300"/>
            <a:ext cx="1081087" cy="1081088"/>
          </a:xfrm>
          <a:prstGeom prst="ellipse">
            <a:avLst/>
          </a:prstGeom>
          <a:noFill/>
          <a:ln w="25400" algn="ctr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16" name="Text Box 109">
            <a:extLst>
              <a:ext uri="{FF2B5EF4-FFF2-40B4-BE49-F238E27FC236}">
                <a16:creationId xmlns:a16="http://schemas.microsoft.com/office/drawing/2014/main" id="{D4870739-D6D6-E623-F399-BF9436F98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76475"/>
            <a:ext cx="3673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is called the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empty set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7" name="Text Box 95">
            <a:extLst>
              <a:ext uri="{FF2B5EF4-FFF2-40B4-BE49-F238E27FC236}">
                <a16:creationId xmlns:a16="http://schemas.microsoft.com/office/drawing/2014/main" id="{42C35D7D-66E1-C0A2-F7BC-F80AD29FB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4437063"/>
            <a:ext cx="8555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 b="1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400">
                <a:latin typeface="Arial" panose="020B0604020202020204" pitchFamily="34" charset="0"/>
              </a:rPr>
              <a:t>{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: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is the number obtained &gt; 6}.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8" name="Text Box 109">
            <a:extLst>
              <a:ext uri="{FF2B5EF4-FFF2-40B4-BE49-F238E27FC236}">
                <a16:creationId xmlns:a16="http://schemas.microsoft.com/office/drawing/2014/main" id="{E1E6FBC2-5811-B8E3-C89F-659B55C5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4983163"/>
            <a:ext cx="47958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Since there is no element in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9" name="Text Box 109">
            <a:extLst>
              <a:ext uri="{FF2B5EF4-FFF2-40B4-BE49-F238E27FC236}">
                <a16:creationId xmlns:a16="http://schemas.microsoft.com/office/drawing/2014/main" id="{1C0D14E5-D984-B11D-523A-26AE79F3D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87988"/>
            <a:ext cx="2720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</a:rPr>
              <a:t>is an empty set,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0" name="Text Box 109">
            <a:extLst>
              <a:ext uri="{FF2B5EF4-FFF2-40B4-BE49-F238E27FC236}">
                <a16:creationId xmlns:a16="http://schemas.microsoft.com/office/drawing/2014/main" id="{53E805A0-2EBE-049E-2041-89ADE028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487988"/>
            <a:ext cx="2016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i.e.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Symbol" panose="05050102010706020507" pitchFamily="18" charset="2"/>
              </a:rPr>
              <a:t>f </a:t>
            </a:r>
            <a:r>
              <a:rPr lang="en-US" altLang="zh-TW" sz="2400">
                <a:latin typeface="Symbol" panose="05050102010706020507" pitchFamily="18" charset="2"/>
              </a:rPr>
              <a:t>.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1" name="Text Box 115">
            <a:extLst>
              <a:ext uri="{FF2B5EF4-FFF2-40B4-BE49-F238E27FC236}">
                <a16:creationId xmlns:a16="http://schemas.microsoft.com/office/drawing/2014/main" id="{3D742426-F921-A540-7960-00A0A9255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2708275"/>
            <a:ext cx="649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9966FF"/>
                </a:solidFill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24588" name="Oval 96">
            <a:extLst>
              <a:ext uri="{FF2B5EF4-FFF2-40B4-BE49-F238E27FC236}">
                <a16:creationId xmlns:a16="http://schemas.microsoft.com/office/drawing/2014/main" id="{D8DD9CBA-9BA5-A450-A81C-7A53B69C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1781175"/>
            <a:ext cx="2519363" cy="2519363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4589" name="Group 104">
            <a:extLst>
              <a:ext uri="{FF2B5EF4-FFF2-40B4-BE49-F238E27FC236}">
                <a16:creationId xmlns:a16="http://schemas.microsoft.com/office/drawing/2014/main" id="{E53D104A-2BD9-4C88-21A2-3E8BF0D5D0C2}"/>
              </a:ext>
            </a:extLst>
          </p:cNvPr>
          <p:cNvGrpSpPr>
            <a:grpSpLocks/>
          </p:cNvGrpSpPr>
          <p:nvPr/>
        </p:nvGrpSpPr>
        <p:grpSpPr bwMode="auto">
          <a:xfrm>
            <a:off x="6062663" y="2146300"/>
            <a:ext cx="1890712" cy="1787525"/>
            <a:chOff x="836" y="2166"/>
            <a:chExt cx="1191" cy="1126"/>
          </a:xfrm>
        </p:grpSpPr>
        <p:sp>
          <p:nvSpPr>
            <p:cNvPr id="24592" name="Rectangle 98">
              <a:extLst>
                <a:ext uri="{FF2B5EF4-FFF2-40B4-BE49-F238E27FC236}">
                  <a16:creationId xmlns:a16="http://schemas.microsoft.com/office/drawing/2014/main" id="{25FD7FAF-B524-2A21-461F-FF7273843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216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4593" name="Rectangle 99">
              <a:extLst>
                <a:ext uri="{FF2B5EF4-FFF2-40B4-BE49-F238E27FC236}">
                  <a16:creationId xmlns:a16="http://schemas.microsoft.com/office/drawing/2014/main" id="{2711BA48-1C77-F5B0-58FA-A82184802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30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4594" name="Rectangle 100">
              <a:extLst>
                <a:ext uri="{FF2B5EF4-FFF2-40B4-BE49-F238E27FC236}">
                  <a16:creationId xmlns:a16="http://schemas.microsoft.com/office/drawing/2014/main" id="{87638693-E2AF-E46E-43F1-70BBBE0A2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850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4595" name="Rectangle 101">
              <a:extLst>
                <a:ext uri="{FF2B5EF4-FFF2-40B4-BE49-F238E27FC236}">
                  <a16:creationId xmlns:a16="http://schemas.microsoft.com/office/drawing/2014/main" id="{6640BCC2-19AB-ABD1-B6AD-019A2C21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3001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4596" name="Rectangle 102">
              <a:extLst>
                <a:ext uri="{FF2B5EF4-FFF2-40B4-BE49-F238E27FC236}">
                  <a16:creationId xmlns:a16="http://schemas.microsoft.com/office/drawing/2014/main" id="{044B596B-9F0D-3D8A-F4A4-688B1AFB8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329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4597" name="Rectangle 103">
              <a:extLst>
                <a:ext uri="{FF2B5EF4-FFF2-40B4-BE49-F238E27FC236}">
                  <a16:creationId xmlns:a16="http://schemas.microsoft.com/office/drawing/2014/main" id="{DA62360F-FC22-D980-DA2C-EE7EF52C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748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66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4590" name="Rectangle 107">
            <a:extLst>
              <a:ext uri="{FF2B5EF4-FFF2-40B4-BE49-F238E27FC236}">
                <a16:creationId xmlns:a16="http://schemas.microsoft.com/office/drawing/2014/main" id="{985F4623-5FF7-4383-3421-108E25D5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1628775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008000"/>
                </a:solidFill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41" name="Text Box 103">
            <a:extLst>
              <a:ext uri="{FF2B5EF4-FFF2-40B4-BE49-F238E27FC236}">
                <a16:creationId xmlns:a16="http://schemas.microsoft.com/office/drawing/2014/main" id="{F1DBD554-D8D2-8224-7F49-B1CD9EFF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013325"/>
            <a:ext cx="4248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</a:rPr>
              <a:t>A number obtained in throwing a dice cannot be greater than 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41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2245</Words>
  <Application>Microsoft Office PowerPoint</Application>
  <PresentationFormat>如螢幕大小 (4:3)</PresentationFormat>
  <Paragraphs>345</Paragraphs>
  <Slides>22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3" baseType="lpstr">
      <vt:lpstr>Arial</vt:lpstr>
      <vt:lpstr>新細明體</vt:lpstr>
      <vt:lpstr>Calibri</vt:lpstr>
      <vt:lpstr>Arial Black</vt:lpstr>
      <vt:lpstr>Symbol</vt:lpstr>
      <vt:lpstr>Times New Roman</vt:lpstr>
      <vt:lpstr>Arial Unicode MS</vt:lpstr>
      <vt:lpstr>Wingdings 3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711</cp:revision>
  <cp:lastPrinted>2015-09-15T02:14:24Z</cp:lastPrinted>
  <dcterms:created xsi:type="dcterms:W3CDTF">2008-10-21T01:19:13Z</dcterms:created>
  <dcterms:modified xsi:type="dcterms:W3CDTF">2024-12-07T15:28:13Z</dcterms:modified>
</cp:coreProperties>
</file>