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5"/>
  </p:notesMasterIdLst>
  <p:handoutMasterIdLst>
    <p:handoutMasterId r:id="rId16"/>
  </p:handoutMasterIdLst>
  <p:sldIdLst>
    <p:sldId id="273" r:id="rId3"/>
    <p:sldId id="351" r:id="rId4"/>
    <p:sldId id="371" r:id="rId5"/>
    <p:sldId id="379" r:id="rId6"/>
    <p:sldId id="373" r:id="rId7"/>
    <p:sldId id="374" r:id="rId8"/>
    <p:sldId id="375" r:id="rId9"/>
    <p:sldId id="376" r:id="rId10"/>
    <p:sldId id="377" r:id="rId11"/>
    <p:sldId id="378" r:id="rId12"/>
    <p:sldId id="380" r:id="rId13"/>
    <p:sldId id="381" r:id="rId14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  <a:srgbClr val="0000FF"/>
    <a:srgbClr val="0033CC"/>
    <a:srgbClr val="0066CC"/>
    <a:srgbClr val="ECD9FF"/>
    <a:srgbClr val="008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5110" autoAdjust="0"/>
  </p:normalViewPr>
  <p:slideViewPr>
    <p:cSldViewPr>
      <p:cViewPr varScale="1">
        <p:scale>
          <a:sx n="77" d="100"/>
          <a:sy n="77" d="100"/>
        </p:scale>
        <p:origin x="-840" y="-96"/>
      </p:cViewPr>
      <p:guideLst>
        <p:guide orient="horz" pos="39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6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E3EA027-0C26-95D2-1761-62606662A1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Lecture\Eng\5B11_5Min_02e.ppt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115801-9EDA-0BA5-2914-33F45B4D7B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EFDDCB0-C7F0-44C3-800C-37DDDA45F4B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FF4614-A0B7-3C4E-8157-94D1D0D0F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917D0F-FF30-F070-DE4C-BF4BE09915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8B0081-42A2-4BF5-9693-68D007D20D3D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58F4CB3-50E9-AEF9-7D42-0E36B7F6C5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Lecture\Eng\5B11_5Min_02e.ppt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4658F5-08B1-E901-0B3A-FCFFF97AC3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2A57DCA-305A-4A8C-AEF4-839E6537406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341615D6-6795-50AA-11C4-74ED8E2F3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BC5F3A31-9AE6-24A6-30A7-467216E63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356DBC-8C23-30C3-7568-9BB959C84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C42317-387A-E09C-BB4D-E4FCA0FC3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B7E9AA-3607-403B-8E03-2AF971A60CEB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1687731-2811-A3D7-4BD8-B237681643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676882-5283-3485-176E-A66EE7170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29700" name="頁首版面配置區 1">
            <a:extLst>
              <a:ext uri="{FF2B5EF4-FFF2-40B4-BE49-F238E27FC236}">
                <a16:creationId xmlns:a16="http://schemas.microsoft.com/office/drawing/2014/main" id="{D36F6AE6-30BC-4755-6240-ED47BBEFBBB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Lecture\Eng\5B11_5Min_02e.ppt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>
            <a:extLst>
              <a:ext uri="{FF2B5EF4-FFF2-40B4-BE49-F238E27FC236}">
                <a16:creationId xmlns:a16="http://schemas.microsoft.com/office/drawing/2014/main" id="{FD9EF99A-D188-9771-0A31-4C90738C8C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>
            <a:extLst>
              <a:ext uri="{FF2B5EF4-FFF2-40B4-BE49-F238E27FC236}">
                <a16:creationId xmlns:a16="http://schemas.microsoft.com/office/drawing/2014/main" id="{7760FBC4-2F62-9AAE-31D4-B9AB13F01C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0724" name="頁首版面配置區 1">
            <a:extLst>
              <a:ext uri="{FF2B5EF4-FFF2-40B4-BE49-F238E27FC236}">
                <a16:creationId xmlns:a16="http://schemas.microsoft.com/office/drawing/2014/main" id="{01AE78B4-8B0D-B2D3-3594-F0C509E6CEA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Lecture\Eng\5B11_5Min_02e.ppt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>
            <a:extLst>
              <a:ext uri="{FF2B5EF4-FFF2-40B4-BE49-F238E27FC236}">
                <a16:creationId xmlns:a16="http://schemas.microsoft.com/office/drawing/2014/main" id="{39ECF950-9F43-73E9-501F-BC20A87611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>
            <a:extLst>
              <a:ext uri="{FF2B5EF4-FFF2-40B4-BE49-F238E27FC236}">
                <a16:creationId xmlns:a16="http://schemas.microsoft.com/office/drawing/2014/main" id="{5F2BC238-3F1D-CCB4-7790-B6ABB4B649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1748" name="頁首版面配置區 3">
            <a:extLst>
              <a:ext uri="{FF2B5EF4-FFF2-40B4-BE49-F238E27FC236}">
                <a16:creationId xmlns:a16="http://schemas.microsoft.com/office/drawing/2014/main" id="{F0AD8983-0B64-2880-642A-101577F53B0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Lecture\Eng\5B11_5Min_02e.ppt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>
            <a:extLst>
              <a:ext uri="{FF2B5EF4-FFF2-40B4-BE49-F238E27FC236}">
                <a16:creationId xmlns:a16="http://schemas.microsoft.com/office/drawing/2014/main" id="{3BA1C625-2817-81B5-CDE0-262F3C1E53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備忘稿版面配置區 2">
            <a:extLst>
              <a:ext uri="{FF2B5EF4-FFF2-40B4-BE49-F238E27FC236}">
                <a16:creationId xmlns:a16="http://schemas.microsoft.com/office/drawing/2014/main" id="{61D921C0-756A-E475-D657-A9D08F80E9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2772" name="頁首版面配置區 4">
            <a:extLst>
              <a:ext uri="{FF2B5EF4-FFF2-40B4-BE49-F238E27FC236}">
                <a16:creationId xmlns:a16="http://schemas.microsoft.com/office/drawing/2014/main" id="{3552D96F-BFB9-83A2-FD8D-87DFCD78696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Lecture\Eng\5B11_5Min_02e.ppt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EC1FD06-829D-DFC5-C1F7-5AD09158A1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32650" y="812800"/>
            <a:ext cx="1876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4436-DCCF-0516-A182-400AA7A66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B5943-27BA-45FF-B1FD-D64AF296DB0F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C0E6B-920D-A9E7-A914-2AED93178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4F8A4-BB98-ABED-5E9D-28753C467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D54CB-38B0-4804-91DF-E75BC3ED08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08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D7A3A8-19F2-504F-3EC0-8181326E7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18628-BE0A-4FD4-A64A-602B2D0F1AD5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C1CAFB-AF0B-D35E-54A7-7EB38067F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F672F3-5115-9E5C-525B-B1C9906F1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9E689-1793-4F6D-B2F8-86C0BC21B3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41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5AE0DA-D216-91B2-87E9-25C869437F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3585A-C63A-4CBB-8AB5-C7FD3E7061B8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FC94BE-0B98-88AB-0980-F4048169E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4ADAE-0B0D-730A-2CF7-1F85C41FD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626D3-F113-48F5-9357-658FFE17DC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74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CE3416-D4FE-2E53-9AA7-66722BBFC23F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7F0FC0B-7EEE-243A-C92B-77C652D7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52013-E385-4CA5-8610-13E80C39E74B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B2CCEAA-997E-F479-D845-3AA0DA17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8682D68-10B0-F8A0-C7EE-0A0E894C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0B964-9BEC-4A12-AD83-26E169DECEF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2499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D39B71-C228-1DE7-CE97-3E6E0D59C959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4F924A2-7A0E-A045-CE47-B3B2ADB8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0175-0561-44E9-AFD3-EE670C7B8355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8F7678D-CA9E-840D-3088-A0A65525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73D55BB-5A1B-4470-2209-1912F05C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6AE7-2855-4747-BE2C-8C93E9A9336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4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EF602-2820-BD04-028B-C319703E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8C0AA-97B2-4BC6-8D62-32782EB6A1E2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5C639-C0FA-1C51-3467-CBDE488C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D939A-5735-422F-DAAA-4AFE7F7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CB96-E264-4871-92BE-06760FC2E40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3304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6BA07BA-A5F5-C819-A2AA-BB4D9F4B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8D293-9B9F-4980-92AF-110F95CE9355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528B32A-6C46-46F6-E0D8-7B3BAE6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9641732-5359-7404-4234-12345DCB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354C5-99D1-4F2B-8559-F6D6251C45B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021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34F0057-437C-EC5D-8D4E-D3950FAE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B1FD6-9E17-4BEF-B3F0-502D7E59D56F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A57BC92-CE21-EF99-5BE2-7DFED30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87DD149-4CAE-7C34-871C-744EE18C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F3969-25E9-427C-A626-B7A157590F8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112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50B28D9-702C-5560-7BFC-BAD6CBEA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44A5-0003-4BAD-AEBC-D658C1421C7C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A775336-8502-4D17-EF8B-F534582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3AE1B3B7-601B-051B-881F-5CE76C28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0489C-0F71-49E9-BEEE-13B5FD5305D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5194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6F25FAB2-FB24-2C61-D3A6-B98651D6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1950-BCF7-437F-A88E-B0FE0B24C3ED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3D46054-0335-0EE3-0667-2F28AD0C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09C45F30-1FD2-9DF0-B7AD-EA2A72AA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9C9D3-159D-427D-9235-D2BF999203D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6821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3532BE9-DAA9-9562-4FD3-7878E877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1FF0A-172A-48AC-B396-C61B6D26F871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93FF8E2-DE9D-AB6E-57E8-5FC89AA0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3174E92-81A5-AE4F-EF20-5910522B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EF6F-252B-43AE-9F69-19717A27155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07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6A5BA8-9580-D4EE-873B-0CC2C24BC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10902-774E-4293-A740-77B49B43A8BF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C364C4-9DB0-8F01-AF1A-A5E37EAD5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D2C3E4-CF4F-5AD1-8098-B417B692C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9A8F3-4C2B-4B5C-A976-F83BB3DFD9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046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878008D-C86C-AC46-37F2-6E93F7AB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184DB-E4F1-4BC6-8117-8CEB09916F34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258BBB8-5C3B-CD73-ED42-DFB34A00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E521EF3-C953-E1F3-3256-EEA9D46C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CA7D1-664E-4B6A-8637-D8A52294FBE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6120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E02CD3-D28B-6832-DF35-A496D217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73A74-72E1-4926-8BB7-B64C1BE3D347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D17DC-5468-D36B-FDC4-C30537D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6366D-44BA-9260-D8E3-9A26FE1E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820F9-51DB-442A-B9E0-89D0D2F5F29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842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09EE8-7300-E1C1-1339-A24C312E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77A86-BF86-46B3-9856-0F8A702FAC42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46455-4F2A-58A3-3A01-56DFA1C7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4A5AD-88D4-1382-4AAC-60BAAAD5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BE2D7-DF5A-4448-AC4F-2E2E63579E8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79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8992AE-F413-649C-2C34-08C5CFFC2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13234-99FE-4D66-861D-60D4051BC2AB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2226A0-E46C-5775-31F7-7D02C8C57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68E4DC-8502-CBBD-9D29-EABDA28C1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7A5B1-9434-42DC-A22D-EBF61E729F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3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34864-3EA2-BB3E-39E3-67CCE3DBF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D5F1-5E68-4032-B749-8C01E5E4E658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77E0F-D24E-22AB-31F5-53618087D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0AE52-79C6-D4C4-3F67-3F465AD31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CD01-80D1-468B-AA33-54F858760D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79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F03420-4D83-5874-EE4C-32533F3D0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A8F6-2518-4573-BE44-B87E3A5CE974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A31BEC-9BB5-7C5B-36A5-56A2C0703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1F748-7E6A-A8D3-642F-8109D202A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EEFAD-66D6-4DFB-986A-2F4369DB6B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9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BDB700-4507-4667-5C0B-574BD51BB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44FD-42FC-42AA-AC27-C40915EE751F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D68CBA-0EDB-A797-6154-3C024E5F6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B11679-7478-B6F1-B8B8-006644885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3C79A-A0D8-4BC2-9780-95EFD98BC7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F0F819-BA10-CAEA-6EC5-D6E216BE3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407E-66EE-4824-8F44-B50E66F49444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EEEAC4-EBFA-5222-D527-44709A759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0F9F8CE-7247-F866-C5E2-28D3F4782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728C6-B596-4A3A-961F-18431CE1B81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6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E9C13-ED93-901E-DF85-816EC3229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EB679-2009-4615-9058-51D9754632DE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EF011-2CB0-CA47-F4F4-311262D88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8BD51-56A7-2C79-217D-EE16A1897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6AD72-20CB-4273-8BF0-98D74B3483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01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C7B07-8EED-E139-1E83-299D87DE75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57137-5703-44B7-B28F-C0B52D074FAF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1EBE5-B5F0-A5BC-698F-881F7D87A3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BB4D1-3079-5CED-2B99-D624F6294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62315-9371-4777-9B4D-7502779D4D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17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8E5308-F646-12C9-926D-588306061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D695FA-BC14-0CEE-0FDC-D4D7EB515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873838F-2E1C-633F-E24D-CF2702B52C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EE4DDE-EEC0-4CDD-8496-04B6238BBF5A}" type="datetime1">
              <a:rPr lang="zh-HK" altLang="en-US"/>
              <a:pPr>
                <a:defRPr/>
              </a:pPr>
              <a:t>7/12/2024</a:t>
            </a:fld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0D8F8E-E666-31D4-44DA-6695BB1FE9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B89938-5538-1F19-DCF6-2B46506873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985A3F-3303-4C96-924A-8DD25710D63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9978F103-FC55-3120-B975-7B852A4A37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4B6B5A-8AFC-0114-EC64-C4D5662F96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77A768-A716-725B-3462-72DD9DCA93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7480E1-E833-094B-8852-457544A1A8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A7A872-8B4E-EAC4-86DD-DCA6A2E02EDA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775803-EB90-0202-733A-343ED8F05E4C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940D36-33CC-71B0-60F3-D4B2AEDAD9F2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3" r:id="rId1"/>
    <p:sldLayoutId id="2147487094" r:id="rId2"/>
    <p:sldLayoutId id="2147487095" r:id="rId3"/>
    <p:sldLayoutId id="2147487096" r:id="rId4"/>
    <p:sldLayoutId id="2147487097" r:id="rId5"/>
    <p:sldLayoutId id="2147487098" r:id="rId6"/>
    <p:sldLayoutId id="2147487099" r:id="rId7"/>
    <p:sldLayoutId id="2147487100" r:id="rId8"/>
    <p:sldLayoutId id="2147487101" r:id="rId9"/>
    <p:sldLayoutId id="2147487102" r:id="rId10"/>
    <p:sldLayoutId id="21474871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C15B44DB-1D8A-A5CD-8E34-CB441DF065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7183BE8A-F87F-1799-600B-3B91682776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9C7B3-36C7-C408-2405-5B97976F5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AAB0DB7-6B89-4D7E-B47D-0742995CB63E}" type="datetime1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FD2EB8-FE25-4AC5-56B1-6CD68854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7CBF6-9B0B-D091-6408-0130F6B8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3A82F41-68C7-412D-B2AD-CBF323E217F2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28E07D-0FD2-8E66-B18F-9CB70E28BD35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03946D-1F36-EC26-8BC0-4286BDD3A983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6967988-9395-3CB1-BD15-B691F284F65F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4" r:id="rId1"/>
    <p:sldLayoutId id="2147487105" r:id="rId2"/>
    <p:sldLayoutId id="2147487084" r:id="rId3"/>
    <p:sldLayoutId id="2147487085" r:id="rId4"/>
    <p:sldLayoutId id="2147487086" r:id="rId5"/>
    <p:sldLayoutId id="2147487087" r:id="rId6"/>
    <p:sldLayoutId id="2147487088" r:id="rId7"/>
    <p:sldLayoutId id="2147487089" r:id="rId8"/>
    <p:sldLayoutId id="2147487090" r:id="rId9"/>
    <p:sldLayoutId id="2147487091" r:id="rId10"/>
    <p:sldLayoutId id="214748709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wmf"/><Relationship Id="rId11" Type="http://schemas.openxmlformats.org/officeDocument/2006/relationships/hyperlink" Target="5B11_TE_02e_02.ppt" TargetMode="External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png"/><Relationship Id="rId4" Type="http://schemas.openxmlformats.org/officeDocument/2006/relationships/image" Target="../media/image36.wmf"/><Relationship Id="rId9" Type="http://schemas.openxmlformats.org/officeDocument/2006/relationships/hyperlink" Target="Example_11/Example_11_02e_02.pp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9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5B11_TE_02e_01.ppt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Example_11/Example_11_02e_01.pp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w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015849-73D3-38F7-109D-D9A4E2F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141663"/>
            <a:ext cx="7673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Using Set Language in Probability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07848777-4EFA-F8BF-D48A-81E3A82C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691356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card is selected at random from a deck of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52 playing cards. Suppose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is the event of selecting a face card.</a:t>
            </a:r>
          </a:p>
        </p:txBody>
      </p:sp>
      <p:pic>
        <p:nvPicPr>
          <p:cNvPr id="6" name="Picture 6" descr="zj__4maw[1]">
            <a:extLst>
              <a:ext uri="{FF2B5EF4-FFF2-40B4-BE49-F238E27FC236}">
                <a16:creationId xmlns:a16="http://schemas.microsoft.com/office/drawing/2014/main" id="{ADA0D882-B36F-AF17-7854-C36E05AC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55638"/>
            <a:ext cx="1292225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32497705-D19D-13C4-3FEB-A77492C9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6113"/>
            <a:ext cx="8642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AutoNum type="alphaLcParenBoth"/>
            </a:pPr>
            <a:r>
              <a:rPr lang="en-US" altLang="zh-TW" sz="2400">
                <a:latin typeface="Arial" panose="020B0604020202020204" pitchFamily="34" charset="0"/>
              </a:rPr>
              <a:t>Use set notations to represent event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and find 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F1BD2EF-06EC-6E83-C8D1-25A3E957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8642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Find the probability that the card selected is a face card.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0D08022-5D48-DDF5-FA78-88970A4F9691}"/>
              </a:ext>
            </a:extLst>
          </p:cNvPr>
          <p:cNvGrpSpPr>
            <a:grpSpLocks/>
          </p:cNvGrpSpPr>
          <p:nvPr/>
        </p:nvGrpSpPr>
        <p:grpSpPr bwMode="auto">
          <a:xfrm>
            <a:off x="-541338" y="2781300"/>
            <a:ext cx="9577388" cy="3240088"/>
            <a:chOff x="-540568" y="2780928"/>
            <a:chExt cx="9577064" cy="3240360"/>
          </a:xfrm>
        </p:grpSpPr>
        <p:sp>
          <p:nvSpPr>
            <p:cNvPr id="25607" name="AutoShape 7">
              <a:extLst>
                <a:ext uri="{FF2B5EF4-FFF2-40B4-BE49-F238E27FC236}">
                  <a16:creationId xmlns:a16="http://schemas.microsoft.com/office/drawing/2014/main" id="{99C14310-138F-85EF-959E-4591CCAF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221" y="3140968"/>
              <a:ext cx="6264275" cy="2880320"/>
            </a:xfrm>
            <a:prstGeom prst="cloudCallout">
              <a:avLst>
                <a:gd name="adj1" fmla="val -58384"/>
                <a:gd name="adj2" fmla="val -2702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  <a:sym typeface="Symbol" panose="05050102010706020507" pitchFamily="18" charset="2"/>
                </a:rPr>
                <a:t>These are some examples of face cards: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en-US" altLang="zh-HK" sz="2400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en-US" altLang="zh-HK" sz="2400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  <a:sym typeface="Symbol" panose="05050102010706020507" pitchFamily="18" charset="2"/>
                </a:rPr>
                <a:t>                                     …</a:t>
              </a:r>
              <a:endParaRPr lang="zh-HK" altLang="zh-HK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5608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723F3B62-3B99-274D-B0A5-7257D8F48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540568" y="2780928"/>
              <a:ext cx="3489326" cy="302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圖片 13">
              <a:extLst>
                <a:ext uri="{FF2B5EF4-FFF2-40B4-BE49-F238E27FC236}">
                  <a16:creationId xmlns:a16="http://schemas.microsoft.com/office/drawing/2014/main" id="{E12B9AAB-65CF-0C22-1C7F-366D791BE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2" t="10310" r="19012" b="10583"/>
            <a:stretch>
              <a:fillRect/>
            </a:stretch>
          </p:blipFill>
          <p:spPr bwMode="auto">
            <a:xfrm>
              <a:off x="4244877" y="4437112"/>
              <a:ext cx="762513" cy="99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圖片 14">
              <a:extLst>
                <a:ext uri="{FF2B5EF4-FFF2-40B4-BE49-F238E27FC236}">
                  <a16:creationId xmlns:a16="http://schemas.microsoft.com/office/drawing/2014/main" id="{65051C14-EAE5-3F60-0732-BA3C8F83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9" t="10310" r="20836" b="10445"/>
            <a:stretch>
              <a:fillRect/>
            </a:stretch>
          </p:blipFill>
          <p:spPr bwMode="auto">
            <a:xfrm>
              <a:off x="5255619" y="4437111"/>
              <a:ext cx="756541" cy="99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圖片 15">
              <a:extLst>
                <a:ext uri="{FF2B5EF4-FFF2-40B4-BE49-F238E27FC236}">
                  <a16:creationId xmlns:a16="http://schemas.microsoft.com/office/drawing/2014/main" id="{78781D10-0781-9EA3-6A35-BE4114B67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102" y="4437112"/>
              <a:ext cx="687162" cy="99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C801B751-2ED2-3C1C-0EF1-9BA538BF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691356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card is selected at random from a deck of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52 playing cards. Suppose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is the event of selecting a face card.</a:t>
            </a:r>
          </a:p>
        </p:txBody>
      </p:sp>
      <p:pic>
        <p:nvPicPr>
          <p:cNvPr id="26627" name="Picture 6" descr="zj__4maw[1]">
            <a:extLst>
              <a:ext uri="{FF2B5EF4-FFF2-40B4-BE49-F238E27FC236}">
                <a16:creationId xmlns:a16="http://schemas.microsoft.com/office/drawing/2014/main" id="{CF144D15-D3F5-D358-1C86-81F673A9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55638"/>
            <a:ext cx="1292225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A3489E0A-31BE-7943-DC38-51F5DE6D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6113"/>
            <a:ext cx="8642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AutoNum type="alphaLcParenBoth"/>
            </a:pPr>
            <a:r>
              <a:rPr lang="en-US" altLang="zh-TW" sz="2400">
                <a:latin typeface="Arial" panose="020B0604020202020204" pitchFamily="34" charset="0"/>
              </a:rPr>
              <a:t>Use set notations to represent event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and find 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ED4A3BBB-6BE1-F788-84A3-20686C494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8642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Find the probability that the card selected is a face card.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15F3D6B-79A0-9E60-5785-3564165C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40063"/>
            <a:ext cx="91455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457200" indent="-457200" eaLnBrk="1" hangingPunct="1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</a:rPr>
              <a:t>Event </a:t>
            </a:r>
            <a:r>
              <a:rPr lang="en-US" altLang="zh-TW" sz="2400" i="1" dirty="0">
                <a:latin typeface="Arial" charset="0"/>
              </a:rPr>
              <a:t>X = </a:t>
            </a:r>
            <a:r>
              <a:rPr lang="en-US" altLang="zh-TW" sz="2400" dirty="0">
                <a:latin typeface="Arial" charset="0"/>
              </a:rPr>
              <a:t>{</a:t>
            </a:r>
            <a:r>
              <a:rPr lang="en-US" altLang="zh-TW" sz="2400" spc="-150" dirty="0">
                <a:latin typeface="Arial" charset="0"/>
                <a:sym typeface="Symbol"/>
              </a:rPr>
              <a:t>J , Q, K, </a:t>
            </a:r>
            <a:r>
              <a:rPr lang="en-US" altLang="zh-TW" sz="2400" spc="-150" dirty="0">
                <a:solidFill>
                  <a:srgbClr val="FF0000"/>
                </a:solidFill>
                <a:latin typeface="Arial" charset="0"/>
                <a:sym typeface="Symbol"/>
              </a:rPr>
              <a:t>J</a:t>
            </a:r>
            <a:r>
              <a:rPr lang="en-US" altLang="zh-TW" sz="2400" spc="-150" dirty="0">
                <a:latin typeface="Arial" charset="0"/>
                <a:sym typeface="Symbol"/>
              </a:rPr>
              <a:t>, </a:t>
            </a:r>
            <a:r>
              <a:rPr lang="en-US" altLang="zh-TW" sz="2400" spc="-150" dirty="0">
                <a:solidFill>
                  <a:srgbClr val="FF0000"/>
                </a:solidFill>
                <a:latin typeface="Arial" charset="0"/>
                <a:sym typeface="Symbol"/>
              </a:rPr>
              <a:t>Q</a:t>
            </a:r>
            <a:r>
              <a:rPr lang="en-US" altLang="zh-TW" sz="2400" spc="-150" dirty="0">
                <a:latin typeface="Arial" charset="0"/>
                <a:sym typeface="Symbol"/>
              </a:rPr>
              <a:t>, </a:t>
            </a:r>
            <a:r>
              <a:rPr lang="en-US" altLang="zh-TW" sz="2400" spc="-150" dirty="0">
                <a:solidFill>
                  <a:srgbClr val="FF0000"/>
                </a:solidFill>
                <a:latin typeface="Arial" charset="0"/>
                <a:sym typeface="Symbol"/>
              </a:rPr>
              <a:t>K</a:t>
            </a:r>
            <a:r>
              <a:rPr lang="en-US" altLang="zh-TW" sz="2400" spc="-150" dirty="0">
                <a:latin typeface="Arial" charset="0"/>
                <a:sym typeface="Symbol"/>
              </a:rPr>
              <a:t> , J, Q, K, </a:t>
            </a:r>
            <a:r>
              <a:rPr lang="en-US" altLang="zh-TW" sz="2400" spc="-150" dirty="0">
                <a:solidFill>
                  <a:srgbClr val="FF0000"/>
                </a:solidFill>
                <a:latin typeface="Arial" charset="0"/>
                <a:sym typeface="Symbol"/>
              </a:rPr>
              <a:t>J</a:t>
            </a:r>
            <a:r>
              <a:rPr lang="en-US" altLang="zh-TW" sz="2400" spc="-150" dirty="0">
                <a:latin typeface="Arial" charset="0"/>
                <a:sym typeface="Symbol"/>
              </a:rPr>
              <a:t>, </a:t>
            </a:r>
            <a:r>
              <a:rPr lang="en-US" altLang="zh-TW" sz="2400" spc="-150" dirty="0">
                <a:solidFill>
                  <a:srgbClr val="FF0000"/>
                </a:solidFill>
                <a:latin typeface="Arial" charset="0"/>
                <a:sym typeface="Symbol"/>
              </a:rPr>
              <a:t>Q</a:t>
            </a:r>
            <a:r>
              <a:rPr lang="en-US" altLang="zh-TW" sz="2400" spc="-150" dirty="0">
                <a:latin typeface="Arial" charset="0"/>
                <a:sym typeface="Symbol"/>
              </a:rPr>
              <a:t>, </a:t>
            </a:r>
            <a:r>
              <a:rPr lang="en-US" altLang="zh-TW" sz="2400" spc="-150" dirty="0">
                <a:solidFill>
                  <a:srgbClr val="FF0000"/>
                </a:solidFill>
                <a:latin typeface="Arial" charset="0"/>
                <a:sym typeface="Symbol"/>
              </a:rPr>
              <a:t>K </a:t>
            </a:r>
            <a:r>
              <a:rPr lang="en-US" altLang="zh-TW" sz="2400" dirty="0">
                <a:latin typeface="Arial" charset="0"/>
              </a:rPr>
              <a:t>}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358EF9F-27F1-3FCD-DA08-49D8E93E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43300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新細明體"/>
                <a:ea typeface="新細明體"/>
              </a:rPr>
              <a:t>∴ </a:t>
            </a:r>
            <a:r>
              <a:rPr lang="en-US" altLang="zh-TW" sz="2400" i="1" dirty="0">
                <a:latin typeface="新細明體"/>
                <a:ea typeface="新細明體"/>
              </a:rPr>
              <a:t> </a:t>
            </a:r>
            <a:r>
              <a:rPr lang="en-US" altLang="zh-TW" sz="2400" i="1" dirty="0">
                <a:latin typeface="Arial" charset="0"/>
              </a:rPr>
              <a:t>n</a:t>
            </a:r>
            <a:r>
              <a:rPr lang="en-US" altLang="zh-TW" sz="2400" dirty="0">
                <a:latin typeface="Arial" charset="0"/>
              </a:rPr>
              <a:t>(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)</a:t>
            </a:r>
            <a:r>
              <a:rPr lang="en-US" altLang="zh-TW" sz="2400" i="1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12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A41B538-C785-D4A3-8316-990C6C9B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40213"/>
            <a:ext cx="1944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i="1">
                <a:latin typeface="Arial" panose="020B0604020202020204" pitchFamily="34" charset="0"/>
              </a:rPr>
              <a:t> 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5058D4E3-A02B-7127-2118-B5B54A0C9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097338"/>
          <a:ext cx="10445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20700" imgH="419100" progId="Equation.3">
                  <p:embed/>
                </p:oleObj>
              </mc:Choice>
              <mc:Fallback>
                <p:oleObj name="方程式" r:id="rId3" imgW="520700" imgH="4191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97338"/>
                        <a:ext cx="10445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3">
            <a:extLst>
              <a:ext uri="{FF2B5EF4-FFF2-40B4-BE49-F238E27FC236}">
                <a16:creationId xmlns:a16="http://schemas.microsoft.com/office/drawing/2014/main" id="{A7A4149D-1E19-FC28-C055-8355859B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487863"/>
            <a:ext cx="3602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) = 52</a:t>
            </a:r>
          </a:p>
        </p:txBody>
      </p:sp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28042CA5-B604-AC83-3B47-AC7351AE4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5013325"/>
          <a:ext cx="7143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55292" imgH="393359" progId="Equation.3">
                  <p:embed/>
                </p:oleObj>
              </mc:Choice>
              <mc:Fallback>
                <p:oleObj name="方程式" r:id="rId5" imgW="355292" imgH="393359" progId="Equation.3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013325"/>
                        <a:ext cx="7143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F4EDBF92-4059-D581-EC8B-253508B45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5013325"/>
          <a:ext cx="6889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342751" imgH="457002" progId="Equation.3">
                  <p:embed/>
                </p:oleObj>
              </mc:Choice>
              <mc:Fallback>
                <p:oleObj name="方程式" r:id="rId7" imgW="342751" imgH="457002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5013325"/>
                        <a:ext cx="6889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5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96C334E3-356C-D72C-0BA5-86256958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3">
            <a:hlinkClick r:id="rId11" action="ppaction://hlinkpres?slideindex=1&amp;slidetitle="/>
            <a:extLst>
              <a:ext uri="{FF2B5EF4-FFF2-40B4-BE49-F238E27FC236}">
                <a16:creationId xmlns:a16="http://schemas.microsoft.com/office/drawing/2014/main" id="{111D0286-8D26-868C-1D3D-5C0FC64B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30872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4">
            <a:extLst>
              <a:ext uri="{FF2B5EF4-FFF2-40B4-BE49-F238E27FC236}">
                <a16:creationId xmlns:a16="http://schemas.microsoft.com/office/drawing/2014/main" id="{842B1B07-027E-2076-9D58-BCCAF1D50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59125"/>
            <a:ext cx="900112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	Find 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) and 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Hence, find the probability of taking a red shirt or a 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	blue shirt.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7039B86-0ABE-DD03-30E1-57AEFF0A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6AAC00AF-4E2F-86A5-D38C-6D19DC62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889317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2 different red shirts, 3 different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blue shirts and 4 different white shirts in a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wardrobe. A shirt is taken at random from the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wardrobe. Suppose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is the event of taking a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red shirt or a blue shirt.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746D6C0-F4E3-3B47-A574-410318B5FEA3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074738"/>
            <a:ext cx="2578100" cy="1778000"/>
            <a:chOff x="6516216" y="1075006"/>
            <a:chExt cx="2578158" cy="1777930"/>
          </a:xfrm>
        </p:grpSpPr>
        <p:pic>
          <p:nvPicPr>
            <p:cNvPr id="27663" name="Picture 6" descr="C:\Users\uwongca\AppData\Local\Microsoft\Windows\Temporary Internet Files\Content.IE5\HILS7ITT\Polo_Shirt_Basic_Pattern[1].png">
              <a:extLst>
                <a:ext uri="{FF2B5EF4-FFF2-40B4-BE49-F238E27FC236}">
                  <a16:creationId xmlns:a16="http://schemas.microsoft.com/office/drawing/2014/main" id="{B5DCFCAF-F889-3D57-0A55-771C07EE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104" y="1205694"/>
              <a:ext cx="1716270" cy="1287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4" name="群組 6">
              <a:extLst>
                <a:ext uri="{FF2B5EF4-FFF2-40B4-BE49-F238E27FC236}">
                  <a16:creationId xmlns:a16="http://schemas.microsoft.com/office/drawing/2014/main" id="{E6D7C296-4C56-F391-393C-38EC0CA17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16" y="1075006"/>
              <a:ext cx="2003688" cy="1777930"/>
              <a:chOff x="2626667" y="4293096"/>
              <a:chExt cx="2003688" cy="1777930"/>
            </a:xfrm>
          </p:grpSpPr>
          <p:pic>
            <p:nvPicPr>
              <p:cNvPr id="56325" name="Picture 5" descr="C:\Users\uwongca\AppData\Local\Microsoft\Windows\Temporary Internet Files\Content.IE5\HILS7ITT\Polo_Shirt_Basic_Pattern[1].png">
                <a:extLst>
                  <a:ext uri="{FF2B5EF4-FFF2-40B4-BE49-F238E27FC236}">
                    <a16:creationId xmlns:a16="http://schemas.microsoft.com/office/drawing/2014/main" id="{1E944133-0B18-48AD-6250-4E4533B1A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6667" y="4293096"/>
                <a:ext cx="1728193" cy="1296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324" name="Picture 4" descr="C:\Users\uwongca\AppData\Local\Microsoft\Windows\Temporary Internet Files\Content.IE5\HILS7ITT\Polo_Shirt_Basic_Pattern[1].png">
                <a:extLst>
                  <a:ext uri="{FF2B5EF4-FFF2-40B4-BE49-F238E27FC236}">
                    <a16:creationId xmlns:a16="http://schemas.microsoft.com/office/drawing/2014/main" id="{F8E225BB-9696-0497-DD36-05F77D4B69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3808" y="4731116"/>
                <a:ext cx="1786547" cy="1339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ctangle 114">
            <a:extLst>
              <a:ext uri="{FF2B5EF4-FFF2-40B4-BE49-F238E27FC236}">
                <a16:creationId xmlns:a16="http://schemas.microsoft.com/office/drawing/2014/main" id="{4F13C144-735F-8454-C576-64456CF5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1525"/>
            <a:ext cx="3744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	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) =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A0F464-15ED-B30A-D202-DF165917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581525"/>
            <a:ext cx="1398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 + 3 + 4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EE3D28-EB83-ACBA-F24F-3D41D4DB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4581525"/>
            <a:ext cx="70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9,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8" name="Rectangle 114">
            <a:extLst>
              <a:ext uri="{FF2B5EF4-FFF2-40B4-BE49-F238E27FC236}">
                <a16:creationId xmlns:a16="http://schemas.microsoft.com/office/drawing/2014/main" id="{26560156-224B-AF82-D6BC-0C06A243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4605338"/>
            <a:ext cx="1238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=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74F279-5024-BF78-945C-0B096C67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605338"/>
            <a:ext cx="877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 + 3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4B229E-F270-5EC2-99CF-2F4EB65F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605338"/>
            <a:ext cx="620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5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1" name="Rectangle 114">
            <a:extLst>
              <a:ext uri="{FF2B5EF4-FFF2-40B4-BE49-F238E27FC236}">
                <a16:creationId xmlns:a16="http://schemas.microsoft.com/office/drawing/2014/main" id="{A9E68938-190D-C812-763E-83E90729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F051C9A2-A591-F5AE-EF59-7D9F0B9FF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5157788"/>
          <a:ext cx="5365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66584" imgH="457002" progId="Equation.3">
                  <p:embed/>
                </p:oleObj>
              </mc:Choice>
              <mc:Fallback>
                <p:oleObj name="方程式" r:id="rId5" imgW="266584" imgH="457002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157788"/>
                        <a:ext cx="5365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F3ED47C-29D5-953B-E5A1-0C39487A0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5157788"/>
          <a:ext cx="1047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520700" imgH="419100" progId="Equation.3">
                  <p:embed/>
                </p:oleObj>
              </mc:Choice>
              <mc:Fallback>
                <p:oleObj name="方程式" r:id="rId7" imgW="520700" imgH="4191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157788"/>
                        <a:ext cx="10477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  <p:bldP spid="9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CFFB5177-5F9C-B9E6-01DA-35F38918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4838"/>
            <a:ext cx="504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Sample Spaces and Events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2DA1E62-E388-DC19-C9B9-41226D934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51482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throwing a fair dice once:</a:t>
            </a:r>
          </a:p>
        </p:txBody>
      </p:sp>
      <p:pic>
        <p:nvPicPr>
          <p:cNvPr id="17423" name="Picture 15">
            <a:extLst>
              <a:ext uri="{FF2B5EF4-FFF2-40B4-BE49-F238E27FC236}">
                <a16:creationId xmlns:a16="http://schemas.microsoft.com/office/drawing/2014/main" id="{145B05D5-4CD4-FD2B-83CF-BF88C99F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/>
          <a:stretch>
            <a:fillRect/>
          </a:stretch>
        </p:blipFill>
        <p:spPr bwMode="auto">
          <a:xfrm>
            <a:off x="395288" y="2205038"/>
            <a:ext cx="9715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6">
            <a:extLst>
              <a:ext uri="{FF2B5EF4-FFF2-40B4-BE49-F238E27FC236}">
                <a16:creationId xmlns:a16="http://schemas.microsoft.com/office/drawing/2014/main" id="{62FC38C7-D054-B071-BC98-DD9217D0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05038"/>
            <a:ext cx="969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7">
            <a:extLst>
              <a:ext uri="{FF2B5EF4-FFF2-40B4-BE49-F238E27FC236}">
                <a16:creationId xmlns:a16="http://schemas.microsoft.com/office/drawing/2014/main" id="{4CB79BD5-3AE8-2FF6-D966-840DC520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2205038"/>
            <a:ext cx="992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8">
            <a:extLst>
              <a:ext uri="{FF2B5EF4-FFF2-40B4-BE49-F238E27FC236}">
                <a16:creationId xmlns:a16="http://schemas.microsoft.com/office/drawing/2014/main" id="{0271D339-310B-1A5F-DADD-44E3DCE9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2205038"/>
            <a:ext cx="1008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19">
            <a:extLst>
              <a:ext uri="{FF2B5EF4-FFF2-40B4-BE49-F238E27FC236}">
                <a16:creationId xmlns:a16="http://schemas.microsoft.com/office/drawing/2014/main" id="{E7188BAF-557D-E072-99EA-D49FC1D0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2205038"/>
            <a:ext cx="9699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20">
            <a:extLst>
              <a:ext uri="{FF2B5EF4-FFF2-40B4-BE49-F238E27FC236}">
                <a16:creationId xmlns:a16="http://schemas.microsoft.com/office/drawing/2014/main" id="{71CB7865-776D-1CBA-DD7A-454541C8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2205038"/>
            <a:ext cx="9747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">
            <a:extLst>
              <a:ext uri="{FF2B5EF4-FFF2-40B4-BE49-F238E27FC236}">
                <a16:creationId xmlns:a16="http://schemas.microsoft.com/office/drawing/2014/main" id="{930F67EA-7270-460B-4AA3-18C890B5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484313"/>
            <a:ext cx="514826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6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possible outcomes</a:t>
            </a:r>
            <a:r>
              <a:rPr lang="en-US" altLang="zh-TW" sz="2400">
                <a:latin typeface="Arial" panose="020B0604020202020204" pitchFamily="34" charset="0"/>
              </a:rPr>
              <a:t> are: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23A549A0-C4DC-F8ED-9878-29D39CEA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21163"/>
            <a:ext cx="5980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we denote the sample space by </a:t>
            </a:r>
            <a:r>
              <a:rPr lang="en-US" altLang="zh-TW" sz="2400" i="1">
                <a:latin typeface="Arial" panose="020B0604020202020204" pitchFamily="34" charset="0"/>
              </a:rPr>
              <a:t>S, </a:t>
            </a:r>
            <a:r>
              <a:rPr lang="en-US" altLang="zh-TW" sz="2400">
                <a:latin typeface="Arial" panose="020B0604020202020204" pitchFamily="34" charset="0"/>
              </a:rPr>
              <a:t>then 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FD7BC2FC-87FF-D330-F04C-F10FDFD90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797425"/>
            <a:ext cx="287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 = {1, 2, 3, 4, 5, 6}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27" name="Text Box 103">
            <a:extLst>
              <a:ext uri="{FF2B5EF4-FFF2-40B4-BE49-F238E27FC236}">
                <a16:creationId xmlns:a16="http://schemas.microsoft.com/office/drawing/2014/main" id="{E5E302E5-B8B5-B298-2777-4B7AC6E2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4830763"/>
            <a:ext cx="47529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 corresponds to the universal set </a:t>
            </a:r>
            <a:r>
              <a:rPr lang="en-US" altLang="zh-TW" sz="2400" b="1" i="1">
                <a:solidFill>
                  <a:srgbClr val="0033CC"/>
                </a:solidFill>
                <a:latin typeface="Arial" panose="020B0604020202020204" pitchFamily="34" charset="0"/>
              </a:rPr>
              <a:t>U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and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) = 6.</a:t>
            </a:r>
            <a:endParaRPr lang="en-US" altLang="zh-TW" sz="24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8" name="AutoShape 42">
            <a:extLst>
              <a:ext uri="{FF2B5EF4-FFF2-40B4-BE49-F238E27FC236}">
                <a16:creationId xmlns:a16="http://schemas.microsoft.com/office/drawing/2014/main" id="{D0C81112-80F1-47A5-C192-52B5B3F3B73E}"/>
              </a:ext>
            </a:extLst>
          </p:cNvPr>
          <p:cNvSpPr>
            <a:spLocks/>
          </p:cNvSpPr>
          <p:nvPr/>
        </p:nvSpPr>
        <p:spPr bwMode="auto">
          <a:xfrm rot="5400000">
            <a:off x="4356100" y="-730250"/>
            <a:ext cx="360363" cy="8424863"/>
          </a:xfrm>
          <a:prstGeom prst="rightBrace">
            <a:avLst>
              <a:gd name="adj1" fmla="val 68296"/>
              <a:gd name="adj2" fmla="val 43292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9" name="Text Box 43">
            <a:extLst>
              <a:ext uri="{FF2B5EF4-FFF2-40B4-BE49-F238E27FC236}">
                <a16:creationId xmlns:a16="http://schemas.microsoft.com/office/drawing/2014/main" id="{32A12128-6804-431D-A0BA-3EF04E2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87763"/>
            <a:ext cx="590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All these outcomes form a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sample space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6" grpId="0"/>
      <p:bldP spid="23" grpId="0"/>
      <p:bldP spid="25" grpId="0"/>
      <p:bldP spid="26" grpId="0"/>
      <p:bldP spid="27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7B3E34C3-516D-FAC0-FA3B-5FD472790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4838"/>
            <a:ext cx="504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Sample Spaces and Events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D2D7F6B3-BE66-DE07-97FE-97C8C1E6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51482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throwing a fair dice once: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763EC7EB-1716-91C4-A918-617690C8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65400"/>
            <a:ext cx="9683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B0779A1F-0DB2-B623-12B5-97E9D692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565400"/>
            <a:ext cx="1008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>
            <a:extLst>
              <a:ext uri="{FF2B5EF4-FFF2-40B4-BE49-F238E27FC236}">
                <a16:creationId xmlns:a16="http://schemas.microsoft.com/office/drawing/2014/main" id="{880CA308-F15A-2DA4-2F6F-D0C1701F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565400"/>
            <a:ext cx="9747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F1293ECA-6D35-EC40-88DF-FB98FD59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81740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event of getting an even number.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27E624D-7702-CFCA-6887-9A382D46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65313"/>
            <a:ext cx="514826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3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favourable outcomes</a:t>
            </a:r>
            <a:r>
              <a:rPr lang="en-US" altLang="zh-TW" sz="2400">
                <a:latin typeface="Arial" panose="020B0604020202020204" pitchFamily="34" charset="0"/>
              </a:rPr>
              <a:t> are: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B89A67B0-26A3-9655-8FF2-0339DC7A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49675"/>
            <a:ext cx="8785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we denote 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event</a:t>
            </a:r>
            <a:r>
              <a:rPr lang="en-US" altLang="zh-TW" sz="2400">
                <a:latin typeface="Arial" panose="020B0604020202020204" pitchFamily="34" charset="0"/>
              </a:rPr>
              <a:t> of getting an even number by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, then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E0F58B8E-D510-10A0-1D09-2D8869F3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437063"/>
            <a:ext cx="2876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 </a:t>
            </a:r>
            <a:r>
              <a:rPr lang="en-US" altLang="zh-TW" sz="2400">
                <a:latin typeface="Arial" panose="020B0604020202020204" pitchFamily="34" charset="0"/>
              </a:rPr>
              <a:t>= {2, 4, 6}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18" name="Text Box 103">
            <a:extLst>
              <a:ext uri="{FF2B5EF4-FFF2-40B4-BE49-F238E27FC236}">
                <a16:creationId xmlns:a16="http://schemas.microsoft.com/office/drawing/2014/main" id="{E52F0594-D96D-7F57-05C3-A4AF1824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470400"/>
            <a:ext cx="55086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2, 4, 6 are the favourable outcomes and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) = 3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FABEC5B8-55C3-157E-2629-DF40F638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9BA437B3-7D05-8C1A-14FA-5FD69A07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30872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716D61FA-BCF0-B74B-50A3-F56035A8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17538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2D6713E-0808-FD1F-2A52-48B3DD3C8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67691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 urn contains 6 balls numbered from 11 to 16 respectively. A ball is drawn from the urn. 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A8E4B93-64FB-D154-0EE6-6DA184CE4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6626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Write down the sample space 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B0B260CD-030A-75A2-EE63-C318973D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35238"/>
            <a:ext cx="9074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Use set notations to represent each of the following events.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0AAC146-15C5-A26F-B0EE-A10A4455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21163"/>
            <a:ext cx="4537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</a:t>
            </a:r>
            <a:r>
              <a:rPr lang="en-US" altLang="zh-TW" sz="2400" i="1">
                <a:latin typeface="Arial" panose="020B0604020202020204" pitchFamily="34" charset="0"/>
              </a:rPr>
              <a:t>S = </a:t>
            </a:r>
            <a:r>
              <a:rPr lang="en-US" altLang="zh-TW" sz="2400">
                <a:latin typeface="Arial" panose="020B0604020202020204" pitchFamily="34" charset="0"/>
              </a:rPr>
              <a:t>{11, 12, 13, 14, 15, 16}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3F9F879B-6487-EEF9-9539-5C8ADF56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95825"/>
            <a:ext cx="338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(i)  </a:t>
            </a:r>
            <a:r>
              <a:rPr lang="en-US" altLang="zh-TW" sz="2400" i="1">
                <a:latin typeface="Arial" panose="020B0604020202020204" pitchFamily="34" charset="0"/>
              </a:rPr>
              <a:t>X = </a:t>
            </a:r>
            <a:r>
              <a:rPr lang="en-US" altLang="zh-TW" sz="2400">
                <a:latin typeface="Arial" panose="020B0604020202020204" pitchFamily="34" charset="0"/>
              </a:rPr>
              <a:t>{12, 14, 16}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15FDE935-2E8E-4AA7-0ED8-95008C3AC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924175"/>
            <a:ext cx="6480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(i)   Event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: The number on the ball is even. 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C3CCA36C-5A74-FCFB-1BB7-6C124DB4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357563"/>
            <a:ext cx="7920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(ii) </a:t>
            </a:r>
            <a:r>
              <a:rPr lang="en-US" altLang="zh-TW" sz="2400" spc="-300" dirty="0">
                <a:latin typeface="Arial" charset="0"/>
              </a:rPr>
              <a:t>  </a:t>
            </a:r>
            <a:r>
              <a:rPr lang="en-US" altLang="zh-TW" sz="2400" dirty="0">
                <a:latin typeface="Arial" charset="0"/>
              </a:rPr>
              <a:t>Event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: The number on the ball is a prime number. 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2CA30290-119C-BA71-2B91-2C90F700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99063"/>
            <a:ext cx="287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(ii) </a:t>
            </a:r>
            <a:r>
              <a:rPr lang="en-US" altLang="zh-TW" sz="2400" spc="-300" dirty="0">
                <a:latin typeface="Arial" charset="0"/>
              </a:rPr>
              <a:t> </a:t>
            </a:r>
            <a:r>
              <a:rPr lang="en-US" altLang="zh-TW" sz="2400" i="1" dirty="0">
                <a:latin typeface="Arial" charset="0"/>
              </a:rPr>
              <a:t>Y = </a:t>
            </a:r>
            <a:r>
              <a:rPr lang="en-US" altLang="zh-TW" sz="2400" dirty="0">
                <a:latin typeface="Arial" charset="0"/>
              </a:rPr>
              <a:t>{11, 13}</a:t>
            </a:r>
          </a:p>
        </p:txBody>
      </p:sp>
      <p:pic>
        <p:nvPicPr>
          <p:cNvPr id="19469" name="Picture 13">
            <a:extLst>
              <a:ext uri="{FF2B5EF4-FFF2-40B4-BE49-F238E27FC236}">
                <a16:creationId xmlns:a16="http://schemas.microsoft.com/office/drawing/2014/main" id="{17E11365-13A8-BC2F-9025-810F26DD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1268413"/>
            <a:ext cx="1524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0A526D9-6D00-EA26-2F17-5E6693A00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1740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us consider the event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of getting an even number in throwing a fair dice once again.</a:t>
            </a:r>
          </a:p>
        </p:txBody>
      </p:sp>
      <p:pic>
        <p:nvPicPr>
          <p:cNvPr id="29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6F7ED3FA-5678-52C7-22A7-B20C2025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6804025" y="1052513"/>
            <a:ext cx="3024188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57">
            <a:extLst>
              <a:ext uri="{FF2B5EF4-FFF2-40B4-BE49-F238E27FC236}">
                <a16:creationId xmlns:a16="http://schemas.microsoft.com/office/drawing/2014/main" id="{72AADCBF-4D16-FD4F-9620-2BE8265FBAA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71650"/>
            <a:ext cx="6481762" cy="1800225"/>
            <a:chOff x="68" y="1133"/>
            <a:chExt cx="4309" cy="1134"/>
          </a:xfrm>
        </p:grpSpPr>
        <p:sp>
          <p:nvSpPr>
            <p:cNvPr id="20492" name="AutoShape 54">
              <a:extLst>
                <a:ext uri="{FF2B5EF4-FFF2-40B4-BE49-F238E27FC236}">
                  <a16:creationId xmlns:a16="http://schemas.microsoft.com/office/drawing/2014/main" id="{A10E6D5C-0FBF-7AC6-FF76-1C369AD9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1133"/>
              <a:ext cx="4309" cy="1134"/>
            </a:xfrm>
            <a:prstGeom prst="cloudCallout">
              <a:avLst>
                <a:gd name="adj1" fmla="val 60412"/>
                <a:gd name="adj2" fmla="val -3127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18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0493" name="Rectangle 55">
              <a:extLst>
                <a:ext uri="{FF2B5EF4-FFF2-40B4-BE49-F238E27FC236}">
                  <a16:creationId xmlns:a16="http://schemas.microsoft.com/office/drawing/2014/main" id="{C7B086BD-DC48-C28B-4D58-FEBFEE49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27"/>
              <a:ext cx="34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Do you remember how to find the probability of the event </a:t>
              </a:r>
              <a:r>
                <a:rPr lang="en-US" altLang="zh-TW" sz="2400" i="1">
                  <a:latin typeface="Arial" panose="020B0604020202020204" pitchFamily="34" charset="0"/>
                </a:rPr>
                <a:t>E</a:t>
              </a:r>
              <a:r>
                <a:rPr lang="en-US" altLang="zh-TW" sz="2400">
                  <a:latin typeface="Arial" panose="020B0604020202020204" pitchFamily="34" charset="0"/>
                </a:rPr>
                <a:t>?</a:t>
              </a:r>
              <a:endParaRPr lang="en-US" altLang="zh-TW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9" name="Rectangle 43">
            <a:extLst>
              <a:ext uri="{FF2B5EF4-FFF2-40B4-BE49-F238E27FC236}">
                <a16:creationId xmlns:a16="http://schemas.microsoft.com/office/drawing/2014/main" id="{D9E3B9EE-2BBF-138F-B639-8F6DBA63D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40150"/>
            <a:ext cx="8281988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general, if all the possible outcomes concerned are </a:t>
            </a:r>
            <a:r>
              <a:rPr lang="en-US" altLang="zh-TW" sz="2400" b="1">
                <a:latin typeface="Arial" panose="020B0604020202020204" pitchFamily="34" charset="0"/>
              </a:rPr>
              <a:t>equally likely to occur</a:t>
            </a:r>
            <a:r>
              <a:rPr lang="en-US" altLang="zh-TW" sz="2400">
                <a:latin typeface="Arial" panose="020B0604020202020204" pitchFamily="34" charset="0"/>
              </a:rPr>
              <a:t>, the probability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) of an event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is defined as: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FBA4D38-D261-9EFC-418E-06FB7EF8CC99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5013325"/>
            <a:ext cx="8026400" cy="1260475"/>
            <a:chOff x="576262" y="3780278"/>
            <a:chExt cx="8027987" cy="1260000"/>
          </a:xfrm>
        </p:grpSpPr>
        <p:sp>
          <p:nvSpPr>
            <p:cNvPr id="20487" name="Rectangle 92">
              <a:extLst>
                <a:ext uri="{FF2B5EF4-FFF2-40B4-BE49-F238E27FC236}">
                  <a16:creationId xmlns:a16="http://schemas.microsoft.com/office/drawing/2014/main" id="{53B71E8A-6759-6BE0-D695-121644CB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" y="3780278"/>
              <a:ext cx="8027987" cy="1260000"/>
            </a:xfrm>
            <a:prstGeom prst="rect">
              <a:avLst/>
            </a:prstGeom>
            <a:solidFill>
              <a:srgbClr val="66CC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TW" sz="28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800" i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TW" sz="2800">
                  <a:latin typeface="Arial" panose="020B0604020202020204" pitchFamily="34" charset="0"/>
                  <a:cs typeface="Arial" panose="020B0604020202020204" pitchFamily="34" charset="0"/>
                </a:rPr>
                <a:t>) = </a:t>
              </a:r>
            </a:p>
          </p:txBody>
        </p:sp>
        <p:grpSp>
          <p:nvGrpSpPr>
            <p:cNvPr id="20488" name="Group 46">
              <a:extLst>
                <a:ext uri="{FF2B5EF4-FFF2-40B4-BE49-F238E27FC236}">
                  <a16:creationId xmlns:a16="http://schemas.microsoft.com/office/drawing/2014/main" id="{6F8F2F48-FC57-CF68-85DE-58B4B0E4B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1046" y="3932239"/>
              <a:ext cx="6624637" cy="992188"/>
              <a:chOff x="1383" y="2105"/>
              <a:chExt cx="4173" cy="625"/>
            </a:xfrm>
          </p:grpSpPr>
          <p:sp>
            <p:nvSpPr>
              <p:cNvPr id="20489" name="Text Box 47">
                <a:extLst>
                  <a:ext uri="{FF2B5EF4-FFF2-40B4-BE49-F238E27FC236}">
                    <a16:creationId xmlns:a16="http://schemas.microsoft.com/office/drawing/2014/main" id="{C7BA7F22-21B3-C969-65BF-81BAD49BB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2105"/>
                <a:ext cx="417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600">
                    <a:latin typeface="Arial" panose="020B0604020202020204" pitchFamily="34" charset="0"/>
                  </a:rPr>
                  <a:t>number of outcomes favourable to event </a:t>
                </a:r>
                <a:r>
                  <a:rPr lang="en-US" altLang="zh-TW" sz="2600" i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0490" name="Text Box 48">
                <a:extLst>
                  <a:ext uri="{FF2B5EF4-FFF2-40B4-BE49-F238E27FC236}">
                    <a16:creationId xmlns:a16="http://schemas.microsoft.com/office/drawing/2014/main" id="{E74BAD07-C0E8-F49C-F5E8-109F2C94A1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3" y="2422"/>
                <a:ext cx="34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600">
                    <a:latin typeface="Arial" panose="020B0604020202020204" pitchFamily="34" charset="0"/>
                  </a:rPr>
                  <a:t>total number of possible outcomes</a:t>
                </a:r>
                <a:endParaRPr lang="en-US" altLang="zh-TW" sz="2600" i="1">
                  <a:latin typeface="Arial" panose="020B0604020202020204" pitchFamily="34" charset="0"/>
                </a:endParaRPr>
              </a:p>
            </p:txBody>
          </p:sp>
          <p:sp>
            <p:nvSpPr>
              <p:cNvPr id="20491" name="Line 49">
                <a:extLst>
                  <a:ext uri="{FF2B5EF4-FFF2-40B4-BE49-F238E27FC236}">
                    <a16:creationId xmlns:a16="http://schemas.microsoft.com/office/drawing/2014/main" id="{9B02282F-943F-C5E8-0877-1C4DCCA2F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6" y="2413"/>
                <a:ext cx="40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">
            <a:extLst>
              <a:ext uri="{FF2B5EF4-FFF2-40B4-BE49-F238E27FC236}">
                <a16:creationId xmlns:a16="http://schemas.microsoft.com/office/drawing/2014/main" id="{E3AA666B-4CAA-084C-0D46-A91E911E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695700"/>
            <a:ext cx="8928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As all the possible outcomes are </a:t>
            </a:r>
            <a:r>
              <a:rPr lang="en-US" altLang="zh-TW" sz="2400" b="1">
                <a:latin typeface="Arial" panose="020B0604020202020204" pitchFamily="34" charset="0"/>
              </a:rPr>
              <a:t>equally likely to occur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FDCC1D8C-7099-6D94-6B48-A88806DD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130675"/>
            <a:ext cx="66357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the probability of event </a:t>
            </a:r>
            <a:r>
              <a:rPr lang="en-US" altLang="zh-TW" sz="2400" i="1">
                <a:latin typeface="Arial" panose="020B0604020202020204" pitchFamily="34" charset="0"/>
              </a:rPr>
              <a:t>E </a:t>
            </a:r>
            <a:r>
              <a:rPr lang="en-US" altLang="zh-TW" sz="2400">
                <a:latin typeface="Arial" panose="020B0604020202020204" pitchFamily="34" charset="0"/>
              </a:rPr>
              <a:t>is given by        </a:t>
            </a:r>
          </a:p>
        </p:txBody>
      </p:sp>
      <p:sp>
        <p:nvSpPr>
          <p:cNvPr id="9" name="Text Box 36">
            <a:extLst>
              <a:ext uri="{FF2B5EF4-FFF2-40B4-BE49-F238E27FC236}">
                <a16:creationId xmlns:a16="http://schemas.microsoft.com/office/drawing/2014/main" id="{29F0789C-414C-F4B8-048B-0434A39B6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729163"/>
            <a:ext cx="1425575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)        </a:t>
            </a:r>
          </a:p>
        </p:txBody>
      </p:sp>
      <p:graphicFrame>
        <p:nvGraphicFramePr>
          <p:cNvPr id="10" name="Object 47">
            <a:extLst>
              <a:ext uri="{FF2B5EF4-FFF2-40B4-BE49-F238E27FC236}">
                <a16:creationId xmlns:a16="http://schemas.microsoft.com/office/drawing/2014/main" id="{817AD46F-1B29-623F-2937-367EF136F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5737225"/>
          <a:ext cx="5794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" imgH="368300" progId="Equation.3">
                  <p:embed/>
                </p:oleObj>
              </mc:Choice>
              <mc:Fallback>
                <p:oleObj name="方程式" r:id="rId2" imgW="228600" imgH="368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737225"/>
                        <a:ext cx="5794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8">
            <a:extLst>
              <a:ext uri="{FF2B5EF4-FFF2-40B4-BE49-F238E27FC236}">
                <a16:creationId xmlns:a16="http://schemas.microsoft.com/office/drawing/2014/main" id="{2F78791F-88AC-75C3-6F6E-211C87DBB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4813300"/>
          <a:ext cx="5794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79279" imgH="393529" progId="Equation.3">
                  <p:embed/>
                </p:oleObj>
              </mc:Choice>
              <mc:Fallback>
                <p:oleObj name="方程式" r:id="rId4" imgW="279279" imgH="39352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4813300"/>
                        <a:ext cx="5794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60">
            <a:extLst>
              <a:ext uri="{FF2B5EF4-FFF2-40B4-BE49-F238E27FC236}">
                <a16:creationId xmlns:a16="http://schemas.microsoft.com/office/drawing/2014/main" id="{39C9636B-E66F-61DB-792B-CDA0F34AB572}"/>
              </a:ext>
            </a:extLst>
          </p:cNvPr>
          <p:cNvGrpSpPr>
            <a:grpSpLocks/>
          </p:cNvGrpSpPr>
          <p:nvPr/>
        </p:nvGrpSpPr>
        <p:grpSpPr bwMode="auto">
          <a:xfrm>
            <a:off x="4311650" y="4584700"/>
            <a:ext cx="4005263" cy="576263"/>
            <a:chOff x="1970" y="3158"/>
            <a:chExt cx="2523" cy="363"/>
          </a:xfrm>
        </p:grpSpPr>
        <p:sp>
          <p:nvSpPr>
            <p:cNvPr id="21528" name="AutoShape 61">
              <a:extLst>
                <a:ext uri="{FF2B5EF4-FFF2-40B4-BE49-F238E27FC236}">
                  <a16:creationId xmlns:a16="http://schemas.microsoft.com/office/drawing/2014/main" id="{EB4EBE53-7840-9BC6-E283-A9B99A4D0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3158"/>
              <a:ext cx="2496" cy="363"/>
            </a:xfrm>
            <a:prstGeom prst="wedgeRoundRectCallout">
              <a:avLst>
                <a:gd name="adj1" fmla="val -62181"/>
                <a:gd name="adj2" fmla="val 19421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1529" name="Text Box 62">
              <a:extLst>
                <a:ext uri="{FF2B5EF4-FFF2-40B4-BE49-F238E27FC236}">
                  <a16:creationId xmlns:a16="http://schemas.microsoft.com/office/drawing/2014/main" id="{1D7A49CA-0FA4-9804-076A-596648B5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3194"/>
              <a:ext cx="2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No. of favourable outcomes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69">
            <a:extLst>
              <a:ext uri="{FF2B5EF4-FFF2-40B4-BE49-F238E27FC236}">
                <a16:creationId xmlns:a16="http://schemas.microsoft.com/office/drawing/2014/main" id="{9AACDB99-8B7C-F1CF-EC09-312D153DF9A2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5235575"/>
            <a:ext cx="4932363" cy="576263"/>
            <a:chOff x="1855" y="3521"/>
            <a:chExt cx="3084" cy="363"/>
          </a:xfrm>
        </p:grpSpPr>
        <p:sp>
          <p:nvSpPr>
            <p:cNvPr id="21526" name="AutoShape 70">
              <a:extLst>
                <a:ext uri="{FF2B5EF4-FFF2-40B4-BE49-F238E27FC236}">
                  <a16:creationId xmlns:a16="http://schemas.microsoft.com/office/drawing/2014/main" id="{95160658-FCCB-A202-C2AA-22A812F6E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3521"/>
              <a:ext cx="2768" cy="363"/>
            </a:xfrm>
            <a:prstGeom prst="wedgeRoundRectCallout">
              <a:avLst>
                <a:gd name="adj1" fmla="val -61111"/>
                <a:gd name="adj2" fmla="val -19421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1527" name="Text Box 71">
              <a:extLst>
                <a:ext uri="{FF2B5EF4-FFF2-40B4-BE49-F238E27FC236}">
                  <a16:creationId xmlns:a16="http://schemas.microsoft.com/office/drawing/2014/main" id="{1845CF79-A89D-E7D7-7BE9-69DE90BA8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3562"/>
              <a:ext cx="30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Total no. of possible outcomes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C90DF5C-8D18-75A3-5DD0-AFCD58469AA5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1235075"/>
            <a:ext cx="4681538" cy="720725"/>
            <a:chOff x="395536" y="1916832"/>
            <a:chExt cx="4682032" cy="720616"/>
          </a:xfrm>
        </p:grpSpPr>
        <p:pic>
          <p:nvPicPr>
            <p:cNvPr id="21520" name="Picture 15">
              <a:extLst>
                <a:ext uri="{FF2B5EF4-FFF2-40B4-BE49-F238E27FC236}">
                  <a16:creationId xmlns:a16="http://schemas.microsoft.com/office/drawing/2014/main" id="{4806BF88-4A22-FE1D-4033-01DE4F873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3"/>
            <a:stretch>
              <a:fillRect/>
            </a:stretch>
          </p:blipFill>
          <p:spPr bwMode="auto">
            <a:xfrm>
              <a:off x="395536" y="1917448"/>
              <a:ext cx="648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6">
              <a:extLst>
                <a:ext uri="{FF2B5EF4-FFF2-40B4-BE49-F238E27FC236}">
                  <a16:creationId xmlns:a16="http://schemas.microsoft.com/office/drawing/2014/main" id="{1E8BF5C6-2D35-F8B2-ACBB-ACF0B75A7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631" y="1917368"/>
              <a:ext cx="646065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7">
              <a:extLst>
                <a:ext uri="{FF2B5EF4-FFF2-40B4-BE49-F238E27FC236}">
                  <a16:creationId xmlns:a16="http://schemas.microsoft.com/office/drawing/2014/main" id="{1751A615-5C17-E5E2-B48F-9A41C20C8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046" y="1917448"/>
              <a:ext cx="661715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3" name="Picture 18">
              <a:extLst>
                <a:ext uri="{FF2B5EF4-FFF2-40B4-BE49-F238E27FC236}">
                  <a16:creationId xmlns:a16="http://schemas.microsoft.com/office/drawing/2014/main" id="{75F01AC4-B23B-F14F-DC6F-97F357239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27" y="1917448"/>
              <a:ext cx="67245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4" name="Picture 19">
              <a:extLst>
                <a:ext uri="{FF2B5EF4-FFF2-40B4-BE49-F238E27FC236}">
                  <a16:creationId xmlns:a16="http://schemas.microsoft.com/office/drawing/2014/main" id="{98A3A9F4-1E91-4020-97CC-F26520C30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975" y="1917368"/>
              <a:ext cx="646422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5" name="Picture 20">
              <a:extLst>
                <a:ext uri="{FF2B5EF4-FFF2-40B4-BE49-F238E27FC236}">
                  <a16:creationId xmlns:a16="http://schemas.microsoft.com/office/drawing/2014/main" id="{3BA8604D-28AD-304C-1A10-F62BC5E21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1916832"/>
              <a:ext cx="649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 Box 4">
            <a:extLst>
              <a:ext uri="{FF2B5EF4-FFF2-40B4-BE49-F238E27FC236}">
                <a16:creationId xmlns:a16="http://schemas.microsoft.com/office/drawing/2014/main" id="{0B6406F5-6925-021A-B0DA-A16295369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519113"/>
            <a:ext cx="86772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6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possible outcomes</a:t>
            </a:r>
            <a:r>
              <a:rPr lang="en-US" altLang="zh-TW" sz="2400">
                <a:latin typeface="Arial" panose="020B0604020202020204" pitchFamily="34" charset="0"/>
              </a:rPr>
              <a:t> in throwing a fair dice once are: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927E1BD-0D51-5071-93ED-1DBB0176E16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743200"/>
            <a:ext cx="2257425" cy="757238"/>
            <a:chOff x="395536" y="3223596"/>
            <a:chExt cx="2257225" cy="758264"/>
          </a:xfrm>
        </p:grpSpPr>
        <p:pic>
          <p:nvPicPr>
            <p:cNvPr id="21517" name="Picture 16">
              <a:extLst>
                <a:ext uri="{FF2B5EF4-FFF2-40B4-BE49-F238E27FC236}">
                  <a16:creationId xmlns:a16="http://schemas.microsoft.com/office/drawing/2014/main" id="{318B51A2-442E-BFB9-3872-718D32481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223596"/>
              <a:ext cx="646065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8" name="Picture 18">
              <a:extLst>
                <a:ext uri="{FF2B5EF4-FFF2-40B4-BE49-F238E27FC236}">
                  <a16:creationId xmlns:a16="http://schemas.microsoft.com/office/drawing/2014/main" id="{67D716D9-0DC6-B05D-6F4C-A218BE1D7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631" y="3223596"/>
              <a:ext cx="67245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20">
              <a:extLst>
                <a:ext uri="{FF2B5EF4-FFF2-40B4-BE49-F238E27FC236}">
                  <a16:creationId xmlns:a16="http://schemas.microsoft.com/office/drawing/2014/main" id="{F396687A-DA5B-9BF6-C788-92404EC88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177" y="3261860"/>
              <a:ext cx="649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1BCCA509-6424-1815-7275-5EC2D63F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025650"/>
            <a:ext cx="82105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3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favourable outcomes</a:t>
            </a:r>
            <a:r>
              <a:rPr lang="en-US" altLang="zh-TW" sz="2400">
                <a:latin typeface="Arial" panose="020B0604020202020204" pitchFamily="34" charset="0"/>
              </a:rPr>
              <a:t> of getting an even number are: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9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1">
            <a:extLst>
              <a:ext uri="{FF2B5EF4-FFF2-40B4-BE49-F238E27FC236}">
                <a16:creationId xmlns:a16="http://schemas.microsoft.com/office/drawing/2014/main" id="{01224415-C6C3-0E79-1849-E8AA5FF36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644525"/>
            <a:ext cx="8928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set notations, we have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597A4CF-25F1-737B-413A-E876459A1DB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77925"/>
            <a:ext cx="6391275" cy="1065213"/>
            <a:chOff x="576461" y="3228900"/>
            <a:chExt cx="6390431" cy="1064196"/>
          </a:xfrm>
        </p:grpSpPr>
        <p:grpSp>
          <p:nvGrpSpPr>
            <p:cNvPr id="22542" name="群組 1">
              <a:extLst>
                <a:ext uri="{FF2B5EF4-FFF2-40B4-BE49-F238E27FC236}">
                  <a16:creationId xmlns:a16="http://schemas.microsoft.com/office/drawing/2014/main" id="{5E00D19D-313C-214E-0B4A-A09F0B627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461" y="3228900"/>
              <a:ext cx="6390431" cy="1064196"/>
              <a:chOff x="576263" y="3998317"/>
              <a:chExt cx="6390431" cy="1064196"/>
            </a:xfrm>
          </p:grpSpPr>
          <p:sp>
            <p:nvSpPr>
              <p:cNvPr id="22546" name="Rectangle 92">
                <a:extLst>
                  <a:ext uri="{FF2B5EF4-FFF2-40B4-BE49-F238E27FC236}">
                    <a16:creationId xmlns:a16="http://schemas.microsoft.com/office/drawing/2014/main" id="{E9A9A152-C0BC-9A1A-4D2A-4735A7B1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263" y="3998317"/>
                <a:ext cx="6390431" cy="1064196"/>
              </a:xfrm>
              <a:prstGeom prst="rect">
                <a:avLst/>
              </a:prstGeom>
              <a:solidFill>
                <a:srgbClr val="66CCFF">
                  <a:alpha val="7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TW" sz="2800" i="1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zh-TW" sz="2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800" i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zh-TW" sz="2800">
                    <a:latin typeface="Arial" panose="020B0604020202020204" pitchFamily="34" charset="0"/>
                    <a:cs typeface="Arial" panose="020B0604020202020204" pitchFamily="34" charset="0"/>
                  </a:rPr>
                  <a:t>) =                                         = </a:t>
                </a:r>
              </a:p>
            </p:txBody>
          </p:sp>
          <p:grpSp>
            <p:nvGrpSpPr>
              <p:cNvPr id="22547" name="Group 46">
                <a:extLst>
                  <a:ext uri="{FF2B5EF4-FFF2-40B4-BE49-F238E27FC236}">
                    <a16:creationId xmlns:a16="http://schemas.microsoft.com/office/drawing/2014/main" id="{2B87BE70-267A-F6FF-4152-52498F88D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1047" y="4035425"/>
                <a:ext cx="3875088" cy="992187"/>
                <a:chOff x="1383" y="2170"/>
                <a:chExt cx="2441" cy="625"/>
              </a:xfrm>
            </p:grpSpPr>
            <p:sp>
              <p:nvSpPr>
                <p:cNvPr id="22548" name="Text Box 47">
                  <a:extLst>
                    <a:ext uri="{FF2B5EF4-FFF2-40B4-BE49-F238E27FC236}">
                      <a16:creationId xmlns:a16="http://schemas.microsoft.com/office/drawing/2014/main" id="{0C71BB4E-FEE8-B211-78C0-FA79D160E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" y="2170"/>
                  <a:ext cx="2441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600">
                      <a:latin typeface="Arial" panose="020B0604020202020204" pitchFamily="34" charset="0"/>
                    </a:rPr>
                    <a:t>number of elements in </a:t>
                  </a:r>
                  <a:r>
                    <a:rPr lang="en-US" altLang="zh-TW" sz="2600" i="1">
                      <a:latin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22549" name="Text Box 48">
                  <a:extLst>
                    <a:ext uri="{FF2B5EF4-FFF2-40B4-BE49-F238E27FC236}">
                      <a16:creationId xmlns:a16="http://schemas.microsoft.com/office/drawing/2014/main" id="{89C16213-6AAD-262E-D5FF-D4792077E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0" y="2487"/>
                  <a:ext cx="2434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600">
                      <a:latin typeface="Arial" panose="020B0604020202020204" pitchFamily="34" charset="0"/>
                    </a:rPr>
                    <a:t>number of elements in </a:t>
                  </a:r>
                  <a:r>
                    <a:rPr lang="en-US" altLang="zh-TW" sz="2600" i="1">
                      <a:latin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22550" name="Line 49">
                  <a:extLst>
                    <a:ext uri="{FF2B5EF4-FFF2-40B4-BE49-F238E27FC236}">
                      <a16:creationId xmlns:a16="http://schemas.microsoft.com/office/drawing/2014/main" id="{75EF79CA-ABA7-901A-40F7-16F949B88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6" y="2478"/>
                  <a:ext cx="23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</p:grpSp>
        <p:sp>
          <p:nvSpPr>
            <p:cNvPr id="22543" name="Text Box 47">
              <a:extLst>
                <a:ext uri="{FF2B5EF4-FFF2-40B4-BE49-F238E27FC236}">
                  <a16:creationId xmlns:a16="http://schemas.microsoft.com/office/drawing/2014/main" id="{609242AE-7E50-60F1-9CD7-E8B2593D0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069" y="3228901"/>
              <a:ext cx="803201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1">
                  <a:latin typeface="Arial" panose="020B0604020202020204" pitchFamily="34" charset="0"/>
                </a:rPr>
                <a:t>n</a:t>
              </a:r>
              <a:r>
                <a:rPr lang="en-US" altLang="zh-TW" sz="2600">
                  <a:latin typeface="Arial" panose="020B0604020202020204" pitchFamily="34" charset="0"/>
                </a:rPr>
                <a:t>(</a:t>
              </a:r>
              <a:r>
                <a:rPr lang="en-US" altLang="zh-TW" sz="2600" i="1">
                  <a:latin typeface="Arial" panose="020B0604020202020204" pitchFamily="34" charset="0"/>
                </a:rPr>
                <a:t>E</a:t>
              </a:r>
              <a:r>
                <a:rPr lang="en-US" altLang="zh-TW" sz="260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2544" name="Text Box 48">
              <a:extLst>
                <a:ext uri="{FF2B5EF4-FFF2-40B4-BE49-F238E27FC236}">
                  <a16:creationId xmlns:a16="http://schemas.microsoft.com/office/drawing/2014/main" id="{9AC0992C-8106-DCAF-D46E-81E99BCE0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069" y="3732138"/>
              <a:ext cx="792088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1">
                  <a:latin typeface="Arial" panose="020B0604020202020204" pitchFamily="34" charset="0"/>
                </a:rPr>
                <a:t>n</a:t>
              </a:r>
              <a:r>
                <a:rPr lang="en-US" altLang="zh-TW" sz="2600">
                  <a:latin typeface="Arial" panose="020B0604020202020204" pitchFamily="34" charset="0"/>
                </a:rPr>
                <a:t>(</a:t>
              </a:r>
              <a:r>
                <a:rPr lang="en-US" altLang="zh-TW" sz="2600" i="1">
                  <a:latin typeface="Arial" panose="020B0604020202020204" pitchFamily="34" charset="0"/>
                </a:rPr>
                <a:t>S</a:t>
              </a:r>
              <a:r>
                <a:rPr lang="en-US" altLang="zh-TW" sz="260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2545" name="Line 49">
              <a:extLst>
                <a:ext uri="{FF2B5EF4-FFF2-40B4-BE49-F238E27FC236}">
                  <a16:creationId xmlns:a16="http://schemas.microsoft.com/office/drawing/2014/main" id="{C54502D8-EFDD-FA82-0B60-3A7348337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9069" y="3754958"/>
              <a:ext cx="79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5" name="Text Box 103">
            <a:extLst>
              <a:ext uri="{FF2B5EF4-FFF2-40B4-BE49-F238E27FC236}">
                <a16:creationId xmlns:a16="http://schemas.microsoft.com/office/drawing/2014/main" id="{1FE45044-6D5E-7423-98F8-5885E2AB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735138"/>
            <a:ext cx="27543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0"/>
              </a:spcBef>
              <a:buFont typeface="Wingdings 3" panose="05040102010807070707" pitchFamily="18" charset="2"/>
              <a:buChar char=""/>
              <a:defRPr/>
            </a:pPr>
            <a:r>
              <a:rPr lang="en-US" altLang="zh-TW" sz="2400" i="1" dirty="0">
                <a:solidFill>
                  <a:srgbClr val="0033CC"/>
                </a:solidFill>
                <a:latin typeface="Arial" charset="0"/>
              </a:rPr>
              <a:t>S</a:t>
            </a:r>
            <a:r>
              <a:rPr lang="en-US" altLang="zh-TW" sz="2400" dirty="0">
                <a:solidFill>
                  <a:srgbClr val="0033CC"/>
                </a:solidFill>
                <a:latin typeface="Arial" charset="0"/>
              </a:rPr>
              <a:t> is the 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24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altLang="zh-TW" sz="2400" spc="-150" dirty="0">
                <a:solidFill>
                  <a:srgbClr val="0033CC"/>
                </a:solidFill>
                <a:latin typeface="Arial" charset="0"/>
              </a:rPr>
              <a:t>   </a:t>
            </a:r>
            <a:r>
              <a:rPr lang="en-US" altLang="zh-TW" sz="2400" dirty="0">
                <a:solidFill>
                  <a:srgbClr val="0033CC"/>
                </a:solidFill>
                <a:latin typeface="Arial" charset="0"/>
              </a:rPr>
              <a:t>sample space.</a:t>
            </a:r>
            <a:endParaRPr lang="en-US" altLang="zh-TW" sz="2400" i="1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1BE052F3-7B07-48F9-8FC6-A46DE4676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679700"/>
            <a:ext cx="3365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above example, 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ADCBADB8-88F0-77DA-E27B-0B122BBB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55963"/>
            <a:ext cx="3671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 </a:t>
            </a:r>
            <a:r>
              <a:rPr lang="en-US" altLang="zh-TW" sz="2400">
                <a:latin typeface="Arial" panose="020B0604020202020204" pitchFamily="34" charset="0"/>
              </a:rPr>
              <a:t>= {2, 4, 6} and 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) = 3 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AB178385-5A5F-F273-57A0-F4E5547F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30638"/>
            <a:ext cx="475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S </a:t>
            </a:r>
            <a:r>
              <a:rPr lang="en-US" altLang="zh-TW" sz="2400">
                <a:latin typeface="Arial" panose="020B0604020202020204" pitchFamily="34" charset="0"/>
              </a:rPr>
              <a:t>= {1, 2, 3, 4, 5, 6} and 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) = 6 </a:t>
            </a:r>
          </a:p>
        </p:txBody>
      </p:sp>
      <p:graphicFrame>
        <p:nvGraphicFramePr>
          <p:cNvPr id="29" name="Object 47">
            <a:extLst>
              <a:ext uri="{FF2B5EF4-FFF2-40B4-BE49-F238E27FC236}">
                <a16:creationId xmlns:a16="http://schemas.microsoft.com/office/drawing/2014/main" id="{9635389D-2389-EFCF-F0F4-D3C33F20C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4863" y="4584700"/>
          <a:ext cx="5794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" imgH="368300" progId="Equation.3">
                  <p:embed/>
                </p:oleObj>
              </mc:Choice>
              <mc:Fallback>
                <p:oleObj name="方程式" r:id="rId2" imgW="228600" imgH="368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4584700"/>
                        <a:ext cx="5794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8">
            <a:extLst>
              <a:ext uri="{FF2B5EF4-FFF2-40B4-BE49-F238E27FC236}">
                <a16:creationId xmlns:a16="http://schemas.microsoft.com/office/drawing/2014/main" id="{171C62DD-5E15-2005-FB7A-BE2D89239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4591050"/>
          <a:ext cx="579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79279" imgH="393529" progId="Equation.3">
                  <p:embed/>
                </p:oleObj>
              </mc:Choice>
              <mc:Fallback>
                <p:oleObj name="方程式" r:id="rId4" imgW="279279" imgH="39352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591050"/>
                        <a:ext cx="579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15D55FCE-0F96-B897-B33F-D11FBED47397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4508500"/>
            <a:ext cx="1368425" cy="973138"/>
            <a:chOff x="3851920" y="4581128"/>
            <a:chExt cx="1833147" cy="973138"/>
          </a:xfrm>
        </p:grpSpPr>
        <p:sp>
          <p:nvSpPr>
            <p:cNvPr id="22540" name="Text Box 36">
              <a:extLst>
                <a:ext uri="{FF2B5EF4-FFF2-40B4-BE49-F238E27FC236}">
                  <a16:creationId xmlns:a16="http://schemas.microsoft.com/office/drawing/2014/main" id="{B208EEFA-8488-46D5-FEF3-61596634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8938" y="4581128"/>
              <a:ext cx="1136129" cy="973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E</a:t>
              </a:r>
              <a:r>
                <a:rPr lang="en-US" altLang="zh-TW" sz="2400">
                  <a:latin typeface="Arial" panose="020B0604020202020204" pitchFamily="34" charset="0"/>
                </a:rPr>
                <a:t>)        </a:t>
              </a:r>
            </a:p>
          </p:txBody>
        </p:sp>
        <p:sp>
          <p:nvSpPr>
            <p:cNvPr id="22541" name="矩形 2">
              <a:extLst>
                <a:ext uri="{FF2B5EF4-FFF2-40B4-BE49-F238E27FC236}">
                  <a16:creationId xmlns:a16="http://schemas.microsoft.com/office/drawing/2014/main" id="{6924433F-991A-D133-FC38-CAF83A53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920" y="4839543"/>
              <a:ext cx="7127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HK" altLang="en-US" sz="2400">
                  <a:latin typeface="新細明體" panose="02020500000000000000" pitchFamily="18" charset="-120"/>
                </a:rPr>
                <a:t>∴</a:t>
              </a:r>
            </a:p>
          </p:txBody>
        </p:sp>
      </p:grp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7C815FC-B548-98DC-3DA6-4C5008DBA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4575175"/>
          <a:ext cx="1025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85" imgH="418918" progId="Equation.3">
                  <p:embed/>
                </p:oleObj>
              </mc:Choice>
              <mc:Fallback>
                <p:oleObj name="方程式" r:id="rId6" imgW="495085" imgH="418918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575175"/>
                        <a:ext cx="10255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>
            <a:extLst>
              <a:ext uri="{FF2B5EF4-FFF2-40B4-BE49-F238E27FC236}">
                <a16:creationId xmlns:a16="http://schemas.microsoft.com/office/drawing/2014/main" id="{885EF7C9-C3B3-DA72-0E96-682C870D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4175"/>
            <a:ext cx="4087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∵  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0 and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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7AA58A86-6265-7029-6C41-C97233CF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97400"/>
            <a:ext cx="2212975" cy="1063625"/>
          </a:xfrm>
          <a:prstGeom prst="rect">
            <a:avLst/>
          </a:prstGeom>
          <a:solidFill>
            <a:srgbClr val="66CC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</a:t>
            </a:r>
            <a:endParaRPr lang="en-US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6A7FF318-21FE-9B10-5E32-2C7FB9EC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6804025" y="303213"/>
            <a:ext cx="3024188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57">
            <a:extLst>
              <a:ext uri="{FF2B5EF4-FFF2-40B4-BE49-F238E27FC236}">
                <a16:creationId xmlns:a16="http://schemas.microsoft.com/office/drawing/2014/main" id="{83F9B5DE-F48F-7E2F-9476-79B1E3834AA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023938"/>
            <a:ext cx="5473700" cy="1397000"/>
            <a:chOff x="68" y="952"/>
            <a:chExt cx="4309" cy="1043"/>
          </a:xfrm>
        </p:grpSpPr>
        <p:sp>
          <p:nvSpPr>
            <p:cNvPr id="23561" name="AutoShape 54">
              <a:extLst>
                <a:ext uri="{FF2B5EF4-FFF2-40B4-BE49-F238E27FC236}">
                  <a16:creationId xmlns:a16="http://schemas.microsoft.com/office/drawing/2014/main" id="{1FA594DA-9DB5-2A68-2C8B-FCF634BC9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952"/>
              <a:ext cx="4309" cy="1043"/>
            </a:xfrm>
            <a:prstGeom prst="cloudCallout">
              <a:avLst>
                <a:gd name="adj1" fmla="val 58398"/>
                <a:gd name="adj2" fmla="val -391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18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3562" name="Rectangle 55">
              <a:extLst>
                <a:ext uri="{FF2B5EF4-FFF2-40B4-BE49-F238E27FC236}">
                  <a16:creationId xmlns:a16="http://schemas.microsoft.com/office/drawing/2014/main" id="{8F236937-A6EB-FC0F-3874-F948C01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75"/>
              <a:ext cx="3448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Do you remember why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 ?</a:t>
              </a:r>
              <a:endParaRPr lang="en-US" altLang="zh-TW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1504E4D-B66D-257A-E95D-0D2696C74113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3500438"/>
            <a:ext cx="2305050" cy="869950"/>
            <a:chOff x="251520" y="3501008"/>
            <a:chExt cx="2304256" cy="869950"/>
          </a:xfrm>
        </p:grpSpPr>
        <p:sp>
          <p:nvSpPr>
            <p:cNvPr id="23559" name="文字方塊 4">
              <a:extLst>
                <a:ext uri="{FF2B5EF4-FFF2-40B4-BE49-F238E27FC236}">
                  <a16:creationId xmlns:a16="http://schemas.microsoft.com/office/drawing/2014/main" id="{9D0C712D-C5A1-E70D-45EB-E5051B076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3665113"/>
              <a:ext cx="818349" cy="46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HK" altLang="en-US" sz="2400">
                  <a:latin typeface="新細明體" panose="02020500000000000000" pitchFamily="18" charset="-120"/>
                </a:rPr>
                <a:t>∴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23560" name="物件 1">
              <a:extLst>
                <a:ext uri="{FF2B5EF4-FFF2-40B4-BE49-F238E27FC236}">
                  <a16:creationId xmlns:a16="http://schemas.microsoft.com/office/drawing/2014/main" id="{31EF51F7-7649-1B07-A4DB-0E67500157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8426" y="3501008"/>
            <a:ext cx="1657350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800100" imgH="419100" progId="Equation.3">
                    <p:embed/>
                  </p:oleObj>
                </mc:Choice>
                <mc:Fallback>
                  <p:oleObj name="方程式" r:id="rId3" imgW="800100" imgH="419100" progId="Equation.3">
                    <p:embed/>
                    <p:pic>
                      <p:nvPicPr>
                        <p:cNvPr id="0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426" y="3501008"/>
                          <a:ext cx="1657350" cy="869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7B1B32D-3D0E-299C-7555-9FB05213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1873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particular,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9C4A43-1F9D-2887-8437-2D8C68EE2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75"/>
            <a:ext cx="7777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1. if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is an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impossible event</a:t>
            </a:r>
            <a:r>
              <a:rPr lang="en-US" altLang="zh-TW" sz="2400">
                <a:latin typeface="Arial" panose="020B0604020202020204" pitchFamily="34" charset="0"/>
              </a:rPr>
              <a:t>, it contains no outcomes.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790276B-595F-7762-687D-7DEFBC9A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71638"/>
            <a:ext cx="3600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Then,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is an empty set,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EEF94C-1912-76F6-01FD-B8F77C47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1671638"/>
            <a:ext cx="1563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i.e.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7E343A-1EBD-41AD-DC45-BF26259EAB3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84400"/>
            <a:ext cx="3600450" cy="668338"/>
            <a:chOff x="611560" y="2183842"/>
            <a:chExt cx="3600400" cy="669094"/>
          </a:xfrm>
        </p:grpSpPr>
        <p:sp>
          <p:nvSpPr>
            <p:cNvPr id="24592" name="Text Box 4">
              <a:extLst>
                <a:ext uri="{FF2B5EF4-FFF2-40B4-BE49-F238E27FC236}">
                  <a16:creationId xmlns:a16="http://schemas.microsoft.com/office/drawing/2014/main" id="{3423466F-4FC5-CD01-5155-8947C4B9A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2298241"/>
              <a:ext cx="3600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TW" sz="2400">
                  <a:latin typeface="新細明體" panose="02020500000000000000" pitchFamily="18" charset="-120"/>
                </a:rPr>
                <a:t>∴ 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=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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=        = 0 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8AAE87-8D07-B5C4-6B23-9EECC1FFDB67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43808" y="2183842"/>
              <a:ext cx="936104" cy="66909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HK" altLang="en-US">
                  <a:noFill/>
                  <a:latin typeface="Arial" charset="0"/>
                </a:rPr>
                <a:t> </a:t>
              </a:r>
            </a:p>
          </p:txBody>
        </p:sp>
      </p:grpSp>
      <p:sp>
        <p:nvSpPr>
          <p:cNvPr id="11" name="Text Box 103">
            <a:extLst>
              <a:ext uri="{FF2B5EF4-FFF2-40B4-BE49-F238E27FC236}">
                <a16:creationId xmlns:a16="http://schemas.microsoft.com/office/drawing/2014/main" id="{DDEB97AC-A33F-EA81-71F2-318241D6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312988"/>
            <a:ext cx="4862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Wingdings 3" panose="05040102010807070707" pitchFamily="18" charset="2"/>
              <a:buChar char="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Number of elements in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 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is 0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.</a:t>
            </a:r>
            <a:endParaRPr lang="en-US" altLang="zh-TW" sz="24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CB7DAAF-3F05-6CBF-E378-400BF13A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785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2. if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is an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certain event</a:t>
            </a:r>
            <a:r>
              <a:rPr lang="en-US" altLang="zh-TW" sz="2400">
                <a:latin typeface="Arial" panose="020B0604020202020204" pitchFamily="34" charset="0"/>
              </a:rPr>
              <a:t>, it contains all the possible outcomes.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8F971533-97D3-8F89-3468-E8EDA349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36938"/>
            <a:ext cx="7056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Then,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is the same as the sample space,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311B6A-5078-FECD-1F92-8E0D9FF0F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3436938"/>
            <a:ext cx="160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i.e.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21F200-E317-3B0C-A389-62F1EB97D18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949700"/>
            <a:ext cx="3600450" cy="669925"/>
            <a:chOff x="611560" y="2183842"/>
            <a:chExt cx="3600400" cy="669094"/>
          </a:xfrm>
        </p:grpSpPr>
        <p:sp>
          <p:nvSpPr>
            <p:cNvPr id="24590" name="Text Box 4">
              <a:extLst>
                <a:ext uri="{FF2B5EF4-FFF2-40B4-BE49-F238E27FC236}">
                  <a16:creationId xmlns:a16="http://schemas.microsoft.com/office/drawing/2014/main" id="{508B7B56-4D39-E467-1D3A-559D7DFB5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2298241"/>
              <a:ext cx="3600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TW" sz="2400">
                  <a:latin typeface="新細明體" panose="02020500000000000000" pitchFamily="18" charset="-120"/>
                </a:rPr>
                <a:t>∴ 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=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=        = 1  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A66DAF-C2A3-0F15-332F-4DA52E368673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43808" y="2183842"/>
              <a:ext cx="936104" cy="669094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HK" altLang="en-US">
                  <a:noFill/>
                  <a:latin typeface="Arial" charset="0"/>
                </a:rPr>
                <a:t> </a:t>
              </a:r>
            </a:p>
          </p:txBody>
        </p:sp>
      </p:grpSp>
      <p:sp>
        <p:nvSpPr>
          <p:cNvPr id="19" name="Text Box 4">
            <a:extLst>
              <a:ext uri="{FF2B5EF4-FFF2-40B4-BE49-F238E27FC236}">
                <a16:creationId xmlns:a16="http://schemas.microsoft.com/office/drawing/2014/main" id="{E31D67C9-F3CB-1929-5780-EF01C549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81525"/>
            <a:ext cx="2160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conclusion,</a:t>
            </a:r>
          </a:p>
        </p:txBody>
      </p:sp>
      <p:sp>
        <p:nvSpPr>
          <p:cNvPr id="21" name="Rectangle 92">
            <a:extLst>
              <a:ext uri="{FF2B5EF4-FFF2-40B4-BE49-F238E27FC236}">
                <a16:creationId xmlns:a16="http://schemas.microsoft.com/office/drawing/2014/main" id="{5FC57E75-DFA5-2407-1FF0-43DCC0BA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118100"/>
            <a:ext cx="5543550" cy="1119188"/>
          </a:xfrm>
          <a:prstGeom prst="rect">
            <a:avLst/>
          </a:prstGeom>
          <a:solidFill>
            <a:srgbClr val="66CC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1.  For an impossible event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0.</a:t>
            </a:r>
          </a:p>
          <a:p>
            <a:pPr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2.  For a certain event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4" grpId="0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1038</Words>
  <Application>Microsoft Office PowerPoint</Application>
  <PresentationFormat>如螢幕大小 (4:3)</PresentationFormat>
  <Paragraphs>106</Paragraphs>
  <Slides>12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Arial</vt:lpstr>
      <vt:lpstr>新細明體</vt:lpstr>
      <vt:lpstr>Calibri</vt:lpstr>
      <vt:lpstr>Arial Black</vt:lpstr>
      <vt:lpstr>Symbol</vt:lpstr>
      <vt:lpstr>Wingdings 3</vt:lpstr>
      <vt:lpstr>Wingdings</vt:lpstr>
      <vt:lpstr>Times New Roman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736</cp:revision>
  <cp:lastPrinted>2015-09-15T02:14:56Z</cp:lastPrinted>
  <dcterms:created xsi:type="dcterms:W3CDTF">2008-10-21T01:19:13Z</dcterms:created>
  <dcterms:modified xsi:type="dcterms:W3CDTF">2024-12-07T15:28:15Z</dcterms:modified>
</cp:coreProperties>
</file>