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18"/>
  </p:notesMasterIdLst>
  <p:handoutMasterIdLst>
    <p:handoutMasterId r:id="rId19"/>
  </p:handoutMasterIdLst>
  <p:sldIdLst>
    <p:sldId id="273" r:id="rId3"/>
    <p:sldId id="351" r:id="rId4"/>
    <p:sldId id="408" r:id="rId5"/>
    <p:sldId id="409" r:id="rId6"/>
    <p:sldId id="410" r:id="rId7"/>
    <p:sldId id="412" r:id="rId8"/>
    <p:sldId id="413" r:id="rId9"/>
    <p:sldId id="414" r:id="rId10"/>
    <p:sldId id="415" r:id="rId11"/>
    <p:sldId id="416" r:id="rId12"/>
    <p:sldId id="418" r:id="rId13"/>
    <p:sldId id="419" r:id="rId14"/>
    <p:sldId id="417" r:id="rId15"/>
    <p:sldId id="420" r:id="rId16"/>
    <p:sldId id="421" r:id="rId17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CCFF"/>
    <a:srgbClr val="0033CC"/>
    <a:srgbClr val="0066FF"/>
    <a:srgbClr val="FF9933"/>
    <a:srgbClr val="8EB4E3"/>
    <a:srgbClr val="00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95110" autoAdjust="0"/>
  </p:normalViewPr>
  <p:slideViewPr>
    <p:cSldViewPr>
      <p:cViewPr>
        <p:scale>
          <a:sx n="66" d="100"/>
          <a:sy n="66" d="100"/>
        </p:scale>
        <p:origin x="-984" y="-342"/>
      </p:cViewPr>
      <p:guideLst>
        <p:guide orient="horz" pos="39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26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B5BC2BB-D15F-1781-395E-C923D8D7A5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Lecture\Eng\5B11_5Min_04e.ppt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CA0BA4-D28E-B3A0-D5D4-0B3BF543E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13FC0624-356F-46AA-81D2-CFDA1CE9933E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74DA4A-F90E-A0C9-01AD-C6BE07A906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2C1FBB-206D-8DAB-C1BD-3CAA9A81D5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8A44A3-9281-4504-BE8A-0148C1A3AF24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45364A5-D2A2-F32A-2C60-2BB7D8E5F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MIA2nd\5-Min Lecture\Eng\5B11_5Min_04e.ppt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A32E10-973D-3B52-1267-49889D1533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6A6BB5D-3FB9-4FBD-8370-5A299E5C761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C2971A10-9208-73DA-890B-47AE15B2DA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99286963-522D-559B-9B56-F9033A3D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034A1-6466-80B5-7D2A-B0FBE03A12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6D761D-95EB-CB0B-4F31-FD26E99E7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238EE-EACD-4AFC-BF83-C5F510ED17B0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F73B338-8887-06F3-1F9A-4C5B9A7C2E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6601EDB-9B36-3FDB-B1A3-C3EA9894D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32772" name="頁首版面配置區 1">
            <a:extLst>
              <a:ext uri="{FF2B5EF4-FFF2-40B4-BE49-F238E27FC236}">
                <a16:creationId xmlns:a16="http://schemas.microsoft.com/office/drawing/2014/main" id="{99B15896-6556-5004-3090-D878B673836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Lecture\Eng\5B11_5Min_04e.ppt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>
            <a:extLst>
              <a:ext uri="{FF2B5EF4-FFF2-40B4-BE49-F238E27FC236}">
                <a16:creationId xmlns:a16="http://schemas.microsoft.com/office/drawing/2014/main" id="{6A90DA43-F6D4-6758-09F6-8942046A9A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>
            <a:extLst>
              <a:ext uri="{FF2B5EF4-FFF2-40B4-BE49-F238E27FC236}">
                <a16:creationId xmlns:a16="http://schemas.microsoft.com/office/drawing/2014/main" id="{E563542D-8226-A2B3-D89D-469CC112D3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3796" name="頁首版面配置區 1">
            <a:extLst>
              <a:ext uri="{FF2B5EF4-FFF2-40B4-BE49-F238E27FC236}">
                <a16:creationId xmlns:a16="http://schemas.microsoft.com/office/drawing/2014/main" id="{EB229F7D-E8B8-9741-E5E3-3B5C576CD51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Lecture\Eng\5B11_5Min_04e.ppt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>
            <a:extLst>
              <a:ext uri="{FF2B5EF4-FFF2-40B4-BE49-F238E27FC236}">
                <a16:creationId xmlns:a16="http://schemas.microsoft.com/office/drawing/2014/main" id="{707138BE-B4FA-0064-005D-7EA0BE4841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>
            <a:extLst>
              <a:ext uri="{FF2B5EF4-FFF2-40B4-BE49-F238E27FC236}">
                <a16:creationId xmlns:a16="http://schemas.microsoft.com/office/drawing/2014/main" id="{F4ABAD15-B0C8-EB95-1360-347168398E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4820" name="頁首版面配置區 1">
            <a:extLst>
              <a:ext uri="{FF2B5EF4-FFF2-40B4-BE49-F238E27FC236}">
                <a16:creationId xmlns:a16="http://schemas.microsoft.com/office/drawing/2014/main" id="{D14AEC54-1634-19B4-9457-54FE66719F6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Lecture\Eng\5B11_5Min_04e.ppt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>
            <a:extLst>
              <a:ext uri="{FF2B5EF4-FFF2-40B4-BE49-F238E27FC236}">
                <a16:creationId xmlns:a16="http://schemas.microsoft.com/office/drawing/2014/main" id="{86D60482-9B86-A3DC-A1BC-DE97470984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備忘稿版面配置區 2">
            <a:extLst>
              <a:ext uri="{FF2B5EF4-FFF2-40B4-BE49-F238E27FC236}">
                <a16:creationId xmlns:a16="http://schemas.microsoft.com/office/drawing/2014/main" id="{46230AF4-9BD8-EA74-E6C8-DC6CDE0AD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5844" name="頁首版面配置區 1">
            <a:extLst>
              <a:ext uri="{FF2B5EF4-FFF2-40B4-BE49-F238E27FC236}">
                <a16:creationId xmlns:a16="http://schemas.microsoft.com/office/drawing/2014/main" id="{44AAD958-BB5F-1131-982A-B1288D14831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Lecture\Eng\5B11_5Min_04e.ppt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>
            <a:extLst>
              <a:ext uri="{FF2B5EF4-FFF2-40B4-BE49-F238E27FC236}">
                <a16:creationId xmlns:a16="http://schemas.microsoft.com/office/drawing/2014/main" id="{F0F3384A-11A8-9D32-9E15-9956FFA0E6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>
            <a:extLst>
              <a:ext uri="{FF2B5EF4-FFF2-40B4-BE49-F238E27FC236}">
                <a16:creationId xmlns:a16="http://schemas.microsoft.com/office/drawing/2014/main" id="{E235AC36-9F77-6D2E-5960-878851F4E4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6868" name="頁首版面配置區 4">
            <a:extLst>
              <a:ext uri="{FF2B5EF4-FFF2-40B4-BE49-F238E27FC236}">
                <a16:creationId xmlns:a16="http://schemas.microsoft.com/office/drawing/2014/main" id="{57FA98E0-635F-B877-0599-51F29501E5E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Lecture\Eng\5B11_5Min_04e.ppt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>
            <a:extLst>
              <a:ext uri="{FF2B5EF4-FFF2-40B4-BE49-F238E27FC236}">
                <a16:creationId xmlns:a16="http://schemas.microsoft.com/office/drawing/2014/main" id="{BBBD53F3-AB2F-FBC7-3400-FFA338FCF0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備忘稿版面配置區 2">
            <a:extLst>
              <a:ext uri="{FF2B5EF4-FFF2-40B4-BE49-F238E27FC236}">
                <a16:creationId xmlns:a16="http://schemas.microsoft.com/office/drawing/2014/main" id="{7425AEDB-5610-A97F-D594-B3EE9825BB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7892" name="頁首版面配置區 3">
            <a:extLst>
              <a:ext uri="{FF2B5EF4-FFF2-40B4-BE49-F238E27FC236}">
                <a16:creationId xmlns:a16="http://schemas.microsoft.com/office/drawing/2014/main" id="{DFC886B7-0674-3312-AC72-244F74EB62B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MIA2nd\5-Min Lecture\Eng\5B11_5Min_04e.ppt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EC2AD63-B7E8-A67E-7BE7-EBE06FFB21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32650" y="812800"/>
            <a:ext cx="1876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11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1F906-0B8B-471B-BCF3-D380171635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6BBDE-876B-92A4-3B5E-1009006CB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1F0B1-4269-8DF2-7DEC-B7417529DA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DB8FB-98AA-498D-A81F-2A96D69EBE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3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CF2C28-2314-623D-BC0E-FD0CD9091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30DB43-E889-3008-044C-40BEA1A502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382173-D7C9-BC44-FD8A-E11C8BC6C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FC9F-3E6F-4F2C-A9E2-8F08E51564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193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56AB1E-67AB-3228-0C91-6DDFF14688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B0C9E5-A063-2FDC-FBAC-B7A99BC2E3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362AA5-6972-1074-08A5-FA01D53CE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45E1D-43B1-49F2-B50F-A3D5580CFC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44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13D676-D9F8-7BB9-9A97-B10A7A81B652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F08FD9D-7C1A-8CA7-EFF8-26465707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D8EF6-E34E-4E93-AB59-F2866F47282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4E67D6E-6715-313F-291A-A1895DC9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3795CA7-3C73-8A34-F442-638E793D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DB584-358D-40F4-A9C2-C4D6E8210A8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666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6F59BF-ABD9-8C60-73E8-181734A4A777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4BBE22B-AC25-3524-C499-D8E46D21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0E17D-4C3E-4432-835C-4F4D3FB61C4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18210B5-FD02-D86C-A67D-E7F0B0B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0FDD7D0-9826-6150-F3F5-59D9706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6BD0B-2188-4E5E-92D6-7E83F1E633F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40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4A2EDD-5343-1DA2-D00C-5E5AED12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5909C-515B-4BC4-95CC-E4850A01517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A763F0-D02C-1B7D-1B48-7D8E4AAA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46608-22E6-313B-8468-BD69A04D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1DE63-29EC-4241-BFF7-30F6F3E1A39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4168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9C40335-3B90-EC61-F446-4B5329FF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9409F-B14D-46E8-A62F-9021772FFC9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A883432-F660-2886-D4B0-E73C1CBB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E42BCB1-162A-AAA5-92B9-354D6CA9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F05DE-769A-4410-A713-1D24F68A84A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579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087EAFBA-2C2C-812C-3D88-A223DBF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405A-C734-434F-B8E5-EBC9848F675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E2C9CC03-4348-8461-72AD-772C5DAF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158DA11-321A-C302-969D-86970324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B62FB-FD57-4D5D-A471-0FFDCCA6BF3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938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80E02C4-1E25-9E50-27C8-2EC765E7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C35B-208C-4677-843F-ACE4058506F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61A8A775-1A92-1BF6-95D2-3A144D28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AA73FC26-6037-2C69-979C-2F4DDDCC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D33CF-E49B-4754-9B18-6935B65421E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9102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88B200E2-E7C6-54DC-3A59-728EF123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6E62E-7EAF-48CA-9D11-58C1042A50F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EE2BB0F3-1F44-2CB4-887D-BE7E9A14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1B7498D2-42FA-857C-039B-0A3E3889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2FA57-99B5-46F3-ABD1-73E109A3308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82956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565B72C-122E-530C-FB61-01E5A4A3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C268-42E7-4900-ABC4-A37D240673A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C6080D9-EF58-8819-14B7-69564A47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E10E11B-FA2C-2ED4-243A-5D2FFC8A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8D9A-80E2-4E19-8011-F5C67FFB022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028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0926DE-23E8-19FE-716F-DE1EB2DED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BC25AB-C2E6-AAB2-8A8B-F0871CD82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C80B30-F471-6A9A-94E6-C16F01B3E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70213-360D-4E34-8973-B4111EBD60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6268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BF80403-D4DA-CDCA-2084-7A1F924E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D95D2-4EA7-440E-B504-CDD27197D5F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FBD3FAF9-33E3-C3AF-8F7B-E092F51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CBD0DD8-2F06-1B3B-8A68-41B234EB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785AE-5310-4CE9-8B7B-188AD6F48B2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9338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550BC3-3414-370A-8EC1-35B1FF90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49D9C-E70B-4BC0-A60A-EB1F957121B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513E7C-4195-6386-4B47-7B49186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D6EFF6-9806-3EA8-E487-8CCD39B5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404CB-023E-4564-9294-3C354706823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806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0AF2C-8A3D-27BB-33DE-4ED3B5A8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F6172-1817-43EC-B322-8FD24C714A21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542C9-CB1B-71EE-40DE-CA62F33B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0903B0-6E6B-BD39-0F4F-36AE6C37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49393-92A2-4EC1-8C94-25AB8AA61EC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82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1820F4-6454-FF0C-CF93-925D21B75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0755C1-4119-661A-DD1D-D3B8FA6D9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51AE11-E914-8D19-7057-F75224F1B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12B07-FF28-4CBC-9B26-EB30B3F629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35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57401-E480-BD26-A1D7-69166292CA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2100B-5D1A-B2B0-3850-B419AF9E4C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0D88D1-B223-7C00-F053-9C1FF06F4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B4FC8-9C5B-4A5C-87A6-8737143874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787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883C28-72CA-D9E2-E40F-8EA92F9CC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424AFC-053D-A62C-18A9-3BA80449A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66C79B-B3E1-19AC-9D5D-5CAD4CF34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E5FD0-2B34-46FB-896B-3983704750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07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801983-F169-E25B-931E-883789814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FB8456-57AF-F848-2A1A-3EC36BFD9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5353A4-DD8F-9E51-F9B4-2C82697C76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8D2C4-7A0D-4682-9313-3FD44FF6AD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5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3F49540-0C6B-3497-AF4E-A65AE9202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D49B9-464C-FEAD-BF17-22F75530E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9EFA9B-0D3F-EF29-D9D8-A198B48DE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46CA6-8569-45FF-96FE-AE1F231627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616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69702-7E1A-0FC5-C3AC-EEC6210CBD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9C533-46D2-2996-79DD-005EEB169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D48F9-8AE9-CF93-7984-0DEA77478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785F3-CF8E-4FAC-8476-E7D28575F3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8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4EB73-A88C-2039-C6B2-8207E1B4B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6E368-DEC2-F460-8BF2-CA16C168B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14FEC-274E-1A48-4427-2C8DF0B23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CCEC3-7FDA-4456-9562-8DBAB9E145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29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3FE988-5D57-D005-6FA6-1183C312D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5FD042-2EFE-C083-B4D4-357EF6109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9C9103-B89D-743E-B933-0A482C7FB3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DD4AC8-72D0-0890-CA58-58D90F967F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C5F455-1FA9-FCD8-A818-A22A28CB7A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495EF5-EF48-4384-9A5E-EE19AE20A56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11900AFA-F6DB-8178-22BB-064356E99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C176FA-719B-CC0E-90B7-75A4D9CBF0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396F7E-6C01-3BB4-D812-892A9ABAC5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B44261-EB90-20DA-F5EA-9F6BE59D1C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4C9751-E8E1-BBB1-FB3C-276CF65D8580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9543AB-85C8-5559-1935-1E67D05BAC7C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8E50772-FE7A-4652-5934-540AD34CBDF2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68" r:id="rId1"/>
    <p:sldLayoutId id="2147487269" r:id="rId2"/>
    <p:sldLayoutId id="2147487270" r:id="rId3"/>
    <p:sldLayoutId id="2147487271" r:id="rId4"/>
    <p:sldLayoutId id="2147487272" r:id="rId5"/>
    <p:sldLayoutId id="2147487273" r:id="rId6"/>
    <p:sldLayoutId id="2147487274" r:id="rId7"/>
    <p:sldLayoutId id="2147487275" r:id="rId8"/>
    <p:sldLayoutId id="2147487276" r:id="rId9"/>
    <p:sldLayoutId id="2147487277" r:id="rId10"/>
    <p:sldLayoutId id="21474872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9D90C322-EEF0-EAC7-9FB1-073748F205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4F675316-8BA7-E183-16AE-9E302C439A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15EAD-3D46-2A7A-0B88-31B57C42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1F74FA5-3DA8-4130-A1A4-BF47C5BD4B1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28AD2E-6258-68B8-62DC-7FC695D14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AC5AE-AEAE-238B-0C1E-E1D87D8E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FBE459-7739-48D9-81D3-80BB7AEC008E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5B3298-4436-98B8-2429-F4B721399D11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958469-8B6E-97D2-D2A1-2FFC2C914F07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D3EAEFC-44B2-44A7-A8C8-B89BDE686E9F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79" r:id="rId1"/>
    <p:sldLayoutId id="2147487280" r:id="rId2"/>
    <p:sldLayoutId id="2147487259" r:id="rId3"/>
    <p:sldLayoutId id="2147487260" r:id="rId4"/>
    <p:sldLayoutId id="2147487261" r:id="rId5"/>
    <p:sldLayoutId id="2147487262" r:id="rId6"/>
    <p:sldLayoutId id="2147487263" r:id="rId7"/>
    <p:sldLayoutId id="2147487264" r:id="rId8"/>
    <p:sldLayoutId id="2147487265" r:id="rId9"/>
    <p:sldLayoutId id="2147487266" r:id="rId10"/>
    <p:sldLayoutId id="21474872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_11/Example_11_04e_01.pp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hyperlink" Target="5B11_TE_04e_01.pp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0F5F83E-77E7-AB72-4FD2-706697B0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47988"/>
            <a:ext cx="736282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Multiplication Law of Probability for Independent Events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B27111A9-4102-6C93-46CD-0F0B6810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2289175"/>
            <a:ext cx="6481762" cy="2508250"/>
          </a:xfrm>
          <a:prstGeom prst="cloudCallout">
            <a:avLst>
              <a:gd name="adj1" fmla="val -60847"/>
              <a:gd name="adj2" fmla="val -11208"/>
            </a:avLst>
          </a:prstGeom>
          <a:gradFill rotWithShape="1">
            <a:gsLst>
              <a:gs pos="0">
                <a:srgbClr val="FFFFFF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A65D9DF-2855-69B6-5A73-B84F47EBA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781300"/>
            <a:ext cx="4824413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fact, this relationship is the </a:t>
            </a:r>
            <a:r>
              <a:rPr lang="en-US" altLang="zh-TW" sz="2400" b="1">
                <a:solidFill>
                  <a:srgbClr val="0066FF"/>
                </a:solidFill>
                <a:latin typeface="Arial" panose="020B0604020202020204" pitchFamily="34" charset="0"/>
              </a:rPr>
              <a:t>multiplication law of probability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for independent events, which can be extended as follows: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00C9696-124D-FC36-8B66-79DBBE11F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90625"/>
            <a:ext cx="6119813" cy="86995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are two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independent events</a:t>
            </a:r>
            <a:r>
              <a:rPr lang="en-US" altLang="zh-TW" sz="2400">
                <a:latin typeface="Arial" panose="020B0604020202020204" pitchFamily="34" charset="0"/>
              </a:rPr>
              <a:t>, then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	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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18D8C09-31F5-B173-9AD3-76989D9A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24463"/>
            <a:ext cx="8208963" cy="868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If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, … ,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 i="1" baseline="-25000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 are independent events, then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	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</a:rPr>
              <a:t>1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</a:rPr>
              <a:t>2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TW" sz="2400">
                <a:latin typeface="Arial" panose="020B0604020202020204" pitchFamily="34" charset="0"/>
              </a:rPr>
              <a:t> …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 i="1" baseline="-25000">
                <a:latin typeface="Arial" panose="020B0604020202020204" pitchFamily="34" charset="0"/>
              </a:rPr>
              <a:t>n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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 … 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6E885CFD-5937-25BB-775F-1ECED5C4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620713"/>
            <a:ext cx="1979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general, </a:t>
            </a:r>
            <a:endParaRPr lang="en-US" altLang="en-U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3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99AFB02E-15B2-7300-F6D4-1136B0CB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541338" y="2144713"/>
            <a:ext cx="3062288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21AF125F-35C3-F09A-732B-E024301B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620713"/>
            <a:ext cx="7212012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In a shooting game, the probability for Cathy to hit the target in each shot is 0.7. Assume that each shot by Cathy is independent. If Cathy makes 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3 shots, find the probabilities that</a:t>
            </a:r>
          </a:p>
          <a:p>
            <a:pPr marL="457200" indent="-457200" eaLnBrk="1" hangingPunct="1">
              <a:spcBef>
                <a:spcPts val="300"/>
              </a:spcBef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</a:rPr>
              <a:t>all the shots hit the target,</a:t>
            </a:r>
          </a:p>
          <a:p>
            <a:pPr marL="457200" indent="-457200" eaLnBrk="1" hangingPunct="1">
              <a:spcBef>
                <a:spcPts val="300"/>
              </a:spcBef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</a:rPr>
              <a:t>exactly one shot hits the target,</a:t>
            </a:r>
          </a:p>
          <a:p>
            <a:pPr marL="457200" indent="-457200" eaLnBrk="1" hangingPunct="1">
              <a:spcBef>
                <a:spcPts val="300"/>
              </a:spcBef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</a:rPr>
              <a:t>at least one shots hit the target.</a:t>
            </a:r>
          </a:p>
        </p:txBody>
      </p:sp>
      <p:pic>
        <p:nvPicPr>
          <p:cNvPr id="58370" name="Picture 2" descr="C:\Users\uwongca\AppData\Local\Microsoft\Windows\Temporary Internet Files\Content.IE5\69LX87MJ\revolver_disparando[1].jpg">
            <a:extLst>
              <a:ext uri="{FF2B5EF4-FFF2-40B4-BE49-F238E27FC236}">
                <a16:creationId xmlns:a16="http://schemas.microsoft.com/office/drawing/2014/main" id="{4600363E-D730-4359-BEE1-7C49E646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908050"/>
            <a:ext cx="1808163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EF78605B-D293-7344-FECC-8FF60F0F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00438"/>
            <a:ext cx="4432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Let H stand for the target is</a:t>
            </a:r>
            <a:r>
              <a:rPr lang="zh-TW" altLang="en-US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hit.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E92685A-E630-5598-60C4-D5E7A53C1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987800"/>
            <a:ext cx="4537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all the shots hit the target)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E43871A-0A70-F241-150D-22EF563D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953000"/>
            <a:ext cx="2447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0.7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 0.7  0.7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EE2EA2F-5A0E-1C85-80A9-A940F7E1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14963"/>
            <a:ext cx="1366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u="dbl" dirty="0">
                <a:latin typeface="Arial" charset="0"/>
              </a:rPr>
              <a:t>0.343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BF8EC03-99B3-A26B-72F9-C3663828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492625"/>
            <a:ext cx="3962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(HHH)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9444F6E2-712A-D773-ACFF-05E908D9F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646113"/>
            <a:ext cx="5445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(b)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exactly one shot hits the target)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0AA33C1-062B-47B5-A049-A7AE2295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570038"/>
            <a:ext cx="7194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0.7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 0.3  0.3 + </a:t>
            </a:r>
            <a:r>
              <a:rPr lang="en-US" altLang="zh-TW" sz="2400">
                <a:latin typeface="Arial" panose="020B0604020202020204" pitchFamily="34" charset="0"/>
              </a:rPr>
              <a:t>0.3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 0.7  0.3 + </a:t>
            </a:r>
            <a:r>
              <a:rPr lang="en-US" altLang="zh-TW" sz="2400">
                <a:latin typeface="Arial" panose="020B0604020202020204" pitchFamily="34" charset="0"/>
              </a:rPr>
              <a:t>0.3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 0.3  0.7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F401BE9-327B-A8BB-7768-CF5BF7D7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2001838"/>
            <a:ext cx="1368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u="dbl" dirty="0">
                <a:latin typeface="Arial" charset="0"/>
              </a:rPr>
              <a:t>0.189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170746C3-2B1F-1ECF-C818-383A0E1C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908300"/>
            <a:ext cx="5229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(c)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at least one shots hit the target)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1AFC93A-3575-6F53-BBEC-2636F5EB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844925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1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 0.3  0.3  0.3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86745F1-DC52-E32A-0C18-DA510652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335463"/>
            <a:ext cx="1368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u="dbl" dirty="0">
                <a:latin typeface="Arial" charset="0"/>
              </a:rPr>
              <a:t>0.973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A0CFB1A-BBBF-8EFF-F5B7-C72F1AE0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370263"/>
            <a:ext cx="6021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1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all the shots do not hit the target)</a:t>
            </a:r>
          </a:p>
        </p:txBody>
      </p:sp>
      <p:pic>
        <p:nvPicPr>
          <p:cNvPr id="24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7C3F66D5-2AEF-D2C7-2F22-4955A646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22B323DB-8EFB-C3E2-1440-32D1DB7A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6740DC31-70B1-A4B5-DDA1-0C71A882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108075"/>
            <a:ext cx="4940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HH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) +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HH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) +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H)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9" grpId="0"/>
      <p:bldP spid="20" grpId="0"/>
      <p:bldP spid="21" grpId="0"/>
      <p:bldP spid="2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929DA0E-1B82-33B6-5538-88DE01373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11188"/>
            <a:ext cx="82454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66EAB-3BC4-A772-BF8C-F5E96F64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947988"/>
            <a:ext cx="5329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∵</a:t>
            </a:r>
            <a:r>
              <a:rPr lang="en-US" altLang="zh-TW" sz="2400">
                <a:latin typeface="Arial" panose="020B0604020202020204" pitchFamily="34" charset="0"/>
                <a:sym typeface="MT Extra" panose="05050102010205020202" pitchFamily="18" charset="2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are independent events.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11B1578C-800B-D965-7B56-290514EB0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4868863"/>
          <a:ext cx="6651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42751" imgH="444307" progId="Equation.3">
                  <p:embed/>
                </p:oleObj>
              </mc:Choice>
              <mc:Fallback>
                <p:oleObj name="方程式" r:id="rId2" imgW="342751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868863"/>
                        <a:ext cx="6651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>
            <a:extLst>
              <a:ext uri="{FF2B5EF4-FFF2-40B4-BE49-F238E27FC236}">
                <a16:creationId xmlns:a16="http://schemas.microsoft.com/office/drawing/2014/main" id="{2F9AD2FB-208C-2F0B-7BC9-190C6BF4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1196975"/>
            <a:ext cx="81645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throwing two dice once, what is the probability that the first number is even and the second number is ‘6’?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C59A154-0F0B-BC86-355F-543472009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060575"/>
            <a:ext cx="5741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</a:rPr>
              <a:t>A </a:t>
            </a:r>
            <a:r>
              <a:rPr lang="en-US" altLang="zh-TW" sz="2400">
                <a:latin typeface="Arial" panose="020B0604020202020204" pitchFamily="34" charset="0"/>
              </a:rPr>
              <a:t>= the first number is even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3A31DCF-6605-0C6C-E2D2-11838602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492375"/>
            <a:ext cx="49514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</a:rPr>
              <a:t>B </a:t>
            </a:r>
            <a:r>
              <a:rPr lang="en-US" altLang="zh-TW" sz="2400">
                <a:latin typeface="Arial" panose="020B0604020202020204" pitchFamily="34" charset="0"/>
              </a:rPr>
              <a:t>= the second number is ‘6’</a:t>
            </a:r>
          </a:p>
        </p:txBody>
      </p:sp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835A107A-BFAE-885D-F09D-F3FA371A0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005263"/>
          <a:ext cx="10477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18918" imgH="317362" progId="Equation.3">
                  <p:embed/>
                </p:oleObj>
              </mc:Choice>
              <mc:Fallback>
                <p:oleObj name="方程式" r:id="rId4" imgW="418918" imgH="3173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05263"/>
                        <a:ext cx="10477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3">
            <a:extLst>
              <a:ext uri="{FF2B5EF4-FFF2-40B4-BE49-F238E27FC236}">
                <a16:creationId xmlns:a16="http://schemas.microsoft.com/office/drawing/2014/main" id="{CF713AAD-E350-D6F1-9EE5-965AC2F34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947988"/>
            <a:ext cx="39243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Wingdings 3" panose="05040102010807070707" pitchFamily="18" charset="2"/>
              <a:buChar char=""/>
            </a:pPr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1st number obtained will not affect the 2nd number obtained.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C5C117-1D50-E404-910F-7CF92DA6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471863"/>
            <a:ext cx="4002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) =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)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7" grpId="0"/>
      <p:bldP spid="8" grpId="0"/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E00B184-A94E-6925-C626-4BB2B162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11188"/>
            <a:ext cx="82454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C46721-D80D-553E-32F9-31B44E65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89138"/>
            <a:ext cx="3930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three male are chosen,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4CA9E80-7F3C-0043-C390-C239E323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96975"/>
            <a:ext cx="87137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a city, 40% of the citizens are female. If three citizens are chosen at random from the city, find the probabilities that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25140D3-F04D-07F7-1823-A22696A7B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2403475"/>
            <a:ext cx="4962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at least one female is chosen,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635C402-4FC3-A15B-BEE4-37B9D65D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2817813"/>
            <a:ext cx="4818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(c)  exactly one female is chosen.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795AE3B-25B5-E5F2-A939-4B5073E5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471863"/>
            <a:ext cx="87137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Let M stand for a male is chosen and F for a female is chosen.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9E7E970-EA3F-5AB6-D26D-F3D4CE870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3922713"/>
            <a:ext cx="7273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three male are chosen)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6A452F8-C49F-B345-452F-1DF96325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889500"/>
            <a:ext cx="37925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0.6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 0.6  0.6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2B2F322-68DF-5093-1376-9492D2DAC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343525"/>
            <a:ext cx="1368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u="dbl" dirty="0">
                <a:latin typeface="Arial" charset="0"/>
              </a:rPr>
              <a:t>0.216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FA4C089-C98C-9309-AEC8-8331B127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27538"/>
            <a:ext cx="39608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(MMM)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7" grpId="0"/>
      <p:bldP spid="13" grpId="0" build="p" autoUpdateAnimBg="0"/>
      <p:bldP spid="14" grpId="0" build="p" autoUpdateAnimBg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326601D-75CF-B8BD-B171-2F73283B6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646113"/>
            <a:ext cx="5172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(b) 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at least one female is chosen)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693471A-6D2E-45DF-912F-3E03BE80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582738"/>
            <a:ext cx="7196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1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 0.216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7038BAE-49C1-AADD-5441-0FB12AF46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03438"/>
            <a:ext cx="13668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u="dbl" dirty="0">
                <a:latin typeface="Arial" charset="0"/>
              </a:rPr>
              <a:t>0.784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418DDD2-D084-F777-C3AD-5CC5F9FCC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108075"/>
            <a:ext cx="44656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1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three male are chosen)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1FC55D1-2771-B92F-0E6F-CE907238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67038"/>
            <a:ext cx="50403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(c) 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>
                <a:latin typeface="Arial" panose="020B0604020202020204" pitchFamily="34" charset="0"/>
              </a:rPr>
              <a:t>exactly one female is chosen)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602EB31-9CD8-39E7-BB26-268AF3B3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933825"/>
            <a:ext cx="7196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= 0.4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 0.6  0.6 + </a:t>
            </a:r>
            <a:r>
              <a:rPr lang="en-US" altLang="zh-TW" sz="2400">
                <a:latin typeface="Arial" panose="020B0604020202020204" pitchFamily="34" charset="0"/>
              </a:rPr>
              <a:t>0.6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 0.4  0.6 + </a:t>
            </a:r>
            <a:r>
              <a:rPr lang="en-US" altLang="zh-TW" sz="2400">
                <a:latin typeface="Arial" panose="020B0604020202020204" pitchFamily="34" charset="0"/>
              </a:rPr>
              <a:t>0.6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 0.6  0.4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7BAD10E-7976-BD87-7096-5491FF4D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06900"/>
            <a:ext cx="1368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u="dbl" dirty="0">
                <a:latin typeface="Arial" charset="0"/>
              </a:rPr>
              <a:t>0.432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437B08A-F06E-D1C2-AF98-AB8845DD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471863"/>
            <a:ext cx="5832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=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(FMM</a:t>
            </a:r>
            <a:r>
              <a:rPr lang="en-US" altLang="zh-TW" sz="2400">
                <a:latin typeface="Arial" panose="020B0604020202020204" pitchFamily="34" charset="0"/>
              </a:rPr>
              <a:t>) +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(MFM</a:t>
            </a:r>
            <a:r>
              <a:rPr lang="en-US" altLang="zh-TW" sz="2400">
                <a:latin typeface="Arial" panose="020B0604020202020204" pitchFamily="34" charset="0"/>
              </a:rPr>
              <a:t>) +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(MMF</a:t>
            </a:r>
            <a:r>
              <a:rPr lang="en-US" altLang="zh-TW" sz="2400">
                <a:latin typeface="Arial" panose="020B0604020202020204" pitchFamily="34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/>
      <p:bldP spid="14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>
            <a:extLst>
              <a:ext uri="{FF2B5EF4-FFF2-40B4-BE49-F238E27FC236}">
                <a16:creationId xmlns:a16="http://schemas.microsoft.com/office/drawing/2014/main" id="{4F1F7E5E-ED2C-53AA-245D-07F5563839EE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330325"/>
            <a:ext cx="2700338" cy="1773238"/>
            <a:chOff x="385" y="686"/>
            <a:chExt cx="1805" cy="1185"/>
          </a:xfrm>
        </p:grpSpPr>
        <p:pic>
          <p:nvPicPr>
            <p:cNvPr id="17427" name="Picture 5" descr="meyfi2qb[1]">
              <a:extLst>
                <a:ext uri="{FF2B5EF4-FFF2-40B4-BE49-F238E27FC236}">
                  <a16:creationId xmlns:a16="http://schemas.microsoft.com/office/drawing/2014/main" id="{83270568-BD54-CC09-EBA0-4B74A3F89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" y="686"/>
              <a:ext cx="1056" cy="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8" name="Oval 6">
              <a:extLst>
                <a:ext uri="{FF2B5EF4-FFF2-40B4-BE49-F238E27FC236}">
                  <a16:creationId xmlns:a16="http://schemas.microsoft.com/office/drawing/2014/main" id="{5AD448B4-6CDC-CE58-CB7D-A53A2162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525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alpha val="46001"/>
                  </a:srgbClr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9" name="Oval 7">
              <a:extLst>
                <a:ext uri="{FF2B5EF4-FFF2-40B4-BE49-F238E27FC236}">
                  <a16:creationId xmlns:a16="http://schemas.microsoft.com/office/drawing/2014/main" id="{68E23F2C-EE50-4D6C-2935-509921FC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593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alpha val="46001"/>
                  </a:srgbClr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0" name="Oval 8">
              <a:extLst>
                <a:ext uri="{FF2B5EF4-FFF2-40B4-BE49-F238E27FC236}">
                  <a16:creationId xmlns:a16="http://schemas.microsoft.com/office/drawing/2014/main" id="{5EEBAE8C-18C6-D146-D641-78AD9F323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434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alpha val="46001"/>
                  </a:srgbClr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1" name="Oval 9">
              <a:extLst>
                <a:ext uri="{FF2B5EF4-FFF2-40B4-BE49-F238E27FC236}">
                  <a16:creationId xmlns:a16="http://schemas.microsoft.com/office/drawing/2014/main" id="{72CB1B0D-FCA6-BF25-0C71-0CF62182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593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FF3300">
                    <a:alpha val="53998"/>
                  </a:srgbClr>
                </a:gs>
                <a:gs pos="100000">
                  <a:srgbClr val="FF3300">
                    <a:alpha val="82999"/>
                  </a:srgbClr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2" name="Oval 10">
              <a:extLst>
                <a:ext uri="{FF2B5EF4-FFF2-40B4-BE49-F238E27FC236}">
                  <a16:creationId xmlns:a16="http://schemas.microsoft.com/office/drawing/2014/main" id="{A94F0354-2F96-814B-FDD1-D4C255216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439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FF3300">
                    <a:alpha val="53998"/>
                  </a:srgbClr>
                </a:gs>
                <a:gs pos="100000">
                  <a:srgbClr val="FF3300">
                    <a:alpha val="82999"/>
                  </a:srgbClr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3" name="Oval 11">
              <a:extLst>
                <a:ext uri="{FF2B5EF4-FFF2-40B4-BE49-F238E27FC236}">
                  <a16:creationId xmlns:a16="http://schemas.microsoft.com/office/drawing/2014/main" id="{BB40BD1F-8973-2B1B-E3B6-2527A5161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1530"/>
              <a:ext cx="182" cy="182"/>
            </a:xfrm>
            <a:prstGeom prst="ellipse">
              <a:avLst/>
            </a:prstGeom>
            <a:solidFill>
              <a:srgbClr val="FFFF00">
                <a:alpha val="83136"/>
              </a:srgb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4" name="Oval 12">
              <a:extLst>
                <a:ext uri="{FF2B5EF4-FFF2-40B4-BE49-F238E27FC236}">
                  <a16:creationId xmlns:a16="http://schemas.microsoft.com/office/drawing/2014/main" id="{E31D8CCF-2276-6BEC-A3BE-507DBAC7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348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alpha val="46001"/>
                  </a:srgbClr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5" name="Text Box 13">
              <a:extLst>
                <a:ext uri="{FF2B5EF4-FFF2-40B4-BE49-F238E27FC236}">
                  <a16:creationId xmlns:a16="http://schemas.microsoft.com/office/drawing/2014/main" id="{993621B6-BF23-05AC-5F69-6B274F15F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185"/>
              <a:ext cx="771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Urn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A3B80C80-FCDA-5443-EED9-EA88C0F065C2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1401763"/>
            <a:ext cx="2576512" cy="1735137"/>
            <a:chOff x="2540" y="686"/>
            <a:chExt cx="1759" cy="1185"/>
          </a:xfrm>
        </p:grpSpPr>
        <p:pic>
          <p:nvPicPr>
            <p:cNvPr id="17418" name="Picture 15" descr="meyfi2qb[1]">
              <a:extLst>
                <a:ext uri="{FF2B5EF4-FFF2-40B4-BE49-F238E27FC236}">
                  <a16:creationId xmlns:a16="http://schemas.microsoft.com/office/drawing/2014/main" id="{06842A78-B94E-C389-AF18-DD667BB09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686"/>
              <a:ext cx="1056" cy="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Oval 16">
              <a:extLst>
                <a:ext uri="{FF2B5EF4-FFF2-40B4-BE49-F238E27FC236}">
                  <a16:creationId xmlns:a16="http://schemas.microsoft.com/office/drawing/2014/main" id="{2D19674F-6FEB-F444-D5F1-1EEB17D46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525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alpha val="46001"/>
                  </a:srgbClr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0" name="Oval 17">
              <a:extLst>
                <a:ext uri="{FF2B5EF4-FFF2-40B4-BE49-F238E27FC236}">
                  <a16:creationId xmlns:a16="http://schemas.microsoft.com/office/drawing/2014/main" id="{36B998E6-DF80-F8DB-BA11-2F08132D2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593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33CCFF"/>
                </a:gs>
                <a:gs pos="100000">
                  <a:srgbClr val="33CCFF">
                    <a:alpha val="46001"/>
                  </a:srgbClr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1" name="Oval 18">
              <a:extLst>
                <a:ext uri="{FF2B5EF4-FFF2-40B4-BE49-F238E27FC236}">
                  <a16:creationId xmlns:a16="http://schemas.microsoft.com/office/drawing/2014/main" id="{490E74EF-7093-F9E3-5F7A-251B0919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434"/>
              <a:ext cx="182" cy="18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2" name="Oval 19">
              <a:extLst>
                <a:ext uri="{FF2B5EF4-FFF2-40B4-BE49-F238E27FC236}">
                  <a16:creationId xmlns:a16="http://schemas.microsoft.com/office/drawing/2014/main" id="{CF018B30-EA94-C012-0C43-787AC6E36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593"/>
              <a:ext cx="182" cy="182"/>
            </a:xfrm>
            <a:prstGeom prst="ellipse">
              <a:avLst/>
            </a:prstGeom>
            <a:solidFill>
              <a:srgbClr val="FFFF00">
                <a:alpha val="83136"/>
              </a:srgb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3" name="Oval 20">
              <a:extLst>
                <a:ext uri="{FF2B5EF4-FFF2-40B4-BE49-F238E27FC236}">
                  <a16:creationId xmlns:a16="http://schemas.microsoft.com/office/drawing/2014/main" id="{09794588-1A87-06C4-F803-82C247E14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439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FF3300">
                    <a:alpha val="53998"/>
                  </a:srgbClr>
                </a:gs>
                <a:gs pos="100000">
                  <a:srgbClr val="FF3300">
                    <a:alpha val="82999"/>
                  </a:srgbClr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4" name="Oval 21">
              <a:extLst>
                <a:ext uri="{FF2B5EF4-FFF2-40B4-BE49-F238E27FC236}">
                  <a16:creationId xmlns:a16="http://schemas.microsoft.com/office/drawing/2014/main" id="{347DBB3A-60A0-D3C4-A947-2F469028A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1530"/>
              <a:ext cx="182" cy="182"/>
            </a:xfrm>
            <a:prstGeom prst="ellipse">
              <a:avLst/>
            </a:prstGeom>
            <a:gradFill rotWithShape="1">
              <a:gsLst>
                <a:gs pos="0">
                  <a:srgbClr val="FF3300">
                    <a:alpha val="53998"/>
                  </a:srgbClr>
                </a:gs>
                <a:gs pos="100000">
                  <a:srgbClr val="FF3300">
                    <a:alpha val="82999"/>
                  </a:srgbClr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5" name="Oval 22">
              <a:extLst>
                <a:ext uri="{FF2B5EF4-FFF2-40B4-BE49-F238E27FC236}">
                  <a16:creationId xmlns:a16="http://schemas.microsoft.com/office/drawing/2014/main" id="{8122357D-7EC0-7277-6532-F2A929F6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348"/>
              <a:ext cx="182" cy="18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6" name="Text Box 23">
              <a:extLst>
                <a:ext uri="{FF2B5EF4-FFF2-40B4-BE49-F238E27FC236}">
                  <a16:creationId xmlns:a16="http://schemas.microsoft.com/office/drawing/2014/main" id="{F06C1F41-5569-396C-F180-B06E2AEE1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1162"/>
              <a:ext cx="77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Urn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44" name="Text Box 24">
            <a:extLst>
              <a:ext uri="{FF2B5EF4-FFF2-40B4-BE49-F238E27FC236}">
                <a16:creationId xmlns:a16="http://schemas.microsoft.com/office/drawing/2014/main" id="{B3714F6D-AC6B-0CC2-B62F-33A897969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74675"/>
            <a:ext cx="8172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Consider drawing one ball from </a:t>
            </a:r>
            <a:r>
              <a:rPr lang="en-US" altLang="zh-TW" sz="2400" u="sng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of the urn below:</a:t>
            </a:r>
          </a:p>
        </p:txBody>
      </p:sp>
      <p:sp>
        <p:nvSpPr>
          <p:cNvPr id="47" name="AutoShape 27">
            <a:extLst>
              <a:ext uri="{FF2B5EF4-FFF2-40B4-BE49-F238E27FC236}">
                <a16:creationId xmlns:a16="http://schemas.microsoft.com/office/drawing/2014/main" id="{B08CCD34-7E59-5B4F-B2F7-F0F05E6B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382963"/>
            <a:ext cx="6500813" cy="2554287"/>
          </a:xfrm>
          <a:prstGeom prst="cloudCallout">
            <a:avLst>
              <a:gd name="adj1" fmla="val -59227"/>
              <a:gd name="adj2" fmla="val -214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Do you think the colour of the ball drawn from urn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affected by the colour of the ball drawn from urn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49" name="Oval 30">
            <a:extLst>
              <a:ext uri="{FF2B5EF4-FFF2-40B4-BE49-F238E27FC236}">
                <a16:creationId xmlns:a16="http://schemas.microsoft.com/office/drawing/2014/main" id="{95506E95-5A56-9749-8A0B-BBE9AFD6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2290763"/>
            <a:ext cx="266700" cy="26511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DDF90562-A771-45A2-5488-B6A764271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757238" y="3284538"/>
            <a:ext cx="3575051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10">
            <a:extLst>
              <a:ext uri="{FF2B5EF4-FFF2-40B4-BE49-F238E27FC236}">
                <a16:creationId xmlns:a16="http://schemas.microsoft.com/office/drawing/2014/main" id="{77B2526B-7132-E94B-638D-1B1E567E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5576888"/>
            <a:ext cx="136683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6800" bIns="22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Yes / No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B0EE0057-FB85-06E3-D915-4D7BC19E1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5694363"/>
            <a:ext cx="749300" cy="4857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9" grpId="0" animBg="1"/>
      <p:bldP spid="51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5">
            <a:extLst>
              <a:ext uri="{FF2B5EF4-FFF2-40B4-BE49-F238E27FC236}">
                <a16:creationId xmlns:a16="http://schemas.microsoft.com/office/drawing/2014/main" id="{0E5F7A9B-33DF-A8A8-B8A7-6DE9B485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354388"/>
            <a:ext cx="3455988" cy="120015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 blue ball is drawn from urn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altLang="zh-TW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id="{D28C5D84-CA17-A5F5-FA5D-54C88A787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1425" y="4946650"/>
          <a:ext cx="13858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34725" imgH="393529" progId="Equation.3">
                  <p:embed/>
                </p:oleObj>
              </mc:Choice>
              <mc:Fallback>
                <p:oleObj name="方程式" r:id="rId2" imgW="634725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946650"/>
                        <a:ext cx="13858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>
            <a:extLst>
              <a:ext uri="{FF2B5EF4-FFF2-40B4-BE49-F238E27FC236}">
                <a16:creationId xmlns:a16="http://schemas.microsoft.com/office/drawing/2014/main" id="{6FD7F66B-99F6-1C9F-7548-CA0EC4954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316288"/>
            <a:ext cx="3348038" cy="120015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 yellow ball is drawn from urn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altLang="zh-TW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Object 32">
            <a:extLst>
              <a:ext uri="{FF2B5EF4-FFF2-40B4-BE49-F238E27FC236}">
                <a16:creationId xmlns:a16="http://schemas.microsoft.com/office/drawing/2014/main" id="{C2BD71E4-1E4A-452F-4E86-D2157619D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4941888"/>
          <a:ext cx="13858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34725" imgH="393529" progId="Equation.3">
                  <p:embed/>
                </p:oleObj>
              </mc:Choice>
              <mc:Fallback>
                <p:oleObj name="方程式" r:id="rId4" imgW="634725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4941888"/>
                        <a:ext cx="13858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>
            <a:extLst>
              <a:ext uri="{FF2B5EF4-FFF2-40B4-BE49-F238E27FC236}">
                <a16:creationId xmlns:a16="http://schemas.microsoft.com/office/drawing/2014/main" id="{F0CF1B03-FD70-AF9B-4DF5-091C0BAEE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4941888"/>
          <a:ext cx="6111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79279" imgH="393529" progId="Equation.3">
                  <p:embed/>
                </p:oleObj>
              </mc:Choice>
              <mc:Fallback>
                <p:oleObj name="方程式" r:id="rId6" imgW="279279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4941888"/>
                        <a:ext cx="61118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41">
            <a:extLst>
              <a:ext uri="{FF2B5EF4-FFF2-40B4-BE49-F238E27FC236}">
                <a16:creationId xmlns:a16="http://schemas.microsoft.com/office/drawing/2014/main" id="{35FD46CA-B88A-48D9-B6B1-A61B1D69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854575"/>
            <a:ext cx="4103687" cy="120015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 occurrence of event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does 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affect the occurrence of event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grpSp>
        <p:nvGrpSpPr>
          <p:cNvPr id="37" name="Group 45">
            <a:extLst>
              <a:ext uri="{FF2B5EF4-FFF2-40B4-BE49-F238E27FC236}">
                <a16:creationId xmlns:a16="http://schemas.microsoft.com/office/drawing/2014/main" id="{6155B196-F037-F022-6ED6-508B57637DC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013325"/>
            <a:ext cx="4211638" cy="830263"/>
            <a:chOff x="2767" y="3203"/>
            <a:chExt cx="2653" cy="523"/>
          </a:xfrm>
        </p:grpSpPr>
        <p:sp>
          <p:nvSpPr>
            <p:cNvPr id="18461" name="AutoShape 43">
              <a:extLst>
                <a:ext uri="{FF2B5EF4-FFF2-40B4-BE49-F238E27FC236}">
                  <a16:creationId xmlns:a16="http://schemas.microsoft.com/office/drawing/2014/main" id="{22A38FA2-42FF-EF1B-263E-B58FDE945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3281"/>
              <a:ext cx="385" cy="431"/>
            </a:xfrm>
            <a:prstGeom prst="rightArrow">
              <a:avLst>
                <a:gd name="adj1" fmla="val 44778"/>
                <a:gd name="adj2" fmla="val 45000"/>
              </a:avLst>
            </a:prstGeom>
            <a:solidFill>
              <a:srgbClr val="66CCFF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62" name="Text Box 44">
              <a:extLst>
                <a:ext uri="{FF2B5EF4-FFF2-40B4-BE49-F238E27FC236}">
                  <a16:creationId xmlns:a16="http://schemas.microsoft.com/office/drawing/2014/main" id="{5C7B3772-0435-716A-50F8-87D50B0D7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3203"/>
              <a:ext cx="2245" cy="523"/>
            </a:xfrm>
            <a:prstGeom prst="rect">
              <a:avLst/>
            </a:prstGeom>
            <a:gradFill rotWithShape="1">
              <a:gsLst>
                <a:gs pos="0">
                  <a:srgbClr val="66CC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Events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 are </a:t>
              </a:r>
              <a:r>
                <a:rPr lang="en-US" altLang="zh-TW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 events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zh-TW" sz="2400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441" name="Picture 5" descr="meyfi2qb[1]">
            <a:extLst>
              <a:ext uri="{FF2B5EF4-FFF2-40B4-BE49-F238E27FC236}">
                <a16:creationId xmlns:a16="http://schemas.microsoft.com/office/drawing/2014/main" id="{E876F7B0-B5D7-CFE2-6A04-40072CAE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330325"/>
            <a:ext cx="15811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Oval 6">
            <a:extLst>
              <a:ext uri="{FF2B5EF4-FFF2-40B4-BE49-F238E27FC236}">
                <a16:creationId xmlns:a16="http://schemas.microsoft.com/office/drawing/2014/main" id="{C9174232-CCB8-73A6-16E1-1771976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2586038"/>
            <a:ext cx="273050" cy="271462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3" name="Oval 7">
            <a:extLst>
              <a:ext uri="{FF2B5EF4-FFF2-40B4-BE49-F238E27FC236}">
                <a16:creationId xmlns:a16="http://schemas.microsoft.com/office/drawing/2014/main" id="{18267A6F-D3BE-6700-1E1F-7E802FCB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87638"/>
            <a:ext cx="273050" cy="273050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4" name="Oval 8">
            <a:extLst>
              <a:ext uri="{FF2B5EF4-FFF2-40B4-BE49-F238E27FC236}">
                <a16:creationId xmlns:a16="http://schemas.microsoft.com/office/drawing/2014/main" id="{F5FD0404-8FA8-3F50-D168-1D9B2BEB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2449513"/>
            <a:ext cx="273050" cy="273050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5" name="Oval 9">
            <a:extLst>
              <a:ext uri="{FF2B5EF4-FFF2-40B4-BE49-F238E27FC236}">
                <a16:creationId xmlns:a16="http://schemas.microsoft.com/office/drawing/2014/main" id="{8B8BAEC0-DB64-5E46-4C6A-0369BE08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2687638"/>
            <a:ext cx="271463" cy="273050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6" name="Oval 10">
            <a:extLst>
              <a:ext uri="{FF2B5EF4-FFF2-40B4-BE49-F238E27FC236}">
                <a16:creationId xmlns:a16="http://schemas.microsoft.com/office/drawing/2014/main" id="{21E7AEEE-2019-885D-F15D-41C970ABE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2457450"/>
            <a:ext cx="273050" cy="271463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7" name="Oval 11">
            <a:extLst>
              <a:ext uri="{FF2B5EF4-FFF2-40B4-BE49-F238E27FC236}">
                <a16:creationId xmlns:a16="http://schemas.microsoft.com/office/drawing/2014/main" id="{13AB2B63-48C9-BDEE-6837-4192F93FB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2593975"/>
            <a:ext cx="273050" cy="271463"/>
          </a:xfrm>
          <a:prstGeom prst="ellipse">
            <a:avLst/>
          </a:prstGeom>
          <a:solidFill>
            <a:srgbClr val="FFFF00">
              <a:alpha val="83136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3D48CA51-C0F0-68E3-E2A8-42B05568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320925"/>
            <a:ext cx="273050" cy="273050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9" name="Text Box 13">
            <a:extLst>
              <a:ext uri="{FF2B5EF4-FFF2-40B4-BE49-F238E27FC236}">
                <a16:creationId xmlns:a16="http://schemas.microsoft.com/office/drawing/2014/main" id="{D5E04476-CA47-FEC4-6F20-18425AFD7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076450"/>
            <a:ext cx="11541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Urn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pic>
        <p:nvPicPr>
          <p:cNvPr id="18450" name="Picture 15" descr="meyfi2qb[1]">
            <a:extLst>
              <a:ext uri="{FF2B5EF4-FFF2-40B4-BE49-F238E27FC236}">
                <a16:creationId xmlns:a16="http://schemas.microsoft.com/office/drawing/2014/main" id="{8CCA4C0B-15FE-C012-BF6E-FA24745A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01763"/>
            <a:ext cx="15462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1" name="Oval 16">
            <a:extLst>
              <a:ext uri="{FF2B5EF4-FFF2-40B4-BE49-F238E27FC236}">
                <a16:creationId xmlns:a16="http://schemas.microsoft.com/office/drawing/2014/main" id="{7595A3B4-B215-BAC4-DE80-BC2742B6A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630488"/>
            <a:ext cx="266700" cy="266700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52" name="Oval 17">
            <a:extLst>
              <a:ext uri="{FF2B5EF4-FFF2-40B4-BE49-F238E27FC236}">
                <a16:creationId xmlns:a16="http://schemas.microsoft.com/office/drawing/2014/main" id="{998625A3-3EF4-9631-0D5F-9E248376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2730500"/>
            <a:ext cx="266700" cy="265113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53" name="Oval 18">
            <a:extLst>
              <a:ext uri="{FF2B5EF4-FFF2-40B4-BE49-F238E27FC236}">
                <a16:creationId xmlns:a16="http://schemas.microsoft.com/office/drawing/2014/main" id="{1BFB5F14-0DF3-4FE2-80DC-E878A8A8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2497138"/>
            <a:ext cx="266700" cy="266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54" name="Oval 19">
            <a:extLst>
              <a:ext uri="{FF2B5EF4-FFF2-40B4-BE49-F238E27FC236}">
                <a16:creationId xmlns:a16="http://schemas.microsoft.com/office/drawing/2014/main" id="{F95A1D5E-56FB-63B4-E7F7-FC9FB17B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2730500"/>
            <a:ext cx="266700" cy="265113"/>
          </a:xfrm>
          <a:prstGeom prst="ellipse">
            <a:avLst/>
          </a:prstGeom>
          <a:solidFill>
            <a:srgbClr val="FFFF00">
              <a:alpha val="83136"/>
            </a:srgbClr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55" name="Oval 20">
            <a:extLst>
              <a:ext uri="{FF2B5EF4-FFF2-40B4-BE49-F238E27FC236}">
                <a16:creationId xmlns:a16="http://schemas.microsoft.com/office/drawing/2014/main" id="{03CECB0D-8B3E-E57A-8FD1-5B17031C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3" y="2505075"/>
            <a:ext cx="266700" cy="265113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56" name="Oval 21">
            <a:extLst>
              <a:ext uri="{FF2B5EF4-FFF2-40B4-BE49-F238E27FC236}">
                <a16:creationId xmlns:a16="http://schemas.microsoft.com/office/drawing/2014/main" id="{069F34FC-F66C-48F4-94AC-A21BECD5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2636838"/>
            <a:ext cx="266700" cy="266700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57" name="Oval 22">
            <a:extLst>
              <a:ext uri="{FF2B5EF4-FFF2-40B4-BE49-F238E27FC236}">
                <a16:creationId xmlns:a16="http://schemas.microsoft.com/office/drawing/2014/main" id="{0F49D25C-CBA6-D2B8-289C-61652A4D0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2371725"/>
            <a:ext cx="266700" cy="2651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58" name="Text Box 23">
            <a:extLst>
              <a:ext uri="{FF2B5EF4-FFF2-40B4-BE49-F238E27FC236}">
                <a16:creationId xmlns:a16="http://schemas.microsoft.com/office/drawing/2014/main" id="{16A370E9-A91D-C18F-1ADD-6E995FF80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098675"/>
            <a:ext cx="1128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Urn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8459" name="Text Box 24">
            <a:extLst>
              <a:ext uri="{FF2B5EF4-FFF2-40B4-BE49-F238E27FC236}">
                <a16:creationId xmlns:a16="http://schemas.microsoft.com/office/drawing/2014/main" id="{5E4A320A-5DA3-5EDA-1A6B-F7224C78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74675"/>
            <a:ext cx="8172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Consider drawing one ball from </a:t>
            </a:r>
            <a:r>
              <a:rPr lang="en-US" altLang="zh-TW" sz="2400" u="sng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of the urn below:</a:t>
            </a:r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A85B002D-8602-018A-CCE0-EE2A2D52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2290763"/>
            <a:ext cx="266700" cy="26511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3.33333E-6 L -0.00364 -0.0831 C -0.00121 -0.11759 -0.00208 -0.15023 0.00712 -0.17083 C 0.01563 -0.19166 0.02743 -0.19768 0.03837 -0.2037 C 0.04827 -0.20717 0.06007 -0.20139 0.06702 -0.19189 C 0.07396 -0.1824 0.07709 -0.17754 0.08039 -0.14652 C 0.08264 -0.11296 0.08525 -0.03819 0.08646 -0.00555 " pathEditMode="relative" rAng="0" ptsTypes="FfsaasF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6994E-6 L -4.72222E-6 -0.09988 C -4.72222E-6 -0.14451 0.03421 -0.19954 0.06216 -0.19954 C 0.08004 -0.21318 0.09653 -0.16485 0.10556 -0.12901 C 0.11441 -0.09318 0.11407 -0.02589 0.11615 0.01503 " pathEditMode="relative" rAng="0" ptsTypes="FffsF">
                                      <p:cBhvr>
                                        <p:cTn id="2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9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6" grpId="0" animBg="1" autoUpdateAnimBg="0"/>
      <p:bldP spid="48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2B9683A-F5FE-CDBB-8DF5-6C7F6590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04813"/>
            <a:ext cx="514826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In throwing two dice once: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4CED9672-60AC-9AFE-688D-9236C6C52220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268413"/>
            <a:ext cx="6300788" cy="946150"/>
            <a:chOff x="272" y="799"/>
            <a:chExt cx="3969" cy="596"/>
          </a:xfrm>
        </p:grpSpPr>
        <p:sp>
          <p:nvSpPr>
            <p:cNvPr id="19468" name="Text Box 9">
              <a:extLst>
                <a:ext uri="{FF2B5EF4-FFF2-40B4-BE49-F238E27FC236}">
                  <a16:creationId xmlns:a16="http://schemas.microsoft.com/office/drawing/2014/main" id="{F949A938-6D50-625B-BB57-99E3B234E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799"/>
              <a:ext cx="2903" cy="59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‘1’ shows up in dice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9469" name="Text Box 21">
              <a:extLst>
                <a:ext uri="{FF2B5EF4-FFF2-40B4-BE49-F238E27FC236}">
                  <a16:creationId xmlns:a16="http://schemas.microsoft.com/office/drawing/2014/main" id="{1567ADE1-39E9-F37B-E87A-7009AE567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935"/>
              <a:ext cx="1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Event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89D1B9C1-D414-301C-779C-0CE514CFA643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2349500"/>
            <a:ext cx="6292850" cy="998538"/>
            <a:chOff x="272" y="1480"/>
            <a:chExt cx="3964" cy="629"/>
          </a:xfrm>
        </p:grpSpPr>
        <p:sp>
          <p:nvSpPr>
            <p:cNvPr id="19466" name="Text Box 13">
              <a:extLst>
                <a:ext uri="{FF2B5EF4-FFF2-40B4-BE49-F238E27FC236}">
                  <a16:creationId xmlns:a16="http://schemas.microsoft.com/office/drawing/2014/main" id="{548F9EC8-B369-AD9F-B9C2-270BF341A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1480"/>
              <a:ext cx="2899" cy="62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‘6’ shows up in dice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Y.</a:t>
              </a:r>
            </a:p>
          </p:txBody>
        </p:sp>
        <p:sp>
          <p:nvSpPr>
            <p:cNvPr id="19467" name="Text Box 22">
              <a:extLst>
                <a:ext uri="{FF2B5EF4-FFF2-40B4-BE49-F238E27FC236}">
                  <a16:creationId xmlns:a16="http://schemas.microsoft.com/office/drawing/2014/main" id="{9B4930C8-E682-C8CF-887A-C9ADBDE38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1634"/>
              <a:ext cx="1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Event </a:t>
              </a:r>
              <a:r>
                <a:rPr lang="en-US" altLang="zh-TW" sz="2400" i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</p:grpSp>
      <p:sp>
        <p:nvSpPr>
          <p:cNvPr id="22" name="Text Box 24">
            <a:extLst>
              <a:ext uri="{FF2B5EF4-FFF2-40B4-BE49-F238E27FC236}">
                <a16:creationId xmlns:a16="http://schemas.microsoft.com/office/drawing/2014/main" id="{B436F259-9412-BC85-ACC5-954E8EEE2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543300"/>
            <a:ext cx="5148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Are events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independent?</a:t>
            </a:r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D3D029DF-8232-6294-15CF-B53CF12E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4188"/>
            <a:ext cx="6037262" cy="2159000"/>
          </a:xfrm>
          <a:prstGeom prst="cloudCallout">
            <a:avLst>
              <a:gd name="adj1" fmla="val 59662"/>
              <a:gd name="adj2" fmla="val -5007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Yes, the result of dice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does not affect the result of dice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6" name="Picture 15">
            <a:extLst>
              <a:ext uri="{FF2B5EF4-FFF2-40B4-BE49-F238E27FC236}">
                <a16:creationId xmlns:a16="http://schemas.microsoft.com/office/drawing/2014/main" id="{35A06C24-6531-E5F9-F872-226AABF1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"/>
          <a:stretch>
            <a:fillRect/>
          </a:stretch>
        </p:blipFill>
        <p:spPr bwMode="auto">
          <a:xfrm>
            <a:off x="5924550" y="1438275"/>
            <a:ext cx="581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616F7E0F-F00B-A6F8-92B5-919512ACA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39" y="2547144"/>
            <a:ext cx="58401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 descr="Q:\Secondary (Maths)\NSS MIA 2nd\TRDVD\4A\[1] 5-Min Lec\Cartoon\Teacher and student artwork Tiff file\Student_G1.tif">
            <a:extLst>
              <a:ext uri="{FF2B5EF4-FFF2-40B4-BE49-F238E27FC236}">
                <a16:creationId xmlns:a16="http://schemas.microsoft.com/office/drawing/2014/main" id="{CC954F35-E5C7-2991-3CB4-C3A15EA5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5"/>
          <a:stretch>
            <a:fillRect/>
          </a:stretch>
        </p:blipFill>
        <p:spPr bwMode="auto">
          <a:xfrm>
            <a:off x="6588125" y="3232150"/>
            <a:ext cx="25273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>
            <a:extLst>
              <a:ext uri="{FF2B5EF4-FFF2-40B4-BE49-F238E27FC236}">
                <a16:creationId xmlns:a16="http://schemas.microsoft.com/office/drawing/2014/main" id="{7152638F-6CAB-9109-351D-359ABB70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337050"/>
            <a:ext cx="6156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Are events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D</a:t>
            </a:r>
            <a:r>
              <a:rPr lang="en-US" altLang="zh-TW" sz="2400">
                <a:latin typeface="Arial" panose="020B0604020202020204" pitchFamily="34" charset="0"/>
              </a:rPr>
              <a:t> independent?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4F92C48E-2C7B-C833-4072-35D924819CC4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868863"/>
            <a:ext cx="7235825" cy="1498600"/>
            <a:chOff x="177" y="3067"/>
            <a:chExt cx="4558" cy="944"/>
          </a:xfrm>
        </p:grpSpPr>
        <p:sp>
          <p:nvSpPr>
            <p:cNvPr id="20498" name="AutoShape 11">
              <a:extLst>
                <a:ext uri="{FF2B5EF4-FFF2-40B4-BE49-F238E27FC236}">
                  <a16:creationId xmlns:a16="http://schemas.microsoft.com/office/drawing/2014/main" id="{3C41FE00-4DDF-6E63-AF23-17FEB009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3067"/>
              <a:ext cx="4558" cy="944"/>
            </a:xfrm>
            <a:prstGeom prst="cloudCallout">
              <a:avLst>
                <a:gd name="adj1" fmla="val 49759"/>
                <a:gd name="adj2" fmla="val -2840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0499" name="Rectangle 13">
              <a:extLst>
                <a:ext uri="{FF2B5EF4-FFF2-40B4-BE49-F238E27FC236}">
                  <a16:creationId xmlns:a16="http://schemas.microsoft.com/office/drawing/2014/main" id="{D54A9C76-E6FE-6A48-C5C6-DE6031AD8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3248"/>
              <a:ext cx="35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No,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(the 2nd ball drawn is blue) is affected by the outcome of the first draw.</a:t>
              </a:r>
            </a:p>
          </p:txBody>
        </p:sp>
      </p:grpSp>
      <p:pic>
        <p:nvPicPr>
          <p:cNvPr id="16" name="Picture 2" descr="Q:\Secondary (Maths)\NSS MIA 2nd\TRDVD\4A\[1] 5-Min Lec\Cartoon\Teacher and student artwork Tiff file\Student_B7.tif">
            <a:extLst>
              <a:ext uri="{FF2B5EF4-FFF2-40B4-BE49-F238E27FC236}">
                <a16:creationId xmlns:a16="http://schemas.microsoft.com/office/drawing/2014/main" id="{12627303-D196-6833-8C25-B349F4FA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3992563"/>
            <a:ext cx="2414587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4">
            <a:extLst>
              <a:ext uri="{FF2B5EF4-FFF2-40B4-BE49-F238E27FC236}">
                <a16:creationId xmlns:a16="http://schemas.microsoft.com/office/drawing/2014/main" id="{F32496BB-B647-A54E-C443-61D889477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7777162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 urn contains 3 blue balls and 2 red balls.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Two balls are drawn one by one at random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without replacement</a:t>
            </a:r>
            <a:r>
              <a:rPr lang="en-US" altLang="zh-TW" sz="2400">
                <a:latin typeface="Arial" panose="020B0604020202020204" pitchFamily="34" charset="0"/>
              </a:rPr>
              <a:t>:</a:t>
            </a: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3CD28418-CB4D-64A0-F7ED-8F547B69398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100263"/>
            <a:ext cx="5543550" cy="461962"/>
            <a:chOff x="295" y="915"/>
            <a:chExt cx="3492" cy="311"/>
          </a:xfrm>
        </p:grpSpPr>
        <p:sp>
          <p:nvSpPr>
            <p:cNvPr id="20496" name="Text Box 5">
              <a:extLst>
                <a:ext uri="{FF2B5EF4-FFF2-40B4-BE49-F238E27FC236}">
                  <a16:creationId xmlns:a16="http://schemas.microsoft.com/office/drawing/2014/main" id="{486F4BDE-1DBC-1BBF-7D79-C13638F73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915"/>
              <a:ext cx="2404" cy="31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first ball drawn is blue.</a:t>
              </a:r>
            </a:p>
          </p:txBody>
        </p:sp>
        <p:sp>
          <p:nvSpPr>
            <p:cNvPr id="20497" name="Text Box 7">
              <a:extLst>
                <a:ext uri="{FF2B5EF4-FFF2-40B4-BE49-F238E27FC236}">
                  <a16:creationId xmlns:a16="http://schemas.microsoft.com/office/drawing/2014/main" id="{21F53E5E-10C0-672B-0BF9-362112FD0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916"/>
              <a:ext cx="1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Event </a:t>
              </a:r>
              <a:r>
                <a:rPr lang="en-US" altLang="zh-TW" sz="2400" i="1">
                  <a:latin typeface="Arial" panose="020B0604020202020204" pitchFamily="34" charset="0"/>
                </a:rPr>
                <a:t>C</a:t>
              </a:r>
              <a:r>
                <a:rPr lang="en-US" altLang="zh-TW" sz="2400"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38" name="Group 15">
            <a:extLst>
              <a:ext uri="{FF2B5EF4-FFF2-40B4-BE49-F238E27FC236}">
                <a16:creationId xmlns:a16="http://schemas.microsoft.com/office/drawing/2014/main" id="{3335296C-B65A-A2DC-1E07-3F8306532A4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214688"/>
            <a:ext cx="5399087" cy="830262"/>
            <a:chOff x="295" y="1390"/>
            <a:chExt cx="3401" cy="523"/>
          </a:xfrm>
        </p:grpSpPr>
        <p:sp>
          <p:nvSpPr>
            <p:cNvPr id="20494" name="Text Box 6">
              <a:extLst>
                <a:ext uri="{FF2B5EF4-FFF2-40B4-BE49-F238E27FC236}">
                  <a16:creationId xmlns:a16="http://schemas.microsoft.com/office/drawing/2014/main" id="{9398D576-AC11-FEB4-B61D-EE28D6AAD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390"/>
              <a:ext cx="2313" cy="52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second ball drawn is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also blue.</a:t>
              </a:r>
            </a:p>
          </p:txBody>
        </p:sp>
        <p:sp>
          <p:nvSpPr>
            <p:cNvPr id="20495" name="Text Box 8">
              <a:extLst>
                <a:ext uri="{FF2B5EF4-FFF2-40B4-BE49-F238E27FC236}">
                  <a16:creationId xmlns:a16="http://schemas.microsoft.com/office/drawing/2014/main" id="{8F1E7D1A-2CC8-3858-9546-83014C38D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506"/>
              <a:ext cx="1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Event </a:t>
              </a:r>
              <a:r>
                <a:rPr lang="en-US" altLang="zh-TW" sz="2400" i="1">
                  <a:latin typeface="Arial" panose="020B0604020202020204" pitchFamily="34" charset="0"/>
                </a:rPr>
                <a:t>D</a:t>
              </a:r>
              <a:r>
                <a:rPr lang="en-US" altLang="zh-TW" sz="2400">
                  <a:latin typeface="Arial" panose="020B0604020202020204" pitchFamily="34" charset="0"/>
                </a:rPr>
                <a:t>:</a:t>
              </a:r>
            </a:p>
          </p:txBody>
        </p:sp>
      </p:grpSp>
      <p:pic>
        <p:nvPicPr>
          <p:cNvPr id="42" name="Picture 5" descr="meyfi2qb[1]">
            <a:extLst>
              <a:ext uri="{FF2B5EF4-FFF2-40B4-BE49-F238E27FC236}">
                <a16:creationId xmlns:a16="http://schemas.microsoft.com/office/drawing/2014/main" id="{6BD52051-4806-D360-C42D-48595C54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614488"/>
            <a:ext cx="1693863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Oval 6">
            <a:extLst>
              <a:ext uri="{FF2B5EF4-FFF2-40B4-BE49-F238E27FC236}">
                <a16:creationId xmlns:a16="http://schemas.microsoft.com/office/drawing/2014/main" id="{8B8A7E45-69B2-68E2-7615-93ADBEF5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733675"/>
            <a:ext cx="400050" cy="407988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4455CC81-6D85-E142-C639-0E2D7D5E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582863"/>
            <a:ext cx="398462" cy="407987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3EE20E02-2412-5D6F-A362-8822F991B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2990850"/>
            <a:ext cx="400050" cy="407988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10">
            <a:extLst>
              <a:ext uri="{FF2B5EF4-FFF2-40B4-BE49-F238E27FC236}">
                <a16:creationId xmlns:a16="http://schemas.microsoft.com/office/drawing/2014/main" id="{6D543449-8215-1938-BF88-D36D1272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2973388"/>
            <a:ext cx="400050" cy="407987"/>
          </a:xfrm>
          <a:prstGeom prst="ellipse">
            <a:avLst/>
          </a:prstGeom>
          <a:gradFill rotWithShape="1">
            <a:gsLst>
              <a:gs pos="0">
                <a:srgbClr val="FF3300">
                  <a:alpha val="53998"/>
                </a:srgbClr>
              </a:gs>
              <a:gs pos="100000">
                <a:srgbClr val="FF3300">
                  <a:alpha val="82999"/>
                </a:srgbClr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55333B35-13DE-F2D5-89BF-2CC94BD1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533650"/>
            <a:ext cx="400050" cy="409575"/>
          </a:xfrm>
          <a:prstGeom prst="ellipse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alpha val="46001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4.44444E-6 C 0.00191 -0.00463 -0.00086 0.00463 0.00035 -0.02616 C 0.00122 -0.05672 -0.00555 -0.15325 0.00851 -0.18473 C 0.02275 -0.21621 0.06875 -0.22547 0.08646 -0.21528 C 0.10348 -0.20463 0.11025 -0.15764 0.11493 -0.12338 C 0.11979 -0.08936 0.11441 -0.03241 0.11511 -0.0095 " pathEditMode="relative" rAng="0" ptsTypes="ftafsf"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046 C 0.01059 -0.00787 0.0243 -0.26458 0.04479 -0.27847 C 0.06528 -0.29236 0.10677 -0.12477 0.12309 -0.08449 " pathEditMode="relative" rAng="0" ptsTypes="faf">
                                      <p:cBhvr>
                                        <p:cTn id="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  <p:bldP spid="43" grpId="0" animBg="1"/>
      <p:bldP spid="44" grpId="0" animBg="1"/>
      <p:bldP spid="44" grpId="1" animBg="1"/>
      <p:bldP spid="45" grpId="0" animBg="1"/>
      <p:bldP spid="46" grpId="0" animBg="1"/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C6D97FB-FAA7-3A43-0BB0-745765C9E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05038"/>
            <a:ext cx="8496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65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65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65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6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	In throwing two dice once: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	Event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An odd number on the first dice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	Event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An even number on the second dice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1161259-81ED-1186-C95D-12F3DAE0A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DDA915A-588C-CA89-B70E-87F542DE2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8424863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>
              <a:spcBef>
                <a:spcPts val="300"/>
              </a:spcBef>
              <a:buFontTx/>
              <a:buAutoNum type="alphaLcParenBoth" startAt="2"/>
              <a:defRPr/>
            </a:pPr>
            <a:r>
              <a:rPr lang="en-US" altLang="zh-TW" sz="2400" dirty="0"/>
              <a:t>In drawing two cards one by one from a deck of 52 cards    </a:t>
            </a:r>
          </a:p>
          <a:p>
            <a:pPr>
              <a:spcBef>
                <a:spcPts val="300"/>
              </a:spcBef>
              <a:defRPr/>
            </a:pPr>
            <a:r>
              <a:rPr lang="en-US" altLang="zh-TW" sz="2400" dirty="0"/>
              <a:t>    </a:t>
            </a:r>
            <a:r>
              <a:rPr lang="en-US" altLang="zh-TW" sz="2400" spc="-150" dirty="0"/>
              <a:t>  </a:t>
            </a:r>
            <a:r>
              <a:rPr lang="en-US" altLang="zh-TW" sz="2400" dirty="0"/>
              <a:t>without replacement:</a:t>
            </a:r>
          </a:p>
          <a:p>
            <a:pPr>
              <a:spcBef>
                <a:spcPts val="300"/>
              </a:spcBef>
              <a:tabLst/>
              <a:defRPr/>
            </a:pPr>
            <a:r>
              <a:rPr lang="en-US" altLang="zh-TW" sz="2400" dirty="0"/>
              <a:t>    </a:t>
            </a:r>
            <a:r>
              <a:rPr lang="en-US" altLang="zh-TW" sz="2400" spc="-150" dirty="0"/>
              <a:t>  </a:t>
            </a:r>
            <a:r>
              <a:rPr lang="en-US" altLang="zh-TW" sz="2400" dirty="0"/>
              <a:t>Event </a:t>
            </a:r>
            <a:r>
              <a:rPr lang="en-US" altLang="zh-TW" sz="2400" i="1" dirty="0"/>
              <a:t>A</a:t>
            </a:r>
            <a:r>
              <a:rPr lang="en-US" altLang="zh-TW" sz="2400" dirty="0"/>
              <a:t> = The first card drawn is a Queen.</a:t>
            </a:r>
          </a:p>
          <a:p>
            <a:pPr>
              <a:spcBef>
                <a:spcPts val="300"/>
              </a:spcBef>
              <a:tabLst/>
              <a:defRPr/>
            </a:pPr>
            <a:r>
              <a:rPr lang="en-US" altLang="zh-TW" sz="2400" dirty="0"/>
              <a:t>    </a:t>
            </a:r>
            <a:r>
              <a:rPr lang="en-US" altLang="zh-TW" sz="2400" spc="-150" dirty="0"/>
              <a:t>  </a:t>
            </a:r>
            <a:r>
              <a:rPr lang="en-US" altLang="zh-TW" sz="2400" dirty="0"/>
              <a:t>Event </a:t>
            </a:r>
            <a:r>
              <a:rPr lang="en-US" altLang="zh-TW" sz="2400" i="1" dirty="0"/>
              <a:t>B</a:t>
            </a:r>
            <a:r>
              <a:rPr lang="en-US" altLang="zh-TW" sz="2400" dirty="0"/>
              <a:t> = The second card drawn is also a Queen.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E15414B-78BA-DDC9-8448-08A4FC7D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0645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Determine whether the following events are independent events.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6C3A15D-C088-595B-2E53-0591B99C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3398838"/>
            <a:ext cx="74199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(are / are not ) independent events.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DD1C4A4-5BD5-4AE4-4305-E24E8041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398838"/>
            <a:ext cx="504825" cy="4857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A36C90C-07FB-E9D0-D902-166A840E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5705475"/>
            <a:ext cx="7418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Events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(are / are not ) independent events.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C39C01E-6080-073C-D072-709244E7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715000"/>
            <a:ext cx="1152525" cy="4857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/>
      <p:bldP spid="7" grpId="0" build="p" autoUpdateAnimBg="0"/>
      <p:bldP spid="9" grpId="0"/>
      <p:bldP spid="10" grpId="0"/>
      <p:bldP spid="11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>
            <a:extLst>
              <a:ext uri="{FF2B5EF4-FFF2-40B4-BE49-F238E27FC236}">
                <a16:creationId xmlns:a16="http://schemas.microsoft.com/office/drawing/2014/main" id="{5A289CC7-CBCF-FE8B-6906-B53455FEA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76250"/>
            <a:ext cx="6554787" cy="3816350"/>
          </a:xfrm>
          <a:prstGeom prst="cloudCallout">
            <a:avLst>
              <a:gd name="adj1" fmla="val -55815"/>
              <a:gd name="adj2" fmla="val 4010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2400"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B38E02-D5C1-BEBF-642F-E11ED8D6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274763"/>
            <a:ext cx="4824413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After learning the concept of independent events, let us explore the relationship among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),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)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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for two independent events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7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2ECC7F79-9EE3-285F-078C-09651BEF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757238" y="3284538"/>
            <a:ext cx="3575051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3ACCA71-740F-8933-C9AC-5BF30F216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5616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a menu of a fast food shop,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A65FB8A-97BF-6955-D67C-35DBC97B075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106488"/>
            <a:ext cx="8047037" cy="2106612"/>
            <a:chOff x="611" y="709"/>
            <a:chExt cx="5069" cy="1327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879798E3-4293-3A79-8623-A004E552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709"/>
              <a:ext cx="5069" cy="1327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2700000" scaled="1"/>
            </a:gradFill>
            <a:ln>
              <a:noFill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HK" altLang="en-US" sz="2400">
                <a:latin typeface="Arial" charset="0"/>
                <a:ea typeface="新細明體" charset="-120"/>
              </a:endParaRPr>
            </a:p>
          </p:txBody>
        </p:sp>
        <p:sp>
          <p:nvSpPr>
            <p:cNvPr id="23575" name="Text Box 7">
              <a:extLst>
                <a:ext uri="{FF2B5EF4-FFF2-40B4-BE49-F238E27FC236}">
                  <a16:creationId xmlns:a16="http://schemas.microsoft.com/office/drawing/2014/main" id="{C65B88D9-A122-7EF9-BA2F-7BDD0738F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" y="811"/>
              <a:ext cx="1610" cy="1128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57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ts val="30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Salads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1. Tuna salad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2. Caesar salad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3. Egg salad</a:t>
              </a:r>
            </a:p>
          </p:txBody>
        </p:sp>
        <p:sp>
          <p:nvSpPr>
            <p:cNvPr id="23576" name="Text Box 8">
              <a:extLst>
                <a:ext uri="{FF2B5EF4-FFF2-40B4-BE49-F238E27FC236}">
                  <a16:creationId xmlns:a16="http://schemas.microsoft.com/office/drawing/2014/main" id="{CFF07429-B818-5424-92CB-6D4D3E56B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811"/>
              <a:ext cx="1271" cy="1128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730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ts val="30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Beverages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1. Tea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2. Coffee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24070C01-B335-8B5A-BEA8-A8D56E8D28DD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338513"/>
            <a:ext cx="3095625" cy="1712912"/>
            <a:chOff x="430" y="2160"/>
            <a:chExt cx="2041" cy="1203"/>
          </a:xfrm>
        </p:grpSpPr>
        <p:sp>
          <p:nvSpPr>
            <p:cNvPr id="23572" name="AutoShape 10">
              <a:extLst>
                <a:ext uri="{FF2B5EF4-FFF2-40B4-BE49-F238E27FC236}">
                  <a16:creationId xmlns:a16="http://schemas.microsoft.com/office/drawing/2014/main" id="{E56A7288-DB28-F730-4DA7-089D7D1DD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60"/>
              <a:ext cx="498" cy="363"/>
            </a:xfrm>
            <a:prstGeom prst="downArrow">
              <a:avLst>
                <a:gd name="adj1" fmla="val 54213"/>
                <a:gd name="adj2" fmla="val 49037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3573" name="Text Box 11">
              <a:extLst>
                <a:ext uri="{FF2B5EF4-FFF2-40B4-BE49-F238E27FC236}">
                  <a16:creationId xmlns:a16="http://schemas.microsoft.com/office/drawing/2014/main" id="{4459EAB3-B85E-DB3A-F13C-A70453B61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522"/>
              <a:ext cx="2041" cy="84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Harry chooses tuna salad from the salad menu at random.</a:t>
              </a:r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9551FCA3-025F-89E3-20F4-AE09497CE12E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5065713"/>
            <a:ext cx="3205163" cy="1217612"/>
            <a:chOff x="408" y="3191"/>
            <a:chExt cx="2019" cy="767"/>
          </a:xfrm>
        </p:grpSpPr>
        <p:sp>
          <p:nvSpPr>
            <p:cNvPr id="23569" name="Text Box 13">
              <a:extLst>
                <a:ext uri="{FF2B5EF4-FFF2-40B4-BE49-F238E27FC236}">
                  <a16:creationId xmlns:a16="http://schemas.microsoft.com/office/drawing/2014/main" id="{86AF6FE3-80AF-43D4-E212-076960A49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526"/>
              <a:ext cx="2019" cy="4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54800" bIns="154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   P</a:t>
              </a:r>
              <a:r>
                <a:rPr lang="en-US" altLang="zh-TW" sz="2400">
                  <a:latin typeface="Arial" panose="020B0604020202020204" pitchFamily="34" charset="0"/>
                </a:rPr>
                <a:t>(tuna salad) = </a:t>
              </a:r>
            </a:p>
          </p:txBody>
        </p:sp>
        <p:graphicFrame>
          <p:nvGraphicFramePr>
            <p:cNvPr id="23570" name="Object 14">
              <a:extLst>
                <a:ext uri="{FF2B5EF4-FFF2-40B4-BE49-F238E27FC236}">
                  <a16:creationId xmlns:a16="http://schemas.microsoft.com/office/drawing/2014/main" id="{51A66D31-7618-1191-0AB2-DB9321169D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6" y="3535"/>
            <a:ext cx="15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52334" imgH="393529" progId="Equation.3">
                    <p:embed/>
                  </p:oleObj>
                </mc:Choice>
                <mc:Fallback>
                  <p:oleObj name="方程式" r:id="rId2" imgW="152334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3535"/>
                          <a:ext cx="158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AutoShape 15">
              <a:extLst>
                <a:ext uri="{FF2B5EF4-FFF2-40B4-BE49-F238E27FC236}">
                  <a16:creationId xmlns:a16="http://schemas.microsoft.com/office/drawing/2014/main" id="{9AAC03AE-CC9C-6083-071E-2DF1F1CD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191"/>
              <a:ext cx="475" cy="342"/>
            </a:xfrm>
            <a:prstGeom prst="downArrow">
              <a:avLst>
                <a:gd name="adj1" fmla="val 54213"/>
                <a:gd name="adj2" fmla="val 49037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D28AEF1-8FDD-65B7-06CF-3BBDA440B73D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3336925"/>
            <a:ext cx="3240088" cy="1717675"/>
            <a:chOff x="2585" y="2160"/>
            <a:chExt cx="2041" cy="1195"/>
          </a:xfrm>
        </p:grpSpPr>
        <p:sp>
          <p:nvSpPr>
            <p:cNvPr id="23567" name="AutoShape 17">
              <a:extLst>
                <a:ext uri="{FF2B5EF4-FFF2-40B4-BE49-F238E27FC236}">
                  <a16:creationId xmlns:a16="http://schemas.microsoft.com/office/drawing/2014/main" id="{B796C09E-08D1-CF1F-04A3-8CB12921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160"/>
              <a:ext cx="498" cy="363"/>
            </a:xfrm>
            <a:prstGeom prst="downArrow">
              <a:avLst>
                <a:gd name="adj1" fmla="val 54213"/>
                <a:gd name="adj2" fmla="val 49037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3568" name="Text Box 18">
              <a:extLst>
                <a:ext uri="{FF2B5EF4-FFF2-40B4-BE49-F238E27FC236}">
                  <a16:creationId xmlns:a16="http://schemas.microsoft.com/office/drawing/2014/main" id="{3871D5A5-5EE0-6A77-F6B9-6300E8A83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2522"/>
              <a:ext cx="2041" cy="83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Harry also chooses tea from the beverage menu at random.</a:t>
              </a:r>
            </a:p>
          </p:txBody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1822FD30-8C04-A5E9-B00C-B408A0A4357E}"/>
              </a:ext>
            </a:extLst>
          </p:cNvPr>
          <p:cNvGrpSpPr>
            <a:grpSpLocks/>
          </p:cNvGrpSpPr>
          <p:nvPr/>
        </p:nvGrpSpPr>
        <p:grpSpPr bwMode="auto">
          <a:xfrm>
            <a:off x="4068763" y="5065713"/>
            <a:ext cx="3203575" cy="1223962"/>
            <a:chOff x="2563" y="3191"/>
            <a:chExt cx="2018" cy="771"/>
          </a:xfrm>
        </p:grpSpPr>
        <p:sp>
          <p:nvSpPr>
            <p:cNvPr id="23564" name="Text Box 20">
              <a:extLst>
                <a:ext uri="{FF2B5EF4-FFF2-40B4-BE49-F238E27FC236}">
                  <a16:creationId xmlns:a16="http://schemas.microsoft.com/office/drawing/2014/main" id="{5BAECFA9-D0B1-4178-B947-F081449A2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530"/>
              <a:ext cx="2018" cy="4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54800" bIns="154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       P</a:t>
              </a:r>
              <a:r>
                <a:rPr lang="en-US" altLang="zh-TW" sz="2400">
                  <a:latin typeface="Arial" panose="020B0604020202020204" pitchFamily="34" charset="0"/>
                </a:rPr>
                <a:t>(tea) =</a:t>
              </a:r>
            </a:p>
          </p:txBody>
        </p:sp>
        <p:graphicFrame>
          <p:nvGraphicFramePr>
            <p:cNvPr id="23565" name="Object 21">
              <a:extLst>
                <a:ext uri="{FF2B5EF4-FFF2-40B4-BE49-F238E27FC236}">
                  <a16:creationId xmlns:a16="http://schemas.microsoft.com/office/drawing/2014/main" id="{ECADE250-843D-3C7B-AA46-7A69C21FD7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0" y="3535"/>
            <a:ext cx="15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52334" imgH="393529" progId="Equation.3">
                    <p:embed/>
                  </p:oleObj>
                </mc:Choice>
                <mc:Fallback>
                  <p:oleObj name="方程式" r:id="rId4" imgW="152334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535"/>
                          <a:ext cx="158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AutoShape 22">
              <a:extLst>
                <a:ext uri="{FF2B5EF4-FFF2-40B4-BE49-F238E27FC236}">
                  <a16:creationId xmlns:a16="http://schemas.microsoft.com/office/drawing/2014/main" id="{751BF548-E7E1-2345-5A27-77B293F4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191"/>
              <a:ext cx="498" cy="342"/>
            </a:xfrm>
            <a:prstGeom prst="downArrow">
              <a:avLst>
                <a:gd name="adj1" fmla="val 54213"/>
                <a:gd name="adj2" fmla="val 49037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3" name="AutoShape 23">
            <a:extLst>
              <a:ext uri="{FF2B5EF4-FFF2-40B4-BE49-F238E27FC236}">
                <a16:creationId xmlns:a16="http://schemas.microsoft.com/office/drawing/2014/main" id="{243AEFE7-606D-9855-00A1-5C37F1CBC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924175"/>
            <a:ext cx="2628900" cy="954088"/>
          </a:xfrm>
          <a:prstGeom prst="wedgeRoundRectCallout">
            <a:avLst>
              <a:gd name="adj1" fmla="val -63986"/>
              <a:gd name="adj2" fmla="val 33153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These two events are independent.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C92B01F-503B-1245-D5AB-4FFB3B3EADC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252538"/>
            <a:ext cx="2574925" cy="1905000"/>
            <a:chOff x="6444208" y="1124744"/>
            <a:chExt cx="2574580" cy="1904456"/>
          </a:xfrm>
        </p:grpSpPr>
        <p:pic>
          <p:nvPicPr>
            <p:cNvPr id="23562" name="Picture 6" descr="C:\Users\uwongca\AppData\Local\Microsoft\Windows\Temporary Internet Files\Content.IE5\HILS7ITT\fresh-salad-in-bowl-11284048530npNL[1].jpg">
              <a:extLst>
                <a:ext uri="{FF2B5EF4-FFF2-40B4-BE49-F238E27FC236}">
                  <a16:creationId xmlns:a16="http://schemas.microsoft.com/office/drawing/2014/main" id="{751E1437-23DC-B462-477D-619FAC81A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76" r="29253"/>
            <a:stretch>
              <a:fillRect/>
            </a:stretch>
          </p:blipFill>
          <p:spPr bwMode="auto">
            <a:xfrm>
              <a:off x="6444208" y="1124744"/>
              <a:ext cx="1715922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10" descr="C:\Users\uwongca\AppData\Local\Microsoft\Windows\Temporary Internet Files\Content.IE5\69LX87MJ\coffee_cup[1].gif">
              <a:extLst>
                <a:ext uri="{FF2B5EF4-FFF2-40B4-BE49-F238E27FC236}">
                  <a16:creationId xmlns:a16="http://schemas.microsoft.com/office/drawing/2014/main" id="{A254C946-C5EF-94C0-BE08-EB350F60E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572916"/>
              <a:ext cx="1638476" cy="1456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500AE5D-15DC-AAA9-AE96-4467E8EA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9113"/>
            <a:ext cx="6337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Possible salad and beverage combinations: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7FD5E23-381D-F98D-E12B-2B8F538990C0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981075"/>
            <a:ext cx="4102100" cy="2592388"/>
            <a:chOff x="1270" y="210"/>
            <a:chExt cx="2584" cy="1633"/>
          </a:xfrm>
        </p:grpSpPr>
        <p:sp>
          <p:nvSpPr>
            <p:cNvPr id="24607" name="Text Box 6">
              <a:extLst>
                <a:ext uri="{FF2B5EF4-FFF2-40B4-BE49-F238E27FC236}">
                  <a16:creationId xmlns:a16="http://schemas.microsoft.com/office/drawing/2014/main" id="{CF39836E-63A6-5114-73E1-EFFAB4D79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10"/>
              <a:ext cx="1382" cy="1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lnSpc>
                  <a:spcPct val="1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Tuna salad</a:t>
              </a:r>
            </a:p>
            <a:p>
              <a:pPr algn="r" eaLnBrk="1" hangingPunct="1">
                <a:lnSpc>
                  <a:spcPct val="1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Caesar salad</a:t>
              </a:r>
            </a:p>
            <a:p>
              <a:pPr algn="r" eaLnBrk="1" hangingPunct="1">
                <a:lnSpc>
                  <a:spcPct val="1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Egg salad</a:t>
              </a:r>
            </a:p>
          </p:txBody>
        </p:sp>
        <p:grpSp>
          <p:nvGrpSpPr>
            <p:cNvPr id="2" name="Group 7">
              <a:extLst>
                <a:ext uri="{FF2B5EF4-FFF2-40B4-BE49-F238E27FC236}">
                  <a16:creationId xmlns:a16="http://schemas.microsoft.com/office/drawing/2014/main" id="{A791F3E2-5A35-6379-AC1C-360313873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4" y="256"/>
              <a:ext cx="1240" cy="544"/>
              <a:chOff x="3272" y="2887"/>
              <a:chExt cx="1240" cy="544"/>
            </a:xfrm>
          </p:grpSpPr>
          <p:sp>
            <p:nvSpPr>
              <p:cNvPr id="24617" name="Line 8">
                <a:extLst>
                  <a:ext uri="{FF2B5EF4-FFF2-40B4-BE49-F238E27FC236}">
                    <a16:creationId xmlns:a16="http://schemas.microsoft.com/office/drawing/2014/main" id="{651D66D8-5C46-4127-4FBB-A63FF9ED3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" y="3022"/>
                <a:ext cx="36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4618" name="Line 9">
                <a:extLst>
                  <a:ext uri="{FF2B5EF4-FFF2-40B4-BE49-F238E27FC236}">
                    <a16:creationId xmlns:a16="http://schemas.microsoft.com/office/drawing/2014/main" id="{A180636B-5C79-1775-22A1-3804EB779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2" y="3113"/>
                <a:ext cx="36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4619" name="Text Box 10">
                <a:extLst>
                  <a:ext uri="{FF2B5EF4-FFF2-40B4-BE49-F238E27FC236}">
                    <a16:creationId xmlns:a16="http://schemas.microsoft.com/office/drawing/2014/main" id="{C450EB1E-ABF9-0E12-9C3D-62120C991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8" y="2887"/>
                <a:ext cx="884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Tea</a:t>
                </a:r>
              </a:p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Coffee</a:t>
                </a:r>
              </a:p>
            </p:txBody>
          </p:sp>
        </p:grpSp>
        <p:grpSp>
          <p:nvGrpSpPr>
            <p:cNvPr id="24609" name="Group 11">
              <a:extLst>
                <a:ext uri="{FF2B5EF4-FFF2-40B4-BE49-F238E27FC236}">
                  <a16:creationId xmlns:a16="http://schemas.microsoft.com/office/drawing/2014/main" id="{38FDC1E6-39B3-DCEF-6C5D-5816E6816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800"/>
              <a:ext cx="1246" cy="544"/>
              <a:chOff x="3266" y="3045"/>
              <a:chExt cx="1246" cy="544"/>
            </a:xfrm>
          </p:grpSpPr>
          <p:sp>
            <p:nvSpPr>
              <p:cNvPr id="24614" name="Line 12">
                <a:extLst>
                  <a:ext uri="{FF2B5EF4-FFF2-40B4-BE49-F238E27FC236}">
                    <a16:creationId xmlns:a16="http://schemas.microsoft.com/office/drawing/2014/main" id="{0B8737B9-77AF-085F-7DC6-1A105A8F3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" y="3136"/>
                <a:ext cx="36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4615" name="Line 13">
                <a:extLst>
                  <a:ext uri="{FF2B5EF4-FFF2-40B4-BE49-F238E27FC236}">
                    <a16:creationId xmlns:a16="http://schemas.microsoft.com/office/drawing/2014/main" id="{2493D69D-04F6-0F6A-266B-2A9B59644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6" y="3227"/>
                <a:ext cx="36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4616" name="Text Box 14">
                <a:extLst>
                  <a:ext uri="{FF2B5EF4-FFF2-40B4-BE49-F238E27FC236}">
                    <a16:creationId xmlns:a16="http://schemas.microsoft.com/office/drawing/2014/main" id="{FAD39E55-2060-0A35-72BA-B26BA6887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8" y="3045"/>
                <a:ext cx="884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Tea</a:t>
                </a:r>
              </a:p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Coffee</a:t>
                </a:r>
              </a:p>
            </p:txBody>
          </p:sp>
        </p:grpSp>
        <p:grpSp>
          <p:nvGrpSpPr>
            <p:cNvPr id="24610" name="Group 15">
              <a:extLst>
                <a:ext uri="{FF2B5EF4-FFF2-40B4-BE49-F238E27FC236}">
                  <a16:creationId xmlns:a16="http://schemas.microsoft.com/office/drawing/2014/main" id="{6F0B868C-29D9-BCC8-EE3B-82F186E72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5" y="1299"/>
              <a:ext cx="1239" cy="544"/>
              <a:chOff x="3273" y="3136"/>
              <a:chExt cx="1239" cy="544"/>
            </a:xfrm>
          </p:grpSpPr>
          <p:sp>
            <p:nvSpPr>
              <p:cNvPr id="24611" name="Line 16">
                <a:extLst>
                  <a:ext uri="{FF2B5EF4-FFF2-40B4-BE49-F238E27FC236}">
                    <a16:creationId xmlns:a16="http://schemas.microsoft.com/office/drawing/2014/main" id="{E392C9DE-D22A-5D55-B871-EBCA9EED4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3" y="3219"/>
                <a:ext cx="36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4612" name="Line 17">
                <a:extLst>
                  <a:ext uri="{FF2B5EF4-FFF2-40B4-BE49-F238E27FC236}">
                    <a16:creationId xmlns:a16="http://schemas.microsoft.com/office/drawing/2014/main" id="{00CCC1D4-72A5-D653-4901-BBA5769A1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3310"/>
                <a:ext cx="36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4613" name="Text Box 18">
                <a:extLst>
                  <a:ext uri="{FF2B5EF4-FFF2-40B4-BE49-F238E27FC236}">
                    <a16:creationId xmlns:a16="http://schemas.microsoft.com/office/drawing/2014/main" id="{20FCC7DD-87C3-80FD-2B6E-7D76838AA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8" y="3136"/>
                <a:ext cx="884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Tea</a:t>
                </a:r>
              </a:p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Coffee</a:t>
                </a:r>
              </a:p>
            </p:txBody>
          </p:sp>
        </p:grpSp>
      </p:grpSp>
      <p:sp>
        <p:nvSpPr>
          <p:cNvPr id="24608" name="Text Box 21">
            <a:extLst>
              <a:ext uri="{FF2B5EF4-FFF2-40B4-BE49-F238E27FC236}">
                <a16:creationId xmlns:a16="http://schemas.microsoft.com/office/drawing/2014/main" id="{99340338-ECBA-5D8E-5B61-1F960B3C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1773238"/>
            <a:ext cx="17526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6 possible outcomes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total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5A89755D-899A-11E1-84DC-0B7F0A2E6A7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500438"/>
            <a:ext cx="4321175" cy="682625"/>
            <a:chOff x="408" y="1706"/>
            <a:chExt cx="2722" cy="430"/>
          </a:xfrm>
        </p:grpSpPr>
        <p:sp>
          <p:nvSpPr>
            <p:cNvPr id="24605" name="Text Box 23">
              <a:extLst>
                <a:ext uri="{FF2B5EF4-FFF2-40B4-BE49-F238E27FC236}">
                  <a16:creationId xmlns:a16="http://schemas.microsoft.com/office/drawing/2014/main" id="{AAD123F9-CB04-5681-AF89-83F9E599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1706"/>
              <a:ext cx="2722" cy="43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54800" bIns="154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400">
                  <a:latin typeface="Arial" panose="020B0604020202020204" pitchFamily="34" charset="0"/>
                </a:rPr>
                <a:t>∴</a:t>
              </a:r>
              <a:r>
                <a:rPr lang="en-US" altLang="zh-TW" sz="2400" b="1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(tuna salad and tea) = </a:t>
              </a:r>
            </a:p>
          </p:txBody>
        </p:sp>
        <p:graphicFrame>
          <p:nvGraphicFramePr>
            <p:cNvPr id="24606" name="Object 24">
              <a:extLst>
                <a:ext uri="{FF2B5EF4-FFF2-40B4-BE49-F238E27FC236}">
                  <a16:creationId xmlns:a16="http://schemas.microsoft.com/office/drawing/2014/main" id="{E8BBA9D2-733B-7C8C-33CC-F764106938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7" y="1706"/>
            <a:ext cx="2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52334" imgH="393529" progId="Equation.3">
                    <p:embed/>
                  </p:oleObj>
                </mc:Choice>
                <mc:Fallback>
                  <p:oleObj name="方程式" r:id="rId3" imgW="152334" imgH="39352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1706"/>
                          <a:ext cx="24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40">
            <a:extLst>
              <a:ext uri="{FF2B5EF4-FFF2-40B4-BE49-F238E27FC236}">
                <a16:creationId xmlns:a16="http://schemas.microsoft.com/office/drawing/2014/main" id="{AF593E29-843F-CA83-CB1C-D5FA856E15B8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500438"/>
            <a:ext cx="4319587" cy="682625"/>
            <a:chOff x="3486" y="2144"/>
            <a:chExt cx="1985" cy="430"/>
          </a:xfrm>
        </p:grpSpPr>
        <p:sp>
          <p:nvSpPr>
            <p:cNvPr id="24602" name="Text Box 30">
              <a:extLst>
                <a:ext uri="{FF2B5EF4-FFF2-40B4-BE49-F238E27FC236}">
                  <a16:creationId xmlns:a16="http://schemas.microsoft.com/office/drawing/2014/main" id="{87F561BC-9F03-A8C4-301A-71F5C57F2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2144"/>
              <a:ext cx="1985" cy="43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54800" bIns="154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(tuna salad) =     ,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(tea) =</a:t>
              </a:r>
            </a:p>
          </p:txBody>
        </p:sp>
        <p:graphicFrame>
          <p:nvGraphicFramePr>
            <p:cNvPr id="24603" name="Object 31">
              <a:extLst>
                <a:ext uri="{FF2B5EF4-FFF2-40B4-BE49-F238E27FC236}">
                  <a16:creationId xmlns:a16="http://schemas.microsoft.com/office/drawing/2014/main" id="{8D2C6B53-3FCC-64C5-04CC-BF9DD677B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" y="2146"/>
            <a:ext cx="204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52334" imgH="393529" progId="Equation.3">
                    <p:embed/>
                  </p:oleObj>
                </mc:Choice>
                <mc:Fallback>
                  <p:oleObj name="方程式" r:id="rId5" imgW="152334" imgH="39352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146"/>
                          <a:ext cx="204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32">
              <a:extLst>
                <a:ext uri="{FF2B5EF4-FFF2-40B4-BE49-F238E27FC236}">
                  <a16:creationId xmlns:a16="http://schemas.microsoft.com/office/drawing/2014/main" id="{CE113387-8AA5-6258-F59D-725C3FABF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6" y="2152"/>
            <a:ext cx="205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52334" imgH="393529" progId="Equation.3">
                    <p:embed/>
                  </p:oleObj>
                </mc:Choice>
                <mc:Fallback>
                  <p:oleObj name="方程式" r:id="rId7" imgW="152334" imgH="39352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6" y="2152"/>
                          <a:ext cx="205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34">
            <a:extLst>
              <a:ext uri="{FF2B5EF4-FFF2-40B4-BE49-F238E27FC236}">
                <a16:creationId xmlns:a16="http://schemas.microsoft.com/office/drawing/2014/main" id="{2276D113-ECCB-6590-2198-99EEE228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254500"/>
            <a:ext cx="84248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How does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(tuna salad and tea) relate to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(tuna salad)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and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(tea)?</a:t>
            </a:r>
          </a:p>
        </p:txBody>
      </p:sp>
      <p:grpSp>
        <p:nvGrpSpPr>
          <p:cNvPr id="30" name="Group 39">
            <a:extLst>
              <a:ext uri="{FF2B5EF4-FFF2-40B4-BE49-F238E27FC236}">
                <a16:creationId xmlns:a16="http://schemas.microsoft.com/office/drawing/2014/main" id="{CDE3BF42-014A-D6DA-0D1F-2BCF0291DC00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5184775"/>
            <a:ext cx="5473700" cy="1412875"/>
            <a:chOff x="611" y="3249"/>
            <a:chExt cx="3448" cy="816"/>
          </a:xfrm>
        </p:grpSpPr>
        <p:sp>
          <p:nvSpPr>
            <p:cNvPr id="24600" name="AutoShape 36">
              <a:extLst>
                <a:ext uri="{FF2B5EF4-FFF2-40B4-BE49-F238E27FC236}">
                  <a16:creationId xmlns:a16="http://schemas.microsoft.com/office/drawing/2014/main" id="{5DF2CE45-BDDE-3C43-49FB-D7528FD4A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3249"/>
              <a:ext cx="3448" cy="816"/>
            </a:xfrm>
            <a:prstGeom prst="cloudCallout">
              <a:avLst>
                <a:gd name="adj1" fmla="val 72000"/>
                <a:gd name="adj2" fmla="val -44343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HK" altLang="zh-HK" sz="2400">
                <a:latin typeface="Arial" panose="020B0604020202020204" pitchFamily="34" charset="0"/>
              </a:endParaRPr>
            </a:p>
          </p:txBody>
        </p:sp>
        <p:sp>
          <p:nvSpPr>
            <p:cNvPr id="24601" name="Rectangle 38">
              <a:extLst>
                <a:ext uri="{FF2B5EF4-FFF2-40B4-BE49-F238E27FC236}">
                  <a16:creationId xmlns:a16="http://schemas.microsoft.com/office/drawing/2014/main" id="{94F8496F-6B4C-E4EE-E7EB-311A2CDFC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399"/>
              <a:ext cx="2427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(tuna salad and tea)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=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(tuna salad) </a:t>
              </a:r>
              <a:r>
                <a:rPr lang="en-US" altLang="zh-TW" sz="2400">
                  <a:latin typeface="Arial" panose="020B0604020202020204" pitchFamily="34" charset="0"/>
                  <a:sym typeface="Symbol" panose="05050102010706020507" pitchFamily="18" charset="2"/>
                </a:rPr>
                <a:t>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(tea)</a:t>
              </a:r>
            </a:p>
          </p:txBody>
        </p:sp>
      </p:grpSp>
      <p:pic>
        <p:nvPicPr>
          <p:cNvPr id="34" name="Picture 2" descr="Q:\Secondary (Maths)\NSS MIA 2nd\TRDVD\4A\[1] 5-Min Lec\Cartoon\Teacher and student artwork Tiff file\Student_B7.tif">
            <a:extLst>
              <a:ext uri="{FF2B5EF4-FFF2-40B4-BE49-F238E27FC236}">
                <a16:creationId xmlns:a16="http://schemas.microsoft.com/office/drawing/2014/main" id="{95B933CD-D5D1-64FB-F1C4-A6FFF3B1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286250"/>
            <a:ext cx="21907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8FEC2032-1783-BFF2-110E-41C84BBD279A}"/>
              </a:ext>
            </a:extLst>
          </p:cNvPr>
          <p:cNvGrpSpPr>
            <a:grpSpLocks/>
          </p:cNvGrpSpPr>
          <p:nvPr/>
        </p:nvGrpSpPr>
        <p:grpSpPr bwMode="auto">
          <a:xfrm>
            <a:off x="4146550" y="765175"/>
            <a:ext cx="3810000" cy="2822575"/>
            <a:chOff x="3995936" y="750094"/>
            <a:chExt cx="3896335" cy="2822922"/>
          </a:xfrm>
        </p:grpSpPr>
        <p:sp>
          <p:nvSpPr>
            <p:cNvPr id="24587" name="矩形 37">
              <a:extLst>
                <a:ext uri="{FF2B5EF4-FFF2-40B4-BE49-F238E27FC236}">
                  <a16:creationId xmlns:a16="http://schemas.microsoft.com/office/drawing/2014/main" id="{162F1D23-0D0D-F663-5EFE-7CDCD3AB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582" y="1620899"/>
              <a:ext cx="3498393" cy="720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Caesar salad and Tea</a:t>
              </a:r>
            </a:p>
          </p:txBody>
        </p:sp>
        <p:grpSp>
          <p:nvGrpSpPr>
            <p:cNvPr id="24588" name="群組 6">
              <a:extLst>
                <a:ext uri="{FF2B5EF4-FFF2-40B4-BE49-F238E27FC236}">
                  <a16:creationId xmlns:a16="http://schemas.microsoft.com/office/drawing/2014/main" id="{0C721E51-59A4-E5C0-CB29-CE338F5A5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936" y="750094"/>
              <a:ext cx="3896335" cy="2822922"/>
              <a:chOff x="4427984" y="750094"/>
              <a:chExt cx="3896335" cy="2822922"/>
            </a:xfrm>
          </p:grpSpPr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D8270EF6-1971-4B79-D705-62EEEA4D6544}"/>
                  </a:ext>
                </a:extLst>
              </p:cNvPr>
              <p:cNvCxnSpPr/>
              <p:nvPr/>
            </p:nvCxnSpPr>
            <p:spPr>
              <a:xfrm>
                <a:off x="4427984" y="1124790"/>
                <a:ext cx="32469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90" name="矩形 5">
                <a:extLst>
                  <a:ext uri="{FF2B5EF4-FFF2-40B4-BE49-F238E27FC236}">
                    <a16:creationId xmlns:a16="http://schemas.microsoft.com/office/drawing/2014/main" id="{A7834C4A-2884-B781-473A-F5C1D1C9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242" y="750094"/>
                <a:ext cx="2873094" cy="633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r" eaLnBrk="1" hangingPunct="1">
                  <a:lnSpc>
                    <a:spcPct val="1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Tuna salad and Tea</a:t>
                </a:r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288A936-B063-ED6A-DF5A-F098259C7D3C}"/>
                  </a:ext>
                </a:extLst>
              </p:cNvPr>
              <p:cNvCxnSpPr/>
              <p:nvPr/>
            </p:nvCxnSpPr>
            <p:spPr>
              <a:xfrm>
                <a:off x="4427984" y="1542354"/>
                <a:ext cx="32469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92" name="矩形 35">
                <a:extLst>
                  <a:ext uri="{FF2B5EF4-FFF2-40B4-BE49-F238E27FC236}">
                    <a16:creationId xmlns:a16="http://schemas.microsoft.com/office/drawing/2014/main" id="{CAB99D2F-187B-112B-D723-9F76032A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246" y="1139566"/>
                <a:ext cx="3283912" cy="633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Tuna salad and Coffee</a:t>
                </a:r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3FEEEC49-F4C4-251A-2103-BEF516894D11}"/>
                  </a:ext>
                </a:extLst>
              </p:cNvPr>
              <p:cNvCxnSpPr/>
              <p:nvPr/>
            </p:nvCxnSpPr>
            <p:spPr>
              <a:xfrm>
                <a:off x="4427984" y="2002786"/>
                <a:ext cx="32469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738F9C06-4A28-195F-B1A1-86E7EADDC16D}"/>
                  </a:ext>
                </a:extLst>
              </p:cNvPr>
              <p:cNvCxnSpPr/>
              <p:nvPr/>
            </p:nvCxnSpPr>
            <p:spPr>
              <a:xfrm>
                <a:off x="4427984" y="2434639"/>
                <a:ext cx="32469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95" name="矩形 39">
                <a:extLst>
                  <a:ext uri="{FF2B5EF4-FFF2-40B4-BE49-F238E27FC236}">
                    <a16:creationId xmlns:a16="http://schemas.microsoft.com/office/drawing/2014/main" id="{FFF23071-74ED-978E-7FAA-27CB05322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246" y="2046238"/>
                <a:ext cx="3587073" cy="633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Caesar salad and Coffee</a:t>
                </a:r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A3F70F8A-DEB2-B9D6-8430-805B2416E02B}"/>
                  </a:ext>
                </a:extLst>
              </p:cNvPr>
              <p:cNvCxnSpPr/>
              <p:nvPr/>
            </p:nvCxnSpPr>
            <p:spPr>
              <a:xfrm>
                <a:off x="4427984" y="2841089"/>
                <a:ext cx="32469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97" name="矩形 41">
                <a:extLst>
                  <a:ext uri="{FF2B5EF4-FFF2-40B4-BE49-F238E27FC236}">
                    <a16:creationId xmlns:a16="http://schemas.microsoft.com/office/drawing/2014/main" id="{280E9795-6B08-0C6C-D0F5-E61BB8478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246" y="2406278"/>
                <a:ext cx="2730619" cy="720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Egg salad and Tea</a:t>
                </a:r>
              </a:p>
            </p:txBody>
          </p: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8FBEE97E-60D7-101B-7A2E-B36F24E685FB}"/>
                  </a:ext>
                </a:extLst>
              </p:cNvPr>
              <p:cNvCxnSpPr/>
              <p:nvPr/>
            </p:nvCxnSpPr>
            <p:spPr>
              <a:xfrm>
                <a:off x="4427984" y="3226898"/>
                <a:ext cx="32469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99" name="矩形 43">
                <a:extLst>
                  <a:ext uri="{FF2B5EF4-FFF2-40B4-BE49-F238E27FC236}">
                    <a16:creationId xmlns:a16="http://schemas.microsoft.com/office/drawing/2014/main" id="{03B97FCE-F151-5A14-2207-C2B80C9D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246" y="2852819"/>
                <a:ext cx="3141437" cy="720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Egg salad and Coffee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608" grpId="0"/>
      <p:bldP spid="29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1235</Words>
  <Application>Microsoft Office PowerPoint</Application>
  <PresentationFormat>如螢幕大小 (4:3)</PresentationFormat>
  <Paragraphs>136</Paragraphs>
  <Slides>15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Arial</vt:lpstr>
      <vt:lpstr>新細明體</vt:lpstr>
      <vt:lpstr>Calibri</vt:lpstr>
      <vt:lpstr>Arial Black</vt:lpstr>
      <vt:lpstr>Symbol</vt:lpstr>
      <vt:lpstr>MT Extra</vt:lpstr>
      <vt:lpstr>Wingdings 3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808</cp:revision>
  <cp:lastPrinted>2015-09-15T02:16:12Z</cp:lastPrinted>
  <dcterms:created xsi:type="dcterms:W3CDTF">2008-10-21T01:19:13Z</dcterms:created>
  <dcterms:modified xsi:type="dcterms:W3CDTF">2024-12-07T15:28:21Z</dcterms:modified>
</cp:coreProperties>
</file>