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21"/>
  </p:notesMasterIdLst>
  <p:handoutMasterIdLst>
    <p:handoutMasterId r:id="rId22"/>
  </p:handoutMasterIdLst>
  <p:sldIdLst>
    <p:sldId id="273" r:id="rId3"/>
    <p:sldId id="424" r:id="rId4"/>
    <p:sldId id="425" r:id="rId5"/>
    <p:sldId id="426" r:id="rId6"/>
    <p:sldId id="427" r:id="rId7"/>
    <p:sldId id="441" r:id="rId8"/>
    <p:sldId id="418" r:id="rId9"/>
    <p:sldId id="419" r:id="rId10"/>
    <p:sldId id="409" r:id="rId11"/>
    <p:sldId id="428" r:id="rId12"/>
    <p:sldId id="429" r:id="rId13"/>
    <p:sldId id="430" r:id="rId14"/>
    <p:sldId id="435" r:id="rId15"/>
    <p:sldId id="436" r:id="rId16"/>
    <p:sldId id="438" r:id="rId17"/>
    <p:sldId id="439" r:id="rId18"/>
    <p:sldId id="442" r:id="rId19"/>
    <p:sldId id="440" r:id="rId20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9933"/>
    <a:srgbClr val="66CCFF"/>
    <a:srgbClr val="0066FF"/>
    <a:srgbClr val="8EB4E3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3" autoAdjust="0"/>
    <p:restoredTop sz="94814" autoAdjust="0"/>
  </p:normalViewPr>
  <p:slideViewPr>
    <p:cSldViewPr>
      <p:cViewPr>
        <p:scale>
          <a:sx n="75" d="100"/>
          <a:sy n="75" d="100"/>
        </p:scale>
        <p:origin x="-612" y="-126"/>
      </p:cViewPr>
      <p:guideLst>
        <p:guide orient="horz" pos="39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26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D06D63F-A362-501C-5FA3-62D2D4343D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MIA2nd\5-Min Lecture\Eng\5B11_5Min_05e.ppt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4CC32E-CE39-FD75-7341-370D09D696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DB0797E-33BD-4002-BA7D-B9F937980EE9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6DC22E-AC0C-2299-D220-66FAD00060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14A560-D74D-44FE-FD7E-CD4F11CC46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248347-1EE3-4E6E-9F03-238A819B889A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90E609D-5ADE-3C2D-8CEF-CAF1A03B60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MIA2nd\5-Min Lecture\Eng\5B11_5Min_05e.ppt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2B7765-2523-3B4F-0F05-314E741235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5576757-99E8-4D67-BB22-21B3DD263D3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88123415-1CC8-3F3A-A94A-18A05F2533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8CDF42ED-842D-5FF2-85E9-A292A2DFF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963D49-1CB8-01FB-AA7A-88CAF2DD48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80AB66-76C5-55A3-FB03-DEDFEEF1C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E5A4DF-287A-43EF-80F9-86165BE7ABFE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167F411-5F81-6333-53D1-B17F33FB74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91FA145-B77D-80F2-831D-AEE28F817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  <p:sp>
        <p:nvSpPr>
          <p:cNvPr id="35844" name="頁首版面配置區 1">
            <a:extLst>
              <a:ext uri="{FF2B5EF4-FFF2-40B4-BE49-F238E27FC236}">
                <a16:creationId xmlns:a16="http://schemas.microsoft.com/office/drawing/2014/main" id="{D5246222-9450-7EE0-7FED-FB54B78EDF04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Lecture\Eng\5B11_5Min_05e.ppt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>
            <a:extLst>
              <a:ext uri="{FF2B5EF4-FFF2-40B4-BE49-F238E27FC236}">
                <a16:creationId xmlns:a16="http://schemas.microsoft.com/office/drawing/2014/main" id="{1FF9BC77-0440-A4D4-A5CD-96DFE02D12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備忘稿版面配置區 2">
            <a:extLst>
              <a:ext uri="{FF2B5EF4-FFF2-40B4-BE49-F238E27FC236}">
                <a16:creationId xmlns:a16="http://schemas.microsoft.com/office/drawing/2014/main" id="{0DD2D82B-8330-A800-4924-289EF901DF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6868" name="頁首版面配置區 3">
            <a:extLst>
              <a:ext uri="{FF2B5EF4-FFF2-40B4-BE49-F238E27FC236}">
                <a16:creationId xmlns:a16="http://schemas.microsoft.com/office/drawing/2014/main" id="{CF87942B-EDCB-DDEE-4D1C-AA5E93B9547F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Lecture\Eng\5B11_5Min_05e.ppt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ED38FEBB-C2FC-25F4-9865-AB5F145DBF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32650" y="812800"/>
            <a:ext cx="1876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11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2D2B2-C70E-9F7E-CAED-C897BD50A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CB8AF-046B-9375-FDD1-72DBE8322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DAED2-2169-921D-B65D-C48ACECCB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C4BD9-0A12-4DE9-8BE9-8A46F744F9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00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62AE63-766B-CB4B-3031-DB5E66C61F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174688-44E1-BE39-9809-0B3764EFD8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9EE6DB-BB89-3858-B04E-D727ED57B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A91AD-2213-433A-8AD7-6E41027F06A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794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8A4CF1-C5A9-812A-37F2-C06C47B4FD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59599E-C623-CDBA-3896-C2524BFED4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D82CBD-7C06-708A-07D0-6AD767CE0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76EA6-74AA-46BA-9864-E6B534E202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886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74BC7A-93DA-928F-9E88-1E36D21566B5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16CA8E8-CAA2-A27D-D3B6-DC9FDA03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C9554-7F62-48DD-86FF-80BB91A1A229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D25FD9A-CF94-5A6F-6B3C-5A034CB3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FEF0526-D1FA-72DF-0714-6C6DE2A4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9C61D-FA0E-49D5-9D45-01DE7616607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98672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297DEC-B1E7-8D85-7B6E-6DB8D8721538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C4A1E46-555C-94CE-EF88-B0DABD48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5C17E-463B-417B-B018-CBDB268AD79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FB49DD3-86AD-A671-C4DC-ADC4EDF3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D47F892-E222-163C-8B7A-251F644B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B8B36-3F5E-49DF-808A-C6118764068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3975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11D15-3DA0-5088-6FCE-341D625C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5F023-A7E9-411F-8311-074750BD0F87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6D09B-2660-C8A7-9B72-7D5864B7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A28F22-1822-E727-8EB6-F872CE4C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A2E29-8F79-4BA1-86AB-9FD6E093238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18444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86027BF-A941-1A15-1DBF-5E87F26E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D4781-176D-4508-9436-4CA6147EC19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C51DE1B-40C7-82B9-5660-EF5C3266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DAFC754-6C30-EA96-EAB2-37AB3808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8AECF-6F00-4165-A60B-0EC9BFA986A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2600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080DB7F1-0932-F55D-7FE3-78831506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CA63D-F3A9-4D7A-93DE-6C71577D7F5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8C97BBE-E3F3-B2A6-49BC-06CE7099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B59869E-9B87-E49C-0C4F-7D9C4578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866F8-D070-4E42-89C3-CA243BBFA8C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4040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85787021-A8D9-3FB9-F45F-B39655C9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CFDD3-E0C3-49F8-A388-686C99F2456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5803A9B9-E2C0-CDC7-01B6-DFE453B2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CCF1BDF4-EDE7-88EA-6F83-EADD55EA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6A434-6A52-4869-98E2-1448D796444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0007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86897500-8054-3C07-4B7E-EEC02D66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5B96F-63D8-42B4-96AF-19B3E960080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5421A00D-8855-5D2C-71A4-B28BA77C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1188CC18-4DF6-406E-ABD8-9076BA4C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0E12D-967E-401D-94A5-AA8481446C5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57375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D6DB17C-3A4F-5126-F64F-39916B87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E0C58-3EE1-43CF-B77D-413916FAF3C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2FD86F2-886C-E9E9-B435-41117F70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2DC506C-A218-7F6B-897A-02010F1C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8866C-1090-4D70-9A0F-8A3DB632FBB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7142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141592-F0FD-91BC-763D-16DB1A6AF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00CFC-3FF3-77D1-D44E-A89363EA0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454509-F943-0D7D-D850-D6BE0F27D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3F1D9-F501-43EC-A9FA-A2542E58A5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8604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86F9D80-D527-B0EE-8B8F-F13D42D0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7E4B4-6000-4D8F-B429-EACC70D90F6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6B73AD0-6C44-46DD-9298-1541D1D0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2BA3D7-0658-43C4-2898-1843EF3A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BE3AB-1416-489B-A9C5-C19F80A9A4D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11751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7601E1-A652-3A90-59CB-A80FADBC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2EE1-CFCB-4C78-BF12-54A58DDDF2D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435B52-E033-CDDB-8470-FEAD9D6B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3DB55D-F8D2-82BD-4769-02DB1D31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19E32-E62C-4BFE-972E-4846D42313B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6803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1F1016-E1B8-B2E9-98CA-A2EB0DD6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A1D73-234E-4456-83AF-DE6AB685283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63864C-66C3-6154-C520-10A60528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17BFB2-B7D0-E0F9-F5D4-09C749A0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5BAA2-BD6D-4F0F-914F-5ECEB4310A3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8143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8F24BF-3BD1-DC68-14E4-CC6D7BBD26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094B9E-3011-9E05-47C3-24FFFFC273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02BACC-BD07-946E-8258-E4769F22B0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66FBD-D047-4D78-BADC-146D0A9516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924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0D928-8846-2D0B-6584-0A9CA5345D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7DB1D-C763-9436-51B5-4749AD0D3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6B6B9-A7EF-3751-5630-4B8BFD05B9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1310A-558F-4C0A-B676-67AD740C03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01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51D0F3-8D60-A648-5C08-378603D999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8A3B67-2D48-4E00-DA8A-A22221A7B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9EA416E-543E-7A61-F2B3-4E4ECE1C8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69D46-DD41-4D91-AB8C-2A8B568ED8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415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20187A-A011-CE76-A655-9CD53B159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04C9F3-DA41-E55D-D796-ADB66CEA5A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6D1557-E358-167F-3FF3-6BB9AA4C32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5A241-C955-45F9-B7EB-AD450DD543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691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FEBBE9-6C09-D72B-8564-7E5A017C06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50D73A-82FE-3EFE-2B1D-43B12A1D2F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8096AA-DBE3-DC09-6DE9-B4E35A29B6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B61C8-593E-402F-9953-0B5CA4D8B3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207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97FB2-5494-9A26-165F-B90F58C18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388C4-16C2-4AEE-9345-31929B3107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FA54E-2EBF-873B-838D-B636866EB8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CF9B8-F2FE-4BC8-B9B6-08FCE995E3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40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1A2F4-57C5-A353-53AA-55F7EC7393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47946-9120-A89B-EDE2-A644D40DE0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EF618-2B72-8542-A053-A96149BC7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F445-8991-4FEB-A575-9214CDA573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759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9D267E-5179-B2E7-5CDF-1DEA1DF37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BAE03F-94EB-AD3E-A8AC-95786FD72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05A959D-3325-F8D5-52B6-6218C339CE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FAE562-42AF-705A-2A60-04BD068B1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3BBDEC-D171-B9A9-A0AB-B77B472E3C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65ACD4-A710-417D-8C8F-05B319C2580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ACA7046-5FF1-A3B3-DDFE-14A149ED78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DE04EB-FD7A-FC2A-695A-CC22ED533D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C9CB9A-4CB4-25D7-A93F-63F34D2276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71BD81-BA91-76BA-3043-89D2D75F55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8ED4AD-B671-A65F-4FBD-D59BDEEA52AF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737BBD-0742-9CCA-1D9D-8615A31BAD2C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28C6061-FDFD-FAF8-6254-04A240E343EF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38" r:id="rId1"/>
    <p:sldLayoutId id="2147487339" r:id="rId2"/>
    <p:sldLayoutId id="2147487340" r:id="rId3"/>
    <p:sldLayoutId id="2147487341" r:id="rId4"/>
    <p:sldLayoutId id="2147487342" r:id="rId5"/>
    <p:sldLayoutId id="2147487343" r:id="rId6"/>
    <p:sldLayoutId id="2147487344" r:id="rId7"/>
    <p:sldLayoutId id="2147487345" r:id="rId8"/>
    <p:sldLayoutId id="2147487346" r:id="rId9"/>
    <p:sldLayoutId id="2147487347" r:id="rId10"/>
    <p:sldLayoutId id="21474873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60ED5D8A-94C4-46BA-89C8-D3C8B3DA16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6FE7EF81-E5AC-FC54-9331-869E893A67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B42D6-B66E-A689-7ED3-4210AD514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0F097B39-10CE-4D6B-93A5-2CBBBB1CF05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2BFD5-8950-F7F0-36AA-256B0B754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901782-D6E6-F46E-1CD9-19543A6DD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363D21C-4D3B-44DF-B018-612AB56DFC54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83D500-3985-2B82-5A5D-17C8E3C35660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AA34A0-0DDB-8A25-DC15-F0D7C6B62B04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7D0732A-48CB-560B-8314-63A9D1420293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49" r:id="rId1"/>
    <p:sldLayoutId id="2147487350" r:id="rId2"/>
    <p:sldLayoutId id="2147487329" r:id="rId3"/>
    <p:sldLayoutId id="2147487330" r:id="rId4"/>
    <p:sldLayoutId id="2147487331" r:id="rId5"/>
    <p:sldLayoutId id="2147487332" r:id="rId6"/>
    <p:sldLayoutId id="2147487333" r:id="rId7"/>
    <p:sldLayoutId id="2147487334" r:id="rId8"/>
    <p:sldLayoutId id="2147487335" r:id="rId9"/>
    <p:sldLayoutId id="2147487336" r:id="rId10"/>
    <p:sldLayoutId id="21474873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4.bin"/><Relationship Id="rId2" Type="http://schemas.openxmlformats.org/officeDocument/2006/relationships/image" Target="../media/image18.png"/><Relationship Id="rId16" Type="http://schemas.openxmlformats.org/officeDocument/2006/relationships/image" Target="../media/image25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4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3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wmf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8.wmf"/><Relationship Id="rId7" Type="http://schemas.openxmlformats.org/officeDocument/2006/relationships/hyperlink" Target="Example_11/Example_11_05e_02.ppt" TargetMode="External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23.bin"/><Relationship Id="rId9" Type="http://schemas.openxmlformats.org/officeDocument/2006/relationships/hyperlink" Target="5B11_TE_05e_02.pp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hyperlink" Target="5B11_TE_05e_01.ppt" TargetMode="External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wmf"/><Relationship Id="rId11" Type="http://schemas.openxmlformats.org/officeDocument/2006/relationships/hyperlink" Target="Example_11/Example_11_05e_01.ppt" TargetMode="External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310CC2-44BE-8869-F328-D6D00A2F0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671763"/>
            <a:ext cx="7362825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Conditional Probability and Multiplication Law of Probability for Dependent Events</a:t>
            </a:r>
            <a:endParaRPr lang="en-US" altLang="zh-TW" sz="3600" b="1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4">
            <a:extLst>
              <a:ext uri="{FF2B5EF4-FFF2-40B4-BE49-F238E27FC236}">
                <a16:creationId xmlns:a16="http://schemas.microsoft.com/office/drawing/2014/main" id="{7C312F73-D60F-5F2B-E487-56345367074D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688975"/>
            <a:ext cx="6416675" cy="3027363"/>
            <a:chOff x="1701" y="2251"/>
            <a:chExt cx="3901" cy="1406"/>
          </a:xfrm>
        </p:grpSpPr>
        <p:sp>
          <p:nvSpPr>
            <p:cNvPr id="25604" name="AutoShape 4">
              <a:extLst>
                <a:ext uri="{FF2B5EF4-FFF2-40B4-BE49-F238E27FC236}">
                  <a16:creationId xmlns:a16="http://schemas.microsoft.com/office/drawing/2014/main" id="{067B650F-355C-22F1-DD30-A74FF5B02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251"/>
              <a:ext cx="3901" cy="1406"/>
            </a:xfrm>
            <a:prstGeom prst="cloudCallout">
              <a:avLst>
                <a:gd name="adj1" fmla="val -50481"/>
                <a:gd name="adj2" fmla="val 67134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</a:endParaRPr>
            </a:p>
          </p:txBody>
        </p:sp>
        <p:sp>
          <p:nvSpPr>
            <p:cNvPr id="25605" name="Rectangle 13">
              <a:extLst>
                <a:ext uri="{FF2B5EF4-FFF2-40B4-BE49-F238E27FC236}">
                  <a16:creationId xmlns:a16="http://schemas.microsoft.com/office/drawing/2014/main" id="{A3845976-366D-AA5D-500C-012DE3CE4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32"/>
              <a:ext cx="3277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Let us explore the relationships among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),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 | 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) and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 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in the following example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.</a:t>
              </a:r>
              <a:endParaRPr lang="en-US" altLang="en-US" sz="2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pic>
        <p:nvPicPr>
          <p:cNvPr id="14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A6AB745B-2D03-D71F-8FF8-F026EFC9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-757238" y="2935288"/>
            <a:ext cx="4227513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>
            <a:extLst>
              <a:ext uri="{FF2B5EF4-FFF2-40B4-BE49-F238E27FC236}">
                <a16:creationId xmlns:a16="http://schemas.microsoft.com/office/drawing/2014/main" id="{5933DCEE-4864-D95F-080A-0792F04EE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79216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Consider four cards numbered 1, 2, 3 and 4.</a:t>
            </a:r>
            <a:r>
              <a:rPr lang="zh-TW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In drawing two cards at random one by one without replacement:</a:t>
            </a:r>
          </a:p>
        </p:txBody>
      </p:sp>
      <p:grpSp>
        <p:nvGrpSpPr>
          <p:cNvPr id="17" name="Group 23">
            <a:extLst>
              <a:ext uri="{FF2B5EF4-FFF2-40B4-BE49-F238E27FC236}">
                <a16:creationId xmlns:a16="http://schemas.microsoft.com/office/drawing/2014/main" id="{1A48D4B0-5145-047B-F4F0-CA5BA32D273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876925"/>
            <a:ext cx="5040312" cy="793750"/>
            <a:chOff x="1292" y="3498"/>
            <a:chExt cx="3175" cy="500"/>
          </a:xfrm>
        </p:grpSpPr>
        <p:sp>
          <p:nvSpPr>
            <p:cNvPr id="26686" name="Text Box 24">
              <a:extLst>
                <a:ext uri="{FF2B5EF4-FFF2-40B4-BE49-F238E27FC236}">
                  <a16:creationId xmlns:a16="http://schemas.microsoft.com/office/drawing/2014/main" id="{AA582797-0C92-91CC-441A-DFC816CC1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498"/>
              <a:ext cx="3175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226800" bIns="22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   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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)   =  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)          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B | A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6687" name="Text Box 25">
              <a:extLst>
                <a:ext uri="{FF2B5EF4-FFF2-40B4-BE49-F238E27FC236}">
                  <a16:creationId xmlns:a16="http://schemas.microsoft.com/office/drawing/2014/main" id="{A78F2210-DA26-CAA1-BCA7-CF71AFED1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3498"/>
              <a:ext cx="477" cy="50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endParaRPr lang="en-US" altLang="zh-TW" sz="2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endParaRPr lang="en-US" altLang="zh-TW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 Box 26">
            <a:extLst>
              <a:ext uri="{FF2B5EF4-FFF2-40B4-BE49-F238E27FC236}">
                <a16:creationId xmlns:a16="http://schemas.microsoft.com/office/drawing/2014/main" id="{051B0687-C8ED-0B43-450D-3452C7C75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6021388"/>
            <a:ext cx="504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pic>
        <p:nvPicPr>
          <p:cNvPr id="30" name="Picture 38">
            <a:extLst>
              <a:ext uri="{FF2B5EF4-FFF2-40B4-BE49-F238E27FC236}">
                <a16:creationId xmlns:a16="http://schemas.microsoft.com/office/drawing/2014/main" id="{45A75990-FBB5-04B7-CD03-E38F78B8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404813"/>
            <a:ext cx="14636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39">
            <a:extLst>
              <a:ext uri="{FF2B5EF4-FFF2-40B4-BE49-F238E27FC236}">
                <a16:creationId xmlns:a16="http://schemas.microsoft.com/office/drawing/2014/main" id="{01ED44A1-4A06-D845-664F-813E74463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640762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6800" indent="-2336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Sample space = {(1, 2), (1, 3), (1, 4), (2, 1), (2, 3), (2, 4),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zh-TW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(3, 1), (3, 2), (3, 4), (4, 1), (4, 2), (4, 3)}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9D3ADF1D-AD5C-E812-9215-60463DED9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298575"/>
            <a:ext cx="720725" cy="36036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52">
            <a:extLst>
              <a:ext uri="{FF2B5EF4-FFF2-40B4-BE49-F238E27FC236}">
                <a16:creationId xmlns:a16="http://schemas.microsoft.com/office/drawing/2014/main" id="{41275A31-51D3-35FE-6A05-990BBBCA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298575"/>
            <a:ext cx="720725" cy="36036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53">
            <a:extLst>
              <a:ext uri="{FF2B5EF4-FFF2-40B4-BE49-F238E27FC236}">
                <a16:creationId xmlns:a16="http://schemas.microsoft.com/office/drawing/2014/main" id="{C38A5856-D2A5-6E44-CDDF-F2249144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298575"/>
            <a:ext cx="720725" cy="36036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51560A41-9B89-AE33-0CC0-EE3DBC0A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298575"/>
            <a:ext cx="720725" cy="360363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D1DC6E15-9531-3D65-7F9E-1B22E1D4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293813"/>
            <a:ext cx="720725" cy="360362"/>
          </a:xfrm>
          <a:prstGeom prst="rect">
            <a:avLst/>
          </a:prstGeom>
          <a:noFill/>
          <a:ln w="317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7" name="Group 40">
            <a:extLst>
              <a:ext uri="{FF2B5EF4-FFF2-40B4-BE49-F238E27FC236}">
                <a16:creationId xmlns:a16="http://schemas.microsoft.com/office/drawing/2014/main" id="{15D45699-8181-B5A3-1DFA-7FA696DD2F42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2379663"/>
          <a:ext cx="8856662" cy="2012950"/>
        </p:xfrm>
        <a:graphic>
          <a:graphicData uri="http://schemas.openxmlformats.org/drawingml/2006/table">
            <a:tbl>
              <a:tblPr/>
              <a:tblGrid>
                <a:gridCol w="4392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Experiment</a:t>
                      </a:r>
                    </a:p>
                  </a:txBody>
                  <a:tcPr marL="91443" marR="91443" marT="45779" marB="457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|</a:t>
                      </a: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b="1" i="1" dirty="0">
                          <a:latin typeface="Arial" charset="0"/>
                        </a:rPr>
                        <a:t>P</a:t>
                      </a:r>
                      <a:r>
                        <a:rPr lang="en-US" altLang="zh-TW" sz="1800" b="1" dirty="0">
                          <a:latin typeface="Arial" charset="0"/>
                        </a:rPr>
                        <a:t>(</a:t>
                      </a:r>
                      <a:r>
                        <a:rPr lang="en-US" altLang="zh-TW" sz="1800" b="1" i="1" dirty="0">
                          <a:latin typeface="Arial" charset="0"/>
                        </a:rPr>
                        <a:t>A</a:t>
                      </a:r>
                      <a:r>
                        <a:rPr lang="en-US" altLang="zh-TW" sz="1800" b="1" dirty="0">
                          <a:latin typeface="Arial" charset="0"/>
                        </a:rPr>
                        <a:t> </a:t>
                      </a:r>
                      <a:r>
                        <a:rPr lang="en-US" altLang="zh-TW" sz="1800" b="1" dirty="0">
                          <a:latin typeface="Arial" charset="0"/>
                          <a:sym typeface="Symbol" pitchFamily="18" charset="2"/>
                        </a:rPr>
                        <a:t> </a:t>
                      </a:r>
                      <a:r>
                        <a:rPr lang="en-US" altLang="zh-TW" sz="1800" b="1" i="1" dirty="0">
                          <a:latin typeface="Arial" charset="0"/>
                          <a:sym typeface="Symbol" pitchFamily="18" charset="2"/>
                        </a:rPr>
                        <a:t>B</a:t>
                      </a:r>
                      <a:r>
                        <a:rPr lang="en-US" altLang="zh-TW" sz="1800" b="1" dirty="0">
                          <a:latin typeface="Arial" charset="0"/>
                          <a:sym typeface="Symbol" pitchFamily="18" charset="2"/>
                        </a:rPr>
                        <a:t>) </a:t>
                      </a: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 </a:t>
                      </a:r>
                      <a:r>
                        <a:rPr lang="en-US" altLang="zh-TW" sz="1800" b="1" i="0" dirty="0">
                          <a:latin typeface="Arial" charset="0"/>
                          <a:sym typeface="Symbol"/>
                        </a:rPr>
                        <a:t></a:t>
                      </a:r>
                      <a:r>
                        <a:rPr lang="en-US" altLang="zh-TW" sz="1800" b="1" i="1" dirty="0">
                          <a:latin typeface="Arial" charset="0"/>
                          <a:sym typeface="Symbol"/>
                        </a:rPr>
                        <a:t> </a:t>
                      </a:r>
                      <a:r>
                        <a:rPr lang="en-US" altLang="zh-TW" sz="1800" b="1" i="1" dirty="0">
                          <a:latin typeface="Arial" charset="0"/>
                          <a:sym typeface="Symbol" pitchFamily="18" charset="2"/>
                        </a:rPr>
                        <a:t>P</a:t>
                      </a:r>
                      <a:r>
                        <a:rPr lang="en-US" altLang="zh-TW" sz="1800" b="1" dirty="0">
                          <a:latin typeface="Arial" charset="0"/>
                          <a:sym typeface="Symbol" pitchFamily="18" charset="2"/>
                        </a:rPr>
                        <a:t>(</a:t>
                      </a:r>
                      <a:r>
                        <a:rPr lang="en-US" altLang="zh-TW" sz="1800" b="1" i="1" dirty="0">
                          <a:latin typeface="Arial" charset="0"/>
                          <a:sym typeface="Symbol" pitchFamily="18" charset="2"/>
                        </a:rPr>
                        <a:t>B | A</a:t>
                      </a:r>
                      <a:r>
                        <a:rPr lang="en-US" altLang="zh-TW" sz="1800" b="1" dirty="0">
                          <a:latin typeface="Arial" charset="0"/>
                          <a:sym typeface="Symbol" pitchFamily="18" charset="2"/>
                        </a:rPr>
                        <a:t>) </a:t>
                      </a: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3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(i)  Event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: The 1st number is ‘1’.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zh-TW" sz="20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Event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: The 2nd number is ‘3’.</a:t>
                      </a:r>
                    </a:p>
                  </a:txBody>
                  <a:tcPr marL="91443" marR="91443" marT="45779" marB="457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(ii) Event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: The 1st number is even.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Event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: The 2nd number is prime.</a:t>
                      </a:r>
                    </a:p>
                  </a:txBody>
                  <a:tcPr marL="91443" marR="91443" marT="45779" marB="457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3" marR="91443" marT="45779" marB="45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物件 47">
            <a:extLst>
              <a:ext uri="{FF2B5EF4-FFF2-40B4-BE49-F238E27FC236}">
                <a16:creationId xmlns:a16="http://schemas.microsoft.com/office/drawing/2014/main" id="{3B0CE905-5D59-69A1-80DA-128062F9E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25" y="2925763"/>
          <a:ext cx="2651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334" imgH="393529" progId="Equation.3">
                  <p:embed/>
                </p:oleObj>
              </mc:Choice>
              <mc:Fallback>
                <p:oleObj name="方程式" r:id="rId3" imgW="152334" imgH="393529" progId="Equation.3">
                  <p:embed/>
                  <p:pic>
                    <p:nvPicPr>
                      <p:cNvPr id="0" name="物件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2925763"/>
                        <a:ext cx="2651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物件 49">
            <a:extLst>
              <a:ext uri="{FF2B5EF4-FFF2-40B4-BE49-F238E27FC236}">
                <a16:creationId xmlns:a16="http://schemas.microsoft.com/office/drawing/2014/main" id="{A91295AC-DB30-F88B-2864-49F79E13F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6900" y="2924175"/>
          <a:ext cx="2635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52334" imgH="393529" progId="Equation.3">
                  <p:embed/>
                </p:oleObj>
              </mc:Choice>
              <mc:Fallback>
                <p:oleObj name="方程式" r:id="rId5" imgW="152334" imgH="393529" progId="Equation.3">
                  <p:embed/>
                  <p:pic>
                    <p:nvPicPr>
                      <p:cNvPr id="0" name="物件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924175"/>
                        <a:ext cx="26352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物件 50">
            <a:extLst>
              <a:ext uri="{FF2B5EF4-FFF2-40B4-BE49-F238E27FC236}">
                <a16:creationId xmlns:a16="http://schemas.microsoft.com/office/drawing/2014/main" id="{E9D718E8-416C-C357-43A1-AD3003C01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924175"/>
          <a:ext cx="3952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28501" imgH="393529" progId="Equation.3">
                  <p:embed/>
                </p:oleObj>
              </mc:Choice>
              <mc:Fallback>
                <p:oleObj name="方程式" r:id="rId7" imgW="228501" imgH="393529" progId="Equation.3">
                  <p:embed/>
                  <p:pic>
                    <p:nvPicPr>
                      <p:cNvPr id="0" name="物件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24175"/>
                        <a:ext cx="395288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物件 51">
            <a:extLst>
              <a:ext uri="{FF2B5EF4-FFF2-40B4-BE49-F238E27FC236}">
                <a16:creationId xmlns:a16="http://schemas.microsoft.com/office/drawing/2014/main" id="{6B84A031-3667-5C45-0F9A-00560140B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2924175"/>
          <a:ext cx="3937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228501" imgH="393529" progId="Equation.3">
                  <p:embed/>
                </p:oleObj>
              </mc:Choice>
              <mc:Fallback>
                <p:oleObj name="方程式" r:id="rId9" imgW="228501" imgH="393529" progId="Equation.3">
                  <p:embed/>
                  <p:pic>
                    <p:nvPicPr>
                      <p:cNvPr id="0" name="物件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2924175"/>
                        <a:ext cx="3937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物件 52">
            <a:extLst>
              <a:ext uri="{FF2B5EF4-FFF2-40B4-BE49-F238E27FC236}">
                <a16:creationId xmlns:a16="http://schemas.microsoft.com/office/drawing/2014/main" id="{C8EBB7F3-3FAC-9708-93EC-EF8760EE2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1713" y="3681413"/>
          <a:ext cx="2651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152334" imgH="393529" progId="Equation.3">
                  <p:embed/>
                </p:oleObj>
              </mc:Choice>
              <mc:Fallback>
                <p:oleObj name="方程式" r:id="rId11" imgW="152334" imgH="393529" progId="Equation.3">
                  <p:embed/>
                  <p:pic>
                    <p:nvPicPr>
                      <p:cNvPr id="0" name="物件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3681413"/>
                        <a:ext cx="2651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物件 53">
            <a:extLst>
              <a:ext uri="{FF2B5EF4-FFF2-40B4-BE49-F238E27FC236}">
                <a16:creationId xmlns:a16="http://schemas.microsoft.com/office/drawing/2014/main" id="{EE603ABB-9254-75F9-5329-BA3243FE1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6900" y="3681413"/>
          <a:ext cx="2635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3" imgW="152334" imgH="393529" progId="Equation.3">
                  <p:embed/>
                </p:oleObj>
              </mc:Choice>
              <mc:Fallback>
                <p:oleObj name="方程式" r:id="rId13" imgW="152334" imgH="393529" progId="Equation.3">
                  <p:embed/>
                  <p:pic>
                    <p:nvPicPr>
                      <p:cNvPr id="0" name="物件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3681413"/>
                        <a:ext cx="2635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物件 54">
            <a:extLst>
              <a:ext uri="{FF2B5EF4-FFF2-40B4-BE49-F238E27FC236}">
                <a16:creationId xmlns:a16="http://schemas.microsoft.com/office/drawing/2014/main" id="{28BFA234-3EDB-A293-0E8F-5B23FDDFC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1938" y="3681413"/>
          <a:ext cx="2635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5" imgW="152334" imgH="393529" progId="Equation.3">
                  <p:embed/>
                </p:oleObj>
              </mc:Choice>
              <mc:Fallback>
                <p:oleObj name="方程式" r:id="rId15" imgW="152334" imgH="393529" progId="Equation.3">
                  <p:embed/>
                  <p:pic>
                    <p:nvPicPr>
                      <p:cNvPr id="0" name="物件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3681413"/>
                        <a:ext cx="2635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物件 55">
            <a:extLst>
              <a:ext uri="{FF2B5EF4-FFF2-40B4-BE49-F238E27FC236}">
                <a16:creationId xmlns:a16="http://schemas.microsoft.com/office/drawing/2014/main" id="{9989576C-02B1-8F9B-BFF1-EE11D7F0D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1950" y="3681413"/>
          <a:ext cx="2619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7" imgW="152334" imgH="393529" progId="Equation.3">
                  <p:embed/>
                </p:oleObj>
              </mc:Choice>
              <mc:Fallback>
                <p:oleObj name="方程式" r:id="rId17" imgW="152334" imgH="393529" progId="Equation.3">
                  <p:embed/>
                  <p:pic>
                    <p:nvPicPr>
                      <p:cNvPr id="0" name="物件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0" y="3681413"/>
                        <a:ext cx="26193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0">
            <a:extLst>
              <a:ext uri="{FF2B5EF4-FFF2-40B4-BE49-F238E27FC236}">
                <a16:creationId xmlns:a16="http://schemas.microsoft.com/office/drawing/2014/main" id="{D5DF7CA0-2FEE-F4D7-0572-EEE3531C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0" y="4797425"/>
            <a:ext cx="136683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6800" bIns="22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Yes / No</a:t>
            </a: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692DAEB-B5F9-30C6-1517-585EC2C2E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050" y="4941888"/>
            <a:ext cx="749300" cy="4857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B11BF2-F414-04E1-4440-83EB48776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510088"/>
            <a:ext cx="7521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Are the above events,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dependent in each of the above case?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9E19EF-7C59-8F92-4423-6E2325A67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5373688"/>
            <a:ext cx="535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What is the relationship among them?</a:t>
            </a:r>
          </a:p>
        </p:txBody>
      </p:sp>
      <p:sp>
        <p:nvSpPr>
          <p:cNvPr id="63" name="Rectangle 51">
            <a:extLst>
              <a:ext uri="{FF2B5EF4-FFF2-40B4-BE49-F238E27FC236}">
                <a16:creationId xmlns:a16="http://schemas.microsoft.com/office/drawing/2014/main" id="{FFA8AC9C-1771-7AAD-5083-43ED34EC8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298575"/>
            <a:ext cx="720725" cy="36036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D5AEAE91-F01A-4DC1-4D2C-AB0DD88AD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1298575"/>
            <a:ext cx="720725" cy="36036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51">
            <a:extLst>
              <a:ext uri="{FF2B5EF4-FFF2-40B4-BE49-F238E27FC236}">
                <a16:creationId xmlns:a16="http://schemas.microsoft.com/office/drawing/2014/main" id="{1EEB11DC-905B-17BB-1AAD-004487AE5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1298575"/>
            <a:ext cx="720725" cy="36036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9581EBD6-3DDD-272A-BB7D-CF7C3C90E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770063"/>
            <a:ext cx="720725" cy="36036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6275223F-B69D-E85B-6B85-A7BB2DB5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1770063"/>
            <a:ext cx="720725" cy="36036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1C396624-BDE6-1FEE-647B-EBF6EB9B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1771650"/>
            <a:ext cx="720725" cy="36036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06FBA7BE-EFC6-2779-F5EA-C1185F25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1293813"/>
            <a:ext cx="720725" cy="360362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93DC53AA-5449-A5AE-E7C9-2834DC5C1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1770063"/>
            <a:ext cx="720725" cy="360362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24DD83B8-A287-857C-8F4B-26638E76E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1787525"/>
            <a:ext cx="720725" cy="360363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C8FC8AC9-CF0B-607C-5089-8968CA5F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1293813"/>
            <a:ext cx="720725" cy="360362"/>
          </a:xfrm>
          <a:prstGeom prst="rect">
            <a:avLst/>
          </a:prstGeom>
          <a:noFill/>
          <a:ln w="317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8831001F-8D6A-AC2A-855C-61C3CA18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1768475"/>
            <a:ext cx="720725" cy="360363"/>
          </a:xfrm>
          <a:prstGeom prst="rect">
            <a:avLst/>
          </a:prstGeom>
          <a:noFill/>
          <a:ln w="317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582650F9-1256-C244-073B-9CE59E685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1776413"/>
            <a:ext cx="720725" cy="360362"/>
          </a:xfrm>
          <a:prstGeom prst="rect">
            <a:avLst/>
          </a:prstGeom>
          <a:noFill/>
          <a:ln w="3175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31" grpId="0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9" grpId="0" animBg="1"/>
      <p:bldP spid="49" grpId="1" animBg="1"/>
      <p:bldP spid="49" grpId="2" animBg="1"/>
      <p:bldP spid="60" grpId="0"/>
      <p:bldP spid="61" grpId="0" animBg="1"/>
      <p:bldP spid="2" grpId="0"/>
      <p:bldP spid="3" grpId="0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>
            <a:extLst>
              <a:ext uri="{FF2B5EF4-FFF2-40B4-BE49-F238E27FC236}">
                <a16:creationId xmlns:a16="http://schemas.microsoft.com/office/drawing/2014/main" id="{8D8746B3-CEC4-3C32-BC6A-5E53F98B7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25538"/>
            <a:ext cx="6121400" cy="7572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are two </a:t>
            </a:r>
            <a:r>
              <a:rPr lang="en-US" altLang="zh-TW" sz="2400" u="sng">
                <a:latin typeface="Arial" panose="020B0604020202020204" pitchFamily="34" charset="0"/>
              </a:rPr>
              <a:t>dependent events</a:t>
            </a:r>
            <a:r>
              <a:rPr lang="en-US" altLang="zh-TW" sz="2400">
                <a:latin typeface="Arial" panose="020B0604020202020204" pitchFamily="34" charset="0"/>
              </a:rPr>
              <a:t>, then</a:t>
            </a:r>
          </a:p>
          <a:p>
            <a:pPr eaLnBrk="1" hangingPunct="1">
              <a:lnSpc>
                <a:spcPct val="85000"/>
              </a:lnSpc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	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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).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C66B77-CD22-30E5-1C53-66B42E9CABB6}"/>
              </a:ext>
            </a:extLst>
          </p:cNvPr>
          <p:cNvGrpSpPr>
            <a:grpSpLocks/>
          </p:cNvGrpSpPr>
          <p:nvPr/>
        </p:nvGrpSpPr>
        <p:grpSpPr bwMode="auto">
          <a:xfrm>
            <a:off x="-757238" y="1844675"/>
            <a:ext cx="9793288" cy="3219450"/>
            <a:chOff x="-828600" y="66229"/>
            <a:chExt cx="9794130" cy="3218755"/>
          </a:xfrm>
        </p:grpSpPr>
        <p:sp>
          <p:nvSpPr>
            <p:cNvPr id="27656" name="AutoShape 4">
              <a:extLst>
                <a:ext uri="{FF2B5EF4-FFF2-40B4-BE49-F238E27FC236}">
                  <a16:creationId xmlns:a16="http://schemas.microsoft.com/office/drawing/2014/main" id="{94C5F2A2-5AC6-631C-BB36-861C7EF8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768" y="210246"/>
              <a:ext cx="6481762" cy="1944216"/>
            </a:xfrm>
            <a:prstGeom prst="cloudCallout">
              <a:avLst>
                <a:gd name="adj1" fmla="val -60190"/>
                <a:gd name="adj2" fmla="val -28236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7657" name="Text Box 6">
              <a:extLst>
                <a:ext uri="{FF2B5EF4-FFF2-40B4-BE49-F238E27FC236}">
                  <a16:creationId xmlns:a16="http://schemas.microsoft.com/office/drawing/2014/main" id="{2BF9BCA6-C01B-58C8-C6D8-AF39148F3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1807" y="570285"/>
              <a:ext cx="5508625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In fact, this relationship is the </a:t>
              </a:r>
              <a:r>
                <a:rPr lang="en-US" altLang="zh-TW" sz="2400" b="1">
                  <a:solidFill>
                    <a:srgbClr val="0066FF"/>
                  </a:solidFill>
                  <a:latin typeface="Arial" panose="020B0604020202020204" pitchFamily="34" charset="0"/>
                </a:rPr>
                <a:t>multiplication law of probability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for dependent events.</a:t>
              </a:r>
            </a:p>
          </p:txBody>
        </p:sp>
        <p:pic>
          <p:nvPicPr>
            <p:cNvPr id="27658" name="Picture 107" descr="Q:\Secondary (Maths)\NSS MIA 2nd\TRDVD\4A\[1] 5-Min Lec\Cartoon\Teacher and student artwork Tiff file\Teacher_M3.tif">
              <a:extLst>
                <a:ext uri="{FF2B5EF4-FFF2-40B4-BE49-F238E27FC236}">
                  <a16:creationId xmlns:a16="http://schemas.microsoft.com/office/drawing/2014/main" id="{BF27120A-E6F8-00B8-BDCF-7C127A7CA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377"/>
            <a:stretch>
              <a:fillRect/>
            </a:stretch>
          </p:blipFill>
          <p:spPr bwMode="auto">
            <a:xfrm>
              <a:off x="-828600" y="66229"/>
              <a:ext cx="3715345" cy="321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 Box 10">
            <a:extLst>
              <a:ext uri="{FF2B5EF4-FFF2-40B4-BE49-F238E27FC236}">
                <a16:creationId xmlns:a16="http://schemas.microsoft.com/office/drawing/2014/main" id="{8815E98A-6712-FE35-C735-1A2A8D74D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71294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In general,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F80432-6571-3330-ACB0-EBB744FB20BB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005263"/>
            <a:ext cx="6481762" cy="2519362"/>
            <a:chOff x="2411760" y="4005064"/>
            <a:chExt cx="6481762" cy="2520279"/>
          </a:xfrm>
        </p:grpSpPr>
        <p:sp>
          <p:nvSpPr>
            <p:cNvPr id="27654" name="AutoShape 4">
              <a:extLst>
                <a:ext uri="{FF2B5EF4-FFF2-40B4-BE49-F238E27FC236}">
                  <a16:creationId xmlns:a16="http://schemas.microsoft.com/office/drawing/2014/main" id="{F0F346A5-ED2F-0784-A948-AE557405D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760" y="4005064"/>
              <a:ext cx="6481762" cy="2520279"/>
            </a:xfrm>
            <a:prstGeom prst="cloudCallout">
              <a:avLst>
                <a:gd name="adj1" fmla="val -51750"/>
                <a:gd name="adj2" fmla="val -7298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7655" name="Text Box 6">
              <a:extLst>
                <a:ext uri="{FF2B5EF4-FFF2-40B4-BE49-F238E27FC236}">
                  <a16:creationId xmlns:a16="http://schemas.microsoft.com/office/drawing/2014/main" id="{4D8512DF-34D8-BFE3-C3B8-1339216BD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874" y="4298320"/>
              <a:ext cx="5471566" cy="157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Note that if 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 and </a:t>
              </a: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 are two independent events, then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 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 | 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) = 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).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i.e.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 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) = 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)  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) 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936F5DD-A54D-9ED7-D19B-C7FE27374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41375"/>
            <a:ext cx="43211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two red pens and two blue pens in a box. Two pens are drawn one by one without replacement.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3510E6-8370-1AC1-6965-E4E9228D3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2384425"/>
            <a:ext cx="2124075" cy="139065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3" dir="r"/>
          </a:scene3d>
          <a:sp3d extrusionH="1801800" prstMaterial="legacyPlastic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E9B7DB8-F824-DB31-E868-940B87402058}"/>
              </a:ext>
            </a:extLst>
          </p:cNvPr>
          <p:cNvSpPr>
            <a:spLocks noChangeArrowheads="1"/>
          </p:cNvSpPr>
          <p:nvPr/>
        </p:nvSpPr>
        <p:spPr bwMode="auto">
          <a:xfrm rot="514841">
            <a:off x="6302375" y="873125"/>
            <a:ext cx="2014538" cy="1062038"/>
          </a:xfrm>
          <a:prstGeom prst="parallelogram">
            <a:avLst>
              <a:gd name="adj" fmla="val 26091"/>
            </a:avLst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</a:endParaRPr>
          </a:p>
        </p:txBody>
      </p:sp>
      <p:pic>
        <p:nvPicPr>
          <p:cNvPr id="7" name="Picture 7" descr="f_gat_bk[1]">
            <a:extLst>
              <a:ext uri="{FF2B5EF4-FFF2-40B4-BE49-F238E27FC236}">
                <a16:creationId xmlns:a16="http://schemas.microsoft.com/office/drawing/2014/main" id="{59B76C7F-3121-BCC4-9503-12E91D09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3451225"/>
            <a:ext cx="11080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Line 8">
            <a:extLst>
              <a:ext uri="{FF2B5EF4-FFF2-40B4-BE49-F238E27FC236}">
                <a16:creationId xmlns:a16="http://schemas.microsoft.com/office/drawing/2014/main" id="{D1148EB6-B05E-192C-7A5C-4DC7F48F5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4425" y="1844675"/>
            <a:ext cx="36513" cy="10795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8679" name="Line 9">
            <a:extLst>
              <a:ext uri="{FF2B5EF4-FFF2-40B4-BE49-F238E27FC236}">
                <a16:creationId xmlns:a16="http://schemas.microsoft.com/office/drawing/2014/main" id="{19CF0605-084C-040D-1FBC-AA80BB45C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213" y="2924175"/>
            <a:ext cx="684212" cy="576263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pic>
        <p:nvPicPr>
          <p:cNvPr id="10" name="Picture 10" descr="marker blue">
            <a:extLst>
              <a:ext uri="{FF2B5EF4-FFF2-40B4-BE49-F238E27FC236}">
                <a16:creationId xmlns:a16="http://schemas.microsoft.com/office/drawing/2014/main" id="{4EFF659B-A8B9-8E0E-B3EE-D3A54A01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889250"/>
            <a:ext cx="1147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1">
            <a:extLst>
              <a:ext uri="{FF2B5EF4-FFF2-40B4-BE49-F238E27FC236}">
                <a16:creationId xmlns:a16="http://schemas.microsoft.com/office/drawing/2014/main" id="{97CF7035-5EA5-0E8B-020F-3C3E6B397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4425" y="2889250"/>
            <a:ext cx="1584325" cy="32385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pic>
        <p:nvPicPr>
          <p:cNvPr id="12" name="Picture 12" descr="marker blue">
            <a:extLst>
              <a:ext uri="{FF2B5EF4-FFF2-40B4-BE49-F238E27FC236}">
                <a16:creationId xmlns:a16="http://schemas.microsoft.com/office/drawing/2014/main" id="{9371F552-AF02-9AD5-AD9C-3139420A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3105150"/>
            <a:ext cx="10937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 descr="f_gat_bk[1]">
            <a:extLst>
              <a:ext uri="{FF2B5EF4-FFF2-40B4-BE49-F238E27FC236}">
                <a16:creationId xmlns:a16="http://schemas.microsoft.com/office/drawing/2014/main" id="{A42F9947-F98F-3E64-0856-6D09FC76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3216275"/>
            <a:ext cx="11890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3E18B1E4-0BC2-F259-201B-7A4EA60A1A40}"/>
              </a:ext>
            </a:extLst>
          </p:cNvPr>
          <p:cNvGrpSpPr>
            <a:grpSpLocks/>
          </p:cNvGrpSpPr>
          <p:nvPr/>
        </p:nvGrpSpPr>
        <p:grpSpPr bwMode="auto">
          <a:xfrm>
            <a:off x="-757238" y="3325813"/>
            <a:ext cx="9217026" cy="3217862"/>
            <a:chOff x="-757635" y="3325068"/>
            <a:chExt cx="9217424" cy="3218755"/>
          </a:xfrm>
        </p:grpSpPr>
        <p:sp>
          <p:nvSpPr>
            <p:cNvPr id="28685" name="AutoShape 15">
              <a:extLst>
                <a:ext uri="{FF2B5EF4-FFF2-40B4-BE49-F238E27FC236}">
                  <a16:creationId xmlns:a16="http://schemas.microsoft.com/office/drawing/2014/main" id="{B14DDBE5-5659-B080-4AA4-D04389AFD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6" y="4076701"/>
              <a:ext cx="5903913" cy="2232025"/>
            </a:xfrm>
            <a:prstGeom prst="cloudCallout">
              <a:avLst>
                <a:gd name="adj1" fmla="val -51532"/>
                <a:gd name="adj2" fmla="val -303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What is the probability that the pens drawn are both red?</a:t>
              </a:r>
            </a:p>
          </p:txBody>
        </p:sp>
        <p:pic>
          <p:nvPicPr>
            <p:cNvPr id="28686" name="Picture 107" descr="Q:\Secondary (Maths)\NSS MIA 2nd\TRDVD\4A\[1] 5-Min Lec\Cartoon\Teacher and student artwork Tiff file\Teacher_M3.tif">
              <a:extLst>
                <a:ext uri="{FF2B5EF4-FFF2-40B4-BE49-F238E27FC236}">
                  <a16:creationId xmlns:a16="http://schemas.microsoft.com/office/drawing/2014/main" id="{72510B86-7C72-047A-A089-130655119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377"/>
            <a:stretch>
              <a:fillRect/>
            </a:stretch>
          </p:blipFill>
          <p:spPr bwMode="auto">
            <a:xfrm>
              <a:off x="-757635" y="3325068"/>
              <a:ext cx="3715345" cy="321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52170161-A368-F618-1B69-776DC9E15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279900"/>
            <a:ext cx="792003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(both are red)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(the first one is red)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  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(the second one is red  the first one is red) 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7CECBCE-EF09-AABA-400F-077650E9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779713"/>
            <a:ext cx="3060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(the first one is red)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22A64C5E-003D-3BAC-A335-B4DC426B7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357563"/>
            <a:ext cx="25733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Second draw: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6AE3D5B3-2C78-8895-582C-12E8D3252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735388"/>
            <a:ext cx="658177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263" indent="-44926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(the second one is red  the</a:t>
            </a:r>
            <a:r>
              <a:rPr lang="zh-TW" altLang="en-U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first one is red) </a:t>
            </a: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2AE76D79-440D-CF1E-3B4B-0DA07536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624013"/>
            <a:ext cx="1117600" cy="75565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3" dir="r"/>
          </a:scene3d>
          <a:sp3d extrusionH="989000" prstMaterial="legacyPlastic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3" name="AutoShape 27">
            <a:extLst>
              <a:ext uri="{FF2B5EF4-FFF2-40B4-BE49-F238E27FC236}">
                <a16:creationId xmlns:a16="http://schemas.microsoft.com/office/drawing/2014/main" id="{65BDD8E8-DE94-54F1-CAC6-D9F3631B3991}"/>
              </a:ext>
            </a:extLst>
          </p:cNvPr>
          <p:cNvSpPr>
            <a:spLocks noChangeArrowheads="1"/>
          </p:cNvSpPr>
          <p:nvPr/>
        </p:nvSpPr>
        <p:spPr bwMode="auto">
          <a:xfrm rot="514841">
            <a:off x="4319588" y="798513"/>
            <a:ext cx="1116012" cy="539750"/>
          </a:xfrm>
          <a:prstGeom prst="parallelogram">
            <a:avLst>
              <a:gd name="adj" fmla="val 28440"/>
            </a:avLst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</a:endParaRPr>
          </a:p>
        </p:txBody>
      </p:sp>
      <p:pic>
        <p:nvPicPr>
          <p:cNvPr id="24" name="Picture 28" descr="f_gat_bk[1]">
            <a:extLst>
              <a:ext uri="{FF2B5EF4-FFF2-40B4-BE49-F238E27FC236}">
                <a16:creationId xmlns:a16="http://schemas.microsoft.com/office/drawing/2014/main" id="{63AB3DFD-F2D1-D38D-B455-C3DCD757B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2195513"/>
            <a:ext cx="617537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29">
            <a:extLst>
              <a:ext uri="{FF2B5EF4-FFF2-40B4-BE49-F238E27FC236}">
                <a16:creationId xmlns:a16="http://schemas.microsoft.com/office/drawing/2014/main" id="{8022FFFC-9149-C4A4-9C6A-1977BFB41E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150" y="1265238"/>
            <a:ext cx="0" cy="574675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D3631DC1-E52A-81F0-B984-F6AC54233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2863" y="1874838"/>
            <a:ext cx="431800" cy="36195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43EDBEC7-A71D-BD28-A441-56DD3845D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1874838"/>
            <a:ext cx="866775" cy="14605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pic>
        <p:nvPicPr>
          <p:cNvPr id="28" name="Picture 32" descr="marker blue">
            <a:extLst>
              <a:ext uri="{FF2B5EF4-FFF2-40B4-BE49-F238E27FC236}">
                <a16:creationId xmlns:a16="http://schemas.microsoft.com/office/drawing/2014/main" id="{43A62A75-A896-F765-DD35-1F80C96E1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970088"/>
            <a:ext cx="6588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3" descr="f_gat_bk[1]">
            <a:extLst>
              <a:ext uri="{FF2B5EF4-FFF2-40B4-BE49-F238E27FC236}">
                <a16:creationId xmlns:a16="http://schemas.microsoft.com/office/drawing/2014/main" id="{29193382-6650-C459-B21E-1724CB12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065338"/>
            <a:ext cx="57943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34">
            <a:extLst>
              <a:ext uri="{FF2B5EF4-FFF2-40B4-BE49-F238E27FC236}">
                <a16:creationId xmlns:a16="http://schemas.microsoft.com/office/drawing/2014/main" id="{6E9B2FED-E5BF-BFB3-468A-7A72EB526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492375"/>
            <a:ext cx="16954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First draw:</a:t>
            </a:r>
          </a:p>
        </p:txBody>
      </p:sp>
      <p:pic>
        <p:nvPicPr>
          <p:cNvPr id="31" name="Picture 35" descr="marker blue">
            <a:extLst>
              <a:ext uri="{FF2B5EF4-FFF2-40B4-BE49-F238E27FC236}">
                <a16:creationId xmlns:a16="http://schemas.microsoft.com/office/drawing/2014/main" id="{04A0924C-9130-D577-AD3D-8706BB223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39913"/>
            <a:ext cx="692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6">
            <a:extLst>
              <a:ext uri="{FF2B5EF4-FFF2-40B4-BE49-F238E27FC236}">
                <a16:creationId xmlns:a16="http://schemas.microsoft.com/office/drawing/2014/main" id="{AE552FF2-A842-72DC-7AB7-068E34B0EC07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5432425"/>
            <a:ext cx="4572000" cy="881063"/>
            <a:chOff x="567" y="3282"/>
            <a:chExt cx="2880" cy="555"/>
          </a:xfrm>
        </p:grpSpPr>
        <p:sp>
          <p:nvSpPr>
            <p:cNvPr id="29718" name="Text Box 37">
              <a:extLst>
                <a:ext uri="{FF2B5EF4-FFF2-40B4-BE49-F238E27FC236}">
                  <a16:creationId xmlns:a16="http://schemas.microsoft.com/office/drawing/2014/main" id="{AAA0F748-0DC2-1319-5975-8D85DDB94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407"/>
              <a:ext cx="28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6700" indent="-2667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= </a:t>
              </a:r>
              <a:r>
                <a:rPr lang="en-US" altLang="zh-TW" sz="2400" i="1">
                  <a:latin typeface="Arial" panose="020B0604020202020204" pitchFamily="34" charset="0"/>
                </a:rPr>
                <a:t>     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</a:t>
              </a:r>
              <a:r>
                <a:rPr lang="en-US" altLang="zh-TW" sz="2400" i="1">
                  <a:latin typeface="Arial" panose="020B0604020202020204" pitchFamily="34" charset="0"/>
                </a:rPr>
                <a:t> </a:t>
              </a:r>
              <a:endParaRPr lang="en-US" altLang="zh-TW" sz="2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29719" name="Group 38">
              <a:extLst>
                <a:ext uri="{FF2B5EF4-FFF2-40B4-BE49-F238E27FC236}">
                  <a16:creationId xmlns:a16="http://schemas.microsoft.com/office/drawing/2014/main" id="{12671B90-8327-EEA0-9FAF-B693DFA0A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" y="3282"/>
              <a:ext cx="761" cy="555"/>
              <a:chOff x="784" y="3429"/>
              <a:chExt cx="761" cy="555"/>
            </a:xfrm>
          </p:grpSpPr>
          <p:sp>
            <p:nvSpPr>
              <p:cNvPr id="29720" name="Text Box 39">
                <a:extLst>
                  <a:ext uri="{FF2B5EF4-FFF2-40B4-BE49-F238E27FC236}">
                    <a16:creationId xmlns:a16="http://schemas.microsoft.com/office/drawing/2014/main" id="{E19E96DB-E266-6B63-AE0A-1F147C813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" y="3429"/>
                <a:ext cx="317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1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9721" name="Line 40">
                <a:extLst>
                  <a:ext uri="{FF2B5EF4-FFF2-40B4-BE49-F238E27FC236}">
                    <a16:creationId xmlns:a16="http://schemas.microsoft.com/office/drawing/2014/main" id="{C878D711-59F2-E756-5297-D05D1C659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70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9722" name="Text Box 41">
                <a:extLst>
                  <a:ext uri="{FF2B5EF4-FFF2-40B4-BE49-F238E27FC236}">
                    <a16:creationId xmlns:a16="http://schemas.microsoft.com/office/drawing/2014/main" id="{B21FF180-9FDB-589E-5DE0-370C589D9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8" y="3437"/>
                <a:ext cx="317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1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9723" name="Line 42">
                <a:extLst>
                  <a:ext uri="{FF2B5EF4-FFF2-40B4-BE49-F238E27FC236}">
                    <a16:creationId xmlns:a16="http://schemas.microsoft.com/office/drawing/2014/main" id="{CC674C3D-64C8-67B2-A784-AD5B1EC18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370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aphicFrame>
        <p:nvGraphicFramePr>
          <p:cNvPr id="40" name="Object 48">
            <a:extLst>
              <a:ext uri="{FF2B5EF4-FFF2-40B4-BE49-F238E27FC236}">
                <a16:creationId xmlns:a16="http://schemas.microsoft.com/office/drawing/2014/main" id="{81349DB6-D9EC-37D1-33E0-5F0B7F946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0" y="2628900"/>
          <a:ext cx="5953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28501" imgH="317362" progId="Equation.3">
                  <p:embed/>
                </p:oleObj>
              </mc:Choice>
              <mc:Fallback>
                <p:oleObj name="方程式" r:id="rId5" imgW="228501" imgH="317362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2628900"/>
                        <a:ext cx="59531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50">
            <a:extLst>
              <a:ext uri="{FF2B5EF4-FFF2-40B4-BE49-F238E27FC236}">
                <a16:creationId xmlns:a16="http://schemas.microsoft.com/office/drawing/2014/main" id="{2383EBC2-2650-4102-19B9-B3327D533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638" y="2628900"/>
          <a:ext cx="5937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28501" imgH="317362" progId="Equation.3">
                  <p:embed/>
                </p:oleObj>
              </mc:Choice>
              <mc:Fallback>
                <p:oleObj name="方程式" r:id="rId7" imgW="228501" imgH="31736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2628900"/>
                        <a:ext cx="5937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1">
            <a:extLst>
              <a:ext uri="{FF2B5EF4-FFF2-40B4-BE49-F238E27FC236}">
                <a16:creationId xmlns:a16="http://schemas.microsoft.com/office/drawing/2014/main" id="{C8229828-BF78-15EE-2AE3-E38A5048E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427663"/>
          <a:ext cx="6270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228600" imgH="368280" progId="Equation.3">
                  <p:embed/>
                </p:oleObj>
              </mc:Choice>
              <mc:Fallback>
                <p:oleObj name="方程式" r:id="rId9" imgW="22860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27663"/>
                        <a:ext cx="62706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物件 42">
            <a:extLst>
              <a:ext uri="{FF2B5EF4-FFF2-40B4-BE49-F238E27FC236}">
                <a16:creationId xmlns:a16="http://schemas.microsoft.com/office/drawing/2014/main" id="{914BA2C1-2C45-36C2-C853-556501BDD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2925" y="3538538"/>
          <a:ext cx="5588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266469" imgH="393359" progId="Equation.3">
                  <p:embed/>
                </p:oleObj>
              </mc:Choice>
              <mc:Fallback>
                <p:oleObj name="方程式" r:id="rId11" imgW="266469" imgH="393359" progId="Equation.3">
                  <p:embed/>
                  <p:pic>
                    <p:nvPicPr>
                      <p:cNvPr id="0" name="物件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3538538"/>
                        <a:ext cx="5588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03">
            <a:extLst>
              <a:ext uri="{FF2B5EF4-FFF2-40B4-BE49-F238E27FC236}">
                <a16:creationId xmlns:a16="http://schemas.microsoft.com/office/drawing/2014/main" id="{7B0FF9BB-90CA-D247-63A4-FDBE9C703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5445125"/>
            <a:ext cx="4429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Wingdings 3" panose="05040102010807070707" pitchFamily="18" charset="2"/>
              <a:buChar char=""/>
            </a:pP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</a:rPr>
              <a:t> P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 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zh-TW" sz="24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3.88889E-6 -0.00393 C 0.00902 -0.02824 0.03437 -0.14583 0.05399 -0.14653 C 0.07361 -0.14699 0.10468 -0.03634 0.11805 -0.00741 " pathEditMode="relative" rAng="0" ptsTypes="FfsF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62 L 0.04341 -0.16621 C 0.05886 -0.16458 0.08264 -0.02546 0.09288 0.01157 " pathEditMode="relative" rAng="0" ptsTypes="FsF">
                                      <p:cBhvr>
                                        <p:cTn id="6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11" grpId="0"/>
      <p:bldP spid="20" grpId="0" autoUpdateAnimBg="0"/>
      <p:bldP spid="22" grpId="0" animBg="1"/>
      <p:bldP spid="23" grpId="0" animBg="1"/>
      <p:bldP spid="30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BEAEB96-6C93-9FCC-D6BB-2DC2E99E7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81025"/>
            <a:ext cx="41227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  <a:cs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789BF9-22C4-53AB-0D50-C2EF6B166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213100"/>
            <a:ext cx="81740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(both are red)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(the first one is red)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(the second one is red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 the first one is red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8487FA0-E05C-A401-0064-56BC4D88C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459288"/>
          <a:ext cx="1168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20474" imgH="393529" progId="Equation.3">
                  <p:embed/>
                </p:oleObj>
              </mc:Choice>
              <mc:Fallback>
                <p:oleObj name="方程式" r:id="rId2" imgW="520474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59288"/>
                        <a:ext cx="1168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A0029C3F-A725-A34D-196A-0E27E77CB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437063"/>
          <a:ext cx="6794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28600" imgH="368280" progId="Equation.3">
                  <p:embed/>
                </p:oleObj>
              </mc:Choice>
              <mc:Fallback>
                <p:oleObj name="方程式" r:id="rId4" imgW="22860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37063"/>
                        <a:ext cx="6794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8" descr="meyfi2qb[1]">
            <a:extLst>
              <a:ext uri="{FF2B5EF4-FFF2-40B4-BE49-F238E27FC236}">
                <a16:creationId xmlns:a16="http://schemas.microsoft.com/office/drawing/2014/main" id="{8599620F-BACC-4BBC-CFCA-AED9ABEE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25" y="1268413"/>
            <a:ext cx="1528763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9">
            <a:extLst>
              <a:ext uri="{FF2B5EF4-FFF2-40B4-BE49-F238E27FC236}">
                <a16:creationId xmlns:a16="http://schemas.microsoft.com/office/drawing/2014/main" id="{2CC6C9DF-AF15-E167-6A8A-2B1839C6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2600325"/>
            <a:ext cx="288925" cy="288925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58C96CD8-977E-04F3-62D9-BB678176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350" y="2708275"/>
            <a:ext cx="288925" cy="288925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3B212138-D4B2-F0A0-B3F7-80F58922A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2455863"/>
            <a:ext cx="288925" cy="288925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BDCB992B-9C37-8579-E63D-5919337D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2708275"/>
            <a:ext cx="288925" cy="288925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6FAA7438-1063-2917-643E-E75F9296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2463800"/>
            <a:ext cx="288925" cy="288925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B31B7DFF-CFE7-42BA-BD6B-EA0C6D0DA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2608263"/>
            <a:ext cx="288925" cy="288925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E7D7F75A-F996-A337-8B4C-27F45FA6B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2319338"/>
            <a:ext cx="288925" cy="288925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FE25C979-5EF9-8B0B-7912-F36C261ED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30300"/>
            <a:ext cx="662463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There are 4 blue balls and 3 red balls in an urn. Jay randomly takes out two balls one by one from the urn without replacement. What is the probability that the balls taken are both 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E12FB439-4FC5-B3B0-C349-F1C9A3B51D11}"/>
              </a:ext>
            </a:extLst>
          </p:cNvPr>
          <p:cNvGrpSpPr>
            <a:grpSpLocks/>
          </p:cNvGrpSpPr>
          <p:nvPr/>
        </p:nvGrpSpPr>
        <p:grpSpPr bwMode="auto">
          <a:xfrm>
            <a:off x="-476250" y="1989138"/>
            <a:ext cx="9448800" cy="2644775"/>
            <a:chOff x="-546257" y="940901"/>
            <a:chExt cx="9511370" cy="2644228"/>
          </a:xfrm>
        </p:grpSpPr>
        <p:sp>
          <p:nvSpPr>
            <p:cNvPr id="31752" name="AutoShape 4">
              <a:extLst>
                <a:ext uri="{FF2B5EF4-FFF2-40B4-BE49-F238E27FC236}">
                  <a16:creationId xmlns:a16="http://schemas.microsoft.com/office/drawing/2014/main" id="{D115BD77-6497-C619-B978-D753F245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351" y="1300863"/>
              <a:ext cx="6481762" cy="2136860"/>
            </a:xfrm>
            <a:prstGeom prst="cloudCallout">
              <a:avLst>
                <a:gd name="adj1" fmla="val -60190"/>
                <a:gd name="adj2" fmla="val -28236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1753" name="Text Box 6">
              <a:extLst>
                <a:ext uri="{FF2B5EF4-FFF2-40B4-BE49-F238E27FC236}">
                  <a16:creationId xmlns:a16="http://schemas.microsoft.com/office/drawing/2014/main" id="{A0120C3E-B935-6403-D043-B089287C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512" y="1732818"/>
              <a:ext cx="5265438" cy="1200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For 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) &gt; 0, the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conditional probability 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 | </a:t>
              </a:r>
              <a:r>
                <a:rPr lang="en-US" altLang="zh-TW" sz="2400" i="1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)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can be found by 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pic>
          <p:nvPicPr>
            <p:cNvPr id="31754" name="Picture 107" descr="Q:\Secondary (Maths)\NSS MIA 2nd\TRDVD\4A\[1] 5-Min Lec\Cartoon\Teacher and student artwork Tiff file\Teacher_M3.tif">
              <a:extLst>
                <a:ext uri="{FF2B5EF4-FFF2-40B4-BE49-F238E27FC236}">
                  <a16:creationId xmlns:a16="http://schemas.microsoft.com/office/drawing/2014/main" id="{B078DD5D-6EC0-27A4-E30C-5E9F9E506F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377"/>
            <a:stretch>
              <a:fillRect/>
            </a:stretch>
          </p:blipFill>
          <p:spPr bwMode="auto">
            <a:xfrm>
              <a:off x="-546257" y="940901"/>
              <a:ext cx="3052180" cy="2644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7">
            <a:extLst>
              <a:ext uri="{FF2B5EF4-FFF2-40B4-BE49-F238E27FC236}">
                <a16:creationId xmlns:a16="http://schemas.microsoft.com/office/drawing/2014/main" id="{E6D393F3-5D7B-DC53-6C5E-25DC53F8F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883150"/>
            <a:ext cx="5472112" cy="1354138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91F29EE-E816-72FF-EA54-486EAD47F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5203825"/>
          <a:ext cx="24907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320227" imgH="418918" progId="Equation.3">
                  <p:embed/>
                </p:oleObj>
              </mc:Choice>
              <mc:Fallback>
                <p:oleObj name="方程式" r:id="rId3" imgW="1320227" imgH="418918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203825"/>
                        <a:ext cx="24907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4">
            <a:extLst>
              <a:ext uri="{FF2B5EF4-FFF2-40B4-BE49-F238E27FC236}">
                <a16:creationId xmlns:a16="http://schemas.microsoft.com/office/drawing/2014/main" id="{A660B07D-91D2-6C1D-98FF-2EC8191D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365750"/>
            <a:ext cx="2446337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, where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) &gt; 0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CF32560-C33F-2D7B-C46F-97E2CD465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8815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Using Formula to find Conditional Probabilities</a:t>
            </a:r>
            <a:endParaRPr lang="en-US" altLang="zh-TW" sz="2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022B71-C60F-2C37-4F56-ED0FC0775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2470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We learnt that if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are two dependent events,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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7D0667-13FD-5394-E0B2-3C7869B11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0713"/>
            <a:ext cx="74834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There are 40 students in a laboratory. 32 students are wearing a laboratory coat and 10 of them are wearing a pair of safety goggles also.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A student is selected randomly from the laboratory. Find the probability that the student is wearing </a:t>
            </a:r>
            <a:r>
              <a:rPr lang="en-US" altLang="zh-TW" sz="2400">
                <a:latin typeface="Arial" panose="020B0604020202020204" pitchFamily="34" charset="0"/>
              </a:rPr>
              <a:t>a pair of safety goggles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given that he/she is </a:t>
            </a:r>
            <a:r>
              <a:rPr lang="en-US" altLang="zh-TW" sz="2400">
                <a:latin typeface="Arial" panose="020B0604020202020204" pitchFamily="34" charset="0"/>
              </a:rPr>
              <a:t>wearing a laboratory coat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549A07-3E13-C25D-8910-5ED6F00D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11500"/>
            <a:ext cx="8893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(wearing a pair of safety goggles | wearing a laboratory coat)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C2D390C-039F-F913-90D5-DDFDC18839A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644900"/>
            <a:ext cx="9001125" cy="965200"/>
            <a:chOff x="3635896" y="2492896"/>
            <a:chExt cx="9000413" cy="964947"/>
          </a:xfrm>
        </p:grpSpPr>
        <p:sp>
          <p:nvSpPr>
            <p:cNvPr id="32778" name="Rectangle 5">
              <a:extLst>
                <a:ext uri="{FF2B5EF4-FFF2-40B4-BE49-F238E27FC236}">
                  <a16:creationId xmlns:a16="http://schemas.microsoft.com/office/drawing/2014/main" id="{69B1CF8C-326D-09EB-F2F0-A6C146298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896" y="2756454"/>
              <a:ext cx="35287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endParaRPr lang="en-US" altLang="zh-TW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B2651553-80AD-6F4E-B544-E1EE32B868F8}"/>
                </a:ext>
              </a:extLst>
            </p:cNvPr>
            <p:cNvCxnSpPr/>
            <p:nvPr/>
          </p:nvCxnSpPr>
          <p:spPr>
            <a:xfrm flipV="1">
              <a:off x="3996229" y="2988066"/>
              <a:ext cx="853213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0" name="Rectangle 5">
              <a:extLst>
                <a:ext uri="{FF2B5EF4-FFF2-40B4-BE49-F238E27FC236}">
                  <a16:creationId xmlns:a16="http://schemas.microsoft.com/office/drawing/2014/main" id="{DD2BA922-F188-BD43-3F2E-749314FD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713" y="2492896"/>
              <a:ext cx="8784596" cy="461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(wearing a pair of safety goggles 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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 wearing a laboratory coat)</a:t>
              </a:r>
            </a:p>
          </p:txBody>
        </p:sp>
        <p:sp>
          <p:nvSpPr>
            <p:cNvPr id="32781" name="Rectangle 5">
              <a:extLst>
                <a:ext uri="{FF2B5EF4-FFF2-40B4-BE49-F238E27FC236}">
                  <a16:creationId xmlns:a16="http://schemas.microsoft.com/office/drawing/2014/main" id="{9EA2A6F4-D9F8-5CB5-5150-7F3E4362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844" y="2996548"/>
              <a:ext cx="4107902" cy="461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(wearing a laboratory coat)</a:t>
              </a:r>
            </a:p>
          </p:txBody>
        </p:sp>
      </p:grp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668DA45A-3BE0-174A-D101-19FD75DE5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724400"/>
          <a:ext cx="819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93529" imgH="761669" progId="Equation.3">
                  <p:embed/>
                </p:oleObj>
              </mc:Choice>
              <mc:Fallback>
                <p:oleObj name="方程式" r:id="rId2" imgW="393529" imgH="761669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24400"/>
                        <a:ext cx="819150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208F7E83-C127-3ADC-6B48-85350E72D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076825"/>
          <a:ext cx="7112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42751" imgH="457002" progId="Equation.3">
                  <p:embed/>
                </p:oleObj>
              </mc:Choice>
              <mc:Fallback>
                <p:oleObj name="方程式" r:id="rId4" imgW="342751" imgH="457002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76825"/>
                        <a:ext cx="7112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18" name="Picture 2" descr="C:\Users\uwongca\AppData\Local\Microsoft\Windows\Temporary Internet Files\Content.IE5\W206CXX0\3046063678_c2e3c57316[1].jpg">
            <a:extLst>
              <a:ext uri="{FF2B5EF4-FFF2-40B4-BE49-F238E27FC236}">
                <a16:creationId xmlns:a16="http://schemas.microsoft.com/office/drawing/2014/main" id="{F5225A09-FE11-F223-042F-1ECA114E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76250"/>
            <a:ext cx="17891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5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BB153576-B8F3-95B4-0ED3-04B9DB81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2E19FC0C-B54A-9EF3-87BD-CA66C116A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42778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>
            <a:extLst>
              <a:ext uri="{FF2B5EF4-FFF2-40B4-BE49-F238E27FC236}">
                <a16:creationId xmlns:a16="http://schemas.microsoft.com/office/drawing/2014/main" id="{69CA6958-37AD-702C-8397-CEF922EC0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86423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In a class, 40% of the students are girls and 30% of the students are girls with glasses. A student is selected randomly from the class. Find the probability that the student is wearing glasses given that she is a girl.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D61197-A328-0FF5-0DBB-104C6680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16263"/>
            <a:ext cx="3529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(wearing glasses | girl)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73F6302-3045-511F-F5DE-7AACAA902FFD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852738"/>
            <a:ext cx="4032250" cy="1009650"/>
            <a:chOff x="3635896" y="2492896"/>
            <a:chExt cx="4032076" cy="1008840"/>
          </a:xfrm>
        </p:grpSpPr>
        <p:sp>
          <p:nvSpPr>
            <p:cNvPr id="33800" name="Rectangle 5">
              <a:extLst>
                <a:ext uri="{FF2B5EF4-FFF2-40B4-BE49-F238E27FC236}">
                  <a16:creationId xmlns:a16="http://schemas.microsoft.com/office/drawing/2014/main" id="{5C04FCA8-10DE-9691-E269-F847DC8AE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896" y="2756454"/>
              <a:ext cx="35287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endParaRPr lang="en-US" altLang="zh-TW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3B4A928-B55A-B3E1-580B-BF063386A027}"/>
                </a:ext>
              </a:extLst>
            </p:cNvPr>
            <p:cNvCxnSpPr/>
            <p:nvPr/>
          </p:nvCxnSpPr>
          <p:spPr>
            <a:xfrm>
              <a:off x="3996242" y="2987799"/>
              <a:ext cx="367173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2" name="Rectangle 5">
              <a:extLst>
                <a:ext uri="{FF2B5EF4-FFF2-40B4-BE49-F238E27FC236}">
                  <a16:creationId xmlns:a16="http://schemas.microsoft.com/office/drawing/2014/main" id="{56C0E77C-D54D-60B9-4844-ED42F646B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564" y="2492896"/>
              <a:ext cx="35287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(wearing glasses 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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 girl)</a:t>
              </a:r>
            </a:p>
          </p:txBody>
        </p:sp>
        <p:sp>
          <p:nvSpPr>
            <p:cNvPr id="33803" name="Rectangle 5">
              <a:extLst>
                <a:ext uri="{FF2B5EF4-FFF2-40B4-BE49-F238E27FC236}">
                  <a16:creationId xmlns:a16="http://schemas.microsoft.com/office/drawing/2014/main" id="{85A40C1F-1A01-13E3-304D-B9401E04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4177" y="3040071"/>
              <a:ext cx="101162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(girl)</a:t>
              </a:r>
            </a:p>
          </p:txBody>
        </p:sp>
      </p:grpSp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BB3439EC-291D-3ED7-FB72-AFCCF753D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824288"/>
          <a:ext cx="84455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06048" imgH="393359" progId="Equation.3">
                  <p:embed/>
                </p:oleObj>
              </mc:Choice>
              <mc:Fallback>
                <p:oleObj name="方程式" r:id="rId2" imgW="406048" imgH="393359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24288"/>
                        <a:ext cx="84455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1AA7CADF-87AE-AE9B-CDC0-6C2359DF8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0" y="4886325"/>
          <a:ext cx="5810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79279" imgH="444307" progId="Equation.3">
                  <p:embed/>
                </p:oleObj>
              </mc:Choice>
              <mc:Fallback>
                <p:oleObj name="方程式" r:id="rId4" imgW="279279" imgH="444307" progId="Equation.3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886325"/>
                        <a:ext cx="5810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>
            <a:extLst>
              <a:ext uri="{FF2B5EF4-FFF2-40B4-BE49-F238E27FC236}">
                <a16:creationId xmlns:a16="http://schemas.microsoft.com/office/drawing/2014/main" id="{FA72BC84-BA5D-8CAE-242A-571169B9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81025"/>
            <a:ext cx="41227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  <a:cs typeface="Arial" panose="020B0604020202020204" pitchFamily="34" charset="0"/>
              </a:rPr>
              <a:t>Follow-up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1350C042-2B6A-BD64-178E-83FDC780F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4838"/>
            <a:ext cx="6192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Concept of Conditional Probability</a:t>
            </a:r>
            <a:endParaRPr lang="en-US" altLang="zh-TW" sz="2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CCFAC66-C1FD-31FD-E8A3-17CFBBBB4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7777163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An urn contains 2 blue balls and 1 red ball. Two balls are drawn one by one at random </a:t>
            </a:r>
            <a:r>
              <a:rPr lang="en-US" altLang="zh-TW" sz="2400" b="1">
                <a:solidFill>
                  <a:srgbClr val="0000FF"/>
                </a:solidFill>
                <a:latin typeface="Arial" panose="020B0604020202020204" pitchFamily="34" charset="0"/>
              </a:rPr>
              <a:t>without replacement</a:t>
            </a:r>
            <a:r>
              <a:rPr lang="en-US" altLang="zh-TW" sz="24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D9450F2-6406-F39A-2178-8A60C64EA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32000"/>
            <a:ext cx="5184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Event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: The first ball drawn is blue.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D2085ED-9039-E672-9D55-29760EAD3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92375"/>
            <a:ext cx="561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Event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: The second ball drawn is blue.</a:t>
            </a:r>
          </a:p>
        </p:txBody>
      </p:sp>
      <p:pic>
        <p:nvPicPr>
          <p:cNvPr id="8" name="Picture 5" descr="meyfi2qb[1]">
            <a:extLst>
              <a:ext uri="{FF2B5EF4-FFF2-40B4-BE49-F238E27FC236}">
                <a16:creationId xmlns:a16="http://schemas.microsoft.com/office/drawing/2014/main" id="{C3BB23F3-5370-842B-5F92-6786B9C67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797175"/>
            <a:ext cx="1654175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7">
            <a:extLst>
              <a:ext uri="{FF2B5EF4-FFF2-40B4-BE49-F238E27FC236}">
                <a16:creationId xmlns:a16="http://schemas.microsoft.com/office/drawing/2014/main" id="{1910576C-F3A3-5228-8309-90174C048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4144963"/>
            <a:ext cx="371475" cy="398462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516521F9-DDE0-396C-A76F-67D3218A8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4010025"/>
            <a:ext cx="371475" cy="398463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1F2520D5-1FE9-24A4-87E8-0CC324AF4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3998913"/>
            <a:ext cx="369888" cy="398462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45C7DCF1-8281-F6EE-EBED-4A74E2714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27400"/>
            <a:ext cx="3457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event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has occurred, 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180A508B-8EE5-901F-AA33-70537F6F9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345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there are </a:t>
            </a:r>
            <a:r>
              <a:rPr lang="en-US" altLang="zh-TW" sz="2400" u="sng"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 red ball and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8C39B6-9FB4-E7DF-05DF-CC14A7CB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716338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 blue ball left.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E104D930-31C5-4B37-2FF6-A0F375D0A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51350"/>
            <a:ext cx="56165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probability of event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given that event </a:t>
            </a:r>
            <a:r>
              <a:rPr lang="en-US" altLang="zh-TW" sz="2400" i="1">
                <a:latin typeface="Arial" panose="020B0604020202020204" pitchFamily="34" charset="0"/>
              </a:rPr>
              <a:t>A </a:t>
            </a:r>
            <a:r>
              <a:rPr lang="en-US" altLang="zh-TW" sz="2400">
                <a:latin typeface="Arial" panose="020B0604020202020204" pitchFamily="34" charset="0"/>
              </a:rPr>
              <a:t>has occurred is</a:t>
            </a: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630631F8-348F-28DC-F4DC-5543521C8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75" y="4724400"/>
          <a:ext cx="3492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90417" imgH="393529" progId="Equation.3">
                  <p:embed/>
                </p:oleObj>
              </mc:Choice>
              <mc:Fallback>
                <p:oleObj name="方程式" r:id="rId3" imgW="190417" imgH="393529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4724400"/>
                        <a:ext cx="3492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139 C 0.00017 -0.00648 -0.00226 0.00393 -0.00139 -0.03009 C -0.00052 -0.06366 -0.0066 -0.16968 0.0059 -0.20417 C 0.01858 -0.23866 0.0592 -0.24861 0.07465 -0.2382 C 0.08993 -0.22616 0.09583 -0.17477 0.1 -0.13704 C 0.10417 -0.09954 0.09948 -0.03704 0.10017 -0.01181 " pathEditMode="relative" rAng="0" ptsTypes="ftafsf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1.38889E-6 -0.00463 C 0.00191 -0.04074 0.00139 -0.17801 0.01163 -0.21805 C 0.02188 -0.2581 0.04583 -0.28055 0.06163 -0.24583 L 0.1066 -0.00856 " pathEditMode="relative" rAng="0" ptsTypes="FfsAF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-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22976E17-E4F6-7614-DBB0-526115F7E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4838"/>
            <a:ext cx="6192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Concept of Conditional Probability</a:t>
            </a:r>
            <a:endParaRPr lang="en-US" altLang="zh-TW" sz="2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D5426B1-0F0E-246D-943D-34DDC2921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7777163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An urn contains 2 blue balls and 1 red ball. Two balls are drawn one by one at random </a:t>
            </a:r>
            <a:r>
              <a:rPr lang="en-US" altLang="zh-TW" sz="2400" b="1">
                <a:solidFill>
                  <a:srgbClr val="0000FF"/>
                </a:solidFill>
                <a:latin typeface="Arial" panose="020B0604020202020204" pitchFamily="34" charset="0"/>
              </a:rPr>
              <a:t>without replacement</a:t>
            </a:r>
            <a:r>
              <a:rPr lang="en-US" altLang="zh-TW" sz="24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61DDFF8B-CC9E-DE2E-F193-BD66DC531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32000"/>
            <a:ext cx="5184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Event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: The first ball drawn is blue.</a:t>
            </a:r>
          </a:p>
        </p:txBody>
      </p:sp>
      <p:sp>
        <p:nvSpPr>
          <p:cNvPr id="18437" name="Text Box 6">
            <a:extLst>
              <a:ext uri="{FF2B5EF4-FFF2-40B4-BE49-F238E27FC236}">
                <a16:creationId xmlns:a16="http://schemas.microsoft.com/office/drawing/2014/main" id="{85C39B20-3827-866B-E723-BEECE0FB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92375"/>
            <a:ext cx="561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Event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: The second ball drawn is blue.</a:t>
            </a:r>
          </a:p>
        </p:txBody>
      </p:sp>
      <p:pic>
        <p:nvPicPr>
          <p:cNvPr id="18438" name="Picture 5" descr="meyfi2qb[1]">
            <a:extLst>
              <a:ext uri="{FF2B5EF4-FFF2-40B4-BE49-F238E27FC236}">
                <a16:creationId xmlns:a16="http://schemas.microsoft.com/office/drawing/2014/main" id="{620A7D78-C8A6-097A-8AC0-48CB67C6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797175"/>
            <a:ext cx="1654175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7">
            <a:extLst>
              <a:ext uri="{FF2B5EF4-FFF2-40B4-BE49-F238E27FC236}">
                <a16:creationId xmlns:a16="http://schemas.microsoft.com/office/drawing/2014/main" id="{AA8A43B8-DDB9-6BA9-04C6-F73F9F33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4144963"/>
            <a:ext cx="371475" cy="398462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A9890FB2-0D8E-A2B9-7C2C-62FEEDEDD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4010025"/>
            <a:ext cx="371475" cy="398463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3B689E62-109F-CFEB-5C61-495064BFD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3998913"/>
            <a:ext cx="369888" cy="398462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81645E8-6463-E9BF-CBD7-5FF7D04D2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111500"/>
            <a:ext cx="3457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event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did not occur 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295B9B6B-A2F8-656A-E6DE-F14AEB944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75100"/>
            <a:ext cx="3889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there are </a:t>
            </a:r>
            <a:r>
              <a:rPr lang="en-US" altLang="zh-TW" sz="2400" u="sng">
                <a:latin typeface="Arial" panose="020B0604020202020204" pitchFamily="34" charset="0"/>
              </a:rPr>
              <a:t>0</a:t>
            </a:r>
            <a:r>
              <a:rPr lang="en-US" altLang="zh-TW" sz="2400">
                <a:latin typeface="Arial" panose="020B0604020202020204" pitchFamily="34" charset="0"/>
              </a:rPr>
              <a:t> red balls and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3754CA-9155-9092-A276-5469FFBB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975100"/>
            <a:ext cx="2324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blue balls left.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E21EC94-E18A-2CBF-7D26-53B41DAE2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51350"/>
            <a:ext cx="56165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probability of event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given that event </a:t>
            </a:r>
            <a:r>
              <a:rPr lang="en-US" altLang="zh-TW" sz="2400" i="1">
                <a:latin typeface="Arial" panose="020B0604020202020204" pitchFamily="34" charset="0"/>
              </a:rPr>
              <a:t>A </a:t>
            </a:r>
            <a:r>
              <a:rPr lang="en-US" altLang="zh-TW" sz="2400">
                <a:latin typeface="Arial" panose="020B0604020202020204" pitchFamily="34" charset="0"/>
              </a:rPr>
              <a:t>did not occur is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06ABB8-8B0D-2194-2011-90E4B59F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3500438"/>
            <a:ext cx="4392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(i.e. the first ball drawn is red), 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442BFD54-5103-9145-A60D-435A993F0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859338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02312E-6 L -2.22222E-6 0.00601 C 0.01597 -0.04255 0.06302 -0.29249 0.09653 -0.29156 C 0.13004 -0.29064 0.17952 -0.0511 0.20156 0.01225 " pathEditMode="relative" rAng="0" ptsTypes="FfsF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-14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5607E-6 L 3.61111E-6 -0.00555 C 0.00191 -0.04832 0.00121 -0.21133 0.01302 -0.25873 C 0.02465 -0.30659 0.05225 -0.33295 0.07048 -0.29179 L 0.12222 -0.01017 " pathEditMode="relative" rAng="0" ptsTypes="FfsAF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-16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1A10DC4-4C18-0CD4-305B-37CE83742BBB}"/>
              </a:ext>
            </a:extLst>
          </p:cNvPr>
          <p:cNvGrpSpPr>
            <a:grpSpLocks/>
          </p:cNvGrpSpPr>
          <p:nvPr/>
        </p:nvGrpSpPr>
        <p:grpSpPr bwMode="auto">
          <a:xfrm>
            <a:off x="-757238" y="700088"/>
            <a:ext cx="9831388" cy="2794000"/>
            <a:chOff x="-1116632" y="2060849"/>
            <a:chExt cx="9829949" cy="2794918"/>
          </a:xfrm>
        </p:grpSpPr>
        <p:sp>
          <p:nvSpPr>
            <p:cNvPr id="19461" name="AutoShape 9">
              <a:extLst>
                <a:ext uri="{FF2B5EF4-FFF2-40B4-BE49-F238E27FC236}">
                  <a16:creationId xmlns:a16="http://schemas.microsoft.com/office/drawing/2014/main" id="{E2A396E9-05C1-C155-DE84-6BA5033A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2060849"/>
              <a:ext cx="6805613" cy="2729607"/>
            </a:xfrm>
            <a:prstGeom prst="cloudCallout">
              <a:avLst>
                <a:gd name="adj1" fmla="val -61620"/>
                <a:gd name="adj2" fmla="val -663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en-US" altLang="zh-TW" sz="2400">
                <a:latin typeface="Arial" panose="020B0604020202020204" pitchFamily="34" charset="0"/>
              </a:endParaRPr>
            </a:p>
          </p:txBody>
        </p:sp>
        <p:pic>
          <p:nvPicPr>
            <p:cNvPr id="19462" name="Picture 107" descr="Q:\Secondary (Maths)\NSS MIA 2nd\TRDVD\4A\[1] 5-Min Lec\Cartoon\Teacher and student artwork Tiff file\Teacher_M3.tif">
              <a:extLst>
                <a:ext uri="{FF2B5EF4-FFF2-40B4-BE49-F238E27FC236}">
                  <a16:creationId xmlns:a16="http://schemas.microsoft.com/office/drawing/2014/main" id="{D5CF8257-BFFF-F220-A9DC-6E612C79C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377"/>
            <a:stretch>
              <a:fillRect/>
            </a:stretch>
          </p:blipFill>
          <p:spPr bwMode="auto">
            <a:xfrm>
              <a:off x="-1116632" y="2132856"/>
              <a:ext cx="3143002" cy="2722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Rectangle 13">
              <a:extLst>
                <a:ext uri="{FF2B5EF4-FFF2-40B4-BE49-F238E27FC236}">
                  <a16:creationId xmlns:a16="http://schemas.microsoft.com/office/drawing/2014/main" id="{60B5C4C6-42A6-6CFC-F443-C22B9E051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800" y="2486200"/>
              <a:ext cx="5040560" cy="1846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In some situations, the occurrence of an event would affect the probability of the other event. These kinds of probabilities are called </a:t>
              </a:r>
              <a:r>
                <a:rPr lang="en-US" altLang="zh-TW" sz="2400" b="1">
                  <a:solidFill>
                    <a:srgbClr val="0066FF"/>
                  </a:solidFill>
                  <a:latin typeface="Arial" panose="020B0604020202020204" pitchFamily="34" charset="0"/>
                </a:rPr>
                <a:t>conditional probabilities</a:t>
              </a:r>
              <a:r>
                <a:rPr lang="en-US" altLang="zh-TW" sz="2400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8" name="Rectangle 92">
            <a:extLst>
              <a:ext uri="{FF2B5EF4-FFF2-40B4-BE49-F238E27FC236}">
                <a16:creationId xmlns:a16="http://schemas.microsoft.com/office/drawing/2014/main" id="{849FE93F-3A0F-3240-6762-49B2C5DDF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681538"/>
            <a:ext cx="7429500" cy="1123950"/>
          </a:xfrm>
          <a:prstGeom prst="rect">
            <a:avLst/>
          </a:prstGeom>
          <a:solidFill>
            <a:srgbClr val="66CC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for any two events </a:t>
            </a:r>
            <a:r>
              <a:rPr lang="en-US" altLang="zh-TW" sz="2400" i="1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400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, the probability of event </a:t>
            </a:r>
            <a:r>
              <a:rPr lang="en-US" altLang="zh-TW" sz="2400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given that event </a:t>
            </a:r>
            <a:r>
              <a:rPr lang="en-US" altLang="zh-TW" sz="2400" i="1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occurred is denoted by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altLang="zh-TW" sz="2400" i="1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268DED02-AC54-EEC3-DD61-FF2EFC584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4076700"/>
            <a:ext cx="2717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In symbolic form,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71D5284A-4868-680C-7718-27B4B5995C6F}"/>
              </a:ext>
            </a:extLst>
          </p:cNvPr>
          <p:cNvSpPr/>
          <p:nvPr/>
        </p:nvSpPr>
        <p:spPr>
          <a:xfrm>
            <a:off x="6334125" y="1427163"/>
            <a:ext cx="2667000" cy="46831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aphicFrame>
        <p:nvGraphicFramePr>
          <p:cNvPr id="26" name="物件 25">
            <a:extLst>
              <a:ext uri="{FF2B5EF4-FFF2-40B4-BE49-F238E27FC236}">
                <a16:creationId xmlns:a16="http://schemas.microsoft.com/office/drawing/2014/main" id="{E06791EB-4389-77B2-20C5-08849800F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0" y="4240213"/>
          <a:ext cx="14224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672808" imgH="444307" progId="Equation.3">
                  <p:embed/>
                </p:oleObj>
              </mc:Choice>
              <mc:Fallback>
                <p:oleObj name="方程式" r:id="rId3" imgW="672808" imgH="444307" progId="Equation.3">
                  <p:embed/>
                  <p:pic>
                    <p:nvPicPr>
                      <p:cNvPr id="0" name="物件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4240213"/>
                        <a:ext cx="14224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29861A6A-B75D-57EA-A966-787EF895B161}"/>
              </a:ext>
            </a:extLst>
          </p:cNvPr>
          <p:cNvSpPr/>
          <p:nvPr/>
        </p:nvSpPr>
        <p:spPr>
          <a:xfrm>
            <a:off x="7667625" y="960438"/>
            <a:ext cx="1333500" cy="935037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4704B24-11A2-EE7A-969F-28B9679DF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27075"/>
            <a:ext cx="48244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table shows the number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students in class 5A and class 5B.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555F67B-35E3-A5B7-63A3-D24839C3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1484313"/>
            <a:ext cx="8475663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Arial" charset="0"/>
                <a:ea typeface="新細明體" charset="-120"/>
              </a:rPr>
              <a:t>A student is chosen at random </a:t>
            </a:r>
          </a:p>
          <a:p>
            <a:pPr>
              <a:defRPr/>
            </a:pPr>
            <a:r>
              <a:rPr lang="en-US" altLang="zh-TW" sz="2400" dirty="0">
                <a:latin typeface="Arial" charset="0"/>
                <a:ea typeface="新細明體" charset="-120"/>
              </a:rPr>
              <a:t>from the classes. Find the probabilities that 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altLang="zh-TW" sz="2400" dirty="0">
                <a:latin typeface="Arial" charset="0"/>
                <a:ea typeface="新細明體" charset="-120"/>
              </a:rPr>
              <a:t>the student is a girl given that the student is from 5B.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altLang="zh-TW" sz="2400" dirty="0">
                <a:latin typeface="Arial" charset="0"/>
                <a:ea typeface="新細明體" charset="-120"/>
              </a:rPr>
              <a:t>the student is from 5B given that she is a girl.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6410E4D-9E01-4BA2-14D4-E76BCF55C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06775"/>
            <a:ext cx="2089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(girl | 5B) </a:t>
            </a: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E444096B-7E61-8759-EC03-F9BA7965A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3189288"/>
          <a:ext cx="1257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571252" imgH="393529" progId="Equation.3">
                  <p:embed/>
                </p:oleObj>
              </mc:Choice>
              <mc:Fallback>
                <p:oleObj name="方程式" r:id="rId5" imgW="571252" imgH="393529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189288"/>
                        <a:ext cx="12573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>
            <a:extLst>
              <a:ext uri="{FF2B5EF4-FFF2-40B4-BE49-F238E27FC236}">
                <a16:creationId xmlns:a16="http://schemas.microsoft.com/office/drawing/2014/main" id="{23FDA760-97B6-B0B5-080A-9BBEF67DE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462338"/>
            <a:ext cx="20875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(5B | girl) </a:t>
            </a:r>
          </a:p>
        </p:txBody>
      </p:sp>
      <p:graphicFrame>
        <p:nvGraphicFramePr>
          <p:cNvPr id="18" name="物件 17">
            <a:extLst>
              <a:ext uri="{FF2B5EF4-FFF2-40B4-BE49-F238E27FC236}">
                <a16:creationId xmlns:a16="http://schemas.microsoft.com/office/drawing/2014/main" id="{E5B8A026-4751-A2C4-C8A9-A208C7434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9038" y="3260725"/>
          <a:ext cx="13985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634725" imgH="393529" progId="Equation.3">
                  <p:embed/>
                </p:oleObj>
              </mc:Choice>
              <mc:Fallback>
                <p:oleObj name="方程式" r:id="rId7" imgW="634725" imgH="393529" progId="Equation.3">
                  <p:embed/>
                  <p:pic>
                    <p:nvPicPr>
                      <p:cNvPr id="0" name="物件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3260725"/>
                        <a:ext cx="139858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>
            <a:extLst>
              <a:ext uri="{FF2B5EF4-FFF2-40B4-BE49-F238E27FC236}">
                <a16:creationId xmlns:a16="http://schemas.microsoft.com/office/drawing/2014/main" id="{3903F32B-7553-A0E7-0F55-1AB5F0A4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7638"/>
            <a:ext cx="88931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Note: </a:t>
            </a:r>
            <a:r>
              <a:rPr lang="en-US" altLang="zh-TW" sz="2400">
                <a:latin typeface="Arial" panose="020B0604020202020204" pitchFamily="34" charset="0"/>
              </a:rPr>
              <a:t>From the above example, we observe that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          P</a:t>
            </a:r>
            <a:r>
              <a:rPr lang="en-US" altLang="zh-TW" sz="2400">
                <a:latin typeface="Arial" panose="020B0604020202020204" pitchFamily="34" charset="0"/>
              </a:rPr>
              <a:t>(girl | 5B)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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(5B | girl).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endParaRPr lang="en-US" altLang="zh-TW" sz="2400" b="1">
              <a:latin typeface="Arial" panose="020B0604020202020204" pitchFamily="34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40E2984D-3AA0-0B3A-E10E-FBC7FA073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991225"/>
            <a:ext cx="42592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general,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|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)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 </a:t>
            </a:r>
            <a:r>
              <a:rPr lang="en-US" altLang="zh-TW" sz="2400" i="1">
                <a:latin typeface="Arial" panose="020B0604020202020204" pitchFamily="34" charset="0"/>
              </a:rPr>
              <a:t>P(A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</a:rPr>
              <a:t>|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).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endParaRPr lang="en-US" altLang="zh-TW" sz="2400" b="1">
              <a:latin typeface="Arial" panose="020B0604020202020204" pitchFamily="34" charset="0"/>
            </a:endParaRPr>
          </a:p>
        </p:txBody>
      </p:sp>
      <p:sp>
        <p:nvSpPr>
          <p:cNvPr id="21" name="AutoShape 31">
            <a:extLst>
              <a:ext uri="{FF2B5EF4-FFF2-40B4-BE49-F238E27FC236}">
                <a16:creationId xmlns:a16="http://schemas.microsoft.com/office/drawing/2014/main" id="{EB269A68-402A-9E91-7795-46B77924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32238"/>
            <a:ext cx="3960812" cy="1295400"/>
          </a:xfrm>
          <a:prstGeom prst="wedgeRoundRectCallout">
            <a:avLst>
              <a:gd name="adj1" fmla="val -57176"/>
              <a:gd name="adj2" fmla="val -53102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+ 10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possible outcomes for the condition</a:t>
            </a:r>
          </a:p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‘the student is from 5B’.</a:t>
            </a:r>
          </a:p>
        </p:txBody>
      </p:sp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6F80CDFE-AD96-A951-9EE9-BA4DD4986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688" y="4054475"/>
          <a:ext cx="7905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342751" imgH="457002" progId="Equation.3">
                  <p:embed/>
                </p:oleObj>
              </mc:Choice>
              <mc:Fallback>
                <p:oleObj name="方程式" r:id="rId9" imgW="342751" imgH="457002" progId="Equation.3">
                  <p:embed/>
                  <p:pic>
                    <p:nvPicPr>
                      <p:cNvPr id="0" name="物件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4054475"/>
                        <a:ext cx="79057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76FD8E89-D740-0081-4D16-64CCCA3A83A9}"/>
              </a:ext>
            </a:extLst>
          </p:cNvPr>
          <p:cNvSpPr/>
          <p:nvPr/>
        </p:nvSpPr>
        <p:spPr>
          <a:xfrm>
            <a:off x="7740650" y="1500188"/>
            <a:ext cx="1150938" cy="323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3" name="AutoShape 31">
            <a:extLst>
              <a:ext uri="{FF2B5EF4-FFF2-40B4-BE49-F238E27FC236}">
                <a16:creationId xmlns:a16="http://schemas.microsoft.com/office/drawing/2014/main" id="{E0171D5F-E00C-380A-EB99-E1BCFBB1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154363"/>
            <a:ext cx="4105275" cy="1065212"/>
          </a:xfrm>
          <a:prstGeom prst="wedgeRoundRectCallout">
            <a:avLst>
              <a:gd name="adj1" fmla="val -57417"/>
              <a:gd name="adj2" fmla="val -25306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of them satisfy the event </a:t>
            </a:r>
          </a:p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‘the student is a girl’.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A84B2C0-1EC1-542B-3118-A8B951F33985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523875"/>
          <a:ext cx="399891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557">
                <a:tc>
                  <a:txBody>
                    <a:bodyPr/>
                    <a:lstStyle/>
                    <a:p>
                      <a:pPr algn="ctr"/>
                      <a:endParaRPr lang="zh-HK" altLang="en-US" sz="24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itchFamily="34" charset="-120"/>
                        <a:cs typeface="Arial" panose="020B0604020202020204" pitchFamily="34" charset="0"/>
                      </a:endParaRPr>
                    </a:p>
                  </a:txBody>
                  <a:tcPr marL="91500" marR="91500" marT="45631" marB="456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24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0"/>
                          <a:cs typeface="Arial" panose="020B0604020202020204" pitchFamily="34" charset="0"/>
                          <a:sym typeface="Symbol"/>
                        </a:rPr>
                        <a:t>5A</a:t>
                      </a:r>
                      <a:endParaRPr lang="zh-HK" altLang="en-US" sz="24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itchFamily="34" charset="-120"/>
                        <a:cs typeface="Arial" panose="020B0604020202020204" pitchFamily="34" charset="0"/>
                      </a:endParaRPr>
                    </a:p>
                  </a:txBody>
                  <a:tcPr marL="91500" marR="91500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0"/>
                          <a:cs typeface="Arial" panose="020B0604020202020204" pitchFamily="34" charset="0"/>
                        </a:rPr>
                        <a:t>5B</a:t>
                      </a:r>
                      <a:endParaRPr lang="zh-HK" altLang="en-US" sz="24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itchFamily="34" charset="-120"/>
                        <a:cs typeface="Arial" panose="020B0604020202020204" pitchFamily="34" charset="0"/>
                      </a:endParaRPr>
                    </a:p>
                  </a:txBody>
                  <a:tcPr marL="91500" marR="91500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22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Boy</a:t>
                      </a:r>
                      <a:endParaRPr lang="zh-HK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500" marR="91500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500" marR="91500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500" marR="91500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22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Girl</a:t>
                      </a:r>
                      <a:endParaRPr lang="zh-HK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500" marR="91500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500" marR="91500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500" marR="91500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AutoShape 31">
            <a:extLst>
              <a:ext uri="{FF2B5EF4-FFF2-40B4-BE49-F238E27FC236}">
                <a16:creationId xmlns:a16="http://schemas.microsoft.com/office/drawing/2014/main" id="{5475AEDF-4FC8-A346-95B4-F9706E29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4003675"/>
            <a:ext cx="3960812" cy="1295400"/>
          </a:xfrm>
          <a:prstGeom prst="wedgeRoundRectCallout">
            <a:avLst>
              <a:gd name="adj1" fmla="val 57519"/>
              <a:gd name="adj2" fmla="val -4413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+ 10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possible outcomes for the condition</a:t>
            </a:r>
          </a:p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‘the student is a girl’.</a:t>
            </a:r>
          </a:p>
        </p:txBody>
      </p:sp>
      <p:sp>
        <p:nvSpPr>
          <p:cNvPr id="29" name="AutoShape 31">
            <a:extLst>
              <a:ext uri="{FF2B5EF4-FFF2-40B4-BE49-F238E27FC236}">
                <a16:creationId xmlns:a16="http://schemas.microsoft.com/office/drawing/2014/main" id="{65EEE9CA-35E6-F790-18DC-4F2628F2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3100388"/>
            <a:ext cx="4105275" cy="1065212"/>
          </a:xfrm>
          <a:prstGeom prst="wedgeRoundRectCallout">
            <a:avLst>
              <a:gd name="adj1" fmla="val 58551"/>
              <a:gd name="adj2" fmla="val -1576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of them satisfy the event </a:t>
            </a:r>
          </a:p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‘the student is from 5B ’.</a:t>
            </a:r>
          </a:p>
        </p:txBody>
      </p:sp>
      <p:pic>
        <p:nvPicPr>
          <p:cNvPr id="30" name="Picture 45">
            <a:hlinkClick r:id="rId11" action="ppaction://hlinkpres?slideindex=1&amp;slidetitle="/>
            <a:extLst>
              <a:ext uri="{FF2B5EF4-FFF2-40B4-BE49-F238E27FC236}">
                <a16:creationId xmlns:a16="http://schemas.microsoft.com/office/drawing/2014/main" id="{97EA9975-A4D8-BACD-0D52-05040CB7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>
            <a:hlinkClick r:id="rId13" action="ppaction://hlinkpres?slideindex=1&amp;slidetitle="/>
            <a:extLst>
              <a:ext uri="{FF2B5EF4-FFF2-40B4-BE49-F238E27FC236}">
                <a16:creationId xmlns:a16="http://schemas.microsoft.com/office/drawing/2014/main" id="{C1CF9CE4-D6EA-2A66-C4F6-0E78B9CC2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42778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4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4" grpId="0" animBg="1"/>
      <p:bldP spid="24" grpId="1" animBg="1"/>
      <p:bldP spid="24" grpId="2" animBg="1"/>
      <p:bldP spid="7" grpId="0"/>
      <p:bldP spid="14" grpId="0"/>
      <p:bldP spid="15" grpId="0"/>
      <p:bldP spid="17" grpId="0"/>
      <p:bldP spid="19" grpId="0"/>
      <p:bldP spid="20" grpId="0"/>
      <p:bldP spid="21" grpId="0" animBg="1"/>
      <p:bldP spid="21" grpId="1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>
            <a:extLst>
              <a:ext uri="{FF2B5EF4-FFF2-40B4-BE49-F238E27FC236}">
                <a16:creationId xmlns:a16="http://schemas.microsoft.com/office/drawing/2014/main" id="{9E0990E7-E7F7-0589-5A0A-280C3C3D8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1227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A fair coin is tossed 3 times.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CD4103-0C72-C0DC-825C-DBD06527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25"/>
            <a:ext cx="864235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(b) There are </a:t>
            </a:r>
            <a:r>
              <a:rPr lang="en-US" altLang="zh-TW" sz="2400" dirty="0">
                <a:solidFill>
                  <a:srgbClr val="FF9933"/>
                </a:solidFill>
                <a:latin typeface="Arial" charset="0"/>
                <a:cs typeface="Arial" charset="0"/>
              </a:rPr>
              <a:t>7 </a:t>
            </a:r>
            <a:r>
              <a:rPr lang="en-US" altLang="zh-TW" sz="2400" dirty="0">
                <a:latin typeface="Arial" charset="0"/>
                <a:cs typeface="Arial" charset="0"/>
              </a:rPr>
              <a:t>possible outcomes for the condition</a:t>
            </a:r>
          </a:p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</a:t>
            </a:r>
            <a:r>
              <a:rPr lang="en-US" altLang="zh-TW" sz="2400" dirty="0">
                <a:latin typeface="Arial" charset="0"/>
                <a:cs typeface="Arial" charset="0"/>
              </a:rPr>
              <a:t> ‘at least one tail’.</a:t>
            </a:r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EA6DFE48-22D3-CCA3-4948-6006E06B8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675" y="5805488"/>
          <a:ext cx="55403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66469" imgH="444114" progId="Equation.3">
                  <p:embed/>
                </p:oleObj>
              </mc:Choice>
              <mc:Fallback>
                <p:oleObj name="方程式" r:id="rId2" imgW="266469" imgH="444114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5805488"/>
                        <a:ext cx="554038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>
            <a:extLst>
              <a:ext uri="{FF2B5EF4-FFF2-40B4-BE49-F238E27FC236}">
                <a16:creationId xmlns:a16="http://schemas.microsoft.com/office/drawing/2014/main" id="{BEB2014C-6A28-70FB-FEBB-9750CE87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81025"/>
            <a:ext cx="41227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  <a:cs typeface="Arial" panose="020B0604020202020204" pitchFamily="34" charset="0"/>
              </a:rPr>
              <a:t>Follow-up question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E27A8D47-7F3F-EA55-B905-52E6C4096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98613"/>
            <a:ext cx="48974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(a) List all the possible outcomes.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24918CF2-8DB2-EBFF-96DA-C3A15BCEB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32000"/>
            <a:ext cx="842486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(b) Find the probability of getting exactly one tail given that   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 </a:t>
            </a:r>
            <a:r>
              <a:rPr lang="en-US" altLang="zh-TW" sz="2400" dirty="0">
                <a:latin typeface="Arial" charset="0"/>
                <a:cs typeface="Arial" charset="0"/>
              </a:rPr>
              <a:t>there is at least one tail.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464F8AB7-89DF-90F9-7CCD-9BDBD20B7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40063"/>
            <a:ext cx="446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(a)</a:t>
            </a:r>
            <a:r>
              <a:rPr lang="en-US" altLang="zh-TW" sz="2400" spc="-300" dirty="0">
                <a:latin typeface="Arial" charset="0"/>
                <a:cs typeface="Arial" charset="0"/>
              </a:rPr>
              <a:t>  </a:t>
            </a:r>
            <a:r>
              <a:rPr lang="en-US" altLang="zh-TW" sz="2400" dirty="0">
                <a:latin typeface="Arial" charset="0"/>
                <a:cs typeface="Arial" charset="0"/>
              </a:rPr>
              <a:t>The possible outcomes are: 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1F7EA78-374A-FC91-A54D-1AADDAB1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64087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{HHH, HHT, HTH, THH, HTT, THT, TTH, TTT}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B23C17-4039-5F74-4C1C-EE9906DF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5300663"/>
            <a:ext cx="5421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  <a:cs typeface="Arial" panose="020B0604020202020204" pitchFamily="34" charset="0"/>
              </a:rPr>
              <a:t>∴ 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(exactly one tail | at least one tail)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C2E1C3E7-0196-2BD1-A768-8A0E7B98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868863"/>
            <a:ext cx="62642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of them satisfy the event ‘exactly one tail’.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257312-C005-AC8E-9634-AA97C3C531C9}"/>
              </a:ext>
            </a:extLst>
          </p:cNvPr>
          <p:cNvSpPr/>
          <p:nvPr/>
        </p:nvSpPr>
        <p:spPr>
          <a:xfrm>
            <a:off x="1620838" y="3500438"/>
            <a:ext cx="5184775" cy="461962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BF5F9FD-9D47-C181-0F66-D0E1239D4573}"/>
              </a:ext>
            </a:extLst>
          </p:cNvPr>
          <p:cNvSpPr/>
          <p:nvPr/>
        </p:nvSpPr>
        <p:spPr>
          <a:xfrm>
            <a:off x="1692275" y="3576638"/>
            <a:ext cx="2197100" cy="3095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13" grpId="0"/>
      <p:bldP spid="14" grpId="0"/>
      <p:bldP spid="15" grpId="0"/>
      <p:bldP spid="16" grpId="0"/>
      <p:bldP spid="17" grpId="0"/>
      <p:bldP spid="18" grpId="0"/>
      <p:bldP spid="20" grpId="0" build="p" autoUpdateAnimBg="0"/>
      <p:bldP spid="21" grpId="0" animBg="1"/>
      <p:bldP spid="21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8E59B0ED-5450-474C-1CD1-05B5BE76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92250"/>
            <a:ext cx="51498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Ken takes MTR to school everyday. 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CA18295-19D6-1F70-C891-F0A1C85E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2014538"/>
            <a:ext cx="2622550" cy="10541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468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Event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Ken is late for school.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105CD92-FD9F-0CDC-C0BC-D14DCE42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2014538"/>
            <a:ext cx="4986337" cy="10541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468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Event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There is a train failure in the MTR line which Ken takes.</a:t>
            </a: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563DCF33-EA04-7EA6-ED74-C1EFA0A3C438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164138"/>
            <a:ext cx="4103688" cy="1144587"/>
            <a:chOff x="2812" y="3169"/>
            <a:chExt cx="2585" cy="805"/>
          </a:xfrm>
        </p:grpSpPr>
        <p:sp>
          <p:nvSpPr>
            <p:cNvPr id="22542" name="Text Box 22">
              <a:extLst>
                <a:ext uri="{FF2B5EF4-FFF2-40B4-BE49-F238E27FC236}">
                  <a16:creationId xmlns:a16="http://schemas.microsoft.com/office/drawing/2014/main" id="{3F6E94C3-3D3B-8184-66B9-3F8D55E2F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3169"/>
              <a:ext cx="2155" cy="80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800" bIns="10800"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Events 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 and </a:t>
              </a: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 are </a:t>
              </a:r>
              <a:r>
                <a:rPr lang="en-US" altLang="zh-TW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dependent events</a:t>
              </a:r>
              <a:r>
                <a:rPr lang="en-US" altLang="zh-TW" sz="2400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22543" name="AutoShape 23">
              <a:extLst>
                <a:ext uri="{FF2B5EF4-FFF2-40B4-BE49-F238E27FC236}">
                  <a16:creationId xmlns:a16="http://schemas.microsoft.com/office/drawing/2014/main" id="{ACB60439-6367-95D5-591C-6C36DDBA4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362"/>
              <a:ext cx="408" cy="363"/>
            </a:xfrm>
            <a:prstGeom prst="rightArrow">
              <a:avLst>
                <a:gd name="adj1" fmla="val 49861"/>
                <a:gd name="adj2" fmla="val 57281"/>
              </a:avLst>
            </a:prstGeom>
            <a:solidFill>
              <a:srgbClr val="66CCFF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4" name="Text Box 24">
            <a:extLst>
              <a:ext uri="{FF2B5EF4-FFF2-40B4-BE49-F238E27FC236}">
                <a16:creationId xmlns:a16="http://schemas.microsoft.com/office/drawing/2014/main" id="{735FA2DD-39FE-3342-0739-28351A327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164138"/>
            <a:ext cx="4105275" cy="11445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occurrence of event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 b="1">
                <a:solidFill>
                  <a:srgbClr val="0000FF"/>
                </a:solidFill>
                <a:latin typeface="Arial" panose="020B0604020202020204" pitchFamily="34" charset="0"/>
              </a:rPr>
              <a:t>affects</a:t>
            </a:r>
            <a:r>
              <a:rPr lang="en-US" altLang="zh-TW" sz="2400">
                <a:latin typeface="Arial" panose="020B0604020202020204" pitchFamily="34" charset="0"/>
              </a:rPr>
              <a:t> the probability that event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occurs.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76FE803-2B70-4D55-1A3D-C7BADB950D73}"/>
              </a:ext>
            </a:extLst>
          </p:cNvPr>
          <p:cNvGrpSpPr>
            <a:grpSpLocks/>
          </p:cNvGrpSpPr>
          <p:nvPr/>
        </p:nvGrpSpPr>
        <p:grpSpPr bwMode="auto">
          <a:xfrm>
            <a:off x="-163513" y="2867025"/>
            <a:ext cx="9128126" cy="2146300"/>
            <a:chOff x="-163690" y="2866279"/>
            <a:chExt cx="9128178" cy="2146872"/>
          </a:xfrm>
        </p:grpSpPr>
        <p:sp>
          <p:nvSpPr>
            <p:cNvPr id="22539" name="AutoShape 9">
              <a:extLst>
                <a:ext uri="{FF2B5EF4-FFF2-40B4-BE49-F238E27FC236}">
                  <a16:creationId xmlns:a16="http://schemas.microsoft.com/office/drawing/2014/main" id="{C348333F-0541-8E3A-1F38-879BD85A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172" y="3140943"/>
              <a:ext cx="6878316" cy="1800225"/>
            </a:xfrm>
            <a:prstGeom prst="cloudCallout">
              <a:avLst>
                <a:gd name="adj1" fmla="val -55648"/>
                <a:gd name="adj2" fmla="val -15671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en-US" altLang="zh-TW" sz="2400">
                <a:latin typeface="Arial" panose="020B0604020202020204" pitchFamily="34" charset="0"/>
              </a:endParaRPr>
            </a:p>
          </p:txBody>
        </p:sp>
        <p:pic>
          <p:nvPicPr>
            <p:cNvPr id="22540" name="Picture 107" descr="Q:\Secondary (Maths)\NSS MIA 2nd\TRDVD\4A\[1] 5-Min Lec\Cartoon\Teacher and student artwork Tiff file\Teacher_M3.tif">
              <a:extLst>
                <a:ext uri="{FF2B5EF4-FFF2-40B4-BE49-F238E27FC236}">
                  <a16:creationId xmlns:a16="http://schemas.microsoft.com/office/drawing/2014/main" id="{95D03540-F440-31D9-17B9-20E6012D1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377"/>
            <a:stretch>
              <a:fillRect/>
            </a:stretch>
          </p:blipFill>
          <p:spPr bwMode="auto">
            <a:xfrm>
              <a:off x="-163690" y="2866279"/>
              <a:ext cx="2478092" cy="2146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1" name="Rectangle 13">
              <a:extLst>
                <a:ext uri="{FF2B5EF4-FFF2-40B4-BE49-F238E27FC236}">
                  <a16:creationId xmlns:a16="http://schemas.microsoft.com/office/drawing/2014/main" id="{8DF7BA02-AAE7-F67F-0DE9-878CDEC5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054" y="3643048"/>
              <a:ext cx="5594354" cy="794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Does the occurrence of event 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</a:rPr>
                <a:t> affect the probability that event </a:t>
              </a:r>
              <a:r>
                <a:rPr lang="en-US" altLang="zh-TW" sz="2400" i="1">
                  <a:latin typeface="Arial" panose="020B0604020202020204" pitchFamily="34" charset="0"/>
                </a:rPr>
                <a:t>B </a:t>
              </a:r>
              <a:r>
                <a:rPr lang="en-US" altLang="zh-TW" sz="2400">
                  <a:latin typeface="Arial" panose="020B0604020202020204" pitchFamily="34" charset="0"/>
                </a:rPr>
                <a:t>occurs?</a:t>
              </a:r>
            </a:p>
          </p:txBody>
        </p:sp>
      </p:grpSp>
      <p:sp>
        <p:nvSpPr>
          <p:cNvPr id="19" name="Text Box 10">
            <a:extLst>
              <a:ext uri="{FF2B5EF4-FFF2-40B4-BE49-F238E27FC236}">
                <a16:creationId xmlns:a16="http://schemas.microsoft.com/office/drawing/2014/main" id="{B5AC8749-2CB6-51CB-225B-B6EA73C5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4437063"/>
            <a:ext cx="13668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6800" bIns="22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Yes / No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EF217FE-D242-4F13-4919-197751960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513" y="4554538"/>
            <a:ext cx="749300" cy="4857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442F3A40-B519-EC80-5306-3A5E21C1B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80645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Multiplication Law of Probability for Dependent Events</a:t>
            </a:r>
            <a:endParaRPr lang="en-US" altLang="zh-TW" sz="2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 autoUpdateAnimBg="0"/>
      <p:bldP spid="6" grpId="0" animBg="1" autoUpdateAnimBg="0"/>
      <p:bldP spid="14" grpId="0" animBg="1"/>
      <p:bldP spid="19" grpId="0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635EE64-D53A-7160-5200-9A3DC5BE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0713"/>
            <a:ext cx="7777162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An urn contains 3 blue balls and 2 red balls.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Two balls are drawn one by one at random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b="1">
                <a:solidFill>
                  <a:srgbClr val="0000FF"/>
                </a:solidFill>
                <a:latin typeface="Arial" panose="020B0604020202020204" pitchFamily="34" charset="0"/>
              </a:rPr>
              <a:t>without replacement</a:t>
            </a:r>
            <a:r>
              <a:rPr lang="en-US" altLang="zh-TW" sz="2400">
                <a:latin typeface="Arial" panose="020B0604020202020204" pitchFamily="34" charset="0"/>
              </a:rPr>
              <a:t>: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CA2C663E-BB0D-A4B0-A29B-E59EE3C2DB7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100263"/>
            <a:ext cx="5543550" cy="461962"/>
            <a:chOff x="295" y="915"/>
            <a:chExt cx="3492" cy="311"/>
          </a:xfrm>
        </p:grpSpPr>
        <p:sp>
          <p:nvSpPr>
            <p:cNvPr id="23570" name="Text Box 5">
              <a:extLst>
                <a:ext uri="{FF2B5EF4-FFF2-40B4-BE49-F238E27FC236}">
                  <a16:creationId xmlns:a16="http://schemas.microsoft.com/office/drawing/2014/main" id="{13B74321-1362-F299-6F9F-15A94A308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915"/>
              <a:ext cx="2404" cy="31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 first ball drawn is blue.</a:t>
              </a:r>
            </a:p>
          </p:txBody>
        </p:sp>
        <p:sp>
          <p:nvSpPr>
            <p:cNvPr id="23571" name="Text Box 7">
              <a:extLst>
                <a:ext uri="{FF2B5EF4-FFF2-40B4-BE49-F238E27FC236}">
                  <a16:creationId xmlns:a16="http://schemas.microsoft.com/office/drawing/2014/main" id="{E1ED14C7-1AD5-73B6-0F62-BE4A8F225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916"/>
              <a:ext cx="1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Event </a:t>
              </a:r>
              <a:r>
                <a:rPr lang="en-US" altLang="zh-TW" sz="2400" i="1">
                  <a:latin typeface="Arial" panose="020B0604020202020204" pitchFamily="34" charset="0"/>
                </a:rPr>
                <a:t>C</a:t>
              </a:r>
              <a:r>
                <a:rPr lang="en-US" altLang="zh-TW" sz="2400">
                  <a:latin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8" name="Group 15">
            <a:extLst>
              <a:ext uri="{FF2B5EF4-FFF2-40B4-BE49-F238E27FC236}">
                <a16:creationId xmlns:a16="http://schemas.microsoft.com/office/drawing/2014/main" id="{A297CB84-1AE2-B26B-7CA6-36A81E19BDA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214688"/>
            <a:ext cx="5399087" cy="830262"/>
            <a:chOff x="295" y="1390"/>
            <a:chExt cx="3401" cy="523"/>
          </a:xfrm>
        </p:grpSpPr>
        <p:sp>
          <p:nvSpPr>
            <p:cNvPr id="23568" name="Text Box 6">
              <a:extLst>
                <a:ext uri="{FF2B5EF4-FFF2-40B4-BE49-F238E27FC236}">
                  <a16:creationId xmlns:a16="http://schemas.microsoft.com/office/drawing/2014/main" id="{B19E9872-A28E-26E8-49D8-7E11F1E94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390"/>
              <a:ext cx="2313" cy="52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 second ball drawn is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also blue.</a:t>
              </a:r>
            </a:p>
          </p:txBody>
        </p:sp>
        <p:sp>
          <p:nvSpPr>
            <p:cNvPr id="23569" name="Text Box 8">
              <a:extLst>
                <a:ext uri="{FF2B5EF4-FFF2-40B4-BE49-F238E27FC236}">
                  <a16:creationId xmlns:a16="http://schemas.microsoft.com/office/drawing/2014/main" id="{2DB40395-2F0E-6C6F-CB0F-7A4A6BD01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506"/>
              <a:ext cx="1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Event </a:t>
              </a:r>
              <a:r>
                <a:rPr lang="en-US" altLang="zh-TW" sz="2400" i="1">
                  <a:latin typeface="Arial" panose="020B0604020202020204" pitchFamily="34" charset="0"/>
                </a:rPr>
                <a:t>D</a:t>
              </a:r>
              <a:r>
                <a:rPr lang="en-US" altLang="zh-TW" sz="2400">
                  <a:latin typeface="Arial" panose="020B0604020202020204" pitchFamily="34" charset="0"/>
                </a:rPr>
                <a:t>:</a:t>
              </a:r>
            </a:p>
          </p:txBody>
        </p:sp>
      </p:grpSp>
      <p:sp>
        <p:nvSpPr>
          <p:cNvPr id="11" name="Text Box 9">
            <a:extLst>
              <a:ext uri="{FF2B5EF4-FFF2-40B4-BE49-F238E27FC236}">
                <a16:creationId xmlns:a16="http://schemas.microsoft.com/office/drawing/2014/main" id="{3BD9DA77-4DB3-C697-C5A3-7BEE770BD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264025"/>
            <a:ext cx="61563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Are events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dependent?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E4E6CD63-4FF6-68A5-80AD-9665C64BCFFE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767263"/>
            <a:ext cx="7235825" cy="1757362"/>
            <a:chOff x="177" y="3003"/>
            <a:chExt cx="4558" cy="1107"/>
          </a:xfrm>
        </p:grpSpPr>
        <p:sp>
          <p:nvSpPr>
            <p:cNvPr id="23566" name="AutoShape 11">
              <a:extLst>
                <a:ext uri="{FF2B5EF4-FFF2-40B4-BE49-F238E27FC236}">
                  <a16:creationId xmlns:a16="http://schemas.microsoft.com/office/drawing/2014/main" id="{56265475-CE36-E91B-CD78-E73830A7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3003"/>
              <a:ext cx="4558" cy="1107"/>
            </a:xfrm>
            <a:prstGeom prst="cloudCallout">
              <a:avLst>
                <a:gd name="adj1" fmla="val 49759"/>
                <a:gd name="adj2" fmla="val -2840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</a:endParaRPr>
            </a:p>
          </p:txBody>
        </p:sp>
        <p:sp>
          <p:nvSpPr>
            <p:cNvPr id="23567" name="Rectangle 13">
              <a:extLst>
                <a:ext uri="{FF2B5EF4-FFF2-40B4-BE49-F238E27FC236}">
                  <a16:creationId xmlns:a16="http://schemas.microsoft.com/office/drawing/2014/main" id="{DAED0DEF-E2C5-6A56-83A3-73B65D4DA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3203"/>
              <a:ext cx="303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Yes,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(the 2nd ball drawn is blue) is affected by the outcome of the first draw.</a:t>
              </a:r>
            </a:p>
          </p:txBody>
        </p:sp>
      </p:grpSp>
      <p:pic>
        <p:nvPicPr>
          <p:cNvPr id="16" name="Picture 5" descr="meyfi2qb[1]">
            <a:extLst>
              <a:ext uri="{FF2B5EF4-FFF2-40B4-BE49-F238E27FC236}">
                <a16:creationId xmlns:a16="http://schemas.microsoft.com/office/drawing/2014/main" id="{7075D4EB-392D-B2A9-5316-F749D79A0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614488"/>
            <a:ext cx="1693863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>
            <a:extLst>
              <a:ext uri="{FF2B5EF4-FFF2-40B4-BE49-F238E27FC236}">
                <a16:creationId xmlns:a16="http://schemas.microsoft.com/office/drawing/2014/main" id="{B8E12FB2-8D97-DDE2-2AA4-63EAF303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733675"/>
            <a:ext cx="400050" cy="407988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007A964D-AAC2-07F5-BD36-C605393B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582863"/>
            <a:ext cx="398462" cy="407987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CC6C78E7-AD22-FEA3-FD08-E84958385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2990850"/>
            <a:ext cx="400050" cy="407988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C2117C2E-BDB6-CF21-8BB3-CF833EA1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2973388"/>
            <a:ext cx="400050" cy="407987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DCA12202-0DE4-7FCF-6C44-82C540F4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533650"/>
            <a:ext cx="400050" cy="409575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3" descr="Q:\Secondary (Maths)\NSS MIA 2nd\TRDVD\4A\[1] 5-Min Lec\Cartoon\Teacher and student artwork Tiff file\Student_G1.tif">
            <a:extLst>
              <a:ext uri="{FF2B5EF4-FFF2-40B4-BE49-F238E27FC236}">
                <a16:creationId xmlns:a16="http://schemas.microsoft.com/office/drawing/2014/main" id="{44547639-A383-4419-47C3-12A25281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5"/>
          <a:stretch>
            <a:fillRect/>
          </a:stretch>
        </p:blipFill>
        <p:spPr bwMode="auto">
          <a:xfrm>
            <a:off x="7308850" y="4044950"/>
            <a:ext cx="1865313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4.44444E-6 C 0.00191 -0.00463 -0.00086 0.00463 0.00035 -0.02616 C 0.00122 -0.05672 -0.00555 -0.15325 0.00851 -0.18473 C 0.02275 -0.21621 0.06875 -0.22547 0.08646 -0.21528 C 0.10348 -0.20463 0.11025 -0.15764 0.11493 -0.12338 C 0.11979 -0.08936 0.11441 -0.03241 0.11511 -0.0095 " pathEditMode="relative" rAng="0" ptsTypes="ftafsf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046 C 0.01059 -0.00787 0.0243 -0.26458 0.04479 -0.27847 C 0.06528 -0.29236 0.10677 -0.12477 0.12309 -0.08449 " pathEditMode="relative" rAng="0" ptsTypes="faf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CD57CF77-D3B8-A0BE-3B8E-D10B7812B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04813"/>
            <a:ext cx="5148263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In throwing a dice twice: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88E6531B-715A-1A14-2ABC-A9E22FE6A3E0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268413"/>
            <a:ext cx="8316913" cy="946150"/>
            <a:chOff x="272" y="799"/>
            <a:chExt cx="5239" cy="596"/>
          </a:xfrm>
        </p:grpSpPr>
        <p:sp>
          <p:nvSpPr>
            <p:cNvPr id="24588" name="Text Box 9">
              <a:extLst>
                <a:ext uri="{FF2B5EF4-FFF2-40B4-BE49-F238E27FC236}">
                  <a16:creationId xmlns:a16="http://schemas.microsoft.com/office/drawing/2014/main" id="{F2077F5F-10BD-0FE2-E022-1499A37CE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799"/>
              <a:ext cx="4173" cy="59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The number ‘1’ is got in the first throw.</a:t>
              </a:r>
            </a:p>
          </p:txBody>
        </p:sp>
        <p:sp>
          <p:nvSpPr>
            <p:cNvPr id="24589" name="Text Box 21">
              <a:extLst>
                <a:ext uri="{FF2B5EF4-FFF2-40B4-BE49-F238E27FC236}">
                  <a16:creationId xmlns:a16="http://schemas.microsoft.com/office/drawing/2014/main" id="{DDBA3A6A-D280-C769-46F6-9DA17F781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935"/>
              <a:ext cx="1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Event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11" name="Group 29">
            <a:extLst>
              <a:ext uri="{FF2B5EF4-FFF2-40B4-BE49-F238E27FC236}">
                <a16:creationId xmlns:a16="http://schemas.microsoft.com/office/drawing/2014/main" id="{9F35CF07-C1CC-6D9E-7B67-FCB335BD3DC8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2349500"/>
            <a:ext cx="8316913" cy="998538"/>
            <a:chOff x="272" y="1480"/>
            <a:chExt cx="5239" cy="629"/>
          </a:xfrm>
        </p:grpSpPr>
        <p:sp>
          <p:nvSpPr>
            <p:cNvPr id="24586" name="Text Box 13">
              <a:extLst>
                <a:ext uri="{FF2B5EF4-FFF2-40B4-BE49-F238E27FC236}">
                  <a16:creationId xmlns:a16="http://schemas.microsoft.com/office/drawing/2014/main" id="{685210CC-BA9F-B6D1-469E-57FE3BDFB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1480"/>
              <a:ext cx="4174" cy="629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 number ‘6’ is got in the second throw.</a:t>
              </a:r>
            </a:p>
          </p:txBody>
        </p:sp>
        <p:sp>
          <p:nvSpPr>
            <p:cNvPr id="24587" name="Text Box 22">
              <a:extLst>
                <a:ext uri="{FF2B5EF4-FFF2-40B4-BE49-F238E27FC236}">
                  <a16:creationId xmlns:a16="http://schemas.microsoft.com/office/drawing/2014/main" id="{059EB126-0A30-683B-6685-7B4E37F12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1634"/>
              <a:ext cx="1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Event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</p:grpSp>
      <p:sp>
        <p:nvSpPr>
          <p:cNvPr id="22" name="Text Box 24">
            <a:extLst>
              <a:ext uri="{FF2B5EF4-FFF2-40B4-BE49-F238E27FC236}">
                <a16:creationId xmlns:a16="http://schemas.microsoft.com/office/drawing/2014/main" id="{90C2C7BB-EE90-CD7D-EE54-1B6FC2A3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543300"/>
            <a:ext cx="5148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Are events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dependent?</a:t>
            </a:r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D1F9A607-BFFA-01F7-BD41-0C44E77C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94188"/>
            <a:ext cx="6480175" cy="2159000"/>
          </a:xfrm>
          <a:prstGeom prst="cloudCallout">
            <a:avLst>
              <a:gd name="adj1" fmla="val 55523"/>
              <a:gd name="adj2" fmla="val -44426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No,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(the second number is ‘6’) </a:t>
            </a:r>
            <a:r>
              <a:rPr lang="en-US" altLang="zh-TW" sz="2400" b="1">
                <a:solidFill>
                  <a:srgbClr val="FF3300"/>
                </a:solidFill>
                <a:latin typeface="Arial" panose="020B0604020202020204" pitchFamily="34" charset="0"/>
              </a:rPr>
              <a:t>is not affected</a:t>
            </a:r>
            <a:r>
              <a:rPr lang="en-US" altLang="zh-TW" sz="2400">
                <a:latin typeface="Arial" panose="020B0604020202020204" pitchFamily="34" charset="0"/>
              </a:rPr>
              <a:t> by the outcome of the first throw.</a:t>
            </a:r>
          </a:p>
        </p:txBody>
      </p:sp>
      <p:pic>
        <p:nvPicPr>
          <p:cNvPr id="26" name="Picture 15">
            <a:extLst>
              <a:ext uri="{FF2B5EF4-FFF2-40B4-BE49-F238E27FC236}">
                <a16:creationId xmlns:a16="http://schemas.microsoft.com/office/drawing/2014/main" id="{C481119D-D1EF-EDBD-C204-B509DA477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"/>
          <a:stretch>
            <a:fillRect/>
          </a:stretch>
        </p:blipFill>
        <p:spPr bwMode="auto">
          <a:xfrm>
            <a:off x="7959725" y="1428750"/>
            <a:ext cx="5810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15C740D2-ED6E-2E87-B1E3-5DA39EB41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551113"/>
            <a:ext cx="5842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Q:\Secondary (Maths)\NSS MIA 2nd\TRDVD\4A\[1] 5-Min Lec\Cartoon\Teacher and student artwork Tiff file\Student_B7.tif">
            <a:extLst>
              <a:ext uri="{FF2B5EF4-FFF2-40B4-BE49-F238E27FC236}">
                <a16:creationId xmlns:a16="http://schemas.microsoft.com/office/drawing/2014/main" id="{CF5FA6F8-BFB1-A6D4-D3A7-5C1C4F5C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3482975"/>
            <a:ext cx="26384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4" grpId="0" animBg="1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1533</Words>
  <Application>Microsoft Office PowerPoint</Application>
  <PresentationFormat>如螢幕大小 (4:3)</PresentationFormat>
  <Paragraphs>158</Paragraphs>
  <Slides>18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Arial</vt:lpstr>
      <vt:lpstr>新細明體</vt:lpstr>
      <vt:lpstr>Calibri</vt:lpstr>
      <vt:lpstr>Arial Black</vt:lpstr>
      <vt:lpstr>Symbol</vt:lpstr>
      <vt:lpstr>Arial Unicode MS</vt:lpstr>
      <vt:lpstr>Wingdings 3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842</cp:revision>
  <cp:lastPrinted>2015-09-15T02:16:38Z</cp:lastPrinted>
  <dcterms:created xsi:type="dcterms:W3CDTF">2008-10-21T01:19:13Z</dcterms:created>
  <dcterms:modified xsi:type="dcterms:W3CDTF">2024-12-07T15:28:11Z</dcterms:modified>
</cp:coreProperties>
</file>