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13"/>
  </p:notesMasterIdLst>
  <p:handoutMasterIdLst>
    <p:handoutMasterId r:id="rId14"/>
  </p:handoutMasterIdLst>
  <p:sldIdLst>
    <p:sldId id="273" r:id="rId3"/>
    <p:sldId id="341" r:id="rId4"/>
    <p:sldId id="342" r:id="rId5"/>
    <p:sldId id="343" r:id="rId6"/>
    <p:sldId id="345" r:id="rId7"/>
    <p:sldId id="346" r:id="rId8"/>
    <p:sldId id="347" r:id="rId9"/>
    <p:sldId id="348" r:id="rId10"/>
    <p:sldId id="349" r:id="rId11"/>
    <p:sldId id="350" r:id="rId12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B24896"/>
    <a:srgbClr val="BB45A5"/>
    <a:srgbClr val="6600CC"/>
    <a:srgbClr val="66CCFF"/>
    <a:srgbClr val="FFFF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014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52BD257-FA03-8347-5B60-78D1DA7D6F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3C7B9C-1FAC-17BF-3015-7093851189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8DCDD6A-A615-48B5-8806-6006B8808983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BACB3E-BF3A-6C8D-48EF-443669C23F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AB843F-DD56-4330-B8FA-9E13C5AE1B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0178B8-3351-4708-B0BD-639CC5C1E3B8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9A53DFC-F0CC-834E-4313-18BBE9FAC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9A4960-248D-170A-FAEE-32BEDDD3C2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11438CC-D981-4BD7-8E41-6E6F8C988C57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678B7C5E-7976-E481-5F96-66A039CC1E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09A4CC24-21A8-E52C-4391-652ACBDA7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0FC8A6-9C83-3C2B-74C1-607A48E9D3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4F3202-6484-25E1-6150-D7ABE7BC4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037A8-CF41-43F1-8670-6DB2B4A7C7A8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B4B08D5-E6D7-8FED-98CD-9B3C882E5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5FD986A-F45F-4B8C-817B-7FEB8EE9C998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C1AE2FC-2198-99DA-25BB-A04E34B814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43A41C1-93B4-A914-4C84-ED5124359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6EAE1EC-36BD-7D95-F682-62BE5DE0D8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564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6A Chapter 1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D743D-CEF1-C17B-3181-4E3D099157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5437D7-BF27-E35E-190D-BFAF90FB80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1188A-7354-0D8E-EE4D-DC0B54EFB1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113B0-213F-4175-BF6F-C1F57CB45F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337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78AAD0-D06E-8AEE-D33D-8D524C80C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23B074-2974-94FF-8D67-A4F913DD4D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8E81A4-2153-9FAB-3F6F-C2F1E528CE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FE8D5-CC08-4BA4-99B1-02EC8EECD2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750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335E80-85CA-4899-60CB-A915021C78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D6E962-2BD7-B4EC-F51D-274ECA7E43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1C5F38-9876-9D9B-448E-38D144596E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A5A12-5B15-4108-B206-23AB855D25E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30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8E736E-799B-54E8-4B72-71408800145A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3129964-E0E2-CE2D-20D0-E2C38A73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69058-CA80-459D-9967-C02E060EB736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B2CA8E4-47E9-E65A-9806-39995CBD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B517F63-5659-7482-EA7E-EC6973EE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F2F40-F53F-4CC4-8A94-75728803A8B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8077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744EC7-2D8F-96BC-74C6-C807CE917C03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9D6C7C1-3507-7F40-37DB-DD1D5C0F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2513D-7272-4535-B430-56A24294DF7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79D6C4B-952C-9A2A-A5F5-1FB1BA54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33623E61-CD87-E403-9656-501DD5B6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DE0BE-FFAF-4C83-A72A-95B5961262D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19084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97612-3942-5B5E-D832-B0B49835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C283C-3C98-404C-844A-9169E95827BE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145BE-BCBD-E7A8-763A-D6A2885D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26B4E-D798-FA6D-DC5A-BA656E9E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55812-531A-4738-BBAF-023B4B0AADCD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84987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44F41BE-3609-E16C-4AAF-78B5FA0A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8E1A-7D98-4B00-B9E6-C9EC80968F0D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6D4F116-2EF4-CFE8-DE44-9646E259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10F36DAF-F2B2-355D-5276-E368D592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27716-0F49-47EE-9469-5A7B28FB570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5950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18710CF3-F4C8-E4D4-79BF-7ACF252B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22B6D-01FA-40DF-BB9C-2F08BBE89588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17D98DE1-B29C-14F5-1FCF-6165C5D5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74B1A76-C613-5E2E-E860-798FDC65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C9680-41D7-4390-B0E0-5BF329361CC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36757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8AA7606C-41CD-443F-6AEC-3580CB15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FB8C7-94EB-40F6-BA9D-9FC9DA39DE74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577AEB1E-D7EF-0F8C-E93F-641DA2B1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024DC9A0-BFDD-0444-4332-5C84AE04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EB6FE-8381-4059-AFF0-848F98C3967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65446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AEFF5F3D-2E85-9673-1713-A7284EE5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E98F4-376F-43C7-83DA-AC36C82FFC83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613EEA4E-60B6-F697-6EC0-C1814B72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7A683638-D3D1-871D-5CFA-2D613458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C2136-5F20-4CFB-8341-6D8FD0B6931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293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AA6FA2C-DF40-A400-BDE3-FC8C36AF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B7D7B-AA2F-4EE9-9C0C-806A4E32597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715D546-EE09-675E-CD19-48A71ACF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5DF63B2-5DE1-ED0E-B847-AA8CE05D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62667-0AF1-4A08-BE64-B0BC9A652EA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2339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C073DC-225A-AC24-2B48-679CA2227D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640C30-4373-80EC-947A-3F124FC395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20EF5-6EE5-512C-057D-36F3139016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D17F8-6493-443B-BD38-1D4FAF5471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8276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3613258-895E-619F-8E74-3FDB3740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E8010-163F-4949-A0CB-A99BC975869A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E3D4298-0566-B7DC-29A9-D6BAF9E6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7811415-79AE-9FBD-8062-1842800E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2116A-7C14-4D77-9B19-7EC6FB79D90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7173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EC3A4E-C4E3-19A8-9242-AE9B010E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38D2F-66FA-45DD-AAA2-8DF67F90B8FA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F741A-29CE-BC34-11D2-D7622C2E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9193F7-0185-10DF-DA3B-81437C0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F9BB0-9241-47A1-BAA4-31E2A28870C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372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55DFA7-337D-D32B-88BB-D25F501F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350AB-A9E2-4963-BA1F-491C54A50595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AD5B02-0E27-684C-0BE2-8C2B51F5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CDE8EA-8980-54F8-9BF7-C960D7F2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4523A-C771-44B9-81BC-BEE85FB8B97A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2936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A4315A-2A12-D22D-01CB-A39FA7779B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45A0F1-2656-EE3C-2456-F3BC08919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E0F300-CE50-A02E-36E8-CB68CCBF07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C929D-3E34-4E78-951B-7DCA8E7FB6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295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0238DE-4717-A7BC-1401-4CD9D7F3FB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8D93DA-8F3F-564D-1C5A-87ECADB9BF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A790A-4E7A-BE5F-9641-1579A53F8E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F6D90-BEF1-49E8-9D03-377B6F07DB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131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78CB4C-3280-4A9C-0201-BDF264451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8FA5D07-4DA8-AADC-072A-B9EA5667A6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226CA8-7CCF-8B39-5A4E-8F17490576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6D3E7-E899-4C97-97CB-2993CAAF4C2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11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2A6866D-4ED9-67C1-891C-E0EB12E4D5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CFC665-9FA8-3287-9F3D-9D236D4174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914BE1-AE30-7BB1-6F4F-BF7B44A4F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2E3BE-890E-4A6A-B724-F5458D8076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07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2A2FD4-A19E-15F3-6DE8-755B189DC7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0757B7-538B-78F3-609D-1EA182A211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6BE081-47A5-4E82-9037-311AE4B14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1A17E-FE90-4E07-9311-EEA2CD383A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92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4CD1B-85BE-5327-06DB-8AE2A9DDB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BE9F6-2ACA-A2D1-0751-AA78FD8FE2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6464A-0DD0-00B2-04C9-DC6E57A18B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91582-AD0F-451A-90AA-423A8A3750B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437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E724C-B9F5-D5DB-0189-143517517B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4E94B-267A-705F-D72E-BD9401FEB7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5AB5B-3645-7BA9-58D8-AACAADF670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81B68-192A-4E01-895C-0F350A2060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176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A476FD0-3159-1711-3048-0C97D1246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5B511A-B360-C122-6246-032ADD914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90EDF06-B4CC-F955-8F98-579433AA53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45F39FC-5848-0B33-B8EC-0D5CCF2845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81886BF-637B-5754-3DF3-EE49F03CA3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32334E-BE7D-4F1F-B91E-F59CE957B99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40BE3386-1654-DF9C-C9A2-2230A8DB80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 dirty="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1BAF29-2B59-3E0D-BA92-321FC92551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BB2F73-579A-DCF6-30D8-3456CFB9C6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B173C7-33ED-A64F-2080-BE435018BA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47DFDB-11C0-7898-45CB-0AE7F982FE6A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1FC63E-5DDC-3E9E-1DCF-2AC3F62E02B2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E92BBB-9163-8EB3-FC06-A061A02E651A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4" r:id="rId1"/>
    <p:sldLayoutId id="2147485585" r:id="rId2"/>
    <p:sldLayoutId id="2147485586" r:id="rId3"/>
    <p:sldLayoutId id="2147485587" r:id="rId4"/>
    <p:sldLayoutId id="2147485588" r:id="rId5"/>
    <p:sldLayoutId id="2147485589" r:id="rId6"/>
    <p:sldLayoutId id="2147485590" r:id="rId7"/>
    <p:sldLayoutId id="2147485591" r:id="rId8"/>
    <p:sldLayoutId id="2147485592" r:id="rId9"/>
    <p:sldLayoutId id="2147485593" r:id="rId10"/>
    <p:sldLayoutId id="21474855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72E76E5B-A3FF-4FB7-0EC8-E9813EAFCA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810101B9-BC4F-0BC1-9D64-087694EDBA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C56C46-5527-76DF-6B38-8F1E6AF15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F0FF5DF-846C-47AE-9399-BF1FD92C5384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E82F64-8546-084D-37E5-3F3328B52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88F765-1949-AB04-2DB3-AF0C3B52B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825E66-DF88-4BFD-8B89-F0DE7CAAF67D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2E427C-8B16-4397-20E5-615B72053505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6755261-AC66-2F71-A55E-ECA085220FA8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1C8625A-8225-4ACE-3F3B-B6C69EF00B34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5" r:id="rId1"/>
    <p:sldLayoutId id="2147485596" r:id="rId2"/>
    <p:sldLayoutId id="2147485575" r:id="rId3"/>
    <p:sldLayoutId id="2147485576" r:id="rId4"/>
    <p:sldLayoutId id="2147485577" r:id="rId5"/>
    <p:sldLayoutId id="2147485578" r:id="rId6"/>
    <p:sldLayoutId id="2147485579" r:id="rId7"/>
    <p:sldLayoutId id="2147485580" r:id="rId8"/>
    <p:sldLayoutId id="2147485581" r:id="rId9"/>
    <p:sldLayoutId id="2147485582" r:id="rId10"/>
    <p:sldLayoutId id="21474855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0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xample_01/Example_01_01e_01.pp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hyperlink" Target="6A01_TE_01e_01.ppt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_01/Example_01_01e_02.ppt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6A01_TE_01e_02.pp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3337EFAA-9E18-BD61-2277-AD4781FA3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3108325"/>
            <a:ext cx="55832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Review on Sequences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4EE0B6D-23F2-F998-49C1-50F4E5328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31900"/>
            <a:ext cx="355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Consider the sequence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F0605A9-24EE-3839-952D-3E37E9835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930400"/>
            <a:ext cx="801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(a)   Find the general term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 of the sequence.</a:t>
            </a:r>
            <a:endParaRPr lang="en-US" altLang="zh-TW" sz="2400" b="1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1B44D2E-9652-B682-F9A3-EDDCA0FC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2428875"/>
            <a:ext cx="8582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(b)   Write down the 6th term and the 9th term of the sequence.</a:t>
            </a:r>
            <a:endParaRPr lang="en-US" altLang="zh-TW" sz="2400" b="1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F8174438-476B-D2BB-DB59-27BECE81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Follow-up question</a:t>
            </a:r>
          </a:p>
        </p:txBody>
      </p:sp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76875ACA-3BEA-582D-1BF5-ED99F1776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0" y="1098550"/>
          <a:ext cx="1841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841500" imgH="723900" progId="Equation.3">
                  <p:embed/>
                </p:oleObj>
              </mc:Choice>
              <mc:Fallback>
                <p:oleObj name="方程式" r:id="rId2" imgW="1841500" imgH="72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098550"/>
                        <a:ext cx="1841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Rectangle 7">
            <a:extLst>
              <a:ext uri="{FF2B5EF4-FFF2-40B4-BE49-F238E27FC236}">
                <a16:creationId xmlns:a16="http://schemas.microsoft.com/office/drawing/2014/main" id="{E55479FE-87FC-0742-3052-9FBE741B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3429000"/>
            <a:ext cx="189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>
                <a:solidFill>
                  <a:srgbClr val="00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</a:t>
            </a:r>
            <a:endParaRPr lang="en-US" altLang="zh-TW" sz="2400" baseline="300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F4338609-DDC5-134A-281C-9F71BFBB1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429000"/>
            <a:ext cx="118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>
                <a:solidFill>
                  <a:srgbClr val="00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67596" name="Object 12">
            <a:extLst>
              <a:ext uri="{FF2B5EF4-FFF2-40B4-BE49-F238E27FC236}">
                <a16:creationId xmlns:a16="http://schemas.microsoft.com/office/drawing/2014/main" id="{829D3EA3-C526-4253-A038-C29AA9D14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221163"/>
          <a:ext cx="22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28501" imgH="723586" progId="Equation.3">
                  <p:embed/>
                </p:oleObj>
              </mc:Choice>
              <mc:Fallback>
                <p:oleObj name="方程式" r:id="rId4" imgW="228501" imgH="72358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21163"/>
                        <a:ext cx="22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>
            <a:extLst>
              <a:ext uri="{FF2B5EF4-FFF2-40B4-BE49-F238E27FC236}">
                <a16:creationId xmlns:a16="http://schemas.microsoft.com/office/drawing/2014/main" id="{7F1D0630-A364-BF7B-D3B0-052ABCB8F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241800"/>
          <a:ext cx="38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380835" imgH="723586" progId="Equation.3">
                  <p:embed/>
                </p:oleObj>
              </mc:Choice>
              <mc:Fallback>
                <p:oleObj name="方程式" r:id="rId6" imgW="380835" imgH="72358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241800"/>
                        <a:ext cx="381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0" name="Rectangle 16">
            <a:extLst>
              <a:ext uri="{FF2B5EF4-FFF2-40B4-BE49-F238E27FC236}">
                <a16:creationId xmlns:a16="http://schemas.microsoft.com/office/drawing/2014/main" id="{68C8EE25-C9A4-028C-1C1C-371C7D7F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3429000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(b)</a:t>
            </a:r>
            <a:endParaRPr lang="en-US" altLang="zh-TW" sz="2400" baseline="300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601" name="Group 17">
            <a:extLst>
              <a:ext uri="{FF2B5EF4-FFF2-40B4-BE49-F238E27FC236}">
                <a16:creationId xmlns:a16="http://schemas.microsoft.com/office/drawing/2014/main" id="{857E598F-8B72-435F-4933-2433D00D24DE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213100"/>
            <a:ext cx="1174750" cy="879475"/>
            <a:chOff x="1580" y="2016"/>
            <a:chExt cx="740" cy="554"/>
          </a:xfrm>
        </p:grpSpPr>
        <p:sp>
          <p:nvSpPr>
            <p:cNvPr id="25629" name="Text Box 18">
              <a:extLst>
                <a:ext uri="{FF2B5EF4-FFF2-40B4-BE49-F238E27FC236}">
                  <a16:creationId xmlns:a16="http://schemas.microsoft.com/office/drawing/2014/main" id="{352A94B3-A85E-50A0-EC8A-DD2AAE42A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228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6</a:t>
              </a:r>
              <a:r>
                <a:rPr lang="en-US" altLang="zh-TW" sz="12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>
                  <a:solidFill>
                    <a:srgbClr val="000000"/>
                  </a:solidFill>
                  <a:latin typeface="Symbol" panose="05050102010706020507" pitchFamily="18" charset="2"/>
                  <a:ea typeface="Arial Unicode MS" pitchFamily="34" charset="-120"/>
                </a:rPr>
                <a:t>+</a:t>
              </a:r>
              <a:r>
                <a:rPr lang="en-US" altLang="zh-TW" sz="1200">
                  <a:solidFill>
                    <a:srgbClr val="000000"/>
                  </a:solidFill>
                  <a:latin typeface="Symbol" panose="05050102010706020507" pitchFamily="18" charset="2"/>
                  <a:ea typeface="Arial Unicode MS" pitchFamily="34" charset="-120"/>
                </a:rPr>
                <a:t> </a:t>
              </a: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30" name="Rectangle 19">
              <a:extLst>
                <a:ext uri="{FF2B5EF4-FFF2-40B4-BE49-F238E27FC236}">
                  <a16:creationId xmlns:a16="http://schemas.microsoft.com/office/drawing/2014/main" id="{371ED05E-BB22-927A-D4DD-564FFE82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5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20713" indent="-620713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=  </a:t>
              </a:r>
              <a:endPara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1" name="Text Box 20">
              <a:extLst>
                <a:ext uri="{FF2B5EF4-FFF2-40B4-BE49-F238E27FC236}">
                  <a16:creationId xmlns:a16="http://schemas.microsoft.com/office/drawing/2014/main" id="{D40A53A7-A3B8-2EEA-EC23-030F503A4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" y="201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32" name="Line 21">
              <a:extLst>
                <a:ext uri="{FF2B5EF4-FFF2-40B4-BE49-F238E27FC236}">
                  <a16:creationId xmlns:a16="http://schemas.microsoft.com/office/drawing/2014/main" id="{E74CAE59-9F20-B61E-F2C3-8AF19FBA2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2300"/>
              <a:ext cx="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67611" name="Group 27">
            <a:extLst>
              <a:ext uri="{FF2B5EF4-FFF2-40B4-BE49-F238E27FC236}">
                <a16:creationId xmlns:a16="http://schemas.microsoft.com/office/drawing/2014/main" id="{7AC31CE3-0786-B958-E344-FE9F7F40D7FC}"/>
              </a:ext>
            </a:extLst>
          </p:cNvPr>
          <p:cNvGrpSpPr>
            <a:grpSpLocks/>
          </p:cNvGrpSpPr>
          <p:nvPr/>
        </p:nvGrpSpPr>
        <p:grpSpPr bwMode="auto">
          <a:xfrm>
            <a:off x="5976938" y="3213100"/>
            <a:ext cx="1174750" cy="879475"/>
            <a:chOff x="1580" y="2016"/>
            <a:chExt cx="740" cy="554"/>
          </a:xfrm>
        </p:grpSpPr>
        <p:sp>
          <p:nvSpPr>
            <p:cNvPr id="25625" name="Text Box 28">
              <a:extLst>
                <a:ext uri="{FF2B5EF4-FFF2-40B4-BE49-F238E27FC236}">
                  <a16:creationId xmlns:a16="http://schemas.microsoft.com/office/drawing/2014/main" id="{4BCFA899-882E-89E8-A734-33213BF1D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228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9</a:t>
              </a:r>
              <a:r>
                <a:rPr lang="en-US" altLang="zh-TW" sz="12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>
                  <a:solidFill>
                    <a:srgbClr val="000000"/>
                  </a:solidFill>
                  <a:latin typeface="Symbol" panose="05050102010706020507" pitchFamily="18" charset="2"/>
                  <a:ea typeface="Arial Unicode MS" pitchFamily="34" charset="-120"/>
                </a:rPr>
                <a:t>+</a:t>
              </a:r>
              <a:r>
                <a:rPr lang="en-US" altLang="zh-TW" sz="1200">
                  <a:solidFill>
                    <a:srgbClr val="000000"/>
                  </a:solidFill>
                  <a:latin typeface="Symbol" panose="05050102010706020507" pitchFamily="18" charset="2"/>
                  <a:ea typeface="Arial Unicode MS" pitchFamily="34" charset="-120"/>
                </a:rPr>
                <a:t> </a:t>
              </a: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26" name="Rectangle 29">
              <a:extLst>
                <a:ext uri="{FF2B5EF4-FFF2-40B4-BE49-F238E27FC236}">
                  <a16:creationId xmlns:a16="http://schemas.microsoft.com/office/drawing/2014/main" id="{F681A1AB-5055-2951-9A76-A32C4CDD6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5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20713" indent="-620713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=  </a:t>
              </a:r>
              <a:endPara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7" name="Text Box 30">
              <a:extLst>
                <a:ext uri="{FF2B5EF4-FFF2-40B4-BE49-F238E27FC236}">
                  <a16:creationId xmlns:a16="http://schemas.microsoft.com/office/drawing/2014/main" id="{15827F0E-ADB2-DAAF-A371-C98B3B6A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" y="201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5628" name="Line 31">
              <a:extLst>
                <a:ext uri="{FF2B5EF4-FFF2-40B4-BE49-F238E27FC236}">
                  <a16:creationId xmlns:a16="http://schemas.microsoft.com/office/drawing/2014/main" id="{D40A960D-63B7-8FC2-C595-DC3E52E9C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2300"/>
              <a:ext cx="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67629" name="Group 45">
            <a:extLst>
              <a:ext uri="{FF2B5EF4-FFF2-40B4-BE49-F238E27FC236}">
                <a16:creationId xmlns:a16="http://schemas.microsoft.com/office/drawing/2014/main" id="{FC2334B3-CADF-11B4-08E1-E515A8A190B1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357563"/>
            <a:ext cx="1679575" cy="633412"/>
            <a:chOff x="2112" y="3566"/>
            <a:chExt cx="1058" cy="399"/>
          </a:xfrm>
        </p:grpSpPr>
        <p:grpSp>
          <p:nvGrpSpPr>
            <p:cNvPr id="25620" name="Group 46">
              <a:extLst>
                <a:ext uri="{FF2B5EF4-FFF2-40B4-BE49-F238E27FC236}">
                  <a16:creationId xmlns:a16="http://schemas.microsoft.com/office/drawing/2014/main" id="{9035171C-3C5E-6A8B-364B-3A97CA149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0" y="3566"/>
              <a:ext cx="450" cy="399"/>
              <a:chOff x="3695" y="3315"/>
              <a:chExt cx="450" cy="399"/>
            </a:xfrm>
          </p:grpSpPr>
          <p:sp>
            <p:nvSpPr>
              <p:cNvPr id="25622" name="Text Box 47">
                <a:extLst>
                  <a:ext uri="{FF2B5EF4-FFF2-40B4-BE49-F238E27FC236}">
                    <a16:creationId xmlns:a16="http://schemas.microsoft.com/office/drawing/2014/main" id="{6A44A02B-51F2-69BF-2289-6EBB3F967F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5" y="3483"/>
                <a:ext cx="4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 i="1">
                    <a:solidFill>
                      <a:srgbClr val="333399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900">
                    <a:solidFill>
                      <a:srgbClr val="333399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>
                    <a:solidFill>
                      <a:srgbClr val="333399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 sz="900">
                    <a:solidFill>
                      <a:srgbClr val="333399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>
                    <a:solidFill>
                      <a:srgbClr val="333399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5623" name="Text Box 48">
                <a:extLst>
                  <a:ext uri="{FF2B5EF4-FFF2-40B4-BE49-F238E27FC236}">
                    <a16:creationId xmlns:a16="http://schemas.microsoft.com/office/drawing/2014/main" id="{32944376-C901-9A46-59EF-DAE06B842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9" y="3315"/>
                <a:ext cx="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 i="1">
                    <a:solidFill>
                      <a:srgbClr val="333399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5624" name="Line 49">
                <a:extLst>
                  <a:ext uri="{FF2B5EF4-FFF2-40B4-BE49-F238E27FC236}">
                    <a16:creationId xmlns:a16="http://schemas.microsoft.com/office/drawing/2014/main" id="{61864CD4-51A5-E9FE-0799-FEBA0F66D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3521"/>
                <a:ext cx="295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5621" name="Text Box 50">
              <a:extLst>
                <a:ext uri="{FF2B5EF4-FFF2-40B4-BE49-F238E27FC236}">
                  <a16:creationId xmlns:a16="http://schemas.microsoft.com/office/drawing/2014/main" id="{8995571C-299F-C6FD-593D-ED242699C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65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 </a:t>
              </a:r>
              <a:r>
                <a:rPr lang="en-US" altLang="zh-TW" sz="1800" i="1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T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(</a:t>
              </a:r>
              <a:r>
                <a:rPr lang="en-US" altLang="zh-TW" sz="1800" i="1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n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) = </a:t>
              </a:r>
              <a:endPara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67635" name="Rectangle 51">
            <a:extLst>
              <a:ext uri="{FF2B5EF4-FFF2-40B4-BE49-F238E27FC236}">
                <a16:creationId xmlns:a16="http://schemas.microsoft.com/office/drawing/2014/main" id="{95267A69-A840-A302-98B6-645BE59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365625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</a:t>
            </a:r>
            <a:endParaRPr lang="en-US" altLang="zh-TW" sz="2400" baseline="300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636" name="Rectangle 52">
            <a:extLst>
              <a:ext uri="{FF2B5EF4-FFF2-40B4-BE49-F238E27FC236}">
                <a16:creationId xmlns:a16="http://schemas.microsoft.com/office/drawing/2014/main" id="{40ED18C1-1029-0380-742C-8BDCA02E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4375150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zh-TW" sz="2400" baseline="300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637" name="Rectangle 53">
            <a:extLst>
              <a:ext uri="{FF2B5EF4-FFF2-40B4-BE49-F238E27FC236}">
                <a16:creationId xmlns:a16="http://schemas.microsoft.com/office/drawing/2014/main" id="{A87CFAAD-1A6B-3CA5-45D4-A6E8B317D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41888"/>
            <a:ext cx="755808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∴   The 6th term and the 9th term of the sequence are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    and     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respectively.</a:t>
            </a:r>
          </a:p>
        </p:txBody>
      </p:sp>
      <p:graphicFrame>
        <p:nvGraphicFramePr>
          <p:cNvPr id="67638" name="Object 54">
            <a:extLst>
              <a:ext uri="{FF2B5EF4-FFF2-40B4-BE49-F238E27FC236}">
                <a16:creationId xmlns:a16="http://schemas.microsoft.com/office/drawing/2014/main" id="{7D6D63D2-905E-D9A9-2C53-685BBC6BE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481638"/>
          <a:ext cx="22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28501" imgH="723586" progId="Equation.3">
                  <p:embed/>
                </p:oleObj>
              </mc:Choice>
              <mc:Fallback>
                <p:oleObj name="方程式" r:id="rId8" imgW="228501" imgH="723586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481638"/>
                        <a:ext cx="22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9" name="Object 55">
            <a:extLst>
              <a:ext uri="{FF2B5EF4-FFF2-40B4-BE49-F238E27FC236}">
                <a16:creationId xmlns:a16="http://schemas.microsoft.com/office/drawing/2014/main" id="{9F6FA95F-B6B0-A053-5B72-78E689C30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481638"/>
          <a:ext cx="38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380835" imgH="723586" progId="Equation.3">
                  <p:embed/>
                </p:oleObj>
              </mc:Choice>
              <mc:Fallback>
                <p:oleObj name="方程式" r:id="rId9" imgW="380835" imgH="72358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481638"/>
                        <a:ext cx="381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67593" grpId="0"/>
      <p:bldP spid="67600" grpId="0"/>
      <p:bldP spid="67635" grpId="0"/>
      <p:bldP spid="67636" grpId="0"/>
      <p:bldP spid="676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7" name="AutoShape 27">
            <a:extLst>
              <a:ext uri="{FF2B5EF4-FFF2-40B4-BE49-F238E27FC236}">
                <a16:creationId xmlns:a16="http://schemas.microsoft.com/office/drawing/2014/main" id="{C7A9DA8C-3B05-064B-ACE1-3B9786A8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1133475"/>
            <a:ext cx="6867525" cy="1325563"/>
          </a:xfrm>
          <a:prstGeom prst="cloudCallout">
            <a:avLst>
              <a:gd name="adj1" fmla="val -55431"/>
              <a:gd name="adj2" fmla="val -2940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ach number in the sequence is called a </a:t>
            </a:r>
            <a:r>
              <a:rPr lang="en-US" altLang="zh-TW" sz="2600" b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term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altLang="zh-TW" sz="2600" b="1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C6A8D93F-E650-CB9D-810A-DCAD2612F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29000"/>
            <a:ext cx="8201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 example,</a:t>
            </a:r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4B04C0D1-9EC2-4B28-2F7D-74DE0530A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445000"/>
            <a:ext cx="28035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(ii)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HK" sz="11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1, 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…</a:t>
            </a:r>
          </a:p>
        </p:txBody>
      </p:sp>
      <p:sp>
        <p:nvSpPr>
          <p:cNvPr id="51214" name="Text Box 14">
            <a:extLst>
              <a:ext uri="{FF2B5EF4-FFF2-40B4-BE49-F238E27FC236}">
                <a16:creationId xmlns:a16="http://schemas.microsoft.com/office/drawing/2014/main" id="{B18EBDD3-DDC3-30A5-9C7C-EC083219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933825"/>
            <a:ext cx="35401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(i)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1, 8, 27, 64, …</a:t>
            </a:r>
          </a:p>
        </p:txBody>
      </p:sp>
      <p:sp>
        <p:nvSpPr>
          <p:cNvPr id="51215" name="Text Box 15">
            <a:extLst>
              <a:ext uri="{FF2B5EF4-FFF2-40B4-BE49-F238E27FC236}">
                <a16:creationId xmlns:a16="http://schemas.microsoft.com/office/drawing/2014/main" id="{E931B4B9-C2B6-8D99-A329-E44C2A56F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914900"/>
            <a:ext cx="39608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(iii)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HK" sz="1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–3, 6, –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12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24, …</a:t>
            </a:r>
          </a:p>
        </p:txBody>
      </p:sp>
      <p:sp>
        <p:nvSpPr>
          <p:cNvPr id="51216" name="Text Box 16">
            <a:extLst>
              <a:ext uri="{FF2B5EF4-FFF2-40B4-BE49-F238E27FC236}">
                <a16:creationId xmlns:a16="http://schemas.microsoft.com/office/drawing/2014/main" id="{3C03439D-425C-1122-03CF-49CBAE1EE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59413"/>
            <a:ext cx="35528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(iv)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6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3, …</a:t>
            </a:r>
          </a:p>
        </p:txBody>
      </p:sp>
      <p:sp>
        <p:nvSpPr>
          <p:cNvPr id="17416" name="Text Box 19">
            <a:extLst>
              <a:ext uri="{FF2B5EF4-FFF2-40B4-BE49-F238E27FC236}">
                <a16:creationId xmlns:a16="http://schemas.microsoft.com/office/drawing/2014/main" id="{4756F584-ADFC-D0B2-7A1B-13A77D391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0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General Term of a Sequence</a:t>
            </a:r>
            <a:endParaRPr lang="en-US" altLang="zh-TW" b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26" name="AutoShape 26">
            <a:extLst>
              <a:ext uri="{FF2B5EF4-FFF2-40B4-BE49-F238E27FC236}">
                <a16:creationId xmlns:a16="http://schemas.microsoft.com/office/drawing/2014/main" id="{CFD22750-268F-34DC-7855-C07530E80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1054100"/>
            <a:ext cx="6754813" cy="1776413"/>
          </a:xfrm>
          <a:prstGeom prst="cloudCallout">
            <a:avLst>
              <a:gd name="adj1" fmla="val -54676"/>
              <a:gd name="adj2" fmla="val -3266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list of numbers 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arranged in order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 called a </a:t>
            </a:r>
            <a:r>
              <a:rPr lang="en-US" altLang="zh-TW" sz="2600" b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sequence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TW" sz="2400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zh-TW" sz="2400" b="1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71682" name="Picture 2" descr="Q:\Secondary (Maths)\Martin\NSSMIA2E_5Min\6A01\Ref\Teacher and student artwork Tiff file\Teacher_F1.tif">
            <a:extLst>
              <a:ext uri="{FF2B5EF4-FFF2-40B4-BE49-F238E27FC236}">
                <a16:creationId xmlns:a16="http://schemas.microsoft.com/office/drawing/2014/main" id="{61443E76-9735-C02F-334C-F125E1F7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788988"/>
            <a:ext cx="19367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9">
            <a:extLst>
              <a:ext uri="{FF2B5EF4-FFF2-40B4-BE49-F238E27FC236}">
                <a16:creationId xmlns:a16="http://schemas.microsoft.com/office/drawing/2014/main" id="{C10AEC6A-D93B-B3EA-C565-3193AC0C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591175"/>
            <a:ext cx="39608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Note: The terms in a sequence may not form a pattern.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7" grpId="0" animBg="1"/>
      <p:bldP spid="51209" grpId="0"/>
      <p:bldP spid="51213" grpId="0"/>
      <p:bldP spid="51214" grpId="0"/>
      <p:bldP spid="51215" grpId="0"/>
      <p:bldP spid="51216" grpId="0"/>
      <p:bldP spid="51226" grpId="0" animBg="1"/>
      <p:bldP spid="51226" grpId="1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7">
            <a:extLst>
              <a:ext uri="{FF2B5EF4-FFF2-40B4-BE49-F238E27FC236}">
                <a16:creationId xmlns:a16="http://schemas.microsoft.com/office/drawing/2014/main" id="{38DAF285-7EA5-1B14-7013-B1DAACE5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1397000"/>
            <a:ext cx="43624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2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4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7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11 , ...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171" name="Line 19">
            <a:extLst>
              <a:ext uri="{FF2B5EF4-FFF2-40B4-BE49-F238E27FC236}">
                <a16:creationId xmlns:a16="http://schemas.microsoft.com/office/drawing/2014/main" id="{FB89E180-1A8A-FA1F-BE30-A7BFC360F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3425" y="1911350"/>
            <a:ext cx="0" cy="25241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02AA307E-87B4-64CE-0204-C5EA8F1A9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122488"/>
            <a:ext cx="11953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1st term</a:t>
            </a:r>
          </a:p>
        </p:txBody>
      </p:sp>
      <p:sp>
        <p:nvSpPr>
          <p:cNvPr id="49173" name="Line 21">
            <a:extLst>
              <a:ext uri="{FF2B5EF4-FFF2-40B4-BE49-F238E27FC236}">
                <a16:creationId xmlns:a16="http://schemas.microsoft.com/office/drawing/2014/main" id="{B2963771-1D36-2242-4D9E-AA7EB6F4C1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1763" y="1208088"/>
            <a:ext cx="0" cy="25241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74" name="Text Box 22">
            <a:extLst>
              <a:ext uri="{FF2B5EF4-FFF2-40B4-BE49-F238E27FC236}">
                <a16:creationId xmlns:a16="http://schemas.microsoft.com/office/drawing/2014/main" id="{5BEAA24C-9CE5-63E4-75BD-88A736B8E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836613"/>
            <a:ext cx="1289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2nd term</a:t>
            </a:r>
          </a:p>
        </p:txBody>
      </p:sp>
      <p:sp>
        <p:nvSpPr>
          <p:cNvPr id="49175" name="Line 23">
            <a:extLst>
              <a:ext uri="{FF2B5EF4-FFF2-40B4-BE49-F238E27FC236}">
                <a16:creationId xmlns:a16="http://schemas.microsoft.com/office/drawing/2014/main" id="{BD004055-5002-C2CF-D55F-A20F46F43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6925" y="1930400"/>
            <a:ext cx="0" cy="23336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74D17672-4BB2-1FA8-6203-DEDF4F5E8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122488"/>
            <a:ext cx="12271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3rd term</a:t>
            </a:r>
          </a:p>
        </p:txBody>
      </p:sp>
      <p:sp>
        <p:nvSpPr>
          <p:cNvPr id="49177" name="Line 25">
            <a:extLst>
              <a:ext uri="{FF2B5EF4-FFF2-40B4-BE49-F238E27FC236}">
                <a16:creationId xmlns:a16="http://schemas.microsoft.com/office/drawing/2014/main" id="{42649A51-BCA9-0A95-857E-94D5FB2EF2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1613" y="1208088"/>
            <a:ext cx="0" cy="25241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78" name="Text Box 26">
            <a:extLst>
              <a:ext uri="{FF2B5EF4-FFF2-40B4-BE49-F238E27FC236}">
                <a16:creationId xmlns:a16="http://schemas.microsoft.com/office/drawing/2014/main" id="{7A55D772-09E2-1862-BFDE-2B0E209FC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836613"/>
            <a:ext cx="12112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4th term</a:t>
            </a:r>
          </a:p>
        </p:txBody>
      </p:sp>
      <p:sp>
        <p:nvSpPr>
          <p:cNvPr id="49179" name="Line 27">
            <a:extLst>
              <a:ext uri="{FF2B5EF4-FFF2-40B4-BE49-F238E27FC236}">
                <a16:creationId xmlns:a16="http://schemas.microsoft.com/office/drawing/2014/main" id="{E4E3AC09-ACFC-2ED2-D0EC-8D22CC67EA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4238" y="1911350"/>
            <a:ext cx="0" cy="25241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9180" name="Text Box 28">
            <a:extLst>
              <a:ext uri="{FF2B5EF4-FFF2-40B4-BE49-F238E27FC236}">
                <a16:creationId xmlns:a16="http://schemas.microsoft.com/office/drawing/2014/main" id="{74576FEA-DCA4-0C5D-F607-6BCD4E598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2122488"/>
            <a:ext cx="12112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2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altLang="zh-TW" sz="22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 term</a:t>
            </a:r>
          </a:p>
        </p:txBody>
      </p:sp>
      <p:sp>
        <p:nvSpPr>
          <p:cNvPr id="18445" name="Text Box 34">
            <a:extLst>
              <a:ext uri="{FF2B5EF4-FFF2-40B4-BE49-F238E27FC236}">
                <a16:creationId xmlns:a16="http://schemas.microsoft.com/office/drawing/2014/main" id="{38A213CF-2AA8-EADD-E75D-B0B16BE1C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399415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</a:t>
            </a:r>
            <a:r>
              <a:rPr lang="zh-HK" altLang="en-US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sequence</a:t>
            </a:r>
            <a:endParaRPr lang="en-US" altLang="zh-TW" sz="26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188" name="Text Box 36">
            <a:extLst>
              <a:ext uri="{FF2B5EF4-FFF2-40B4-BE49-F238E27FC236}">
                <a16:creationId xmlns:a16="http://schemas.microsoft.com/office/drawing/2014/main" id="{AC92D21F-60AF-ECAD-9864-F49F41B17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3163888"/>
            <a:ext cx="1830387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9189" name="Text Box 37">
            <a:extLst>
              <a:ext uri="{FF2B5EF4-FFF2-40B4-BE49-F238E27FC236}">
                <a16:creationId xmlns:a16="http://schemas.microsoft.com/office/drawing/2014/main" id="{CF429365-3143-2C7F-8B32-E72415A45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3587750"/>
            <a:ext cx="183038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2 </a:t>
            </a:r>
          </a:p>
        </p:txBody>
      </p:sp>
      <p:sp>
        <p:nvSpPr>
          <p:cNvPr id="49190" name="Text Box 38">
            <a:extLst>
              <a:ext uri="{FF2B5EF4-FFF2-40B4-BE49-F238E27FC236}">
                <a16:creationId xmlns:a16="http://schemas.microsoft.com/office/drawing/2014/main" id="{8D9F23A3-DF70-D8D9-7653-DA088FEBD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4011613"/>
            <a:ext cx="1830387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4 </a:t>
            </a:r>
          </a:p>
        </p:txBody>
      </p:sp>
      <p:sp>
        <p:nvSpPr>
          <p:cNvPr id="49191" name="Text Box 39">
            <a:extLst>
              <a:ext uri="{FF2B5EF4-FFF2-40B4-BE49-F238E27FC236}">
                <a16:creationId xmlns:a16="http://schemas.microsoft.com/office/drawing/2014/main" id="{63739B95-F30D-0988-4795-D371F0E4A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4441825"/>
            <a:ext cx="184467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7 </a:t>
            </a:r>
          </a:p>
        </p:txBody>
      </p:sp>
      <p:sp>
        <p:nvSpPr>
          <p:cNvPr id="49192" name="Text Box 40">
            <a:extLst>
              <a:ext uri="{FF2B5EF4-FFF2-40B4-BE49-F238E27FC236}">
                <a16:creationId xmlns:a16="http://schemas.microsoft.com/office/drawing/2014/main" id="{A4E7DCB9-D716-0758-9D24-34600612D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4856163"/>
            <a:ext cx="170656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9200" name="AutoShape 48">
            <a:extLst>
              <a:ext uri="{FF2B5EF4-FFF2-40B4-BE49-F238E27FC236}">
                <a16:creationId xmlns:a16="http://schemas.microsoft.com/office/drawing/2014/main" id="{49D02C2E-C536-F813-7D18-9F683312E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8" y="1449388"/>
            <a:ext cx="395287" cy="4635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202" name="AutoShape 50">
            <a:extLst>
              <a:ext uri="{FF2B5EF4-FFF2-40B4-BE49-F238E27FC236}">
                <a16:creationId xmlns:a16="http://schemas.microsoft.com/office/drawing/2014/main" id="{423E7A0E-1C13-8A12-0DF0-922E7A972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1460500"/>
            <a:ext cx="395288" cy="4635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203" name="AutoShape 51">
            <a:extLst>
              <a:ext uri="{FF2B5EF4-FFF2-40B4-BE49-F238E27FC236}">
                <a16:creationId xmlns:a16="http://schemas.microsoft.com/office/drawing/2014/main" id="{E80C8AE5-5F20-8A8C-5653-654D12C59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1460500"/>
            <a:ext cx="395287" cy="4635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204" name="AutoShape 52">
            <a:extLst>
              <a:ext uri="{FF2B5EF4-FFF2-40B4-BE49-F238E27FC236}">
                <a16:creationId xmlns:a16="http://schemas.microsoft.com/office/drawing/2014/main" id="{646CE5C5-437A-9429-8914-AB0A3181E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460500"/>
            <a:ext cx="395287" cy="4635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205" name="AutoShape 53">
            <a:extLst>
              <a:ext uri="{FF2B5EF4-FFF2-40B4-BE49-F238E27FC236}">
                <a16:creationId xmlns:a16="http://schemas.microsoft.com/office/drawing/2014/main" id="{8ECCB04E-1206-24E4-5F99-ADB7249B4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1460500"/>
            <a:ext cx="395288" cy="4635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207" name="AutoShape 55">
            <a:extLst>
              <a:ext uri="{FF2B5EF4-FFF2-40B4-BE49-F238E27FC236}">
                <a16:creationId xmlns:a16="http://schemas.microsoft.com/office/drawing/2014/main" id="{CE339F64-3B4E-7027-69CF-FA16409E0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2816225"/>
            <a:ext cx="3900488" cy="2484438"/>
          </a:xfrm>
          <a:prstGeom prst="cloudCallout">
            <a:avLst>
              <a:gd name="adj1" fmla="val -58588"/>
              <a:gd name="adj2" fmla="val -3709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zh-HK" sz="2600" b="1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208" name="Text Box 56">
            <a:extLst>
              <a:ext uri="{FF2B5EF4-FFF2-40B4-BE49-F238E27FC236}">
                <a16:creationId xmlns:a16="http://schemas.microsoft.com/office/drawing/2014/main" id="{898C48B0-6EBD-DEE6-3123-5045BE32D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3" y="3192463"/>
            <a:ext cx="337978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 easy reference, we use the notations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on the right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to denote the terms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altLang="zh-TW" sz="26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209" name="Text Box 57">
            <a:extLst>
              <a:ext uri="{FF2B5EF4-FFF2-40B4-BE49-F238E27FC236}">
                <a16:creationId xmlns:a16="http://schemas.microsoft.com/office/drawing/2014/main" id="{7C4B9B9C-E044-869A-8ED5-B6A883151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127250"/>
            <a:ext cx="339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210" name="Text Box 58">
            <a:extLst>
              <a:ext uri="{FF2B5EF4-FFF2-40B4-BE49-F238E27FC236}">
                <a16:creationId xmlns:a16="http://schemas.microsoft.com/office/drawing/2014/main" id="{27288CD5-9AD1-34D9-2370-2618589AA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835025"/>
            <a:ext cx="339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211" name="Text Box 59">
            <a:extLst>
              <a:ext uri="{FF2B5EF4-FFF2-40B4-BE49-F238E27FC236}">
                <a16:creationId xmlns:a16="http://schemas.microsoft.com/office/drawing/2014/main" id="{F4B061D3-D66D-475E-8FD3-425FE8CD6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835025"/>
            <a:ext cx="339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9212" name="Text Box 60">
            <a:extLst>
              <a:ext uri="{FF2B5EF4-FFF2-40B4-BE49-F238E27FC236}">
                <a16:creationId xmlns:a16="http://schemas.microsoft.com/office/drawing/2014/main" id="{B6D2F2CD-4541-29AB-03CC-682283ECA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120900"/>
            <a:ext cx="339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9213" name="Text Box 61">
            <a:extLst>
              <a:ext uri="{FF2B5EF4-FFF2-40B4-BE49-F238E27FC236}">
                <a16:creationId xmlns:a16="http://schemas.microsoft.com/office/drawing/2014/main" id="{081E0769-1EE9-6240-3ED4-90A6D928C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2120900"/>
            <a:ext cx="339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200">
                <a:solidFill>
                  <a:srgbClr val="FF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  <a:endParaRPr lang="en-US" altLang="zh-TW" sz="2200">
              <a:solidFill>
                <a:srgbClr val="FF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2706" name="Picture 2" descr="Q:\Secondary (Maths)\Martin\NSSMIA2E_5Min\6A01\Ref\Teacher and student artwork Tiff file\Teacher_F6.tif">
            <a:extLst>
              <a:ext uri="{FF2B5EF4-FFF2-40B4-BE49-F238E27FC236}">
                <a16:creationId xmlns:a16="http://schemas.microsoft.com/office/drawing/2014/main" id="{FE433567-98BF-25C7-543C-52A17C2D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2019300"/>
            <a:ext cx="2338388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4E74C4A-4A6E-2848-04A7-CF6D9545F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5516563"/>
            <a:ext cx="554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...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2" grpId="0"/>
      <p:bldP spid="49174" grpId="0"/>
      <p:bldP spid="49176" grpId="0"/>
      <p:bldP spid="49178" grpId="0"/>
      <p:bldP spid="49180" grpId="0"/>
      <p:bldP spid="49188" grpId="0"/>
      <p:bldP spid="49189" grpId="0"/>
      <p:bldP spid="49190" grpId="0"/>
      <p:bldP spid="49200" grpId="0" animBg="1"/>
      <p:bldP spid="49200" grpId="1" animBg="1"/>
      <p:bldP spid="49202" grpId="0" animBg="1"/>
      <p:bldP spid="49202" grpId="1" animBg="1"/>
      <p:bldP spid="49203" grpId="0" animBg="1"/>
      <p:bldP spid="49203" grpId="1" animBg="1"/>
      <p:bldP spid="49204" grpId="0" animBg="1"/>
      <p:bldP spid="49204" grpId="1" animBg="1"/>
      <p:bldP spid="49205" grpId="0" animBg="1"/>
      <p:bldP spid="49207" grpId="0" animBg="1"/>
      <p:bldP spid="49208" grpId="0"/>
      <p:bldP spid="49210" grpId="0"/>
      <p:bldP spid="49211" grpId="0"/>
      <p:bldP spid="49212" grpId="0"/>
      <p:bldP spid="4921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3" name="AutoShape 33">
            <a:extLst>
              <a:ext uri="{FF2B5EF4-FFF2-40B4-BE49-F238E27FC236}">
                <a16:creationId xmlns:a16="http://schemas.microsoft.com/office/drawing/2014/main" id="{D52A1A84-0597-DF9C-9DFF-4B3C1784C96D}"/>
              </a:ext>
            </a:extLst>
          </p:cNvPr>
          <p:cNvSpPr>
            <a:spLocks noChangeArrowheads="1"/>
          </p:cNvSpPr>
          <p:nvPr/>
        </p:nvSpPr>
        <p:spPr bwMode="auto">
          <a:xfrm rot="223777">
            <a:off x="2082800" y="912813"/>
            <a:ext cx="6816725" cy="2397125"/>
          </a:xfrm>
          <a:prstGeom prst="cloudCallout">
            <a:avLst>
              <a:gd name="adj1" fmla="val -60986"/>
              <a:gd name="adj2" fmla="val 23426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zh-HK" sz="2400" b="1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354" name="Text Box 34">
            <a:extLst>
              <a:ext uri="{FF2B5EF4-FFF2-40B4-BE49-F238E27FC236}">
                <a16:creationId xmlns:a16="http://schemas.microsoft.com/office/drawing/2014/main" id="{A0C271A4-F90F-5CA9-5329-9BB2B2EF3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5" y="1377950"/>
            <a:ext cx="5062538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 term of the sequence 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is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called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zh-TW" sz="2600" b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general term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of the sequence.</a:t>
            </a:r>
            <a:endParaRPr lang="en-US" altLang="zh-TW" sz="26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3730" name="Picture 2" descr="Q:\Secondary (Maths)\Martin\NSSMIA2E_5Min\6A01\Ref\Teacher and student artwork Tiff file\Teacher_F3.tif">
            <a:extLst>
              <a:ext uri="{FF2B5EF4-FFF2-40B4-BE49-F238E27FC236}">
                <a16:creationId xmlns:a16="http://schemas.microsoft.com/office/drawing/2014/main" id="{B64F9FFC-EF7D-2A07-B06D-3D957CB54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1484313"/>
            <a:ext cx="2160588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9">
            <a:extLst>
              <a:ext uri="{FF2B5EF4-FFF2-40B4-BE49-F238E27FC236}">
                <a16:creationId xmlns:a16="http://schemas.microsoft.com/office/drawing/2014/main" id="{99E6005F-4823-43EA-B640-A26D038EF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3644900"/>
            <a:ext cx="33845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 Note: A sequence without a pattern has no general term.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3" grpId="0" animBg="1"/>
      <p:bldP spid="5635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AutoShape 17">
            <a:extLst>
              <a:ext uri="{FF2B5EF4-FFF2-40B4-BE49-F238E27FC236}">
                <a16:creationId xmlns:a16="http://schemas.microsoft.com/office/drawing/2014/main" id="{7DED4BC4-697B-A5A9-7770-32EA9A0F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79425"/>
            <a:ext cx="7073900" cy="2157413"/>
          </a:xfrm>
          <a:prstGeom prst="cloudCallout">
            <a:avLst>
              <a:gd name="adj1" fmla="val -58912"/>
              <a:gd name="adj2" fmla="val -2443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We can write down the general </a:t>
            </a:r>
            <a:b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term </a:t>
            </a:r>
            <a:r>
              <a:rPr lang="en-US" altLang="zh-HK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of the sequence as </a:t>
            </a:r>
            <a:b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 algebraic expression of </a:t>
            </a:r>
            <a:r>
              <a:rPr lang="en-US" altLang="zh-HK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altLang="zh-TW" sz="26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EBC0E88F-58A2-C834-2957-6047B45BF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46325"/>
            <a:ext cx="664845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Consider the sequence –1, 0, 1, 2, …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03EF0D0E-18C6-313B-FFB1-B67D96028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2857500"/>
            <a:ext cx="20415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We have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F996FE93-212D-0407-6B4B-EB992E060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2871788"/>
            <a:ext cx="3281363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–1</a:t>
            </a:r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F2A1DDDD-6983-6E9A-23B1-6ECFACCC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3402013"/>
            <a:ext cx="3281363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0</a:t>
            </a:r>
          </a:p>
        </p:txBody>
      </p:sp>
      <p:sp>
        <p:nvSpPr>
          <p:cNvPr id="62470" name="Text Box 6">
            <a:extLst>
              <a:ext uri="{FF2B5EF4-FFF2-40B4-BE49-F238E27FC236}">
                <a16:creationId xmlns:a16="http://schemas.microsoft.com/office/drawing/2014/main" id="{AC55D965-98C9-C27E-1E12-E9287D5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3984625"/>
            <a:ext cx="3281363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1</a:t>
            </a: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1F378513-0B67-B6B7-6F30-067E19C02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540250"/>
            <a:ext cx="3281363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2 </a:t>
            </a:r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0EE6D5D3-E054-3A34-80C4-7B663FA36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56213"/>
            <a:ext cx="63150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614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614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614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614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614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14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14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14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14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∴    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general term of the sequence is</a:t>
            </a:r>
            <a:endParaRPr lang="en-US" altLang="zh-TW" sz="26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476" name="Text Box 12">
            <a:extLst>
              <a:ext uri="{FF2B5EF4-FFF2-40B4-BE49-F238E27FC236}">
                <a16:creationId xmlns:a16="http://schemas.microsoft.com/office/drawing/2014/main" id="{77168A15-3DDB-8515-DBF7-CEB886CD7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2862263"/>
            <a:ext cx="15208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–2 + 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endParaRPr lang="en-US" altLang="zh-TW" sz="26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477" name="Text Box 13">
            <a:extLst>
              <a:ext uri="{FF2B5EF4-FFF2-40B4-BE49-F238E27FC236}">
                <a16:creationId xmlns:a16="http://schemas.microsoft.com/office/drawing/2014/main" id="{19286C43-927A-61D4-9E98-9E6314061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414713"/>
            <a:ext cx="1655763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–2 + 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zh-TW" sz="26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478" name="Text Box 14">
            <a:extLst>
              <a:ext uri="{FF2B5EF4-FFF2-40B4-BE49-F238E27FC236}">
                <a16:creationId xmlns:a16="http://schemas.microsoft.com/office/drawing/2014/main" id="{F733AAD5-B8C8-8377-607E-99D9F7913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986213"/>
            <a:ext cx="15843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–2 + 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endParaRPr lang="en-US" altLang="zh-TW" sz="26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479" name="Text Box 15">
            <a:extLst>
              <a:ext uri="{FF2B5EF4-FFF2-40B4-BE49-F238E27FC236}">
                <a16:creationId xmlns:a16="http://schemas.microsoft.com/office/drawing/2014/main" id="{10F66A44-2864-54D3-5E85-263958A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543425"/>
            <a:ext cx="1439863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–2 + 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endParaRPr lang="en-US" altLang="zh-TW" sz="26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B191B092-C18D-7A0D-A25A-78B07985D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4954588"/>
            <a:ext cx="22320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 Unicode MS" pitchFamily="34" charset="-120"/>
                <a:ea typeface="Arial Unicode MS" pitchFamily="34" charset="-120"/>
              </a:rPr>
              <a:t>	⋮	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0"/>
            </a:endParaRPr>
          </a:p>
        </p:txBody>
      </p:sp>
      <p:sp>
        <p:nvSpPr>
          <p:cNvPr id="62485" name="Text Box 21">
            <a:extLst>
              <a:ext uri="{FF2B5EF4-FFF2-40B4-BE49-F238E27FC236}">
                <a16:creationId xmlns:a16="http://schemas.microsoft.com/office/drawing/2014/main" id="{723A7B70-BA6F-5F1B-89DF-D5460BB00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738813"/>
            <a:ext cx="631507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614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614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614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614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614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14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14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14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14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 i="1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–2 + </a:t>
            </a:r>
            <a:r>
              <a:rPr lang="en-US" altLang="zh-TW" sz="2600" i="1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endParaRPr lang="en-US" altLang="zh-TW" sz="26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96" name="Picture 2" descr="Q:\Secondary (Maths)\Martin\NSSMIA2E_5Min\6A01\Ref\Teacher and student artwork Tiff file\Teacher_F4.tif">
            <a:extLst>
              <a:ext uri="{FF2B5EF4-FFF2-40B4-BE49-F238E27FC236}">
                <a16:creationId xmlns:a16="http://schemas.microsoft.com/office/drawing/2014/main" id="{72E5F324-E9E6-8138-4164-4918C04AB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404813"/>
            <a:ext cx="141128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0655BB32-AB39-DF7F-74F7-915FC555A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1B3FC6A3-E7F5-5138-A68C-1FD55C77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17">
            <a:extLst>
              <a:ext uri="{FF2B5EF4-FFF2-40B4-BE49-F238E27FC236}">
                <a16:creationId xmlns:a16="http://schemas.microsoft.com/office/drawing/2014/main" id="{C74952CE-7164-B0D7-E678-C13347F96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774700"/>
            <a:ext cx="6267450" cy="1204913"/>
          </a:xfrm>
          <a:prstGeom prst="cloudCallout">
            <a:avLst>
              <a:gd name="adj1" fmla="val -63579"/>
              <a:gd name="adj2" fmla="val -5092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Let’s see the following example.</a:t>
            </a:r>
            <a:endParaRPr lang="en-US" altLang="zh-TW" sz="26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animBg="1"/>
      <p:bldP spid="21517" grpId="1" animBg="1"/>
      <p:bldP spid="21506" grpId="0"/>
      <p:bldP spid="62467" grpId="0"/>
      <p:bldP spid="62468" grpId="0"/>
      <p:bldP spid="62469" grpId="0"/>
      <p:bldP spid="62470" grpId="0"/>
      <p:bldP spid="62471" grpId="0"/>
      <p:bldP spid="62473" grpId="0"/>
      <p:bldP spid="62476" grpId="0"/>
      <p:bldP spid="62477" grpId="0"/>
      <p:bldP spid="62478" grpId="0"/>
      <p:bldP spid="62479" grpId="0"/>
      <p:bldP spid="62483" grpId="0"/>
      <p:bldP spid="62485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94264875-9C3A-BCBB-5EBE-44CA90B7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6400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Follow-up question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0D30CB5-8EC4-6E3B-1ABF-06B9149A9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853598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Find the general term 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sz="2600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of the sequence 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3, 5, 7, 9, … 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60038C13-6899-AC08-148A-E9D4FE373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46325"/>
            <a:ext cx="209073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05F39B34-98C1-C05A-3977-F788E45BC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924175"/>
            <a:ext cx="32813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5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F82D9438-DBAD-77B9-FB3D-86412A582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68688"/>
            <a:ext cx="3281362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EAD93F8C-BD1E-E8A7-F10E-9227CCF98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79875"/>
            <a:ext cx="32813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9 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78B4F516-7D10-84C8-0262-E7AB6D194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2346325"/>
            <a:ext cx="1990725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2(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+ 1 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A77763FF-F5D9-A36B-6865-90848FFC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925763"/>
            <a:ext cx="239077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2(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600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+ 1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C3B19A93-1881-E62D-44FF-957A5BBA8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3468688"/>
            <a:ext cx="243046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2(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600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+ 1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76790C61-9BB0-0256-7B7C-05477D0A9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4079875"/>
            <a:ext cx="2846387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2(</a:t>
            </a:r>
            <a:r>
              <a:rPr lang="en-US" altLang="zh-TW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+ 1</a:t>
            </a:r>
            <a:r>
              <a:rPr lang="en-US" altLang="zh-TW" sz="2600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D8031BA6-A021-89B4-6FC0-EED8647AB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89475"/>
            <a:ext cx="4621213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∴    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2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+ 1</a:t>
            </a:r>
            <a:endParaRPr lang="en-US" altLang="zh-TW" sz="26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07" name="Rectangle 19">
            <a:extLst>
              <a:ext uri="{FF2B5EF4-FFF2-40B4-BE49-F238E27FC236}">
                <a16:creationId xmlns:a16="http://schemas.microsoft.com/office/drawing/2014/main" id="{EC532978-8135-B853-4805-DE9AE3547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00300"/>
            <a:ext cx="1009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∵ </a:t>
            </a:r>
            <a:endParaRPr lang="en-US" altLang="zh-TW" sz="2600" baseline="300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E692B2C-93F7-A9C8-AF17-A1C8DDE96EEE}"/>
              </a:ext>
            </a:extLst>
          </p:cNvPr>
          <p:cNvGrpSpPr>
            <a:grpSpLocks/>
          </p:cNvGrpSpPr>
          <p:nvPr/>
        </p:nvGrpSpPr>
        <p:grpSpPr bwMode="auto">
          <a:xfrm>
            <a:off x="2089150" y="5207000"/>
            <a:ext cx="898525" cy="33338"/>
            <a:chOff x="2089151" y="5207001"/>
            <a:chExt cx="898673" cy="33338"/>
          </a:xfrm>
        </p:grpSpPr>
        <p:sp>
          <p:nvSpPr>
            <p:cNvPr id="21519" name="Line 57">
              <a:extLst>
                <a:ext uri="{FF2B5EF4-FFF2-40B4-BE49-F238E27FC236}">
                  <a16:creationId xmlns:a16="http://schemas.microsoft.com/office/drawing/2014/main" id="{2259C136-0E10-D56D-08F5-A720BEDBB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151" y="5207001"/>
              <a:ext cx="8986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20" name="Line 58">
              <a:extLst>
                <a:ext uri="{FF2B5EF4-FFF2-40B4-BE49-F238E27FC236}">
                  <a16:creationId xmlns:a16="http://schemas.microsoft.com/office/drawing/2014/main" id="{B410E119-AE8C-97D4-ED63-6D2873BBD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151" y="5240339"/>
              <a:ext cx="8986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/>
      <p:bldP spid="63496" grpId="0"/>
      <p:bldP spid="63497" grpId="0"/>
      <p:bldP spid="63498" grpId="0"/>
      <p:bldP spid="63499" grpId="0"/>
      <p:bldP spid="63500" grpId="0"/>
      <p:bldP spid="63501" grpId="0"/>
      <p:bldP spid="63502" grpId="0"/>
      <p:bldP spid="63503" grpId="0"/>
      <p:bldP spid="635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DBA46057-CB16-182A-E369-D034827E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454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Finding the Terms of a Sequence from its General Term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0F87ABD-F6A2-A016-DDA8-0BEB3E489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3175000"/>
            <a:ext cx="853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Consider the sequence with general term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 = 5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+ 1.</a:t>
            </a: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91A34D90-418D-C23F-9D45-97DBCB52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3633788"/>
            <a:ext cx="32813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   ) = 5(   ) + 1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B3CBE171-41A9-F1F6-B9D2-FCE77E869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4146550"/>
            <a:ext cx="32813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 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5(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+ 1 </a:t>
            </a:r>
          </a:p>
        </p:txBody>
      </p:sp>
      <p:sp>
        <p:nvSpPr>
          <p:cNvPr id="64530" name="Text Box 18">
            <a:extLst>
              <a:ext uri="{FF2B5EF4-FFF2-40B4-BE49-F238E27FC236}">
                <a16:creationId xmlns:a16="http://schemas.microsoft.com/office/drawing/2014/main" id="{119231E0-65E0-0757-9572-322D6F1A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4662488"/>
            <a:ext cx="32813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5(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+ 1</a:t>
            </a:r>
          </a:p>
        </p:txBody>
      </p:sp>
      <p:sp>
        <p:nvSpPr>
          <p:cNvPr id="64531" name="Text Box 19">
            <a:extLst>
              <a:ext uri="{FF2B5EF4-FFF2-40B4-BE49-F238E27FC236}">
                <a16:creationId xmlns:a16="http://schemas.microsoft.com/office/drawing/2014/main" id="{399FE060-57E4-D2D0-FBB6-909DFCF5A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5176838"/>
            <a:ext cx="32813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5(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+ 1 </a:t>
            </a:r>
          </a:p>
        </p:txBody>
      </p:sp>
      <p:sp>
        <p:nvSpPr>
          <p:cNvPr id="64532" name="Text Box 20">
            <a:extLst>
              <a:ext uri="{FF2B5EF4-FFF2-40B4-BE49-F238E27FC236}">
                <a16:creationId xmlns:a16="http://schemas.microsoft.com/office/drawing/2014/main" id="{34570355-44FD-F922-0BD4-326AFAD63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3635375"/>
            <a:ext cx="3952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33" name="Text Box 21">
            <a:extLst>
              <a:ext uri="{FF2B5EF4-FFF2-40B4-BE49-F238E27FC236}">
                <a16:creationId xmlns:a16="http://schemas.microsoft.com/office/drawing/2014/main" id="{C98F1DE5-32E1-56FF-B788-3575815DB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4149725"/>
            <a:ext cx="4238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34" name="Text Box 22">
            <a:extLst>
              <a:ext uri="{FF2B5EF4-FFF2-40B4-BE49-F238E27FC236}">
                <a16:creationId xmlns:a16="http://schemas.microsoft.com/office/drawing/2014/main" id="{6A92BAB3-054D-0581-2E9F-6AEB81E7E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4667250"/>
            <a:ext cx="3952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35" name="Text Box 23">
            <a:extLst>
              <a:ext uri="{FF2B5EF4-FFF2-40B4-BE49-F238E27FC236}">
                <a16:creationId xmlns:a16="http://schemas.microsoft.com/office/drawing/2014/main" id="{76D8CE0D-8669-AE3A-99D7-10762B208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5180013"/>
            <a:ext cx="4270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36" name="Text Box 24">
            <a:extLst>
              <a:ext uri="{FF2B5EF4-FFF2-40B4-BE49-F238E27FC236}">
                <a16:creationId xmlns:a16="http://schemas.microsoft.com/office/drawing/2014/main" id="{4B3798B1-A72B-4E76-4845-D1205FD19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632200"/>
            <a:ext cx="20621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1st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term:</a:t>
            </a: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67D663CF-D2A8-DA26-0EB6-29887122E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143375"/>
            <a:ext cx="20621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2nd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term:</a:t>
            </a:r>
          </a:p>
        </p:txBody>
      </p:sp>
      <p:sp>
        <p:nvSpPr>
          <p:cNvPr id="64539" name="Text Box 27">
            <a:extLst>
              <a:ext uri="{FF2B5EF4-FFF2-40B4-BE49-F238E27FC236}">
                <a16:creationId xmlns:a16="http://schemas.microsoft.com/office/drawing/2014/main" id="{7CBC2AF9-09EE-6A9B-0A39-A18618E62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5175250"/>
            <a:ext cx="20621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4th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term:</a:t>
            </a:r>
          </a:p>
        </p:txBody>
      </p:sp>
      <p:sp>
        <p:nvSpPr>
          <p:cNvPr id="64540" name="Text Box 28">
            <a:extLst>
              <a:ext uri="{FF2B5EF4-FFF2-40B4-BE49-F238E27FC236}">
                <a16:creationId xmlns:a16="http://schemas.microsoft.com/office/drawing/2014/main" id="{819CBBB8-9C39-D2F7-1293-425C53ACC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660900"/>
            <a:ext cx="20621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3rd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term: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07A0C656-97C3-E664-4E14-749FB434B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5570538"/>
            <a:ext cx="4241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 Unicode MS" pitchFamily="34" charset="-120"/>
                <a:ea typeface="Arial Unicode MS" pitchFamily="34" charset="-120"/>
              </a:rPr>
              <a:t>	⋮		 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⋮</a:t>
            </a:r>
          </a:p>
        </p:txBody>
      </p:sp>
      <p:sp>
        <p:nvSpPr>
          <p:cNvPr id="64542" name="Rectangle 30">
            <a:extLst>
              <a:ext uri="{FF2B5EF4-FFF2-40B4-BE49-F238E27FC236}">
                <a16:creationId xmlns:a16="http://schemas.microsoft.com/office/drawing/2014/main" id="{48BACCE6-020F-DF6E-D2FF-C6D4F42F7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5995988"/>
            <a:ext cx="853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∴ 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The sequence is 6, 11, 16, 21, …</a:t>
            </a:r>
          </a:p>
        </p:txBody>
      </p:sp>
      <p:sp>
        <p:nvSpPr>
          <p:cNvPr id="64543" name="Text Box 31">
            <a:extLst>
              <a:ext uri="{FF2B5EF4-FFF2-40B4-BE49-F238E27FC236}">
                <a16:creationId xmlns:a16="http://schemas.microsoft.com/office/drawing/2014/main" id="{C8743C78-55BF-6162-7C6A-2AF6ED981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3632200"/>
            <a:ext cx="1520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6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171F4841-ECDC-82E1-4265-658D9F2A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5175250"/>
            <a:ext cx="1520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21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A071DEB1-E6F6-37A8-C8D0-6E14D83F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4146550"/>
            <a:ext cx="1520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11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107B70E8-44CB-C406-C4EF-D8B300311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4660900"/>
            <a:ext cx="1520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16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39A404CB-6660-8945-F435-9795C6F3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3740150"/>
            <a:ext cx="3960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Substitute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n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 = 1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62B4ED86-3342-F7CD-F626-B5A82476B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4244975"/>
            <a:ext cx="3960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Substitute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n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 = 2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4550" name="Text Box 38">
            <a:extLst>
              <a:ext uri="{FF2B5EF4-FFF2-40B4-BE49-F238E27FC236}">
                <a16:creationId xmlns:a16="http://schemas.microsoft.com/office/drawing/2014/main" id="{C5F4F9AB-AB65-42F7-FD9D-505B5B95B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4768850"/>
            <a:ext cx="3960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Substitute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n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 = 3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4551" name="Text Box 39">
            <a:extLst>
              <a:ext uri="{FF2B5EF4-FFF2-40B4-BE49-F238E27FC236}">
                <a16:creationId xmlns:a16="http://schemas.microsoft.com/office/drawing/2014/main" id="{6CE42590-F0BD-7671-27D8-441C2E811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5287963"/>
            <a:ext cx="3960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Substitute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n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 = 4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80459E49-7681-3EC0-04B4-E5CD3E714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638550"/>
            <a:ext cx="3952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53" name="Text Box 41">
            <a:extLst>
              <a:ext uri="{FF2B5EF4-FFF2-40B4-BE49-F238E27FC236}">
                <a16:creationId xmlns:a16="http://schemas.microsoft.com/office/drawing/2014/main" id="{CAA860CC-1CDA-2351-7596-932AB3533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3" y="4149725"/>
            <a:ext cx="431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54" name="Text Box 42">
            <a:extLst>
              <a:ext uri="{FF2B5EF4-FFF2-40B4-BE49-F238E27FC236}">
                <a16:creationId xmlns:a16="http://schemas.microsoft.com/office/drawing/2014/main" id="{A34D7769-5288-46B3-E70E-A8C0C7AD6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667250"/>
            <a:ext cx="431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55" name="Text Box 43">
            <a:extLst>
              <a:ext uri="{FF2B5EF4-FFF2-40B4-BE49-F238E27FC236}">
                <a16:creationId xmlns:a16="http://schemas.microsoft.com/office/drawing/2014/main" id="{1E08E27E-ADA5-6553-9B59-93C8755AA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3" y="5181600"/>
            <a:ext cx="431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57" name="AutoShape 45">
            <a:extLst>
              <a:ext uri="{FF2B5EF4-FFF2-40B4-BE49-F238E27FC236}">
                <a16:creationId xmlns:a16="http://schemas.microsoft.com/office/drawing/2014/main" id="{523F691C-BC66-84FB-5375-B67C5A69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939800"/>
            <a:ext cx="6229350" cy="2235200"/>
          </a:xfrm>
          <a:prstGeom prst="cloudCallout">
            <a:avLst>
              <a:gd name="adj1" fmla="val -64171"/>
              <a:gd name="adj2" fmla="val -917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zh-HK" sz="2400" b="1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4558" name="Text Box 46">
            <a:extLst>
              <a:ext uri="{FF2B5EF4-FFF2-40B4-BE49-F238E27FC236}">
                <a16:creationId xmlns:a16="http://schemas.microsoft.com/office/drawing/2014/main" id="{751127CA-86C5-09A0-0A7C-1BD8972C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268413"/>
            <a:ext cx="547211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When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general term of a sequence is known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we can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find any term of the sequence by </a:t>
            </a:r>
            <a:r>
              <a:rPr lang="en-US" altLang="zh-TW" sz="2400" u="sng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method of substitution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altLang="zh-TW" sz="24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5778" name="Picture 2" descr="Q:\Secondary (Maths)\Martin\NSSMIA2E_5Min\6A01\Ref\Teacher and student artwork Tiff file\Teacher_F1.tif">
            <a:extLst>
              <a:ext uri="{FF2B5EF4-FFF2-40B4-BE49-F238E27FC236}">
                <a16:creationId xmlns:a16="http://schemas.microsoft.com/office/drawing/2014/main" id="{D5904231-6FF7-43EA-9EF8-2295014F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92"/>
          <a:stretch>
            <a:fillRect/>
          </a:stretch>
        </p:blipFill>
        <p:spPr bwMode="auto">
          <a:xfrm>
            <a:off x="395288" y="1387475"/>
            <a:ext cx="1976437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64528" grpId="0"/>
      <p:bldP spid="64529" grpId="0"/>
      <p:bldP spid="64530" grpId="0"/>
      <p:bldP spid="64531" grpId="0"/>
      <p:bldP spid="64532" grpId="0"/>
      <p:bldP spid="64533" grpId="0"/>
      <p:bldP spid="64534" grpId="0"/>
      <p:bldP spid="64535" grpId="0"/>
      <p:bldP spid="64536" grpId="0"/>
      <p:bldP spid="64537" grpId="0"/>
      <p:bldP spid="64539" grpId="0"/>
      <p:bldP spid="64540" grpId="0"/>
      <p:bldP spid="64541" grpId="0"/>
      <p:bldP spid="64542" grpId="0"/>
      <p:bldP spid="64543" grpId="0"/>
      <p:bldP spid="64545" grpId="0"/>
      <p:bldP spid="64546" grpId="0"/>
      <p:bldP spid="64547" grpId="0"/>
      <p:bldP spid="64548" grpId="0"/>
      <p:bldP spid="64549" grpId="0"/>
      <p:bldP spid="64550" grpId="0"/>
      <p:bldP spid="64551" grpId="0"/>
      <p:bldP spid="64552" grpId="0"/>
      <p:bldP spid="64553" grpId="0"/>
      <p:bldP spid="64554" grpId="0"/>
      <p:bldP spid="64555" grpId="0"/>
      <p:bldP spid="64557" grpId="0" animBg="1"/>
      <p:bldP spid="645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CC2B55E8-321E-1A63-59C5-A4A02613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84200"/>
            <a:ext cx="8345488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435100" algn="l"/>
                <a:tab pos="2057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435100" algn="l"/>
                <a:tab pos="2057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435100" algn="l"/>
                <a:tab pos="2057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4351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4351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4351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4351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4351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4351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For the sequence with general term </a:t>
            </a:r>
            <a:b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2</a:t>
            </a:r>
            <a:r>
              <a:rPr lang="en-US" altLang="zh-TW" sz="2600" i="1" baseline="44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600" baseline="44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+1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en-US" altLang="zh-HK" sz="26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find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HK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HK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6123" name="Rectangle 43">
            <a:extLst>
              <a:ext uri="{FF2B5EF4-FFF2-40B4-BE49-F238E27FC236}">
                <a16:creationId xmlns:a16="http://schemas.microsoft.com/office/drawing/2014/main" id="{CA6FF516-1EDC-D6D8-5FEA-DC32117F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589213"/>
            <a:ext cx="3768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HK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TW" sz="26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124" name="Rectangle 44">
            <a:extLst>
              <a:ext uri="{FF2B5EF4-FFF2-40B4-BE49-F238E27FC236}">
                <a16:creationId xmlns:a16="http://schemas.microsoft.com/office/drawing/2014/main" id="{1A431FB8-1DD2-E281-86A4-4AB4D438A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305300"/>
            <a:ext cx="3351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HK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TW" sz="26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126" name="Text Box 46">
            <a:extLst>
              <a:ext uri="{FF2B5EF4-FFF2-40B4-BE49-F238E27FC236}">
                <a16:creationId xmlns:a16="http://schemas.microsoft.com/office/drawing/2014/main" id="{0E988CFD-E765-4521-A1B5-14D37BA2D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5" y="2671763"/>
            <a:ext cx="3960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Substitute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n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 = 5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6127" name="Rectangle 47">
            <a:extLst>
              <a:ext uri="{FF2B5EF4-FFF2-40B4-BE49-F238E27FC236}">
                <a16:creationId xmlns:a16="http://schemas.microsoft.com/office/drawing/2014/main" id="{38557626-C6CC-CA8C-7C1A-A5F3E97DF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605088"/>
            <a:ext cx="1819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lang="en-US" altLang="zh-HK" sz="2600" baseline="44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600" baseline="440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HK" sz="2600" baseline="44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600" baseline="44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+1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128" name="Rectangle 48">
            <a:extLst>
              <a:ext uri="{FF2B5EF4-FFF2-40B4-BE49-F238E27FC236}">
                <a16:creationId xmlns:a16="http://schemas.microsoft.com/office/drawing/2014/main" id="{626102A6-E8EE-CC4F-CD75-0BE59652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562350"/>
            <a:ext cx="8842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64</a:t>
            </a:r>
          </a:p>
        </p:txBody>
      </p:sp>
      <p:sp>
        <p:nvSpPr>
          <p:cNvPr id="46129" name="Rectangle 49">
            <a:extLst>
              <a:ext uri="{FF2B5EF4-FFF2-40B4-BE49-F238E27FC236}">
                <a16:creationId xmlns:a16="http://schemas.microsoft.com/office/drawing/2014/main" id="{A8893481-7BD1-3E7E-5741-E1BCB768E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4295775"/>
            <a:ext cx="164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lang="en-US" altLang="zh-HK" sz="2600" baseline="44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600" baseline="440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HK" sz="2600" baseline="44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600" baseline="44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+1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130" name="Rectangle 50">
            <a:extLst>
              <a:ext uri="{FF2B5EF4-FFF2-40B4-BE49-F238E27FC236}">
                <a16:creationId xmlns:a16="http://schemas.microsoft.com/office/drawing/2014/main" id="{3511DB25-4DD9-0147-5F14-9E1628F5B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5300663"/>
            <a:ext cx="12922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512</a:t>
            </a:r>
          </a:p>
        </p:txBody>
      </p:sp>
      <p:sp>
        <p:nvSpPr>
          <p:cNvPr id="46131" name="Text Box 51">
            <a:extLst>
              <a:ext uri="{FF2B5EF4-FFF2-40B4-BE49-F238E27FC236}">
                <a16:creationId xmlns:a16="http://schemas.microsoft.com/office/drawing/2014/main" id="{9AAB3426-E949-9A7B-70CF-230204615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5" y="4344988"/>
            <a:ext cx="3960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Substitute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n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 = 8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6133" name="Text Box 53">
            <a:extLst>
              <a:ext uri="{FF2B5EF4-FFF2-40B4-BE49-F238E27FC236}">
                <a16:creationId xmlns:a16="http://schemas.microsoft.com/office/drawing/2014/main" id="{39D91A33-8AD2-8C90-56A5-39F7F5D84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593975"/>
            <a:ext cx="466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  <a:endParaRPr lang="en-US" altLang="zh-TW" sz="2600">
              <a:solidFill>
                <a:srgbClr val="008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134" name="Text Box 54">
            <a:extLst>
              <a:ext uri="{FF2B5EF4-FFF2-40B4-BE49-F238E27FC236}">
                <a16:creationId xmlns:a16="http://schemas.microsoft.com/office/drawing/2014/main" id="{10117A9F-5491-3033-7DFF-3DEBA9650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2754313"/>
            <a:ext cx="466725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baseline="400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  <a:endParaRPr lang="en-US" altLang="zh-TW" sz="2600" baseline="40000">
              <a:solidFill>
                <a:srgbClr val="008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135" name="Text Box 55">
            <a:extLst>
              <a:ext uri="{FF2B5EF4-FFF2-40B4-BE49-F238E27FC236}">
                <a16:creationId xmlns:a16="http://schemas.microsoft.com/office/drawing/2014/main" id="{D84E8149-8052-4839-1D06-4D3631B38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329113"/>
            <a:ext cx="466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</a:t>
            </a:r>
            <a:endParaRPr lang="en-US" altLang="zh-TW" sz="2600">
              <a:solidFill>
                <a:srgbClr val="008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136" name="Text Box 56">
            <a:extLst>
              <a:ext uri="{FF2B5EF4-FFF2-40B4-BE49-F238E27FC236}">
                <a16:creationId xmlns:a16="http://schemas.microsoft.com/office/drawing/2014/main" id="{7156C534-CD7D-01C5-BCB8-9B0102C7A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454525"/>
            <a:ext cx="466725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b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baseline="440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</a:t>
            </a:r>
            <a:endParaRPr lang="en-US" altLang="zh-TW" sz="2600" baseline="44000">
              <a:solidFill>
                <a:srgbClr val="008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6137" name="Group 57">
            <a:extLst>
              <a:ext uri="{FF2B5EF4-FFF2-40B4-BE49-F238E27FC236}">
                <a16:creationId xmlns:a16="http://schemas.microsoft.com/office/drawing/2014/main" id="{5C923EA7-8033-F8A7-C658-FA858B59F8D0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5707063"/>
            <a:ext cx="549275" cy="46037"/>
            <a:chOff x="1343" y="2403"/>
            <a:chExt cx="227" cy="22"/>
          </a:xfrm>
        </p:grpSpPr>
        <p:sp>
          <p:nvSpPr>
            <p:cNvPr id="23575" name="Line 58">
              <a:extLst>
                <a:ext uri="{FF2B5EF4-FFF2-40B4-BE49-F238E27FC236}">
                  <a16:creationId xmlns:a16="http://schemas.microsoft.com/office/drawing/2014/main" id="{6AE0E549-1047-1375-4CDF-D4FC3A833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3" y="240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3576" name="Line 59">
              <a:extLst>
                <a:ext uri="{FF2B5EF4-FFF2-40B4-BE49-F238E27FC236}">
                  <a16:creationId xmlns:a16="http://schemas.microsoft.com/office/drawing/2014/main" id="{43BE23A8-34CA-DF2B-B27A-78147B2DC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3" y="242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6140" name="Group 60">
            <a:extLst>
              <a:ext uri="{FF2B5EF4-FFF2-40B4-BE49-F238E27FC236}">
                <a16:creationId xmlns:a16="http://schemas.microsoft.com/office/drawing/2014/main" id="{5EE747F2-4AC0-8348-737B-3BA15616BF53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3968750"/>
            <a:ext cx="360363" cy="46038"/>
            <a:chOff x="1343" y="2403"/>
            <a:chExt cx="227" cy="22"/>
          </a:xfrm>
        </p:grpSpPr>
        <p:sp>
          <p:nvSpPr>
            <p:cNvPr id="23573" name="Line 61">
              <a:extLst>
                <a:ext uri="{FF2B5EF4-FFF2-40B4-BE49-F238E27FC236}">
                  <a16:creationId xmlns:a16="http://schemas.microsoft.com/office/drawing/2014/main" id="{A4846AA4-5625-C48E-A219-900AF15A7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3" y="240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3574" name="Line 62">
              <a:extLst>
                <a:ext uri="{FF2B5EF4-FFF2-40B4-BE49-F238E27FC236}">
                  <a16:creationId xmlns:a16="http://schemas.microsoft.com/office/drawing/2014/main" id="{C4FE7C21-0391-25F2-72FF-F74AB4E5F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3" y="242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6143" name="Rectangle 63">
            <a:extLst>
              <a:ext uri="{FF2B5EF4-FFF2-40B4-BE49-F238E27FC236}">
                <a16:creationId xmlns:a16="http://schemas.microsoft.com/office/drawing/2014/main" id="{2BA5DB84-6450-0D07-A767-F2160E19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103563"/>
            <a:ext cx="1819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lang="en-US" altLang="zh-HK" sz="2600" baseline="44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144" name="Rectangle 64">
            <a:extLst>
              <a:ext uri="{FF2B5EF4-FFF2-40B4-BE49-F238E27FC236}">
                <a16:creationId xmlns:a16="http://schemas.microsoft.com/office/drawing/2014/main" id="{CC94EACA-41FE-5F8C-6D2B-B7CFB5EA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4805363"/>
            <a:ext cx="1819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HK" sz="2600" baseline="44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6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33846A22-CA0C-79DF-05F8-36B1F7FA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8DC40DD8-9EC4-1EAC-2D3E-413E53C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3" grpId="0"/>
      <p:bldP spid="46124" grpId="0"/>
      <p:bldP spid="46126" grpId="0"/>
      <p:bldP spid="46127" grpId="0"/>
      <p:bldP spid="46128" grpId="0"/>
      <p:bldP spid="46129" grpId="0"/>
      <p:bldP spid="46130" grpId="0"/>
      <p:bldP spid="46131" grpId="0"/>
      <p:bldP spid="46133" grpId="0"/>
      <p:bldP spid="46134" grpId="0"/>
      <p:bldP spid="46135" grpId="0"/>
      <p:bldP spid="46136" grpId="0"/>
      <p:bldP spid="46143" grpId="0"/>
      <p:bldP spid="461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B8030BC-831F-0C46-3EA3-E7D0C1977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31900"/>
            <a:ext cx="355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Consider the sequence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DC44960-0277-FA99-128B-657978BA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930400"/>
            <a:ext cx="801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(a)   Find the general term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 of the sequence.</a:t>
            </a:r>
            <a:endParaRPr lang="en-US" altLang="zh-TW" sz="2400" b="1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809B48C6-6267-6AB5-B6DF-1EF3989F9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2428875"/>
            <a:ext cx="7396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(b)   Write down the 6th term and the 9th term of the sequence.</a:t>
            </a:r>
            <a:endParaRPr lang="en-US" altLang="zh-TW" sz="2400" b="1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A4B8AB87-0D0A-9E63-0370-53AA1EB69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Follow-up question</a:t>
            </a:r>
          </a:p>
        </p:txBody>
      </p:sp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BDFFD5CE-FD0D-AABB-5631-BB1017D44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0" y="1098550"/>
          <a:ext cx="1841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841500" imgH="723900" progId="Equation.3">
                  <p:embed/>
                </p:oleObj>
              </mc:Choice>
              <mc:Fallback>
                <p:oleObj name="方程式" r:id="rId2" imgW="1841500" imgH="72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098550"/>
                        <a:ext cx="1841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Rectangle 7">
            <a:extLst>
              <a:ext uri="{FF2B5EF4-FFF2-40B4-BE49-F238E27FC236}">
                <a16:creationId xmlns:a16="http://schemas.microsoft.com/office/drawing/2014/main" id="{469F0E7D-25F5-8A6B-BDE9-2220B21FC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3429000"/>
            <a:ext cx="189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∵ 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>
                <a:solidFill>
                  <a:srgbClr val="00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</a:t>
            </a:r>
            <a:endParaRPr lang="en-US" altLang="zh-TW" sz="2400" baseline="300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A2441922-A717-60A9-5F0E-2BBE00988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8" y="3429000"/>
            <a:ext cx="328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>
                <a:solidFill>
                  <a:srgbClr val="00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7CD3B0D5-F6A5-63C3-CDEE-EE09D90EB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4438650"/>
            <a:ext cx="328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>
                <a:solidFill>
                  <a:srgbClr val="00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9B22469D-A534-6059-BF16-A49403BC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8" y="4414838"/>
            <a:ext cx="328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>
                <a:solidFill>
                  <a:srgbClr val="00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</a:t>
            </a:r>
            <a:endParaRPr lang="en-US" altLang="zh-TW" sz="2400" baseline="300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548" name="Rectangle 12">
            <a:extLst>
              <a:ext uri="{FF2B5EF4-FFF2-40B4-BE49-F238E27FC236}">
                <a16:creationId xmlns:a16="http://schemas.microsoft.com/office/drawing/2014/main" id="{441D764A-189E-7BFD-CA52-9E88AA0D8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5405438"/>
            <a:ext cx="310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∴ 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 i="1">
                <a:solidFill>
                  <a:srgbClr val="00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</a:t>
            </a:r>
            <a:endParaRPr lang="en-US" altLang="zh-TW" sz="2400" baseline="300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550" name="Object 14">
            <a:extLst>
              <a:ext uri="{FF2B5EF4-FFF2-40B4-BE49-F238E27FC236}">
                <a16:creationId xmlns:a16="http://schemas.microsoft.com/office/drawing/2014/main" id="{21E66159-3B49-3F98-0EF1-59659D097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8238" y="3275013"/>
          <a:ext cx="22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28501" imgH="723586" progId="Equation.3">
                  <p:embed/>
                </p:oleObj>
              </mc:Choice>
              <mc:Fallback>
                <p:oleObj name="方程式" r:id="rId4" imgW="228501" imgH="72358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275013"/>
                        <a:ext cx="22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>
            <a:extLst>
              <a:ext uri="{FF2B5EF4-FFF2-40B4-BE49-F238E27FC236}">
                <a16:creationId xmlns:a16="http://schemas.microsoft.com/office/drawing/2014/main" id="{2BF3FE14-BE7B-8528-E83E-1875C8F85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3284538"/>
          <a:ext cx="22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28501" imgH="723586" progId="Equation.3">
                  <p:embed/>
                </p:oleObj>
              </mc:Choice>
              <mc:Fallback>
                <p:oleObj name="方程式" r:id="rId6" imgW="228501" imgH="72358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284538"/>
                        <a:ext cx="22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6">
            <a:extLst>
              <a:ext uri="{FF2B5EF4-FFF2-40B4-BE49-F238E27FC236}">
                <a16:creationId xmlns:a16="http://schemas.microsoft.com/office/drawing/2014/main" id="{703C64DD-30FE-D69F-D467-6C5C92DD5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4291013"/>
          <a:ext cx="22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28501" imgH="723586" progId="Equation.3">
                  <p:embed/>
                </p:oleObj>
              </mc:Choice>
              <mc:Fallback>
                <p:oleObj name="方程式" r:id="rId8" imgW="228501" imgH="72358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291013"/>
                        <a:ext cx="22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7">
            <a:extLst>
              <a:ext uri="{FF2B5EF4-FFF2-40B4-BE49-F238E27FC236}">
                <a16:creationId xmlns:a16="http://schemas.microsoft.com/office/drawing/2014/main" id="{6418E481-8A2E-7881-2AE4-FDE2F4BED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6588" y="4256088"/>
          <a:ext cx="22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228501" imgH="723586" progId="Equation.3">
                  <p:embed/>
                </p:oleObj>
              </mc:Choice>
              <mc:Fallback>
                <p:oleObj name="方程式" r:id="rId10" imgW="228501" imgH="72358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4256088"/>
                        <a:ext cx="22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5" name="Rectangle 19">
            <a:extLst>
              <a:ext uri="{FF2B5EF4-FFF2-40B4-BE49-F238E27FC236}">
                <a16:creationId xmlns:a16="http://schemas.microsoft.com/office/drawing/2014/main" id="{45039240-4235-7F52-689D-DFF6B516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3429000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endParaRPr lang="en-US" altLang="zh-TW" sz="2400" baseline="300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5572" name="Group 36">
            <a:extLst>
              <a:ext uri="{FF2B5EF4-FFF2-40B4-BE49-F238E27FC236}">
                <a16:creationId xmlns:a16="http://schemas.microsoft.com/office/drawing/2014/main" id="{1FDFFFC1-A115-2200-02F8-FCB100D0D91D}"/>
              </a:ext>
            </a:extLst>
          </p:cNvPr>
          <p:cNvGrpSpPr>
            <a:grpSpLocks/>
          </p:cNvGrpSpPr>
          <p:nvPr/>
        </p:nvGrpSpPr>
        <p:grpSpPr bwMode="auto">
          <a:xfrm>
            <a:off x="2643188" y="3200400"/>
            <a:ext cx="1174750" cy="879475"/>
            <a:chOff x="1580" y="2016"/>
            <a:chExt cx="740" cy="554"/>
          </a:xfrm>
        </p:grpSpPr>
        <p:sp>
          <p:nvSpPr>
            <p:cNvPr id="24617" name="Text Box 24">
              <a:extLst>
                <a:ext uri="{FF2B5EF4-FFF2-40B4-BE49-F238E27FC236}">
                  <a16:creationId xmlns:a16="http://schemas.microsoft.com/office/drawing/2014/main" id="{0370C177-7593-9DDC-0098-6C3C6988B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228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altLang="zh-TW" sz="12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>
                  <a:solidFill>
                    <a:srgbClr val="000000"/>
                  </a:solidFill>
                  <a:latin typeface="Symbol" panose="05050102010706020507" pitchFamily="18" charset="2"/>
                  <a:ea typeface="Arial Unicode MS" pitchFamily="34" charset="-120"/>
                </a:rPr>
                <a:t>+</a:t>
              </a:r>
              <a:r>
                <a:rPr lang="en-US" altLang="zh-TW" sz="1200">
                  <a:solidFill>
                    <a:srgbClr val="000000"/>
                  </a:solidFill>
                  <a:latin typeface="Symbol" panose="05050102010706020507" pitchFamily="18" charset="2"/>
                  <a:ea typeface="Arial Unicode MS" pitchFamily="34" charset="-120"/>
                </a:rPr>
                <a:t> </a:t>
              </a: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18" name="Rectangle 20">
              <a:extLst>
                <a:ext uri="{FF2B5EF4-FFF2-40B4-BE49-F238E27FC236}">
                  <a16:creationId xmlns:a16="http://schemas.microsoft.com/office/drawing/2014/main" id="{FBAF193F-7FFD-A02A-E011-BFA905BC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5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20713" indent="-620713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=  </a:t>
              </a:r>
              <a:endPara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619" name="Text Box 22">
              <a:extLst>
                <a:ext uri="{FF2B5EF4-FFF2-40B4-BE49-F238E27FC236}">
                  <a16:creationId xmlns:a16="http://schemas.microsoft.com/office/drawing/2014/main" id="{A0A08A25-56CA-666D-7FF0-BC127493A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" y="201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20" name="Line 23">
              <a:extLst>
                <a:ext uri="{FF2B5EF4-FFF2-40B4-BE49-F238E27FC236}">
                  <a16:creationId xmlns:a16="http://schemas.microsoft.com/office/drawing/2014/main" id="{7D2DDAFB-A4BD-BCAB-085D-78ABEFB25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2300"/>
              <a:ext cx="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65573" name="Group 37">
            <a:extLst>
              <a:ext uri="{FF2B5EF4-FFF2-40B4-BE49-F238E27FC236}">
                <a16:creationId xmlns:a16="http://schemas.microsoft.com/office/drawing/2014/main" id="{D568B972-AA51-5329-AD96-25434624E49D}"/>
              </a:ext>
            </a:extLst>
          </p:cNvPr>
          <p:cNvGrpSpPr>
            <a:grpSpLocks/>
          </p:cNvGrpSpPr>
          <p:nvPr/>
        </p:nvGrpSpPr>
        <p:grpSpPr bwMode="auto">
          <a:xfrm>
            <a:off x="5961063" y="3209925"/>
            <a:ext cx="1174750" cy="879475"/>
            <a:chOff x="1580" y="2016"/>
            <a:chExt cx="740" cy="554"/>
          </a:xfrm>
        </p:grpSpPr>
        <p:sp>
          <p:nvSpPr>
            <p:cNvPr id="24613" name="Text Box 38">
              <a:extLst>
                <a:ext uri="{FF2B5EF4-FFF2-40B4-BE49-F238E27FC236}">
                  <a16:creationId xmlns:a16="http://schemas.microsoft.com/office/drawing/2014/main" id="{5615A9A0-9601-F74F-16A4-FC8A6A04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228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altLang="zh-TW" sz="12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>
                  <a:solidFill>
                    <a:srgbClr val="000000"/>
                  </a:solidFill>
                  <a:latin typeface="Symbol" panose="05050102010706020507" pitchFamily="18" charset="2"/>
                  <a:ea typeface="Arial Unicode MS" pitchFamily="34" charset="-120"/>
                </a:rPr>
                <a:t>+</a:t>
              </a:r>
              <a:r>
                <a:rPr lang="en-US" altLang="zh-TW" sz="1200">
                  <a:solidFill>
                    <a:srgbClr val="000000"/>
                  </a:solidFill>
                  <a:latin typeface="Symbol" panose="05050102010706020507" pitchFamily="18" charset="2"/>
                  <a:ea typeface="Arial Unicode MS" pitchFamily="34" charset="-120"/>
                </a:rPr>
                <a:t> </a:t>
              </a: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14" name="Rectangle 39">
              <a:extLst>
                <a:ext uri="{FF2B5EF4-FFF2-40B4-BE49-F238E27FC236}">
                  <a16:creationId xmlns:a16="http://schemas.microsoft.com/office/drawing/2014/main" id="{2C1C4D3B-4442-D3EF-612E-94BE8E48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5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20713" indent="-620713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=  </a:t>
              </a:r>
              <a:endPara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615" name="Text Box 40">
              <a:extLst>
                <a:ext uri="{FF2B5EF4-FFF2-40B4-BE49-F238E27FC236}">
                  <a16:creationId xmlns:a16="http://schemas.microsoft.com/office/drawing/2014/main" id="{8634AD91-EA13-61E2-FBDC-004B3D043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" y="201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616" name="Line 41">
              <a:extLst>
                <a:ext uri="{FF2B5EF4-FFF2-40B4-BE49-F238E27FC236}">
                  <a16:creationId xmlns:a16="http://schemas.microsoft.com/office/drawing/2014/main" id="{54089F8C-BAE4-CEFC-152E-D9B04443E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2300"/>
              <a:ext cx="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65583" name="Group 47">
            <a:extLst>
              <a:ext uri="{FF2B5EF4-FFF2-40B4-BE49-F238E27FC236}">
                <a16:creationId xmlns:a16="http://schemas.microsoft.com/office/drawing/2014/main" id="{0C665060-2F11-A061-A51B-2C25391B205D}"/>
              </a:ext>
            </a:extLst>
          </p:cNvPr>
          <p:cNvGrpSpPr>
            <a:grpSpLocks/>
          </p:cNvGrpSpPr>
          <p:nvPr/>
        </p:nvGrpSpPr>
        <p:grpSpPr bwMode="auto">
          <a:xfrm>
            <a:off x="5964238" y="4194175"/>
            <a:ext cx="1174750" cy="879475"/>
            <a:chOff x="1580" y="2016"/>
            <a:chExt cx="740" cy="554"/>
          </a:xfrm>
        </p:grpSpPr>
        <p:sp>
          <p:nvSpPr>
            <p:cNvPr id="24609" name="Text Box 48">
              <a:extLst>
                <a:ext uri="{FF2B5EF4-FFF2-40B4-BE49-F238E27FC236}">
                  <a16:creationId xmlns:a16="http://schemas.microsoft.com/office/drawing/2014/main" id="{5874449D-A6A5-2947-3C9B-F5CD6DA7B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228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4</a:t>
              </a:r>
              <a:r>
                <a:rPr lang="en-US" altLang="zh-TW" sz="12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>
                  <a:solidFill>
                    <a:srgbClr val="000000"/>
                  </a:solidFill>
                  <a:latin typeface="Symbol" panose="05050102010706020507" pitchFamily="18" charset="2"/>
                  <a:ea typeface="Arial Unicode MS" pitchFamily="34" charset="-120"/>
                </a:rPr>
                <a:t>+</a:t>
              </a:r>
              <a:r>
                <a:rPr lang="en-US" altLang="zh-TW" sz="1200">
                  <a:solidFill>
                    <a:srgbClr val="000000"/>
                  </a:solidFill>
                  <a:latin typeface="Symbol" panose="05050102010706020507" pitchFamily="18" charset="2"/>
                  <a:ea typeface="Arial Unicode MS" pitchFamily="34" charset="-120"/>
                </a:rPr>
                <a:t> </a:t>
              </a: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10" name="Rectangle 49">
              <a:extLst>
                <a:ext uri="{FF2B5EF4-FFF2-40B4-BE49-F238E27FC236}">
                  <a16:creationId xmlns:a16="http://schemas.microsoft.com/office/drawing/2014/main" id="{DFFEB19F-30AE-873B-671C-1A9784C73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5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20713" indent="-620713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=  </a:t>
              </a:r>
              <a:endPara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611" name="Text Box 50">
              <a:extLst>
                <a:ext uri="{FF2B5EF4-FFF2-40B4-BE49-F238E27FC236}">
                  <a16:creationId xmlns:a16="http://schemas.microsoft.com/office/drawing/2014/main" id="{6A38D4A0-C538-A8CA-54A0-8A6E0809D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" y="201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612" name="Line 51">
              <a:extLst>
                <a:ext uri="{FF2B5EF4-FFF2-40B4-BE49-F238E27FC236}">
                  <a16:creationId xmlns:a16="http://schemas.microsoft.com/office/drawing/2014/main" id="{02B67316-7A23-7A7C-FABC-B271792E6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2300"/>
              <a:ext cx="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65595" name="Group 59">
            <a:extLst>
              <a:ext uri="{FF2B5EF4-FFF2-40B4-BE49-F238E27FC236}">
                <a16:creationId xmlns:a16="http://schemas.microsoft.com/office/drawing/2014/main" id="{5A004477-704F-61CC-958A-A1115A5DAF28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5183188"/>
            <a:ext cx="1174750" cy="879475"/>
            <a:chOff x="1207" y="3265"/>
            <a:chExt cx="740" cy="554"/>
          </a:xfrm>
        </p:grpSpPr>
        <p:grpSp>
          <p:nvGrpSpPr>
            <p:cNvPr id="24602" name="Group 52">
              <a:extLst>
                <a:ext uri="{FF2B5EF4-FFF2-40B4-BE49-F238E27FC236}">
                  <a16:creationId xmlns:a16="http://schemas.microsoft.com/office/drawing/2014/main" id="{36452B55-112F-B7CA-402F-086E528F0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7" y="3265"/>
              <a:ext cx="740" cy="554"/>
              <a:chOff x="1580" y="2016"/>
              <a:chExt cx="740" cy="554"/>
            </a:xfrm>
          </p:grpSpPr>
          <p:sp>
            <p:nvSpPr>
              <p:cNvPr id="24605" name="Text Box 53">
                <a:extLst>
                  <a:ext uri="{FF2B5EF4-FFF2-40B4-BE49-F238E27FC236}">
                    <a16:creationId xmlns:a16="http://schemas.microsoft.com/office/drawing/2014/main" id="{37AA7CC8-0A43-C8A2-E57C-A457D0C48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4" y="228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solidFill>
                      <a:srgbClr val="0099FF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1800">
                    <a:solidFill>
                      <a:srgbClr val="0099FF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>
                    <a:solidFill>
                      <a:srgbClr val="000000"/>
                    </a:solidFill>
                    <a:latin typeface="Symbol" panose="05050102010706020507" pitchFamily="18" charset="2"/>
                    <a:ea typeface="Arial Unicode MS" pitchFamily="34" charset="-120"/>
                  </a:rPr>
                  <a:t>+</a:t>
                </a:r>
                <a:r>
                  <a:rPr lang="en-US" altLang="zh-TW" sz="1200">
                    <a:solidFill>
                      <a:srgbClr val="000000"/>
                    </a:solidFill>
                    <a:latin typeface="Symbol" panose="05050102010706020507" pitchFamily="18" charset="2"/>
                    <a:ea typeface="Arial Unicode MS" pitchFamily="34" charset="-120"/>
                  </a:rPr>
                  <a:t> </a:t>
                </a: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606" name="Rectangle 54">
                <a:extLst>
                  <a:ext uri="{FF2B5EF4-FFF2-40B4-BE49-F238E27FC236}">
                    <a16:creationId xmlns:a16="http://schemas.microsoft.com/office/drawing/2014/main" id="{47A35DA7-2901-1508-BDBD-8DFF45537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0" y="2156"/>
                <a:ext cx="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620713" indent="-620713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=  </a:t>
                </a:r>
                <a:endParaRPr lang="en-US" altLang="zh-TW" sz="2400" baseline="300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7" name="Text Box 55">
                <a:extLst>
                  <a:ext uri="{FF2B5EF4-FFF2-40B4-BE49-F238E27FC236}">
                    <a16:creationId xmlns:a16="http://schemas.microsoft.com/office/drawing/2014/main" id="{E1BBC198-D110-ABBC-C2C1-E8501843A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7" y="2016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solidFill>
                      <a:srgbClr val="0099FF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4608" name="Line 56">
                <a:extLst>
                  <a:ext uri="{FF2B5EF4-FFF2-40B4-BE49-F238E27FC236}">
                    <a16:creationId xmlns:a16="http://schemas.microsoft.com/office/drawing/2014/main" id="{FB874254-628D-239B-5E4B-0492ABD90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0" y="2300"/>
                <a:ext cx="3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4603" name="Line 57">
              <a:extLst>
                <a:ext uri="{FF2B5EF4-FFF2-40B4-BE49-F238E27FC236}">
                  <a16:creationId xmlns:a16="http://schemas.microsoft.com/office/drawing/2014/main" id="{D7E50086-7BC8-4DB8-9957-32376A066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789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604" name="Line 58">
              <a:extLst>
                <a:ext uri="{FF2B5EF4-FFF2-40B4-BE49-F238E27FC236}">
                  <a16:creationId xmlns:a16="http://schemas.microsoft.com/office/drawing/2014/main" id="{29D7BB66-CA7F-CBD0-2678-D55FEF3A2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81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65599" name="Group 63">
            <a:extLst>
              <a:ext uri="{FF2B5EF4-FFF2-40B4-BE49-F238E27FC236}">
                <a16:creationId xmlns:a16="http://schemas.microsoft.com/office/drawing/2014/main" id="{0BAB30B9-B6F0-EA72-F742-62E34655AEAC}"/>
              </a:ext>
            </a:extLst>
          </p:cNvPr>
          <p:cNvGrpSpPr>
            <a:grpSpLocks/>
          </p:cNvGrpSpPr>
          <p:nvPr/>
        </p:nvGrpSpPr>
        <p:grpSpPr bwMode="auto">
          <a:xfrm>
            <a:off x="2636838" y="4211638"/>
            <a:ext cx="1174750" cy="879475"/>
            <a:chOff x="1580" y="2016"/>
            <a:chExt cx="740" cy="554"/>
          </a:xfrm>
        </p:grpSpPr>
        <p:sp>
          <p:nvSpPr>
            <p:cNvPr id="24598" name="Text Box 64">
              <a:extLst>
                <a:ext uri="{FF2B5EF4-FFF2-40B4-BE49-F238E27FC236}">
                  <a16:creationId xmlns:a16="http://schemas.microsoft.com/office/drawing/2014/main" id="{24E6C8B8-E6E5-75AA-0922-1B72BFB06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228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 altLang="zh-TW" sz="12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>
                  <a:solidFill>
                    <a:srgbClr val="000000"/>
                  </a:solidFill>
                  <a:latin typeface="Symbol" panose="05050102010706020507" pitchFamily="18" charset="2"/>
                  <a:ea typeface="Arial Unicode MS" pitchFamily="34" charset="-120"/>
                </a:rPr>
                <a:t>+</a:t>
              </a:r>
              <a:r>
                <a:rPr lang="en-US" altLang="zh-TW" sz="1200">
                  <a:solidFill>
                    <a:srgbClr val="000000"/>
                  </a:solidFill>
                  <a:latin typeface="Symbol" panose="05050102010706020507" pitchFamily="18" charset="2"/>
                  <a:ea typeface="Arial Unicode MS" pitchFamily="34" charset="-120"/>
                </a:rPr>
                <a:t> </a:t>
              </a: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599" name="Rectangle 65">
              <a:extLst>
                <a:ext uri="{FF2B5EF4-FFF2-40B4-BE49-F238E27FC236}">
                  <a16:creationId xmlns:a16="http://schemas.microsoft.com/office/drawing/2014/main" id="{374B2CE5-204E-9383-2A49-380E590A6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5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20713" indent="-620713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=  </a:t>
              </a:r>
              <a:endPara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600" name="Text Box 66">
              <a:extLst>
                <a:ext uri="{FF2B5EF4-FFF2-40B4-BE49-F238E27FC236}">
                  <a16:creationId xmlns:a16="http://schemas.microsoft.com/office/drawing/2014/main" id="{13BF768B-B38F-EBBA-7427-310AE0E39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" y="201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99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601" name="Line 67">
              <a:extLst>
                <a:ext uri="{FF2B5EF4-FFF2-40B4-BE49-F238E27FC236}">
                  <a16:creationId xmlns:a16="http://schemas.microsoft.com/office/drawing/2014/main" id="{BF1BFE0C-5E8C-7D4A-CE1F-4EE801C6E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2300"/>
              <a:ext cx="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/>
      <p:bldP spid="65544" grpId="0"/>
      <p:bldP spid="65545" grpId="0"/>
      <p:bldP spid="65546" grpId="0"/>
      <p:bldP spid="65548" grpId="0"/>
      <p:bldP spid="65555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794</Words>
  <Application>Microsoft Office PowerPoint</Application>
  <PresentationFormat>如螢幕大小 (4:3)</PresentationFormat>
  <Paragraphs>150</Paragraphs>
  <Slides>10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Arial</vt:lpstr>
      <vt:lpstr>新細明體</vt:lpstr>
      <vt:lpstr>Calibri</vt:lpstr>
      <vt:lpstr>Arial Black</vt:lpstr>
      <vt:lpstr>Times New Roman</vt:lpstr>
      <vt:lpstr>Symbol</vt:lpstr>
      <vt:lpstr>Wingdings 3</vt:lpstr>
      <vt:lpstr>Arial Unicode MS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1108</cp:revision>
  <cp:lastPrinted>2014-02-25T10:05:27Z</cp:lastPrinted>
  <dcterms:created xsi:type="dcterms:W3CDTF">2008-10-21T01:19:13Z</dcterms:created>
  <dcterms:modified xsi:type="dcterms:W3CDTF">2024-12-08T08:09:17Z</dcterms:modified>
</cp:coreProperties>
</file>