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33"/>
  </p:notesMasterIdLst>
  <p:handoutMasterIdLst>
    <p:handoutMasterId r:id="rId34"/>
  </p:handoutMasterIdLst>
  <p:sldIdLst>
    <p:sldId id="273" r:id="rId3"/>
    <p:sldId id="341" r:id="rId4"/>
    <p:sldId id="385" r:id="rId5"/>
    <p:sldId id="395" r:id="rId6"/>
    <p:sldId id="387" r:id="rId7"/>
    <p:sldId id="388" r:id="rId8"/>
    <p:sldId id="343" r:id="rId9"/>
    <p:sldId id="344" r:id="rId10"/>
    <p:sldId id="345" r:id="rId11"/>
    <p:sldId id="346" r:id="rId12"/>
    <p:sldId id="349" r:id="rId13"/>
    <p:sldId id="390" r:id="rId14"/>
    <p:sldId id="350" r:id="rId15"/>
    <p:sldId id="391" r:id="rId16"/>
    <p:sldId id="392" r:id="rId17"/>
    <p:sldId id="393" r:id="rId18"/>
    <p:sldId id="353" r:id="rId19"/>
    <p:sldId id="382" r:id="rId20"/>
    <p:sldId id="383" r:id="rId21"/>
    <p:sldId id="369" r:id="rId22"/>
    <p:sldId id="370" r:id="rId23"/>
    <p:sldId id="371" r:id="rId24"/>
    <p:sldId id="373" r:id="rId25"/>
    <p:sldId id="376" r:id="rId26"/>
    <p:sldId id="377" r:id="rId27"/>
    <p:sldId id="378" r:id="rId28"/>
    <p:sldId id="379" r:id="rId29"/>
    <p:sldId id="380" r:id="rId30"/>
    <p:sldId id="394" r:id="rId31"/>
    <p:sldId id="396" r:id="rId32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B45A5"/>
    <a:srgbClr val="0033CC"/>
    <a:srgbClr val="B24896"/>
    <a:srgbClr val="6600CC"/>
    <a:srgbClr val="66CCFF"/>
    <a:srgbClr val="FFFF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24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4BA40F3-CE2B-8BC9-B86B-FD9114CC9B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3B58EE-9E5E-6727-6779-FA458D86C5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41D6060-3D1D-40C2-A359-C3F9820256F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0F1253-57B6-0D1B-993C-ED245E1074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1E75A4-DBAA-B377-B6A5-582315C8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6E072-8B6E-4A1B-ADFC-2470E34F51C6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21DB8CF-6859-3FF7-92F4-B32CDAE94C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2C8012-67CA-01DD-2D97-B6F7B62B95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6F3976F-F10F-43B0-B3ED-ADEC2EB83C3C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BEB608B4-1400-1951-F79E-D816FBC0D4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AB91E369-051F-D2C2-05BC-E452AD72C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DC66BA-5C30-7D38-A615-928FF511E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682F28-41EA-5227-FC13-FABCDFAF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C76DE-64F0-47FB-87AE-CE6CFA90EEDA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461C9A9-49C2-EA97-CFD7-89CDB0FE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9D8D9A1-0EDC-493D-A334-70D50F3C1717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2957C91-9EB5-06BC-C2CF-25D4CB8D61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57988AA-EB06-8E82-EA97-F64299CDC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3848458-86E5-A6AA-1178-878507B20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6E17211-02A9-482D-ACB6-705EF3F5A485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8EFC773-0E62-3BCB-B99D-C41A7606B2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7020D22-4DD1-5015-1FDD-354F62DE1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5BABACA-A6CE-70CB-086A-80098A617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92F0E3B-5E23-4176-835D-25D26BD42A1B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D2E2032-1D66-F78A-CAF4-F7A7748D70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401767D-FB27-17CD-F92F-C42F13683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313BBF6-1412-ADF7-7126-D8B03A4AF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A4821BA-22D2-43C2-9593-FC68D1809A50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C2F483C-5D75-E897-CDD9-FF4BBCE305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32E7CE9-E308-F3D3-F911-7405C243B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DA8ACEB-8751-FC4A-CE4E-9EA4952C1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19D64F7-1AAC-4B2E-ADF0-4D2806B7A22A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44CA0B9-FB44-0E49-66A2-2DB21B1351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6768A00-4373-3650-2FE3-85C750BE5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F32427D-1952-7208-F63B-AEEE9E627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9CAFE17-482E-47B5-BA53-3FB660127670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74364E0-1E83-75A4-CDBF-F9C421641B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66F9AF1-5F79-5D02-2069-1C49BBC69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D93856D-F008-D20B-E00A-34624CD5A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3DDF60B-ACDE-4988-AFF2-AF35F34C5AD0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1928F33-5492-345A-DB42-6AF883EA3D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5C47082-FE47-A410-DD0B-2280DA938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87A3FBB-A397-B2DF-6CE4-B2A3D4A15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FEAD6-ED56-4CDF-AEAF-9A62C61C4ABC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F16FA59-B5F5-0048-42FA-EDBD435053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6F3325F-8CAD-CACE-CE36-8E467D681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2A19ED3-C67E-C2C0-6277-77AEFA833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343F014-3C74-430C-8DAD-84FDCFF2FB7A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1303C61-FC40-FC0F-D8E9-A2EFEE00B6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F228E43-E88A-8DEA-2EB0-897AACB85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E778933-03B7-FB87-7DD8-9E77DF847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9B579A8-C2EE-49F4-A0B4-8A90184AD1FE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D403C87-36AB-6512-606B-3A61059CB9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736674A-729C-A19E-416A-07DE65A38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18A481B-14F4-B4B2-D602-E5D41CBE5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439409A-B418-4B9D-80A1-51F004505AE5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825AA03-BE7F-75BB-3498-D2A4C1C4D1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DEA5033-6795-D05D-FA5B-326226DE0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zh-H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8BBCCBC8-8821-F765-A9CB-C09764DE93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6A Chapter 1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13E42-8AF4-1ADB-00D3-71990DA1D7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0EE9C-2FEA-C151-A9EA-CD66EAED64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066522-7A6B-D2C0-A020-2891FDE79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92A9B-EA16-481F-8743-9EC60D6831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63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7A991-E08E-F246-1388-5B7132685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1D028-4C16-D575-F796-949882880A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12265B-6FA9-3659-E942-87ACD810F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0ED9E-9AB7-499C-8CFC-CFC6B019ED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26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39E75F-E66C-F376-BCA5-57083A4CF9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1612D8-5CB7-AB45-6783-24F6AE1D4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5FD4F0-3076-C681-330F-B6CE54FFF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87D01-B892-45C5-B690-D5082E0E68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74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737DC7-7BFE-406F-688B-2E93744C5F79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107A4E4-B61F-39D0-5B2B-3504571B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2BFAF-DDD4-4478-B0A8-FA7666695357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872BAB5-BBCC-6136-7CC7-457901F3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C350B44-0036-25A3-CE3D-D426C0A7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AC1D5-41BC-493C-B5C8-5DD9408CED1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4351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31CD5F-60FA-2172-CFE8-C6836015F251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07B150A-31BF-0C65-BC7B-0FA34477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1DFA5-FC35-44C7-B0DE-C4FC042D180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02C490B-1137-E0A9-6983-46B9DF76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802B41D-E6CB-A100-EE4A-6AE9D752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65CAD-0DBE-4828-8F5C-78F74454009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188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10B8E-84D0-F26B-A355-AC134687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BBE8D-F345-4D4F-BC50-B8383773D62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57BCAA-2969-6AB2-8E29-5C3FD751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E094B-0647-5FDB-3E48-FDCBDBBC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FD2C8-3660-45B9-96CA-A1738A7AC9E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130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4B0BFB3-BCF5-A9E2-37E7-29B487B5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EF79B-C039-415D-9C66-952534B2932A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0749231-3327-ACD8-4619-C4C39217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574780A-BB2A-A444-7257-41F6D96B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7BFEC-0781-4B2D-9765-FB345402A57D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196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7C6EECE-426B-239E-0AF3-0534A78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0B423-961F-4D8C-AF5B-D99BC3BEED1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18069A6-FC67-C067-C739-2228628F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BC03207-173A-26F5-0D91-4D0153E0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19DA0-D2C3-48CC-A699-561D95DF348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9454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6C4E7A8D-8436-882B-B3E6-911099D2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F061D-527A-49F4-9F94-869CDBE9304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89EE11C9-B04D-86F8-2D19-5FEF9EFF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F26B7EDD-C07C-5FE6-AC9B-A3C2DA3B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BC004-D42B-4065-9078-1A4D626E49F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452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FB52B05-61E4-44D5-1186-32AAE1F9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DBE1F-A211-439D-8452-A8FEB8AFF3A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721B4D1E-BFE7-8B65-A11B-11E21BFB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6BE5B8C1-8330-A865-4DB3-502BED9D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CA91C-0292-497C-B728-7B05B616C3A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7812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6468374-976A-3E24-2D12-90AD89ED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A597A-460C-47B3-BDDB-14BD5DDB430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08EAA31-B032-5442-C6BA-26925BD8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D37DDB4-E048-F303-2BEE-F1CAC6B6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8F9AF-A970-4BE9-BB7B-117DE17EE31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449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5E44FD-98D9-7FC8-D49D-EDA050A62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3CF4D2-0D5C-DC47-EF40-14A437B38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577A6B-FBC7-6BBC-3D98-87F5A8B9F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A0F50-3D49-4D65-9422-97003696E9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8815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48A1D92-392F-50E3-4836-428B49E7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2E09-A71C-41FB-B6E0-23D043900B80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9B12588-69BF-2F9C-7D94-FD991399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D2B9192-1042-DD6C-C18E-5695A7B1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6A69E-776A-457B-8879-0CDBF0EA200A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8786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D3682-922A-FA3E-A8D1-C96FC7A1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6E64A-205E-4C63-AF98-3C2F1A0FBE89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6679B-5F8C-35F4-3BC2-06C3BC84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61D82-D1FD-D034-9573-C157C861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8EA91-569F-4DC4-AC4A-8690CFC1785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4349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D2C2A-15FA-B6F7-743A-623A5F89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1C76-BB3D-4331-94FE-F0F394E274E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2A45C-4344-B169-5277-15FA8C4B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4FF57-CEBA-BD01-C269-0A4D781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856DF-C60B-4CD2-93C1-FCD1C8DBC6E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1189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3B4396-C679-ECD4-F11A-302DDD7D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FF2849-2088-285C-3225-F3D61E51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43799D-6710-6B6C-1FE7-1092B272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8E5659-C5FB-4DD8-9824-B352504B11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068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7ABCA6-BF39-8FC7-0695-491B6E02ED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080129-244F-4AC5-AFA5-2B0617EADC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39F00C-541D-A027-1E04-B2369B100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D383B-573C-49AD-9D75-C4E59C8D51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469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6B5F1-9C10-672D-2BC3-8C59C9D38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EE8AA-2AE6-B88C-AFD4-CFF439F6B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77B98-E2F4-E4C7-90F2-DC050DA7A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9D1A1-C19D-4BF4-9ED3-485675CE2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30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60302B-EA58-51B7-5552-6CADD45F2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DC363A5-E9E6-C6C0-50B8-6CFF00D46F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CE4275-0E82-45B4-7090-87DA022A6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7E1FC-4A2C-4F0F-8958-43575A0DCB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605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EDC8E3-FE27-D363-C564-E57683F790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3A3E7E-02D4-949B-87D9-DAA82730A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AEAE31-0046-86EF-35EF-E53DD5CBD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68FD9-2AAD-4B3E-9ED0-635586916D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04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CEE5377-FADC-A4B2-46CB-B894701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7FA00B-BF30-AEAA-503F-1E2BD24FA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DAB717-FC0C-6248-897D-83F0E124A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34066-B727-4B03-A7D5-BD72C473CC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17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724DE-844A-657D-DA8A-81553B6C6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FA53E-FF2F-8FF6-79A9-9C0F858EC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DB24B-952D-911D-4D9B-7063455F1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E1DBE-65F9-4DBD-9722-920A1C2224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893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E460F-D3FE-3B5F-12EC-FE24C322C0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8F91C-CC02-9CE7-E00E-EA40555FF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597B7-59DD-610E-80D3-90DCDE475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09247-3D7C-4AA8-8A51-EB5226A054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44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06AA95-BA86-9D6F-E911-AA856F755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6574B1-9395-7A3D-82E4-06234D20E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E0DD18-6D91-CACD-FAA8-565670E51F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9C1E4F-DD53-415D-15F0-E2B553B449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C74E87E-A573-3035-C920-B2425D7344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EE02C-0B65-411C-9452-4F1BE9C37E16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B82641FB-1034-269D-07BB-F8D56A3E61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C06509-56DD-2FFB-121A-3E4C142E34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66A44A-CAF8-C87E-0381-27A67D1855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3D9ADB-2241-13F4-8AF7-97497B6169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5CBEF4-8ED3-6DFC-2520-4656A11D952A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65A676-1299-0E5F-5194-43D41A2A0B65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7E0D8D4-1479-8E93-F690-ED6FB727CF48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5" r:id="rId1"/>
    <p:sldLayoutId id="2147485856" r:id="rId2"/>
    <p:sldLayoutId id="2147485857" r:id="rId3"/>
    <p:sldLayoutId id="2147485858" r:id="rId4"/>
    <p:sldLayoutId id="2147485859" r:id="rId5"/>
    <p:sldLayoutId id="2147485860" r:id="rId6"/>
    <p:sldLayoutId id="2147485861" r:id="rId7"/>
    <p:sldLayoutId id="2147485862" r:id="rId8"/>
    <p:sldLayoutId id="2147485863" r:id="rId9"/>
    <p:sldLayoutId id="2147485864" r:id="rId10"/>
    <p:sldLayoutId id="21474858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B70A8392-739F-EBBB-0E54-414C3C5727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B7B7EB61-94A1-4C64-2D2F-7C5E668F6A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1318AD-1F1B-F9B9-F4AD-2ED4D85B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36EBABE-5DEA-4A8A-AB63-5D867D2A85E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D6579-CD32-2863-E8F7-9F60E76AF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E1F93C-6224-6154-0983-171FA26F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E09C2D9-42D4-4AF9-ACD3-08EF9BA81306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9F01F3-A53D-13EB-B8E0-5382D90BFC99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148F13-4CE5-EF76-69D4-0F8E0E0620B7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D0775A6-C651-997E-F1AF-BD396E1CD794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6" r:id="rId1"/>
    <p:sldLayoutId id="2147485867" r:id="rId2"/>
    <p:sldLayoutId id="2147485846" r:id="rId3"/>
    <p:sldLayoutId id="2147485847" r:id="rId4"/>
    <p:sldLayoutId id="2147485848" r:id="rId5"/>
    <p:sldLayoutId id="2147485849" r:id="rId6"/>
    <p:sldLayoutId id="2147485850" r:id="rId7"/>
    <p:sldLayoutId id="2147485851" r:id="rId8"/>
    <p:sldLayoutId id="2147485852" r:id="rId9"/>
    <p:sldLayoutId id="2147485853" r:id="rId10"/>
    <p:sldLayoutId id="2147485854" r:id="rId11"/>
    <p:sldLayoutId id="21474858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xample_01/Example_01_03e_02.p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hyperlink" Target="6A01_TE_03e_02.pp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_01/Example_01_03e_03.pp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hyperlink" Target="6A01_TE_03e_03.ppt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Example_01/Example_01_03e_04.p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hyperlink" Target="6A01_TE_03e_04.ppt" TargetMode="Externa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6A01_TE_03e_05.ppt" TargetMode="External"/><Relationship Id="rId5" Type="http://schemas.openxmlformats.org/officeDocument/2006/relationships/image" Target="../media/image18.png"/><Relationship Id="rId4" Type="http://schemas.openxmlformats.org/officeDocument/2006/relationships/hyperlink" Target="Example_01/Example_01_03e_05.pp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image" Target="../media/image3.png"/><Relationship Id="rId16" Type="http://schemas.openxmlformats.org/officeDocument/2006/relationships/image" Target="../media/image11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Example_01/Example_01_03e_06.ppt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hyperlink" Target="6A01_TE_03e_06.ppt" TargetMode="Externa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hyperlink" Target="6A01_TE_03e_01.ppt" TargetMode="External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8.png"/><Relationship Id="rId5" Type="http://schemas.openxmlformats.org/officeDocument/2006/relationships/image" Target="../media/image15.wmf"/><Relationship Id="rId10" Type="http://schemas.openxmlformats.org/officeDocument/2006/relationships/hyperlink" Target="Example_01/Example_01_03e_01.ppt" TargetMode="External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D74B3C1E-3DE5-98E2-DDEA-9EA4D8CC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55832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Geometric Sequences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43" name="Rectangle 31">
            <a:extLst>
              <a:ext uri="{FF2B5EF4-FFF2-40B4-BE49-F238E27FC236}">
                <a16:creationId xmlns:a16="http://schemas.microsoft.com/office/drawing/2014/main" id="{61EFA574-275E-8FA8-967E-9A09E2A3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3213100"/>
            <a:ext cx="747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	From (a), we have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= 128 and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=    . 	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0145" name="Rectangle 33">
            <a:extLst>
              <a:ext uri="{FF2B5EF4-FFF2-40B4-BE49-F238E27FC236}">
                <a16:creationId xmlns:a16="http://schemas.microsoft.com/office/drawing/2014/main" id="{D7C3E9FF-6C0D-139B-57B5-EFE28B13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6284913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altLang="zh-HK" sz="2400" baseline="30000"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 – </a:t>
            </a:r>
            <a:r>
              <a:rPr lang="en-US" altLang="zh-TW" sz="2400" i="1" baseline="30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90133" name="Rectangle 21">
            <a:extLst>
              <a:ext uri="{FF2B5EF4-FFF2-40B4-BE49-F238E27FC236}">
                <a16:creationId xmlns:a16="http://schemas.microsoft.com/office/drawing/2014/main" id="{01882653-C5A7-25E0-4E90-C8313A3E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2131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20B6567B-1184-04E4-8EDA-7736904E3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58B18C6A-EFC6-50AD-6651-77B6B9D5C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68525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	Find the general term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of the sequence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31" name="Rectangle 10">
            <a:extLst>
              <a:ext uri="{FF2B5EF4-FFF2-40B4-BE49-F238E27FC236}">
                <a16:creationId xmlns:a16="http://schemas.microsoft.com/office/drawing/2014/main" id="{D8F2C2A3-5FC5-C9A8-E80A-64B91271E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84250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the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geometric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128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64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32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16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…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Rectangle 11">
            <a:extLst>
              <a:ext uri="{FF2B5EF4-FFF2-40B4-BE49-F238E27FC236}">
                <a16:creationId xmlns:a16="http://schemas.microsoft.com/office/drawing/2014/main" id="{F39BD4FA-4A80-6D5D-71AF-0A90DDB2F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76363"/>
            <a:ext cx="80152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2300" indent="-6223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	Find the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first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term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and the common ratio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of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sequence.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90130" name="Group 18">
            <a:extLst>
              <a:ext uri="{FF2B5EF4-FFF2-40B4-BE49-F238E27FC236}">
                <a16:creationId xmlns:a16="http://schemas.microsoft.com/office/drawing/2014/main" id="{7128506C-CDAA-B85B-F66F-46DE6860A27E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6675438"/>
            <a:ext cx="701675" cy="36512"/>
            <a:chOff x="1257" y="3794"/>
            <a:chExt cx="533" cy="23"/>
          </a:xfrm>
        </p:grpSpPr>
        <p:sp>
          <p:nvSpPr>
            <p:cNvPr id="26641" name="Line 19">
              <a:extLst>
                <a:ext uri="{FF2B5EF4-FFF2-40B4-BE49-F238E27FC236}">
                  <a16:creationId xmlns:a16="http://schemas.microsoft.com/office/drawing/2014/main" id="{C2C74125-AC30-33F9-460B-4B08ADE44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7" y="3794"/>
              <a:ext cx="5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642" name="Line 20">
              <a:extLst>
                <a:ext uri="{FF2B5EF4-FFF2-40B4-BE49-F238E27FC236}">
                  <a16:creationId xmlns:a16="http://schemas.microsoft.com/office/drawing/2014/main" id="{FA09FC9E-EA92-A762-275C-0E2C4CE01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7" y="3817"/>
              <a:ext cx="5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90136" name="Rectangle 24">
            <a:extLst>
              <a:ext uri="{FF2B5EF4-FFF2-40B4-BE49-F238E27FC236}">
                <a16:creationId xmlns:a16="http://schemas.microsoft.com/office/drawing/2014/main" id="{E78E6D81-360A-2904-79F2-E75F5DE0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365625"/>
            <a:ext cx="396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90137" name="Rectangle 25">
            <a:extLst>
              <a:ext uri="{FF2B5EF4-FFF2-40B4-BE49-F238E27FC236}">
                <a16:creationId xmlns:a16="http://schemas.microsoft.com/office/drawing/2014/main" id="{B91FF978-8E82-4BCF-FA9B-E2E46B50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3789363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∴</a:t>
            </a:r>
            <a:r>
              <a:rPr lang="zh-TW" altLang="zh-HK" sz="24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HK" sz="2400" baseline="30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 i="1" baseline="30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 – 1</a:t>
            </a:r>
          </a:p>
        </p:txBody>
      </p:sp>
      <p:sp>
        <p:nvSpPr>
          <p:cNvPr id="90141" name="Rectangle 29">
            <a:extLst>
              <a:ext uri="{FF2B5EF4-FFF2-40B4-BE49-F238E27FC236}">
                <a16:creationId xmlns:a16="http://schemas.microsoft.com/office/drawing/2014/main" id="{9F46738E-5022-3916-214F-DFB31208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5794375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 2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7 – (</a:t>
            </a:r>
            <a:r>
              <a:rPr lang="en-US" altLang="zh-TW" sz="2400" i="1" baseline="30000">
                <a:latin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–1)</a:t>
            </a:r>
          </a:p>
        </p:txBody>
      </p:sp>
      <p:graphicFrame>
        <p:nvGraphicFramePr>
          <p:cNvPr id="90142" name="Object 30">
            <a:extLst>
              <a:ext uri="{FF2B5EF4-FFF2-40B4-BE49-F238E27FC236}">
                <a16:creationId xmlns:a16="http://schemas.microsoft.com/office/drawing/2014/main" id="{3230AC7F-F919-794A-2E7C-D7C6DD536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4152900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20227" imgH="850531" progId="Equation.3">
                  <p:embed/>
                </p:oleObj>
              </mc:Choice>
              <mc:Fallback>
                <p:oleObj name="方程式" r:id="rId2" imgW="1320227" imgH="85053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152900"/>
                        <a:ext cx="132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4" name="Object 32">
            <a:extLst>
              <a:ext uri="{FF2B5EF4-FFF2-40B4-BE49-F238E27FC236}">
                <a16:creationId xmlns:a16="http://schemas.microsoft.com/office/drawing/2014/main" id="{9E9F86E4-F32B-18C1-CEF2-8710A59CC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450" y="3068638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8501" imgH="723586" progId="Equation.3">
                  <p:embed/>
                </p:oleObj>
              </mc:Choice>
              <mc:Fallback>
                <p:oleObj name="方程式" r:id="rId4" imgW="228501" imgH="72358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3068638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4">
            <a:extLst>
              <a:ext uri="{FF2B5EF4-FFF2-40B4-BE49-F238E27FC236}">
                <a16:creationId xmlns:a16="http://schemas.microsoft.com/office/drawing/2014/main" id="{B7989817-1EDD-78D6-9EC8-D77FBB4D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5184775"/>
            <a:ext cx="396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</a:p>
        </p:txBody>
      </p:sp>
      <p:graphicFrame>
        <p:nvGraphicFramePr>
          <p:cNvPr id="19" name="Object 30">
            <a:extLst>
              <a:ext uri="{FF2B5EF4-FFF2-40B4-BE49-F238E27FC236}">
                <a16:creationId xmlns:a16="http://schemas.microsoft.com/office/drawing/2014/main" id="{F3B57F52-F212-05CE-698D-2A89BF925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3675" y="500856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143000" imgH="787400" progId="Equation.3">
                  <p:embed/>
                </p:oleObj>
              </mc:Choice>
              <mc:Fallback>
                <p:oleObj name="方程式" r:id="rId6" imgW="1143000" imgH="787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500856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3" grpId="0"/>
      <p:bldP spid="90145" grpId="0"/>
      <p:bldP spid="90133" grpId="0"/>
      <p:bldP spid="90136" grpId="0"/>
      <p:bldP spid="90137" grpId="0"/>
      <p:bldP spid="9014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0">
            <a:extLst>
              <a:ext uri="{FF2B5EF4-FFF2-40B4-BE49-F238E27FC236}">
                <a16:creationId xmlns:a16="http://schemas.microsoft.com/office/drawing/2014/main" id="{63ED1119-7DEC-5100-AF1E-976AA9E8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96900"/>
            <a:ext cx="6483350" cy="1390650"/>
          </a:xfrm>
          <a:prstGeom prst="cloudCallout">
            <a:avLst>
              <a:gd name="adj1" fmla="val 60264"/>
              <a:gd name="adj2" fmla="val -3219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We can use the general term of a geometric sequence to solve different problems.</a:t>
            </a:r>
          </a:p>
        </p:txBody>
      </p:sp>
      <p:pic>
        <p:nvPicPr>
          <p:cNvPr id="5" name="Picture 2" descr="Q:\Secondary (Maths)\[]Senior Maths\NSSMIA(Compulsory) 2nd Ed\Finalize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0DCE6D9D-44B8-324A-CDEF-3C6E921D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81000"/>
            <a:ext cx="13684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矩形 1">
            <a:extLst>
              <a:ext uri="{FF2B5EF4-FFF2-40B4-BE49-F238E27FC236}">
                <a16:creationId xmlns:a16="http://schemas.microsoft.com/office/drawing/2014/main" id="{268AD780-B388-6B49-A298-07B12572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460625"/>
            <a:ext cx="85264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be the first term, the common ratio and the general term of the sequence respectively.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E2816D69-10BE-D40A-1ED3-C004839E8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3498850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3 and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=      = –2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097D1750-4B0F-E4DB-D846-CDFCCBA5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4119563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= 3(–2)</a:t>
            </a:r>
            <a:r>
              <a:rPr lang="en-US" altLang="zh-HK" sz="2400" i="1" baseline="30000">
                <a:latin typeface="Arial" panose="020B0604020202020204" pitchFamily="34" charset="0"/>
              </a:rPr>
              <a:t>n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167D96AD-FF5F-A54C-110F-A0B5A739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5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329B80B2-572E-6041-AAF1-4DF36E675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357563"/>
          <a:ext cx="45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457002" imgH="723586" progId="Equation.3">
                  <p:embed/>
                </p:oleObj>
              </mc:Choice>
              <mc:Fallback>
                <p:oleObj name="方程式" r:id="rId3" imgW="457002" imgH="723586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357563"/>
                        <a:ext cx="457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9">
            <a:extLst>
              <a:ext uri="{FF2B5EF4-FFF2-40B4-BE49-F238E27FC236}">
                <a16:creationId xmlns:a16="http://schemas.microsoft.com/office/drawing/2014/main" id="{9A4ACB87-DEF2-238C-EBC6-F3DD427B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4167188"/>
            <a:ext cx="3960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Find the general term first.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" name="AutoShape 70">
            <a:extLst>
              <a:ext uri="{FF2B5EF4-FFF2-40B4-BE49-F238E27FC236}">
                <a16:creationId xmlns:a16="http://schemas.microsoft.com/office/drawing/2014/main" id="{6221AD52-46C0-9732-2C77-0482E8B8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81000"/>
            <a:ext cx="6985000" cy="1824038"/>
          </a:xfrm>
          <a:prstGeom prst="cloudCallout">
            <a:avLst>
              <a:gd name="adj1" fmla="val 56875"/>
              <a:gd name="adj2" fmla="val -1745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For example, do you know how many terms are there in the geometric sequence </a:t>
            </a:r>
            <a:b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3, –6, 12, ... , –1536?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/>
      <p:bldP spid="25605" grpId="0" autoUpdateAnimBg="0"/>
      <p:bldP spid="7" grpId="0" autoUpdateAnimBg="0"/>
      <p:bldP spid="8" grpId="0" autoUpdateAnimBg="0"/>
      <p:bldP spid="18" grpId="0"/>
      <p:bldP spid="2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AB6A1E1-F0B7-E5F4-E4AE-4E6D1F639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15995C0D-9297-0ED0-EBFA-0C821F0D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938463"/>
            <a:ext cx="852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      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) = –1536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176CEDE8-C957-3227-A93F-9461B2F0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3416300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      </a:t>
            </a:r>
            <a:r>
              <a:rPr lang="en-US" altLang="zh-HK" sz="1800">
                <a:latin typeface="Arial" panose="020B0604020202020204" pitchFamily="34" charset="0"/>
              </a:rPr>
              <a:t> </a:t>
            </a:r>
            <a:r>
              <a:rPr lang="en-US" altLang="zh-HK" sz="2400">
                <a:latin typeface="Arial" panose="020B0604020202020204" pitchFamily="34" charset="0"/>
              </a:rPr>
              <a:t>3(–2)</a:t>
            </a:r>
            <a:r>
              <a:rPr lang="en-US" altLang="zh-HK" sz="2400" i="1" baseline="30000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r>
              <a:rPr lang="en-US" altLang="zh-HK" sz="2400">
                <a:latin typeface="Arial" panose="020B0604020202020204" pitchFamily="34" charset="0"/>
              </a:rPr>
              <a:t> = –1536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6D711FA5-3484-DE78-4B14-5F63C4AC6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890963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(–2)</a:t>
            </a:r>
            <a:r>
              <a:rPr lang="en-US" altLang="zh-HK" sz="2400" i="1" baseline="30000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r>
              <a:rPr lang="en-US" altLang="zh-HK" sz="2400">
                <a:latin typeface="Arial" panose="020B0604020202020204" pitchFamily="34" charset="0"/>
              </a:rPr>
              <a:t> = –512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71621D66-2EC0-BD66-9FAA-0F4D6E9E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436562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(–2)</a:t>
            </a:r>
            <a:r>
              <a:rPr lang="en-US" altLang="zh-HK" sz="2400" i="1" baseline="30000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r>
              <a:rPr lang="en-US" altLang="zh-HK" sz="2400">
                <a:latin typeface="Arial" panose="020B0604020202020204" pitchFamily="34" charset="0"/>
              </a:rPr>
              <a:t> = (–2)</a:t>
            </a:r>
            <a:r>
              <a:rPr lang="en-US" altLang="zh-HK" sz="2400" baseline="30000">
                <a:latin typeface="Arial" panose="020B0604020202020204" pitchFamily="34" charset="0"/>
              </a:rPr>
              <a:t>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FBBBE1CA-3923-30FC-F91A-C193CC5A7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4829175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1 = 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id="{F8F9121A-F236-A0D6-CD2D-CECE9A8C3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5272088"/>
            <a:ext cx="8526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10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4011CDFA-6723-F12A-002B-2F7A008D5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5703888"/>
            <a:ext cx="852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There are 10 terms in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pic>
        <p:nvPicPr>
          <p:cNvPr id="24" name="Picture 4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CF7264DD-B60A-CB6E-137A-0F657288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ECEA5CCA-52A0-D7FF-E0D0-14135672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1">
            <a:extLst>
              <a:ext uri="{FF2B5EF4-FFF2-40B4-BE49-F238E27FC236}">
                <a16:creationId xmlns:a16="http://schemas.microsoft.com/office/drawing/2014/main" id="{AF0DCA6D-CEB5-0E42-99B7-56C1BBE8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2463800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be the number of terms in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7" name="Text Box 51">
            <a:extLst>
              <a:ext uri="{FF2B5EF4-FFF2-40B4-BE49-F238E27FC236}">
                <a16:creationId xmlns:a16="http://schemas.microsoft.com/office/drawing/2014/main" id="{E616F68E-9202-A65C-7E3A-BCAFA61F3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938463"/>
            <a:ext cx="3960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The last term is the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k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th term.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28686" name="Picture 2" descr="Q:\Secondary (Maths)\[]Senior Maths\NSSMIA(Compulsory) 2nd Ed\Finalize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00F43B4D-A94D-4AFF-A4C6-34ECE9A6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81000"/>
            <a:ext cx="13684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7" name="AutoShape 70">
            <a:extLst>
              <a:ext uri="{FF2B5EF4-FFF2-40B4-BE49-F238E27FC236}">
                <a16:creationId xmlns:a16="http://schemas.microsoft.com/office/drawing/2014/main" id="{49AE674F-81CE-9FEB-75D0-AC653D6B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81000"/>
            <a:ext cx="6985000" cy="1824038"/>
          </a:xfrm>
          <a:prstGeom prst="cloudCallout">
            <a:avLst>
              <a:gd name="adj1" fmla="val 56875"/>
              <a:gd name="adj2" fmla="val -1745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For example, do you know how many terms are there in the geometric sequence </a:t>
            </a:r>
            <a:b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3, –6, 12, ... , –1536?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utoUpdateAnimBg="0"/>
      <p:bldP spid="17" grpId="0" autoUpdateAnimBg="0"/>
      <p:bldP spid="19" grpId="0" autoUpdateAnimBg="0"/>
      <p:bldP spid="20" grpId="0" autoUpdateAnimBg="0"/>
      <p:bldP spid="23" grpId="0" autoUpdateAnimBg="0"/>
      <p:bldP spid="26" grpId="0" autoUpdateAnimBg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7027A8CB-9674-F322-7F85-0725C32C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9699" name="Rectangle 10">
            <a:extLst>
              <a:ext uri="{FF2B5EF4-FFF2-40B4-BE49-F238E27FC236}">
                <a16:creationId xmlns:a16="http://schemas.microsoft.com/office/drawing/2014/main" id="{F2F2C131-34B3-40A8-D98E-6642AD7AE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838200"/>
            <a:ext cx="80152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How many terms are there in the geometric sequence</a:t>
            </a:r>
            <a:b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7, 21, 63, ... , 5103?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A60E7719-3BA2-416F-AAEC-63E7FB02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571625"/>
            <a:ext cx="85264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be the first term, the common ratio and the general term of the sequence respectively.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72600DD7-8D28-202D-7413-EB71E996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2503488"/>
            <a:ext cx="852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7 and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=      = 3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B6E718A0-2316-C1EF-56ED-A7697BF64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086100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= 7(3)</a:t>
            </a:r>
            <a:r>
              <a:rPr lang="en-US" altLang="zh-HK" sz="2400" i="1" baseline="30000">
                <a:latin typeface="Arial" panose="020B0604020202020204" pitchFamily="34" charset="0"/>
              </a:rPr>
              <a:t>n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E4D9005B-075F-5EE9-F59B-E38F6B248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59092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be the number of terms in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32CEF790-2129-C0DF-0B82-684778ADA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4022725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      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) = 5103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A02957D0-592B-2F7C-5BAC-6A8A85856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2938" y="2362200"/>
          <a:ext cx="35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55446" imgH="723586" progId="Equation.3">
                  <p:embed/>
                </p:oleObj>
              </mc:Choice>
              <mc:Fallback>
                <p:oleObj name="方程式" r:id="rId2" imgW="355446" imgH="723586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362200"/>
                        <a:ext cx="35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">
            <a:extLst>
              <a:ext uri="{FF2B5EF4-FFF2-40B4-BE49-F238E27FC236}">
                <a16:creationId xmlns:a16="http://schemas.microsoft.com/office/drawing/2014/main" id="{06CE369D-9809-3B94-9AF2-614B7A1CF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4424363"/>
            <a:ext cx="852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      </a:t>
            </a:r>
            <a:r>
              <a:rPr lang="en-US" altLang="zh-HK" sz="1800">
                <a:latin typeface="Arial" panose="020B0604020202020204" pitchFamily="34" charset="0"/>
              </a:rPr>
              <a:t>    </a:t>
            </a:r>
            <a:r>
              <a:rPr lang="en-US" altLang="zh-HK" sz="2400">
                <a:latin typeface="Arial" panose="020B0604020202020204" pitchFamily="34" charset="0"/>
              </a:rPr>
              <a:t>7(3)</a:t>
            </a:r>
            <a:r>
              <a:rPr lang="en-US" altLang="zh-HK" sz="2400" i="1" baseline="30000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r>
              <a:rPr lang="en-US" altLang="zh-HK" sz="2400">
                <a:latin typeface="Arial" panose="020B0604020202020204" pitchFamily="34" charset="0"/>
              </a:rPr>
              <a:t> = 5103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D09AB854-3B8B-909D-A21E-06359541B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4827588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3</a:t>
            </a:r>
            <a:r>
              <a:rPr lang="en-US" altLang="zh-HK" sz="2400" i="1" baseline="30000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r>
              <a:rPr lang="en-US" altLang="zh-HK" sz="2400">
                <a:latin typeface="Arial" panose="020B0604020202020204" pitchFamily="34" charset="0"/>
              </a:rPr>
              <a:t> = 729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0A476801-61F9-034E-3ABE-12699D9F0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522922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3</a:t>
            </a:r>
            <a:r>
              <a:rPr lang="en-US" altLang="zh-HK" sz="2400" i="1" baseline="30000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r>
              <a:rPr lang="en-US" altLang="zh-HK" sz="2400">
                <a:latin typeface="Arial" panose="020B0604020202020204" pitchFamily="34" charset="0"/>
              </a:rPr>
              <a:t> = 3</a:t>
            </a:r>
            <a:r>
              <a:rPr lang="en-US" altLang="zh-HK" sz="2400" baseline="30000">
                <a:latin typeface="Arial" panose="020B0604020202020204" pitchFamily="34" charset="0"/>
              </a:rPr>
              <a:t>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3" name="矩形 1">
            <a:extLst>
              <a:ext uri="{FF2B5EF4-FFF2-40B4-BE49-F238E27FC236}">
                <a16:creationId xmlns:a16="http://schemas.microsoft.com/office/drawing/2014/main" id="{86D91537-B2E9-B8F0-3433-EADCA72D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5635625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1 = 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4107BD16-E766-D314-6B46-539E13C8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5992813"/>
            <a:ext cx="8526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7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B9318346-B593-B8DD-2A0C-9C51F35B2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6351588"/>
            <a:ext cx="852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There are 7 terms in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0">
            <a:extLst>
              <a:ext uri="{FF2B5EF4-FFF2-40B4-BE49-F238E27FC236}">
                <a16:creationId xmlns:a16="http://schemas.microsoft.com/office/drawing/2014/main" id="{205F2A1A-7B19-AF5A-C44C-BB77326B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4813"/>
            <a:ext cx="7643812" cy="2462212"/>
          </a:xfrm>
          <a:prstGeom prst="cloudCallout">
            <a:avLst>
              <a:gd name="adj1" fmla="val -56995"/>
              <a:gd name="adj2" fmla="val 2294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If any two terms of a geometric sequence are given, we can find the first term and the common ratio of the sequence by setting up a pair of simultaneous equations.</a:t>
            </a:r>
          </a:p>
        </p:txBody>
      </p:sp>
      <p:pic>
        <p:nvPicPr>
          <p:cNvPr id="108547" name="Picture 3" descr="Q:\Secondary (Maths)\[]Senior Maths\NSSMIA(Compulsory) 2nd Ed\Finalized\TRDVD\4A\[1] 5-Min Lec\Cartoon\Teacher and student artwork Tiff file\Teacher_F1.tif">
            <a:extLst>
              <a:ext uri="{FF2B5EF4-FFF2-40B4-BE49-F238E27FC236}">
                <a16:creationId xmlns:a16="http://schemas.microsoft.com/office/drawing/2014/main" id="{FECAE2C2-913B-ABF1-A753-0D299555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113"/>
            <a:ext cx="154305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">
            <a:extLst>
              <a:ext uri="{FF2B5EF4-FFF2-40B4-BE49-F238E27FC236}">
                <a16:creationId xmlns:a16="http://schemas.microsoft.com/office/drawing/2014/main" id="{81F1E9C0-8A5E-FA4B-C742-D587FF5E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3595688"/>
            <a:ext cx="85264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Let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be the first term, the common ratio and the general term of the sequence respectively.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372C4461-CF51-11C5-01B7-0072F4F9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4478338"/>
            <a:ext cx="852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(3) = 36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C771E280-4A08-B1C1-9A5E-1E9B148BB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4940300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ar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= 36	......(1)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CB9F67E0-F99D-B149-4FE7-68E82237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5372100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(5) = 324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A05EE6D0-C42E-04B5-FFA6-FD85C05E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5775325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ar</a:t>
            </a:r>
            <a:r>
              <a:rPr lang="en-US" altLang="zh-HK" sz="2400" baseline="30000">
                <a:latin typeface="Arial" panose="020B0604020202020204" pitchFamily="34" charset="0"/>
              </a:rPr>
              <a:t>4</a:t>
            </a:r>
            <a:r>
              <a:rPr lang="en-US" altLang="zh-HK" sz="2400">
                <a:latin typeface="Arial" panose="020B0604020202020204" pitchFamily="34" charset="0"/>
              </a:rPr>
              <a:t> = 324	......(2)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2" name="AutoShape 70">
            <a:extLst>
              <a:ext uri="{FF2B5EF4-FFF2-40B4-BE49-F238E27FC236}">
                <a16:creationId xmlns:a16="http://schemas.microsoft.com/office/drawing/2014/main" id="{DBC28217-A04C-5A25-FB51-235E4A56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398463"/>
            <a:ext cx="7742237" cy="2809875"/>
          </a:xfrm>
          <a:prstGeom prst="cloudCallout">
            <a:avLst>
              <a:gd name="adj1" fmla="val -54102"/>
              <a:gd name="adj2" fmla="val -546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For example, if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(3) = 36 and </a:t>
            </a:r>
            <a:b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(5) = 324</a:t>
            </a:r>
            <a:r>
              <a:rPr lang="en-US" altLang="zh-HK" sz="2400">
                <a:latin typeface="Arial" panose="020B0604020202020204" pitchFamily="34" charset="0"/>
              </a:rPr>
              <a:t>, we can find the first term and the common ratio of the sequence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as follows: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Q:\Secondary (Maths)\[]Senior Maths\NSSMIA(Compulsory) 2nd Ed\Finalized\TRDVD\4A\[1] 5-Min Lec\Cartoon\Teacher and student artwork Tiff file\Teacher_F1.tif">
            <a:extLst>
              <a:ext uri="{FF2B5EF4-FFF2-40B4-BE49-F238E27FC236}">
                <a16:creationId xmlns:a16="http://schemas.microsoft.com/office/drawing/2014/main" id="{C24C44D7-ECBE-C16C-7B0B-232FBAE4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113"/>
            <a:ext cx="154305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225EDC5A-A00C-5CDE-16C7-733FF8C85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3609975"/>
          <a:ext cx="4286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431800" imgH="787400" progId="Equation.3">
                  <p:embed/>
                </p:oleObj>
              </mc:Choice>
              <mc:Fallback>
                <p:oleObj name="方程式" r:id="rId3" imgW="431800" imgH="7874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609975"/>
                        <a:ext cx="4286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11D29002-B99F-D29F-2709-59393981D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73463"/>
          <a:ext cx="504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507780" imgH="761669" progId="Equation.3">
                  <p:embed/>
                </p:oleObj>
              </mc:Choice>
              <mc:Fallback>
                <p:oleObj name="方程式" r:id="rId5" imgW="507780" imgH="761669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504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19E4CFDB-D4AB-B7B3-2A39-6237C0AD6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609975"/>
          <a:ext cx="57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571252" imgH="723586" progId="Equation.3">
                  <p:embed/>
                </p:oleObj>
              </mc:Choice>
              <mc:Fallback>
                <p:oleObj name="方程式" r:id="rId7" imgW="571252" imgH="723586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09975"/>
                        <a:ext cx="571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">
            <a:extLst>
              <a:ext uri="{FF2B5EF4-FFF2-40B4-BE49-F238E27FC236}">
                <a16:creationId xmlns:a16="http://schemas.microsoft.com/office/drawing/2014/main" id="{E6DF0F59-A9DF-C7AF-38EC-6EED25D2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52850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     :       =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94610FC1-FDE4-AEAD-6EB4-4BA5A209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37197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= 9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id="{2DCA73A4-4E87-046C-38F8-D21659B2B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480377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= 3 or –3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44C02DE2-8968-A712-FDC0-1B2B9393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522922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By substituting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= 3 into (1), we have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85C847A4-FC4E-E108-24E1-F2B6A86F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568007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(3)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= 36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5" name="矩形 1">
            <a:extLst>
              <a:ext uri="{FF2B5EF4-FFF2-40B4-BE49-F238E27FC236}">
                <a16:creationId xmlns:a16="http://schemas.microsoft.com/office/drawing/2014/main" id="{21F279FE-A514-EDD1-2500-7A21F3EA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6121400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4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4" name="AutoShape 48">
            <a:extLst>
              <a:ext uri="{FF2B5EF4-FFF2-40B4-BE49-F238E27FC236}">
                <a16:creationId xmlns:a16="http://schemas.microsoft.com/office/drawing/2014/main" id="{1F5ACDB4-6938-EEA6-CEA8-638205FE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4214813"/>
            <a:ext cx="2722563" cy="871537"/>
          </a:xfrm>
          <a:prstGeom prst="wedgeRoundRectCallout">
            <a:avLst>
              <a:gd name="adj1" fmla="val -71616"/>
              <a:gd name="adj2" fmla="val 44551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Do not miss the common ratio –3.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1757" name="AutoShape 70">
            <a:extLst>
              <a:ext uri="{FF2B5EF4-FFF2-40B4-BE49-F238E27FC236}">
                <a16:creationId xmlns:a16="http://schemas.microsoft.com/office/drawing/2014/main" id="{FF7C4B1D-6F52-230D-538D-F315B5D0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398463"/>
            <a:ext cx="7742237" cy="2809875"/>
          </a:xfrm>
          <a:prstGeom prst="cloudCallout">
            <a:avLst>
              <a:gd name="adj1" fmla="val -54102"/>
              <a:gd name="adj2" fmla="val -546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For example, if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(3) = 36 and </a:t>
            </a:r>
            <a:b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(5) = 324</a:t>
            </a:r>
            <a:r>
              <a:rPr lang="en-US" altLang="zh-HK" sz="2400">
                <a:latin typeface="Arial" panose="020B0604020202020204" pitchFamily="34" charset="0"/>
              </a:rPr>
              <a:t>, we can find the first term and the common ratio of the sequence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as follows: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9" grpId="0" autoUpdateAnimBg="0"/>
      <p:bldP spid="20" grpId="0" autoUpdateAnimBg="0"/>
      <p:bldP spid="23" grpId="0" autoUpdateAnimBg="0"/>
      <p:bldP spid="24" grpId="0" autoUpdateAnimBg="0"/>
      <p:bldP spid="25" grpId="0" autoUpdateAnimBg="0"/>
      <p:bldP spid="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Q:\Secondary (Maths)\[]Senior Maths\NSSMIA(Compulsory) 2nd Ed\Finalized\TRDVD\4A\[1] 5-Min Lec\Cartoon\Teacher and student artwork Tiff file\Teacher_F1.tif">
            <a:extLst>
              <a:ext uri="{FF2B5EF4-FFF2-40B4-BE49-F238E27FC236}">
                <a16:creationId xmlns:a16="http://schemas.microsoft.com/office/drawing/2014/main" id="{62CF42FE-554D-16FC-8BEE-774673E3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113"/>
            <a:ext cx="1543050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">
            <a:extLst>
              <a:ext uri="{FF2B5EF4-FFF2-40B4-BE49-F238E27FC236}">
                <a16:creationId xmlns:a16="http://schemas.microsoft.com/office/drawing/2014/main" id="{89C0F9D2-E5D8-0113-9B8C-042F68DF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3141663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By substituting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= –3 into (1), we have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A499F1DB-0802-4D5F-F1CB-200EF30B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360362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(–3)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= 36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6676687D-D980-1B5A-9E6B-E5D9192D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4035425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4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4" name="矩形 1">
            <a:extLst>
              <a:ext uri="{FF2B5EF4-FFF2-40B4-BE49-F238E27FC236}">
                <a16:creationId xmlns:a16="http://schemas.microsoft.com/office/drawing/2014/main" id="{826B985B-6044-39A4-3B5B-62BC8C0F4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4395788"/>
            <a:ext cx="85264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first term is 4 and the common ratio is 3 or </a:t>
            </a:r>
            <a:br>
              <a:rPr lang="en-US" altLang="zh-HK" sz="2400">
                <a:latin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</a:rPr>
              <a:t>	the first term is 4 and the common ratio is –3.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pic>
        <p:nvPicPr>
          <p:cNvPr id="25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95D930F-7881-E9E5-3B18-17F8737E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9BE405AE-8B11-BE4E-3B8D-FB041AD0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7" name="AutoShape 70">
            <a:extLst>
              <a:ext uri="{FF2B5EF4-FFF2-40B4-BE49-F238E27FC236}">
                <a16:creationId xmlns:a16="http://schemas.microsoft.com/office/drawing/2014/main" id="{D6ADC449-54B6-4BA9-5B94-C11215DB3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398463"/>
            <a:ext cx="7742237" cy="2809875"/>
          </a:xfrm>
          <a:prstGeom prst="cloudCallout">
            <a:avLst>
              <a:gd name="adj1" fmla="val -54102"/>
              <a:gd name="adj2" fmla="val -5468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For example, if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(3) = 36 and </a:t>
            </a:r>
            <a:b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(5) = 324</a:t>
            </a:r>
            <a:r>
              <a:rPr lang="en-US" altLang="zh-HK" sz="2400">
                <a:latin typeface="Arial" panose="020B0604020202020204" pitchFamily="34" charset="0"/>
              </a:rPr>
              <a:t>, we can find the first term and the common ratio of the sequence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as follows: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23" grpId="0" autoUpdateAnimBg="0"/>
      <p:bldP spid="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4640308C-C061-0C6D-D896-6048219D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28613"/>
            <a:ext cx="609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2D95B26-FAC4-3391-CD49-8C0AFBD71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587625"/>
            <a:ext cx="85264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(a)	Let </a:t>
            </a: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,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and 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be the first term, the common ratio 	and the general term of the sequence respectively.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27C6C43-52BC-9C13-F1E2-C6603C90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470275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(2) = 625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23CC7E4A-F67B-34D2-0295-791B3078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0" y="3932238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ar</a:t>
            </a:r>
            <a:r>
              <a:rPr lang="en-US" altLang="zh-HK" sz="2400">
                <a:latin typeface="Arial" panose="020B0604020202020204" pitchFamily="34" charset="0"/>
              </a:rPr>
              <a:t> = 625	......(1)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9283D7B5-1883-289E-9819-22C36B8F0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4364038"/>
            <a:ext cx="852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(5) = 5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F7B85721-C296-B357-132C-FBEBFEEE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4767263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ar</a:t>
            </a:r>
            <a:r>
              <a:rPr lang="en-US" altLang="zh-HK" sz="2400" baseline="30000">
                <a:latin typeface="Arial" panose="020B0604020202020204" pitchFamily="34" charset="0"/>
              </a:rPr>
              <a:t>4</a:t>
            </a:r>
            <a:r>
              <a:rPr lang="en-US" altLang="zh-HK" sz="2400">
                <a:latin typeface="Arial" panose="020B0604020202020204" pitchFamily="34" charset="0"/>
              </a:rPr>
              <a:t> = 5		 ......(2)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3800" name="矩形 1">
            <a:extLst>
              <a:ext uri="{FF2B5EF4-FFF2-40B4-BE49-F238E27FC236}">
                <a16:creationId xmlns:a16="http://schemas.microsoft.com/office/drawing/2014/main" id="{DA46FEDA-61CE-C24B-7AFF-8A3C3B0A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23925"/>
            <a:ext cx="88201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The 2nd term and the 5th term of a geometric sequence are 625 and 5 respectively.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(a)	Find the first term and the common ratio of the sequence.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	Find the 7th term of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71B52E75-AF23-AAD5-ADFC-FF7AA47F4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28613"/>
            <a:ext cx="609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4819" name="矩形 1">
            <a:extLst>
              <a:ext uri="{FF2B5EF4-FFF2-40B4-BE49-F238E27FC236}">
                <a16:creationId xmlns:a16="http://schemas.microsoft.com/office/drawing/2014/main" id="{3D254A41-87E1-046A-BC86-8954584B7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23925"/>
            <a:ext cx="88201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The 2nd term and the 5th term of a geometric sequence are 625 and 5 respectively.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(a)	Find the first term and the common ratio of the sequence.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	Find the 7th term of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A21236B8-7403-442B-9452-3746D5BA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33C0DDA9-91A9-3758-D36F-91EE43102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2728913"/>
          <a:ext cx="4286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31800" imgH="787400" progId="Equation.3">
                  <p:embed/>
                </p:oleObj>
              </mc:Choice>
              <mc:Fallback>
                <p:oleObj name="方程式" r:id="rId2" imgW="431800" imgH="787400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728913"/>
                        <a:ext cx="4286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23">
            <a:extLst>
              <a:ext uri="{FF2B5EF4-FFF2-40B4-BE49-F238E27FC236}">
                <a16:creationId xmlns:a16="http://schemas.microsoft.com/office/drawing/2014/main" id="{95E5EF16-B2DA-9192-3E8F-EC291358E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1825" y="2692400"/>
          <a:ext cx="5175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20474" imgH="761669" progId="Equation.3">
                  <p:embed/>
                </p:oleObj>
              </mc:Choice>
              <mc:Fallback>
                <p:oleObj name="方程式" r:id="rId4" imgW="520474" imgH="761669" progId="Equation.3">
                  <p:embed/>
                  <p:pic>
                    <p:nvPicPr>
                      <p:cNvPr id="0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2692400"/>
                        <a:ext cx="5175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24">
            <a:extLst>
              <a:ext uri="{FF2B5EF4-FFF2-40B4-BE49-F238E27FC236}">
                <a16:creationId xmlns:a16="http://schemas.microsoft.com/office/drawing/2014/main" id="{46B3FE3C-8522-F508-2E72-D713FEBCB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728913"/>
          <a:ext cx="57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571252" imgH="723586" progId="Equation.3">
                  <p:embed/>
                </p:oleObj>
              </mc:Choice>
              <mc:Fallback>
                <p:oleObj name="方程式" r:id="rId6" imgW="571252" imgH="723586" progId="Equation.3">
                  <p:embed/>
                  <p:pic>
                    <p:nvPicPr>
                      <p:cNvPr id="0" name="物件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28913"/>
                        <a:ext cx="571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1">
            <a:extLst>
              <a:ext uri="{FF2B5EF4-FFF2-40B4-BE49-F238E27FC236}">
                <a16:creationId xmlns:a16="http://schemas.microsoft.com/office/drawing/2014/main" id="{D3AFF168-3A53-F943-FF4B-AED35541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2871788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     :       = 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7" name="矩形 1">
            <a:extLst>
              <a:ext uri="{FF2B5EF4-FFF2-40B4-BE49-F238E27FC236}">
                <a16:creationId xmlns:a16="http://schemas.microsoft.com/office/drawing/2014/main" id="{5B80076B-15A2-43D9-BEE9-2C2CB46B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3665538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HK" sz="2400" i="1" dirty="0">
                <a:latin typeface="Arial" pitchFamily="34" charset="0"/>
              </a:rPr>
              <a:t>r</a:t>
            </a:r>
            <a:r>
              <a:rPr lang="en-US" altLang="zh-HK" sz="1050" i="1" dirty="0">
                <a:latin typeface="Arial" pitchFamily="34" charset="0"/>
              </a:rPr>
              <a:t> </a:t>
            </a:r>
            <a:r>
              <a:rPr lang="en-US" altLang="zh-HK" sz="2400" baseline="30000" dirty="0">
                <a:latin typeface="Arial" pitchFamily="34" charset="0"/>
              </a:rPr>
              <a:t>3</a:t>
            </a:r>
            <a:r>
              <a:rPr lang="en-US" altLang="zh-HK" sz="2400" dirty="0">
                <a:latin typeface="Arial" pitchFamily="34" charset="0"/>
              </a:rPr>
              <a:t> = </a:t>
            </a:r>
            <a:endParaRPr lang="zh-TW" altLang="zh-HK" sz="2400" dirty="0">
              <a:latin typeface="Arial" pitchFamily="34" charset="0"/>
            </a:endParaRP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9B56DB11-6347-EE71-BAA9-4E1F443F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4427538"/>
            <a:ext cx="8526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=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graphicFrame>
        <p:nvGraphicFramePr>
          <p:cNvPr id="29" name="物件 28">
            <a:extLst>
              <a:ext uri="{FF2B5EF4-FFF2-40B4-BE49-F238E27FC236}">
                <a16:creationId xmlns:a16="http://schemas.microsoft.com/office/drawing/2014/main" id="{9A0C87A6-6965-E171-ABFE-EAD8EB70D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3675" y="3517900"/>
          <a:ext cx="542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545863" imgH="723586" progId="Equation.3">
                  <p:embed/>
                </p:oleObj>
              </mc:Choice>
              <mc:Fallback>
                <p:oleObj name="方程式" r:id="rId8" imgW="545863" imgH="723586" progId="Equation.3">
                  <p:embed/>
                  <p:pic>
                    <p:nvPicPr>
                      <p:cNvPr id="0" name="物件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517900"/>
                        <a:ext cx="542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19E5207F-F3FF-27BD-21AA-3748E9969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67200"/>
          <a:ext cx="227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28501" imgH="723586" progId="Equation.3">
                  <p:embed/>
                </p:oleObj>
              </mc:Choice>
              <mc:Fallback>
                <p:oleObj name="方程式" r:id="rId10" imgW="228501" imgH="723586" progId="Equation.3">
                  <p:embed/>
                  <p:pic>
                    <p:nvPicPr>
                      <p:cNvPr id="0" name="物件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270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6">
            <a:extLst>
              <a:ext uri="{FF2B5EF4-FFF2-40B4-BE49-F238E27FC236}">
                <a16:creationId xmlns:a16="http://schemas.microsoft.com/office/drawing/2014/main" id="{EA38636F-8D35-7ACB-4EB5-8D1217D64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85F0C4B-2AB7-4A3D-4CC7-8E961EF51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3BE338DC-69E3-A819-7049-69E9B577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598738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By substituting </a:t>
            </a:r>
            <a:r>
              <a:rPr lang="en-US" altLang="zh-HK" sz="2400" i="1">
                <a:latin typeface="Arial" panose="020B0604020202020204" pitchFamily="34" charset="0"/>
              </a:rPr>
              <a:t>r</a:t>
            </a:r>
            <a:r>
              <a:rPr lang="en-US" altLang="zh-HK" sz="2400">
                <a:latin typeface="Arial" panose="020B0604020202020204" pitchFamily="34" charset="0"/>
              </a:rPr>
              <a:t> =     into (1), we have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68B9F332-6BB5-2EB5-2EC5-2A119B7AA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195638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         </a:t>
            </a:r>
            <a:r>
              <a:rPr lang="en-US" altLang="zh-HK" sz="2400">
                <a:latin typeface="Arial" panose="020B0604020202020204" pitchFamily="34" charset="0"/>
              </a:rPr>
              <a:t>= 625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id="{F2C67FD2-93B4-AA16-5300-BDE32996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759200"/>
            <a:ext cx="8526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a</a:t>
            </a:r>
            <a:r>
              <a:rPr lang="en-US" altLang="zh-HK" sz="2400">
                <a:latin typeface="Arial" panose="020B0604020202020204" pitchFamily="34" charset="0"/>
              </a:rPr>
              <a:t> = 3125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1" name="矩形 1">
            <a:extLst>
              <a:ext uri="{FF2B5EF4-FFF2-40B4-BE49-F238E27FC236}">
                <a16:creationId xmlns:a16="http://schemas.microsoft.com/office/drawing/2014/main" id="{1F285993-5B74-CFDB-3C84-AEB2F357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132263"/>
            <a:ext cx="8526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The first term is 3125 and the common ratio is    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00C68723-9972-DBA1-802B-CE08DBAD4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2468563"/>
          <a:ext cx="2270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501" imgH="723586" progId="Equation.3">
                  <p:embed/>
                </p:oleObj>
              </mc:Choice>
              <mc:Fallback>
                <p:oleObj name="方程式" r:id="rId2" imgW="228501" imgH="723586" progId="Equation.3">
                  <p:embed/>
                  <p:pic>
                    <p:nvPicPr>
                      <p:cNvPr id="0" name="物件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2468563"/>
                        <a:ext cx="2270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69456197-9EA2-2040-3F24-6CF55BFBB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9950" y="4000500"/>
          <a:ext cx="2270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501" imgH="723586" progId="Equation.3">
                  <p:embed/>
                </p:oleObj>
              </mc:Choice>
              <mc:Fallback>
                <p:oleObj name="方程式" r:id="rId2" imgW="228501" imgH="723586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9950" y="4000500"/>
                        <a:ext cx="2270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6">
            <a:extLst>
              <a:ext uri="{FF2B5EF4-FFF2-40B4-BE49-F238E27FC236}">
                <a16:creationId xmlns:a16="http://schemas.microsoft.com/office/drawing/2014/main" id="{567961AF-18D8-D0C6-3F42-31AD12CC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0720" name="物件 30719">
            <a:extLst>
              <a:ext uri="{FF2B5EF4-FFF2-40B4-BE49-F238E27FC236}">
                <a16:creationId xmlns:a16="http://schemas.microsoft.com/office/drawing/2014/main" id="{8A3D06A0-CF0E-18C1-C39F-7CCA535AA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7113" y="3070225"/>
          <a:ext cx="6858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85800" imgH="787400" progId="Equation.3">
                  <p:embed/>
                </p:oleObj>
              </mc:Choice>
              <mc:Fallback>
                <p:oleObj name="方程式" r:id="rId4" imgW="685800" imgH="787400" progId="Equation.3">
                  <p:embed/>
                  <p:pic>
                    <p:nvPicPr>
                      <p:cNvPr id="0" name="物件 30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3070225"/>
                        <a:ext cx="6858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2">
            <a:extLst>
              <a:ext uri="{FF2B5EF4-FFF2-40B4-BE49-F238E27FC236}">
                <a16:creationId xmlns:a16="http://schemas.microsoft.com/office/drawing/2014/main" id="{E59F3AB2-8DED-80E3-3A68-F04F92CC9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328613"/>
            <a:ext cx="6099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5852" name="矩形 1">
            <a:extLst>
              <a:ext uri="{FF2B5EF4-FFF2-40B4-BE49-F238E27FC236}">
                <a16:creationId xmlns:a16="http://schemas.microsoft.com/office/drawing/2014/main" id="{DA02B5D5-7D6E-C777-946A-96C77C567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23925"/>
            <a:ext cx="88201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The 2nd term and the 5th term of a geometric sequence are 625 and 5 respectively.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(a)	Find the first term and the common ratio of the sequence.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	Find the 7th term of the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4" name="矩形 1">
            <a:extLst>
              <a:ext uri="{FF2B5EF4-FFF2-40B4-BE49-F238E27FC236}">
                <a16:creationId xmlns:a16="http://schemas.microsoft.com/office/drawing/2014/main" id="{074053F9-3AA2-E19F-5C9D-E9CCDC6D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4879975"/>
            <a:ext cx="852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(b)	</a:t>
            </a: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(7) =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5854" name="Rectangle 2">
            <a:extLst>
              <a:ext uri="{FF2B5EF4-FFF2-40B4-BE49-F238E27FC236}">
                <a16:creationId xmlns:a16="http://schemas.microsoft.com/office/drawing/2014/main" id="{7EC11826-1BCD-8D53-4BF8-658829E2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776A92CE-DFB3-574D-8480-3CD740D22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687888"/>
          <a:ext cx="1476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73200" imgH="850900" progId="Equation.3">
                  <p:embed/>
                </p:oleObj>
              </mc:Choice>
              <mc:Fallback>
                <p:oleObj name="方程式" r:id="rId6" imgW="1473200" imgH="8509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687888"/>
                        <a:ext cx="14763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1">
            <a:extLst>
              <a:ext uri="{FF2B5EF4-FFF2-40B4-BE49-F238E27FC236}">
                <a16:creationId xmlns:a16="http://schemas.microsoft.com/office/drawing/2014/main" id="{35427859-68EF-01EA-1AAE-F86C6BA3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775325"/>
            <a:ext cx="1181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=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312E8B71-24A2-1EA9-FFB9-81FCFCA3F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589588"/>
          <a:ext cx="2301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28501" imgH="723586" progId="Equation.3">
                  <p:embed/>
                </p:oleObj>
              </mc:Choice>
              <mc:Fallback>
                <p:oleObj name="方程式" r:id="rId8" imgW="228501" imgH="723586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89588"/>
                        <a:ext cx="2301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等於 35">
            <a:extLst>
              <a:ext uri="{FF2B5EF4-FFF2-40B4-BE49-F238E27FC236}">
                <a16:creationId xmlns:a16="http://schemas.microsoft.com/office/drawing/2014/main" id="{32BF8CB4-5A06-F17A-6E06-D3D85700B335}"/>
              </a:ext>
            </a:extLst>
          </p:cNvPr>
          <p:cNvSpPr/>
          <p:nvPr/>
        </p:nvSpPr>
        <p:spPr>
          <a:xfrm>
            <a:off x="2263775" y="6391275"/>
            <a:ext cx="363538" cy="61913"/>
          </a:xfrm>
          <a:prstGeom prst="mathEqual">
            <a:avLst>
              <a:gd name="adj1" fmla="val 23520"/>
              <a:gd name="adj2" fmla="val 529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0" grpId="0" autoUpdateAnimBg="0"/>
      <p:bldP spid="21" grpId="0" autoUpdateAnimBg="0"/>
      <p:bldP spid="34" grpId="0" autoUpdateAnimBg="0"/>
      <p:bldP spid="3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AutoShape 4">
            <a:extLst>
              <a:ext uri="{FF2B5EF4-FFF2-40B4-BE49-F238E27FC236}">
                <a16:creationId xmlns:a16="http://schemas.microsoft.com/office/drawing/2014/main" id="{9923ECB2-D115-D71F-7BC9-CFCCAF9B3B67}"/>
              </a:ext>
            </a:extLst>
          </p:cNvPr>
          <p:cNvSpPr>
            <a:spLocks noChangeArrowheads="1"/>
          </p:cNvSpPr>
          <p:nvPr/>
        </p:nvSpPr>
        <p:spPr bwMode="auto">
          <a:xfrm rot="246387">
            <a:off x="52388" y="3576638"/>
            <a:ext cx="7018337" cy="2781300"/>
          </a:xfrm>
          <a:prstGeom prst="cloudCallout">
            <a:avLst>
              <a:gd name="adj1" fmla="val 53250"/>
              <a:gd name="adj2" fmla="val -3198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1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C7D8303B-D928-3ADA-70CA-FCBE7AD4D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4748213"/>
            <a:ext cx="485457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The ratio between any term and its preceding term in the sequence is a </a:t>
            </a:r>
            <a:r>
              <a:rPr lang="en-US" altLang="zh-HK" sz="2400">
                <a:solidFill>
                  <a:srgbClr val="993366"/>
                </a:solidFill>
                <a:latin typeface="Arial" panose="020B0604020202020204" pitchFamily="34" charset="0"/>
              </a:rPr>
              <a:t>constant</a:t>
            </a:r>
            <a:r>
              <a:rPr lang="en-US" altLang="zh-HK" sz="2400">
                <a:latin typeface="Arial" panose="020B0604020202020204" pitchFamily="34" charset="0"/>
              </a:rPr>
              <a:t>,</a:t>
            </a:r>
            <a:r>
              <a:rPr lang="en-US" altLang="zh-HK" sz="2400">
                <a:solidFill>
                  <a:srgbClr val="993366"/>
                </a:solidFill>
                <a:latin typeface="Arial" panose="020B0604020202020204" pitchFamily="34" charset="0"/>
              </a:rPr>
              <a:t> 3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82947" name="AutoShape 3">
            <a:extLst>
              <a:ext uri="{FF2B5EF4-FFF2-40B4-BE49-F238E27FC236}">
                <a16:creationId xmlns:a16="http://schemas.microsoft.com/office/drawing/2014/main" id="{549EE8D9-2D3C-12DB-46EB-DAD9AF8B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908050"/>
            <a:ext cx="5078413" cy="2736850"/>
          </a:xfrm>
          <a:prstGeom prst="cloudCallout">
            <a:avLst>
              <a:gd name="adj1" fmla="val -71352"/>
              <a:gd name="adj2" fmla="val -2697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C4A88225-122C-C5BD-F98A-C7CE52E4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0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Concept of a Geometric Sequence</a:t>
            </a:r>
            <a:endParaRPr lang="en-US" altLang="zh-TW" b="1">
              <a:latin typeface="Arial" panose="020B0604020202020204" pitchFamily="34" charset="0"/>
            </a:endParaRP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6EBA78F3-9367-FB15-5CDC-306C0D5F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1382713"/>
            <a:ext cx="39179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Consider the sequence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	</a:t>
            </a:r>
            <a:r>
              <a:rPr lang="en-US" altLang="zh-HK" sz="2400">
                <a:latin typeface="Arial" panose="020B0604020202020204" pitchFamily="34" charset="0"/>
              </a:rPr>
              <a:t>3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HK" sz="2400">
                <a:latin typeface="Arial" panose="020B0604020202020204" pitchFamily="34" charset="0"/>
              </a:rPr>
              <a:t>9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HK" sz="2400">
                <a:latin typeface="Arial" panose="020B0604020202020204" pitchFamily="34" charset="0"/>
              </a:rPr>
              <a:t>27</a:t>
            </a:r>
            <a:r>
              <a:rPr lang="en-US" altLang="zh-TW" sz="2400">
                <a:latin typeface="Arial" panose="020B0604020202020204" pitchFamily="34" charset="0"/>
              </a:rPr>
              <a:t>, 8</a:t>
            </a:r>
            <a:r>
              <a:rPr lang="en-US" altLang="zh-HK" sz="2400">
                <a:latin typeface="Arial" panose="020B0604020202020204" pitchFamily="34" charset="0"/>
              </a:rPr>
              <a:t>1</a:t>
            </a:r>
            <a:r>
              <a:rPr lang="en-US" altLang="zh-TW" sz="2400">
                <a:latin typeface="Arial" panose="020B0604020202020204" pitchFamily="34" charset="0"/>
              </a:rPr>
              <a:t>,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Do you notice the pattern of this sequence?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2523AE3B-C68E-06FD-FBF0-72325BE17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384675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 notice that</a:t>
            </a: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5CAEDC14-BD5B-849C-F9B5-8B55AC0D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354513"/>
            <a:ext cx="3886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</a:rPr>
              <a:t>3</a:t>
            </a:r>
            <a:r>
              <a:rPr lang="en-US" altLang="zh-TW" sz="2600">
                <a:latin typeface="Arial" panose="020B0604020202020204" pitchFamily="34" charset="0"/>
              </a:rPr>
              <a:t>,   </a:t>
            </a:r>
            <a:r>
              <a:rPr lang="en-US" altLang="zh-HK" sz="2600">
                <a:latin typeface="Arial" panose="020B0604020202020204" pitchFamily="34" charset="0"/>
              </a:rPr>
              <a:t>9</a:t>
            </a:r>
            <a:r>
              <a:rPr lang="en-US" altLang="zh-TW" sz="2600">
                <a:latin typeface="Arial" panose="020B0604020202020204" pitchFamily="34" charset="0"/>
              </a:rPr>
              <a:t>,  </a:t>
            </a:r>
            <a:r>
              <a:rPr lang="en-US" altLang="zh-HK" sz="2600">
                <a:latin typeface="Arial" panose="020B0604020202020204" pitchFamily="34" charset="0"/>
              </a:rPr>
              <a:t>27</a:t>
            </a:r>
            <a:r>
              <a:rPr lang="en-US" altLang="zh-TW" sz="2600">
                <a:latin typeface="Arial" panose="020B0604020202020204" pitchFamily="34" charset="0"/>
              </a:rPr>
              <a:t>,  8</a:t>
            </a:r>
            <a:r>
              <a:rPr lang="en-US" altLang="zh-HK" sz="2600">
                <a:latin typeface="Arial" panose="020B0604020202020204" pitchFamily="34" charset="0"/>
              </a:rPr>
              <a:t>1</a:t>
            </a:r>
            <a:r>
              <a:rPr lang="en-US" altLang="zh-TW" sz="2600">
                <a:latin typeface="Arial" panose="020B0604020202020204" pitchFamily="34" charset="0"/>
              </a:rPr>
              <a:t>,  …</a:t>
            </a:r>
          </a:p>
        </p:txBody>
      </p:sp>
      <p:sp>
        <p:nvSpPr>
          <p:cNvPr id="82957" name="AutoShape 13">
            <a:extLst>
              <a:ext uri="{FF2B5EF4-FFF2-40B4-BE49-F238E27FC236}">
                <a16:creationId xmlns:a16="http://schemas.microsoft.com/office/drawing/2014/main" id="{41E2AD77-6414-F25F-8CFE-CA688F8882A3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3471863" y="4186238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82958" name="AutoShape 14">
            <a:extLst>
              <a:ext uri="{FF2B5EF4-FFF2-40B4-BE49-F238E27FC236}">
                <a16:creationId xmlns:a16="http://schemas.microsoft.com/office/drawing/2014/main" id="{650A88A3-9B3F-AC8F-A326-3FA245A49265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038600" y="4186238"/>
            <a:ext cx="468313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82959" name="AutoShape 15">
            <a:extLst>
              <a:ext uri="{FF2B5EF4-FFF2-40B4-BE49-F238E27FC236}">
                <a16:creationId xmlns:a16="http://schemas.microsoft.com/office/drawing/2014/main" id="{1823D09C-DEA7-F4BB-CE28-BE02AFEE32E3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643438" y="4186238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D60B80D2-B972-CFD3-225E-296398D12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378936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99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3   </a:t>
            </a:r>
            <a:endParaRPr lang="en-US" altLang="zh-TW" sz="2000">
              <a:solidFill>
                <a:srgbClr val="993366"/>
              </a:solidFill>
              <a:latin typeface="Arial" panose="020B0604020202020204" pitchFamily="34" charset="0"/>
            </a:endParaRP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114B677-36EE-BDB6-697E-F004CFFC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025" y="379253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99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3</a:t>
            </a:r>
            <a:r>
              <a:rPr lang="en-US" altLang="zh-HK" sz="2000">
                <a:latin typeface="Arial" panose="020B0604020202020204" pitchFamily="34" charset="0"/>
              </a:rPr>
              <a:t> </a:t>
            </a:r>
            <a:endParaRPr lang="en-US" altLang="zh-TW" sz="2000">
              <a:latin typeface="Arial" panose="020B0604020202020204" pitchFamily="34" charset="0"/>
            </a:endParaRP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799F322E-F9C6-2A95-51CA-BD5F43C5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3789363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99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3</a:t>
            </a:r>
            <a:r>
              <a:rPr lang="en-US" altLang="zh-HK" sz="2000">
                <a:latin typeface="Arial" panose="020B0604020202020204" pitchFamily="34" charset="0"/>
              </a:rPr>
              <a:t> </a:t>
            </a:r>
            <a:endParaRPr lang="en-US" altLang="zh-TW" sz="2000">
              <a:latin typeface="Arial" panose="020B0604020202020204" pitchFamily="34" charset="0"/>
            </a:endParaRPr>
          </a:p>
        </p:txBody>
      </p:sp>
      <p:pic>
        <p:nvPicPr>
          <p:cNvPr id="38" name="Picture 2" descr="Q:\Secondary (Maths)\[]Senior Maths\NSSMIA(Compulsory) 2nd Ed\Finalized\TRDVD\4A\[1] 5-Min Lec\Cartoon\Teacher and student artwork Tiff file\Teacher_F6.tif">
            <a:extLst>
              <a:ext uri="{FF2B5EF4-FFF2-40B4-BE49-F238E27FC236}">
                <a16:creationId xmlns:a16="http://schemas.microsoft.com/office/drawing/2014/main" id="{9738A11C-EFC5-3E80-592C-85069447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60388"/>
            <a:ext cx="20542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 descr="Q:\Secondary (Maths)\[]Senior Maths\NSSMIA(Compulsory) 2nd Ed\Finalized\TRDVD\4A\[1] 5-Min Lec\Cartoon\Teacher and student artwork Tiff file\Student_G4.tif">
            <a:extLst>
              <a:ext uri="{FF2B5EF4-FFF2-40B4-BE49-F238E27FC236}">
                <a16:creationId xmlns:a16="http://schemas.microsoft.com/office/drawing/2014/main" id="{ACD7ECC4-DC09-6941-364F-CD50E03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3" y="3797300"/>
            <a:ext cx="149066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2">
            <a:extLst>
              <a:ext uri="{FF2B5EF4-FFF2-40B4-BE49-F238E27FC236}">
                <a16:creationId xmlns:a16="http://schemas.microsoft.com/office/drawing/2014/main" id="{85DCF100-F82C-0DF3-202D-04A0B49B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  <p:bldP spid="82950" grpId="0"/>
      <p:bldP spid="82947" grpId="0" animBg="1"/>
      <p:bldP spid="82952" grpId="0"/>
      <p:bldP spid="82955" grpId="0"/>
      <p:bldP spid="82956" grpId="0"/>
      <p:bldP spid="82961" grpId="0"/>
      <p:bldP spid="82962" grpId="0"/>
      <p:bldP spid="829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98" name="Rectangle 50">
            <a:extLst>
              <a:ext uri="{FF2B5EF4-FFF2-40B4-BE49-F238E27FC236}">
                <a16:creationId xmlns:a16="http://schemas.microsoft.com/office/drawing/2014/main" id="{E05A90BC-2B99-4111-3697-365D38D20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1373188"/>
            <a:ext cx="393700" cy="393700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7C417F20-3376-D680-0BBB-5C9AB4D15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982663"/>
            <a:ext cx="6827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Consider the geometric sequence below: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1 ,  2 ,  4 ,  8 ,  16 ,  ...</a:t>
            </a:r>
          </a:p>
        </p:txBody>
      </p:sp>
      <p:sp>
        <p:nvSpPr>
          <p:cNvPr id="104481" name="Rectangle 33">
            <a:extLst>
              <a:ext uri="{FF2B5EF4-FFF2-40B4-BE49-F238E27FC236}">
                <a16:creationId xmlns:a16="http://schemas.microsoft.com/office/drawing/2014/main" id="{AFB040F3-FD61-6C6D-FE4C-8D0BFA65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1366838"/>
            <a:ext cx="393700" cy="393700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94" name="Oval 46">
            <a:extLst>
              <a:ext uri="{FF2B5EF4-FFF2-40B4-BE49-F238E27FC236}">
                <a16:creationId xmlns:a16="http://schemas.microsoft.com/office/drawing/2014/main" id="{DBCB32D0-642D-1C3B-4D90-F518EEC9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73188"/>
            <a:ext cx="396875" cy="395287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4509" name="Group 61">
            <a:extLst>
              <a:ext uri="{FF2B5EF4-FFF2-40B4-BE49-F238E27FC236}">
                <a16:creationId xmlns:a16="http://schemas.microsoft.com/office/drawing/2014/main" id="{4834B7ED-D9FA-87CD-D8C4-CABA7709D281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2087563"/>
            <a:ext cx="5635625" cy="1014412"/>
            <a:chOff x="123" y="1045"/>
            <a:chExt cx="3550" cy="639"/>
          </a:xfrm>
        </p:grpSpPr>
        <p:sp>
          <p:nvSpPr>
            <p:cNvPr id="36917" name="AutoShape 7">
              <a:extLst>
                <a:ext uri="{FF2B5EF4-FFF2-40B4-BE49-F238E27FC236}">
                  <a16:creationId xmlns:a16="http://schemas.microsoft.com/office/drawing/2014/main" id="{3504B1EF-3F1B-70B1-4271-42E1D13F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1045"/>
              <a:ext cx="3550" cy="639"/>
            </a:xfrm>
            <a:prstGeom prst="cloudCallout">
              <a:avLst>
                <a:gd name="adj1" fmla="val 69829"/>
                <a:gd name="adj2" fmla="val -41394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918" name="Rectangle 8">
              <a:extLst>
                <a:ext uri="{FF2B5EF4-FFF2-40B4-BE49-F238E27FC236}">
                  <a16:creationId xmlns:a16="http://schemas.microsoft.com/office/drawing/2014/main" id="{A3B82230-A9ED-B71A-96CB-193F908C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1098"/>
              <a:ext cx="21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Calculate the values of </a:t>
              </a:r>
              <a:b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the following.</a:t>
              </a:r>
            </a:p>
          </p:txBody>
        </p:sp>
      </p:grpSp>
      <p:grpSp>
        <p:nvGrpSpPr>
          <p:cNvPr id="104503" name="Group 55">
            <a:extLst>
              <a:ext uri="{FF2B5EF4-FFF2-40B4-BE49-F238E27FC236}">
                <a16:creationId xmlns:a16="http://schemas.microsoft.com/office/drawing/2014/main" id="{FB4ED6FB-7E88-A22C-CDA7-1E3626F3903B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2085975"/>
            <a:ext cx="5635625" cy="1014413"/>
            <a:chOff x="128" y="1041"/>
            <a:chExt cx="3550" cy="639"/>
          </a:xfrm>
        </p:grpSpPr>
        <p:sp>
          <p:nvSpPr>
            <p:cNvPr id="36915" name="AutoShape 53">
              <a:extLst>
                <a:ext uri="{FF2B5EF4-FFF2-40B4-BE49-F238E27FC236}">
                  <a16:creationId xmlns:a16="http://schemas.microsoft.com/office/drawing/2014/main" id="{279B9DFA-60C2-BAF8-82C4-6C08AB178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041"/>
              <a:ext cx="3550" cy="639"/>
            </a:xfrm>
            <a:prstGeom prst="cloudCallout">
              <a:avLst>
                <a:gd name="adj1" fmla="val 69829"/>
                <a:gd name="adj2" fmla="val -41394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916" name="Rectangle 54">
              <a:extLst>
                <a:ext uri="{FF2B5EF4-FFF2-40B4-BE49-F238E27FC236}">
                  <a16:creationId xmlns:a16="http://schemas.microsoft.com/office/drawing/2014/main" id="{D0BD5A0F-660B-5EA2-7A2A-3709AD71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094"/>
              <a:ext cx="2014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190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What do you observe?</a:t>
              </a:r>
            </a:p>
          </p:txBody>
        </p:sp>
      </p:grpSp>
      <p:grpSp>
        <p:nvGrpSpPr>
          <p:cNvPr id="104506" name="Group 58">
            <a:extLst>
              <a:ext uri="{FF2B5EF4-FFF2-40B4-BE49-F238E27FC236}">
                <a16:creationId xmlns:a16="http://schemas.microsoft.com/office/drawing/2014/main" id="{9D4A15B0-C354-C2EB-C69B-CF7471CAFEB9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093913"/>
            <a:ext cx="5635625" cy="1014412"/>
            <a:chOff x="128" y="1041"/>
            <a:chExt cx="3550" cy="639"/>
          </a:xfrm>
        </p:grpSpPr>
        <p:sp>
          <p:nvSpPr>
            <p:cNvPr id="36913" name="AutoShape 59">
              <a:extLst>
                <a:ext uri="{FF2B5EF4-FFF2-40B4-BE49-F238E27FC236}">
                  <a16:creationId xmlns:a16="http://schemas.microsoft.com/office/drawing/2014/main" id="{1E629BE5-3AE3-83D4-5E24-90800F7D4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041"/>
              <a:ext cx="3550" cy="639"/>
            </a:xfrm>
            <a:prstGeom prst="cloudCallout">
              <a:avLst>
                <a:gd name="adj1" fmla="val 69829"/>
                <a:gd name="adj2" fmla="val -41394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914" name="Rectangle 60">
              <a:extLst>
                <a:ext uri="{FF2B5EF4-FFF2-40B4-BE49-F238E27FC236}">
                  <a16:creationId xmlns:a16="http://schemas.microsoft.com/office/drawing/2014/main" id="{40268B8B-1894-0FB9-1001-4D45D072C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094"/>
              <a:ext cx="254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Good. In fact, this is true for </a:t>
              </a:r>
              <a:b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all geometric sequences.</a:t>
              </a:r>
            </a:p>
          </p:txBody>
        </p:sp>
      </p:grpSp>
      <p:sp>
        <p:nvSpPr>
          <p:cNvPr id="104495" name="Oval 47">
            <a:extLst>
              <a:ext uri="{FF2B5EF4-FFF2-40B4-BE49-F238E27FC236}">
                <a16:creationId xmlns:a16="http://schemas.microsoft.com/office/drawing/2014/main" id="{9A71D592-BB41-7B27-05EB-4B1AFD81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1373188"/>
            <a:ext cx="396875" cy="395287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99" name="Rectangle 51">
            <a:extLst>
              <a:ext uri="{FF2B5EF4-FFF2-40B4-BE49-F238E27FC236}">
                <a16:creationId xmlns:a16="http://schemas.microsoft.com/office/drawing/2014/main" id="{BC5ADB06-5533-F0BD-994A-C707BE04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1373188"/>
            <a:ext cx="393700" cy="393700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69" name="Oval 21">
            <a:extLst>
              <a:ext uri="{FF2B5EF4-FFF2-40B4-BE49-F238E27FC236}">
                <a16:creationId xmlns:a16="http://schemas.microsoft.com/office/drawing/2014/main" id="{F38E77E6-44FF-6353-FEE0-A03E0664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1373188"/>
            <a:ext cx="396875" cy="395287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58" name="Text Box 10">
            <a:extLst>
              <a:ext uri="{FF2B5EF4-FFF2-40B4-BE49-F238E27FC236}">
                <a16:creationId xmlns:a16="http://schemas.microsoft.com/office/drawing/2014/main" id="{B969E930-EB3E-D59A-DF3F-BDDA50A2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267075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61C3FB57-FD43-7A2F-004E-CC07AF4A9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829050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9B4AE3EC-5973-06B2-2E97-20954570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371975"/>
            <a:ext cx="230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(5)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F24A58AC-3124-63F9-E1E3-D58BA1233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3268663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1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 4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C79257BA-9710-3560-FC38-62ADA53BD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3271838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4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7D388013-E8BD-AAF0-D078-9880A1A47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32734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2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64" name="Text Box 16">
            <a:extLst>
              <a:ext uri="{FF2B5EF4-FFF2-40B4-BE49-F238E27FC236}">
                <a16:creationId xmlns:a16="http://schemas.microsoft.com/office/drawing/2014/main" id="{7F2CEE10-6E5B-BF8C-0F78-17012E7D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271838"/>
            <a:ext cx="12969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[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(2)]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65" name="Rectangle 17">
            <a:extLst>
              <a:ext uri="{FF2B5EF4-FFF2-40B4-BE49-F238E27FC236}">
                <a16:creationId xmlns:a16="http://schemas.microsoft.com/office/drawing/2014/main" id="{3A2BB2CD-BC05-5A72-5C8F-FCD9AD7F6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2797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104466" name="Rectangle 18">
            <a:extLst>
              <a:ext uri="{FF2B5EF4-FFF2-40B4-BE49-F238E27FC236}">
                <a16:creationId xmlns:a16="http://schemas.microsoft.com/office/drawing/2014/main" id="{7CAB8C8A-4F4F-1B44-1AE2-1A698D6EB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449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104467" name="Rectangle 19">
            <a:extLst>
              <a:ext uri="{FF2B5EF4-FFF2-40B4-BE49-F238E27FC236}">
                <a16:creationId xmlns:a16="http://schemas.microsoft.com/office/drawing/2014/main" id="{0BE251C6-3F91-CDD2-B5E0-0B601C9FB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3735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104468" name="Oval 20">
            <a:extLst>
              <a:ext uri="{FF2B5EF4-FFF2-40B4-BE49-F238E27FC236}">
                <a16:creationId xmlns:a16="http://schemas.microsoft.com/office/drawing/2014/main" id="{DA423CFB-CE06-85E1-7A8B-A9A8D9E0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1366838"/>
            <a:ext cx="396875" cy="395287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73" name="Text Box 25">
            <a:extLst>
              <a:ext uri="{FF2B5EF4-FFF2-40B4-BE49-F238E27FC236}">
                <a16:creationId xmlns:a16="http://schemas.microsoft.com/office/drawing/2014/main" id="{FCF67A14-5EB1-1C02-C2B3-13FF4987F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829050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2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 8</a:t>
            </a:r>
          </a:p>
        </p:txBody>
      </p:sp>
      <p:sp>
        <p:nvSpPr>
          <p:cNvPr id="104474" name="Text Box 26">
            <a:extLst>
              <a:ext uri="{FF2B5EF4-FFF2-40B4-BE49-F238E27FC236}">
                <a16:creationId xmlns:a16="http://schemas.microsoft.com/office/drawing/2014/main" id="{32B9B0E4-7FD0-58C2-5A9D-40BAF1CA1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833813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16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75" name="Text Box 27">
            <a:extLst>
              <a:ext uri="{FF2B5EF4-FFF2-40B4-BE49-F238E27FC236}">
                <a16:creationId xmlns:a16="http://schemas.microsoft.com/office/drawing/2014/main" id="{94F7B81D-7C03-BBA3-8B82-D2B50978E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38338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4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76" name="Text Box 28">
            <a:extLst>
              <a:ext uri="{FF2B5EF4-FFF2-40B4-BE49-F238E27FC236}">
                <a16:creationId xmlns:a16="http://schemas.microsoft.com/office/drawing/2014/main" id="{CEC7B27A-8703-5AF9-EAC7-C6C5B59A9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3833813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[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(3)]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77" name="Text Box 29">
            <a:extLst>
              <a:ext uri="{FF2B5EF4-FFF2-40B4-BE49-F238E27FC236}">
                <a16:creationId xmlns:a16="http://schemas.microsoft.com/office/drawing/2014/main" id="{6AEDB4C6-C583-3E9A-E3ED-B5510843E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371975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4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 16</a:t>
            </a:r>
          </a:p>
        </p:txBody>
      </p:sp>
      <p:sp>
        <p:nvSpPr>
          <p:cNvPr id="104478" name="Text Box 30">
            <a:extLst>
              <a:ext uri="{FF2B5EF4-FFF2-40B4-BE49-F238E27FC236}">
                <a16:creationId xmlns:a16="http://schemas.microsoft.com/office/drawing/2014/main" id="{5AC0EAA8-F0FF-165D-2F5C-805044BE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4376738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64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79" name="Text Box 31">
            <a:extLst>
              <a:ext uri="{FF2B5EF4-FFF2-40B4-BE49-F238E27FC236}">
                <a16:creationId xmlns:a16="http://schemas.microsoft.com/office/drawing/2014/main" id="{03248E39-6AB3-6642-1BCD-4DFFE2513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43751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8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80" name="Text Box 32">
            <a:extLst>
              <a:ext uri="{FF2B5EF4-FFF2-40B4-BE49-F238E27FC236}">
                <a16:creationId xmlns:a16="http://schemas.microsoft.com/office/drawing/2014/main" id="{F392D98A-9FFC-41B2-5CBE-9D1E7EA49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379913"/>
            <a:ext cx="1371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[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(4)]</a:t>
            </a:r>
            <a:r>
              <a:rPr lang="en-US" altLang="zh-TW" sz="2400" baseline="30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83" name="Oval 35">
            <a:extLst>
              <a:ext uri="{FF2B5EF4-FFF2-40B4-BE49-F238E27FC236}">
                <a16:creationId xmlns:a16="http://schemas.microsoft.com/office/drawing/2014/main" id="{39B8DF2E-EB64-4390-AA4E-E825184C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3319463"/>
            <a:ext cx="617537" cy="396875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84" name="Rectangle 36">
            <a:extLst>
              <a:ext uri="{FF2B5EF4-FFF2-40B4-BE49-F238E27FC236}">
                <a16:creationId xmlns:a16="http://schemas.microsoft.com/office/drawing/2014/main" id="{4F902CB8-5CA7-311C-E11C-732128F2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371850"/>
            <a:ext cx="179388" cy="288925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87" name="Oval 39">
            <a:extLst>
              <a:ext uri="{FF2B5EF4-FFF2-40B4-BE49-F238E27FC236}">
                <a16:creationId xmlns:a16="http://schemas.microsoft.com/office/drawing/2014/main" id="{5ED8254A-A550-CACF-5D51-9763E275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3317875"/>
            <a:ext cx="617537" cy="396875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88" name="Oval 40">
            <a:extLst>
              <a:ext uri="{FF2B5EF4-FFF2-40B4-BE49-F238E27FC236}">
                <a16:creationId xmlns:a16="http://schemas.microsoft.com/office/drawing/2014/main" id="{87E695AA-FF7C-16DC-4B93-7CB81E46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884613"/>
            <a:ext cx="592138" cy="396875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89" name="Oval 41">
            <a:extLst>
              <a:ext uri="{FF2B5EF4-FFF2-40B4-BE49-F238E27FC236}">
                <a16:creationId xmlns:a16="http://schemas.microsoft.com/office/drawing/2014/main" id="{08F43CCC-CC4E-7687-3411-B1E9F2BD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875088"/>
            <a:ext cx="592137" cy="396875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90" name="Oval 42">
            <a:extLst>
              <a:ext uri="{FF2B5EF4-FFF2-40B4-BE49-F238E27FC236}">
                <a16:creationId xmlns:a16="http://schemas.microsoft.com/office/drawing/2014/main" id="{4F623640-7FEC-AD86-7BB7-1A4B351A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4424363"/>
            <a:ext cx="561975" cy="396875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91" name="Oval 43">
            <a:extLst>
              <a:ext uri="{FF2B5EF4-FFF2-40B4-BE49-F238E27FC236}">
                <a16:creationId xmlns:a16="http://schemas.microsoft.com/office/drawing/2014/main" id="{116F2A1A-3BE5-F05F-17DD-C2C69325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4425950"/>
            <a:ext cx="561975" cy="396875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92" name="Rectangle 44">
            <a:extLst>
              <a:ext uri="{FF2B5EF4-FFF2-40B4-BE49-F238E27FC236}">
                <a16:creationId xmlns:a16="http://schemas.microsoft.com/office/drawing/2014/main" id="{12AF4EE3-7BF8-53AB-3C7B-0E29CF3E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3929063"/>
            <a:ext cx="179387" cy="288925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93" name="Rectangle 45">
            <a:extLst>
              <a:ext uri="{FF2B5EF4-FFF2-40B4-BE49-F238E27FC236}">
                <a16:creationId xmlns:a16="http://schemas.microsoft.com/office/drawing/2014/main" id="{4B7B2A82-D124-928B-9112-EC278941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3" y="4433888"/>
            <a:ext cx="179387" cy="288925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496" name="Oval 48">
            <a:extLst>
              <a:ext uri="{FF2B5EF4-FFF2-40B4-BE49-F238E27FC236}">
                <a16:creationId xmlns:a16="http://schemas.microsoft.com/office/drawing/2014/main" id="{7412D34A-BA31-D9CB-4A27-F2DEB520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373188"/>
            <a:ext cx="396875" cy="395287"/>
          </a:xfrm>
          <a:prstGeom prst="ellipse">
            <a:avLst/>
          </a:prstGeom>
          <a:noFill/>
          <a:ln w="22225" algn="ctr">
            <a:solidFill>
              <a:srgbClr val="FF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504" name="AutoShape 56">
            <a:extLst>
              <a:ext uri="{FF2B5EF4-FFF2-40B4-BE49-F238E27FC236}">
                <a16:creationId xmlns:a16="http://schemas.microsoft.com/office/drawing/2014/main" id="{A6F2F9B2-E52C-084C-FF31-8F2A412EC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5248275"/>
            <a:ext cx="3930650" cy="1144588"/>
          </a:xfrm>
          <a:prstGeom prst="cloudCallout">
            <a:avLst>
              <a:gd name="adj1" fmla="val -53352"/>
              <a:gd name="adj2" fmla="val -1269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Let me try.</a:t>
            </a:r>
          </a:p>
        </p:txBody>
      </p:sp>
      <p:sp>
        <p:nvSpPr>
          <p:cNvPr id="36906" name="Text Box 11">
            <a:extLst>
              <a:ext uri="{FF2B5EF4-FFF2-40B4-BE49-F238E27FC236}">
                <a16:creationId xmlns:a16="http://schemas.microsoft.com/office/drawing/2014/main" id="{9EB01AAF-0E9A-C83B-3470-0366EA11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6400"/>
            <a:ext cx="820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Properties of Geometric Sequences</a:t>
            </a:r>
            <a:endParaRPr lang="en-US" altLang="zh-TW" b="1">
              <a:latin typeface="Arial" panose="020B0604020202020204" pitchFamily="34" charset="0"/>
            </a:endParaRPr>
          </a:p>
        </p:txBody>
      </p:sp>
      <p:pic>
        <p:nvPicPr>
          <p:cNvPr id="114690" name="Picture 2" descr="Q:\Secondary (Maths)\Martin\NSSMIA2E_5Min\6A01\Ref\Teacher and student artwork Tiff file\Teacher_F5.tif">
            <a:extLst>
              <a:ext uri="{FF2B5EF4-FFF2-40B4-BE49-F238E27FC236}">
                <a16:creationId xmlns:a16="http://schemas.microsoft.com/office/drawing/2014/main" id="{C648FDC1-0D7C-FA31-D37A-9AD2780C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403350"/>
            <a:ext cx="1971675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Picture 3" descr="Q:\Secondary (Maths)\Martin\NSSMIA2E_5Min\6A01\Ref\Teacher and student artwork Tiff file\Student_G1.tif">
            <a:extLst>
              <a:ext uri="{FF2B5EF4-FFF2-40B4-BE49-F238E27FC236}">
                <a16:creationId xmlns:a16="http://schemas.microsoft.com/office/drawing/2014/main" id="{9296C13A-3F08-9E25-988B-69933472A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722813"/>
            <a:ext cx="1595438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36">
            <a:extLst>
              <a:ext uri="{FF2B5EF4-FFF2-40B4-BE49-F238E27FC236}">
                <a16:creationId xmlns:a16="http://schemas.microsoft.com/office/drawing/2014/main" id="{3C47AC86-DBC2-6481-691B-8CA6FCAE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3357563"/>
            <a:ext cx="754063" cy="303212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36">
            <a:extLst>
              <a:ext uri="{FF2B5EF4-FFF2-40B4-BE49-F238E27FC236}">
                <a16:creationId xmlns:a16="http://schemas.microsoft.com/office/drawing/2014/main" id="{AB9B4B1B-A22D-8BA2-4971-CB65FE31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3937000"/>
            <a:ext cx="755650" cy="303213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F49327AC-DC21-2F28-2980-163FE9C3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538" y="4479925"/>
            <a:ext cx="755650" cy="303213"/>
          </a:xfrm>
          <a:prstGeom prst="rect">
            <a:avLst/>
          </a:prstGeom>
          <a:noFill/>
          <a:ln w="38100" algn="ctr">
            <a:solidFill>
              <a:srgbClr val="5BF30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505" name="AutoShape 57">
            <a:extLst>
              <a:ext uri="{FF2B5EF4-FFF2-40B4-BE49-F238E27FC236}">
                <a16:creationId xmlns:a16="http://schemas.microsoft.com/office/drawing/2014/main" id="{6AFE25E2-573A-D62D-2B1A-CE3937A0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5246688"/>
            <a:ext cx="6278562" cy="1144587"/>
          </a:xfrm>
          <a:prstGeom prst="cloudCallout">
            <a:avLst>
              <a:gd name="adj1" fmla="val -51366"/>
              <a:gd name="adj2" fmla="val -1255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 observe a pattern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04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0" dur="500"/>
                                        <p:tgtEl>
                                          <p:spTgt spid="104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6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9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8" grpId="0" animBg="1"/>
      <p:bldP spid="104498" grpId="1" animBg="1"/>
      <p:bldP spid="104452" grpId="0"/>
      <p:bldP spid="104481" grpId="0" animBg="1"/>
      <p:bldP spid="104481" grpId="1" animBg="1"/>
      <p:bldP spid="104494" grpId="0" animBg="1"/>
      <p:bldP spid="104494" grpId="1" animBg="1"/>
      <p:bldP spid="104495" grpId="0" animBg="1"/>
      <p:bldP spid="104495" grpId="1" animBg="1"/>
      <p:bldP spid="104499" grpId="0" animBg="1"/>
      <p:bldP spid="104499" grpId="1" animBg="1"/>
      <p:bldP spid="104469" grpId="0" animBg="1"/>
      <p:bldP spid="104469" grpId="1" animBg="1"/>
      <p:bldP spid="104469" grpId="2" animBg="1"/>
      <p:bldP spid="104469" grpId="3" animBg="1"/>
      <p:bldP spid="104458" grpId="0"/>
      <p:bldP spid="104459" grpId="0"/>
      <p:bldP spid="104460" grpId="0"/>
      <p:bldP spid="104461" grpId="0"/>
      <p:bldP spid="104462" grpId="0"/>
      <p:bldP spid="104463" grpId="0"/>
      <p:bldP spid="104463" grpId="1"/>
      <p:bldP spid="104464" grpId="0"/>
      <p:bldP spid="104465" grpId="0"/>
      <p:bldP spid="104465" grpId="1"/>
      <p:bldP spid="104466" grpId="0"/>
      <p:bldP spid="104466" grpId="1"/>
      <p:bldP spid="104467" grpId="0"/>
      <p:bldP spid="104467" grpId="1"/>
      <p:bldP spid="104468" grpId="0" animBg="1"/>
      <p:bldP spid="104468" grpId="1" animBg="1"/>
      <p:bldP spid="104473" grpId="0"/>
      <p:bldP spid="104474" grpId="0"/>
      <p:bldP spid="104475" grpId="0"/>
      <p:bldP spid="104475" grpId="1"/>
      <p:bldP spid="104476" grpId="0"/>
      <p:bldP spid="104477" grpId="0"/>
      <p:bldP spid="104478" grpId="0"/>
      <p:bldP spid="104479" grpId="0"/>
      <p:bldP spid="104479" grpId="1"/>
      <p:bldP spid="104480" grpId="0"/>
      <p:bldP spid="104483" grpId="0" animBg="1"/>
      <p:bldP spid="104483" grpId="1" animBg="1"/>
      <p:bldP spid="104484" grpId="0" animBg="1"/>
      <p:bldP spid="104484" grpId="1" animBg="1"/>
      <p:bldP spid="104487" grpId="0" animBg="1"/>
      <p:bldP spid="104487" grpId="1" animBg="1"/>
      <p:bldP spid="104488" grpId="0" animBg="1"/>
      <p:bldP spid="104488" grpId="1" animBg="1"/>
      <p:bldP spid="104489" grpId="0" animBg="1"/>
      <p:bldP spid="104489" grpId="1" animBg="1"/>
      <p:bldP spid="104490" grpId="0" animBg="1"/>
      <p:bldP spid="104490" grpId="1" animBg="1"/>
      <p:bldP spid="104491" grpId="0" animBg="1"/>
      <p:bldP spid="104491" grpId="1" animBg="1"/>
      <p:bldP spid="104492" grpId="0" animBg="1"/>
      <p:bldP spid="104492" grpId="1" animBg="1"/>
      <p:bldP spid="104493" grpId="0" animBg="1"/>
      <p:bldP spid="104493" grpId="1" animBg="1"/>
      <p:bldP spid="104496" grpId="0" animBg="1"/>
      <p:bldP spid="104496" grpId="1" animBg="1"/>
      <p:bldP spid="104504" grpId="0" animBg="1"/>
      <p:bldP spid="104504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1045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>
            <a:extLst>
              <a:ext uri="{FF2B5EF4-FFF2-40B4-BE49-F238E27FC236}">
                <a16:creationId xmlns:a16="http://schemas.microsoft.com/office/drawing/2014/main" id="{F19F5DB5-2252-61FA-2DF7-6D06C95EB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155700"/>
            <a:ext cx="7359650" cy="19367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06000" tIns="226800" rIns="306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– 1),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and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+ 1) are three consecutive terms of a geometric sequence, then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                                   .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59A44A63-59AF-A922-0CB4-ECCA5903F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2276475"/>
          <a:ext cx="345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454400" imgH="393700" progId="Equation.3">
                  <p:embed/>
                </p:oleObj>
              </mc:Choice>
              <mc:Fallback>
                <p:oleObj name="方程式" r:id="rId3" imgW="3454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276475"/>
                        <a:ext cx="345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6F198CB5-6B09-2675-96EC-9FA6E354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43313"/>
            <a:ext cx="8496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∵</a:t>
            </a:r>
            <a:r>
              <a:rPr lang="zh-HK" altLang="en-US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– 1),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+ 1) are in geometric sequence.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69A7CAD7-4D90-A440-019B-536E497E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402138"/>
            <a:ext cx="65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∴</a:t>
            </a:r>
            <a:r>
              <a:rPr lang="zh-HK" altLang="en-US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EBA5F873-645E-D534-4C70-338619B47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242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Proof: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B43F9D20-014C-1CC4-C797-DB563E3F6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4278313"/>
          <a:ext cx="25130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349500" imgH="787400" progId="Equation.3">
                  <p:embed/>
                </p:oleObj>
              </mc:Choice>
              <mc:Fallback>
                <p:oleObj name="方程式" r:id="rId5" imgW="2349500" imgH="787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66" r="-6657" b="3287"/>
                      <a:stretch>
                        <a:fillRect/>
                      </a:stretch>
                    </p:blipFill>
                    <p:spPr bwMode="auto">
                      <a:xfrm>
                        <a:off x="1100138" y="4278313"/>
                        <a:ext cx="251301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>
            <a:extLst>
              <a:ext uri="{FF2B5EF4-FFF2-40B4-BE49-F238E27FC236}">
                <a16:creationId xmlns:a16="http://schemas.microsoft.com/office/drawing/2014/main" id="{BE046D56-6512-0416-3E43-E6D40F7B9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343525"/>
          <a:ext cx="345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3454400" imgH="393700" progId="Equation.3">
                  <p:embed/>
                </p:oleObj>
              </mc:Choice>
              <mc:Fallback>
                <p:oleObj name="方程式" r:id="rId7" imgW="34544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43525"/>
                        <a:ext cx="345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50" name="Group 26">
            <a:extLst>
              <a:ext uri="{FF2B5EF4-FFF2-40B4-BE49-F238E27FC236}">
                <a16:creationId xmlns:a16="http://schemas.microsoft.com/office/drawing/2014/main" id="{F7F61FE2-2235-4BFE-E167-BEFB1581D985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238625"/>
            <a:ext cx="5976938" cy="787400"/>
            <a:chOff x="2744" y="2319"/>
            <a:chExt cx="3765" cy="496"/>
          </a:xfrm>
        </p:grpSpPr>
        <p:sp>
          <p:nvSpPr>
            <p:cNvPr id="37900" name="Text Box 23">
              <a:extLst>
                <a:ext uri="{FF2B5EF4-FFF2-40B4-BE49-F238E27FC236}">
                  <a16:creationId xmlns:a16="http://schemas.microsoft.com/office/drawing/2014/main" id="{CAF03373-D9D5-5A92-EF8F-36C169AA8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321"/>
              <a:ext cx="589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+ 1)</a:t>
              </a:r>
              <a:r>
                <a:rPr lang="en-US" altLang="zh-HK" sz="18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altLang="zh-TW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b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altLang="zh-HK" sz="18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altLang="zh-TW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901" name="Text Box 18">
              <a:extLst>
                <a:ext uri="{FF2B5EF4-FFF2-40B4-BE49-F238E27FC236}">
                  <a16:creationId xmlns:a16="http://schemas.microsoft.com/office/drawing/2014/main" id="{BCC8A8E8-4029-AB6A-B69F-0FBE25F98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437"/>
              <a:ext cx="37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536575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 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                      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    = 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r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,where 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r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 is the common ratio</a:t>
              </a: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.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902" name="Text Box 22">
              <a:extLst>
                <a:ext uri="{FF2B5EF4-FFF2-40B4-BE49-F238E27FC236}">
                  <a16:creationId xmlns:a16="http://schemas.microsoft.com/office/drawing/2014/main" id="{CD794914-6FBB-78C6-4A65-42FC4A1D6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2319"/>
              <a:ext cx="38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en-US" altLang="zh-HK" sz="18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altLang="zh-TW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903" name="Text Box 24">
              <a:extLst>
                <a:ext uri="{FF2B5EF4-FFF2-40B4-BE49-F238E27FC236}">
                  <a16:creationId xmlns:a16="http://schemas.microsoft.com/office/drawing/2014/main" id="{4D9DC762-97AA-4CBE-9726-A7D112CF9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2546"/>
              <a:ext cx="5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– 1)</a:t>
              </a:r>
              <a:r>
                <a:rPr lang="en-US" altLang="zh-HK" sz="18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altLang="zh-TW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904" name="Text Box 7">
              <a:extLst>
                <a:ext uri="{FF2B5EF4-FFF2-40B4-BE49-F238E27FC236}">
                  <a16:creationId xmlns:a16="http://schemas.microsoft.com/office/drawing/2014/main" id="{5BBBF70F-6C7F-67D9-E045-D166FBF42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2552"/>
              <a:ext cx="3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n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)</a:t>
              </a:r>
              <a:r>
                <a:rPr lang="en-US" altLang="zh-HK" sz="18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altLang="zh-TW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905" name="Text Box 19">
              <a:extLst>
                <a:ext uri="{FF2B5EF4-FFF2-40B4-BE49-F238E27FC236}">
                  <a16:creationId xmlns:a16="http://schemas.microsoft.com/office/drawing/2014/main" id="{573714F9-D9E5-81F6-9739-0A48F6A10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2443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536575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Wingdings 3" panose="05040102010807070707" pitchFamily="18" charset="2"/>
                </a:rPr>
                <a:t>=</a:t>
              </a:r>
              <a:endPara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906" name="Line 21">
              <a:extLst>
                <a:ext uri="{FF2B5EF4-FFF2-40B4-BE49-F238E27FC236}">
                  <a16:creationId xmlns:a16="http://schemas.microsoft.com/office/drawing/2014/main" id="{5721019B-4584-EE05-D565-574F75829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2557"/>
              <a:ext cx="453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37907" name="Line 25">
              <a:extLst>
                <a:ext uri="{FF2B5EF4-FFF2-40B4-BE49-F238E27FC236}">
                  <a16:creationId xmlns:a16="http://schemas.microsoft.com/office/drawing/2014/main" id="{0EC96EF7-4DAB-314F-3C2A-A4C21AD29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558"/>
              <a:ext cx="45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77852" name="AutoShape 28">
            <a:extLst>
              <a:ext uri="{FF2B5EF4-FFF2-40B4-BE49-F238E27FC236}">
                <a16:creationId xmlns:a16="http://schemas.microsoft.com/office/drawing/2014/main" id="{558F064A-92DF-DB23-2FFF-81C72014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4797425"/>
            <a:ext cx="3332162" cy="1522413"/>
          </a:xfrm>
          <a:prstGeom prst="wedgeRoundRectCallout">
            <a:avLst>
              <a:gd name="adj1" fmla="val -79847"/>
              <a:gd name="adj2" fmla="val 1120"/>
              <a:gd name="adj3" fmla="val 16667"/>
            </a:avLst>
          </a:prstGeom>
          <a:solidFill>
            <a:srgbClr val="99CC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 is called the </a:t>
            </a:r>
            <a:r>
              <a:rPr lang="en-US" altLang="zh-TW" sz="2400" b="1">
                <a:solidFill>
                  <a:srgbClr val="3333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geometric mean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between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1) and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+ 1).</a:t>
            </a:r>
          </a:p>
        </p:txBody>
      </p:sp>
      <p:sp>
        <p:nvSpPr>
          <p:cNvPr id="37899" name="Rectangle 29">
            <a:extLst>
              <a:ext uri="{FF2B5EF4-FFF2-40B4-BE49-F238E27FC236}">
                <a16:creationId xmlns:a16="http://schemas.microsoft.com/office/drawing/2014/main" id="{849F44D4-6276-78A5-2052-1813BFF9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523875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5BF30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 u="sng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Property I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nimBg="1"/>
      <p:bldP spid="77829" grpId="0"/>
      <p:bldP spid="77830" grpId="0"/>
      <p:bldP spid="77835" grpId="0"/>
      <p:bldP spid="778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>
            <a:extLst>
              <a:ext uri="{FF2B5EF4-FFF2-40B4-BE49-F238E27FC236}">
                <a16:creationId xmlns:a16="http://schemas.microsoft.com/office/drawing/2014/main" id="{1A745129-E483-DCA7-9861-501628928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48466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5310E3E5-5AB4-5050-8CE4-AAC73964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5388"/>
            <a:ext cx="85693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If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+ 10,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, 9 form a geometric sequence, find the possible value(s) of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72E2CB3C-AB0A-1F7D-C3E4-E5552606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14525"/>
            <a:ext cx="856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+ 10,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, 9 form a geometric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FEA0B19B-D0BC-E937-E8FC-1DE63013B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55850"/>
            <a:ext cx="856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                  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= (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+ 10)(9)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id="{C62B8380-F5EF-C1C7-F1F8-F6FD765F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860675"/>
            <a:ext cx="856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= 9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+ 90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0" name="Text Box 3">
            <a:extLst>
              <a:ext uri="{FF2B5EF4-FFF2-40B4-BE49-F238E27FC236}">
                <a16:creationId xmlns:a16="http://schemas.microsoft.com/office/drawing/2014/main" id="{9E8784C1-763D-D74D-91AA-4F2E36B6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8" y="3322638"/>
            <a:ext cx="8569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– 9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90 = 0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A64DCAE9-FC0B-63C7-32FF-50F2A59E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835400"/>
            <a:ext cx="856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+ 6)(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– 15) = 0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070600A1-3E5F-8D45-18B0-41E2B947B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262438"/>
            <a:ext cx="8569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–6   or   </a:t>
            </a:r>
            <a:r>
              <a:rPr lang="en-US" altLang="zh-HK" sz="2400" i="1">
                <a:latin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</a:rPr>
              <a:t> = 15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33" name="等於 32">
            <a:extLst>
              <a:ext uri="{FF2B5EF4-FFF2-40B4-BE49-F238E27FC236}">
                <a16:creationId xmlns:a16="http://schemas.microsoft.com/office/drawing/2014/main" id="{DA19248F-6611-D8AB-49AD-AA6AB340F2B1}"/>
              </a:ext>
            </a:extLst>
          </p:cNvPr>
          <p:cNvSpPr/>
          <p:nvPr/>
        </p:nvSpPr>
        <p:spPr>
          <a:xfrm>
            <a:off x="3492500" y="4662488"/>
            <a:ext cx="503238" cy="61912"/>
          </a:xfrm>
          <a:prstGeom prst="mathEqual">
            <a:avLst>
              <a:gd name="adj1" fmla="val 23520"/>
              <a:gd name="adj2" fmla="val 529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34" name="等於 33">
            <a:extLst>
              <a:ext uri="{FF2B5EF4-FFF2-40B4-BE49-F238E27FC236}">
                <a16:creationId xmlns:a16="http://schemas.microsoft.com/office/drawing/2014/main" id="{892B138D-6CCF-94C6-35FC-5282C71D332B}"/>
              </a:ext>
            </a:extLst>
          </p:cNvPr>
          <p:cNvSpPr/>
          <p:nvPr/>
        </p:nvSpPr>
        <p:spPr>
          <a:xfrm>
            <a:off x="5148263" y="4660900"/>
            <a:ext cx="503237" cy="61913"/>
          </a:xfrm>
          <a:prstGeom prst="mathEqual">
            <a:avLst>
              <a:gd name="adj1" fmla="val 23520"/>
              <a:gd name="adj2" fmla="val 529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chemeClr val="tx1"/>
              </a:solidFill>
            </a:endParaRPr>
          </a:p>
        </p:txBody>
      </p:sp>
      <p:pic>
        <p:nvPicPr>
          <p:cNvPr id="12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87EEC2B8-44E7-ACDD-6B80-53C18B4E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81874DE-12E2-BFA9-CA8A-71E68AD8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6FB69DAD-5102-9233-0623-E8C9AFD9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Follow-up question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5523209B-834E-858B-A4C1-941EB9FFF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14413"/>
            <a:ext cx="85693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If 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+ 2, 2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+ 4, 6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+ 2 form a geometric sequence, find the possible value(s) of 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9698AA1-84B1-B8F6-4C5F-A2353650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2163"/>
            <a:ext cx="8569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∵</a:t>
            </a:r>
            <a:r>
              <a:rPr lang="en-US" altLang="zh-HK" sz="2400">
                <a:latin typeface="Arial" panose="020B0604020202020204" pitchFamily="34" charset="0"/>
              </a:rPr>
              <a:t>	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+ 2, 2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+ 4, 6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+ 2 form a geometric sequence.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6914EE2-2E60-A847-B1C6-969991BAC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03488"/>
            <a:ext cx="8569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∴</a:t>
            </a:r>
            <a:r>
              <a:rPr lang="en-US" altLang="zh-HK" sz="2400">
                <a:latin typeface="Arial" panose="020B0604020202020204" pitchFamily="34" charset="0"/>
              </a:rPr>
              <a:t>	           (2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+ 4)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= (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+ 2)(6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+ 2)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D661416-A30C-B95D-5E9A-A83E2DA7B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08313"/>
            <a:ext cx="8569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4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+ 16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+ 16 = 6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+ 12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+ 2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+ 4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0D59D30-D785-E7CA-9B5D-4E17CFBB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508375"/>
            <a:ext cx="856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 baseline="30000">
                <a:latin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</a:rPr>
              <a:t> – 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– 6 = 0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C28A7BB-C368-0E48-0778-A80B4DEA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983038"/>
            <a:ext cx="8569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+ 2)(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– 3) = 0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B6A77A2-4B5D-CF0F-5147-7B085D15E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48175"/>
            <a:ext cx="856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=  3   or   </a:t>
            </a:r>
            <a:r>
              <a:rPr lang="en-US" altLang="zh-HK" sz="2400" i="1">
                <a:latin typeface="Arial" panose="020B0604020202020204" pitchFamily="34" charset="0"/>
              </a:rPr>
              <a:t>b</a:t>
            </a:r>
            <a:r>
              <a:rPr lang="en-US" altLang="zh-HK" sz="2400">
                <a:latin typeface="Arial" panose="020B0604020202020204" pitchFamily="34" charset="0"/>
              </a:rPr>
              <a:t> = –2 (rejected)</a:t>
            </a:r>
            <a:endParaRPr lang="zh-TW" altLang="zh-HK" sz="2400">
              <a:latin typeface="Arial" panose="020B0604020202020204" pitchFamily="34" charset="0"/>
            </a:endParaRPr>
          </a:p>
        </p:txBody>
      </p:sp>
      <p:sp>
        <p:nvSpPr>
          <p:cNvPr id="10" name="等於 9">
            <a:extLst>
              <a:ext uri="{FF2B5EF4-FFF2-40B4-BE49-F238E27FC236}">
                <a16:creationId xmlns:a16="http://schemas.microsoft.com/office/drawing/2014/main" id="{AF1CDFD1-06BF-0671-7DC7-5ADFFA01EB3D}"/>
              </a:ext>
            </a:extLst>
          </p:cNvPr>
          <p:cNvSpPr/>
          <p:nvPr/>
        </p:nvSpPr>
        <p:spPr>
          <a:xfrm>
            <a:off x="3635375" y="4879975"/>
            <a:ext cx="503238" cy="61913"/>
          </a:xfrm>
          <a:prstGeom prst="mathEqual">
            <a:avLst>
              <a:gd name="adj1" fmla="val 23520"/>
              <a:gd name="adj2" fmla="val 529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70" name="Group 26">
            <a:extLst>
              <a:ext uri="{FF2B5EF4-FFF2-40B4-BE49-F238E27FC236}">
                <a16:creationId xmlns:a16="http://schemas.microsoft.com/office/drawing/2014/main" id="{D2893128-7BA5-435A-D853-F91DA6BC0859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484313"/>
            <a:ext cx="6491288" cy="2454275"/>
            <a:chOff x="136" y="935"/>
            <a:chExt cx="4089" cy="1546"/>
          </a:xfrm>
        </p:grpSpPr>
        <p:sp>
          <p:nvSpPr>
            <p:cNvPr id="40983" name="AutoShape 25">
              <a:extLst>
                <a:ext uri="{FF2B5EF4-FFF2-40B4-BE49-F238E27FC236}">
                  <a16:creationId xmlns:a16="http://schemas.microsoft.com/office/drawing/2014/main" id="{C446DCAF-4F68-AA74-DF06-9563993A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935"/>
              <a:ext cx="4089" cy="1546"/>
            </a:xfrm>
            <a:prstGeom prst="cloudCallout">
              <a:avLst>
                <a:gd name="adj1" fmla="val 56699"/>
                <a:gd name="adj2" fmla="val -3175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984" name="Rectangle 23">
              <a:extLst>
                <a:ext uri="{FF2B5EF4-FFF2-40B4-BE49-F238E27FC236}">
                  <a16:creationId xmlns:a16="http://schemas.microsoft.com/office/drawing/2014/main" id="{72E313D5-BD06-CBF2-A4C8-C9FBE1E4A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86"/>
              <a:ext cx="352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Actually, if we multiply the same constant to each term in a geometric sequence, the resulting sequence</a:t>
              </a:r>
              <a:b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</a:b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is also a geometric sequence.</a:t>
              </a:r>
            </a:p>
          </p:txBody>
        </p:sp>
      </p:grpSp>
      <p:grpSp>
        <p:nvGrpSpPr>
          <p:cNvPr id="108572" name="Group 28">
            <a:extLst>
              <a:ext uri="{FF2B5EF4-FFF2-40B4-BE49-F238E27FC236}">
                <a16:creationId xmlns:a16="http://schemas.microsoft.com/office/drawing/2014/main" id="{2368CABF-D256-EC7B-C9F3-B69395980EA9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1609725"/>
            <a:ext cx="6796088" cy="2044700"/>
            <a:chOff x="152" y="1014"/>
            <a:chExt cx="4281" cy="1288"/>
          </a:xfrm>
        </p:grpSpPr>
        <p:sp>
          <p:nvSpPr>
            <p:cNvPr id="40978" name="AutoShape 6">
              <a:extLst>
                <a:ext uri="{FF2B5EF4-FFF2-40B4-BE49-F238E27FC236}">
                  <a16:creationId xmlns:a16="http://schemas.microsoft.com/office/drawing/2014/main" id="{222FE8EF-FA38-9D7D-1BD2-A5A1C62A0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014"/>
              <a:ext cx="4281" cy="1288"/>
            </a:xfrm>
            <a:prstGeom prst="cloudCallout">
              <a:avLst>
                <a:gd name="adj1" fmla="val 51097"/>
                <a:gd name="adj2" fmla="val -4044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979" name="Group 27">
              <a:extLst>
                <a:ext uri="{FF2B5EF4-FFF2-40B4-BE49-F238E27FC236}">
                  <a16:creationId xmlns:a16="http://schemas.microsoft.com/office/drawing/2014/main" id="{9FDF011B-C2B6-7A6B-3412-CB97F84BC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" y="1178"/>
              <a:ext cx="3349" cy="856"/>
              <a:chOff x="800" y="1178"/>
              <a:chExt cx="3349" cy="856"/>
            </a:xfrm>
          </p:grpSpPr>
          <p:sp>
            <p:nvSpPr>
              <p:cNvPr id="40980" name="Rectangle 7">
                <a:extLst>
                  <a:ext uri="{FF2B5EF4-FFF2-40B4-BE49-F238E27FC236}">
                    <a16:creationId xmlns:a16="http://schemas.microsoft.com/office/drawing/2014/main" id="{947E48C2-A3E6-5C35-BC46-07F1E3151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" y="1178"/>
                <a:ext cx="20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Do you think that</a:t>
                </a:r>
              </a:p>
            </p:txBody>
          </p:sp>
          <p:sp>
            <p:nvSpPr>
              <p:cNvPr id="40981" name="Rectangle 9">
                <a:extLst>
                  <a:ext uri="{FF2B5EF4-FFF2-40B4-BE49-F238E27FC236}">
                    <a16:creationId xmlns:a16="http://schemas.microsoft.com/office/drawing/2014/main" id="{FE162CBE-B6C6-E1ED-202A-DADE53D3A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1482"/>
                <a:ext cx="3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2(</a:t>
                </a:r>
                <a:r>
                  <a:rPr lang="en-US" altLang="zh-TW" sz="2400">
                    <a:solidFill>
                      <a:srgbClr val="008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) ,  2(</a:t>
                </a:r>
                <a:r>
                  <a:rPr lang="en-US" altLang="zh-TW" sz="2400">
                    <a:solidFill>
                      <a:srgbClr val="008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) ,  2(</a:t>
                </a:r>
                <a:r>
                  <a:rPr lang="en-US" altLang="zh-TW" sz="2400">
                    <a:solidFill>
                      <a:srgbClr val="008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18</a:t>
                </a: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) ,  2(</a:t>
                </a:r>
                <a:r>
                  <a:rPr lang="en-US" altLang="zh-TW" sz="2400">
                    <a:solidFill>
                      <a:srgbClr val="008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54</a:t>
                </a: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) ,  ....</a:t>
                </a:r>
              </a:p>
            </p:txBody>
          </p:sp>
          <p:sp>
            <p:nvSpPr>
              <p:cNvPr id="40982" name="Rectangle 10">
                <a:extLst>
                  <a:ext uri="{FF2B5EF4-FFF2-40B4-BE49-F238E27FC236}">
                    <a16:creationId xmlns:a16="http://schemas.microsoft.com/office/drawing/2014/main" id="{EFBE66B9-8075-C24F-4F10-9219C697E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746"/>
                <a:ext cx="27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is also a geometric sequence?</a:t>
                </a:r>
              </a:p>
            </p:txBody>
          </p:sp>
        </p:grpSp>
      </p:grpSp>
      <p:sp>
        <p:nvSpPr>
          <p:cNvPr id="108548" name="Text Box 4">
            <a:extLst>
              <a:ext uri="{FF2B5EF4-FFF2-40B4-BE49-F238E27FC236}">
                <a16:creationId xmlns:a16="http://schemas.microsoft.com/office/drawing/2014/main" id="{3F5F4E05-A08D-7A22-0FE5-964910E9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554038"/>
            <a:ext cx="6827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Consider the geometric sequence below:</a:t>
            </a:r>
            <a:b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18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54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 ...</a:t>
            </a:r>
          </a:p>
        </p:txBody>
      </p:sp>
      <p:sp>
        <p:nvSpPr>
          <p:cNvPr id="108556" name="AutoShape 12">
            <a:extLst>
              <a:ext uri="{FF2B5EF4-FFF2-40B4-BE49-F238E27FC236}">
                <a16:creationId xmlns:a16="http://schemas.microsoft.com/office/drawing/2014/main" id="{B05AAB8B-65E2-8C9A-99C5-2DE2A185A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846513"/>
            <a:ext cx="7092950" cy="2592387"/>
          </a:xfrm>
          <a:prstGeom prst="cloudCallout">
            <a:avLst>
              <a:gd name="adj1" fmla="val -51389"/>
              <a:gd name="adj2" fmla="val -24403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zh-HK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557" name="Rectangle 13">
            <a:extLst>
              <a:ext uri="{FF2B5EF4-FFF2-40B4-BE49-F238E27FC236}">
                <a16:creationId xmlns:a16="http://schemas.microsoft.com/office/drawing/2014/main" id="{608907F0-CDFB-AC7E-47E3-3751DDEE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4148138"/>
            <a:ext cx="440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2(2) ,  2(6) ,  2(18) ,  2(54) ,  ...</a:t>
            </a:r>
          </a:p>
        </p:txBody>
      </p:sp>
      <p:sp>
        <p:nvSpPr>
          <p:cNvPr id="108558" name="Rectangle 14">
            <a:extLst>
              <a:ext uri="{FF2B5EF4-FFF2-40B4-BE49-F238E27FC236}">
                <a16:creationId xmlns:a16="http://schemas.microsoft.com/office/drawing/2014/main" id="{38B58F86-2D66-BBB5-06EE-6D6481586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614863"/>
            <a:ext cx="440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i.e.	4 ,  12 ,  36 ,  108 ,  ...</a:t>
            </a:r>
          </a:p>
        </p:txBody>
      </p:sp>
      <p:grpSp>
        <p:nvGrpSpPr>
          <p:cNvPr id="108573" name="Group 29">
            <a:extLst>
              <a:ext uri="{FF2B5EF4-FFF2-40B4-BE49-F238E27FC236}">
                <a16:creationId xmlns:a16="http://schemas.microsoft.com/office/drawing/2014/main" id="{142D4A77-94DB-D51D-0E95-643FA3442794}"/>
              </a:ext>
            </a:extLst>
          </p:cNvPr>
          <p:cNvGrpSpPr>
            <a:grpSpLocks/>
          </p:cNvGrpSpPr>
          <p:nvPr/>
        </p:nvGrpSpPr>
        <p:grpSpPr bwMode="auto">
          <a:xfrm>
            <a:off x="3705225" y="5013325"/>
            <a:ext cx="2085975" cy="619125"/>
            <a:chOff x="2334" y="3158"/>
            <a:chExt cx="1314" cy="390"/>
          </a:xfrm>
        </p:grpSpPr>
        <p:sp>
          <p:nvSpPr>
            <p:cNvPr id="40972" name="Arc 15">
              <a:extLst>
                <a:ext uri="{FF2B5EF4-FFF2-40B4-BE49-F238E27FC236}">
                  <a16:creationId xmlns:a16="http://schemas.microsoft.com/office/drawing/2014/main" id="{B06272A1-32FF-B91D-C491-2CDC1E2C844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334" y="3159"/>
              <a:ext cx="369" cy="159"/>
            </a:xfrm>
            <a:custGeom>
              <a:avLst/>
              <a:gdLst>
                <a:gd name="T0" fmla="*/ 0 w 43200"/>
                <a:gd name="T1" fmla="*/ 0 h 25362"/>
                <a:gd name="T2" fmla="*/ 0 w 43200"/>
                <a:gd name="T3" fmla="*/ 0 h 25362"/>
                <a:gd name="T4" fmla="*/ 0 w 43200"/>
                <a:gd name="T5" fmla="*/ 0 h 25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5362" fill="none" extrusionOk="0">
                  <a:moveTo>
                    <a:pt x="330" y="25361"/>
                  </a:moveTo>
                  <a:cubicBezTo>
                    <a:pt x="110" y="24120"/>
                    <a:pt x="0" y="228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5362" stroke="0" extrusionOk="0">
                  <a:moveTo>
                    <a:pt x="330" y="25361"/>
                  </a:moveTo>
                  <a:cubicBezTo>
                    <a:pt x="110" y="24120"/>
                    <a:pt x="0" y="228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30" y="25361"/>
                  </a:lnTo>
                  <a:close/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973" name="Arc 17">
              <a:extLst>
                <a:ext uri="{FF2B5EF4-FFF2-40B4-BE49-F238E27FC236}">
                  <a16:creationId xmlns:a16="http://schemas.microsoft.com/office/drawing/2014/main" id="{5AD6ED70-7CC2-62FC-42B5-A0C9D02ED45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767" y="3158"/>
              <a:ext cx="369" cy="159"/>
            </a:xfrm>
            <a:custGeom>
              <a:avLst/>
              <a:gdLst>
                <a:gd name="T0" fmla="*/ 0 w 43200"/>
                <a:gd name="T1" fmla="*/ 0 h 25362"/>
                <a:gd name="T2" fmla="*/ 0 w 43200"/>
                <a:gd name="T3" fmla="*/ 0 h 25362"/>
                <a:gd name="T4" fmla="*/ 0 w 43200"/>
                <a:gd name="T5" fmla="*/ 0 h 25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5362" fill="none" extrusionOk="0">
                  <a:moveTo>
                    <a:pt x="330" y="25361"/>
                  </a:moveTo>
                  <a:cubicBezTo>
                    <a:pt x="110" y="24120"/>
                    <a:pt x="0" y="228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5362" stroke="0" extrusionOk="0">
                  <a:moveTo>
                    <a:pt x="330" y="25361"/>
                  </a:moveTo>
                  <a:cubicBezTo>
                    <a:pt x="110" y="24120"/>
                    <a:pt x="0" y="228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30" y="25361"/>
                  </a:lnTo>
                  <a:close/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974" name="Arc 18">
              <a:extLst>
                <a:ext uri="{FF2B5EF4-FFF2-40B4-BE49-F238E27FC236}">
                  <a16:creationId xmlns:a16="http://schemas.microsoft.com/office/drawing/2014/main" id="{E910E7DC-A8D1-8EE1-32C8-63039175292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202" y="3158"/>
              <a:ext cx="369" cy="159"/>
            </a:xfrm>
            <a:custGeom>
              <a:avLst/>
              <a:gdLst>
                <a:gd name="T0" fmla="*/ 0 w 43200"/>
                <a:gd name="T1" fmla="*/ 0 h 25362"/>
                <a:gd name="T2" fmla="*/ 0 w 43200"/>
                <a:gd name="T3" fmla="*/ 0 h 25362"/>
                <a:gd name="T4" fmla="*/ 0 w 43200"/>
                <a:gd name="T5" fmla="*/ 0 h 25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5362" fill="none" extrusionOk="0">
                  <a:moveTo>
                    <a:pt x="330" y="25361"/>
                  </a:moveTo>
                  <a:cubicBezTo>
                    <a:pt x="110" y="24120"/>
                    <a:pt x="0" y="228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5362" stroke="0" extrusionOk="0">
                  <a:moveTo>
                    <a:pt x="330" y="25361"/>
                  </a:moveTo>
                  <a:cubicBezTo>
                    <a:pt x="110" y="24120"/>
                    <a:pt x="0" y="228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30" y="25361"/>
                  </a:lnTo>
                  <a:close/>
                </a:path>
              </a:pathLst>
            </a:custGeom>
            <a:noFill/>
            <a:ln w="19050">
              <a:solidFill>
                <a:srgbClr val="8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0975" name="Text Box 19">
              <a:extLst>
                <a:ext uri="{FF2B5EF4-FFF2-40B4-BE49-F238E27FC236}">
                  <a16:creationId xmlns:a16="http://schemas.microsoft.com/office/drawing/2014/main" id="{8E5B779B-B450-3287-A811-C771E8F22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317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5BF30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800000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3</a:t>
              </a:r>
            </a:p>
          </p:txBody>
        </p:sp>
        <p:sp>
          <p:nvSpPr>
            <p:cNvPr id="40976" name="Text Box 20">
              <a:extLst>
                <a:ext uri="{FF2B5EF4-FFF2-40B4-BE49-F238E27FC236}">
                  <a16:creationId xmlns:a16="http://schemas.microsoft.com/office/drawing/2014/main" id="{5C91A58C-36D3-4AA4-DE08-B0FF0D8EF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" y="3317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5BF30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800000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3</a:t>
              </a:r>
            </a:p>
          </p:txBody>
        </p:sp>
        <p:sp>
          <p:nvSpPr>
            <p:cNvPr id="40977" name="Text Box 21">
              <a:extLst>
                <a:ext uri="{FF2B5EF4-FFF2-40B4-BE49-F238E27FC236}">
                  <a16:creationId xmlns:a16="http://schemas.microsoft.com/office/drawing/2014/main" id="{4DCC2EE4-06EC-3AD1-CD6A-AAAB6298D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317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5BF307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800000"/>
                  </a:solidFill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3</a:t>
              </a:r>
            </a:p>
          </p:txBody>
        </p:sp>
      </p:grpSp>
      <p:sp>
        <p:nvSpPr>
          <p:cNvPr id="108566" name="Rectangle 22">
            <a:extLst>
              <a:ext uri="{FF2B5EF4-FFF2-40B4-BE49-F238E27FC236}">
                <a16:creationId xmlns:a16="http://schemas.microsoft.com/office/drawing/2014/main" id="{4BFC0278-D463-4389-B5F0-F4AC07F5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5553075"/>
            <a:ext cx="515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Yes, it is also a geometric sequence.</a:t>
            </a:r>
          </a:p>
        </p:txBody>
      </p:sp>
      <p:pic>
        <p:nvPicPr>
          <p:cNvPr id="115714" name="Picture 2" descr="Q:\Secondary (Maths)\Martin\NSSMIA2E_5Min\6A01\Ref\Teacher and student artwork Tiff file\Teacher_F5.tif">
            <a:extLst>
              <a:ext uri="{FF2B5EF4-FFF2-40B4-BE49-F238E27FC236}">
                <a16:creationId xmlns:a16="http://schemas.microsoft.com/office/drawing/2014/main" id="{A439EDB1-B283-6DD1-2ED7-3D17663F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049338"/>
            <a:ext cx="2143125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5" name="Picture 3" descr="Q:\Secondary (Maths)\Martin\NSSMIA2E_5Min\6A01\Ref\Teacher and student artwork Tiff file\Student_G1.tif">
            <a:extLst>
              <a:ext uri="{FF2B5EF4-FFF2-40B4-BE49-F238E27FC236}">
                <a16:creationId xmlns:a16="http://schemas.microsoft.com/office/drawing/2014/main" id="{FC5382DA-AA13-ED27-9AE5-7F37CD8B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3846513"/>
            <a:ext cx="1633538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56" grpId="0" animBg="1"/>
      <p:bldP spid="108557" grpId="0"/>
      <p:bldP spid="108558" grpId="0"/>
      <p:bldP spid="1085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>
            <a:extLst>
              <a:ext uri="{FF2B5EF4-FFF2-40B4-BE49-F238E27FC236}">
                <a16:creationId xmlns:a16="http://schemas.microsoft.com/office/drawing/2014/main" id="{1B9460CC-B907-DFCB-BC64-4DA5DC684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0991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Proof: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118B3E1B-8C07-B886-5A37-5B280CB62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17613"/>
            <a:ext cx="7675563" cy="15700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0000" tIns="118800" rIns="234000" bIns="118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803275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982663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(3), … is a geometric sequence, then </a:t>
            </a:r>
            <a:b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(1),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(3), … is also a geometric sequence, </a:t>
            </a:r>
            <a:b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where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 a non-zero constant.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87F66010-17F8-BF54-0F57-4674FBEBA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59175"/>
            <a:ext cx="852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be the common ratio of the sequence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(3), …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71E2687E-F963-B946-9AE6-BAE9F5F6A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934075"/>
            <a:ext cx="858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3900" indent="-723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992188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71575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∴	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(3), … is a geometric sequence.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980" name="Text Box 12">
            <a:extLst>
              <a:ext uri="{FF2B5EF4-FFF2-40B4-BE49-F238E27FC236}">
                <a16:creationId xmlns:a16="http://schemas.microsoft.com/office/drawing/2014/main" id="{EA410A4A-B581-D079-DDEC-2D6C5929D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32425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which is a constant.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174B9A38-DFFA-CE94-1CC2-3CC8257EF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" y="4557713"/>
          <a:ext cx="27035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527300" imgH="787400" progId="Equation.3">
                  <p:embed/>
                </p:oleObj>
              </mc:Choice>
              <mc:Fallback>
                <p:oleObj name="方程式" r:id="rId3" imgW="2527300" imgH="787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66" r="-6657" b="3287"/>
                      <a:stretch>
                        <a:fillRect/>
                      </a:stretch>
                    </p:blipFill>
                    <p:spPr bwMode="auto">
                      <a:xfrm>
                        <a:off x="355600" y="4557713"/>
                        <a:ext cx="2703513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14">
            <a:extLst>
              <a:ext uri="{FF2B5EF4-FFF2-40B4-BE49-F238E27FC236}">
                <a16:creationId xmlns:a16="http://schemas.microsoft.com/office/drawing/2014/main" id="{B9DBACA6-FBCB-1D78-481A-641CF334E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5127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b="1" u="sng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Property II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E48A53A-11FE-7EA7-13CE-EE9C534B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4016375"/>
            <a:ext cx="85899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3900" indent="-723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992188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71575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the sequence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(1),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(2),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kT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(3), …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4" grpId="0" animBg="1"/>
      <p:bldP spid="83975" grpId="0"/>
      <p:bldP spid="83978" grpId="0"/>
      <p:bldP spid="83980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>
            <a:extLst>
              <a:ext uri="{FF2B5EF4-FFF2-40B4-BE49-F238E27FC236}">
                <a16:creationId xmlns:a16="http://schemas.microsoft.com/office/drawing/2014/main" id="{C0A5F1B5-D3BF-DF8D-6CBB-75BB9965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76250"/>
            <a:ext cx="6362700" cy="2203450"/>
          </a:xfrm>
          <a:prstGeom prst="cloudCallout">
            <a:avLst>
              <a:gd name="adj1" fmla="val -58782"/>
              <a:gd name="adj2" fmla="val -2903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28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16A0640C-2C34-0576-767B-90C5376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755650"/>
            <a:ext cx="47847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 is a geometric sequence with common ratio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(where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 1)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 the following sequence a geometric sequence?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B6E07B9A-6914-D20A-F91B-E9CD1213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21025"/>
            <a:ext cx="75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 I:  –2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–2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–2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–2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TW" sz="24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BEE71D3F-E7DC-7B8C-145F-848B6D89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700463"/>
            <a:ext cx="85756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rIns="90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By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roperty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II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if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… is a geometric sequence, then </a:t>
            </a:r>
            <a:b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kp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… is also a geometric sequence.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A6234B49-BCD7-152C-B9C0-B6AB83982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10125"/>
            <a:ext cx="79438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3900" indent="-723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903288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082675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∴	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 I:  –2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–2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–2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 –2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 also a geometric sequence. 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A1C45AF0-2A68-9475-328F-1FB990327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722938"/>
            <a:ext cx="458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Its common ratio is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AD67E524-1441-AF28-4578-71B632FB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52863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536575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k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 = </a:t>
            </a: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2</a:t>
            </a:r>
            <a:endParaRPr lang="en-US" altLang="zh-TW" sz="1800" i="1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43017" name="Picture 2" descr="Q:\Secondary (Maths)\Martin\NSSMIA2E_5Min\6A01\Ref\Teacher and student artwork Tiff file\Teacher_F1.tif">
            <a:extLst>
              <a:ext uri="{FF2B5EF4-FFF2-40B4-BE49-F238E27FC236}">
                <a16:creationId xmlns:a16="http://schemas.microsoft.com/office/drawing/2014/main" id="{32A1E592-2F36-8E94-B0A3-AF218786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476250"/>
            <a:ext cx="18415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/>
      <p:bldP spid="84999" grpId="0"/>
      <p:bldP spid="85000" grpId="0"/>
      <p:bldP spid="850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extLst>
              <a:ext uri="{FF2B5EF4-FFF2-40B4-BE49-F238E27FC236}">
                <a16:creationId xmlns:a16="http://schemas.microsoft.com/office/drawing/2014/main" id="{B56A1710-E592-2CE1-1A50-147E8C8E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76250"/>
            <a:ext cx="6362700" cy="2203450"/>
          </a:xfrm>
          <a:prstGeom prst="cloudCallout">
            <a:avLst>
              <a:gd name="adj1" fmla="val -58782"/>
              <a:gd name="adj2" fmla="val -2903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28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035" name="Text Box 6">
            <a:extLst>
              <a:ext uri="{FF2B5EF4-FFF2-40B4-BE49-F238E27FC236}">
                <a16:creationId xmlns:a16="http://schemas.microsoft.com/office/drawing/2014/main" id="{62F2B81F-9A85-689A-EF0C-E127AC6B0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94025"/>
            <a:ext cx="75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I: 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2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,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TW" sz="2400" i="1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600" name="Text Box 8">
            <a:extLst>
              <a:ext uri="{FF2B5EF4-FFF2-40B4-BE49-F238E27FC236}">
                <a16:creationId xmlns:a16="http://schemas.microsoft.com/office/drawing/2014/main" id="{E154C0EF-0FC3-F730-5C3C-1F5C62612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5616575"/>
            <a:ext cx="7943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3900" indent="-723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903288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082675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∴	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Sequence II is not a geometric sequence.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TW" sz="240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601" name="Text Box 9">
            <a:extLst>
              <a:ext uri="{FF2B5EF4-FFF2-40B4-BE49-F238E27FC236}">
                <a16:creationId xmlns:a16="http://schemas.microsoft.com/office/drawing/2014/main" id="{E9113FB9-935B-FAE5-386B-BB5096DC6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4843463"/>
            <a:ext cx="48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∴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ED89FCF7-E213-F03C-4FAE-85584545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3749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5BF30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∵</a:t>
            </a:r>
          </a:p>
        </p:txBody>
      </p:sp>
      <p:grpSp>
        <p:nvGrpSpPr>
          <p:cNvPr id="110674" name="Group 82">
            <a:extLst>
              <a:ext uri="{FF2B5EF4-FFF2-40B4-BE49-F238E27FC236}">
                <a16:creationId xmlns:a16="http://schemas.microsoft.com/office/drawing/2014/main" id="{35079022-3902-03C5-97A3-1722AF2FA4D5}"/>
              </a:ext>
            </a:extLst>
          </p:cNvPr>
          <p:cNvGrpSpPr>
            <a:grpSpLocks/>
          </p:cNvGrpSpPr>
          <p:nvPr/>
        </p:nvGrpSpPr>
        <p:grpSpPr bwMode="auto">
          <a:xfrm>
            <a:off x="6584950" y="3636963"/>
            <a:ext cx="420688" cy="796925"/>
            <a:chOff x="4148" y="2291"/>
            <a:chExt cx="265" cy="502"/>
          </a:xfrm>
        </p:grpSpPr>
        <p:sp>
          <p:nvSpPr>
            <p:cNvPr id="44100" name="Line 21">
              <a:extLst>
                <a:ext uri="{FF2B5EF4-FFF2-40B4-BE49-F238E27FC236}">
                  <a16:creationId xmlns:a16="http://schemas.microsoft.com/office/drawing/2014/main" id="{B4A911B2-63B3-BA06-189C-32B42545F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2549"/>
              <a:ext cx="1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101" name="Rectangle 40">
              <a:extLst>
                <a:ext uri="{FF2B5EF4-FFF2-40B4-BE49-F238E27FC236}">
                  <a16:creationId xmlns:a16="http://schemas.microsoft.com/office/drawing/2014/main" id="{04F666D1-FC9A-9117-29D4-24213242B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563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102" name="Rectangle 41">
              <a:extLst>
                <a:ext uri="{FF2B5EF4-FFF2-40B4-BE49-F238E27FC236}">
                  <a16:creationId xmlns:a16="http://schemas.microsoft.com/office/drawing/2014/main" id="{EA91FF32-05AC-57B8-DA43-D1BA98D73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91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103" name="Rectangle 53">
              <a:extLst>
                <a:ext uri="{FF2B5EF4-FFF2-40B4-BE49-F238E27FC236}">
                  <a16:creationId xmlns:a16="http://schemas.microsoft.com/office/drawing/2014/main" id="{34D18AB2-E994-B2DB-08D7-0E5F127C4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413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r 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669" name="Group 77">
            <a:extLst>
              <a:ext uri="{FF2B5EF4-FFF2-40B4-BE49-F238E27FC236}">
                <a16:creationId xmlns:a16="http://schemas.microsoft.com/office/drawing/2014/main" id="{493ADC18-88C1-B3DC-F216-1437A16535A5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4652963"/>
            <a:ext cx="1401763" cy="844550"/>
            <a:chOff x="984" y="3421"/>
            <a:chExt cx="883" cy="532"/>
          </a:xfrm>
        </p:grpSpPr>
        <p:sp>
          <p:nvSpPr>
            <p:cNvPr id="44086" name="Line 22">
              <a:extLst>
                <a:ext uri="{FF2B5EF4-FFF2-40B4-BE49-F238E27FC236}">
                  <a16:creationId xmlns:a16="http://schemas.microsoft.com/office/drawing/2014/main" id="{3AAF395F-9C5A-6983-2DDB-B26F702FD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3694"/>
              <a:ext cx="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087" name="Line 23">
              <a:extLst>
                <a:ext uri="{FF2B5EF4-FFF2-40B4-BE49-F238E27FC236}">
                  <a16:creationId xmlns:a16="http://schemas.microsoft.com/office/drawing/2014/main" id="{7B5278D0-AC80-3B37-ADFC-57171CC28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3694"/>
              <a:ext cx="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088" name="Rectangle 24">
              <a:extLst>
                <a:ext uri="{FF2B5EF4-FFF2-40B4-BE49-F238E27FC236}">
                  <a16:creationId xmlns:a16="http://schemas.microsoft.com/office/drawing/2014/main" id="{844336FB-7C1E-C8A5-943B-24CC24E8F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81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89" name="Rectangle 25">
              <a:extLst>
                <a:ext uri="{FF2B5EF4-FFF2-40B4-BE49-F238E27FC236}">
                  <a16:creationId xmlns:a16="http://schemas.microsoft.com/office/drawing/2014/main" id="{841B00B5-1E82-C30C-0858-F3A025E3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54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90" name="Rectangle 26">
              <a:extLst>
                <a:ext uri="{FF2B5EF4-FFF2-40B4-BE49-F238E27FC236}">
                  <a16:creationId xmlns:a16="http://schemas.microsoft.com/office/drawing/2014/main" id="{151F371E-3E8A-69C6-E5ED-923882AE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381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91" name="Rectangle 27">
              <a:extLst>
                <a:ext uri="{FF2B5EF4-FFF2-40B4-BE49-F238E27FC236}">
                  <a16:creationId xmlns:a16="http://schemas.microsoft.com/office/drawing/2014/main" id="{468120C5-5CC4-A000-CB66-517A7C42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354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92" name="Rectangle 37">
              <a:extLst>
                <a:ext uri="{FF2B5EF4-FFF2-40B4-BE49-F238E27FC236}">
                  <a16:creationId xmlns:a16="http://schemas.microsoft.com/office/drawing/2014/main" id="{B2065687-6762-9CEF-9F97-0D0C77BE0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369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93" name="Rectangle 38">
              <a:extLst>
                <a:ext uri="{FF2B5EF4-FFF2-40B4-BE49-F238E27FC236}">
                  <a16:creationId xmlns:a16="http://schemas.microsoft.com/office/drawing/2014/main" id="{401DC491-C00D-06A2-12DA-357769F19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421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94" name="Rectangle 39">
              <a:extLst>
                <a:ext uri="{FF2B5EF4-FFF2-40B4-BE49-F238E27FC236}">
                  <a16:creationId xmlns:a16="http://schemas.microsoft.com/office/drawing/2014/main" id="{6CA3F928-876A-9474-ADB3-D06ACDAD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42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95" name="Rectangle 49">
              <a:extLst>
                <a:ext uri="{FF2B5EF4-FFF2-40B4-BE49-F238E27FC236}">
                  <a16:creationId xmlns:a16="http://schemas.microsoft.com/office/drawing/2014/main" id="{C18CD2B9-6D5C-878A-24AC-FB699730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369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96" name="Rectangle 50">
              <a:extLst>
                <a:ext uri="{FF2B5EF4-FFF2-40B4-BE49-F238E27FC236}">
                  <a16:creationId xmlns:a16="http://schemas.microsoft.com/office/drawing/2014/main" id="{EA9F3B86-B2AF-04C6-D032-9EBAAA4B7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3421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97" name="Rectangle 51">
              <a:extLst>
                <a:ext uri="{FF2B5EF4-FFF2-40B4-BE49-F238E27FC236}">
                  <a16:creationId xmlns:a16="http://schemas.microsoft.com/office/drawing/2014/main" id="{CFED5D8C-D1ED-3281-1E2A-886509763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69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98" name="Rectangle 52">
              <a:extLst>
                <a:ext uri="{FF2B5EF4-FFF2-40B4-BE49-F238E27FC236}">
                  <a16:creationId xmlns:a16="http://schemas.microsoft.com/office/drawing/2014/main" id="{C5346D7B-2FE1-5D4B-7F65-E449E0BBD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342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99" name="Rectangle 65">
              <a:extLst>
                <a:ext uri="{FF2B5EF4-FFF2-40B4-BE49-F238E27FC236}">
                  <a16:creationId xmlns:a16="http://schemas.microsoft.com/office/drawing/2014/main" id="{668C2F8B-94E2-3551-9708-6AC29568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353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¹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667" name="Group 75">
            <a:extLst>
              <a:ext uri="{FF2B5EF4-FFF2-40B4-BE49-F238E27FC236}">
                <a16:creationId xmlns:a16="http://schemas.microsoft.com/office/drawing/2014/main" id="{56262C8F-C539-57BF-9365-BA8802B165B5}"/>
              </a:ext>
            </a:extLst>
          </p:cNvPr>
          <p:cNvGrpSpPr>
            <a:grpSpLocks/>
          </p:cNvGrpSpPr>
          <p:nvPr/>
        </p:nvGrpSpPr>
        <p:grpSpPr bwMode="auto">
          <a:xfrm>
            <a:off x="5451475" y="3608388"/>
            <a:ext cx="1044575" cy="865187"/>
            <a:chOff x="1524" y="2840"/>
            <a:chExt cx="658" cy="545"/>
          </a:xfrm>
        </p:grpSpPr>
        <p:sp>
          <p:nvSpPr>
            <p:cNvPr id="44075" name="Line 20">
              <a:extLst>
                <a:ext uri="{FF2B5EF4-FFF2-40B4-BE49-F238E27FC236}">
                  <a16:creationId xmlns:a16="http://schemas.microsoft.com/office/drawing/2014/main" id="{E6EE4538-3A09-CE17-42EC-D44FC1EE0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" y="3126"/>
              <a:ext cx="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076" name="Rectangle 28">
              <a:extLst>
                <a:ext uri="{FF2B5EF4-FFF2-40B4-BE49-F238E27FC236}">
                  <a16:creationId xmlns:a16="http://schemas.microsoft.com/office/drawing/2014/main" id="{2D497BBE-2470-4193-E11C-E401D7FA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25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77" name="Rectangle 29">
              <a:extLst>
                <a:ext uri="{FF2B5EF4-FFF2-40B4-BE49-F238E27FC236}">
                  <a16:creationId xmlns:a16="http://schemas.microsoft.com/office/drawing/2014/main" id="{AA814089-570A-408B-AC7F-990EB6DC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84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78" name="Rectangle 30">
              <a:extLst>
                <a:ext uri="{FF2B5EF4-FFF2-40B4-BE49-F238E27FC236}">
                  <a16:creationId xmlns:a16="http://schemas.microsoft.com/office/drawing/2014/main" id="{A94BA840-3C85-2084-9AEA-6EF89882A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297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79" name="Rectangle 42">
              <a:extLst>
                <a:ext uri="{FF2B5EF4-FFF2-40B4-BE49-F238E27FC236}">
                  <a16:creationId xmlns:a16="http://schemas.microsoft.com/office/drawing/2014/main" id="{E9412822-6992-5D1C-7A5B-5B6A9704A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30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80" name="Rectangle 43">
              <a:extLst>
                <a:ext uri="{FF2B5EF4-FFF2-40B4-BE49-F238E27FC236}">
                  <a16:creationId xmlns:a16="http://schemas.microsoft.com/office/drawing/2014/main" id="{B27FFABB-4B31-51D9-5CDF-2EB6060C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853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81" name="Rectangle 54">
              <a:extLst>
                <a:ext uri="{FF2B5EF4-FFF2-40B4-BE49-F238E27FC236}">
                  <a16:creationId xmlns:a16="http://schemas.microsoft.com/office/drawing/2014/main" id="{5323E80D-B978-2221-AC56-751B8E3B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3130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r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82" name="Rectangle 55">
              <a:extLst>
                <a:ext uri="{FF2B5EF4-FFF2-40B4-BE49-F238E27FC236}">
                  <a16:creationId xmlns:a16="http://schemas.microsoft.com/office/drawing/2014/main" id="{E4533363-2839-536A-1ABD-D35B7B505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130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83" name="Rectangle 56">
              <a:extLst>
                <a:ext uri="{FF2B5EF4-FFF2-40B4-BE49-F238E27FC236}">
                  <a16:creationId xmlns:a16="http://schemas.microsoft.com/office/drawing/2014/main" id="{704143BB-703D-CD38-B643-6D3FB0AC9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2853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r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84" name="Rectangle 57">
              <a:extLst>
                <a:ext uri="{FF2B5EF4-FFF2-40B4-BE49-F238E27FC236}">
                  <a16:creationId xmlns:a16="http://schemas.microsoft.com/office/drawing/2014/main" id="{17F25F34-7C08-31AB-73D3-AEEC6BC3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853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85" name="Rectangle 66">
              <a:extLst>
                <a:ext uri="{FF2B5EF4-FFF2-40B4-BE49-F238E27FC236}">
                  <a16:creationId xmlns:a16="http://schemas.microsoft.com/office/drawing/2014/main" id="{AA097D10-EBE8-1D06-C705-7DD70D139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981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=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666" name="Group 74">
            <a:extLst>
              <a:ext uri="{FF2B5EF4-FFF2-40B4-BE49-F238E27FC236}">
                <a16:creationId xmlns:a16="http://schemas.microsoft.com/office/drawing/2014/main" id="{6B9356F4-E1BD-C8F5-8781-078604FF0DC8}"/>
              </a:ext>
            </a:extLst>
          </p:cNvPr>
          <p:cNvGrpSpPr>
            <a:grpSpLocks/>
          </p:cNvGrpSpPr>
          <p:nvPr/>
        </p:nvGrpSpPr>
        <p:grpSpPr bwMode="auto">
          <a:xfrm>
            <a:off x="4578350" y="3627438"/>
            <a:ext cx="800100" cy="846137"/>
            <a:chOff x="974" y="2852"/>
            <a:chExt cx="504" cy="533"/>
          </a:xfrm>
        </p:grpSpPr>
        <p:sp>
          <p:nvSpPr>
            <p:cNvPr id="44068" name="Line 19">
              <a:extLst>
                <a:ext uri="{FF2B5EF4-FFF2-40B4-BE49-F238E27FC236}">
                  <a16:creationId xmlns:a16="http://schemas.microsoft.com/office/drawing/2014/main" id="{5E226EC8-D1E4-415C-177F-0FAEAA241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" y="3126"/>
              <a:ext cx="3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069" name="Rectangle 31">
              <a:extLst>
                <a:ext uri="{FF2B5EF4-FFF2-40B4-BE49-F238E27FC236}">
                  <a16:creationId xmlns:a16="http://schemas.microsoft.com/office/drawing/2014/main" id="{129CD226-FCDE-6E5F-9BA5-E1474473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3251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70" name="Rectangle 32">
              <a:extLst>
                <a:ext uri="{FF2B5EF4-FFF2-40B4-BE49-F238E27FC236}">
                  <a16:creationId xmlns:a16="http://schemas.microsoft.com/office/drawing/2014/main" id="{77B06562-270C-0651-F587-7460BAC81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297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71" name="Rectangle 44">
              <a:extLst>
                <a:ext uri="{FF2B5EF4-FFF2-40B4-BE49-F238E27FC236}">
                  <a16:creationId xmlns:a16="http://schemas.microsoft.com/office/drawing/2014/main" id="{934B2B83-6DF3-66D4-1755-802BA05A5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130"/>
              <a:ext cx="2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4072" name="Rectangle 45">
              <a:extLst>
                <a:ext uri="{FF2B5EF4-FFF2-40B4-BE49-F238E27FC236}">
                  <a16:creationId xmlns:a16="http://schemas.microsoft.com/office/drawing/2014/main" id="{40431BD8-BC00-7C09-EB16-45279A384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85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73" name="Rectangle 58">
              <a:extLst>
                <a:ext uri="{FF2B5EF4-FFF2-40B4-BE49-F238E27FC236}">
                  <a16:creationId xmlns:a16="http://schemas.microsoft.com/office/drawing/2014/main" id="{2980916C-FC1B-0BFB-8F1E-7CB31414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85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74" name="Rectangle 67">
              <a:extLst>
                <a:ext uri="{FF2B5EF4-FFF2-40B4-BE49-F238E27FC236}">
                  <a16:creationId xmlns:a16="http://schemas.microsoft.com/office/drawing/2014/main" id="{5E68F94B-62C0-5A1A-6B87-28915E4F4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981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=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673" name="Group 81">
            <a:extLst>
              <a:ext uri="{FF2B5EF4-FFF2-40B4-BE49-F238E27FC236}">
                <a16:creationId xmlns:a16="http://schemas.microsoft.com/office/drawing/2014/main" id="{3519FD78-86CA-B2A4-F173-DBF70035931F}"/>
              </a:ext>
            </a:extLst>
          </p:cNvPr>
          <p:cNvGrpSpPr>
            <a:grpSpLocks/>
          </p:cNvGrpSpPr>
          <p:nvPr/>
        </p:nvGrpSpPr>
        <p:grpSpPr bwMode="auto">
          <a:xfrm>
            <a:off x="3065463" y="3822700"/>
            <a:ext cx="342900" cy="365125"/>
            <a:chOff x="1921" y="2408"/>
            <a:chExt cx="216" cy="230"/>
          </a:xfrm>
        </p:grpSpPr>
        <p:sp>
          <p:nvSpPr>
            <p:cNvPr id="44066" name="Rectangle 46">
              <a:extLst>
                <a:ext uri="{FF2B5EF4-FFF2-40B4-BE49-F238E27FC236}">
                  <a16:creationId xmlns:a16="http://schemas.microsoft.com/office/drawing/2014/main" id="{FE566430-7359-6040-3C42-204EF8E12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40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67" name="Rectangle 59">
              <a:extLst>
                <a:ext uri="{FF2B5EF4-FFF2-40B4-BE49-F238E27FC236}">
                  <a16:creationId xmlns:a16="http://schemas.microsoft.com/office/drawing/2014/main" id="{E556FB39-20F4-5A0C-266F-9C589B82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2408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r 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664" name="Group 72">
            <a:extLst>
              <a:ext uri="{FF2B5EF4-FFF2-40B4-BE49-F238E27FC236}">
                <a16:creationId xmlns:a16="http://schemas.microsoft.com/office/drawing/2014/main" id="{4BC7C566-745C-D955-11E6-EE9DAE90BCCF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3622675"/>
            <a:ext cx="884238" cy="842963"/>
            <a:chOff x="1552" y="2262"/>
            <a:chExt cx="557" cy="531"/>
          </a:xfrm>
        </p:grpSpPr>
        <p:sp>
          <p:nvSpPr>
            <p:cNvPr id="44058" name="Line 18">
              <a:extLst>
                <a:ext uri="{FF2B5EF4-FFF2-40B4-BE49-F238E27FC236}">
                  <a16:creationId xmlns:a16="http://schemas.microsoft.com/office/drawing/2014/main" id="{2E6FF61C-ED0C-CC7F-F98E-C0A7BBC37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2534"/>
              <a:ext cx="3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059" name="Rectangle 33">
              <a:extLst>
                <a:ext uri="{FF2B5EF4-FFF2-40B4-BE49-F238E27FC236}">
                  <a16:creationId xmlns:a16="http://schemas.microsoft.com/office/drawing/2014/main" id="{8DBAE10A-30E2-0AB0-83C7-0DA17926F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265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60" name="Rectangle 34">
              <a:extLst>
                <a:ext uri="{FF2B5EF4-FFF2-40B4-BE49-F238E27FC236}">
                  <a16:creationId xmlns:a16="http://schemas.microsoft.com/office/drawing/2014/main" id="{82C8535E-75C9-0AF6-0086-AF797B4D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238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61" name="Rectangle 47">
              <a:extLst>
                <a:ext uri="{FF2B5EF4-FFF2-40B4-BE49-F238E27FC236}">
                  <a16:creationId xmlns:a16="http://schemas.microsoft.com/office/drawing/2014/main" id="{D68BF963-9A0D-7CAC-DCE5-24DA7C24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26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62" name="Rectangle 60">
              <a:extLst>
                <a:ext uri="{FF2B5EF4-FFF2-40B4-BE49-F238E27FC236}">
                  <a16:creationId xmlns:a16="http://schemas.microsoft.com/office/drawing/2014/main" id="{661CEBF0-3E63-B96B-B62C-402F7FBB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53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63" name="Rectangle 61">
              <a:extLst>
                <a:ext uri="{FF2B5EF4-FFF2-40B4-BE49-F238E27FC236}">
                  <a16:creationId xmlns:a16="http://schemas.microsoft.com/office/drawing/2014/main" id="{B6BC68EA-F0EF-7D8D-6EB7-FF8C0DBB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2262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r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64" name="Rectangle 62">
              <a:extLst>
                <a:ext uri="{FF2B5EF4-FFF2-40B4-BE49-F238E27FC236}">
                  <a16:creationId xmlns:a16="http://schemas.microsoft.com/office/drawing/2014/main" id="{B7526888-974D-C26C-E1FB-036092373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226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65" name="Rectangle 68">
              <a:extLst>
                <a:ext uri="{FF2B5EF4-FFF2-40B4-BE49-F238E27FC236}">
                  <a16:creationId xmlns:a16="http://schemas.microsoft.com/office/drawing/2014/main" id="{04B4532C-3D06-9FDA-DD07-C18E66F9A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37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=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663" name="Group 71">
            <a:extLst>
              <a:ext uri="{FF2B5EF4-FFF2-40B4-BE49-F238E27FC236}">
                <a16:creationId xmlns:a16="http://schemas.microsoft.com/office/drawing/2014/main" id="{153A9C37-939A-1ABE-4C93-86791F606ED4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3622675"/>
            <a:ext cx="796925" cy="842963"/>
            <a:chOff x="974" y="2262"/>
            <a:chExt cx="502" cy="531"/>
          </a:xfrm>
        </p:grpSpPr>
        <p:sp>
          <p:nvSpPr>
            <p:cNvPr id="44051" name="Line 17">
              <a:extLst>
                <a:ext uri="{FF2B5EF4-FFF2-40B4-BE49-F238E27FC236}">
                  <a16:creationId xmlns:a16="http://schemas.microsoft.com/office/drawing/2014/main" id="{687561EB-60A6-E9EC-548D-772C65C6C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4" y="2534"/>
              <a:ext cx="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4052" name="Rectangle 35">
              <a:extLst>
                <a:ext uri="{FF2B5EF4-FFF2-40B4-BE49-F238E27FC236}">
                  <a16:creationId xmlns:a16="http://schemas.microsoft.com/office/drawing/2014/main" id="{244D37E9-DB1E-F8EB-26C1-1DDD70FE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265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1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53" name="Rectangle 36">
              <a:extLst>
                <a:ext uri="{FF2B5EF4-FFF2-40B4-BE49-F238E27FC236}">
                  <a16:creationId xmlns:a16="http://schemas.microsoft.com/office/drawing/2014/main" id="{88518BBF-66A7-5093-5B88-8AF0DFE9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38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54" name="Rectangle 48">
              <a:extLst>
                <a:ext uri="{FF2B5EF4-FFF2-40B4-BE49-F238E27FC236}">
                  <a16:creationId xmlns:a16="http://schemas.microsoft.com/office/drawing/2014/main" id="{0ACD82C9-339E-4091-26DA-3B2F1701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226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55" name="Rectangle 63">
              <a:extLst>
                <a:ext uri="{FF2B5EF4-FFF2-40B4-BE49-F238E27FC236}">
                  <a16:creationId xmlns:a16="http://schemas.microsoft.com/office/drawing/2014/main" id="{1348EC17-A56C-36C9-C45B-1986B296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53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56" name="Rectangle 64">
              <a:extLst>
                <a:ext uri="{FF2B5EF4-FFF2-40B4-BE49-F238E27FC236}">
                  <a16:creationId xmlns:a16="http://schemas.microsoft.com/office/drawing/2014/main" id="{7E3827FD-2415-2405-D1FA-A0587E84E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26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 i="1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p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057" name="Rectangle 69">
              <a:extLst>
                <a:ext uri="{FF2B5EF4-FFF2-40B4-BE49-F238E27FC236}">
                  <a16:creationId xmlns:a16="http://schemas.microsoft.com/office/drawing/2014/main" id="{1E71296F-12CB-F8D5-F818-C3EF1A96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238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=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670" name="Rectangle 78">
            <a:extLst>
              <a:ext uri="{FF2B5EF4-FFF2-40B4-BE49-F238E27FC236}">
                <a16:creationId xmlns:a16="http://schemas.microsoft.com/office/drawing/2014/main" id="{D9E78D86-586D-EF03-A566-6FCF7487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813" y="3792538"/>
            <a:ext cx="69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5BF30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</a:p>
        </p:txBody>
      </p:sp>
      <p:pic>
        <p:nvPicPr>
          <p:cNvPr id="44047" name="Picture 2" descr="Q:\Secondary (Maths)\Martin\NSSMIA2E_5Min\6A01\Ref\Teacher and student artwork Tiff file\Teacher_F1.tif">
            <a:extLst>
              <a:ext uri="{FF2B5EF4-FFF2-40B4-BE49-F238E27FC236}">
                <a16:creationId xmlns:a16="http://schemas.microsoft.com/office/drawing/2014/main" id="{A3961E07-54FB-7B80-3D5A-729EAE20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476250"/>
            <a:ext cx="18415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8E4F4959-E7F6-F46C-2A73-B8DD71EE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B53E2431-DC12-DDDD-E376-09177222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50" name="Text Box 3">
            <a:extLst>
              <a:ext uri="{FF2B5EF4-FFF2-40B4-BE49-F238E27FC236}">
                <a16:creationId xmlns:a16="http://schemas.microsoft.com/office/drawing/2014/main" id="{59B838AC-A750-4326-53C0-9AF433EE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755650"/>
            <a:ext cx="47847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altLang="zh-HK" sz="24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… is a geometric sequence with common ratio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(where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&gt; 1)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is the following sequence a geometric sequence?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/>
      <p:bldP spid="110601" grpId="0"/>
      <p:bldP spid="110604" grpId="0"/>
      <p:bldP spid="1106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>
            <a:extLst>
              <a:ext uri="{FF2B5EF4-FFF2-40B4-BE49-F238E27FC236}">
                <a16:creationId xmlns:a16="http://schemas.microsoft.com/office/drawing/2014/main" id="{667D96CF-D1B0-6F98-980B-41ADF5AD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Follow-up question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A21D2CD-B30A-C0D9-A96D-199B1BC6F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90588"/>
            <a:ext cx="8386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 the following two sequences.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3AC0C8B-F0FC-4AA4-6FBF-F3A6FFCE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799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I: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07991ABB-3D7F-2848-3E2E-B42F0536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4963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It is given that sequence I is a geometric sequence with common ratio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 Determine whether sequence II is a geometric sequence. If yes, write down its common ratio in terms of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5A570C91-E5F6-8D92-90BB-2C42EFC0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52588"/>
            <a:ext cx="799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II: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1736F61-B4DF-7608-FEC1-DEB18AF5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30613"/>
            <a:ext cx="77041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/>
              <a:t>∵</a:t>
            </a:r>
            <a:r>
              <a:rPr lang="en-US" altLang="zh-TW" sz="2400"/>
              <a:t>	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 is a geometric sequence with 	common ratio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EAAEE18-5464-EE21-A11D-7917954CE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4591050"/>
            <a:ext cx="7705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i.e.                 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Rectangle 14">
            <a:extLst>
              <a:ext uri="{FF2B5EF4-FFF2-40B4-BE49-F238E27FC236}">
                <a16:creationId xmlns:a16="http://schemas.microsoft.com/office/drawing/2014/main" id="{5742411D-77BD-7670-4B0D-E6013AC0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C4D1A221-F988-EC52-43E5-10D73E325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4421188"/>
          <a:ext cx="1006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002865" imgH="799753" progId="Equation.3">
                  <p:embed/>
                </p:oleObj>
              </mc:Choice>
              <mc:Fallback>
                <p:oleObj name="方程式" r:id="rId3" imgW="1002865" imgH="799753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4421188"/>
                        <a:ext cx="10064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F5E2E735-F2DE-B68C-76E4-9F6D7429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373688"/>
            <a:ext cx="7704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be the general term of sequence II.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5">
            <a:extLst>
              <a:ext uri="{FF2B5EF4-FFF2-40B4-BE49-F238E27FC236}">
                <a16:creationId xmlns:a16="http://schemas.microsoft.com/office/drawing/2014/main" id="{A5B85FBE-0EF6-82DC-313E-FAC44D4BB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Follow-up question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25A43D2-D42A-494A-1F87-EC520AD00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90588"/>
            <a:ext cx="83867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 the following two sequences.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4660105-35AB-3359-5915-D0F7044E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4963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It is given that sequence I is a geometric sequence with common ratio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 Determine whether sequence II is a geometric sequence. If yes, write down its common ratio in terms of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6085" name="Rectangle 14">
            <a:extLst>
              <a:ext uri="{FF2B5EF4-FFF2-40B4-BE49-F238E27FC236}">
                <a16:creationId xmlns:a16="http://schemas.microsoft.com/office/drawing/2014/main" id="{8EAFE687-B932-E6F4-8F74-BD1C7D9D5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C754C4F2-EE68-0823-59AA-EB66161C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18465449-C7B2-B51E-CDE5-2C9454482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8" y="3573463"/>
          <a:ext cx="1628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625600" imgH="889000" progId="Equation.3">
                  <p:embed/>
                </p:oleObj>
              </mc:Choice>
              <mc:Fallback>
                <p:oleObj name="方程式" r:id="rId3" imgW="1625600" imgH="889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573463"/>
                        <a:ext cx="16287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4">
            <a:extLst>
              <a:ext uri="{FF2B5EF4-FFF2-40B4-BE49-F238E27FC236}">
                <a16:creationId xmlns:a16="http://schemas.microsoft.com/office/drawing/2014/main" id="{49B72EF0-1170-1B1F-C900-BD66D4C2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77AA1987-74BA-79AB-FF52-282463688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4530725"/>
          <a:ext cx="1184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181100" imgH="927100" progId="Equation.3">
                  <p:embed/>
                </p:oleObj>
              </mc:Choice>
              <mc:Fallback>
                <p:oleObj name="方程式" r:id="rId5" imgW="1181100" imgH="9271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530725"/>
                        <a:ext cx="11842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6">
            <a:extLst>
              <a:ext uri="{FF2B5EF4-FFF2-40B4-BE49-F238E27FC236}">
                <a16:creationId xmlns:a16="http://schemas.microsoft.com/office/drawing/2014/main" id="{9AF4FE15-EF98-C8A7-BFC2-2C919EA5D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0F2516AA-80D7-4FA4-7053-6B3083D74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5610225"/>
          <a:ext cx="542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545863" imgH="330057" progId="Equation.3">
                  <p:embed/>
                </p:oleObj>
              </mc:Choice>
              <mc:Fallback>
                <p:oleObj name="方程式" r:id="rId7" imgW="545863" imgH="330057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610225"/>
                        <a:ext cx="5429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>
            <a:extLst>
              <a:ext uri="{FF2B5EF4-FFF2-40B4-BE49-F238E27FC236}">
                <a16:creationId xmlns:a16="http://schemas.microsoft.com/office/drawing/2014/main" id="{4DD698EF-9347-6E7A-4940-EB50DDC2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610225"/>
            <a:ext cx="8386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, which is a constant.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0A94E4E-94FE-7448-62E8-99A3907FA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027738"/>
            <a:ext cx="79930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/>
              <a:t>∴</a:t>
            </a:r>
            <a:r>
              <a:rPr lang="en-US" altLang="zh-TW" sz="2400"/>
              <a:t>	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 is a geometric sequence with common ratio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6094" name="Rectangle 3">
            <a:extLst>
              <a:ext uri="{FF2B5EF4-FFF2-40B4-BE49-F238E27FC236}">
                <a16:creationId xmlns:a16="http://schemas.microsoft.com/office/drawing/2014/main" id="{901434A8-2B78-08C3-1829-65BFAEB8C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68413"/>
            <a:ext cx="799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I: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6095" name="Rectangle 3">
            <a:extLst>
              <a:ext uri="{FF2B5EF4-FFF2-40B4-BE49-F238E27FC236}">
                <a16:creationId xmlns:a16="http://schemas.microsoft.com/office/drawing/2014/main" id="{06DB0ADF-7012-E4F4-23CE-F1472D98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52588"/>
            <a:ext cx="7993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II: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2</a:t>
            </a:r>
            <a:r>
              <a:rPr lang="en-US" altLang="zh-TW" sz="2400" i="1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baseline="-25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 baseline="300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...</a:t>
            </a:r>
            <a:endParaRPr lang="en-US" altLang="zh-TW" sz="2400" b="1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7" name="AutoShape 43">
            <a:extLst>
              <a:ext uri="{FF2B5EF4-FFF2-40B4-BE49-F238E27FC236}">
                <a16:creationId xmlns:a16="http://schemas.microsoft.com/office/drawing/2014/main" id="{9FB9A601-D594-E9BC-3654-C8416B8E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500438"/>
            <a:ext cx="6411912" cy="2678112"/>
          </a:xfrm>
          <a:prstGeom prst="cloudCallout">
            <a:avLst>
              <a:gd name="adj1" fmla="val -65699"/>
              <a:gd name="adj2" fmla="val -1125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62508" name="Text Box 44">
            <a:extLst>
              <a:ext uri="{FF2B5EF4-FFF2-40B4-BE49-F238E27FC236}">
                <a16:creationId xmlns:a16="http://schemas.microsoft.com/office/drawing/2014/main" id="{AA557C9D-5F5A-B280-7977-9CED41BA0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4673600"/>
            <a:ext cx="49482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And the</a:t>
            </a:r>
            <a:r>
              <a:rPr lang="en-US" altLang="zh-TW" sz="2400">
                <a:solidFill>
                  <a:srgbClr val="993366"/>
                </a:solidFill>
                <a:latin typeface="Arial" panose="020B0604020202020204" pitchFamily="34" charset="0"/>
              </a:rPr>
              <a:t> constant </a:t>
            </a:r>
            <a:r>
              <a:rPr lang="en-US" altLang="zh-TW" sz="2400">
                <a:latin typeface="Arial" panose="020B0604020202020204" pitchFamily="34" charset="0"/>
              </a:rPr>
              <a:t>is called the 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common ratio </a:t>
            </a:r>
            <a:r>
              <a:rPr lang="en-US" altLang="zh-TW" sz="2400">
                <a:latin typeface="Arial" panose="020B0604020202020204" pitchFamily="34" charset="0"/>
              </a:rPr>
              <a:t>of the geometric sequence.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5EBC8641-5741-1DE8-2760-AB289B70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3881438"/>
            <a:ext cx="50847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Such a sequence is called a </a:t>
            </a:r>
            <a:r>
              <a:rPr lang="en-US" altLang="zh-TW" sz="2400" b="1">
                <a:solidFill>
                  <a:srgbClr val="0000FF"/>
                </a:solidFill>
                <a:latin typeface="Arial" panose="020B0604020202020204" pitchFamily="34" charset="0"/>
              </a:rPr>
              <a:t>geometric sequence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9461" name="Text Box 67">
            <a:extLst>
              <a:ext uri="{FF2B5EF4-FFF2-40B4-BE49-F238E27FC236}">
                <a16:creationId xmlns:a16="http://schemas.microsoft.com/office/drawing/2014/main" id="{8C119708-2931-A6DB-D660-24B5987EF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969963"/>
            <a:ext cx="3416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3,   9,   27,  81,  …</a:t>
            </a:r>
          </a:p>
        </p:txBody>
      </p:sp>
      <p:sp>
        <p:nvSpPr>
          <p:cNvPr id="62532" name="AutoShape 68">
            <a:extLst>
              <a:ext uri="{FF2B5EF4-FFF2-40B4-BE49-F238E27FC236}">
                <a16:creationId xmlns:a16="http://schemas.microsoft.com/office/drawing/2014/main" id="{E6417989-F7E7-C54E-31CE-5596AE28FA12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3636963" y="801688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33" name="AutoShape 69">
            <a:extLst>
              <a:ext uri="{FF2B5EF4-FFF2-40B4-BE49-F238E27FC236}">
                <a16:creationId xmlns:a16="http://schemas.microsoft.com/office/drawing/2014/main" id="{DAC45FAA-7507-FF81-BFF2-EEDC22694F53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203700" y="801688"/>
            <a:ext cx="468313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34" name="AutoShape 70">
            <a:extLst>
              <a:ext uri="{FF2B5EF4-FFF2-40B4-BE49-F238E27FC236}">
                <a16:creationId xmlns:a16="http://schemas.microsoft.com/office/drawing/2014/main" id="{E689225E-907A-AD91-D7A0-90094DBBF735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752975" y="801688"/>
            <a:ext cx="468313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2535" name="Text Box 71">
            <a:extLst>
              <a:ext uri="{FF2B5EF4-FFF2-40B4-BE49-F238E27FC236}">
                <a16:creationId xmlns:a16="http://schemas.microsoft.com/office/drawing/2014/main" id="{291DDAB5-D33B-444B-3DD7-67E07AB92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0481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99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3</a:t>
            </a:r>
            <a:r>
              <a:rPr lang="en-US" altLang="zh-HK" sz="2000">
                <a:latin typeface="Arial" panose="020B0604020202020204" pitchFamily="34" charset="0"/>
              </a:rPr>
              <a:t> </a:t>
            </a:r>
            <a:endParaRPr lang="en-US" altLang="zh-TW" sz="2000">
              <a:latin typeface="Arial" panose="020B0604020202020204" pitchFamily="34" charset="0"/>
            </a:endParaRPr>
          </a:p>
        </p:txBody>
      </p:sp>
      <p:sp>
        <p:nvSpPr>
          <p:cNvPr id="62536" name="Text Box 72">
            <a:extLst>
              <a:ext uri="{FF2B5EF4-FFF2-40B4-BE49-F238E27FC236}">
                <a16:creationId xmlns:a16="http://schemas.microsoft.com/office/drawing/2014/main" id="{D4B0E51B-8D42-4FE8-D344-C58ED1D7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0798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99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3</a:t>
            </a:r>
            <a:r>
              <a:rPr lang="en-US" altLang="zh-HK" sz="2000">
                <a:latin typeface="Arial" panose="020B0604020202020204" pitchFamily="34" charset="0"/>
              </a:rPr>
              <a:t> </a:t>
            </a:r>
            <a:endParaRPr lang="en-US" altLang="zh-TW" sz="2000">
              <a:latin typeface="Arial" panose="020B0604020202020204" pitchFamily="34" charset="0"/>
            </a:endParaRPr>
          </a:p>
        </p:txBody>
      </p:sp>
      <p:sp>
        <p:nvSpPr>
          <p:cNvPr id="62537" name="Text Box 73">
            <a:extLst>
              <a:ext uri="{FF2B5EF4-FFF2-40B4-BE49-F238E27FC236}">
                <a16:creationId xmlns:a16="http://schemas.microsoft.com/office/drawing/2014/main" id="{C48CB969-4C5D-767F-96DA-657AE75D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04813"/>
            <a:ext cx="54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>
                <a:solidFill>
                  <a:srgbClr val="9933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  <a:latin typeface="Arial" panose="020B0604020202020204" pitchFamily="34" charset="0"/>
              </a:rPr>
              <a:t> 3</a:t>
            </a:r>
            <a:r>
              <a:rPr lang="en-US" altLang="zh-HK" sz="2000">
                <a:latin typeface="Arial" panose="020B0604020202020204" pitchFamily="34" charset="0"/>
              </a:rPr>
              <a:t> </a:t>
            </a:r>
            <a:endParaRPr lang="en-US" altLang="zh-TW" sz="2000">
              <a:latin typeface="Arial" panose="020B0604020202020204" pitchFamily="34" charset="0"/>
            </a:endParaRPr>
          </a:p>
        </p:txBody>
      </p:sp>
      <p:pic>
        <p:nvPicPr>
          <p:cNvPr id="73730" name="Picture 2" descr="Q:\Secondary (Maths)\[]Senior Maths\NSSMIA(Compulsory) 2nd Ed\Finalized\TRDVD\4A\[1] 5-Min Lec\Cartoon\Teacher and student artwork Tiff file\Teacher_F6.tif">
            <a:extLst>
              <a:ext uri="{FF2B5EF4-FFF2-40B4-BE49-F238E27FC236}">
                <a16:creationId xmlns:a16="http://schemas.microsoft.com/office/drawing/2014/main" id="{E9B95096-EDC7-0563-980D-A6ABA590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3529013"/>
            <a:ext cx="205422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783EFE-7B85-4174-8417-F84AF66FD1AA}"/>
              </a:ext>
            </a:extLst>
          </p:cNvPr>
          <p:cNvSpPr/>
          <p:nvPr/>
        </p:nvSpPr>
        <p:spPr>
          <a:xfrm>
            <a:off x="3276600" y="1041400"/>
            <a:ext cx="2974975" cy="417513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EDED19D-1113-27FE-44DF-8FA1AF81874F}"/>
              </a:ext>
            </a:extLst>
          </p:cNvPr>
          <p:cNvSpPr/>
          <p:nvPr/>
        </p:nvSpPr>
        <p:spPr>
          <a:xfrm>
            <a:off x="3027363" y="1795463"/>
            <a:ext cx="234950" cy="460375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674F7C9-5182-5D4F-A860-F0CE3663284C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631950"/>
            <a:ext cx="3184525" cy="788988"/>
            <a:chOff x="473075" y="4941888"/>
            <a:chExt cx="3184525" cy="788987"/>
          </a:xfrm>
        </p:grpSpPr>
        <p:sp>
          <p:nvSpPr>
            <p:cNvPr id="19485" name="Text Box 40">
              <a:extLst>
                <a:ext uri="{FF2B5EF4-FFF2-40B4-BE49-F238E27FC236}">
                  <a16:creationId xmlns:a16="http://schemas.microsoft.com/office/drawing/2014/main" id="{3868AB57-C5F4-031D-CC92-243C3496D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75" y="5108575"/>
              <a:ext cx="31845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</a:rPr>
                <a:t>       = 	  = </a:t>
              </a:r>
              <a:r>
                <a:rPr lang="en-US" altLang="zh-HK" sz="2400">
                  <a:solidFill>
                    <a:srgbClr val="993366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HK" sz="2400">
                  <a:latin typeface="Arial" panose="020B0604020202020204" pitchFamily="34" charset="0"/>
                </a:rPr>
                <a:t> 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19486" name="Object 50">
              <a:extLst>
                <a:ext uri="{FF2B5EF4-FFF2-40B4-BE49-F238E27FC236}">
                  <a16:creationId xmlns:a16="http://schemas.microsoft.com/office/drawing/2014/main" id="{3B2F1248-EFD4-FFA3-C3EA-95A0D1C3A2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075" y="4941888"/>
            <a:ext cx="635000" cy="788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634725" imgH="787058" progId="Equation.3">
                    <p:embed/>
                  </p:oleObj>
                </mc:Choice>
                <mc:Fallback>
                  <p:oleObj name="方程式" r:id="rId3" imgW="634725" imgH="78705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75" y="4941888"/>
                          <a:ext cx="635000" cy="788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53">
              <a:extLst>
                <a:ext uri="{FF2B5EF4-FFF2-40B4-BE49-F238E27FC236}">
                  <a16:creationId xmlns:a16="http://schemas.microsoft.com/office/drawing/2014/main" id="{6557FD7F-F8AD-3716-85E8-23D7C17CFB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0650" y="4973638"/>
            <a:ext cx="228600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228501" imgH="723586" progId="Equation.3">
                    <p:embed/>
                  </p:oleObj>
                </mc:Choice>
                <mc:Fallback>
                  <p:oleObj name="方程式" r:id="rId5" imgW="228501" imgH="723586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650" y="4973638"/>
                          <a:ext cx="228600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4CB9DF5-0782-D4BF-4449-B6F7B6E4D4AD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1631950"/>
            <a:ext cx="3830638" cy="788988"/>
            <a:chOff x="2597150" y="4941888"/>
            <a:chExt cx="3830638" cy="788987"/>
          </a:xfrm>
        </p:grpSpPr>
        <p:sp>
          <p:nvSpPr>
            <p:cNvPr id="19482" name="Text Box 41">
              <a:extLst>
                <a:ext uri="{FF2B5EF4-FFF2-40B4-BE49-F238E27FC236}">
                  <a16:creationId xmlns:a16="http://schemas.microsoft.com/office/drawing/2014/main" id="{04616399-520B-F125-23CC-48EAE041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50" y="5108575"/>
              <a:ext cx="3830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</a:rPr>
                <a:t>	 =      = </a:t>
              </a:r>
              <a:r>
                <a:rPr lang="en-US" altLang="zh-HK" sz="2400">
                  <a:solidFill>
                    <a:srgbClr val="993366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HK" sz="2400">
                  <a:latin typeface="Arial" panose="020B0604020202020204" pitchFamily="34" charset="0"/>
                </a:rPr>
                <a:t> 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19483" name="Object 51">
              <a:extLst>
                <a:ext uri="{FF2B5EF4-FFF2-40B4-BE49-F238E27FC236}">
                  <a16:creationId xmlns:a16="http://schemas.microsoft.com/office/drawing/2014/main" id="{9D250197-046D-16CA-810A-E995C316EF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5450" y="4941888"/>
            <a:ext cx="635000" cy="788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634725" imgH="787058" progId="Equation.3">
                    <p:embed/>
                  </p:oleObj>
                </mc:Choice>
                <mc:Fallback>
                  <p:oleObj name="方程式" r:id="rId7" imgW="634725" imgH="787058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450" y="4941888"/>
                          <a:ext cx="635000" cy="788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4" name="Object 54">
              <a:extLst>
                <a:ext uri="{FF2B5EF4-FFF2-40B4-BE49-F238E27FC236}">
                  <a16:creationId xmlns:a16="http://schemas.microsoft.com/office/drawing/2014/main" id="{53D3D461-E874-6669-1BC3-F08AF7C597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5250" y="4960938"/>
            <a:ext cx="406400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406224" imgH="723586" progId="Equation.3">
                    <p:embed/>
                  </p:oleObj>
                </mc:Choice>
                <mc:Fallback>
                  <p:oleObj name="方程式" r:id="rId9" imgW="406224" imgH="723586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250" y="4960938"/>
                          <a:ext cx="406400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C93702E-2B05-DCA5-626D-5145E5932847}"/>
              </a:ext>
            </a:extLst>
          </p:cNvPr>
          <p:cNvGrpSpPr>
            <a:grpSpLocks/>
          </p:cNvGrpSpPr>
          <p:nvPr/>
        </p:nvGrpSpPr>
        <p:grpSpPr bwMode="auto">
          <a:xfrm>
            <a:off x="5710238" y="1628775"/>
            <a:ext cx="3830637" cy="788988"/>
            <a:chOff x="5313363" y="4941888"/>
            <a:chExt cx="3830637" cy="788987"/>
          </a:xfrm>
        </p:grpSpPr>
        <p:sp>
          <p:nvSpPr>
            <p:cNvPr id="19479" name="Text Box 42">
              <a:extLst>
                <a:ext uri="{FF2B5EF4-FFF2-40B4-BE49-F238E27FC236}">
                  <a16:creationId xmlns:a16="http://schemas.microsoft.com/office/drawing/2014/main" id="{24046EED-FC99-7CDB-EE3B-8DDE16D5B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363" y="5108575"/>
              <a:ext cx="3830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</a:rPr>
                <a:t>	 =      = </a:t>
              </a:r>
              <a:r>
                <a:rPr lang="en-US" altLang="zh-HK" sz="2400">
                  <a:solidFill>
                    <a:srgbClr val="993366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HK" sz="2400">
                  <a:latin typeface="Arial" panose="020B0604020202020204" pitchFamily="34" charset="0"/>
                </a:rPr>
                <a:t> </a:t>
              </a:r>
              <a:endParaRPr lang="en-US" altLang="zh-TW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19480" name="Object 52">
              <a:extLst>
                <a:ext uri="{FF2B5EF4-FFF2-40B4-BE49-F238E27FC236}">
                  <a16:creationId xmlns:a16="http://schemas.microsoft.com/office/drawing/2014/main" id="{86A59F52-419F-9B33-0635-00880BC9A4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95950" y="4941888"/>
            <a:ext cx="635000" cy="788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634725" imgH="787058" progId="Equation.3">
                    <p:embed/>
                  </p:oleObj>
                </mc:Choice>
                <mc:Fallback>
                  <p:oleObj name="方程式" r:id="rId11" imgW="634725" imgH="787058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5950" y="4941888"/>
                          <a:ext cx="635000" cy="788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55">
              <a:extLst>
                <a:ext uri="{FF2B5EF4-FFF2-40B4-BE49-F238E27FC236}">
                  <a16:creationId xmlns:a16="http://schemas.microsoft.com/office/drawing/2014/main" id="{3FF3C14B-6EBE-1C02-9EB6-31A92D09FF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50038" y="4960938"/>
            <a:ext cx="406400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406224" imgH="723586" progId="Equation.3">
                    <p:embed/>
                  </p:oleObj>
                </mc:Choice>
                <mc:Fallback>
                  <p:oleObj name="方程式" r:id="rId13" imgW="406224" imgH="723586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0038" y="4960938"/>
                          <a:ext cx="406400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CF80328-3CCC-BAE4-5B21-4F448C84AA08}"/>
              </a:ext>
            </a:extLst>
          </p:cNvPr>
          <p:cNvGrpSpPr>
            <a:grpSpLocks/>
          </p:cNvGrpSpPr>
          <p:nvPr/>
        </p:nvGrpSpPr>
        <p:grpSpPr bwMode="auto">
          <a:xfrm>
            <a:off x="1839913" y="2638425"/>
            <a:ext cx="6045200" cy="790575"/>
            <a:chOff x="1177852" y="5784850"/>
            <a:chExt cx="6043686" cy="790575"/>
          </a:xfrm>
        </p:grpSpPr>
        <p:graphicFrame>
          <p:nvGraphicFramePr>
            <p:cNvPr id="19477" name="物件 6">
              <a:extLst>
                <a:ext uri="{FF2B5EF4-FFF2-40B4-BE49-F238E27FC236}">
                  <a16:creationId xmlns:a16="http://schemas.microsoft.com/office/drawing/2014/main" id="{D0665739-834F-F3AB-D1B0-27F4D1DDAF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7852" y="5784850"/>
            <a:ext cx="4638195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5" imgW="4635500" imgH="787400" progId="Equation.3">
                    <p:embed/>
                  </p:oleObj>
                </mc:Choice>
                <mc:Fallback>
                  <p:oleObj name="方程式" r:id="rId15" imgW="4635500" imgH="787400" progId="Equation.3">
                    <p:embed/>
                    <p:pic>
                      <p:nvPicPr>
                        <p:cNvPr id="0" name="物件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852" y="5784850"/>
                          <a:ext cx="4638195" cy="79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8" name="矩形 46">
              <a:extLst>
                <a:ext uri="{FF2B5EF4-FFF2-40B4-BE49-F238E27FC236}">
                  <a16:creationId xmlns:a16="http://schemas.microsoft.com/office/drawing/2014/main" id="{EE13D64E-D634-20C5-7FA2-DB077D5AA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3231" y="5915595"/>
              <a:ext cx="13483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solidFill>
                    <a:srgbClr val="BB45A5"/>
                  </a:solidFill>
                  <a:latin typeface="Arial" panose="020B0604020202020204" pitchFamily="34" charset="0"/>
                </a:rPr>
                <a:t>constant</a:t>
              </a:r>
              <a:endParaRPr lang="zh-TW" altLang="zh-HK" sz="2400">
                <a:solidFill>
                  <a:srgbClr val="BB45A5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83668D1-B4E8-082C-5EE2-0AD7EF860A8F}"/>
              </a:ext>
            </a:extLst>
          </p:cNvPr>
          <p:cNvSpPr/>
          <p:nvPr/>
        </p:nvSpPr>
        <p:spPr>
          <a:xfrm>
            <a:off x="5416550" y="1798638"/>
            <a:ext cx="234950" cy="457200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63F6-5A65-A75D-A0EB-E34E05ABA985}"/>
              </a:ext>
            </a:extLst>
          </p:cNvPr>
          <p:cNvSpPr/>
          <p:nvPr/>
        </p:nvSpPr>
        <p:spPr>
          <a:xfrm>
            <a:off x="7699375" y="1798638"/>
            <a:ext cx="234950" cy="454025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7" grpId="0" animBg="1"/>
      <p:bldP spid="62508" grpId="0"/>
      <p:bldP spid="62502" grpId="0"/>
      <p:bldP spid="62535" grpId="0"/>
      <p:bldP spid="62536" grpId="0"/>
      <p:bldP spid="62537" grpId="0"/>
      <p:bldP spid="5" grpId="0" animBg="1"/>
      <p:bldP spid="5" grpId="1" animBg="1"/>
      <p:bldP spid="5" grpId="2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>
            <a:extLst>
              <a:ext uri="{FF2B5EF4-FFF2-40B4-BE49-F238E27FC236}">
                <a16:creationId xmlns:a16="http://schemas.microsoft.com/office/drawing/2014/main" id="{3B629702-A38A-2B9A-95A6-19D99F11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1412875"/>
            <a:ext cx="7265988" cy="2808288"/>
          </a:xfrm>
          <a:prstGeom prst="cloudCallout">
            <a:avLst>
              <a:gd name="adj1" fmla="val 55352"/>
              <a:gd name="adj2" fmla="val -155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pic>
        <p:nvPicPr>
          <p:cNvPr id="5" name="Picture 22" descr="Q:\Secondary (Maths)\Martin\NSSMIA2E_5Min\6A01\Ref\Teacher and student artwork Tiff file\Teacher_F5.tif">
            <a:extLst>
              <a:ext uri="{FF2B5EF4-FFF2-40B4-BE49-F238E27FC236}">
                <a16:creationId xmlns:a16="http://schemas.microsoft.com/office/drawing/2014/main" id="{9F36710A-9A5B-2D8C-2DCA-EFA37675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2052638"/>
            <a:ext cx="18034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D4D0B5FA-1374-F688-9E11-20682ED1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73238"/>
            <a:ext cx="550068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We often encounter geometric sequences in daily life. The following examples illustrate some practical problems that relate to geometric sequences.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47109" name="Text Box 11">
            <a:extLst>
              <a:ext uri="{FF2B5EF4-FFF2-40B4-BE49-F238E27FC236}">
                <a16:creationId xmlns:a16="http://schemas.microsoft.com/office/drawing/2014/main" id="{D9889031-69CE-89EF-F69E-B26A491D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5629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Problems Involving Geometric Sequences</a:t>
            </a:r>
            <a:endParaRPr lang="en-US" altLang="zh-TW" b="1">
              <a:latin typeface="Arial" panose="020B0604020202020204" pitchFamily="34" charset="0"/>
            </a:endParaRPr>
          </a:p>
        </p:txBody>
      </p:sp>
      <p:pic>
        <p:nvPicPr>
          <p:cNvPr id="8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2FA95D1-B23B-376A-ABA9-1C41828E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0807515-9093-0A33-270B-8842B2D1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>
            <a:extLst>
              <a:ext uri="{FF2B5EF4-FFF2-40B4-BE49-F238E27FC236}">
                <a16:creationId xmlns:a16="http://schemas.microsoft.com/office/drawing/2014/main" id="{3ED128B1-30F3-E4C2-5892-A9B5D9CB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125538"/>
            <a:ext cx="8153400" cy="156368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a geometric sequence is a sequence having a common ratio between any term (except the first term) and its preceding term.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90D940-884B-0CAE-8422-9DCFB3F7B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6900"/>
            <a:ext cx="185578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In general, </a:t>
            </a:r>
            <a:endParaRPr lang="zh-HK" altLang="en-US" sz="2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2" name="AutoShape 70">
            <a:extLst>
              <a:ext uri="{FF2B5EF4-FFF2-40B4-BE49-F238E27FC236}">
                <a16:creationId xmlns:a16="http://schemas.microsoft.com/office/drawing/2014/main" id="{2BA21164-4653-65A7-BE1B-F30546F1E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836613"/>
            <a:ext cx="7056437" cy="2111375"/>
          </a:xfrm>
          <a:prstGeom prst="cloudCallout">
            <a:avLst>
              <a:gd name="adj1" fmla="val 43704"/>
              <a:gd name="adj2" fmla="val 4901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Let's consider another geometric sequence 1, –4, 16, –64, ...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What is the common ratio of this sequence?</a:t>
            </a:r>
          </a:p>
        </p:txBody>
      </p:sp>
      <p:sp>
        <p:nvSpPr>
          <p:cNvPr id="17" name="AutoShape 70">
            <a:extLst>
              <a:ext uri="{FF2B5EF4-FFF2-40B4-BE49-F238E27FC236}">
                <a16:creationId xmlns:a16="http://schemas.microsoft.com/office/drawing/2014/main" id="{465BC51B-86EB-1F6B-7B73-5DC95555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869950"/>
            <a:ext cx="7054850" cy="2111375"/>
          </a:xfrm>
          <a:prstGeom prst="cloudCallout">
            <a:avLst>
              <a:gd name="adj1" fmla="val 43704"/>
              <a:gd name="adj2" fmla="val 4901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common ratio of a geometric sequence may be positive or negative, but not zero.</a:t>
            </a:r>
          </a:p>
        </p:txBody>
      </p:sp>
      <p:sp>
        <p:nvSpPr>
          <p:cNvPr id="19458" name="AutoShape 70">
            <a:extLst>
              <a:ext uri="{FF2B5EF4-FFF2-40B4-BE49-F238E27FC236}">
                <a16:creationId xmlns:a16="http://schemas.microsoft.com/office/drawing/2014/main" id="{911D7017-CEAF-19BA-0333-834F1EE1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692150"/>
            <a:ext cx="4968875" cy="2592388"/>
          </a:xfrm>
          <a:prstGeom prst="cloudCallout">
            <a:avLst>
              <a:gd name="adj1" fmla="val -83120"/>
              <a:gd name="adj2" fmla="val 56870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</a:p>
        </p:txBody>
      </p:sp>
      <p:pic>
        <p:nvPicPr>
          <p:cNvPr id="74754" name="Picture 2" descr="Q:\Secondary (Maths)\[]Senior Maths\NSSMIA(Compulsory) 2nd Ed\Finalized\TRDVD\4A\[1] 5-Min Lec\Cartoon\Teacher and student artwork Tiff file\Teacher_F5.tif">
            <a:extLst>
              <a:ext uri="{FF2B5EF4-FFF2-40B4-BE49-F238E27FC236}">
                <a16:creationId xmlns:a16="http://schemas.microsoft.com/office/drawing/2014/main" id="{3DD52736-55FA-6C1E-9B5A-A1C96DA2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698750"/>
            <a:ext cx="2270125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67">
            <a:extLst>
              <a:ext uri="{FF2B5EF4-FFF2-40B4-BE49-F238E27FC236}">
                <a16:creationId xmlns:a16="http://schemas.microsoft.com/office/drawing/2014/main" id="{BC3B595C-B0F4-EDC6-FC03-9A9615AE5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1627188"/>
            <a:ext cx="3416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1, –4, 16, –64,  …</a:t>
            </a:r>
          </a:p>
        </p:txBody>
      </p:sp>
      <p:sp>
        <p:nvSpPr>
          <p:cNvPr id="31" name="AutoShape 68">
            <a:extLst>
              <a:ext uri="{FF2B5EF4-FFF2-40B4-BE49-F238E27FC236}">
                <a16:creationId xmlns:a16="http://schemas.microsoft.com/office/drawing/2014/main" id="{4E32603C-7EC5-620A-7281-BC7398A76298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4772025" y="1458913"/>
            <a:ext cx="468313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2" name="AutoShape 69">
            <a:extLst>
              <a:ext uri="{FF2B5EF4-FFF2-40B4-BE49-F238E27FC236}">
                <a16:creationId xmlns:a16="http://schemas.microsoft.com/office/drawing/2014/main" id="{B6885138-CB34-7F8A-E6BE-8F0FC4086A1E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5338763" y="1458913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3" name="AutoShape 70">
            <a:extLst>
              <a:ext uri="{FF2B5EF4-FFF2-40B4-BE49-F238E27FC236}">
                <a16:creationId xmlns:a16="http://schemas.microsoft.com/office/drawing/2014/main" id="{C95B1550-17FA-3C39-B18F-462A0A3E069C}"/>
              </a:ext>
            </a:extLst>
          </p:cNvPr>
          <p:cNvSpPr>
            <a:spLocks noChangeArrowheads="1"/>
          </p:cNvSpPr>
          <p:nvPr/>
        </p:nvSpPr>
        <p:spPr bwMode="auto">
          <a:xfrm rot="748824">
            <a:off x="5888038" y="1458913"/>
            <a:ext cx="468312" cy="4794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34" y="4985"/>
                </a:moveTo>
                <a:cubicBezTo>
                  <a:pt x="16969" y="2408"/>
                  <a:pt x="13981" y="882"/>
                  <a:pt x="10800" y="882"/>
                </a:cubicBezTo>
                <a:cubicBezTo>
                  <a:pt x="5322" y="882"/>
                  <a:pt x="882" y="5322"/>
                  <a:pt x="882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4264" y="0"/>
                  <a:pt x="17518" y="1661"/>
                  <a:pt x="19549" y="4468"/>
                </a:cubicBezTo>
                <a:lnTo>
                  <a:pt x="21736" y="2885"/>
                </a:lnTo>
                <a:lnTo>
                  <a:pt x="21033" y="7270"/>
                </a:lnTo>
                <a:lnTo>
                  <a:pt x="16647" y="6568"/>
                </a:lnTo>
                <a:lnTo>
                  <a:pt x="18834" y="4985"/>
                </a:lnTo>
                <a:close/>
              </a:path>
            </a:pathLst>
          </a:cu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34" name="Text Box 71">
            <a:extLst>
              <a:ext uri="{FF2B5EF4-FFF2-40B4-BE49-F238E27FC236}">
                <a16:creationId xmlns:a16="http://schemas.microsoft.com/office/drawing/2014/main" id="{9BCF8CF9-8D95-8DA2-DFE9-94DDBF0C7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1062038"/>
            <a:ext cx="876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2000" b="1">
                <a:solidFill>
                  <a:srgbClr val="993366"/>
                </a:solidFill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</a:rPr>
              <a:t> (–4)</a:t>
            </a:r>
            <a:r>
              <a:rPr lang="en-US" altLang="zh-HK" sz="2000"/>
              <a:t> </a:t>
            </a:r>
            <a:endParaRPr lang="en-US" altLang="zh-TW" sz="2000"/>
          </a:p>
        </p:txBody>
      </p:sp>
      <p:sp>
        <p:nvSpPr>
          <p:cNvPr id="35" name="Text Box 72">
            <a:extLst>
              <a:ext uri="{FF2B5EF4-FFF2-40B4-BE49-F238E27FC236}">
                <a16:creationId xmlns:a16="http://schemas.microsoft.com/office/drawing/2014/main" id="{4E811ED5-A70C-9409-A414-AFF6928E5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1065213"/>
            <a:ext cx="938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2000" b="1">
                <a:solidFill>
                  <a:srgbClr val="993366"/>
                </a:solidFill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</a:rPr>
              <a:t> (–4)</a:t>
            </a:r>
            <a:r>
              <a:rPr lang="en-US" altLang="zh-HK" sz="2000"/>
              <a:t> </a:t>
            </a:r>
            <a:endParaRPr lang="en-US" altLang="zh-TW" sz="2000"/>
          </a:p>
        </p:txBody>
      </p:sp>
      <p:sp>
        <p:nvSpPr>
          <p:cNvPr id="36" name="Text Box 73">
            <a:extLst>
              <a:ext uri="{FF2B5EF4-FFF2-40B4-BE49-F238E27FC236}">
                <a16:creationId xmlns:a16="http://schemas.microsoft.com/office/drawing/2014/main" id="{0BC9144E-E45A-CCB1-092C-6CA0984E3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062038"/>
            <a:ext cx="808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2000" b="1">
                <a:solidFill>
                  <a:srgbClr val="993366"/>
                </a:solidFill>
                <a:sym typeface="Symbol" panose="05050102010706020507" pitchFamily="18" charset="2"/>
              </a:rPr>
              <a:t></a:t>
            </a:r>
            <a:r>
              <a:rPr lang="en-US" altLang="zh-HK" sz="2000">
                <a:solidFill>
                  <a:srgbClr val="993366"/>
                </a:solidFill>
              </a:rPr>
              <a:t> (–4)</a:t>
            </a:r>
            <a:r>
              <a:rPr lang="en-US" altLang="zh-HK" sz="2000"/>
              <a:t> </a:t>
            </a:r>
            <a:endParaRPr lang="en-US" altLang="zh-TW" sz="2000"/>
          </a:p>
        </p:txBody>
      </p:sp>
      <p:pic>
        <p:nvPicPr>
          <p:cNvPr id="19470" name="Picture 3" descr="Q:\Secondary (Maths)\[]Senior Maths\NSSMIA(Compulsory) 2nd Ed\Finalized\TRDVD\4A\[1] 5-Min Lec\Cartoon\Teacher and student artwork Tiff file\Student_G1.tif">
            <a:extLst>
              <a:ext uri="{FF2B5EF4-FFF2-40B4-BE49-F238E27FC236}">
                <a16:creationId xmlns:a16="http://schemas.microsoft.com/office/drawing/2014/main" id="{C734D989-9447-01F1-AF3E-20F9D3717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466975"/>
            <a:ext cx="20955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F17D03F-DF0F-6709-EA41-A4D40D90C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020888"/>
            <a:ext cx="4572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common ratio of   </a:t>
            </a:r>
            <a:b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this sequence is –4.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22" grpId="0" animBg="1"/>
      <p:bldP spid="49222" grpId="1" animBg="1"/>
      <p:bldP spid="17" grpId="0" animBg="1"/>
      <p:bldP spid="19458" grpId="0" animBg="1"/>
      <p:bldP spid="19458" grpId="1" animBg="1"/>
      <p:bldP spid="19463" grpId="0"/>
      <p:bldP spid="19463" grpId="1"/>
      <p:bldP spid="34" grpId="0"/>
      <p:bldP spid="34" grpId="1"/>
      <p:bldP spid="35" grpId="0"/>
      <p:bldP spid="35" grpId="1"/>
      <p:bldP spid="36" grpId="0"/>
      <p:bldP spid="36" grpId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0" name="Text Box 18">
            <a:extLst>
              <a:ext uri="{FF2B5EF4-FFF2-40B4-BE49-F238E27FC236}">
                <a16:creationId xmlns:a16="http://schemas.microsoft.com/office/drawing/2014/main" id="{C1A877A6-8A06-867D-18C7-D3E6A5888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836613"/>
            <a:ext cx="8323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a geometric sequence, if we denote the first term as </a:t>
            </a:r>
            <a:r>
              <a:rPr lang="en-US" altLang="zh-TW" sz="24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the common ratio as </a:t>
            </a:r>
            <a:r>
              <a:rPr lang="en-US" altLang="zh-TW" sz="24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, we have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7B653656-ED2B-7D61-D40F-C54CF94A3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700213"/>
            <a:ext cx="1289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i="1" kern="100" dirty="0">
                <a:latin typeface="Arial"/>
                <a:ea typeface="新細明體"/>
                <a:cs typeface="Times New Roman"/>
              </a:rPr>
              <a:t>T</a:t>
            </a:r>
            <a:r>
              <a:rPr lang="en-US" altLang="zh-HK" sz="2400" kern="100" dirty="0">
                <a:latin typeface="Arial"/>
                <a:ea typeface="新細明體"/>
                <a:cs typeface="Times New Roman"/>
              </a:rPr>
              <a:t>(1) = </a:t>
            </a:r>
            <a:r>
              <a:rPr lang="en-US" altLang="zh-HK" sz="2400" i="1" kern="100" dirty="0">
                <a:solidFill>
                  <a:srgbClr val="FF0000"/>
                </a:solidFill>
                <a:latin typeface="Arial"/>
                <a:ea typeface="新細明體"/>
                <a:cs typeface="Times New Roman"/>
              </a:rPr>
              <a:t>a</a:t>
            </a:r>
            <a:endParaRPr lang="zh-TW" altLang="zh-HK" sz="1200" kern="100" dirty="0">
              <a:solidFill>
                <a:srgbClr val="FF0000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5D3F4AFB-D185-0650-E805-D8886D62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182813"/>
            <a:ext cx="2370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(2) = </a:t>
            </a: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(1) × 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r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813B06C2-6CEF-F603-23B2-0DBF30CB8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82813"/>
            <a:ext cx="2370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dirty="0">
                <a:latin typeface="Arial"/>
                <a:ea typeface="新細明體"/>
              </a:rPr>
              <a:t>= </a:t>
            </a:r>
            <a:r>
              <a:rPr lang="en-US" altLang="zh-HK" sz="2400" i="1" dirty="0" err="1">
                <a:solidFill>
                  <a:srgbClr val="FF0000"/>
                </a:solidFill>
                <a:latin typeface="Arial"/>
                <a:ea typeface="新細明體"/>
              </a:rPr>
              <a:t>a</a:t>
            </a:r>
            <a:r>
              <a:rPr lang="en-US" altLang="zh-HK" sz="2400" i="1" dirty="0" err="1">
                <a:solidFill>
                  <a:srgbClr val="0000FF"/>
                </a:solidFill>
                <a:latin typeface="Arial"/>
                <a:ea typeface="新細明體"/>
              </a:rPr>
              <a:t>r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D4F47DF0-AF2E-330B-26C2-B668302F4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87638"/>
            <a:ext cx="2368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(3) = </a:t>
            </a: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(2) × 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r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7E37ABF0-A957-49FF-684B-1CC6AECC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2687638"/>
            <a:ext cx="2370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dirty="0">
                <a:latin typeface="Arial"/>
                <a:ea typeface="新細明體"/>
              </a:rPr>
              <a:t>= </a:t>
            </a:r>
            <a:r>
              <a:rPr lang="en-US" altLang="zh-HK" sz="2400" i="1" dirty="0" err="1">
                <a:solidFill>
                  <a:srgbClr val="FF0000"/>
                </a:solidFill>
                <a:latin typeface="Arial"/>
                <a:ea typeface="新細明體"/>
              </a:rPr>
              <a:t>a</a:t>
            </a:r>
            <a:r>
              <a:rPr lang="en-US" altLang="zh-HK" sz="2400" i="1" dirty="0" err="1">
                <a:solidFill>
                  <a:srgbClr val="0000FF"/>
                </a:solidFill>
                <a:latin typeface="Arial"/>
                <a:ea typeface="新細明體"/>
              </a:rPr>
              <a:t>r</a:t>
            </a:r>
            <a:r>
              <a:rPr lang="en-US" altLang="zh-HK" sz="2400" i="1" dirty="0">
                <a:latin typeface="Arial"/>
                <a:ea typeface="新細明體"/>
              </a:rPr>
              <a:t> </a:t>
            </a:r>
            <a:r>
              <a:rPr lang="en-US" altLang="zh-HK" sz="2400" baseline="30000" dirty="0">
                <a:latin typeface="Arial"/>
                <a:ea typeface="新細明體"/>
              </a:rPr>
              <a:t>2</a:t>
            </a:r>
            <a:endParaRPr lang="zh-TW" altLang="zh-HK" sz="1200" kern="100" dirty="0">
              <a:latin typeface="Calibri"/>
              <a:ea typeface="新細明體"/>
              <a:cs typeface="Times New Roman"/>
            </a:endParaRP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F26C4515-E4D8-8726-ABE5-24AFB447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90875"/>
            <a:ext cx="2368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(4) = </a:t>
            </a:r>
            <a:r>
              <a:rPr lang="en-US" altLang="zh-HK" sz="2400" i="1" dirty="0">
                <a:latin typeface="Arial"/>
                <a:ea typeface="新細明體"/>
              </a:rPr>
              <a:t>T</a:t>
            </a:r>
            <a:r>
              <a:rPr lang="en-US" altLang="zh-HK" sz="2400" dirty="0">
                <a:latin typeface="Arial"/>
                <a:ea typeface="新細明體"/>
              </a:rPr>
              <a:t>(3) × </a:t>
            </a:r>
            <a:r>
              <a:rPr lang="en-US" altLang="zh-HK" sz="2400" i="1" dirty="0">
                <a:solidFill>
                  <a:srgbClr val="0000FF"/>
                </a:solidFill>
                <a:latin typeface="Arial"/>
                <a:ea typeface="新細明體"/>
              </a:rPr>
              <a:t>r</a:t>
            </a:r>
            <a:endParaRPr lang="zh-TW" altLang="zh-HK" sz="1200" kern="100" dirty="0">
              <a:solidFill>
                <a:srgbClr val="0000FF"/>
              </a:solidFill>
              <a:latin typeface="Calibri"/>
              <a:ea typeface="新細明體"/>
              <a:cs typeface="Times New Roman"/>
            </a:endParaRP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6922BB14-7C1B-2759-F8CC-F66F7B868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3190875"/>
            <a:ext cx="23701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HK" sz="2400" dirty="0">
                <a:latin typeface="Arial"/>
                <a:ea typeface="新細明體"/>
              </a:rPr>
              <a:t>= </a:t>
            </a:r>
            <a:r>
              <a:rPr lang="en-US" altLang="zh-HK" sz="2400" i="1" dirty="0" err="1">
                <a:solidFill>
                  <a:srgbClr val="FF0000"/>
                </a:solidFill>
                <a:latin typeface="Arial"/>
                <a:ea typeface="新細明體"/>
              </a:rPr>
              <a:t>a</a:t>
            </a:r>
            <a:r>
              <a:rPr lang="en-US" altLang="zh-HK" sz="2400" i="1" dirty="0" err="1">
                <a:solidFill>
                  <a:srgbClr val="0000FF"/>
                </a:solidFill>
                <a:latin typeface="Arial"/>
                <a:ea typeface="新細明體"/>
              </a:rPr>
              <a:t>r</a:t>
            </a:r>
            <a:r>
              <a:rPr lang="en-US" altLang="zh-HK" sz="2400" i="1" dirty="0">
                <a:latin typeface="Arial"/>
                <a:ea typeface="新細明體"/>
              </a:rPr>
              <a:t> </a:t>
            </a:r>
            <a:r>
              <a:rPr lang="en-US" altLang="zh-HK" sz="2400" baseline="30000" dirty="0">
                <a:latin typeface="Arial"/>
                <a:ea typeface="新細明體"/>
              </a:rPr>
              <a:t>3</a:t>
            </a:r>
            <a:endParaRPr lang="zh-TW" altLang="zh-HK" sz="1200" kern="100" dirty="0">
              <a:latin typeface="Calibri"/>
              <a:ea typeface="新細明體"/>
              <a:cs typeface="Times New Roman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38083506-3A7A-3BCD-6A26-766AC4F4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778250"/>
            <a:ext cx="554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2400" kern="100" dirty="0">
                <a:latin typeface="Calibri"/>
                <a:ea typeface="新細明體"/>
                <a:cs typeface="Times New Roman"/>
              </a:rPr>
              <a:t>...</a:t>
            </a:r>
            <a:endParaRPr lang="zh-TW" altLang="zh-HK" sz="2400" kern="100" dirty="0">
              <a:latin typeface="Calibri"/>
              <a:ea typeface="新細明體"/>
              <a:cs typeface="Times New Roman"/>
            </a:endParaRP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B9D9D61D-EB30-AB20-A914-46F17F3C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32263"/>
            <a:ext cx="83232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From the above pattern, we can observe that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7163CF11-DAB5-217A-06C2-B4229DFD7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47838"/>
            <a:ext cx="187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ar </a:t>
            </a:r>
            <a:r>
              <a:rPr lang="en-US" altLang="zh-TW" sz="1800" baseline="300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1 – 1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328C87C3-63C9-DE7A-AAB7-E03709AD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230438"/>
            <a:ext cx="1871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ar </a:t>
            </a:r>
            <a:r>
              <a:rPr lang="en-US" altLang="zh-TW" sz="1800" baseline="300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2 – 1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8635899F-EEA0-544A-16D3-13476F5B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708275"/>
            <a:ext cx="1871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ar </a:t>
            </a:r>
            <a:r>
              <a:rPr lang="en-US" altLang="zh-TW" sz="1800" baseline="300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3 – 1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CBB420AA-2CAE-4ABB-08F8-FA3431332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248025"/>
            <a:ext cx="1871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 </a:t>
            </a:r>
            <a:r>
              <a:rPr lang="en-US" altLang="zh-TW" sz="1800" i="1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ar </a:t>
            </a:r>
            <a:r>
              <a:rPr lang="en-US" altLang="zh-TW" sz="1800" baseline="3000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Wingdings 3" panose="05040102010807070707" pitchFamily="18" charset="2"/>
              </a:rPr>
              <a:t>4 – 1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D0BFCFB6-B214-817C-7EDD-4B72E6BB7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4695825"/>
            <a:ext cx="2943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</a:rPr>
              <a:t>T</a:t>
            </a:r>
            <a:r>
              <a:rPr lang="en-US" altLang="zh-HK" sz="2400">
                <a:latin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</a:rPr>
              <a:t>n</a:t>
            </a:r>
            <a:r>
              <a:rPr lang="en-US" altLang="zh-HK" sz="2400">
                <a:latin typeface="Arial" panose="020B0604020202020204" pitchFamily="34" charset="0"/>
              </a:rPr>
              <a:t>) = </a:t>
            </a:r>
            <a:r>
              <a:rPr lang="en-US" altLang="zh-HK" sz="24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HK" sz="2400" i="1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zh-HK" sz="2400" i="1" baseline="30000">
                <a:latin typeface="Arial" panose="020B0604020202020204" pitchFamily="34" charset="0"/>
              </a:rPr>
              <a:t> n</a:t>
            </a:r>
            <a:r>
              <a:rPr lang="en-US" altLang="zh-HK" sz="2400" baseline="30000">
                <a:latin typeface="Arial" panose="020B0604020202020204" pitchFamily="34" charset="0"/>
              </a:rPr>
              <a:t> – 1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C2013E0D-DF4F-1AFB-39BE-6B5CBF375341}"/>
              </a:ext>
            </a:extLst>
          </p:cNvPr>
          <p:cNvSpPr/>
          <p:nvPr/>
        </p:nvSpPr>
        <p:spPr>
          <a:xfrm>
            <a:off x="684213" y="1747838"/>
            <a:ext cx="215900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F4C25BA-8C3B-AD9B-F65E-41D3D87076FA}"/>
              </a:ext>
            </a:extLst>
          </p:cNvPr>
          <p:cNvSpPr/>
          <p:nvPr/>
        </p:nvSpPr>
        <p:spPr>
          <a:xfrm>
            <a:off x="690563" y="2230438"/>
            <a:ext cx="215900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D8F17269-C1FB-6C5E-B97A-4E75E6FDF7AC}"/>
              </a:ext>
            </a:extLst>
          </p:cNvPr>
          <p:cNvSpPr/>
          <p:nvPr/>
        </p:nvSpPr>
        <p:spPr>
          <a:xfrm>
            <a:off x="684213" y="2735263"/>
            <a:ext cx="215900" cy="366712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3ABB5D1-E0A4-BEB2-FDE5-94838EEFACC9}"/>
              </a:ext>
            </a:extLst>
          </p:cNvPr>
          <p:cNvSpPr/>
          <p:nvPr/>
        </p:nvSpPr>
        <p:spPr>
          <a:xfrm>
            <a:off x="676275" y="3238500"/>
            <a:ext cx="215900" cy="366713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6A769215-A1A1-5CB7-BFA0-2FB4AE6CB1B4}"/>
              </a:ext>
            </a:extLst>
          </p:cNvPr>
          <p:cNvSpPr/>
          <p:nvPr/>
        </p:nvSpPr>
        <p:spPr>
          <a:xfrm>
            <a:off x="4587875" y="1773238"/>
            <a:ext cx="400050" cy="217487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E6AED63-9522-804D-68C1-8C9289988196}"/>
              </a:ext>
            </a:extLst>
          </p:cNvPr>
          <p:cNvSpPr/>
          <p:nvPr/>
        </p:nvSpPr>
        <p:spPr>
          <a:xfrm>
            <a:off x="4584700" y="2276475"/>
            <a:ext cx="400050" cy="217488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115ECE6-7AB0-BCF4-FDED-93B19A27C6A1}"/>
              </a:ext>
            </a:extLst>
          </p:cNvPr>
          <p:cNvSpPr/>
          <p:nvPr/>
        </p:nvSpPr>
        <p:spPr>
          <a:xfrm>
            <a:off x="4581525" y="2735263"/>
            <a:ext cx="400050" cy="219075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4B89B12-C9F1-A7E4-EB20-7BF16283C35F}"/>
              </a:ext>
            </a:extLst>
          </p:cNvPr>
          <p:cNvSpPr/>
          <p:nvPr/>
        </p:nvSpPr>
        <p:spPr>
          <a:xfrm>
            <a:off x="4581525" y="3284538"/>
            <a:ext cx="401638" cy="217487"/>
          </a:xfrm>
          <a:prstGeom prst="ellipse">
            <a:avLst/>
          </a:prstGeom>
          <a:noFill/>
          <a:ln w="28575">
            <a:solidFill>
              <a:srgbClr val="10F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>
            <a:extLst>
              <a:ext uri="{FF2B5EF4-FFF2-40B4-BE49-F238E27FC236}">
                <a16:creationId xmlns:a16="http://schemas.microsoft.com/office/drawing/2014/main" id="{7148DF8B-94F7-62FE-1C25-CF3CC0A33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1679575"/>
            <a:ext cx="2446338" cy="7334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600" i="1">
                <a:latin typeface="Arial" panose="020B0604020202020204" pitchFamily="34" charset="0"/>
              </a:rPr>
              <a:t>T</a:t>
            </a:r>
            <a:r>
              <a:rPr lang="en-US" altLang="zh-TW" sz="2600">
                <a:latin typeface="Arial" panose="020B0604020202020204" pitchFamily="34" charset="0"/>
              </a:rPr>
              <a:t>(</a:t>
            </a:r>
            <a:r>
              <a:rPr lang="en-US" altLang="zh-TW" sz="2600" i="1">
                <a:latin typeface="Arial" panose="020B0604020202020204" pitchFamily="34" charset="0"/>
              </a:rPr>
              <a:t>n</a:t>
            </a:r>
            <a:r>
              <a:rPr lang="en-US" altLang="zh-TW" sz="2600">
                <a:latin typeface="Arial" panose="020B0604020202020204" pitchFamily="34" charset="0"/>
              </a:rPr>
              <a:t>) = </a:t>
            </a:r>
            <a:r>
              <a:rPr lang="en-US" altLang="zh-TW" sz="2600" i="1">
                <a:latin typeface="Arial" panose="020B0604020202020204" pitchFamily="34" charset="0"/>
              </a:rPr>
              <a:t>a</a:t>
            </a:r>
            <a:r>
              <a:rPr lang="en-US" altLang="zh-HK" sz="2600" i="1">
                <a:latin typeface="Arial" panose="020B0604020202020204" pitchFamily="34" charset="0"/>
              </a:rPr>
              <a:t>r</a:t>
            </a:r>
            <a:r>
              <a:rPr lang="en-US" altLang="zh-TW" sz="2600" baseline="30000">
                <a:latin typeface="Arial" panose="020B0604020202020204" pitchFamily="34" charset="0"/>
              </a:rPr>
              <a:t> </a:t>
            </a:r>
            <a:r>
              <a:rPr lang="en-US" altLang="zh-TW" sz="2600" i="1" baseline="30000">
                <a:latin typeface="Arial" panose="020B0604020202020204" pitchFamily="34" charset="0"/>
              </a:rPr>
              <a:t>n</a:t>
            </a:r>
            <a:r>
              <a:rPr lang="en-US" altLang="zh-TW" sz="2600" baseline="30000">
                <a:latin typeface="Arial" panose="020B0604020202020204" pitchFamily="34" charset="0"/>
              </a:rPr>
              <a:t> – 1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6A25A5D8-FA68-28D1-CA13-BA7DD48F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893763"/>
            <a:ext cx="81613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Thus, the general term of a geometric sequence is: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B8A53244-3361-F5AB-607A-60ECB160B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598738"/>
            <a:ext cx="81613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where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 are the first term and the common ratio of the sequence respectively.</a:t>
            </a:r>
          </a:p>
        </p:txBody>
      </p:sp>
      <p:sp>
        <p:nvSpPr>
          <p:cNvPr id="17" name="Text Box 33">
            <a:extLst>
              <a:ext uri="{FF2B5EF4-FFF2-40B4-BE49-F238E27FC236}">
                <a16:creationId xmlns:a16="http://schemas.microsoft.com/office/drawing/2014/main" id="{792B42A6-40F6-3DB7-1EAB-0318C7E74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1885950"/>
            <a:ext cx="3960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en-US" altLang="zh-HK" sz="1800" i="1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is a positive integer.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4997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3" name="Oval 37">
            <a:extLst>
              <a:ext uri="{FF2B5EF4-FFF2-40B4-BE49-F238E27FC236}">
                <a16:creationId xmlns:a16="http://schemas.microsoft.com/office/drawing/2014/main" id="{17383AF2-01C5-E1E3-6B6D-062434B6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5470525"/>
            <a:ext cx="360363" cy="97155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86054" name="Oval 38">
            <a:extLst>
              <a:ext uri="{FF2B5EF4-FFF2-40B4-BE49-F238E27FC236}">
                <a16:creationId xmlns:a16="http://schemas.microsoft.com/office/drawing/2014/main" id="{55D29A9F-CD0F-7989-C479-91839CFF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5721350"/>
            <a:ext cx="503238" cy="468313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86052" name="Oval 36">
            <a:extLst>
              <a:ext uri="{FF2B5EF4-FFF2-40B4-BE49-F238E27FC236}">
                <a16:creationId xmlns:a16="http://schemas.microsoft.com/office/drawing/2014/main" id="{0994084F-BA73-8D41-D78E-093DE930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221163"/>
            <a:ext cx="576262" cy="56356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86051" name="Oval 35">
            <a:extLst>
              <a:ext uri="{FF2B5EF4-FFF2-40B4-BE49-F238E27FC236}">
                <a16:creationId xmlns:a16="http://schemas.microsoft.com/office/drawing/2014/main" id="{EC628F87-4C8B-9BB9-9C51-F6719A5B6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060575"/>
            <a:ext cx="360363" cy="889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7D04AC49-DF7B-824D-A84C-AD9B449D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635000"/>
            <a:ext cx="8813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Let's find the general term of 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geometric s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equence</a:t>
            </a:r>
            <a:b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   , 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12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, –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72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4DCD2EA-7585-187A-E276-EC421BDD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236788"/>
            <a:ext cx="61309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The first term </a:t>
            </a:r>
            <a:r>
              <a:rPr lang="en-US" altLang="zh-HK" sz="26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 of the sequence = </a:t>
            </a:r>
            <a:endParaRPr lang="en-US" altLang="zh-TW" sz="2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A7F537AB-DC7F-E74A-426A-A4B53992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3163888"/>
            <a:ext cx="59848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 common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ratio </a:t>
            </a:r>
            <a:r>
              <a:rPr lang="en-US" altLang="zh-HK" sz="26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 of the sequence</a:t>
            </a:r>
            <a:endParaRPr lang="en-US" altLang="zh-TW" sz="26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49CE39D1-40F2-C63A-4E36-1032F328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5730875"/>
            <a:ext cx="736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F93FF850-9954-84DC-373B-8B9F9A7AF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3187700"/>
            <a:ext cx="2527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24DEC788-6AE6-6C0F-8407-0479A63BC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4267200"/>
            <a:ext cx="12414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= –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zh-TW" sz="26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61558469-FE93-59A3-77A1-5818A044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4929188"/>
            <a:ext cx="6759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800"/>
              <a:t>∴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The general term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 of the sequence </a:t>
            </a:r>
            <a:r>
              <a:rPr lang="en-US" altLang="zh-TW" sz="26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TW" sz="26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D041AC78-ABFB-99F5-1DD7-87244A16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929188"/>
            <a:ext cx="2628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600" i="1">
                <a:latin typeface="Arial" panose="020B0604020202020204" pitchFamily="34" charset="0"/>
                <a:sym typeface="Symbol" panose="05050102010706020507" pitchFamily="18" charset="2"/>
              </a:rPr>
              <a:t>ar</a:t>
            </a:r>
            <a:r>
              <a:rPr lang="en-US" altLang="zh-HK" sz="2600" baseline="30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600" i="1" baseline="30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TW" sz="2600" baseline="30000">
                <a:latin typeface="Arial" panose="020B0604020202020204" pitchFamily="34" charset="0"/>
                <a:sym typeface="Symbol" panose="05050102010706020507" pitchFamily="18" charset="2"/>
              </a:rPr>
              <a:t> – 1</a:t>
            </a:r>
          </a:p>
        </p:txBody>
      </p:sp>
      <p:graphicFrame>
        <p:nvGraphicFramePr>
          <p:cNvPr id="24590" name="Object 20">
            <a:extLst>
              <a:ext uri="{FF2B5EF4-FFF2-40B4-BE49-F238E27FC236}">
                <a16:creationId xmlns:a16="http://schemas.microsoft.com/office/drawing/2014/main" id="{9EA386E6-EB04-604E-7EB5-1DB9CA885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192213"/>
          <a:ext cx="2492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501" imgH="723586" progId="Equation.3">
                  <p:embed/>
                </p:oleObj>
              </mc:Choice>
              <mc:Fallback>
                <p:oleObj name="方程式" r:id="rId2" imgW="228501" imgH="72358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192213"/>
                        <a:ext cx="2492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21">
            <a:extLst>
              <a:ext uri="{FF2B5EF4-FFF2-40B4-BE49-F238E27FC236}">
                <a16:creationId xmlns:a16="http://schemas.microsoft.com/office/drawing/2014/main" id="{2BA66F8A-16D5-F60B-05C1-473BA75B6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7363" y="2085975"/>
          <a:ext cx="2492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28501" imgH="723586" progId="Equation.3">
                  <p:embed/>
                </p:oleObj>
              </mc:Choice>
              <mc:Fallback>
                <p:oleObj name="方程式" r:id="rId4" imgW="228501" imgH="72358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2085975"/>
                        <a:ext cx="24923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3">
            <a:extLst>
              <a:ext uri="{FF2B5EF4-FFF2-40B4-BE49-F238E27FC236}">
                <a16:creationId xmlns:a16="http://schemas.microsoft.com/office/drawing/2014/main" id="{B2C8BBFB-5FBE-C0E6-FBE4-C705450DD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3150" y="2997200"/>
          <a:ext cx="4937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57200" imgH="1104900" progId="Equation.3">
                  <p:embed/>
                </p:oleObj>
              </mc:Choice>
              <mc:Fallback>
                <p:oleObj name="方程式" r:id="rId6" imgW="457200" imgH="1104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2997200"/>
                        <a:ext cx="49371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>
            <a:extLst>
              <a:ext uri="{FF2B5EF4-FFF2-40B4-BE49-F238E27FC236}">
                <a16:creationId xmlns:a16="http://schemas.microsoft.com/office/drawing/2014/main" id="{880D59D0-ACC7-06DB-CBA9-8F27F17C6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2450" y="5554663"/>
          <a:ext cx="12334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29810" imgH="723586" progId="Equation.3">
                  <p:embed/>
                </p:oleObj>
              </mc:Choice>
              <mc:Fallback>
                <p:oleObj name="方程式" r:id="rId8" imgW="1129810" imgH="72358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5554663"/>
                        <a:ext cx="12334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45" name="Group 29">
            <a:extLst>
              <a:ext uri="{FF2B5EF4-FFF2-40B4-BE49-F238E27FC236}">
                <a16:creationId xmlns:a16="http://schemas.microsoft.com/office/drawing/2014/main" id="{1DC20C79-8782-37E9-6786-33355AC372F6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3095625"/>
            <a:ext cx="2159000" cy="674688"/>
            <a:chOff x="2617" y="1598"/>
            <a:chExt cx="1360" cy="425"/>
          </a:xfrm>
        </p:grpSpPr>
        <p:sp>
          <p:nvSpPr>
            <p:cNvPr id="24599" name="Text Box 25">
              <a:extLst>
                <a:ext uri="{FF2B5EF4-FFF2-40B4-BE49-F238E27FC236}">
                  <a16:creationId xmlns:a16="http://schemas.microsoft.com/office/drawing/2014/main" id="{6E0913D3-49D1-AF28-768C-33E7AA29B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1692"/>
              <a:ext cx="6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= 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4600" name="Text Box 26">
              <a:extLst>
                <a:ext uri="{FF2B5EF4-FFF2-40B4-BE49-F238E27FC236}">
                  <a16:creationId xmlns:a16="http://schemas.microsoft.com/office/drawing/2014/main" id="{DFBB65AE-C37B-72FB-1C60-1BB02AC49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598"/>
              <a:ext cx="9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2nd term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4601" name="Text Box 27">
              <a:extLst>
                <a:ext uri="{FF2B5EF4-FFF2-40B4-BE49-F238E27FC236}">
                  <a16:creationId xmlns:a16="http://schemas.microsoft.com/office/drawing/2014/main" id="{E178DC58-B51E-58D0-C3D2-78303BA7C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1792"/>
              <a:ext cx="9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1st term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4602" name="Line 28">
              <a:extLst>
                <a:ext uri="{FF2B5EF4-FFF2-40B4-BE49-F238E27FC236}">
                  <a16:creationId xmlns:a16="http://schemas.microsoft.com/office/drawing/2014/main" id="{D03065D1-B2D8-AE29-1A79-05AE8795F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812"/>
              <a:ext cx="84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86049" name="Oval 33">
            <a:extLst>
              <a:ext uri="{FF2B5EF4-FFF2-40B4-BE49-F238E27FC236}">
                <a16:creationId xmlns:a16="http://schemas.microsoft.com/office/drawing/2014/main" id="{B854BB26-B101-D924-AB95-4E32924B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125538"/>
            <a:ext cx="401637" cy="936625"/>
          </a:xfrm>
          <a:prstGeom prst="ellipse">
            <a:avLst/>
          </a:prstGeom>
          <a:noFill/>
          <a:ln w="28575" algn="ctr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86050" name="AutoShape 34">
            <a:extLst>
              <a:ext uri="{FF2B5EF4-FFF2-40B4-BE49-F238E27FC236}">
                <a16:creationId xmlns:a16="http://schemas.microsoft.com/office/drawing/2014/main" id="{1FB80E85-D28F-1DAD-B477-5BC464B6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1189038"/>
            <a:ext cx="971550" cy="8715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pic>
        <p:nvPicPr>
          <p:cNvPr id="29" name="Picture 45">
            <a:hlinkClick r:id="rId10" action="ppaction://hlinkpres?slideindex=1&amp;slidetitle="/>
            <a:extLst>
              <a:ext uri="{FF2B5EF4-FFF2-40B4-BE49-F238E27FC236}">
                <a16:creationId xmlns:a16="http://schemas.microsoft.com/office/drawing/2014/main" id="{80BD0D84-FB60-9F84-817C-5F5B1B55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442075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>
            <a:hlinkClick r:id="rId12" action="ppaction://hlinkpres?slideindex=1&amp;slidetitle="/>
            <a:extLst>
              <a:ext uri="{FF2B5EF4-FFF2-40B4-BE49-F238E27FC236}">
                <a16:creationId xmlns:a16="http://schemas.microsoft.com/office/drawing/2014/main" id="{BAC19028-B59F-8B7A-B6FE-861E533F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64198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1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3" grpId="0" animBg="1"/>
      <p:bldP spid="86054" grpId="0" animBg="1"/>
      <p:bldP spid="86052" grpId="0" animBg="1"/>
      <p:bldP spid="86051" grpId="0" animBg="1"/>
      <p:bldP spid="86019" grpId="0"/>
      <p:bldP spid="86020" grpId="0"/>
      <p:bldP spid="86021" grpId="0"/>
      <p:bldP spid="86022" grpId="0"/>
      <p:bldP spid="86023" grpId="0"/>
      <p:bldP spid="86025" grpId="0"/>
      <p:bldP spid="86029" grpId="0"/>
      <p:bldP spid="86049" grpId="0" animBg="1"/>
      <p:bldP spid="86049" grpId="1" animBg="1"/>
      <p:bldP spid="86050" grpId="0" animBg="1"/>
      <p:bldP spid="8605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66" name="Object 26">
            <a:extLst>
              <a:ext uri="{FF2B5EF4-FFF2-40B4-BE49-F238E27FC236}">
                <a16:creationId xmlns:a16="http://schemas.microsoft.com/office/drawing/2014/main" id="{60B23432-12E5-EAAF-5C5F-CF9873284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4941888"/>
          <a:ext cx="22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501" imgH="723586" progId="Equation.3">
                  <p:embed/>
                </p:oleObj>
              </mc:Choice>
              <mc:Fallback>
                <p:oleObj name="方程式" r:id="rId2" imgW="228501" imgH="72358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941888"/>
                        <a:ext cx="22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2">
            <a:extLst>
              <a:ext uri="{FF2B5EF4-FFF2-40B4-BE49-F238E27FC236}">
                <a16:creationId xmlns:a16="http://schemas.microsoft.com/office/drawing/2014/main" id="{14D3FE2B-C1BD-C195-3DB1-D4D9D4E0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609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233B102-3ABD-5006-0E9A-A97EA406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68525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)	Find the general term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of the sequence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0F5D560E-CA17-0FC1-8CA9-3467C1EB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429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= 128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2D597F63-AD99-2FFC-4DCB-DBE2BC44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232275"/>
            <a:ext cx="62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D11415CB-5AD6-6B55-8A32-0C3B0DE2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5084763"/>
            <a:ext cx="124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25608" name="Rectangle 10">
            <a:extLst>
              <a:ext uri="{FF2B5EF4-FFF2-40B4-BE49-F238E27FC236}">
                <a16:creationId xmlns:a16="http://schemas.microsoft.com/office/drawing/2014/main" id="{4FA43F85-4375-D198-BE66-A1AA38F57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84250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Consider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the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geometric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sequence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128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64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32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16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, …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609" name="Rectangle 11">
            <a:extLst>
              <a:ext uri="{FF2B5EF4-FFF2-40B4-BE49-F238E27FC236}">
                <a16:creationId xmlns:a16="http://schemas.microsoft.com/office/drawing/2014/main" id="{2DE85CEE-7CC0-0929-8779-2C40905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76363"/>
            <a:ext cx="80152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2300" indent="-6223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	Find the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first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 term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and the common ratio </a:t>
            </a:r>
            <a:r>
              <a:rPr lang="en-US" altLang="zh-HK" sz="240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of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sequence.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87054" name="Group 14">
            <a:extLst>
              <a:ext uri="{FF2B5EF4-FFF2-40B4-BE49-F238E27FC236}">
                <a16:creationId xmlns:a16="http://schemas.microsoft.com/office/drawing/2014/main" id="{83CCD633-A704-299E-E6F3-CA8B4FEE9123}"/>
              </a:ext>
            </a:extLst>
          </p:cNvPr>
          <p:cNvGrpSpPr>
            <a:grpSpLocks/>
          </p:cNvGrpSpPr>
          <p:nvPr/>
        </p:nvGrpSpPr>
        <p:grpSpPr bwMode="auto">
          <a:xfrm>
            <a:off x="1582738" y="3819525"/>
            <a:ext cx="485775" cy="36513"/>
            <a:chOff x="975" y="2398"/>
            <a:chExt cx="238" cy="23"/>
          </a:xfrm>
        </p:grpSpPr>
        <p:sp>
          <p:nvSpPr>
            <p:cNvPr id="25621" name="Line 15">
              <a:extLst>
                <a:ext uri="{FF2B5EF4-FFF2-40B4-BE49-F238E27FC236}">
                  <a16:creationId xmlns:a16="http://schemas.microsoft.com/office/drawing/2014/main" id="{02930E56-2289-E8CE-BA3C-68E25353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398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22" name="Line 16">
              <a:extLst>
                <a:ext uri="{FF2B5EF4-FFF2-40B4-BE49-F238E27FC236}">
                  <a16:creationId xmlns:a16="http://schemas.microsoft.com/office/drawing/2014/main" id="{C728A0C2-2687-8446-CD34-577F3AACF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421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87057" name="Group 17">
            <a:extLst>
              <a:ext uri="{FF2B5EF4-FFF2-40B4-BE49-F238E27FC236}">
                <a16:creationId xmlns:a16="http://schemas.microsoft.com/office/drawing/2014/main" id="{C8421D85-B297-47AA-26C2-A2D420D66AD2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5686425"/>
            <a:ext cx="233363" cy="36513"/>
            <a:chOff x="1066" y="2931"/>
            <a:chExt cx="147" cy="23"/>
          </a:xfrm>
        </p:grpSpPr>
        <p:sp>
          <p:nvSpPr>
            <p:cNvPr id="25619" name="Line 18">
              <a:extLst>
                <a:ext uri="{FF2B5EF4-FFF2-40B4-BE49-F238E27FC236}">
                  <a16:creationId xmlns:a16="http://schemas.microsoft.com/office/drawing/2014/main" id="{164C42CF-F121-6AF2-49AB-696D667B8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931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5620" name="Line 19">
              <a:extLst>
                <a:ext uri="{FF2B5EF4-FFF2-40B4-BE49-F238E27FC236}">
                  <a16:creationId xmlns:a16="http://schemas.microsoft.com/office/drawing/2014/main" id="{01660F4D-2858-EA7D-17A0-5846DEB8A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954"/>
              <a:ext cx="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87063" name="Rectangle 23">
            <a:extLst>
              <a:ext uri="{FF2B5EF4-FFF2-40B4-BE49-F238E27FC236}">
                <a16:creationId xmlns:a16="http://schemas.microsoft.com/office/drawing/2014/main" id="{389ED54D-404C-5396-E653-158E4007A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429000"/>
            <a:ext cx="198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0713" indent="-6207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87065" name="Object 25">
            <a:extLst>
              <a:ext uri="{FF2B5EF4-FFF2-40B4-BE49-F238E27FC236}">
                <a16:creationId xmlns:a16="http://schemas.microsoft.com/office/drawing/2014/main" id="{6C6FF6C7-4F88-0D56-5D44-F67752689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4076700"/>
          <a:ext cx="5476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45863" imgH="723586" progId="Equation.3">
                  <p:embed/>
                </p:oleObj>
              </mc:Choice>
              <mc:Fallback>
                <p:oleObj name="方程式" r:id="rId4" imgW="545863" imgH="72358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076700"/>
                        <a:ext cx="5476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73" name="Group 33">
            <a:extLst>
              <a:ext uri="{FF2B5EF4-FFF2-40B4-BE49-F238E27FC236}">
                <a16:creationId xmlns:a16="http://schemas.microsoft.com/office/drawing/2014/main" id="{157098D1-6D0E-7C19-688B-789FF8C693A8}"/>
              </a:ext>
            </a:extLst>
          </p:cNvPr>
          <p:cNvGrpSpPr>
            <a:grpSpLocks/>
          </p:cNvGrpSpPr>
          <p:nvPr/>
        </p:nvGrpSpPr>
        <p:grpSpPr bwMode="auto">
          <a:xfrm>
            <a:off x="2371725" y="4137025"/>
            <a:ext cx="2159000" cy="674688"/>
            <a:chOff x="2617" y="1598"/>
            <a:chExt cx="1360" cy="425"/>
          </a:xfrm>
        </p:grpSpPr>
        <p:sp>
          <p:nvSpPr>
            <p:cNvPr id="25615" name="Text Box 34">
              <a:extLst>
                <a:ext uri="{FF2B5EF4-FFF2-40B4-BE49-F238E27FC236}">
                  <a16:creationId xmlns:a16="http://schemas.microsoft.com/office/drawing/2014/main" id="{C74F5EAA-CD85-0076-8C17-4F74E376D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1692"/>
              <a:ext cx="6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en-US" altLang="zh-HK" sz="1800" i="1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r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= 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5616" name="Text Box 35">
              <a:extLst>
                <a:ext uri="{FF2B5EF4-FFF2-40B4-BE49-F238E27FC236}">
                  <a16:creationId xmlns:a16="http://schemas.microsoft.com/office/drawing/2014/main" id="{773C7FA2-C28F-10A8-D69C-A074AA7AB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598"/>
              <a:ext cx="9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2nd term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5617" name="Text Box 36">
              <a:extLst>
                <a:ext uri="{FF2B5EF4-FFF2-40B4-BE49-F238E27FC236}">
                  <a16:creationId xmlns:a16="http://schemas.microsoft.com/office/drawing/2014/main" id="{FCB4BCCA-63B0-D431-61E1-CAF01F6E7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1792"/>
              <a:ext cx="9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the 1st term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5618" name="Line 37">
              <a:extLst>
                <a:ext uri="{FF2B5EF4-FFF2-40B4-BE49-F238E27FC236}">
                  <a16:creationId xmlns:a16="http://schemas.microsoft.com/office/drawing/2014/main" id="{3A6DD1C9-28B5-CE3B-A3D0-A27C85268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812"/>
              <a:ext cx="848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8" grpId="0"/>
      <p:bldP spid="87049" grpId="0"/>
      <p:bldP spid="87063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2567</Words>
  <Application>Microsoft Office PowerPoint</Application>
  <PresentationFormat>如螢幕大小 (4:3)</PresentationFormat>
  <Paragraphs>320</Paragraphs>
  <Slides>30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Arial</vt:lpstr>
      <vt:lpstr>新細明體</vt:lpstr>
      <vt:lpstr>Calibri</vt:lpstr>
      <vt:lpstr>Arial Black</vt:lpstr>
      <vt:lpstr>Symbol</vt:lpstr>
      <vt:lpstr>Times New Roman</vt:lpstr>
      <vt:lpstr>Wingdings 3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1385</cp:revision>
  <cp:lastPrinted>2014-02-25T10:05:27Z</cp:lastPrinted>
  <dcterms:created xsi:type="dcterms:W3CDTF">2008-10-21T01:19:13Z</dcterms:created>
  <dcterms:modified xsi:type="dcterms:W3CDTF">2024-12-08T08:09:13Z</dcterms:modified>
</cp:coreProperties>
</file>