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4" r:id="rId2"/>
  </p:sldMasterIdLst>
  <p:notesMasterIdLst>
    <p:notesMasterId r:id="rId41"/>
  </p:notesMasterIdLst>
  <p:handoutMasterIdLst>
    <p:handoutMasterId r:id="rId42"/>
  </p:handoutMasterIdLst>
  <p:sldIdLst>
    <p:sldId id="264" r:id="rId3"/>
    <p:sldId id="328" r:id="rId4"/>
    <p:sldId id="305" r:id="rId5"/>
    <p:sldId id="329" r:id="rId6"/>
    <p:sldId id="330" r:id="rId7"/>
    <p:sldId id="331" r:id="rId8"/>
    <p:sldId id="304" r:id="rId9"/>
    <p:sldId id="285" r:id="rId10"/>
    <p:sldId id="332" r:id="rId11"/>
    <p:sldId id="334" r:id="rId12"/>
    <p:sldId id="342" r:id="rId13"/>
    <p:sldId id="343" r:id="rId14"/>
    <p:sldId id="292" r:id="rId15"/>
    <p:sldId id="337" r:id="rId16"/>
    <p:sldId id="321" r:id="rId17"/>
    <p:sldId id="322" r:id="rId18"/>
    <p:sldId id="323" r:id="rId19"/>
    <p:sldId id="325" r:id="rId20"/>
    <p:sldId id="278" r:id="rId21"/>
    <p:sldId id="326" r:id="rId22"/>
    <p:sldId id="327" r:id="rId23"/>
    <p:sldId id="296" r:id="rId24"/>
    <p:sldId id="310" r:id="rId25"/>
    <p:sldId id="297" r:id="rId26"/>
    <p:sldId id="314" r:id="rId27"/>
    <p:sldId id="298" r:id="rId28"/>
    <p:sldId id="315" r:id="rId29"/>
    <p:sldId id="299" r:id="rId30"/>
    <p:sldId id="316" r:id="rId31"/>
    <p:sldId id="338" r:id="rId32"/>
    <p:sldId id="308" r:id="rId33"/>
    <p:sldId id="317" r:id="rId34"/>
    <p:sldId id="300" r:id="rId35"/>
    <p:sldId id="340" r:id="rId36"/>
    <p:sldId id="339" r:id="rId37"/>
    <p:sldId id="301" r:id="rId38"/>
    <p:sldId id="341" r:id="rId39"/>
    <p:sldId id="303" r:id="rId40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50000"/>
      </a:spcBef>
      <a:spcAft>
        <a:spcPct val="0"/>
      </a:spcAft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1pPr>
    <a:lvl2pPr marL="457200" algn="l" rtl="0" fontAlgn="base">
      <a:spcBef>
        <a:spcPct val="50000"/>
      </a:spcBef>
      <a:spcAft>
        <a:spcPct val="0"/>
      </a:spcAft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2pPr>
    <a:lvl3pPr marL="914400" algn="l" rtl="0" fontAlgn="base">
      <a:spcBef>
        <a:spcPct val="50000"/>
      </a:spcBef>
      <a:spcAft>
        <a:spcPct val="0"/>
      </a:spcAft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3pPr>
    <a:lvl4pPr marL="1371600" algn="l" rtl="0" fontAlgn="base">
      <a:spcBef>
        <a:spcPct val="50000"/>
      </a:spcBef>
      <a:spcAft>
        <a:spcPct val="0"/>
      </a:spcAft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4pPr>
    <a:lvl5pPr marL="1828800" algn="l" rtl="0" fontAlgn="base">
      <a:spcBef>
        <a:spcPct val="50000"/>
      </a:spcBef>
      <a:spcAft>
        <a:spcPct val="0"/>
      </a:spcAft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52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3566">
          <p15:clr>
            <a:srgbClr val="A4A3A4"/>
          </p15:clr>
        </p15:guide>
        <p15:guide id="4" orient="horz" pos="872">
          <p15:clr>
            <a:srgbClr val="A4A3A4"/>
          </p15:clr>
        </p15:guide>
        <p15:guide id="5" orient="horz" pos="2421">
          <p15:clr>
            <a:srgbClr val="A4A3A4"/>
          </p15:clr>
        </p15:guide>
        <p15:guide id="6" pos="216">
          <p15:clr>
            <a:srgbClr val="A4A3A4"/>
          </p15:clr>
        </p15:guide>
        <p15:guide id="7" pos="722">
          <p15:clr>
            <a:srgbClr val="A4A3A4"/>
          </p15:clr>
        </p15:guide>
        <p15:guide id="8" pos="720">
          <p15:clr>
            <a:srgbClr val="A4A3A4"/>
          </p15:clr>
        </p15:guide>
        <p15:guide id="9" pos="2464">
          <p15:clr>
            <a:srgbClr val="A4A3A4"/>
          </p15:clr>
        </p15:guide>
        <p15:guide id="10" pos="3232">
          <p15:clr>
            <a:srgbClr val="A4A3A4"/>
          </p15:clr>
        </p15:guide>
        <p15:guide id="11" pos="2839">
          <p15:clr>
            <a:srgbClr val="A4A3A4"/>
          </p15:clr>
        </p15:guide>
        <p15:guide id="12" pos="4975">
          <p15:clr>
            <a:srgbClr val="A4A3A4"/>
          </p15:clr>
        </p15:guide>
        <p15:guide id="13" pos="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DB75"/>
    <a:srgbClr val="00FF99"/>
    <a:srgbClr val="FFCCFF"/>
    <a:srgbClr val="008000"/>
    <a:srgbClr val="006600"/>
    <a:srgbClr val="3399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6" autoAdjust="0"/>
    <p:restoredTop sz="92069" autoAdjust="0"/>
  </p:normalViewPr>
  <p:slideViewPr>
    <p:cSldViewPr snapToGrid="0">
      <p:cViewPr varScale="1">
        <p:scale>
          <a:sx n="46" d="100"/>
          <a:sy n="46" d="100"/>
        </p:scale>
        <p:origin x="-474" y="-102"/>
      </p:cViewPr>
      <p:guideLst>
        <p:guide orient="horz" pos="2052"/>
        <p:guide orient="horz" pos="255"/>
        <p:guide orient="horz" pos="3566"/>
        <p:guide orient="horz" pos="872"/>
        <p:guide orient="horz" pos="2421"/>
        <p:guide pos="216"/>
        <p:guide pos="722"/>
        <p:guide pos="720"/>
        <p:guide pos="2464"/>
        <p:guide pos="3232"/>
        <p:guide pos="2839"/>
        <p:guide pos="4975"/>
        <p:guide pos="6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1434" y="-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52A300B-4F38-682D-04DA-0A8D39EC96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62C3925-587D-7696-8D8E-D522B75639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5C06EA78-DDE5-6FEB-BBD1-8E77FE02862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AB79F4EA-1AF8-616B-A3FD-DE26D2B14BA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0"/>
            </a:lvl1pPr>
          </a:lstStyle>
          <a:p>
            <a:fld id="{C7DD69BA-1A3E-444C-A7ED-FBE80318D1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F3ACC9-7A5A-194C-F3FC-5B8E011320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AC41B2E-20CF-4961-050C-F6673145BD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510C22B-03B5-4DA4-0C10-47CFBC76D8C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A9337652-03CB-6816-2AD0-60AFA4EFD9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FE7E0606-C2CF-4B84-B226-FA0F9BAA4F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DE4EF87C-BA27-D4E4-1DC3-5FE3452D0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0"/>
            </a:lvl1pPr>
          </a:lstStyle>
          <a:p>
            <a:fld id="{8B853A98-4B27-430D-99EC-7D428AF8FFD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C40FBB6-8C30-E843-AE3A-FC55FD53C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994E6DB-8F3F-43FE-98C0-882FF2A65BD0}" type="slidenum">
              <a:rPr lang="en-US" altLang="zh-TW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80CC167-CEA8-98B9-54B3-95FF8A4076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44427F2-A375-5E46-8FD1-9F73CF62A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Title page: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Font size 36, bold, theme color of the chapter (red for geometry, blue for algebra, green for statistics)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8DD5C87F-DDC4-EA5F-FCC8-9C45032D6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</a:t>
            </a:r>
            <a:r>
              <a:rPr lang="en-US" altLang="zh-TW" sz="1400" b="1" dirty="0" err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6A</a:t>
            </a: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Chapter 2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3F44A-3A9E-BD02-6E24-08391314C8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FBE44-0DB2-9CBC-3EB2-FFFEEBAE4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FD52BA-5FF0-AE45-25C2-B0A8D5B5B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0219-DA17-4ECC-8380-7765453CF4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008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B68C21-DAAC-D0F5-FF14-C79D11FA74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109039-C894-7E47-1BB3-42307B8CE9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35B806-B0D0-A49F-2427-A5C7EF21AE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8F017-46E7-4315-90EE-434C9E44019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860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BC1196-19D7-ABAB-0F8D-9CD545053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B3F644-3186-7933-A004-49D453ED10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AF10BF-B066-FFC1-483B-6E11FD9D4D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12DFA-73F6-4FFF-8116-B543C88524A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5980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187EA8-7845-E892-A2EA-CC39A72DED82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3CFD1A7-AA9E-13D5-30A0-F95CE379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3CB07-E014-4F49-91EA-747855416448}" type="datetimeFigureOut">
              <a:rPr lang="zh-HK" altLang="en-US"/>
              <a:pPr>
                <a:defRPr/>
              </a:pPr>
              <a:t>8/12/2024</a:t>
            </a:fld>
            <a:endParaRPr lang="zh-HK" altLang="en-US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571A97D-37BF-483E-EEDE-30201562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44103AF-8E71-0BBF-F629-64D3B57D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FBA29-BBDC-473C-91D3-FA1404A1886C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8630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DFD178-EB8D-1676-AC7D-91204779078C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D01B243D-3B13-EAB1-1E7F-D021A853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6F38A-654F-4FD3-8AB3-FF0D6FD9A8E4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D8A0912-E778-E7E9-2AB3-CCCD8776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37EF22F9-7085-1A76-4914-5A5A4404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F1516-50EA-4B68-92B2-265738566107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783233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9E9AAB-2BAC-D273-EB11-A5BF54BF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EEA97-C6E6-4772-A29E-0F84A1BA643A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43BA6C-57DC-AA14-92B5-2E25C58E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C7B2A9-C726-79C9-87F6-FAA28606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8E55B-4E59-4564-AEFD-8350847F009A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26954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7D8540D-01DC-1AB5-A881-41C62CF9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CBD6F-DC8F-40B3-A92D-9B91BEA0BA0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68E4651-8210-7AEF-C7F7-A7EA30A4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5FB76A8-8847-1721-9549-371C4871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50692-1E61-4D16-BEAD-23E2A4CF16D0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303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36D87F65-385A-C980-BD4A-6BAE0BB8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9932F-8789-469D-BE75-670CBC653374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B07566F4-20FB-1FED-A5FD-43DDB753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0335AEE-217C-12F7-1B6E-1EC8F886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E3D11-F382-4DD5-B36B-08850ED92394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52682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E0397B59-89C3-21A3-4CD8-7F55D8E8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17F4A-2870-42CE-BEA1-7020F15A310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28F7EB1F-DF5A-4E31-9F50-EDF1FA49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4256C4C1-AC3D-384F-B383-840378CC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C334F-CD60-412C-B453-51D4BBA49576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40486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8E271DF3-5B5F-35D8-AF18-0417BC91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734E1-0B8C-4161-9604-F533CE545CB8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1D793293-3029-FB70-E7FE-DEA9A634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27AF5DCB-D276-14EE-467B-A7A7FC43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19423-F3FD-4E4A-95F5-146D6177E0B8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57731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33DEFA1-3AFE-DEC0-7504-B4E86309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0572D-AAA5-4AB8-9954-90ED86E9F020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A00452F-8204-1020-D4FA-3B31DC14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A6A881E-A4E5-96D4-4AD6-7E4F38E8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930FC-7260-4521-BDD2-C96CBEB341EF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00100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7E59CA-DEC1-298A-E31A-B38381981C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E8F3B3-6395-9DFC-DE24-2576E7B72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D6BEDC-0F3B-6119-F60F-6C67A2D84E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DD4A9-04EB-4137-AC3F-F50DC03C4D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297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37EF41C-4DAC-6243-CBB6-EB37A30C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94218-BD4F-4575-BDDB-D07E3D5C4283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17B1110-6973-5423-2401-67897251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AAAC04D-7252-CEDD-C8A7-1C542786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602B7-AB50-462F-B434-140BCF80A916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274303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75515-66F0-1C7C-72F7-AD478884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E2370-66C2-41BB-B3C0-244FC036144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F3F1BB-0F0F-EA73-7266-88845A2D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378478-0B11-A763-BAA3-1FB65DC2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CDFE4-5E43-4B2B-8DD7-E46AD9D117FE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2278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AA9F86-7AC9-03BD-88E7-A010B4F7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69AD1-9C68-4898-B652-2551619AC574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07B3F8-5875-BAE9-500D-669CBF5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1D3731-589F-8780-9C43-E8EC471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B3E8F-39E5-4C00-9111-CA646F6B8C17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9110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F4D559-9C8B-5019-E24F-23B2BD08B8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C2871A-601C-D875-DD1C-58091965A4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8EB27B-B781-5BFF-3CD0-B7E834A0D3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930D2-1C37-4296-A2B5-19770320D1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57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96B47-B329-A7BC-4E58-FA7D58EF1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86F99-A17C-E215-2908-9AD724C412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C303B-5E97-F4A0-DB26-74C40F9454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0CDAF-101E-490F-B601-2802C3B48F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622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D76DD4-AEDA-7F0A-ADD9-55639AE64A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A2AA02-0094-AF14-0493-BC64096B7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9431F4E-EB79-EBFB-B0A0-B97E19068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1F168-5A2D-4269-8972-A8A0355ED70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080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2FB6A29-9D35-ADA2-A457-C7F95196D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4D58BCA-B2EF-BC62-FE42-B11644FD7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5FFD7A-09D9-BC67-14CD-CE14A11DB6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D4AFC-D374-4FDB-9AE6-5A027E4BAC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246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C4838F-038C-271D-C0BB-43913A1D5B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87FF25-198D-34A5-F77B-7E9EF83515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1FAB9B-4349-D437-BD89-87D424AEB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2C865-C527-4376-B4CE-2B590FC533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62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F3A07-035E-41D4-1C17-9059F2473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ADDB6-C313-0138-A09B-DDF9D8312F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7DD237-1978-0B55-3034-92455E9AA9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241F9-5FFA-46F7-8E99-DD98BB2AE3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762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BA2B8-052B-8F8F-3A13-B672CF5B1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57122-BD33-2A59-B5BF-09F368D07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76D0B8-941C-4629-01D1-6CCB05C4D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73D39-EEA9-4890-A858-F6FB5E3BD3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93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7EB6461-4378-2B3A-6742-9FF5CE81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C8EFCB-1EA1-60BC-373D-1BE03AA36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94D354A-F9D3-30DC-A03B-461ED77AFC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373A7-303F-9495-BC4B-B9FE4CE876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6881E60-F743-2013-7A2C-3CD83DCAC8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A693A4-D983-4091-9FF1-23867865580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B03FA132-3432-2D63-95D9-B09F1DC9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9FEE455-7B62-2D94-AEB3-088DA3337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62F71D-FCAD-75CE-B27A-D5C0C1EC2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512E7F-8DE6-2DCB-E423-EC6569344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9FEA66-C395-81B9-FB40-742A12EE40E2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4CE023-9319-34A5-7A7B-F8E5DA93082A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6B844B5-4C45-77A8-CC89-876AD36960D8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038" name="Text Box 7">
            <a:extLst>
              <a:ext uri="{FF2B5EF4-FFF2-40B4-BE49-F238E27FC236}">
                <a16:creationId xmlns:a16="http://schemas.microsoft.com/office/drawing/2014/main" id="{75D532A5-02F1-281D-DBF2-F3F8BBBE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4B Chapter 12</a:t>
            </a:r>
          </a:p>
        </p:txBody>
      </p:sp>
      <p:sp>
        <p:nvSpPr>
          <p:cNvPr id="1039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A5C40D-DCC1-DAEE-79AF-96E951EF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HK" altLang="zh-HK" sz="1800"/>
          </a:p>
        </p:txBody>
      </p:sp>
      <p:sp>
        <p:nvSpPr>
          <p:cNvPr id="1040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A7407B-B3E2-238C-685C-697ACA93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HK" altLang="zh-HK" sz="1800"/>
          </a:p>
        </p:txBody>
      </p:sp>
      <p:sp>
        <p:nvSpPr>
          <p:cNvPr id="1041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FC64F0-96DD-BE72-5A3D-C23CA275E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HK" altLang="zh-HK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8CC1AD76-CC29-D098-E43D-F3F5D6D5EE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0C1B0BC5-C001-4268-B78E-A05AA8D5C5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07910-1A5A-2143-874F-6BC96CE64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B0875872-0749-462B-AC0A-0A28C64BE59E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79D943-C3E5-E6A8-7B33-2D8409DD9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C943A-580F-03A3-5B71-F0D7A874D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D81AC76-3574-4423-BEF8-CF0D06D272ED}" type="slidenum">
              <a:rPr lang="zh-HK" altLang="en-US"/>
              <a:pPr/>
              <a:t>‹#›</a:t>
            </a:fld>
            <a:endParaRPr lang="en-US" altLang="zh-HK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A364E0-0F01-A011-8EA0-74EF307D5195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A5259FF-816B-4A2F-C824-6114C6BAC2E2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FACDCE-F441-4EA6-018A-F6B811E858FF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2CC1A9-E695-F1BF-89E8-108AB6CCF127}"/>
              </a:ext>
            </a:extLst>
          </p:cNvPr>
          <p:cNvSpPr/>
          <p:nvPr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57" r:id="rId3"/>
    <p:sldLayoutId id="2147484056" r:id="rId4"/>
    <p:sldLayoutId id="2147484055" r:id="rId5"/>
    <p:sldLayoutId id="2147484054" r:id="rId6"/>
    <p:sldLayoutId id="2147484053" r:id="rId7"/>
    <p:sldLayoutId id="2147484052" r:id="rId8"/>
    <p:sldLayoutId id="2147484051" r:id="rId9"/>
    <p:sldLayoutId id="2147484050" r:id="rId10"/>
    <p:sldLayoutId id="21474840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8.xml"/><Relationship Id="rId6" Type="http://schemas.openxmlformats.org/officeDocument/2006/relationships/hyperlink" Target="6A02_TE_03e_01.ppt" TargetMode="External"/><Relationship Id="rId5" Type="http://schemas.openxmlformats.org/officeDocument/2006/relationships/image" Target="../media/image25.png"/><Relationship Id="rId4" Type="http://schemas.openxmlformats.org/officeDocument/2006/relationships/hyperlink" Target="Example_02/Example_02_03e_01.pp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8.wmf"/><Relationship Id="rId7" Type="http://schemas.openxmlformats.org/officeDocument/2006/relationships/oleObject" Target="../embeddings/oleObject32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38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12" Type="http://schemas.openxmlformats.org/officeDocument/2006/relationships/image" Target="../media/image51.png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9.wmf"/><Relationship Id="rId14" Type="http://schemas.openxmlformats.org/officeDocument/2006/relationships/image" Target="../media/image5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hyperlink" Target="Example_02/Example_02_03e_02.ppt" TargetMode="External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60.wmf"/><Relationship Id="rId2" Type="http://schemas.openxmlformats.org/officeDocument/2006/relationships/image" Target="../media/image5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hyperlink" Target="6A02_TE_03e_02.ppt" TargetMode="External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4BAFD4EE-8097-73CB-8012-903E0896B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2833688"/>
            <a:ext cx="6207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 i="0">
                <a:solidFill>
                  <a:srgbClr val="003399"/>
                </a:solidFill>
                <a:sym typeface="Symbol" panose="05050102010706020507" pitchFamily="18" charset="2"/>
              </a:rPr>
              <a:t>Summation of a Geometric Se</a:t>
            </a:r>
            <a:r>
              <a:rPr lang="en-US" altLang="zh-HK" sz="3600" b="1" i="0">
                <a:solidFill>
                  <a:srgbClr val="003399"/>
                </a:solidFill>
                <a:sym typeface="Symbol" panose="05050102010706020507" pitchFamily="18" charset="2"/>
              </a:rPr>
              <a:t>quence</a:t>
            </a:r>
            <a:endParaRPr lang="en-US" altLang="zh-TW" sz="3600" b="1" i="0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96C7056-56B8-483B-A302-76583026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1270000"/>
            <a:ext cx="2857500" cy="14684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5603" name="Object 16">
            <a:extLst>
              <a:ext uri="{FF2B5EF4-FFF2-40B4-BE49-F238E27FC236}">
                <a16:creationId xmlns:a16="http://schemas.microsoft.com/office/drawing/2014/main" id="{B06027CB-3DEF-76FB-5CBD-BAD593B96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1316038"/>
          <a:ext cx="2433638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108200" imgH="1143000" progId="Equation.3">
                  <p:embed/>
                </p:oleObj>
              </mc:Choice>
              <mc:Fallback>
                <p:oleObj name="方程式" r:id="rId2" imgW="2108200" imgH="1143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316038"/>
                        <a:ext cx="2433638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92DBB24-C370-A0EB-77D4-8C2D683E8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4084638"/>
            <a:ext cx="17272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3">
            <a:extLst>
              <a:ext uri="{FF2B5EF4-FFF2-40B4-BE49-F238E27FC236}">
                <a16:creationId xmlns:a16="http://schemas.microsoft.com/office/drawing/2014/main" id="{62C185E1-46DB-D09B-C2E5-30C1666D1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132138"/>
            <a:ext cx="6781800" cy="2425700"/>
          </a:xfrm>
          <a:prstGeom prst="cloudCallout">
            <a:avLst>
              <a:gd name="adj1" fmla="val 57648"/>
              <a:gd name="adj2" fmla="val 9606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0044B265-08F3-5EF5-4A95-D280B8B6B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929063"/>
            <a:ext cx="47005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When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r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&lt; 1, it is more convenient </a:t>
            </a:r>
            <a:b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to use this formula.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0340E6-38AE-A09A-2610-8988053AE4E5}"/>
              </a:ext>
            </a:extLst>
          </p:cNvPr>
          <p:cNvSpPr/>
          <p:nvPr/>
        </p:nvSpPr>
        <p:spPr>
          <a:xfrm>
            <a:off x="1054100" y="1270000"/>
            <a:ext cx="2857500" cy="1468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5608" name="Rectangle 2">
            <a:extLst>
              <a:ext uri="{FF2B5EF4-FFF2-40B4-BE49-F238E27FC236}">
                <a16:creationId xmlns:a16="http://schemas.microsoft.com/office/drawing/2014/main" id="{E69CE348-54B7-B37C-DB81-21CC3F4F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1277938"/>
            <a:ext cx="2857500" cy="14684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5609" name="Object 16">
            <a:extLst>
              <a:ext uri="{FF2B5EF4-FFF2-40B4-BE49-F238E27FC236}">
                <a16:creationId xmlns:a16="http://schemas.microsoft.com/office/drawing/2014/main" id="{69481EF0-8D33-116C-D6C8-5E35DED04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6975" y="1323975"/>
          <a:ext cx="2433638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108200" imgH="1143000" progId="Equation.3">
                  <p:embed/>
                </p:oleObj>
              </mc:Choice>
              <mc:Fallback>
                <p:oleObj name="方程式" r:id="rId5" imgW="2108200" imgH="1143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1323975"/>
                        <a:ext cx="2433638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854EF33-3806-7FBD-E5EA-802C3ACE8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1270000"/>
            <a:ext cx="2857500" cy="14684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6627" name="Object 16">
            <a:extLst>
              <a:ext uri="{FF2B5EF4-FFF2-40B4-BE49-F238E27FC236}">
                <a16:creationId xmlns:a16="http://schemas.microsoft.com/office/drawing/2014/main" id="{3D627F14-9BB4-CA61-CE35-B778F8AA2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1316038"/>
          <a:ext cx="2433638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108200" imgH="1143000" progId="Equation.3">
                  <p:embed/>
                </p:oleObj>
              </mc:Choice>
              <mc:Fallback>
                <p:oleObj name="方程式" r:id="rId2" imgW="2108200" imgH="1143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316038"/>
                        <a:ext cx="2433638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8" name="圖片 7">
            <a:extLst>
              <a:ext uri="{FF2B5EF4-FFF2-40B4-BE49-F238E27FC236}">
                <a16:creationId xmlns:a16="http://schemas.microsoft.com/office/drawing/2014/main" id="{92F7AEA2-A276-219B-0056-6E5D2B466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4084638"/>
            <a:ext cx="17272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23">
            <a:extLst>
              <a:ext uri="{FF2B5EF4-FFF2-40B4-BE49-F238E27FC236}">
                <a16:creationId xmlns:a16="http://schemas.microsoft.com/office/drawing/2014/main" id="{0E9BBB73-EEEA-BA07-9A01-7CAB97F2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132138"/>
            <a:ext cx="6781800" cy="2425700"/>
          </a:xfrm>
          <a:prstGeom prst="cloudCallout">
            <a:avLst>
              <a:gd name="adj1" fmla="val 57648"/>
              <a:gd name="adj2" fmla="val 9606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B8ADC86E-D479-F258-39D9-3D72812A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929063"/>
            <a:ext cx="47005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When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r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&gt; 1, it is more convenient </a:t>
            </a:r>
            <a:b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to use this formula.</a:t>
            </a:r>
          </a:p>
        </p:txBody>
      </p:sp>
      <p:sp>
        <p:nvSpPr>
          <p:cNvPr id="26631" name="Rectangle 2">
            <a:extLst>
              <a:ext uri="{FF2B5EF4-FFF2-40B4-BE49-F238E27FC236}">
                <a16:creationId xmlns:a16="http://schemas.microsoft.com/office/drawing/2014/main" id="{4F791FFD-96B1-2C82-E8D6-A9489530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1277938"/>
            <a:ext cx="2857500" cy="14684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6632" name="Object 16">
            <a:extLst>
              <a:ext uri="{FF2B5EF4-FFF2-40B4-BE49-F238E27FC236}">
                <a16:creationId xmlns:a16="http://schemas.microsoft.com/office/drawing/2014/main" id="{51025952-9BC9-6771-8368-2F18112FC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6975" y="1323975"/>
          <a:ext cx="2433638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108200" imgH="1143000" progId="Equation.3">
                  <p:embed/>
                </p:oleObj>
              </mc:Choice>
              <mc:Fallback>
                <p:oleObj name="方程式" r:id="rId5" imgW="2108200" imgH="1143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1323975"/>
                        <a:ext cx="2433638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4176C6D-E9D9-0D5A-54B8-7C4D08BB1452}"/>
              </a:ext>
            </a:extLst>
          </p:cNvPr>
          <p:cNvSpPr/>
          <p:nvPr/>
        </p:nvSpPr>
        <p:spPr>
          <a:xfrm>
            <a:off x="4783138" y="1260475"/>
            <a:ext cx="2857500" cy="1468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1A87B65-4C63-A577-FFDE-D074745D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1270000"/>
            <a:ext cx="2857500" cy="14684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7651" name="Object 16">
            <a:extLst>
              <a:ext uri="{FF2B5EF4-FFF2-40B4-BE49-F238E27FC236}">
                <a16:creationId xmlns:a16="http://schemas.microsoft.com/office/drawing/2014/main" id="{7307AB6A-D30E-978B-AAAF-AB2D90BF6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1316038"/>
          <a:ext cx="2433638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108200" imgH="1143000" progId="Equation.3">
                  <p:embed/>
                </p:oleObj>
              </mc:Choice>
              <mc:Fallback>
                <p:oleObj name="方程式" r:id="rId2" imgW="2108200" imgH="1143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316038"/>
                        <a:ext cx="2433638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2" name="圖片 7">
            <a:extLst>
              <a:ext uri="{FF2B5EF4-FFF2-40B4-BE49-F238E27FC236}">
                <a16:creationId xmlns:a16="http://schemas.microsoft.com/office/drawing/2014/main" id="{9209ED99-42F3-5180-8B56-CE8DAB43A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4084638"/>
            <a:ext cx="17272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AutoShape 23">
            <a:extLst>
              <a:ext uri="{FF2B5EF4-FFF2-40B4-BE49-F238E27FC236}">
                <a16:creationId xmlns:a16="http://schemas.microsoft.com/office/drawing/2014/main" id="{6F228705-4186-9D8F-C9CB-8A0B3FCF9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132138"/>
            <a:ext cx="6781800" cy="2425700"/>
          </a:xfrm>
          <a:prstGeom prst="cloudCallout">
            <a:avLst>
              <a:gd name="adj1" fmla="val 57648"/>
              <a:gd name="adj2" fmla="val 9606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3571B187-0F40-5EA6-BB64-1409DC9A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1277938"/>
            <a:ext cx="2857500" cy="14684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7655" name="Object 16">
            <a:extLst>
              <a:ext uri="{FF2B5EF4-FFF2-40B4-BE49-F238E27FC236}">
                <a16:creationId xmlns:a16="http://schemas.microsoft.com/office/drawing/2014/main" id="{B9A48629-2EDB-CE51-643E-AA932A7A3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6975" y="1323975"/>
          <a:ext cx="2433638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108200" imgH="1143000" progId="Equation.3">
                  <p:embed/>
                </p:oleObj>
              </mc:Choice>
              <mc:Fallback>
                <p:oleObj name="方程式" r:id="rId5" imgW="2108200" imgH="1143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1323975"/>
                        <a:ext cx="2433638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8">
            <a:extLst>
              <a:ext uri="{FF2B5EF4-FFF2-40B4-BE49-F238E27FC236}">
                <a16:creationId xmlns:a16="http://schemas.microsoft.com/office/drawing/2014/main" id="{47C29525-D590-286C-F3F3-A54D21D8D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4116388"/>
            <a:ext cx="3949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 =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+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+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+ … +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30697B8E-1C80-92E0-34F1-8CCFD647A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4649788"/>
            <a:ext cx="264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chemeClr val="tx2"/>
                </a:solidFill>
                <a:latin typeface="Arial" panose="020B0604020202020204" pitchFamily="34" charset="0"/>
              </a:rPr>
              <a:t>n </a:t>
            </a:r>
            <a:r>
              <a:rPr lang="en-US" altLang="zh-TW" sz="2400" i="0">
                <a:solidFill>
                  <a:schemeClr val="tx2"/>
                </a:solidFill>
                <a:latin typeface="Arial" panose="020B0604020202020204" pitchFamily="34" charset="0"/>
              </a:rPr>
              <a:t>terms</a:t>
            </a: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22D144D6-371B-1F4D-E090-43376BD03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51250"/>
            <a:ext cx="62388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When </a:t>
            </a:r>
            <a:r>
              <a:rPr lang="en-US" altLang="zh-TW" sz="2600">
                <a:latin typeface="Arial" panose="020B0604020202020204" pitchFamily="34" charset="0"/>
              </a:rPr>
              <a:t>r</a:t>
            </a:r>
            <a:r>
              <a:rPr lang="en-US" altLang="zh-TW" sz="2600" i="0">
                <a:latin typeface="Arial" panose="020B0604020202020204" pitchFamily="34" charset="0"/>
              </a:rPr>
              <a:t> = 1, </a:t>
            </a: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2002B0F3-808A-0346-96F9-3A67F894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4116388"/>
            <a:ext cx="1146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= </a:t>
            </a:r>
            <a:r>
              <a:rPr lang="en-US" altLang="zh-TW" sz="2600">
                <a:latin typeface="Arial" panose="020B0604020202020204" pitchFamily="34" charset="0"/>
              </a:rPr>
              <a:t>na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8" name="Group 37">
            <a:extLst>
              <a:ext uri="{FF2B5EF4-FFF2-40B4-BE49-F238E27FC236}">
                <a16:creationId xmlns:a16="http://schemas.microsoft.com/office/drawing/2014/main" id="{9F6E2AD3-A0DA-E253-18FD-35DDC78AB025}"/>
              </a:ext>
            </a:extLst>
          </p:cNvPr>
          <p:cNvGrpSpPr>
            <a:grpSpLocks/>
          </p:cNvGrpSpPr>
          <p:nvPr/>
        </p:nvGrpSpPr>
        <p:grpSpPr bwMode="auto">
          <a:xfrm>
            <a:off x="2698750" y="4478338"/>
            <a:ext cx="2600325" cy="215900"/>
            <a:chOff x="2586" y="3558"/>
            <a:chExt cx="1638" cy="136"/>
          </a:xfrm>
        </p:grpSpPr>
        <p:sp>
          <p:nvSpPr>
            <p:cNvPr id="27661" name="Line 32">
              <a:extLst>
                <a:ext uri="{FF2B5EF4-FFF2-40B4-BE49-F238E27FC236}">
                  <a16:creationId xmlns:a16="http://schemas.microsoft.com/office/drawing/2014/main" id="{8466B12E-506E-5561-BCCC-82DE36A5F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3624"/>
              <a:ext cx="1638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27662" name="Line 34">
              <a:extLst>
                <a:ext uri="{FF2B5EF4-FFF2-40B4-BE49-F238E27FC236}">
                  <a16:creationId xmlns:a16="http://schemas.microsoft.com/office/drawing/2014/main" id="{77D627B6-08BB-ACB6-6870-0DF425958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58"/>
              <a:ext cx="0" cy="6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27663" name="Line 35">
              <a:extLst>
                <a:ext uri="{FF2B5EF4-FFF2-40B4-BE49-F238E27FC236}">
                  <a16:creationId xmlns:a16="http://schemas.microsoft.com/office/drawing/2014/main" id="{9DFF5824-437B-3B41-6E33-0C63046BE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" y="3563"/>
              <a:ext cx="0" cy="6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27664" name="Line 36">
              <a:extLst>
                <a:ext uri="{FF2B5EF4-FFF2-40B4-BE49-F238E27FC236}">
                  <a16:creationId xmlns:a16="http://schemas.microsoft.com/office/drawing/2014/main" id="{26050BC0-1AE4-DC9C-35C5-E405FCA44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628"/>
              <a:ext cx="0" cy="6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EBB5FB06-EB0B-5B47-79FF-8977F8E4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55675"/>
            <a:ext cx="84232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Find the sum of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all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the terms of each of the following geometric se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quences.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(a)  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–2, –6, –18, –54, … , the 8th term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(b)   52 488,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–17 496, 5832, ... , 8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0508C08A-2EE4-9878-7ED7-D8BFCD461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2871788"/>
            <a:ext cx="7683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Let 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be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the first term and the common ratio of the sequence respectively.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1688EB22-C92C-95BC-C7B3-70A3BBE9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106863"/>
            <a:ext cx="27701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∵ 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2 and </a:t>
            </a:r>
          </a:p>
        </p:txBody>
      </p:sp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D02C5349-633C-D37F-F789-09ABD864B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6850" y="3927475"/>
          <a:ext cx="5397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57002" imgH="723586" progId="Equation.3">
                  <p:embed/>
                </p:oleObj>
              </mc:Choice>
              <mc:Fallback>
                <p:oleObj name="方程式" r:id="rId2" imgW="457002" imgH="72358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3927475"/>
                        <a:ext cx="5397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>
            <a:extLst>
              <a:ext uri="{FF2B5EF4-FFF2-40B4-BE49-F238E27FC236}">
                <a16:creationId xmlns:a16="http://schemas.microsoft.com/office/drawing/2014/main" id="{35CBAF22-44B3-58D2-D8F2-79732B343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4946650"/>
          <a:ext cx="15906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346200" imgH="762000" progId="Equation.3">
                  <p:embed/>
                </p:oleObj>
              </mc:Choice>
              <mc:Fallback>
                <p:oleObj name="方程式" r:id="rId4" imgW="1346200" imgH="762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946650"/>
                        <a:ext cx="15906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8" name="Rectangle 10">
            <a:extLst>
              <a:ext uri="{FF2B5EF4-FFF2-40B4-BE49-F238E27FC236}">
                <a16:creationId xmlns:a16="http://schemas.microsoft.com/office/drawing/2014/main" id="{AD7FECEB-CEFD-58B8-68CE-2531927AE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5168900"/>
            <a:ext cx="214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∴ 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</a:p>
        </p:txBody>
      </p:sp>
      <p:sp>
        <p:nvSpPr>
          <p:cNvPr id="83979" name="Text Box 11">
            <a:extLst>
              <a:ext uri="{FF2B5EF4-FFF2-40B4-BE49-F238E27FC236}">
                <a16:creationId xmlns:a16="http://schemas.microsoft.com/office/drawing/2014/main" id="{1BC834CC-57F7-1CE5-17BA-1D8497414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6008688"/>
            <a:ext cx="171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= –6560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181558-7D23-2E1D-8B7C-92B3CC7AEA16}"/>
              </a:ext>
            </a:extLst>
          </p:cNvPr>
          <p:cNvGrpSpPr>
            <a:grpSpLocks/>
          </p:cNvGrpSpPr>
          <p:nvPr/>
        </p:nvGrpSpPr>
        <p:grpSpPr bwMode="auto">
          <a:xfrm>
            <a:off x="4400550" y="5138738"/>
            <a:ext cx="4059238" cy="642937"/>
            <a:chOff x="4075112" y="5138040"/>
            <a:chExt cx="4059238" cy="642938"/>
          </a:xfrm>
        </p:grpSpPr>
        <p:sp>
          <p:nvSpPr>
            <p:cNvPr id="28693" name="Text Box 14">
              <a:extLst>
                <a:ext uri="{FF2B5EF4-FFF2-40B4-BE49-F238E27FC236}">
                  <a16:creationId xmlns:a16="http://schemas.microsoft.com/office/drawing/2014/main" id="{F5CC4519-5238-5852-6F9E-2A8570330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6498" y="5138040"/>
              <a:ext cx="10001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a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r</a:t>
              </a:r>
              <a:r>
                <a:rPr lang="en-US" altLang="zh-HK" sz="800" baseline="300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 baseline="300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– 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1)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28694" name="Text Box 16">
              <a:extLst>
                <a:ext uri="{FF2B5EF4-FFF2-40B4-BE49-F238E27FC236}">
                  <a16:creationId xmlns:a16="http://schemas.microsoft.com/office/drawing/2014/main" id="{0BF26A67-69F9-3D3D-4767-20E4C8739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112" y="5271390"/>
              <a:ext cx="40592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 </a:t>
              </a:r>
              <a:r>
                <a:rPr lang="zh-HK" altLang="en-US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Since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r 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&gt;1,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 =                is used.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8695" name="Text Box 17">
              <a:extLst>
                <a:ext uri="{FF2B5EF4-FFF2-40B4-BE49-F238E27FC236}">
                  <a16:creationId xmlns:a16="http://schemas.microsoft.com/office/drawing/2014/main" id="{3A0648D7-E275-355C-666A-0DB462A9D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8001" y="5414265"/>
              <a:ext cx="9223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r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– 1 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8696" name="Line 18">
              <a:extLst>
                <a:ext uri="{FF2B5EF4-FFF2-40B4-BE49-F238E27FC236}">
                  <a16:creationId xmlns:a16="http://schemas.microsoft.com/office/drawing/2014/main" id="{88224A3C-5FF0-347F-A604-BC958CAF9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8728" y="5473003"/>
              <a:ext cx="858837" cy="0"/>
            </a:xfrm>
            <a:prstGeom prst="line">
              <a:avLst/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83988" name="Text Box 20">
            <a:extLst>
              <a:ext uri="{FF2B5EF4-FFF2-40B4-BE49-F238E27FC236}">
                <a16:creationId xmlns:a16="http://schemas.microsoft.com/office/drawing/2014/main" id="{1906000A-E87C-E399-9E86-37257B9DE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02100"/>
            <a:ext cx="148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= 3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sp>
        <p:nvSpPr>
          <p:cNvPr id="83989" name="Rectangle 21">
            <a:extLst>
              <a:ext uri="{FF2B5EF4-FFF2-40B4-BE49-F238E27FC236}">
                <a16:creationId xmlns:a16="http://schemas.microsoft.com/office/drawing/2014/main" id="{EE219B23-2401-4902-F56F-BF348B5B9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41005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              </a:t>
            </a:r>
          </a:p>
        </p:txBody>
      </p:sp>
      <p:sp>
        <p:nvSpPr>
          <p:cNvPr id="28684" name="Rectangle 22">
            <a:extLst>
              <a:ext uri="{FF2B5EF4-FFF2-40B4-BE49-F238E27FC236}">
                <a16:creationId xmlns:a16="http://schemas.microsoft.com/office/drawing/2014/main" id="{64AE9E12-E30D-BAC7-FEFA-518000DB8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404813"/>
            <a:ext cx="807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800" b="1" i="0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endParaRPr lang="en-US" altLang="zh-TW" sz="26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2044BD0-0848-CA33-FD7C-7516A2B4C54E}"/>
              </a:ext>
            </a:extLst>
          </p:cNvPr>
          <p:cNvCxnSpPr/>
          <p:nvPr/>
        </p:nvCxnSpPr>
        <p:spPr>
          <a:xfrm>
            <a:off x="2705100" y="6451600"/>
            <a:ext cx="1081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73DF3EA-2CF5-0DF4-15C0-4E0CBB3B459C}"/>
              </a:ext>
            </a:extLst>
          </p:cNvPr>
          <p:cNvCxnSpPr/>
          <p:nvPr/>
        </p:nvCxnSpPr>
        <p:spPr>
          <a:xfrm>
            <a:off x="2705100" y="6502400"/>
            <a:ext cx="1081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A0BE47D-1889-AFB9-83C8-35783F836312}"/>
              </a:ext>
            </a:extLst>
          </p:cNvPr>
          <p:cNvGrpSpPr>
            <a:grpSpLocks/>
          </p:cNvGrpSpPr>
          <p:nvPr/>
        </p:nvGrpSpPr>
        <p:grpSpPr bwMode="auto">
          <a:xfrm>
            <a:off x="5387975" y="4038600"/>
            <a:ext cx="2212975" cy="642938"/>
            <a:chOff x="4714442" y="4037902"/>
            <a:chExt cx="2213408" cy="644247"/>
          </a:xfrm>
        </p:grpSpPr>
        <p:sp>
          <p:nvSpPr>
            <p:cNvPr id="28689" name="Text Box 14">
              <a:extLst>
                <a:ext uri="{FF2B5EF4-FFF2-40B4-BE49-F238E27FC236}">
                  <a16:creationId xmlns:a16="http://schemas.microsoft.com/office/drawing/2014/main" id="{7CB648E4-280B-2F53-B942-90A02CAB5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5328" y="4037902"/>
              <a:ext cx="14825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the 2nd term</a:t>
              </a:r>
            </a:p>
          </p:txBody>
        </p:sp>
        <p:sp>
          <p:nvSpPr>
            <p:cNvPr id="28690" name="Text Box 16">
              <a:extLst>
                <a:ext uri="{FF2B5EF4-FFF2-40B4-BE49-F238E27FC236}">
                  <a16:creationId xmlns:a16="http://schemas.microsoft.com/office/drawing/2014/main" id="{C0856650-2B98-D596-F966-DB17F1F9C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442" y="4171252"/>
              <a:ext cx="22134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 </a:t>
              </a:r>
              <a:r>
                <a:rPr lang="zh-HK" altLang="en-US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r 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=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8691" name="Text Box 17">
              <a:extLst>
                <a:ext uri="{FF2B5EF4-FFF2-40B4-BE49-F238E27FC236}">
                  <a16:creationId xmlns:a16="http://schemas.microsoft.com/office/drawing/2014/main" id="{324AFF90-4417-E40E-D770-36A8CC916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830" y="4312817"/>
              <a:ext cx="146101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the 1st term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8692" name="Line 18">
              <a:extLst>
                <a:ext uri="{FF2B5EF4-FFF2-40B4-BE49-F238E27FC236}">
                  <a16:creationId xmlns:a16="http://schemas.microsoft.com/office/drawing/2014/main" id="{59A5AE63-69F3-488D-8F4D-F69AAC1B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7558" y="4372865"/>
              <a:ext cx="1340917" cy="0"/>
            </a:xfrm>
            <a:prstGeom prst="line">
              <a:avLst/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BC558A-48F9-6710-1E17-51163361A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871788"/>
            <a:ext cx="7254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(a) </a:t>
            </a:r>
            <a:endParaRPr lang="zh-HK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83974" grpId="0"/>
      <p:bldP spid="83978" grpId="0"/>
      <p:bldP spid="83979" grpId="0"/>
      <p:bldP spid="83988" grpId="0"/>
      <p:bldP spid="83989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2">
            <a:extLst>
              <a:ext uri="{FF2B5EF4-FFF2-40B4-BE49-F238E27FC236}">
                <a16:creationId xmlns:a16="http://schemas.microsoft.com/office/drawing/2014/main" id="{BA50CC84-82E2-D341-5735-F92715CFD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404813"/>
            <a:ext cx="807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800" b="1" i="0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endParaRPr lang="en-US" altLang="zh-TW" sz="26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AutoShape 18">
            <a:extLst>
              <a:ext uri="{FF2B5EF4-FFF2-40B4-BE49-F238E27FC236}">
                <a16:creationId xmlns:a16="http://schemas.microsoft.com/office/drawing/2014/main" id="{F5C7A066-2019-134E-8A55-888B4B9FC8AE}"/>
              </a:ext>
            </a:extLst>
          </p:cNvPr>
          <p:cNvSpPr>
            <a:spLocks noChangeArrowheads="1"/>
          </p:cNvSpPr>
          <p:nvPr/>
        </p:nvSpPr>
        <p:spPr bwMode="auto">
          <a:xfrm rot="120000">
            <a:off x="871538" y="3729038"/>
            <a:ext cx="5992812" cy="2151062"/>
          </a:xfrm>
          <a:prstGeom prst="cloudCallout">
            <a:avLst>
              <a:gd name="adj1" fmla="val 58634"/>
              <a:gd name="adj2" fmla="val -6226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AA8CCA78-072B-CFD8-C37D-5591CB76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4019550"/>
            <a:ext cx="41957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</a:rPr>
              <a:t>For (b), to find the sum of the geometric sequence, we have to find the number of terms in the sequence first.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pic>
        <p:nvPicPr>
          <p:cNvPr id="28" name="Picture 20">
            <a:extLst>
              <a:ext uri="{FF2B5EF4-FFF2-40B4-BE49-F238E27FC236}">
                <a16:creationId xmlns:a16="http://schemas.microsoft.com/office/drawing/2014/main" id="{E96AAA7A-8973-2788-05D8-AF3BB7ECA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3308350"/>
            <a:ext cx="18542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3">
            <a:extLst>
              <a:ext uri="{FF2B5EF4-FFF2-40B4-BE49-F238E27FC236}">
                <a16:creationId xmlns:a16="http://schemas.microsoft.com/office/drawing/2014/main" id="{57D5F175-7599-C13D-614A-923EDFC26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55675"/>
            <a:ext cx="84232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Find the sum of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all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the terms of each of the following geometric se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quences.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(a)  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–2, –6, –18, –54, … , the 8th term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(b)   52 488,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–17 496, 5832, ... , 8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>
            <a:extLst>
              <a:ext uri="{FF2B5EF4-FFF2-40B4-BE49-F238E27FC236}">
                <a16:creationId xmlns:a16="http://schemas.microsoft.com/office/drawing/2014/main" id="{9057D340-FD36-C837-75EC-76FA46620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2855913"/>
            <a:ext cx="7683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Let 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be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the first term and the common ratio of the sequence respectively.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53E2ECE0-44E1-E9BA-87E5-464A287B0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621213"/>
            <a:ext cx="27701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∵ 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52 488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,  </a:t>
            </a:r>
          </a:p>
        </p:txBody>
      </p:sp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9059525E-489E-5EC4-E239-CD9A2D162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7963" y="4465638"/>
          <a:ext cx="12715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82391" imgH="342751" progId="Equation.3">
                  <p:embed/>
                </p:oleObj>
              </mc:Choice>
              <mc:Fallback>
                <p:oleObj name="方程式" r:id="rId2" imgW="482391" imgH="3427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465638"/>
                        <a:ext cx="12715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8" name="Text Box 20">
            <a:extLst>
              <a:ext uri="{FF2B5EF4-FFF2-40B4-BE49-F238E27FC236}">
                <a16:creationId xmlns:a16="http://schemas.microsoft.com/office/drawing/2014/main" id="{7BA003B3-AA07-A65C-D8AA-4D24DF67A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8" y="4616450"/>
            <a:ext cx="148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= 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sp>
        <p:nvSpPr>
          <p:cNvPr id="83989" name="Rectangle 21">
            <a:extLst>
              <a:ext uri="{FF2B5EF4-FFF2-40B4-BE49-F238E27FC236}">
                <a16:creationId xmlns:a16="http://schemas.microsoft.com/office/drawing/2014/main" id="{499D96D7-7B0F-4732-973D-DD9B02D6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4614863"/>
            <a:ext cx="90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                                 </a:t>
            </a:r>
          </a:p>
        </p:txBody>
      </p:sp>
      <p:sp>
        <p:nvSpPr>
          <p:cNvPr id="30727" name="Rectangle 22">
            <a:extLst>
              <a:ext uri="{FF2B5EF4-FFF2-40B4-BE49-F238E27FC236}">
                <a16:creationId xmlns:a16="http://schemas.microsoft.com/office/drawing/2014/main" id="{F949D028-E6D2-B9FB-FB4F-2285D17E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404813"/>
            <a:ext cx="807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800" b="1" i="0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endParaRPr lang="en-US" altLang="zh-TW" sz="26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33946C-D770-CE60-ECE8-E52E9753C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855913"/>
            <a:ext cx="72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(b)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C97F0226-2374-42D8-A776-28182066E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790950"/>
            <a:ext cx="7683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Suppose the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th term of the sequence is 8. </a:t>
            </a: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C67FC7CF-B4B7-F0D3-2A22-F889781EBF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4175" y="4460875"/>
          <a:ext cx="558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66469" imgH="393359" progId="Equation.3">
                  <p:embed/>
                </p:oleObj>
              </mc:Choice>
              <mc:Fallback>
                <p:oleObj name="方程式" r:id="rId4" imgW="266469" imgH="393359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4460875"/>
                        <a:ext cx="558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1">
            <a:extLst>
              <a:ext uri="{FF2B5EF4-FFF2-40B4-BE49-F238E27FC236}">
                <a16:creationId xmlns:a16="http://schemas.microsoft.com/office/drawing/2014/main" id="{32AED98D-BA2D-4028-85EA-0C8B07800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4598988"/>
            <a:ext cx="2400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) = 8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                                  </a:t>
            </a:r>
          </a:p>
        </p:txBody>
      </p:sp>
      <p:sp>
        <p:nvSpPr>
          <p:cNvPr id="30732" name="Rectangle 3">
            <a:extLst>
              <a:ext uri="{FF2B5EF4-FFF2-40B4-BE49-F238E27FC236}">
                <a16:creationId xmlns:a16="http://schemas.microsoft.com/office/drawing/2014/main" id="{A28806C5-2C9B-1532-A321-549228E2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55675"/>
            <a:ext cx="84232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Find the sum of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all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the terms of each of the following geometric se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quences.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(a)  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–2, –6, –18, –54, … , the 8th term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(b)   52 488,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–17 496, 5832, ... , 8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83974" grpId="0"/>
      <p:bldP spid="83988" grpId="0"/>
      <p:bldP spid="83989" grpId="0"/>
      <p:bldP spid="5" grpId="0"/>
      <p:bldP spid="26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2">
            <a:extLst>
              <a:ext uri="{FF2B5EF4-FFF2-40B4-BE49-F238E27FC236}">
                <a16:creationId xmlns:a16="http://schemas.microsoft.com/office/drawing/2014/main" id="{7A8F4482-CBE7-BE69-42A7-C9FB94B4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404813"/>
            <a:ext cx="807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 i="0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31747" name="矩形 4">
            <a:extLst>
              <a:ext uri="{FF2B5EF4-FFF2-40B4-BE49-F238E27FC236}">
                <a16:creationId xmlns:a16="http://schemas.microsoft.com/office/drawing/2014/main" id="{364D1C3E-9035-BF9A-806F-89A9F304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849563"/>
            <a:ext cx="72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(b)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CD1AEE74-4C7B-9467-27E2-1AB29418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2867025"/>
            <a:ext cx="67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∴ </a:t>
            </a: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D9B04C7B-7595-5AC6-411F-667BF7DFB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0375" y="2660650"/>
          <a:ext cx="26892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57300" imgH="469900" progId="Equation.3">
                  <p:embed/>
                </p:oleObj>
              </mc:Choice>
              <mc:Fallback>
                <p:oleObj name="方程式" r:id="rId2" imgW="1257300" imgH="4699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2660650"/>
                        <a:ext cx="26892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1FE273F7-9FC1-EC9A-BFB0-8FBC1D2B1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2563" y="3697288"/>
          <a:ext cx="25812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206500" imgH="482600" progId="Equation.3">
                  <p:embed/>
                </p:oleObj>
              </mc:Choice>
              <mc:Fallback>
                <p:oleObj name="方程式" r:id="rId4" imgW="1206500" imgH="482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3697288"/>
                        <a:ext cx="258127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08B33E52-4850-2AB4-0A9F-79456DFFD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038" y="4746625"/>
          <a:ext cx="24177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129810" imgH="469696" progId="Equation.3">
                  <p:embed/>
                </p:oleObj>
              </mc:Choice>
              <mc:Fallback>
                <p:oleObj name="方程式" r:id="rId6" imgW="1129810" imgH="469696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4746625"/>
                        <a:ext cx="241776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6F99CF3A-F518-A936-9576-5AB51D112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0563" y="5791200"/>
          <a:ext cx="116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545626" imgH="177646" progId="Equation.3">
                  <p:embed/>
                </p:oleObj>
              </mc:Choice>
              <mc:Fallback>
                <p:oleObj name="方程式" r:id="rId8" imgW="545626" imgH="177646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5791200"/>
                        <a:ext cx="116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40D1964A-E971-CF0B-A032-5D9BBB24E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8550" y="6284913"/>
          <a:ext cx="78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68140" imgH="177723" progId="Equation.3">
                  <p:embed/>
                </p:oleObj>
              </mc:Choice>
              <mc:Fallback>
                <p:oleObj name="方程式" r:id="rId10" imgW="368140" imgH="177723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6284913"/>
                        <a:ext cx="78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6">
            <a:extLst>
              <a:ext uri="{FF2B5EF4-FFF2-40B4-BE49-F238E27FC236}">
                <a16:creationId xmlns:a16="http://schemas.microsoft.com/office/drawing/2014/main" id="{24E6A255-1CA2-3FCA-FAF1-C7D79B7D3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2998788"/>
            <a:ext cx="22129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zh-HK" altLang="en-US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T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(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)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=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ar</a:t>
            </a:r>
            <a:r>
              <a:rPr lang="en-US" altLang="zh-HK" sz="1800" baseline="300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HK" sz="1800" i="0" baseline="300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</a:t>
            </a:r>
            <a:r>
              <a:rPr lang="en-US" altLang="zh-HK" sz="1800" i="0" baseline="300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1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1755" name="Rectangle 3">
            <a:extLst>
              <a:ext uri="{FF2B5EF4-FFF2-40B4-BE49-F238E27FC236}">
                <a16:creationId xmlns:a16="http://schemas.microsoft.com/office/drawing/2014/main" id="{CFF0EEDE-76BB-EE50-0CAD-BE59EC4E7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55675"/>
            <a:ext cx="84232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Find the sum of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all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the terms of each of the following geometric se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quences.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(a)  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–2, –6, –18, –54, … , the 8th term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(b)   52 488,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–17 496, 5832, ... , 8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>
            <a:extLst>
              <a:ext uri="{FF2B5EF4-FFF2-40B4-BE49-F238E27FC236}">
                <a16:creationId xmlns:a16="http://schemas.microsoft.com/office/drawing/2014/main" id="{B55D9F06-9B3B-D364-FCAA-0FFB03D20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2835275"/>
            <a:ext cx="7683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∴  There are 9 terms in the sequence. </a:t>
            </a:r>
          </a:p>
        </p:txBody>
      </p:sp>
      <p:sp>
        <p:nvSpPr>
          <p:cNvPr id="32771" name="矩形 4">
            <a:extLst>
              <a:ext uri="{FF2B5EF4-FFF2-40B4-BE49-F238E27FC236}">
                <a16:creationId xmlns:a16="http://schemas.microsoft.com/office/drawing/2014/main" id="{8C353F18-7359-86D0-D00B-9853C295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835275"/>
            <a:ext cx="72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(b)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F903F65-BC82-DD3F-8EE8-54924E73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4043363"/>
            <a:ext cx="2141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∴ 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9ED1CF6A-9094-A3F1-3404-4AA3F8EEB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5316538"/>
            <a:ext cx="19843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= 39 368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7430EDD-5935-6C6D-3EA4-653D28DCA425}"/>
              </a:ext>
            </a:extLst>
          </p:cNvPr>
          <p:cNvGrpSpPr>
            <a:grpSpLocks/>
          </p:cNvGrpSpPr>
          <p:nvPr/>
        </p:nvGrpSpPr>
        <p:grpSpPr bwMode="auto">
          <a:xfrm>
            <a:off x="5489575" y="4027488"/>
            <a:ext cx="3616325" cy="917575"/>
            <a:chOff x="4075112" y="5138040"/>
            <a:chExt cx="3616278" cy="918180"/>
          </a:xfrm>
        </p:grpSpPr>
        <p:sp>
          <p:nvSpPr>
            <p:cNvPr id="32782" name="Text Box 14">
              <a:extLst>
                <a:ext uri="{FF2B5EF4-FFF2-40B4-BE49-F238E27FC236}">
                  <a16:creationId xmlns:a16="http://schemas.microsoft.com/office/drawing/2014/main" id="{02D7C4BA-F366-703D-FD67-F30C63FCE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754" y="5138040"/>
              <a:ext cx="10001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a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(1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– r</a:t>
              </a:r>
              <a:r>
                <a:rPr lang="en-US" altLang="zh-HK" sz="800" baseline="300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 baseline="300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32783" name="Text Box 16">
              <a:extLst>
                <a:ext uri="{FF2B5EF4-FFF2-40B4-BE49-F238E27FC236}">
                  <a16:creationId xmlns:a16="http://schemas.microsoft.com/office/drawing/2014/main" id="{E80C077F-5284-8A39-1852-BC2CC79F4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112" y="5271390"/>
              <a:ext cx="361627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 </a:t>
              </a:r>
              <a:r>
                <a:rPr lang="zh-HK" altLang="en-US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Since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r 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&lt; 1,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 =               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     is used.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2784" name="Text Box 17">
              <a:extLst>
                <a:ext uri="{FF2B5EF4-FFF2-40B4-BE49-F238E27FC236}">
                  <a16:creationId xmlns:a16="http://schemas.microsoft.com/office/drawing/2014/main" id="{BEFF81D1-375C-E620-BF52-8AC5E5E62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4257" y="5414265"/>
              <a:ext cx="9223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1 –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r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2785" name="Line 18">
              <a:extLst>
                <a:ext uri="{FF2B5EF4-FFF2-40B4-BE49-F238E27FC236}">
                  <a16:creationId xmlns:a16="http://schemas.microsoft.com/office/drawing/2014/main" id="{C9D786C2-96B0-9FE3-05BB-5589CF22E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4984" y="5473003"/>
              <a:ext cx="858837" cy="0"/>
            </a:xfrm>
            <a:prstGeom prst="line">
              <a:avLst/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C8DB48F-70E5-F270-D8ED-29EDD2A93ED1}"/>
              </a:ext>
            </a:extLst>
          </p:cNvPr>
          <p:cNvCxnSpPr/>
          <p:nvPr/>
        </p:nvCxnSpPr>
        <p:spPr>
          <a:xfrm>
            <a:off x="2776538" y="5759450"/>
            <a:ext cx="111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6B5CC99-4F9E-C79C-C9D1-D72A59F9D365}"/>
              </a:ext>
            </a:extLst>
          </p:cNvPr>
          <p:cNvCxnSpPr/>
          <p:nvPr/>
        </p:nvCxnSpPr>
        <p:spPr>
          <a:xfrm>
            <a:off x="2776538" y="5810250"/>
            <a:ext cx="111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2AFC69E9-603B-25B6-6B91-E642193B8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75" y="3252788"/>
          <a:ext cx="266065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70000" imgH="927100" progId="Equation.3">
                  <p:embed/>
                </p:oleObj>
              </mc:Choice>
              <mc:Fallback>
                <p:oleObj name="方程式" r:id="rId2" imgW="1270000" imgH="927100" progId="Equation.3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3252788"/>
                        <a:ext cx="266065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45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B4C430C6-9619-021B-A9C9-D8903619D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7DC6E6D0-6889-47D3-3547-C248D8EDD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80" name="Rectangle 22">
            <a:extLst>
              <a:ext uri="{FF2B5EF4-FFF2-40B4-BE49-F238E27FC236}">
                <a16:creationId xmlns:a16="http://schemas.microsoft.com/office/drawing/2014/main" id="{73940773-F215-D2E4-EC24-3B69F5D9F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404813"/>
            <a:ext cx="807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 i="0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32781" name="Rectangle 3">
            <a:extLst>
              <a:ext uri="{FF2B5EF4-FFF2-40B4-BE49-F238E27FC236}">
                <a16:creationId xmlns:a16="http://schemas.microsoft.com/office/drawing/2014/main" id="{4DD82FE0-2677-B988-79AB-62A138651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55675"/>
            <a:ext cx="84232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Find the sum of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all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the terms of each of the following geometric se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quences.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(a)  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–2, –6, –18, –54, … , the 8th term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(b)   52 488,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–17 496, 5832, ... , 8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524CD635-7356-C127-6CE3-E37F52171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417513"/>
            <a:ext cx="8245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i="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6152" name="Rectangle 72">
            <a:extLst>
              <a:ext uri="{FF2B5EF4-FFF2-40B4-BE49-F238E27FC236}">
                <a16:creationId xmlns:a16="http://schemas.microsoft.com/office/drawing/2014/main" id="{02D04E22-4763-C02A-AB4E-4D491691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101975"/>
            <a:ext cx="8070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Let 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be the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first term and the common </a:t>
            </a:r>
            <a:b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ratio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of the sequence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respectively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6125" name="Rectangle 45">
            <a:extLst>
              <a:ext uri="{FF2B5EF4-FFF2-40B4-BE49-F238E27FC236}">
                <a16:creationId xmlns:a16="http://schemas.microsoft.com/office/drawing/2014/main" id="{35D3310D-E353-47A1-97D0-B57D5216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4127500"/>
            <a:ext cx="2863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∵ 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64 and  </a:t>
            </a:r>
          </a:p>
        </p:txBody>
      </p:sp>
      <p:graphicFrame>
        <p:nvGraphicFramePr>
          <p:cNvPr id="46153" name="Object 73">
            <a:extLst>
              <a:ext uri="{FF2B5EF4-FFF2-40B4-BE49-F238E27FC236}">
                <a16:creationId xmlns:a16="http://schemas.microsoft.com/office/drawing/2014/main" id="{7A2FFEA6-81C8-A9ED-9A43-A6772631F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2563" y="3962400"/>
          <a:ext cx="5238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41195" imgH="393529" progId="Equation.3">
                  <p:embed/>
                </p:oleObj>
              </mc:Choice>
              <mc:Fallback>
                <p:oleObj name="方程式" r:id="rId2" imgW="241195" imgH="393529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3962400"/>
                        <a:ext cx="5238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73" name="Rectangle 93">
            <a:extLst>
              <a:ext uri="{FF2B5EF4-FFF2-40B4-BE49-F238E27FC236}">
                <a16:creationId xmlns:a16="http://schemas.microsoft.com/office/drawing/2014/main" id="{B618B4D5-6342-32FD-19D0-4F752256C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4127500"/>
            <a:ext cx="73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           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46177" name="Rectangle 97">
            <a:extLst>
              <a:ext uri="{FF2B5EF4-FFF2-40B4-BE49-F238E27FC236}">
                <a16:creationId xmlns:a16="http://schemas.microsoft.com/office/drawing/2014/main" id="{24453300-3E34-5EFD-095D-A207D2159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41275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=           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EC4C79-99D2-8C11-7A0A-310CCB735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079750"/>
            <a:ext cx="72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(a)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0BDE71A6-C1C1-82A5-B931-9D3FF4E71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4775" y="4691063"/>
          <a:ext cx="2103438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76300" imgH="889000" progId="Equation.3">
                  <p:embed/>
                </p:oleObj>
              </mc:Choice>
              <mc:Fallback>
                <p:oleObj name="方程式" r:id="rId4" imgW="8763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691063"/>
                        <a:ext cx="2103438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>
            <a:extLst>
              <a:ext uri="{FF2B5EF4-FFF2-40B4-BE49-F238E27FC236}">
                <a16:creationId xmlns:a16="http://schemas.microsoft.com/office/drawing/2014/main" id="{187FC4FF-ABEF-AD9A-1752-2578F751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5640388"/>
            <a:ext cx="2141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∴ 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(7) = 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081E2CE9-547D-6079-59BD-8DFFA2912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5638800"/>
            <a:ext cx="1719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= 2059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6FFB4AB-7BB2-DD04-F698-680660C6E0DB}"/>
              </a:ext>
            </a:extLst>
          </p:cNvPr>
          <p:cNvGrpSpPr>
            <a:grpSpLocks/>
          </p:cNvGrpSpPr>
          <p:nvPr/>
        </p:nvGrpSpPr>
        <p:grpSpPr bwMode="auto">
          <a:xfrm>
            <a:off x="5948363" y="5276850"/>
            <a:ext cx="3035300" cy="1069975"/>
            <a:chOff x="4075112" y="5169792"/>
            <a:chExt cx="3035730" cy="1070721"/>
          </a:xfrm>
        </p:grpSpPr>
        <p:sp>
          <p:nvSpPr>
            <p:cNvPr id="33809" name="Text Box 14">
              <a:extLst>
                <a:ext uri="{FF2B5EF4-FFF2-40B4-BE49-F238E27FC236}">
                  <a16:creationId xmlns:a16="http://schemas.microsoft.com/office/drawing/2014/main" id="{E77654B1-3AD2-CFD9-5620-673C5AF26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4605" y="5597575"/>
              <a:ext cx="10001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a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r</a:t>
              </a:r>
              <a:r>
                <a:rPr lang="en-US" altLang="zh-HK" sz="800" baseline="300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 baseline="300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– 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1)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33810" name="Text Box 16">
              <a:extLst>
                <a:ext uri="{FF2B5EF4-FFF2-40B4-BE49-F238E27FC236}">
                  <a16:creationId xmlns:a16="http://schemas.microsoft.com/office/drawing/2014/main" id="{C3F70115-BBC5-2938-0223-B19501F3B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112" y="5169792"/>
              <a:ext cx="303573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 </a:t>
              </a:r>
              <a:r>
                <a:rPr lang="zh-HK" altLang="en-US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Since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r 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&gt;1,</a:t>
              </a:r>
              <a:b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</a:b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b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</a:b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 =                is used.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811" name="Text Box 17">
              <a:extLst>
                <a:ext uri="{FF2B5EF4-FFF2-40B4-BE49-F238E27FC236}">
                  <a16:creationId xmlns:a16="http://schemas.microsoft.com/office/drawing/2014/main" id="{A36D041E-F96A-D255-DEC0-EE1AEF3BB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108" y="5873800"/>
              <a:ext cx="9223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r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– 1 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812" name="Line 18">
              <a:extLst>
                <a:ext uri="{FF2B5EF4-FFF2-40B4-BE49-F238E27FC236}">
                  <a16:creationId xmlns:a16="http://schemas.microsoft.com/office/drawing/2014/main" id="{6FDC99BD-3283-22A1-EAA0-EA317EC3C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6835" y="5932538"/>
              <a:ext cx="858837" cy="0"/>
            </a:xfrm>
            <a:prstGeom prst="line">
              <a:avLst/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675C036-17B3-3DE0-A446-D9F58440B5E6}"/>
              </a:ext>
            </a:extLst>
          </p:cNvPr>
          <p:cNvCxnSpPr/>
          <p:nvPr/>
        </p:nvCxnSpPr>
        <p:spPr>
          <a:xfrm>
            <a:off x="5119688" y="6081713"/>
            <a:ext cx="8286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A3799CE-7EEB-FC6C-41F6-36D71FA5F9C3}"/>
              </a:ext>
            </a:extLst>
          </p:cNvPr>
          <p:cNvCxnSpPr/>
          <p:nvPr/>
        </p:nvCxnSpPr>
        <p:spPr>
          <a:xfrm>
            <a:off x="5119688" y="6132513"/>
            <a:ext cx="8286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599D72E8-237B-226E-8CEC-E6E3F0425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0775" y="3962400"/>
          <a:ext cx="3762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9579" imgH="317225" progId="Equation.3">
                  <p:embed/>
                </p:oleObj>
              </mc:Choice>
              <mc:Fallback>
                <p:oleObj name="方程式" r:id="rId6" imgW="139579" imgH="317225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3962400"/>
                        <a:ext cx="3762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Rectangle 82">
            <a:extLst>
              <a:ext uri="{FF2B5EF4-FFF2-40B4-BE49-F238E27FC236}">
                <a16:creationId xmlns:a16="http://schemas.microsoft.com/office/drawing/2014/main" id="{A859B16B-2614-B385-C1EF-F85F12EE1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896938"/>
            <a:ext cx="8478838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Find the sum of all the terms of each of the following geometric sequences.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(a)   64, 96, 144, ... , the 7th term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(b)	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3125, 625, 125, ... , 1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52" grpId="0"/>
      <p:bldP spid="46125" grpId="0"/>
      <p:bldP spid="46173" grpId="0"/>
      <p:bldP spid="46177" grpId="0"/>
      <p:bldP spid="12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1755DDFF-F5B2-7E5C-4A87-09152DAE7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417513"/>
            <a:ext cx="8245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i="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6152" name="Rectangle 72">
            <a:extLst>
              <a:ext uri="{FF2B5EF4-FFF2-40B4-BE49-F238E27FC236}">
                <a16:creationId xmlns:a16="http://schemas.microsoft.com/office/drawing/2014/main" id="{17F039C1-11D0-BE47-818F-D6B46A78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198813"/>
            <a:ext cx="8070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Let 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be the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first term and the common </a:t>
            </a:r>
            <a:b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ratio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of the sequence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respectively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6125" name="Rectangle 45">
            <a:extLst>
              <a:ext uri="{FF2B5EF4-FFF2-40B4-BE49-F238E27FC236}">
                <a16:creationId xmlns:a16="http://schemas.microsoft.com/office/drawing/2014/main" id="{4E3BED1D-E1A6-6F81-3A0F-FB0E1269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5057775"/>
            <a:ext cx="229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∵ 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3125, </a:t>
            </a:r>
          </a:p>
        </p:txBody>
      </p:sp>
      <p:graphicFrame>
        <p:nvGraphicFramePr>
          <p:cNvPr id="46153" name="Object 73">
            <a:extLst>
              <a:ext uri="{FF2B5EF4-FFF2-40B4-BE49-F238E27FC236}">
                <a16:creationId xmlns:a16="http://schemas.microsoft.com/office/drawing/2014/main" id="{85B1684F-7334-82E6-06BD-D97EB19D1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4600" y="4891088"/>
          <a:ext cx="8683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36280" imgH="723586" progId="Equation.3">
                  <p:embed/>
                </p:oleObj>
              </mc:Choice>
              <mc:Fallback>
                <p:oleObj name="方程式" r:id="rId2" imgW="736280" imgH="723586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891088"/>
                        <a:ext cx="8683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73" name="Rectangle 93">
            <a:extLst>
              <a:ext uri="{FF2B5EF4-FFF2-40B4-BE49-F238E27FC236}">
                <a16:creationId xmlns:a16="http://schemas.microsoft.com/office/drawing/2014/main" id="{DE295642-CE68-A1D1-C62C-6A1693591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5057775"/>
            <a:ext cx="73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           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46174" name="Rectangle 94">
            <a:extLst>
              <a:ext uri="{FF2B5EF4-FFF2-40B4-BE49-F238E27FC236}">
                <a16:creationId xmlns:a16="http://schemas.microsoft.com/office/drawing/2014/main" id="{FD19E3A2-730F-FB90-AD70-7B0E0333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5057775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) =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</a:p>
        </p:txBody>
      </p:sp>
      <p:graphicFrame>
        <p:nvGraphicFramePr>
          <p:cNvPr id="46176" name="Object 96">
            <a:extLst>
              <a:ext uri="{FF2B5EF4-FFF2-40B4-BE49-F238E27FC236}">
                <a16:creationId xmlns:a16="http://schemas.microsoft.com/office/drawing/2014/main" id="{D67541D0-218F-A66B-F5DF-13C1E35C3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6975" y="4891088"/>
          <a:ext cx="2698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28501" imgH="723586" progId="Equation.3">
                  <p:embed/>
                </p:oleObj>
              </mc:Choice>
              <mc:Fallback>
                <p:oleObj name="方程式" r:id="rId4" imgW="228501" imgH="723586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4891088"/>
                        <a:ext cx="2698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77" name="Rectangle 97">
            <a:extLst>
              <a:ext uri="{FF2B5EF4-FFF2-40B4-BE49-F238E27FC236}">
                <a16:creationId xmlns:a16="http://schemas.microsoft.com/office/drawing/2014/main" id="{425B4B34-01EC-E2D1-6E9C-2B112F2B6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5057775"/>
            <a:ext cx="42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=          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0EDDC-037E-66ED-7855-EE05AC816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176588"/>
            <a:ext cx="7254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(b)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B9AD2A8-86BC-3BD5-B38D-435140BF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081463"/>
            <a:ext cx="76835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Suppose the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th term of the sequence is 1. </a:t>
            </a:r>
          </a:p>
        </p:txBody>
      </p:sp>
      <p:sp>
        <p:nvSpPr>
          <p:cNvPr id="34828" name="Rectangle 82">
            <a:extLst>
              <a:ext uri="{FF2B5EF4-FFF2-40B4-BE49-F238E27FC236}">
                <a16:creationId xmlns:a16="http://schemas.microsoft.com/office/drawing/2014/main" id="{574CCFB4-478E-2B3D-D66A-2F1C9359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896938"/>
            <a:ext cx="8478838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Find the sum of all the terms of each of the following geometric sequences.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(a)   64, 96, 144, ... , the 7th term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(b)	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3125, 625, 125, ... , 1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52" grpId="0"/>
      <p:bldP spid="46125" grpId="0"/>
      <p:bldP spid="46173" grpId="0"/>
      <p:bldP spid="46174" grpId="0"/>
      <p:bldP spid="46177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3">
            <a:extLst>
              <a:ext uri="{FF2B5EF4-FFF2-40B4-BE49-F238E27FC236}">
                <a16:creationId xmlns:a16="http://schemas.microsoft.com/office/drawing/2014/main" id="{0D2975FE-FBAA-45A2-5A91-A56587A71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1089025"/>
            <a:ext cx="6838950" cy="4017963"/>
          </a:xfrm>
          <a:prstGeom prst="cloudCallout">
            <a:avLst>
              <a:gd name="adj1" fmla="val -59102"/>
              <a:gd name="adj2" fmla="val -2194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DD9AFD67-5FEA-572A-587F-89FAEABA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779588"/>
            <a:ext cx="47482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500" i="0">
                <a:latin typeface="Arial" panose="020B0604020202020204" pitchFamily="34" charset="0"/>
              </a:rPr>
              <a:t>Similar to arithmetic se</a:t>
            </a:r>
            <a:r>
              <a:rPr lang="en-US" altLang="zh-TW" sz="2500" i="0">
                <a:latin typeface="Arial" panose="020B0604020202020204" pitchFamily="34" charset="0"/>
              </a:rPr>
              <a:t>quences</a:t>
            </a:r>
            <a:r>
              <a:rPr lang="en-US" altLang="zh-HK" sz="2500" i="0">
                <a:latin typeface="Arial" panose="020B0604020202020204" pitchFamily="34" charset="0"/>
              </a:rPr>
              <a:t>, we can also find a formula to evaluate the sum of the first </a:t>
            </a:r>
            <a:r>
              <a:rPr lang="en-US" altLang="zh-HK" sz="2500">
                <a:latin typeface="Arial" panose="020B0604020202020204" pitchFamily="34" charset="0"/>
              </a:rPr>
              <a:t>n</a:t>
            </a:r>
            <a:r>
              <a:rPr lang="en-US" altLang="zh-HK" sz="2500" i="0">
                <a:latin typeface="Arial" panose="020B0604020202020204" pitchFamily="34" charset="0"/>
              </a:rPr>
              <a:t> terms of a geometric </a:t>
            </a:r>
            <a:br>
              <a:rPr lang="en-US" altLang="zh-HK" sz="2500" i="0">
                <a:latin typeface="Arial" panose="020B0604020202020204" pitchFamily="34" charset="0"/>
              </a:rPr>
            </a:br>
            <a:r>
              <a:rPr lang="en-US" altLang="zh-HK" sz="2500" i="0">
                <a:latin typeface="Arial" panose="020B0604020202020204" pitchFamily="34" charset="0"/>
              </a:rPr>
              <a:t>se</a:t>
            </a:r>
            <a:r>
              <a:rPr lang="en-US" altLang="zh-TW" sz="2500" i="0">
                <a:latin typeface="Arial" panose="020B0604020202020204" pitchFamily="34" charset="0"/>
              </a:rPr>
              <a:t>quence</a:t>
            </a:r>
            <a:r>
              <a:rPr lang="en-US" altLang="zh-HK" sz="2500" i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26">
            <a:extLst>
              <a:ext uri="{FF2B5EF4-FFF2-40B4-BE49-F238E27FC236}">
                <a16:creationId xmlns:a16="http://schemas.microsoft.com/office/drawing/2014/main" id="{02D0A5C3-63C3-6B67-B855-339A8E5C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>
            <a:fillRect/>
          </a:stretch>
        </p:blipFill>
        <p:spPr bwMode="auto">
          <a:xfrm>
            <a:off x="100013" y="3128963"/>
            <a:ext cx="183515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4">
            <a:extLst>
              <a:ext uri="{FF2B5EF4-FFF2-40B4-BE49-F238E27FC236}">
                <a16:creationId xmlns:a16="http://schemas.microsoft.com/office/drawing/2014/main" id="{DC78C568-B7DC-3BFC-2866-F2A20488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3789363"/>
            <a:ext cx="474821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500" i="0">
                <a:latin typeface="Arial" panose="020B0604020202020204" pitchFamily="34" charset="0"/>
              </a:rPr>
              <a:t>Let’s try to explore the formula.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86FB4652-3AED-35F7-E061-58EE76682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417513"/>
            <a:ext cx="8245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i="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id="{7187ED17-49BB-A08A-0530-A551759AC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3190875"/>
            <a:ext cx="67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∴ </a:t>
            </a: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D3A5C94C-14FE-1353-9831-318E128BC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7713" y="2960688"/>
          <a:ext cx="21415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002865" imgH="469696" progId="Equation.3">
                  <p:embed/>
                </p:oleObj>
              </mc:Choice>
              <mc:Fallback>
                <p:oleObj name="方程式" r:id="rId2" imgW="1002865" imgH="469696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960688"/>
                        <a:ext cx="2141537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E3225348-1CA2-2FC2-5585-79318D574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4313" y="3919538"/>
          <a:ext cx="20875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977900" imgH="469900" progId="Equation.3">
                  <p:embed/>
                </p:oleObj>
              </mc:Choice>
              <mc:Fallback>
                <p:oleObj name="方程式" r:id="rId4" imgW="977900" imgH="469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3919538"/>
                        <a:ext cx="208756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FBA57B4A-B7D6-F915-B0BA-506FC72CE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4883150"/>
          <a:ext cx="19526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14400" imgH="469900" progId="Equation.3">
                  <p:embed/>
                </p:oleObj>
              </mc:Choice>
              <mc:Fallback>
                <p:oleObj name="方程式" r:id="rId6" imgW="914400" imgH="4699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883150"/>
                        <a:ext cx="19526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BEE4FDCE-C2FC-0290-46CB-8128BDCC9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883275"/>
          <a:ext cx="11652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545626" imgH="177646" progId="Equation.3">
                  <p:embed/>
                </p:oleObj>
              </mc:Choice>
              <mc:Fallback>
                <p:oleObj name="方程式" r:id="rId8" imgW="545626" imgH="177646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83275"/>
                        <a:ext cx="11652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FEB2DEC9-B3F5-2AB9-9ADC-AE877FDB3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3763" y="6332538"/>
          <a:ext cx="7858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68140" imgH="177723" progId="Equation.3">
                  <p:embed/>
                </p:oleObj>
              </mc:Choice>
              <mc:Fallback>
                <p:oleObj name="方程式" r:id="rId10" imgW="368140" imgH="177723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6332538"/>
                        <a:ext cx="78581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矩形 14">
            <a:extLst>
              <a:ext uri="{FF2B5EF4-FFF2-40B4-BE49-F238E27FC236}">
                <a16:creationId xmlns:a16="http://schemas.microsoft.com/office/drawing/2014/main" id="{2FACC104-6C1E-0607-1502-CE3807A7A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176588"/>
            <a:ext cx="7254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(b)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5850" name="Rectangle 82">
            <a:extLst>
              <a:ext uri="{FF2B5EF4-FFF2-40B4-BE49-F238E27FC236}">
                <a16:creationId xmlns:a16="http://schemas.microsoft.com/office/drawing/2014/main" id="{7AE2BBC1-F167-9AEA-2769-53D3C6A82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896938"/>
            <a:ext cx="8478838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Find the sum of all the terms of each of the following geometric sequences.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(a)   64, 96, 144, ... , the 7th term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(b)	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3125, 625, 125, ... , 1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98F00687-1D0D-E927-D344-2FF10C9FB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417513"/>
            <a:ext cx="8245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i="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42DAC4-AD69-A545-10D0-85289DB7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3178175"/>
            <a:ext cx="6481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∴  There are 6 terms in the sequence.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E8C7C6-C556-109F-CC16-431ED8399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583565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 3906</a:t>
            </a:r>
            <a:endParaRPr lang="en-US" altLang="zh-TW" sz="2800" i="0" baseline="3000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1FEA8-8CFD-1D7F-A326-CAAC7099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4518025"/>
            <a:ext cx="214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 S(6) =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4F61725-79AA-C5E2-E906-56C4B7D8D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0825" y="3717925"/>
          <a:ext cx="23749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06600" imgH="1663700" progId="Equation.3">
                  <p:embed/>
                </p:oleObj>
              </mc:Choice>
              <mc:Fallback>
                <p:oleObj name="方程式" r:id="rId2" imgW="2006600" imgH="166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717925"/>
                        <a:ext cx="23749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2">
            <a:extLst>
              <a:ext uri="{FF2B5EF4-FFF2-40B4-BE49-F238E27FC236}">
                <a16:creationId xmlns:a16="http://schemas.microsoft.com/office/drawing/2014/main" id="{858467B7-A427-7FF2-B3C4-3042B1E8B0FC}"/>
              </a:ext>
            </a:extLst>
          </p:cNvPr>
          <p:cNvGrpSpPr>
            <a:grpSpLocks/>
          </p:cNvGrpSpPr>
          <p:nvPr/>
        </p:nvGrpSpPr>
        <p:grpSpPr bwMode="auto">
          <a:xfrm>
            <a:off x="5348288" y="4562475"/>
            <a:ext cx="2119312" cy="642938"/>
            <a:chOff x="3325" y="3157"/>
            <a:chExt cx="1335" cy="405"/>
          </a:xfrm>
        </p:grpSpPr>
        <p:sp>
          <p:nvSpPr>
            <p:cNvPr id="36878" name="Text Box 13">
              <a:extLst>
                <a:ext uri="{FF2B5EF4-FFF2-40B4-BE49-F238E27FC236}">
                  <a16:creationId xmlns:a16="http://schemas.microsoft.com/office/drawing/2014/main" id="{0EC8C6A4-1B12-20AB-B51F-508178495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3157"/>
              <a:ext cx="6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a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(1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– r</a:t>
              </a:r>
              <a:r>
                <a:rPr lang="en-US" altLang="zh-HK" sz="800" baseline="300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 baseline="300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6879" name="Group 14">
              <a:extLst>
                <a:ext uri="{FF2B5EF4-FFF2-40B4-BE49-F238E27FC236}">
                  <a16:creationId xmlns:a16="http://schemas.microsoft.com/office/drawing/2014/main" id="{55C36694-BA78-F3A9-B9C2-12146C8A7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5" y="3241"/>
              <a:ext cx="1335" cy="321"/>
              <a:chOff x="3325" y="3241"/>
              <a:chExt cx="1335" cy="321"/>
            </a:xfrm>
          </p:grpSpPr>
          <p:sp>
            <p:nvSpPr>
              <p:cNvPr id="36880" name="Text Box 15">
                <a:extLst>
                  <a:ext uri="{FF2B5EF4-FFF2-40B4-BE49-F238E27FC236}">
                    <a16:creationId xmlns:a16="http://schemas.microsoft.com/office/drawing/2014/main" id="{C986FDA6-01AB-A02E-3BF6-4AA521123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5" y="3241"/>
                <a:ext cx="1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 </a:t>
                </a:r>
                <a:r>
                  <a:rPr lang="zh-HK" altLang="en-US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 </a:t>
                </a:r>
                <a:r>
                  <a:rPr lang="en-US" altLang="zh-HK" sz="180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S</a:t>
                </a: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(</a:t>
                </a:r>
                <a:r>
                  <a:rPr lang="en-US" altLang="zh-HK" sz="180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n</a:t>
                </a: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) =</a:t>
                </a:r>
                <a:endPara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6881" name="Text Box 16">
                <a:extLst>
                  <a:ext uri="{FF2B5EF4-FFF2-40B4-BE49-F238E27FC236}">
                    <a16:creationId xmlns:a16="http://schemas.microsoft.com/office/drawing/2014/main" id="{23B4D26C-5F60-E854-193F-FF97E20A57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" y="3331"/>
                <a:ext cx="5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1 – </a:t>
                </a:r>
                <a:r>
                  <a:rPr lang="en-US" altLang="zh-HK" sz="180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r</a:t>
                </a: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 </a:t>
                </a:r>
                <a:endPara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6882" name="Line 17">
                <a:extLst>
                  <a:ext uri="{FF2B5EF4-FFF2-40B4-BE49-F238E27FC236}">
                    <a16:creationId xmlns:a16="http://schemas.microsoft.com/office/drawing/2014/main" id="{5A02CE03-3868-7775-CCA2-5F9C128EC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9" y="3368"/>
                <a:ext cx="541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HK" altLang="en-US"/>
              </a:p>
            </p:txBody>
          </p:sp>
        </p:grpSp>
      </p:grpSp>
      <p:grpSp>
        <p:nvGrpSpPr>
          <p:cNvPr id="15" name="Group 22">
            <a:extLst>
              <a:ext uri="{FF2B5EF4-FFF2-40B4-BE49-F238E27FC236}">
                <a16:creationId xmlns:a16="http://schemas.microsoft.com/office/drawing/2014/main" id="{BA453E4E-07D7-E23B-65FC-9D78AC776BA6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6280150"/>
            <a:ext cx="766763" cy="46038"/>
            <a:chOff x="1200" y="3760"/>
            <a:chExt cx="484" cy="29"/>
          </a:xfrm>
        </p:grpSpPr>
        <p:sp>
          <p:nvSpPr>
            <p:cNvPr id="36876" name="Line 23">
              <a:extLst>
                <a:ext uri="{FF2B5EF4-FFF2-40B4-BE49-F238E27FC236}">
                  <a16:creationId xmlns:a16="http://schemas.microsoft.com/office/drawing/2014/main" id="{0D27F4BA-DD6E-B64B-3BA4-8B1ACAAD7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60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36877" name="Line 24">
              <a:extLst>
                <a:ext uri="{FF2B5EF4-FFF2-40B4-BE49-F238E27FC236}">
                  <a16:creationId xmlns:a16="http://schemas.microsoft.com/office/drawing/2014/main" id="{58C90CF9-8ECB-37DF-2BB3-2647C46F2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3789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18" name="Rectangle 46">
            <a:extLst>
              <a:ext uri="{FF2B5EF4-FFF2-40B4-BE49-F238E27FC236}">
                <a16:creationId xmlns:a16="http://schemas.microsoft.com/office/drawing/2014/main" id="{E1152B8D-52AD-CEF1-2E9A-F69C1993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495800"/>
            <a:ext cx="67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∴ </a:t>
            </a:r>
          </a:p>
        </p:txBody>
      </p:sp>
      <p:sp>
        <p:nvSpPr>
          <p:cNvPr id="36874" name="矩形 21">
            <a:extLst>
              <a:ext uri="{FF2B5EF4-FFF2-40B4-BE49-F238E27FC236}">
                <a16:creationId xmlns:a16="http://schemas.microsoft.com/office/drawing/2014/main" id="{48EA6BF7-A943-26DD-D3A1-1872B4153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176588"/>
            <a:ext cx="7254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(b)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6875" name="Rectangle 82">
            <a:extLst>
              <a:ext uri="{FF2B5EF4-FFF2-40B4-BE49-F238E27FC236}">
                <a16:creationId xmlns:a16="http://schemas.microsoft.com/office/drawing/2014/main" id="{1849CDDA-59E8-5632-4322-BAA2A31C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896938"/>
            <a:ext cx="8478838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Find the sum of all the terms of each of the following geometric sequences.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(a)   64, 96, 144, ... , the 7th term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(b)	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3125, 625, 125, ... , 1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9" name="AutoShape 7">
            <a:extLst>
              <a:ext uri="{FF2B5EF4-FFF2-40B4-BE49-F238E27FC236}">
                <a16:creationId xmlns:a16="http://schemas.microsoft.com/office/drawing/2014/main" id="{109417B9-9C00-0B33-A645-8BBD4481E47B}"/>
              </a:ext>
            </a:extLst>
          </p:cNvPr>
          <p:cNvSpPr>
            <a:spLocks noChangeArrowheads="1"/>
          </p:cNvSpPr>
          <p:nvPr/>
        </p:nvSpPr>
        <p:spPr bwMode="auto">
          <a:xfrm rot="120000">
            <a:off x="1911350" y="4068763"/>
            <a:ext cx="4740275" cy="2197100"/>
          </a:xfrm>
          <a:prstGeom prst="cloudCallout">
            <a:avLst>
              <a:gd name="adj1" fmla="val -62324"/>
              <a:gd name="adj2" fmla="val -4105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</a:endParaRPr>
          </a:p>
        </p:txBody>
      </p:sp>
      <p:sp>
        <p:nvSpPr>
          <p:cNvPr id="95244" name="Text Box 12">
            <a:extLst>
              <a:ext uri="{FF2B5EF4-FFF2-40B4-BE49-F238E27FC236}">
                <a16:creationId xmlns:a16="http://schemas.microsoft.com/office/drawing/2014/main" id="{994C5715-7535-8D38-2244-6AFF693FC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4497388"/>
            <a:ext cx="37338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If </a:t>
            </a:r>
            <a:r>
              <a:rPr lang="en-US" altLang="zh-HK" sz="2600">
                <a:latin typeface="Arial" panose="020B0604020202020204" pitchFamily="34" charset="0"/>
              </a:rPr>
              <a:t>n</a:t>
            </a:r>
            <a:r>
              <a:rPr lang="en-US" altLang="zh-HK" sz="2600" i="0">
                <a:latin typeface="Arial" panose="020B0604020202020204" pitchFamily="34" charset="0"/>
              </a:rPr>
              <a:t> becomes larger and larger, what will happen to the value of </a:t>
            </a:r>
            <a:r>
              <a:rPr lang="en-US" altLang="zh-HK" sz="2600">
                <a:latin typeface="Arial" panose="020B0604020202020204" pitchFamily="34" charset="0"/>
              </a:rPr>
              <a:t>S</a:t>
            </a:r>
            <a:r>
              <a:rPr lang="en-US" altLang="zh-HK" sz="2600" i="0">
                <a:latin typeface="Arial" panose="020B0604020202020204" pitchFamily="34" charset="0"/>
              </a:rPr>
              <a:t>(</a:t>
            </a:r>
            <a:r>
              <a:rPr lang="en-US" altLang="zh-HK" sz="2600">
                <a:latin typeface="Arial" panose="020B0604020202020204" pitchFamily="34" charset="0"/>
              </a:rPr>
              <a:t>n</a:t>
            </a:r>
            <a:r>
              <a:rPr lang="en-US" altLang="zh-HK" sz="2600" i="0">
                <a:latin typeface="Arial" panose="020B0604020202020204" pitchFamily="34" charset="0"/>
              </a:rPr>
              <a:t>)?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37892" name="Text Box 8">
            <a:extLst>
              <a:ext uri="{FF2B5EF4-FFF2-40B4-BE49-F238E27FC236}">
                <a16:creationId xmlns:a16="http://schemas.microsoft.com/office/drawing/2014/main" id="{19825F90-504E-F2DD-0681-03AD08EF6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81113"/>
            <a:ext cx="83629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Consider the formula for the summation of the first 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 terms of a geometric se</a:t>
            </a:r>
            <a:r>
              <a:rPr lang="en-US" altLang="zh-HK" sz="2600" i="0">
                <a:latin typeface="Arial" panose="020B0604020202020204" pitchFamily="34" charset="0"/>
              </a:rPr>
              <a:t>quence</a:t>
            </a:r>
            <a:r>
              <a:rPr lang="en-US" altLang="zh-TW" sz="2600" i="0">
                <a:latin typeface="Arial" panose="020B0604020202020204" pitchFamily="34" charset="0"/>
              </a:rPr>
              <a:t> with first term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and common ratio 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  <a:r>
              <a:rPr lang="en-US" altLang="zh-HK" sz="2600" i="0">
                <a:latin typeface="Arial" panose="020B0604020202020204" pitchFamily="34" charset="0"/>
              </a:rPr>
              <a:t>(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2600" i="0">
                <a:latin typeface="Arial" panose="020B0604020202020204" pitchFamily="34" charset="0"/>
              </a:rPr>
              <a:t>1):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graphicFrame>
        <p:nvGraphicFramePr>
          <p:cNvPr id="37893" name="Object 9">
            <a:extLst>
              <a:ext uri="{FF2B5EF4-FFF2-40B4-BE49-F238E27FC236}">
                <a16:creationId xmlns:a16="http://schemas.microsoft.com/office/drawing/2014/main" id="{D82DD43D-8855-B456-61E9-EF1174AFB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0675" y="2625725"/>
          <a:ext cx="217011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19300" imgH="762000" progId="Equation.3">
                  <p:embed/>
                </p:oleObj>
              </mc:Choice>
              <mc:Fallback>
                <p:oleObj name="方程式" r:id="rId2" imgW="2019300" imgH="76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625725"/>
                        <a:ext cx="217011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0">
            <a:extLst>
              <a:ext uri="{FF2B5EF4-FFF2-40B4-BE49-F238E27FC236}">
                <a16:creationId xmlns:a16="http://schemas.microsoft.com/office/drawing/2014/main" id="{B697CB5C-7146-2654-7173-19E942367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3413" y="2625725"/>
          <a:ext cx="21796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019300" imgH="762000" progId="Equation.3">
                  <p:embed/>
                </p:oleObj>
              </mc:Choice>
              <mc:Fallback>
                <p:oleObj name="方程式" r:id="rId4" imgW="2019300" imgH="762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2625725"/>
                        <a:ext cx="21796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11">
            <a:extLst>
              <a:ext uri="{FF2B5EF4-FFF2-40B4-BE49-F238E27FC236}">
                <a16:creationId xmlns:a16="http://schemas.microsoft.com/office/drawing/2014/main" id="{432B25F0-B844-6A9D-E9D9-C7B83131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5" y="2808288"/>
            <a:ext cx="76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or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95245" name="Oval 13">
            <a:extLst>
              <a:ext uri="{FF2B5EF4-FFF2-40B4-BE49-F238E27FC236}">
                <a16:creationId xmlns:a16="http://schemas.microsoft.com/office/drawing/2014/main" id="{27163448-DA16-17C8-1B24-3644BA71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2592388"/>
            <a:ext cx="215900" cy="3238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95246" name="Oval 14">
            <a:extLst>
              <a:ext uri="{FF2B5EF4-FFF2-40B4-BE49-F238E27FC236}">
                <a16:creationId xmlns:a16="http://schemas.microsoft.com/office/drawing/2014/main" id="{A56E4815-5737-88B2-893E-66534F07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2592388"/>
            <a:ext cx="215900" cy="3238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pic>
        <p:nvPicPr>
          <p:cNvPr id="95249" name="Picture 17">
            <a:extLst>
              <a:ext uri="{FF2B5EF4-FFF2-40B4-BE49-F238E27FC236}">
                <a16:creationId xmlns:a16="http://schemas.microsoft.com/office/drawing/2014/main" id="{456A399D-E333-9605-DCB3-2F1CFD10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006850"/>
            <a:ext cx="1916113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Text Box 5">
            <a:extLst>
              <a:ext uri="{FF2B5EF4-FFF2-40B4-BE49-F238E27FC236}">
                <a16:creationId xmlns:a16="http://schemas.microsoft.com/office/drawing/2014/main" id="{3C7C2FB3-190E-6128-E05F-882EBD42D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 i="0">
                <a:solidFill>
                  <a:schemeClr val="tx2"/>
                </a:solidFill>
                <a:latin typeface="Arial" panose="020B0604020202020204" pitchFamily="34" charset="0"/>
              </a:rPr>
              <a:t>Sum to Infinity of a Geometric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animBg="1"/>
      <p:bldP spid="95244" grpId="0"/>
      <p:bldP spid="95245" grpId="0" animBg="1"/>
      <p:bldP spid="95245" grpId="1" animBg="1"/>
      <p:bldP spid="95246" grpId="0" animBg="1"/>
      <p:bldP spid="9524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2" name="Oval 20">
            <a:extLst>
              <a:ext uri="{FF2B5EF4-FFF2-40B4-BE49-F238E27FC236}">
                <a16:creationId xmlns:a16="http://schemas.microsoft.com/office/drawing/2014/main" id="{523D4A81-19DA-EEB9-B589-302DBB90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616200"/>
            <a:ext cx="393700" cy="466725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95251" name="Oval 19">
            <a:extLst>
              <a:ext uri="{FF2B5EF4-FFF2-40B4-BE49-F238E27FC236}">
                <a16:creationId xmlns:a16="http://schemas.microsoft.com/office/drawing/2014/main" id="{DF59DBD4-A81E-53F4-6ABF-BB08EF332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2603500"/>
            <a:ext cx="393700" cy="466725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95234" name="AutoShape 2">
            <a:extLst>
              <a:ext uri="{FF2B5EF4-FFF2-40B4-BE49-F238E27FC236}">
                <a16:creationId xmlns:a16="http://schemas.microsoft.com/office/drawing/2014/main" id="{3DFC7E62-8680-82D9-9085-BC58B1F894E1}"/>
              </a:ext>
            </a:extLst>
          </p:cNvPr>
          <p:cNvSpPr>
            <a:spLocks noChangeArrowheads="1"/>
          </p:cNvSpPr>
          <p:nvPr/>
        </p:nvSpPr>
        <p:spPr bwMode="auto">
          <a:xfrm rot="164844">
            <a:off x="128588" y="3430588"/>
            <a:ext cx="7280275" cy="3238500"/>
          </a:xfrm>
          <a:prstGeom prst="cloudCallout">
            <a:avLst>
              <a:gd name="adj1" fmla="val 54884"/>
              <a:gd name="adj2" fmla="val -2847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</a:endParaRP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A17799B6-1944-D90E-4F5D-2D6FA9BD2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3627438"/>
            <a:ext cx="5535612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First, let us explore the value of 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HK" sz="1000">
                <a:latin typeface="Arial" panose="020B0604020202020204" pitchFamily="34" charset="0"/>
              </a:rPr>
              <a:t> </a:t>
            </a:r>
            <a:r>
              <a:rPr lang="en-US" altLang="zh-HK" sz="2600" baseline="30000">
                <a:latin typeface="Arial" panose="020B0604020202020204" pitchFamily="34" charset="0"/>
              </a:rPr>
              <a:t>n</a:t>
            </a:r>
            <a:r>
              <a:rPr lang="en-US" altLang="zh-HK" sz="2600" i="0">
                <a:latin typeface="Arial" panose="020B0604020202020204" pitchFamily="34" charset="0"/>
              </a:rPr>
              <a:t> under different ranges of values of 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HK" sz="2600" i="0">
                <a:latin typeface="Arial" panose="020B0604020202020204" pitchFamily="34" charset="0"/>
              </a:rPr>
              <a:t>.</a:t>
            </a:r>
            <a:endParaRPr lang="en-US" altLang="zh-TW" sz="2600" i="0">
              <a:latin typeface="Arial" panose="020B0604020202020204" pitchFamily="34" charset="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(i) </a:t>
            </a:r>
            <a:r>
              <a:rPr lang="en-US" altLang="zh-TW" sz="2600">
                <a:latin typeface="Arial" panose="020B0604020202020204" pitchFamily="34" charset="0"/>
              </a:rPr>
              <a:t>r</a:t>
            </a:r>
            <a:r>
              <a:rPr lang="en-US" altLang="zh-TW" sz="2600" i="0">
                <a:latin typeface="Arial" panose="020B0604020202020204" pitchFamily="34" charset="0"/>
              </a:rPr>
              <a:t> &gt; 1 (e.g. 3)</a:t>
            </a:r>
          </a:p>
          <a:p>
            <a:pPr eaLnBrk="1" hangingPunct="1"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(ii) </a:t>
            </a:r>
            <a:r>
              <a:rPr lang="en-US" altLang="zh-TW" sz="2600">
                <a:latin typeface="Arial" panose="020B0604020202020204" pitchFamily="34" charset="0"/>
              </a:rPr>
              <a:t>r</a:t>
            </a:r>
            <a:r>
              <a:rPr lang="en-US" altLang="zh-TW" sz="2600" i="0">
                <a:latin typeface="Arial" panose="020B0604020202020204" pitchFamily="34" charset="0"/>
              </a:rPr>
              <a:t> &lt; –1 (e.g. </a:t>
            </a:r>
            <a:r>
              <a:rPr lang="en-US" altLang="zh-HK" sz="2400" i="0">
                <a:latin typeface="Arial" panose="020B0604020202020204" pitchFamily="34" charset="0"/>
              </a:rPr>
              <a:t>–2)</a:t>
            </a:r>
            <a:endParaRPr lang="en-US" altLang="zh-TW" sz="2600" i="0">
              <a:latin typeface="Arial" panose="020B0604020202020204" pitchFamily="34" charset="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(iii) 0 &lt; </a:t>
            </a:r>
            <a:r>
              <a:rPr lang="en-US" altLang="zh-TW" sz="2600">
                <a:latin typeface="Arial" panose="020B0604020202020204" pitchFamily="34" charset="0"/>
              </a:rPr>
              <a:t>r </a:t>
            </a:r>
            <a:r>
              <a:rPr lang="en-US" altLang="zh-TW" sz="2600" i="0">
                <a:latin typeface="Arial" panose="020B0604020202020204" pitchFamily="34" charset="0"/>
              </a:rPr>
              <a:t>&lt; 1 (e.g.    ) </a:t>
            </a:r>
          </a:p>
          <a:p>
            <a:pPr eaLnBrk="1" hangingPunct="1"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(iv) –1 &lt; </a:t>
            </a:r>
            <a:r>
              <a:rPr lang="en-US" altLang="zh-TW" sz="2600">
                <a:latin typeface="Arial" panose="020B0604020202020204" pitchFamily="34" charset="0"/>
              </a:rPr>
              <a:t>r</a:t>
            </a:r>
            <a:r>
              <a:rPr lang="en-US" altLang="zh-TW" sz="2600" i="0">
                <a:latin typeface="Arial" panose="020B0604020202020204" pitchFamily="34" charset="0"/>
              </a:rPr>
              <a:t> &lt; 0 (e.g.</a:t>
            </a:r>
            <a:r>
              <a:rPr lang="en-US" altLang="zh-HK" sz="2400" i="0">
                <a:latin typeface="Arial" panose="020B0604020202020204" pitchFamily="34" charset="0"/>
              </a:rPr>
              <a:t> –0.3)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918" name="Text Box 8">
            <a:extLst>
              <a:ext uri="{FF2B5EF4-FFF2-40B4-BE49-F238E27FC236}">
                <a16:creationId xmlns:a16="http://schemas.microsoft.com/office/drawing/2014/main" id="{A17683AE-B421-C4CF-07B4-CC124EA07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81113"/>
            <a:ext cx="83629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Consider the formula for the summation of the first 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 terms of a geometric se</a:t>
            </a:r>
            <a:r>
              <a:rPr lang="en-US" altLang="zh-HK" sz="2600" i="0">
                <a:latin typeface="Arial" panose="020B0604020202020204" pitchFamily="34" charset="0"/>
              </a:rPr>
              <a:t>quence</a:t>
            </a:r>
            <a:r>
              <a:rPr lang="en-US" altLang="zh-TW" sz="2600" i="0">
                <a:latin typeface="Arial" panose="020B0604020202020204" pitchFamily="34" charset="0"/>
              </a:rPr>
              <a:t> with first term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and common ratio 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  <a:r>
              <a:rPr lang="en-US" altLang="zh-HK" sz="2600" i="0">
                <a:latin typeface="Arial" panose="020B0604020202020204" pitchFamily="34" charset="0"/>
              </a:rPr>
              <a:t>(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2600" i="0">
                <a:latin typeface="Arial" panose="020B0604020202020204" pitchFamily="34" charset="0"/>
              </a:rPr>
              <a:t>1):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graphicFrame>
        <p:nvGraphicFramePr>
          <p:cNvPr id="38919" name="Object 9">
            <a:extLst>
              <a:ext uri="{FF2B5EF4-FFF2-40B4-BE49-F238E27FC236}">
                <a16:creationId xmlns:a16="http://schemas.microsoft.com/office/drawing/2014/main" id="{94D43D1E-32AA-C978-847F-BF2A7B7DA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0675" y="2625725"/>
          <a:ext cx="217011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19300" imgH="762000" progId="Equation.3">
                  <p:embed/>
                </p:oleObj>
              </mc:Choice>
              <mc:Fallback>
                <p:oleObj name="方程式" r:id="rId2" imgW="2019300" imgH="76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625725"/>
                        <a:ext cx="217011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0">
            <a:extLst>
              <a:ext uri="{FF2B5EF4-FFF2-40B4-BE49-F238E27FC236}">
                <a16:creationId xmlns:a16="http://schemas.microsoft.com/office/drawing/2014/main" id="{CA8B6EFE-B1D1-0678-3207-48D002125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3413" y="2625725"/>
          <a:ext cx="21796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019300" imgH="762000" progId="Equation.3">
                  <p:embed/>
                </p:oleObj>
              </mc:Choice>
              <mc:Fallback>
                <p:oleObj name="方程式" r:id="rId4" imgW="2019300" imgH="762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2625725"/>
                        <a:ext cx="21796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11">
            <a:extLst>
              <a:ext uri="{FF2B5EF4-FFF2-40B4-BE49-F238E27FC236}">
                <a16:creationId xmlns:a16="http://schemas.microsoft.com/office/drawing/2014/main" id="{7D96DD7A-5EB1-2F78-902E-132215763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5" y="2808288"/>
            <a:ext cx="76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or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95245" name="Oval 13">
            <a:extLst>
              <a:ext uri="{FF2B5EF4-FFF2-40B4-BE49-F238E27FC236}">
                <a16:creationId xmlns:a16="http://schemas.microsoft.com/office/drawing/2014/main" id="{44D3A8E6-D248-8433-A761-CF2774EAD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2592388"/>
            <a:ext cx="215900" cy="3238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95246" name="Oval 14">
            <a:extLst>
              <a:ext uri="{FF2B5EF4-FFF2-40B4-BE49-F238E27FC236}">
                <a16:creationId xmlns:a16="http://schemas.microsoft.com/office/drawing/2014/main" id="{C5E77741-7842-B869-62A3-6E3E3E4C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2592388"/>
            <a:ext cx="215900" cy="3238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pic>
        <p:nvPicPr>
          <p:cNvPr id="95250" name="Picture 18">
            <a:extLst>
              <a:ext uri="{FF2B5EF4-FFF2-40B4-BE49-F238E27FC236}">
                <a16:creationId xmlns:a16="http://schemas.microsoft.com/office/drawing/2014/main" id="{BC0B52ED-FA13-CFE6-1C61-6110943A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4037013"/>
            <a:ext cx="1722437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00707DD7-F179-4635-598F-61BA2444E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2088" y="5291138"/>
          <a:ext cx="3254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39579" imgH="317225" progId="Equation.3">
                  <p:embed/>
                </p:oleObj>
              </mc:Choice>
              <mc:Fallback>
                <p:oleObj name="方程式" r:id="rId7" imgW="139579" imgH="317225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5291138"/>
                        <a:ext cx="32543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Text Box 5">
            <a:extLst>
              <a:ext uri="{FF2B5EF4-FFF2-40B4-BE49-F238E27FC236}">
                <a16:creationId xmlns:a16="http://schemas.microsoft.com/office/drawing/2014/main" id="{3ED1C0C9-FD2A-D824-22C8-C7ADA46C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 i="0">
                <a:solidFill>
                  <a:schemeClr val="tx2"/>
                </a:solidFill>
                <a:latin typeface="Arial" panose="020B0604020202020204" pitchFamily="34" charset="0"/>
              </a:rPr>
              <a:t>Sum to Infinity of a Geometric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2" grpId="0" animBg="1"/>
      <p:bldP spid="95251" grpId="0" animBg="1"/>
      <p:bldP spid="95234" grpId="0" animBg="1"/>
      <p:bldP spid="95235" grpId="0"/>
      <p:bldP spid="95245" grpId="0" animBg="1"/>
      <p:bldP spid="952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64" name="Group 144">
            <a:extLst>
              <a:ext uri="{FF2B5EF4-FFF2-40B4-BE49-F238E27FC236}">
                <a16:creationId xmlns:a16="http://schemas.microsoft.com/office/drawing/2014/main" id="{F34F2EE8-647B-CA39-D792-FB252F2B7237}"/>
              </a:ext>
            </a:extLst>
          </p:cNvPr>
          <p:cNvGraphicFramePr>
            <a:graphicFrameLocks noGrp="1"/>
          </p:cNvGraphicFramePr>
          <p:nvPr/>
        </p:nvGraphicFramePr>
        <p:xfrm>
          <a:off x="1073150" y="622300"/>
          <a:ext cx="5049838" cy="3578225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 </a:t>
                      </a:r>
                      <a:r>
                        <a:rPr kumimoji="1" lang="en-US" altLang="zh-HK" sz="28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5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55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150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051" name="Oval 131">
            <a:extLst>
              <a:ext uri="{FF2B5EF4-FFF2-40B4-BE49-F238E27FC236}">
                <a16:creationId xmlns:a16="http://schemas.microsoft.com/office/drawing/2014/main" id="{EA7C3D05-4539-7640-6161-47BD6858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2252663"/>
            <a:ext cx="288925" cy="360362"/>
          </a:xfrm>
          <a:prstGeom prst="ellipse">
            <a:avLst/>
          </a:prstGeom>
          <a:solidFill>
            <a:srgbClr val="FFDB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DB75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82052" name="Oval 132">
            <a:extLst>
              <a:ext uri="{FF2B5EF4-FFF2-40B4-BE49-F238E27FC236}">
                <a16:creationId xmlns:a16="http://schemas.microsoft.com/office/drawing/2014/main" id="{DA31407C-C000-5623-2490-B3E7F808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2889250"/>
            <a:ext cx="288925" cy="360363"/>
          </a:xfrm>
          <a:prstGeom prst="ellipse">
            <a:avLst/>
          </a:prstGeom>
          <a:solidFill>
            <a:srgbClr val="FFDB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DB75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82053" name="Oval 133">
            <a:extLst>
              <a:ext uri="{FF2B5EF4-FFF2-40B4-BE49-F238E27FC236}">
                <a16:creationId xmlns:a16="http://schemas.microsoft.com/office/drawing/2014/main" id="{7A12C3FB-0E7E-2E76-A763-FB5113A5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3597275"/>
            <a:ext cx="288925" cy="360363"/>
          </a:xfrm>
          <a:prstGeom prst="ellipse">
            <a:avLst/>
          </a:prstGeom>
          <a:solidFill>
            <a:srgbClr val="FFDB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DB75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82035" name="Text Box 115">
            <a:extLst>
              <a:ext uri="{FF2B5EF4-FFF2-40B4-BE49-F238E27FC236}">
                <a16:creationId xmlns:a16="http://schemas.microsoft.com/office/drawing/2014/main" id="{706DD52E-67DF-EEC0-07DE-2D71F3119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1539875"/>
            <a:ext cx="210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27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2036" name="Text Box 116">
            <a:extLst>
              <a:ext uri="{FF2B5EF4-FFF2-40B4-BE49-F238E27FC236}">
                <a16:creationId xmlns:a16="http://schemas.microsoft.com/office/drawing/2014/main" id="{0CCB2DF6-DA2B-7D3A-BB51-6263A54D6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2220913"/>
            <a:ext cx="203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5.90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2037" name="Text Box 117">
            <a:extLst>
              <a:ext uri="{FF2B5EF4-FFF2-40B4-BE49-F238E27FC236}">
                <a16:creationId xmlns:a16="http://schemas.microsoft.com/office/drawing/2014/main" id="{8347EBE3-6BDF-F227-221D-A56D82FBB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2889250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1.74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26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2038" name="Text Box 118">
            <a:extLst>
              <a:ext uri="{FF2B5EF4-FFF2-40B4-BE49-F238E27FC236}">
                <a16:creationId xmlns:a16="http://schemas.microsoft.com/office/drawing/2014/main" id="{5F2E76DF-E3BA-A518-2C1A-4569721A6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3592513"/>
            <a:ext cx="2209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3.70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71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82067" name="Group 147">
            <a:extLst>
              <a:ext uri="{FF2B5EF4-FFF2-40B4-BE49-F238E27FC236}">
                <a16:creationId xmlns:a16="http://schemas.microsoft.com/office/drawing/2014/main" id="{AA8C1097-D264-A337-6185-F3139CFCE54C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495425"/>
            <a:ext cx="754062" cy="2619375"/>
            <a:chOff x="4449" y="981"/>
            <a:chExt cx="650" cy="2046"/>
          </a:xfrm>
        </p:grpSpPr>
        <p:sp>
          <p:nvSpPr>
            <p:cNvPr id="39973" name="AutoShape 145">
              <a:extLst>
                <a:ext uri="{FF2B5EF4-FFF2-40B4-BE49-F238E27FC236}">
                  <a16:creationId xmlns:a16="http://schemas.microsoft.com/office/drawing/2014/main" id="{1DB39AE3-D850-A070-09CF-98F9C2686C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449" y="2812"/>
              <a:ext cx="650" cy="215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39974" name="AutoShape 146">
              <a:extLst>
                <a:ext uri="{FF2B5EF4-FFF2-40B4-BE49-F238E27FC236}">
                  <a16:creationId xmlns:a16="http://schemas.microsoft.com/office/drawing/2014/main" id="{F8083475-20BA-7BBA-729F-7883B6829B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581" y="981"/>
              <a:ext cx="363" cy="18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29 w 21600"/>
                <a:gd name="T13" fmla="*/ 6140 h 21600"/>
                <a:gd name="T14" fmla="*/ 15471 w 21600"/>
                <a:gd name="T15" fmla="*/ 154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88" y="21600"/>
                  </a:lnTo>
                  <a:lnTo>
                    <a:pt x="1291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99FF"/>
                </a:gs>
              </a:gsLst>
              <a:lin ang="162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15" name="AutoShape 23">
            <a:extLst>
              <a:ext uri="{FF2B5EF4-FFF2-40B4-BE49-F238E27FC236}">
                <a16:creationId xmlns:a16="http://schemas.microsoft.com/office/drawing/2014/main" id="{61513348-391C-8E40-6714-C65BE149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4360863"/>
            <a:ext cx="4857750" cy="1662112"/>
          </a:xfrm>
          <a:prstGeom prst="cloudCallout">
            <a:avLst>
              <a:gd name="adj1" fmla="val -55829"/>
              <a:gd name="adj2" fmla="val -31736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DBEA4402-ED41-1BE4-F6AA-609DE477F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705350"/>
            <a:ext cx="422751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500" i="0">
                <a:latin typeface="Arial" panose="020B0604020202020204" pitchFamily="34" charset="0"/>
              </a:rPr>
              <a:t>When </a:t>
            </a:r>
            <a:r>
              <a:rPr lang="en-US" altLang="zh-HK" sz="2500">
                <a:latin typeface="Arial" panose="020B0604020202020204" pitchFamily="34" charset="0"/>
              </a:rPr>
              <a:t>r</a:t>
            </a:r>
            <a:r>
              <a:rPr lang="en-US" altLang="zh-HK" sz="2500" i="0">
                <a:latin typeface="Arial" panose="020B0604020202020204" pitchFamily="34" charset="0"/>
              </a:rPr>
              <a:t> &gt; 1, what do </a:t>
            </a:r>
            <a:br>
              <a:rPr lang="en-US" altLang="zh-HK" sz="2500" i="0">
                <a:latin typeface="Arial" panose="020B0604020202020204" pitchFamily="34" charset="0"/>
              </a:rPr>
            </a:br>
            <a:r>
              <a:rPr lang="en-US" altLang="zh-HK" sz="2500" i="0">
                <a:latin typeface="Arial" panose="020B0604020202020204" pitchFamily="34" charset="0"/>
              </a:rPr>
              <a:t>you observe?</a:t>
            </a:r>
            <a:endParaRPr lang="en-US" altLang="zh-TW" sz="2500" i="0">
              <a:latin typeface="Arial" panose="020B0604020202020204" pitchFamily="34" charset="0"/>
            </a:endParaRPr>
          </a:p>
        </p:txBody>
      </p:sp>
      <p:pic>
        <p:nvPicPr>
          <p:cNvPr id="17" name="Picture 26">
            <a:extLst>
              <a:ext uri="{FF2B5EF4-FFF2-40B4-BE49-F238E27FC236}">
                <a16:creationId xmlns:a16="http://schemas.microsoft.com/office/drawing/2014/main" id="{1759E11C-2C95-D8A8-2235-B2DFB596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419600"/>
            <a:ext cx="13287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0B24F63-C9F9-AA93-88AA-A4899449F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247" r="25029" b="31245"/>
          <a:stretch>
            <a:fillRect/>
          </a:stretch>
        </p:blipFill>
        <p:spPr bwMode="auto">
          <a:xfrm>
            <a:off x="7340600" y="4619625"/>
            <a:ext cx="1409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1" grpId="0" animBg="1"/>
      <p:bldP spid="82052" grpId="0" animBg="1"/>
      <p:bldP spid="82053" grpId="0" animBg="1"/>
      <p:bldP spid="82035" grpId="0"/>
      <p:bldP spid="82036" grpId="0"/>
      <p:bldP spid="82037" grpId="0"/>
      <p:bldP spid="82038" grpId="0"/>
      <p:bldP spid="1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64" name="Group 144">
            <a:extLst>
              <a:ext uri="{FF2B5EF4-FFF2-40B4-BE49-F238E27FC236}">
                <a16:creationId xmlns:a16="http://schemas.microsoft.com/office/drawing/2014/main" id="{A6DC20A3-3F2D-A219-001F-C4136336FB94}"/>
              </a:ext>
            </a:extLst>
          </p:cNvPr>
          <p:cNvGraphicFramePr>
            <a:graphicFrameLocks noGrp="1"/>
          </p:cNvGraphicFramePr>
          <p:nvPr/>
        </p:nvGraphicFramePr>
        <p:xfrm>
          <a:off x="1073150" y="622300"/>
          <a:ext cx="5049838" cy="3578225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 </a:t>
                      </a:r>
                      <a:r>
                        <a:rPr kumimoji="1" lang="en-US" altLang="zh-HK" sz="28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5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55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150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85" name="Oval 131">
            <a:extLst>
              <a:ext uri="{FF2B5EF4-FFF2-40B4-BE49-F238E27FC236}">
                <a16:creationId xmlns:a16="http://schemas.microsoft.com/office/drawing/2014/main" id="{E45DDEA0-C24A-B575-90A4-9B5E0F471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2252663"/>
            <a:ext cx="288925" cy="360362"/>
          </a:xfrm>
          <a:prstGeom prst="ellipse">
            <a:avLst/>
          </a:prstGeom>
          <a:solidFill>
            <a:srgbClr val="FFDB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DB75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40986" name="Oval 132">
            <a:extLst>
              <a:ext uri="{FF2B5EF4-FFF2-40B4-BE49-F238E27FC236}">
                <a16:creationId xmlns:a16="http://schemas.microsoft.com/office/drawing/2014/main" id="{35157A29-815F-1AAC-495F-DE597C31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2889250"/>
            <a:ext cx="288925" cy="360363"/>
          </a:xfrm>
          <a:prstGeom prst="ellipse">
            <a:avLst/>
          </a:prstGeom>
          <a:solidFill>
            <a:srgbClr val="FFDB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DB75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40987" name="Oval 133">
            <a:extLst>
              <a:ext uri="{FF2B5EF4-FFF2-40B4-BE49-F238E27FC236}">
                <a16:creationId xmlns:a16="http://schemas.microsoft.com/office/drawing/2014/main" id="{2584738C-7E3D-EAF3-F787-DB945901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3597275"/>
            <a:ext cx="288925" cy="360363"/>
          </a:xfrm>
          <a:prstGeom prst="ellipse">
            <a:avLst/>
          </a:prstGeom>
          <a:solidFill>
            <a:srgbClr val="FFDB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DB75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40988" name="Text Box 115">
            <a:extLst>
              <a:ext uri="{FF2B5EF4-FFF2-40B4-BE49-F238E27FC236}">
                <a16:creationId xmlns:a16="http://schemas.microsoft.com/office/drawing/2014/main" id="{A6A935F0-7EE0-0622-1CF3-2132CFA20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1539875"/>
            <a:ext cx="210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27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0989" name="Text Box 116">
            <a:extLst>
              <a:ext uri="{FF2B5EF4-FFF2-40B4-BE49-F238E27FC236}">
                <a16:creationId xmlns:a16="http://schemas.microsoft.com/office/drawing/2014/main" id="{AF9EBDE3-519C-BA23-6CC0-6D943255B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2220913"/>
            <a:ext cx="203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5.90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0990" name="Text Box 117">
            <a:extLst>
              <a:ext uri="{FF2B5EF4-FFF2-40B4-BE49-F238E27FC236}">
                <a16:creationId xmlns:a16="http://schemas.microsoft.com/office/drawing/2014/main" id="{18D2FB35-AC53-C344-9400-8A402798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2889250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1.74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26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0991" name="Text Box 118">
            <a:extLst>
              <a:ext uri="{FF2B5EF4-FFF2-40B4-BE49-F238E27FC236}">
                <a16:creationId xmlns:a16="http://schemas.microsoft.com/office/drawing/2014/main" id="{1C1DA73D-FBBA-F9EA-8758-D7CDC8D32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3592513"/>
            <a:ext cx="2209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3.70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71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40992" name="Group 147">
            <a:extLst>
              <a:ext uri="{FF2B5EF4-FFF2-40B4-BE49-F238E27FC236}">
                <a16:creationId xmlns:a16="http://schemas.microsoft.com/office/drawing/2014/main" id="{25BEDC20-1930-A521-CCAD-1F0D5B4D5738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495425"/>
            <a:ext cx="754062" cy="2619375"/>
            <a:chOff x="4449" y="981"/>
            <a:chExt cx="650" cy="2046"/>
          </a:xfrm>
        </p:grpSpPr>
        <p:sp>
          <p:nvSpPr>
            <p:cNvPr id="40997" name="AutoShape 145">
              <a:extLst>
                <a:ext uri="{FF2B5EF4-FFF2-40B4-BE49-F238E27FC236}">
                  <a16:creationId xmlns:a16="http://schemas.microsoft.com/office/drawing/2014/main" id="{9DCA0D18-F20C-6667-4A87-1AA732658A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449" y="2812"/>
              <a:ext cx="650" cy="215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40998" name="AutoShape 146">
              <a:extLst>
                <a:ext uri="{FF2B5EF4-FFF2-40B4-BE49-F238E27FC236}">
                  <a16:creationId xmlns:a16="http://schemas.microsoft.com/office/drawing/2014/main" id="{A22EFC35-3D9C-54C3-9B19-AACB0FA4E2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581" y="981"/>
              <a:ext cx="363" cy="18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29 w 21600"/>
                <a:gd name="T13" fmla="*/ 6140 h 21600"/>
                <a:gd name="T14" fmla="*/ 15471 w 21600"/>
                <a:gd name="T15" fmla="*/ 154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88" y="21600"/>
                  </a:lnTo>
                  <a:lnTo>
                    <a:pt x="1291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99FF"/>
                </a:gs>
              </a:gsLst>
              <a:lin ang="162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33825" name="AutoShape 23">
            <a:extLst>
              <a:ext uri="{FF2B5EF4-FFF2-40B4-BE49-F238E27FC236}">
                <a16:creationId xmlns:a16="http://schemas.microsoft.com/office/drawing/2014/main" id="{82FE8ABD-6FBB-B67A-24F4-895C6A58C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4360863"/>
            <a:ext cx="4857750" cy="1662112"/>
          </a:xfrm>
          <a:prstGeom prst="cloudCallout">
            <a:avLst>
              <a:gd name="adj1" fmla="val 65181"/>
              <a:gd name="adj2" fmla="val -19509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3826" name="Text Box 24">
            <a:extLst>
              <a:ext uri="{FF2B5EF4-FFF2-40B4-BE49-F238E27FC236}">
                <a16:creationId xmlns:a16="http://schemas.microsoft.com/office/drawing/2014/main" id="{D910EDF7-1601-E359-AA38-DFAE889A6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4764088"/>
            <a:ext cx="4227512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500" i="0">
                <a:latin typeface="Arial" panose="020B0604020202020204" pitchFamily="34" charset="0"/>
              </a:rPr>
              <a:t>The value of </a:t>
            </a:r>
            <a:r>
              <a:rPr lang="en-US" altLang="zh-HK" sz="2400">
                <a:latin typeface="Arial" panose="020B0604020202020204" pitchFamily="34" charset="0"/>
              </a:rPr>
              <a:t>r</a:t>
            </a:r>
            <a:r>
              <a:rPr lang="en-US" altLang="zh-HK" sz="900">
                <a:latin typeface="Arial" panose="020B0604020202020204" pitchFamily="34" charset="0"/>
              </a:rPr>
              <a:t> </a:t>
            </a:r>
            <a:r>
              <a:rPr lang="en-US" altLang="zh-HK" sz="2400" baseline="30000">
                <a:latin typeface="Arial" panose="020B0604020202020204" pitchFamily="34" charset="0"/>
              </a:rPr>
              <a:t>n </a:t>
            </a:r>
            <a:r>
              <a:rPr lang="en-US" altLang="zh-HK" sz="2400" i="0">
                <a:latin typeface="Arial" panose="020B0604020202020204" pitchFamily="34" charset="0"/>
              </a:rPr>
              <a:t>increases as 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 increases.</a:t>
            </a:r>
            <a:r>
              <a:rPr lang="en-US" altLang="zh-HK" sz="2500" i="0">
                <a:latin typeface="Arial" panose="020B0604020202020204" pitchFamily="34" charset="0"/>
              </a:rPr>
              <a:t> </a:t>
            </a:r>
            <a:endParaRPr lang="en-US" altLang="zh-TW" sz="2500" i="0">
              <a:latin typeface="Arial" panose="020B0604020202020204" pitchFamily="34" charset="0"/>
            </a:endParaRPr>
          </a:p>
        </p:txBody>
      </p:sp>
      <p:pic>
        <p:nvPicPr>
          <p:cNvPr id="40995" name="Picture 26">
            <a:extLst>
              <a:ext uri="{FF2B5EF4-FFF2-40B4-BE49-F238E27FC236}">
                <a16:creationId xmlns:a16="http://schemas.microsoft.com/office/drawing/2014/main" id="{FBA2B66F-1BDE-25E8-CF82-AF7E7E3E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419600"/>
            <a:ext cx="13287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6" name="圖片 1">
            <a:extLst>
              <a:ext uri="{FF2B5EF4-FFF2-40B4-BE49-F238E27FC236}">
                <a16:creationId xmlns:a16="http://schemas.microsoft.com/office/drawing/2014/main" id="{EFC9E843-3459-DFEC-5048-E0C2D1BAB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247" r="25029" b="31245"/>
          <a:stretch>
            <a:fillRect/>
          </a:stretch>
        </p:blipFill>
        <p:spPr bwMode="auto">
          <a:xfrm>
            <a:off x="7340600" y="4619625"/>
            <a:ext cx="1409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5" grpId="0" animBg="1"/>
      <p:bldP spid="338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45" name="Group 109">
            <a:extLst>
              <a:ext uri="{FF2B5EF4-FFF2-40B4-BE49-F238E27FC236}">
                <a16:creationId xmlns:a16="http://schemas.microsoft.com/office/drawing/2014/main" id="{29F91641-C8E0-6788-1130-23D855BFF18E}"/>
              </a:ext>
            </a:extLst>
          </p:cNvPr>
          <p:cNvGraphicFramePr>
            <a:graphicFrameLocks noGrp="1"/>
          </p:cNvGraphicFramePr>
          <p:nvPr/>
        </p:nvGraphicFramePr>
        <p:xfrm>
          <a:off x="1060450" y="622300"/>
          <a:ext cx="5065713" cy="3578225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 </a:t>
                      </a:r>
                      <a:r>
                        <a:rPr kumimoji="1" lang="en-US" altLang="zh-HK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5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–2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55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150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164" name="Text Box 28">
            <a:extLst>
              <a:ext uri="{FF2B5EF4-FFF2-40B4-BE49-F238E27FC236}">
                <a16:creationId xmlns:a16="http://schemas.microsoft.com/office/drawing/2014/main" id="{11A0BCF0-9C87-733A-43D8-DB4ABD443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1506538"/>
            <a:ext cx="203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– 8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1165" name="Text Box 29">
            <a:extLst>
              <a:ext uri="{FF2B5EF4-FFF2-40B4-BE49-F238E27FC236}">
                <a16:creationId xmlns:a16="http://schemas.microsoft.com/office/drawing/2014/main" id="{70E40BC4-D06C-CCA0-1321-E70E18D0A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5" y="2243138"/>
            <a:ext cx="210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1024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1166" name="Text Box 30">
            <a:extLst>
              <a:ext uri="{FF2B5EF4-FFF2-40B4-BE49-F238E27FC236}">
                <a16:creationId xmlns:a16="http://schemas.microsoft.com/office/drawing/2014/main" id="{DF8A79F3-715B-62B7-7D3A-B72645A4F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2927350"/>
            <a:ext cx="2136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–3.60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16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1167" name="Text Box 31">
            <a:extLst>
              <a:ext uri="{FF2B5EF4-FFF2-40B4-BE49-F238E27FC236}">
                <a16:creationId xmlns:a16="http://schemas.microsoft.com/office/drawing/2014/main" id="{79E59089-71C0-4FF0-EF71-2FCBC37E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3602038"/>
            <a:ext cx="2224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1.43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45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6F903587-E0D0-775D-F723-D98EF748E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4360863"/>
            <a:ext cx="4857750" cy="1662112"/>
          </a:xfrm>
          <a:prstGeom prst="cloudCallout">
            <a:avLst>
              <a:gd name="adj1" fmla="val -55829"/>
              <a:gd name="adj2" fmla="val -31736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D86BFB71-4AFF-1835-4F87-11A1EF40D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705350"/>
            <a:ext cx="422751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500" i="0">
                <a:latin typeface="Arial" panose="020B0604020202020204" pitchFamily="34" charset="0"/>
              </a:rPr>
              <a:t>When </a:t>
            </a:r>
            <a:r>
              <a:rPr lang="en-US" altLang="zh-HK" sz="2500">
                <a:latin typeface="Arial" panose="020B0604020202020204" pitchFamily="34" charset="0"/>
              </a:rPr>
              <a:t>r</a:t>
            </a:r>
            <a:r>
              <a:rPr lang="en-US" altLang="zh-HK" sz="2500" i="0">
                <a:latin typeface="Arial" panose="020B0604020202020204" pitchFamily="34" charset="0"/>
              </a:rPr>
              <a:t> &lt; </a:t>
            </a:r>
            <a:r>
              <a:rPr lang="en-US" altLang="zh-HK" sz="2400" i="0">
                <a:latin typeface="Arial" panose="020B0604020202020204" pitchFamily="34" charset="0"/>
              </a:rPr>
              <a:t>–</a:t>
            </a:r>
            <a:r>
              <a:rPr lang="en-US" altLang="zh-HK" sz="2500" i="0">
                <a:latin typeface="Arial" panose="020B0604020202020204" pitchFamily="34" charset="0"/>
              </a:rPr>
              <a:t>1, what do </a:t>
            </a:r>
            <a:br>
              <a:rPr lang="en-US" altLang="zh-HK" sz="2500" i="0">
                <a:latin typeface="Arial" panose="020B0604020202020204" pitchFamily="34" charset="0"/>
              </a:rPr>
            </a:br>
            <a:r>
              <a:rPr lang="en-US" altLang="zh-HK" sz="2500" i="0">
                <a:latin typeface="Arial" panose="020B0604020202020204" pitchFamily="34" charset="0"/>
              </a:rPr>
              <a:t>you observe?</a:t>
            </a:r>
            <a:endParaRPr lang="en-US" altLang="zh-TW" sz="2500" i="0">
              <a:latin typeface="Arial" panose="020B0604020202020204" pitchFamily="34" charset="0"/>
            </a:endParaRPr>
          </a:p>
        </p:txBody>
      </p:sp>
      <p:pic>
        <p:nvPicPr>
          <p:cNvPr id="21" name="Picture 26">
            <a:extLst>
              <a:ext uri="{FF2B5EF4-FFF2-40B4-BE49-F238E27FC236}">
                <a16:creationId xmlns:a16="http://schemas.microsoft.com/office/drawing/2014/main" id="{A465028A-7026-E927-387D-233F7622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419600"/>
            <a:ext cx="13287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圖片 1">
            <a:extLst>
              <a:ext uri="{FF2B5EF4-FFF2-40B4-BE49-F238E27FC236}">
                <a16:creationId xmlns:a16="http://schemas.microsoft.com/office/drawing/2014/main" id="{5F14352B-76D0-AD30-4646-208D204DD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247" r="25029" b="31245"/>
          <a:stretch>
            <a:fillRect/>
          </a:stretch>
        </p:blipFill>
        <p:spPr bwMode="auto">
          <a:xfrm>
            <a:off x="7340600" y="4619625"/>
            <a:ext cx="1409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4" grpId="0"/>
      <p:bldP spid="91165" grpId="0"/>
      <p:bldP spid="91166" grpId="0"/>
      <p:bldP spid="91167" grpId="0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45" name="Group 109">
            <a:extLst>
              <a:ext uri="{FF2B5EF4-FFF2-40B4-BE49-F238E27FC236}">
                <a16:creationId xmlns:a16="http://schemas.microsoft.com/office/drawing/2014/main" id="{BFF5B6DD-8F14-FBB5-C16D-449E1ABD8133}"/>
              </a:ext>
            </a:extLst>
          </p:cNvPr>
          <p:cNvGraphicFramePr>
            <a:graphicFrameLocks noGrp="1"/>
          </p:cNvGraphicFramePr>
          <p:nvPr/>
        </p:nvGraphicFramePr>
        <p:xfrm>
          <a:off x="1060450" y="622300"/>
          <a:ext cx="5065713" cy="3578225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 </a:t>
                      </a:r>
                      <a:r>
                        <a:rPr kumimoji="1" lang="en-US" altLang="zh-HK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5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–2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55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150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033" name="Text Box 28">
            <a:extLst>
              <a:ext uri="{FF2B5EF4-FFF2-40B4-BE49-F238E27FC236}">
                <a16:creationId xmlns:a16="http://schemas.microsoft.com/office/drawing/2014/main" id="{DA419608-9D53-4F45-E164-845CD208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1506538"/>
            <a:ext cx="203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– 8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3034" name="Text Box 29">
            <a:extLst>
              <a:ext uri="{FF2B5EF4-FFF2-40B4-BE49-F238E27FC236}">
                <a16:creationId xmlns:a16="http://schemas.microsoft.com/office/drawing/2014/main" id="{4E12E1D3-47BE-71A7-73D3-23B1B39FB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5" y="2243138"/>
            <a:ext cx="210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1024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3035" name="Text Box 30">
            <a:extLst>
              <a:ext uri="{FF2B5EF4-FFF2-40B4-BE49-F238E27FC236}">
                <a16:creationId xmlns:a16="http://schemas.microsoft.com/office/drawing/2014/main" id="{252B9B92-DD29-FFCF-8A1B-DEA535E1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2927350"/>
            <a:ext cx="2136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–3.60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16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3036" name="Text Box 31">
            <a:extLst>
              <a:ext uri="{FF2B5EF4-FFF2-40B4-BE49-F238E27FC236}">
                <a16:creationId xmlns:a16="http://schemas.microsoft.com/office/drawing/2014/main" id="{732412D1-D78E-2B42-187D-4289F2037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3602038"/>
            <a:ext cx="2224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1.43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45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16AF982A-6411-9B83-E065-D754E3EA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4360863"/>
            <a:ext cx="5921375" cy="2170112"/>
          </a:xfrm>
          <a:prstGeom prst="cloudCallout">
            <a:avLst>
              <a:gd name="adj1" fmla="val 59134"/>
              <a:gd name="adj2" fmla="val -29060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F3898E92-EE5E-2742-F378-6FB489E14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687888"/>
            <a:ext cx="47307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500" i="0">
                <a:latin typeface="Arial" panose="020B0604020202020204" pitchFamily="34" charset="0"/>
              </a:rPr>
              <a:t>Since the sign of </a:t>
            </a:r>
            <a:r>
              <a:rPr lang="en-US" altLang="zh-HK" sz="2500">
                <a:latin typeface="Arial" panose="020B0604020202020204" pitchFamily="34" charset="0"/>
              </a:rPr>
              <a:t>r</a:t>
            </a:r>
            <a:r>
              <a:rPr lang="en-US" altLang="zh-HK" sz="1200" i="0">
                <a:latin typeface="Arial" panose="020B0604020202020204" pitchFamily="34" charset="0"/>
              </a:rPr>
              <a:t> </a:t>
            </a:r>
            <a:r>
              <a:rPr lang="en-US" altLang="zh-HK" sz="2500" baseline="30000">
                <a:latin typeface="Arial" panose="020B0604020202020204" pitchFamily="34" charset="0"/>
              </a:rPr>
              <a:t>n</a:t>
            </a:r>
            <a:r>
              <a:rPr lang="en-US" altLang="zh-HK" sz="2500" i="0">
                <a:latin typeface="Arial" panose="020B0604020202020204" pitchFamily="34" charset="0"/>
              </a:rPr>
              <a:t> alternates, t</a:t>
            </a:r>
            <a:r>
              <a:rPr lang="en-US" altLang="zh-HK" sz="2500" i="0">
                <a:solidFill>
                  <a:srgbClr val="000000"/>
                </a:solidFill>
                <a:latin typeface="Arial" panose="020B0604020202020204" pitchFamily="34" charset="0"/>
              </a:rPr>
              <a:t>he value of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altLang="zh-HK" sz="9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HK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n </a:t>
            </a:r>
            <a:r>
              <a:rPr lang="en-US" altLang="zh-HK" sz="2400" i="0">
                <a:solidFill>
                  <a:srgbClr val="000000"/>
                </a:solidFill>
                <a:latin typeface="Arial" panose="020B0604020202020204" pitchFamily="34" charset="0"/>
              </a:rPr>
              <a:t>becomes very large or very small as </a:t>
            </a:r>
            <a:br>
              <a:rPr lang="en-US" altLang="zh-HK" sz="2400" i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altLang="zh-HK" sz="2400" i="0">
                <a:solidFill>
                  <a:srgbClr val="000000"/>
                </a:solidFill>
                <a:latin typeface="Arial" panose="020B0604020202020204" pitchFamily="34" charset="0"/>
              </a:rPr>
              <a:t> increases.</a:t>
            </a:r>
            <a:r>
              <a:rPr lang="en-US" altLang="zh-HK" sz="2500" i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HK" sz="2500" i="0">
                <a:latin typeface="Arial" panose="020B0604020202020204" pitchFamily="34" charset="0"/>
              </a:rPr>
              <a:t>  </a:t>
            </a:r>
            <a:endParaRPr lang="en-US" altLang="zh-TW" sz="2500" i="0">
              <a:latin typeface="Arial" panose="020B0604020202020204" pitchFamily="34" charset="0"/>
            </a:endParaRPr>
          </a:p>
        </p:txBody>
      </p:sp>
      <p:pic>
        <p:nvPicPr>
          <p:cNvPr id="43039" name="Picture 26">
            <a:extLst>
              <a:ext uri="{FF2B5EF4-FFF2-40B4-BE49-F238E27FC236}">
                <a16:creationId xmlns:a16="http://schemas.microsoft.com/office/drawing/2014/main" id="{C9C470D3-0ABB-88B7-777A-71B62707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419600"/>
            <a:ext cx="13287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0" name="圖片 1">
            <a:extLst>
              <a:ext uri="{FF2B5EF4-FFF2-40B4-BE49-F238E27FC236}">
                <a16:creationId xmlns:a16="http://schemas.microsoft.com/office/drawing/2014/main" id="{E33B1023-1040-25EF-CEFE-AF043181A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247" r="25029" b="31245"/>
          <a:stretch>
            <a:fillRect/>
          </a:stretch>
        </p:blipFill>
        <p:spPr bwMode="auto">
          <a:xfrm>
            <a:off x="7340600" y="4619625"/>
            <a:ext cx="1409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80" name="Oval 68">
            <a:extLst>
              <a:ext uri="{FF2B5EF4-FFF2-40B4-BE49-F238E27FC236}">
                <a16:creationId xmlns:a16="http://schemas.microsoft.com/office/drawing/2014/main" id="{CDA906CE-380F-3D1F-F006-CF2CC443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228850"/>
            <a:ext cx="360363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90181" name="Oval 69">
            <a:extLst>
              <a:ext uri="{FF2B5EF4-FFF2-40B4-BE49-F238E27FC236}">
                <a16:creationId xmlns:a16="http://schemas.microsoft.com/office/drawing/2014/main" id="{F1ACD6F4-FE44-0F40-921D-A49503458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2922588"/>
            <a:ext cx="482600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90182" name="Oval 70">
            <a:extLst>
              <a:ext uri="{FF2B5EF4-FFF2-40B4-BE49-F238E27FC236}">
                <a16:creationId xmlns:a16="http://schemas.microsoft.com/office/drawing/2014/main" id="{7FCDBB7E-C8B2-5EAC-8191-CDDD2A311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3578225"/>
            <a:ext cx="482600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90178" name="Group 66">
            <a:extLst>
              <a:ext uri="{FF2B5EF4-FFF2-40B4-BE49-F238E27FC236}">
                <a16:creationId xmlns:a16="http://schemas.microsoft.com/office/drawing/2014/main" id="{BA3F85F8-DD2E-525B-B6BE-267E158EA385}"/>
              </a:ext>
            </a:extLst>
          </p:cNvPr>
          <p:cNvGraphicFramePr>
            <a:graphicFrameLocks noGrp="1"/>
          </p:cNvGraphicFramePr>
          <p:nvPr/>
        </p:nvGraphicFramePr>
        <p:xfrm>
          <a:off x="1057275" y="622300"/>
          <a:ext cx="5048250" cy="3578225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 </a:t>
                      </a:r>
                      <a:r>
                        <a:rPr kumimoji="1" lang="en-US" altLang="zh-HK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5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55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150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140" name="Text Box 28">
            <a:extLst>
              <a:ext uri="{FF2B5EF4-FFF2-40B4-BE49-F238E27FC236}">
                <a16:creationId xmlns:a16="http://schemas.microsoft.com/office/drawing/2014/main" id="{8B6CAA49-BC4D-910E-C825-553174BB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1555750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0.125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0141" name="Text Box 29">
            <a:extLst>
              <a:ext uri="{FF2B5EF4-FFF2-40B4-BE49-F238E27FC236}">
                <a16:creationId xmlns:a16="http://schemas.microsoft.com/office/drawing/2014/main" id="{CDF7D6C4-6822-4333-CBBC-7DEEAF90A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2232025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9.77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–4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0142" name="Text Box 30">
            <a:extLst>
              <a:ext uri="{FF2B5EF4-FFF2-40B4-BE49-F238E27FC236}">
                <a16:creationId xmlns:a16="http://schemas.microsoft.com/office/drawing/2014/main" id="{A509338C-4260-76D6-F7BF-3F93420E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2911475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2.78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–17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0143" name="Text Box 31">
            <a:extLst>
              <a:ext uri="{FF2B5EF4-FFF2-40B4-BE49-F238E27FC236}">
                <a16:creationId xmlns:a16="http://schemas.microsoft.com/office/drawing/2014/main" id="{FE115278-C276-DEB4-A5D1-D3713B0EA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3575050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7.01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–46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90183" name="Group 71">
            <a:extLst>
              <a:ext uri="{FF2B5EF4-FFF2-40B4-BE49-F238E27FC236}">
                <a16:creationId xmlns:a16="http://schemas.microsoft.com/office/drawing/2014/main" id="{6BB86D4D-9C3A-2F8F-EB69-A08D5B1C9CE9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1543050"/>
            <a:ext cx="576263" cy="2551113"/>
            <a:chOff x="4581" y="981"/>
            <a:chExt cx="363" cy="2046"/>
          </a:xfrm>
        </p:grpSpPr>
        <p:sp>
          <p:nvSpPr>
            <p:cNvPr id="44070" name="AutoShape 72">
              <a:extLst>
                <a:ext uri="{FF2B5EF4-FFF2-40B4-BE49-F238E27FC236}">
                  <a16:creationId xmlns:a16="http://schemas.microsoft.com/office/drawing/2014/main" id="{BA0D7A37-0E76-45EE-D916-0F54644CB7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649" y="2812"/>
              <a:ext cx="249" cy="215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44071" name="AutoShape 73">
              <a:extLst>
                <a:ext uri="{FF2B5EF4-FFF2-40B4-BE49-F238E27FC236}">
                  <a16:creationId xmlns:a16="http://schemas.microsoft.com/office/drawing/2014/main" id="{D5C28446-90AF-3DA7-AA1C-0C1861C39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981"/>
              <a:ext cx="363" cy="18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29 w 21600"/>
                <a:gd name="T13" fmla="*/ 6140 h 21600"/>
                <a:gd name="T14" fmla="*/ 15471 w 21600"/>
                <a:gd name="T15" fmla="*/ 154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88" y="21600"/>
                  </a:lnTo>
                  <a:lnTo>
                    <a:pt x="1291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99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15" name="AutoShape 23">
            <a:extLst>
              <a:ext uri="{FF2B5EF4-FFF2-40B4-BE49-F238E27FC236}">
                <a16:creationId xmlns:a16="http://schemas.microsoft.com/office/drawing/2014/main" id="{AC8115CE-D6DA-68C7-12F2-7806B176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4360863"/>
            <a:ext cx="4857750" cy="1662112"/>
          </a:xfrm>
          <a:prstGeom prst="cloudCallout">
            <a:avLst>
              <a:gd name="adj1" fmla="val -55829"/>
              <a:gd name="adj2" fmla="val -31736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0C6D2CB0-F19F-2E47-764E-5CA6A1A73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705350"/>
            <a:ext cx="422751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500" i="0">
                <a:latin typeface="Arial" panose="020B0604020202020204" pitchFamily="34" charset="0"/>
              </a:rPr>
              <a:t>When 0 &lt; </a:t>
            </a:r>
            <a:r>
              <a:rPr lang="en-US" altLang="zh-HK" sz="2500">
                <a:latin typeface="Arial" panose="020B0604020202020204" pitchFamily="34" charset="0"/>
              </a:rPr>
              <a:t>r</a:t>
            </a:r>
            <a:r>
              <a:rPr lang="en-US" altLang="zh-HK" sz="2500" i="0">
                <a:latin typeface="Arial" panose="020B0604020202020204" pitchFamily="34" charset="0"/>
              </a:rPr>
              <a:t> &lt; 1, what do </a:t>
            </a:r>
            <a:br>
              <a:rPr lang="en-US" altLang="zh-HK" sz="2500" i="0">
                <a:latin typeface="Arial" panose="020B0604020202020204" pitchFamily="34" charset="0"/>
              </a:rPr>
            </a:br>
            <a:r>
              <a:rPr lang="en-US" altLang="zh-HK" sz="2500" i="0">
                <a:latin typeface="Arial" panose="020B0604020202020204" pitchFamily="34" charset="0"/>
              </a:rPr>
              <a:t>you observe?</a:t>
            </a:r>
            <a:endParaRPr lang="en-US" altLang="zh-TW" sz="2500" i="0">
              <a:latin typeface="Arial" panose="020B0604020202020204" pitchFamily="34" charset="0"/>
            </a:endParaRPr>
          </a:p>
        </p:txBody>
      </p:sp>
      <p:pic>
        <p:nvPicPr>
          <p:cNvPr id="17" name="Picture 26">
            <a:extLst>
              <a:ext uri="{FF2B5EF4-FFF2-40B4-BE49-F238E27FC236}">
                <a16:creationId xmlns:a16="http://schemas.microsoft.com/office/drawing/2014/main" id="{47F36F71-3823-138E-8769-3E724664E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419600"/>
            <a:ext cx="13287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68" name="物件 1">
            <a:extLst>
              <a:ext uri="{FF2B5EF4-FFF2-40B4-BE49-F238E27FC236}">
                <a16:creationId xmlns:a16="http://schemas.microsoft.com/office/drawing/2014/main" id="{BA6F813F-A920-97EF-EB8C-80BBA0D38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2432050"/>
          <a:ext cx="3254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39579" imgH="317225" progId="Equation.3">
                  <p:embed/>
                </p:oleObj>
              </mc:Choice>
              <mc:Fallback>
                <p:oleObj name="方程式" r:id="rId3" imgW="139579" imgH="317225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432050"/>
                        <a:ext cx="32543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圖片 1">
            <a:extLst>
              <a:ext uri="{FF2B5EF4-FFF2-40B4-BE49-F238E27FC236}">
                <a16:creationId xmlns:a16="http://schemas.microsoft.com/office/drawing/2014/main" id="{3557AF5A-66D2-3FED-EACE-E11303537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247" r="25029" b="31245"/>
          <a:stretch>
            <a:fillRect/>
          </a:stretch>
        </p:blipFill>
        <p:spPr bwMode="auto">
          <a:xfrm>
            <a:off x="7340600" y="4619625"/>
            <a:ext cx="1409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80" grpId="0" animBg="1"/>
      <p:bldP spid="90181" grpId="0" animBg="1"/>
      <p:bldP spid="90182" grpId="0" animBg="1"/>
      <p:bldP spid="90140" grpId="0"/>
      <p:bldP spid="90141" grpId="0"/>
      <p:bldP spid="90142" grpId="0"/>
      <p:bldP spid="90143" grpId="0"/>
      <p:bldP spid="15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68">
            <a:extLst>
              <a:ext uri="{FF2B5EF4-FFF2-40B4-BE49-F238E27FC236}">
                <a16:creationId xmlns:a16="http://schemas.microsoft.com/office/drawing/2014/main" id="{8C6B7B65-53C2-EA08-EEF7-CFFB4C0C7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228850"/>
            <a:ext cx="360363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45059" name="Oval 69">
            <a:extLst>
              <a:ext uri="{FF2B5EF4-FFF2-40B4-BE49-F238E27FC236}">
                <a16:creationId xmlns:a16="http://schemas.microsoft.com/office/drawing/2014/main" id="{86536EA8-47A5-9F7B-1E09-494964FD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2922588"/>
            <a:ext cx="482600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45060" name="Oval 70">
            <a:extLst>
              <a:ext uri="{FF2B5EF4-FFF2-40B4-BE49-F238E27FC236}">
                <a16:creationId xmlns:a16="http://schemas.microsoft.com/office/drawing/2014/main" id="{B5D3218A-CA36-3A58-98A1-9B029196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3578225"/>
            <a:ext cx="482600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90178" name="Group 66">
            <a:extLst>
              <a:ext uri="{FF2B5EF4-FFF2-40B4-BE49-F238E27FC236}">
                <a16:creationId xmlns:a16="http://schemas.microsoft.com/office/drawing/2014/main" id="{93DFD3E1-0223-D146-6D61-DDCBE63FC5BF}"/>
              </a:ext>
            </a:extLst>
          </p:cNvPr>
          <p:cNvGraphicFramePr>
            <a:graphicFrameLocks noGrp="1"/>
          </p:cNvGraphicFramePr>
          <p:nvPr/>
        </p:nvGraphicFramePr>
        <p:xfrm>
          <a:off x="1057275" y="622300"/>
          <a:ext cx="5048250" cy="3578225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 </a:t>
                      </a:r>
                      <a:r>
                        <a:rPr kumimoji="1" lang="en-US" altLang="zh-HK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5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55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150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084" name="Text Box 28">
            <a:extLst>
              <a:ext uri="{FF2B5EF4-FFF2-40B4-BE49-F238E27FC236}">
                <a16:creationId xmlns:a16="http://schemas.microsoft.com/office/drawing/2014/main" id="{56C059FC-D590-5558-CE33-770E6C8B2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1555750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0.125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82003B49-A61C-C14E-F7E5-CFC0F3F26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2232025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9.77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–4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5E3FAE52-2E4F-6822-90C6-9185496D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2911475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2.78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–17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5087" name="Text Box 31">
            <a:extLst>
              <a:ext uri="{FF2B5EF4-FFF2-40B4-BE49-F238E27FC236}">
                <a16:creationId xmlns:a16="http://schemas.microsoft.com/office/drawing/2014/main" id="{67244D33-6586-DC5B-0F27-1DD4E4960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3575050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7.01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–46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45088" name="Group 71">
            <a:extLst>
              <a:ext uri="{FF2B5EF4-FFF2-40B4-BE49-F238E27FC236}">
                <a16:creationId xmlns:a16="http://schemas.microsoft.com/office/drawing/2014/main" id="{8A32A638-360C-8C26-F557-CFD9FF88C67F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1543050"/>
            <a:ext cx="576263" cy="2551113"/>
            <a:chOff x="4581" y="981"/>
            <a:chExt cx="363" cy="2046"/>
          </a:xfrm>
        </p:grpSpPr>
        <p:sp>
          <p:nvSpPr>
            <p:cNvPr id="45094" name="AutoShape 72">
              <a:extLst>
                <a:ext uri="{FF2B5EF4-FFF2-40B4-BE49-F238E27FC236}">
                  <a16:creationId xmlns:a16="http://schemas.microsoft.com/office/drawing/2014/main" id="{93063BB8-2D4E-F33A-02A4-64DFE4B846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649" y="2812"/>
              <a:ext cx="249" cy="215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45095" name="AutoShape 73">
              <a:extLst>
                <a:ext uri="{FF2B5EF4-FFF2-40B4-BE49-F238E27FC236}">
                  <a16:creationId xmlns:a16="http://schemas.microsoft.com/office/drawing/2014/main" id="{F85B635B-A882-083C-78C7-9AC94ECB1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981"/>
              <a:ext cx="363" cy="18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29 w 21600"/>
                <a:gd name="T13" fmla="*/ 6140 h 21600"/>
                <a:gd name="T14" fmla="*/ 15471 w 21600"/>
                <a:gd name="T15" fmla="*/ 154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88" y="21600"/>
                  </a:lnTo>
                  <a:lnTo>
                    <a:pt x="1291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99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45089" name="AutoShape 23">
            <a:extLst>
              <a:ext uri="{FF2B5EF4-FFF2-40B4-BE49-F238E27FC236}">
                <a16:creationId xmlns:a16="http://schemas.microsoft.com/office/drawing/2014/main" id="{CE80E07F-7C0A-28F5-460C-24E60A79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4316413"/>
            <a:ext cx="4857750" cy="1662112"/>
          </a:xfrm>
          <a:prstGeom prst="cloudCallout">
            <a:avLst>
              <a:gd name="adj1" fmla="val 56514"/>
              <a:gd name="adj2" fmla="val -21259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5090" name="Picture 26">
            <a:extLst>
              <a:ext uri="{FF2B5EF4-FFF2-40B4-BE49-F238E27FC236}">
                <a16:creationId xmlns:a16="http://schemas.microsoft.com/office/drawing/2014/main" id="{65924E72-2F43-ABE2-8BB5-6915A0121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419600"/>
            <a:ext cx="13287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91" name="物件 1">
            <a:extLst>
              <a:ext uri="{FF2B5EF4-FFF2-40B4-BE49-F238E27FC236}">
                <a16:creationId xmlns:a16="http://schemas.microsoft.com/office/drawing/2014/main" id="{71BED704-A905-287F-4C13-9BD8C09E0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2432050"/>
          <a:ext cx="3254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39579" imgH="317225" progId="Equation.3">
                  <p:embed/>
                </p:oleObj>
              </mc:Choice>
              <mc:Fallback>
                <p:oleObj name="方程式" r:id="rId3" imgW="139579" imgH="317225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432050"/>
                        <a:ext cx="32543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4">
            <a:extLst>
              <a:ext uri="{FF2B5EF4-FFF2-40B4-BE49-F238E27FC236}">
                <a16:creationId xmlns:a16="http://schemas.microsoft.com/office/drawing/2014/main" id="{A070E0BD-56C9-42DD-69F4-857F73F4F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4719638"/>
            <a:ext cx="4227512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500" i="0">
                <a:latin typeface="Arial" panose="020B0604020202020204" pitchFamily="34" charset="0"/>
              </a:rPr>
              <a:t>The value of </a:t>
            </a:r>
            <a:r>
              <a:rPr lang="en-US" altLang="zh-HK" sz="2400">
                <a:latin typeface="Arial" panose="020B0604020202020204" pitchFamily="34" charset="0"/>
              </a:rPr>
              <a:t>r</a:t>
            </a:r>
            <a:r>
              <a:rPr lang="en-US" altLang="zh-HK" sz="900">
                <a:latin typeface="Arial" panose="020B0604020202020204" pitchFamily="34" charset="0"/>
              </a:rPr>
              <a:t> </a:t>
            </a:r>
            <a:r>
              <a:rPr lang="en-US" altLang="zh-HK" sz="2400" baseline="30000">
                <a:latin typeface="Arial" panose="020B0604020202020204" pitchFamily="34" charset="0"/>
              </a:rPr>
              <a:t>n </a:t>
            </a:r>
            <a:r>
              <a:rPr lang="en-US" altLang="zh-HK" sz="2400" i="0">
                <a:latin typeface="Arial" panose="020B0604020202020204" pitchFamily="34" charset="0"/>
              </a:rPr>
              <a:t>decreases as 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 increases.</a:t>
            </a:r>
            <a:r>
              <a:rPr lang="en-US" altLang="zh-HK" sz="2500" i="0">
                <a:latin typeface="Arial" panose="020B0604020202020204" pitchFamily="34" charset="0"/>
              </a:rPr>
              <a:t> </a:t>
            </a:r>
            <a:endParaRPr lang="en-US" altLang="zh-TW" sz="2500" i="0">
              <a:latin typeface="Arial" panose="020B0604020202020204" pitchFamily="34" charset="0"/>
            </a:endParaRPr>
          </a:p>
        </p:txBody>
      </p:sp>
      <p:pic>
        <p:nvPicPr>
          <p:cNvPr id="45093" name="圖片 1">
            <a:extLst>
              <a:ext uri="{FF2B5EF4-FFF2-40B4-BE49-F238E27FC236}">
                <a16:creationId xmlns:a16="http://schemas.microsoft.com/office/drawing/2014/main" id="{1D79A419-0873-74E2-7F38-32F06AE54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247" r="25029" b="31245"/>
          <a:stretch>
            <a:fillRect/>
          </a:stretch>
        </p:blipFill>
        <p:spPr bwMode="auto">
          <a:xfrm>
            <a:off x="7340600" y="4619625"/>
            <a:ext cx="1409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0">
            <a:extLst>
              <a:ext uri="{FF2B5EF4-FFF2-40B4-BE49-F238E27FC236}">
                <a16:creationId xmlns:a16="http://schemas.microsoft.com/office/drawing/2014/main" id="{D2DBD1D9-E3F0-0157-B715-1EFD7662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574675"/>
            <a:ext cx="8129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geometric sequence 2, 8, 32, 128, 512, ... , where the common ratio of the sequence is 4.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3C428AA-259A-315D-AFEC-A10A3E842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-3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45">
            <a:extLst>
              <a:ext uri="{FF2B5EF4-FFF2-40B4-BE49-F238E27FC236}">
                <a16:creationId xmlns:a16="http://schemas.microsoft.com/office/drawing/2014/main" id="{69BCB1CA-248A-9794-6A10-5B91F2AA4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4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AutoShape 23">
            <a:extLst>
              <a:ext uri="{FF2B5EF4-FFF2-40B4-BE49-F238E27FC236}">
                <a16:creationId xmlns:a16="http://schemas.microsoft.com/office/drawing/2014/main" id="{902F4626-0BE4-47B4-CBEB-6177F06B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519238"/>
            <a:ext cx="7086600" cy="1452562"/>
          </a:xfrm>
          <a:prstGeom prst="cloudCallout">
            <a:avLst>
              <a:gd name="adj1" fmla="val 53574"/>
              <a:gd name="adj2" fmla="val -38329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74A8E6AB-2F48-9B7A-8998-C88EA20DE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830388"/>
            <a:ext cx="58118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The sequence can be rewritten as: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		2,  2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4, 2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...</a:t>
            </a:r>
          </a:p>
        </p:txBody>
      </p:sp>
      <p:pic>
        <p:nvPicPr>
          <p:cNvPr id="18" name="Picture 26">
            <a:extLst>
              <a:ext uri="{FF2B5EF4-FFF2-40B4-BE49-F238E27FC236}">
                <a16:creationId xmlns:a16="http://schemas.microsoft.com/office/drawing/2014/main" id="{0E142927-36BC-CBB5-D85D-A77D79BA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6" r="20412"/>
          <a:stretch>
            <a:fillRect/>
          </a:stretch>
        </p:blipFill>
        <p:spPr bwMode="auto">
          <a:xfrm>
            <a:off x="7762875" y="1319213"/>
            <a:ext cx="1082675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68">
            <a:extLst>
              <a:ext uri="{FF2B5EF4-FFF2-40B4-BE49-F238E27FC236}">
                <a16:creationId xmlns:a16="http://schemas.microsoft.com/office/drawing/2014/main" id="{0CF02580-EB65-0A80-BE35-D1E36D91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228850"/>
            <a:ext cx="360363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46083" name="Oval 69">
            <a:extLst>
              <a:ext uri="{FF2B5EF4-FFF2-40B4-BE49-F238E27FC236}">
                <a16:creationId xmlns:a16="http://schemas.microsoft.com/office/drawing/2014/main" id="{08A813D2-E8DC-E5EC-2517-43B38FC0D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2922588"/>
            <a:ext cx="482600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46084" name="Oval 70">
            <a:extLst>
              <a:ext uri="{FF2B5EF4-FFF2-40B4-BE49-F238E27FC236}">
                <a16:creationId xmlns:a16="http://schemas.microsoft.com/office/drawing/2014/main" id="{7489949E-608B-3FDA-2184-E4DBC98B9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3578225"/>
            <a:ext cx="482600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90178" name="Group 66">
            <a:extLst>
              <a:ext uri="{FF2B5EF4-FFF2-40B4-BE49-F238E27FC236}">
                <a16:creationId xmlns:a16="http://schemas.microsoft.com/office/drawing/2014/main" id="{3516D93F-5DC2-C242-B906-5FCBEF18A6AE}"/>
              </a:ext>
            </a:extLst>
          </p:cNvPr>
          <p:cNvGraphicFramePr>
            <a:graphicFrameLocks noGrp="1"/>
          </p:cNvGraphicFramePr>
          <p:nvPr/>
        </p:nvGraphicFramePr>
        <p:xfrm>
          <a:off x="1057275" y="622300"/>
          <a:ext cx="5048250" cy="3578225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 </a:t>
                      </a:r>
                      <a:r>
                        <a:rPr kumimoji="1" lang="en-US" altLang="zh-HK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5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55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150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08" name="Text Box 28">
            <a:extLst>
              <a:ext uri="{FF2B5EF4-FFF2-40B4-BE49-F238E27FC236}">
                <a16:creationId xmlns:a16="http://schemas.microsoft.com/office/drawing/2014/main" id="{F73B695C-0A33-040E-2569-A9B03665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1555750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0.125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6109" name="Text Box 29">
            <a:extLst>
              <a:ext uri="{FF2B5EF4-FFF2-40B4-BE49-F238E27FC236}">
                <a16:creationId xmlns:a16="http://schemas.microsoft.com/office/drawing/2014/main" id="{74B4F9CE-688B-090C-1E16-A99E61269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2232025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9.77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–4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124A3031-047B-068A-F40C-645CDB60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2911475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2.78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–17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6111" name="Text Box 31">
            <a:extLst>
              <a:ext uri="{FF2B5EF4-FFF2-40B4-BE49-F238E27FC236}">
                <a16:creationId xmlns:a16="http://schemas.microsoft.com/office/drawing/2014/main" id="{16CD119E-B433-07A5-0B5F-3B3960A33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3575050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7.01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–46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46112" name="Group 71">
            <a:extLst>
              <a:ext uri="{FF2B5EF4-FFF2-40B4-BE49-F238E27FC236}">
                <a16:creationId xmlns:a16="http://schemas.microsoft.com/office/drawing/2014/main" id="{3A99F667-82E9-3D44-2DCF-EE91B0123CC1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1543050"/>
            <a:ext cx="576263" cy="2551113"/>
            <a:chOff x="4581" y="981"/>
            <a:chExt cx="363" cy="2046"/>
          </a:xfrm>
        </p:grpSpPr>
        <p:sp>
          <p:nvSpPr>
            <p:cNvPr id="46118" name="AutoShape 72">
              <a:extLst>
                <a:ext uri="{FF2B5EF4-FFF2-40B4-BE49-F238E27FC236}">
                  <a16:creationId xmlns:a16="http://schemas.microsoft.com/office/drawing/2014/main" id="{D96A049F-0448-3992-54C2-377B79C5EA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649" y="2812"/>
              <a:ext cx="249" cy="215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46119" name="AutoShape 73">
              <a:extLst>
                <a:ext uri="{FF2B5EF4-FFF2-40B4-BE49-F238E27FC236}">
                  <a16:creationId xmlns:a16="http://schemas.microsoft.com/office/drawing/2014/main" id="{BD660D1C-AF2C-BF45-22FF-12B7E5A9D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981"/>
              <a:ext cx="363" cy="18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29 w 21600"/>
                <a:gd name="T13" fmla="*/ 6140 h 21600"/>
                <a:gd name="T14" fmla="*/ 15471 w 21600"/>
                <a:gd name="T15" fmla="*/ 154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88" y="21600"/>
                  </a:lnTo>
                  <a:lnTo>
                    <a:pt x="1291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99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/>
            </a:p>
          </p:txBody>
        </p:sp>
      </p:grpSp>
      <p:pic>
        <p:nvPicPr>
          <p:cNvPr id="46113" name="Picture 26">
            <a:extLst>
              <a:ext uri="{FF2B5EF4-FFF2-40B4-BE49-F238E27FC236}">
                <a16:creationId xmlns:a16="http://schemas.microsoft.com/office/drawing/2014/main" id="{F1FB70EB-357F-4300-122D-725DCA00A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419600"/>
            <a:ext cx="13287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114" name="物件 1">
            <a:extLst>
              <a:ext uri="{FF2B5EF4-FFF2-40B4-BE49-F238E27FC236}">
                <a16:creationId xmlns:a16="http://schemas.microsoft.com/office/drawing/2014/main" id="{5E3906F2-8B4C-441C-CB54-D34BD3D1A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2432050"/>
          <a:ext cx="3254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39579" imgH="317225" progId="Equation.3">
                  <p:embed/>
                </p:oleObj>
              </mc:Choice>
              <mc:Fallback>
                <p:oleObj name="方程式" r:id="rId3" imgW="139579" imgH="317225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432050"/>
                        <a:ext cx="32543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115" name="圖片 1">
            <a:extLst>
              <a:ext uri="{FF2B5EF4-FFF2-40B4-BE49-F238E27FC236}">
                <a16:creationId xmlns:a16="http://schemas.microsoft.com/office/drawing/2014/main" id="{03F9BBB8-61D4-918D-F742-A90B79A41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247" r="25029" b="31245"/>
          <a:stretch>
            <a:fillRect/>
          </a:stretch>
        </p:blipFill>
        <p:spPr bwMode="auto">
          <a:xfrm>
            <a:off x="7340600" y="4619625"/>
            <a:ext cx="1409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23">
            <a:extLst>
              <a:ext uri="{FF2B5EF4-FFF2-40B4-BE49-F238E27FC236}">
                <a16:creationId xmlns:a16="http://schemas.microsoft.com/office/drawing/2014/main" id="{666C8FFB-6E6A-B68C-9C17-D3D9E29D7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4360863"/>
            <a:ext cx="5546725" cy="1662112"/>
          </a:xfrm>
          <a:prstGeom prst="cloudCallout">
            <a:avLst>
              <a:gd name="adj1" fmla="val -55829"/>
              <a:gd name="adj2" fmla="val -31736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ED4F12EE-0890-208E-E51D-372B1EAE3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4691063"/>
            <a:ext cx="4227512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500" i="0">
                <a:latin typeface="Arial" panose="020B0604020202020204" pitchFamily="34" charset="0"/>
              </a:rPr>
              <a:t>Yes. The value of </a:t>
            </a:r>
            <a:r>
              <a:rPr lang="en-US" altLang="zh-HK" sz="2500">
                <a:latin typeface="Arial" panose="020B0604020202020204" pitchFamily="34" charset="0"/>
              </a:rPr>
              <a:t>r </a:t>
            </a:r>
            <a:r>
              <a:rPr lang="en-US" altLang="zh-HK" sz="2500" baseline="30000">
                <a:latin typeface="Arial" panose="020B0604020202020204" pitchFamily="34" charset="0"/>
              </a:rPr>
              <a:t>n</a:t>
            </a:r>
            <a:r>
              <a:rPr lang="en-US" altLang="zh-HK" sz="2500" i="0">
                <a:latin typeface="Arial" panose="020B0604020202020204" pitchFamily="34" charset="0"/>
              </a:rPr>
              <a:t> gets closer to zero as </a:t>
            </a:r>
            <a:r>
              <a:rPr lang="en-US" altLang="zh-HK" sz="2500">
                <a:latin typeface="Arial" panose="020B0604020202020204" pitchFamily="34" charset="0"/>
              </a:rPr>
              <a:t>n</a:t>
            </a:r>
            <a:r>
              <a:rPr lang="en-US" altLang="zh-HK" sz="2500" i="0">
                <a:latin typeface="Arial" panose="020B0604020202020204" pitchFamily="34" charset="0"/>
              </a:rPr>
              <a:t> increases.</a:t>
            </a:r>
            <a:endParaRPr lang="en-US" altLang="zh-TW" sz="2500" i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80" name="Oval 68">
            <a:extLst>
              <a:ext uri="{FF2B5EF4-FFF2-40B4-BE49-F238E27FC236}">
                <a16:creationId xmlns:a16="http://schemas.microsoft.com/office/drawing/2014/main" id="{025CA2D5-6B0E-21FF-39C4-8AF46015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241550"/>
            <a:ext cx="360363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90181" name="Oval 69">
            <a:extLst>
              <a:ext uri="{FF2B5EF4-FFF2-40B4-BE49-F238E27FC236}">
                <a16:creationId xmlns:a16="http://schemas.microsoft.com/office/drawing/2014/main" id="{3F7B6452-4FAB-ADCA-DE98-2F2E35D3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2884488"/>
            <a:ext cx="482600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90182" name="Oval 70">
            <a:extLst>
              <a:ext uri="{FF2B5EF4-FFF2-40B4-BE49-F238E27FC236}">
                <a16:creationId xmlns:a16="http://schemas.microsoft.com/office/drawing/2014/main" id="{0B16E32E-AE69-F790-E2F3-6B21F8BA9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3590925"/>
            <a:ext cx="482600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90178" name="Group 66">
            <a:extLst>
              <a:ext uri="{FF2B5EF4-FFF2-40B4-BE49-F238E27FC236}">
                <a16:creationId xmlns:a16="http://schemas.microsoft.com/office/drawing/2014/main" id="{8969692A-7C57-9C10-8F80-E69D1F4EA769}"/>
              </a:ext>
            </a:extLst>
          </p:cNvPr>
          <p:cNvGraphicFramePr>
            <a:graphicFrameLocks noGrp="1"/>
          </p:cNvGraphicFramePr>
          <p:nvPr/>
        </p:nvGraphicFramePr>
        <p:xfrm>
          <a:off x="1057275" y="622300"/>
          <a:ext cx="5048250" cy="3578225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 </a:t>
                      </a:r>
                      <a:r>
                        <a:rPr kumimoji="1" lang="en-US" altLang="zh-HK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5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–0.3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55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150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140" name="Text Box 28">
            <a:extLst>
              <a:ext uri="{FF2B5EF4-FFF2-40B4-BE49-F238E27FC236}">
                <a16:creationId xmlns:a16="http://schemas.microsoft.com/office/drawing/2014/main" id="{38D6F301-4550-1DB0-9840-2F947BA46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1530350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– 0.027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0141" name="Text Box 29">
            <a:extLst>
              <a:ext uri="{FF2B5EF4-FFF2-40B4-BE49-F238E27FC236}">
                <a16:creationId xmlns:a16="http://schemas.microsoft.com/office/drawing/2014/main" id="{E60A130A-7323-4F3A-5B6E-4D2344E45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2243138"/>
            <a:ext cx="20320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5.90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–6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0142" name="Text Box 30">
            <a:extLst>
              <a:ext uri="{FF2B5EF4-FFF2-40B4-BE49-F238E27FC236}">
                <a16:creationId xmlns:a16="http://schemas.microsoft.com/office/drawing/2014/main" id="{EA89F554-A141-6136-18CC-35987B07C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71788"/>
            <a:ext cx="24145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– 1.74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–29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0143" name="Text Box 31">
            <a:extLst>
              <a:ext uri="{FF2B5EF4-FFF2-40B4-BE49-F238E27FC236}">
                <a16:creationId xmlns:a16="http://schemas.microsoft.com/office/drawing/2014/main" id="{33BD55F7-AF54-FA57-3964-50C87EBCC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3587750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3.70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–79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90183" name="Group 71">
            <a:extLst>
              <a:ext uri="{FF2B5EF4-FFF2-40B4-BE49-F238E27FC236}">
                <a16:creationId xmlns:a16="http://schemas.microsoft.com/office/drawing/2014/main" id="{ED560283-4522-E1BA-1356-83C17EEBEAE4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1543050"/>
            <a:ext cx="576263" cy="2563813"/>
            <a:chOff x="4581" y="981"/>
            <a:chExt cx="363" cy="2046"/>
          </a:xfrm>
        </p:grpSpPr>
        <p:sp>
          <p:nvSpPr>
            <p:cNvPr id="47141" name="AutoShape 72">
              <a:extLst>
                <a:ext uri="{FF2B5EF4-FFF2-40B4-BE49-F238E27FC236}">
                  <a16:creationId xmlns:a16="http://schemas.microsoft.com/office/drawing/2014/main" id="{8E82ED75-2B8D-B87C-64C2-E7D4705224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649" y="2812"/>
              <a:ext cx="249" cy="215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47142" name="AutoShape 73">
              <a:extLst>
                <a:ext uri="{FF2B5EF4-FFF2-40B4-BE49-F238E27FC236}">
                  <a16:creationId xmlns:a16="http://schemas.microsoft.com/office/drawing/2014/main" id="{D7A55CDF-9722-7C13-414B-397CE94C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981"/>
              <a:ext cx="363" cy="18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29 w 21600"/>
                <a:gd name="T13" fmla="*/ 6140 h 21600"/>
                <a:gd name="T14" fmla="*/ 15471 w 21600"/>
                <a:gd name="T15" fmla="*/ 154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88" y="21600"/>
                  </a:lnTo>
                  <a:lnTo>
                    <a:pt x="1291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99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15" name="AutoShape 23">
            <a:extLst>
              <a:ext uri="{FF2B5EF4-FFF2-40B4-BE49-F238E27FC236}">
                <a16:creationId xmlns:a16="http://schemas.microsoft.com/office/drawing/2014/main" id="{56F5B05D-07D6-BC2B-03D0-699A38DD4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4360863"/>
            <a:ext cx="4857750" cy="1662112"/>
          </a:xfrm>
          <a:prstGeom prst="cloudCallout">
            <a:avLst>
              <a:gd name="adj1" fmla="val -55829"/>
              <a:gd name="adj2" fmla="val -31736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6" name="Picture 26">
            <a:extLst>
              <a:ext uri="{FF2B5EF4-FFF2-40B4-BE49-F238E27FC236}">
                <a16:creationId xmlns:a16="http://schemas.microsoft.com/office/drawing/2014/main" id="{F1DE4933-F4C3-FF7C-5BF4-CB47CBBD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419600"/>
            <a:ext cx="13287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24">
            <a:extLst>
              <a:ext uri="{FF2B5EF4-FFF2-40B4-BE49-F238E27FC236}">
                <a16:creationId xmlns:a16="http://schemas.microsoft.com/office/drawing/2014/main" id="{44083DB2-6CCC-84BA-F530-24E0B544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705350"/>
            <a:ext cx="422751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500" i="0">
                <a:latin typeface="Arial" panose="020B0604020202020204" pitchFamily="34" charset="0"/>
              </a:rPr>
              <a:t>When </a:t>
            </a:r>
            <a:r>
              <a:rPr lang="en-US" altLang="zh-HK" sz="2400" i="0">
                <a:latin typeface="Arial" panose="020B0604020202020204" pitchFamily="34" charset="0"/>
              </a:rPr>
              <a:t>–</a:t>
            </a:r>
            <a:r>
              <a:rPr lang="en-US" altLang="zh-HK" sz="2500" i="0">
                <a:latin typeface="Arial" panose="020B0604020202020204" pitchFamily="34" charset="0"/>
              </a:rPr>
              <a:t>1 &lt; </a:t>
            </a:r>
            <a:r>
              <a:rPr lang="en-US" altLang="zh-HK" sz="2500">
                <a:latin typeface="Arial" panose="020B0604020202020204" pitchFamily="34" charset="0"/>
              </a:rPr>
              <a:t>r</a:t>
            </a:r>
            <a:r>
              <a:rPr lang="en-US" altLang="zh-HK" sz="2500" i="0">
                <a:latin typeface="Arial" panose="020B0604020202020204" pitchFamily="34" charset="0"/>
              </a:rPr>
              <a:t> &lt; 0, what </a:t>
            </a:r>
            <a:br>
              <a:rPr lang="en-US" altLang="zh-HK" sz="2500" i="0">
                <a:latin typeface="Arial" panose="020B0604020202020204" pitchFamily="34" charset="0"/>
              </a:rPr>
            </a:br>
            <a:r>
              <a:rPr lang="en-US" altLang="zh-HK" sz="2500" i="0">
                <a:latin typeface="Arial" panose="020B0604020202020204" pitchFamily="34" charset="0"/>
              </a:rPr>
              <a:t> do you observe?</a:t>
            </a:r>
            <a:endParaRPr lang="en-US" altLang="zh-TW" sz="2500" i="0">
              <a:latin typeface="Arial" panose="020B0604020202020204" pitchFamily="34" charset="0"/>
            </a:endParaRPr>
          </a:p>
        </p:txBody>
      </p:sp>
      <p:pic>
        <p:nvPicPr>
          <p:cNvPr id="21" name="圖片 1">
            <a:extLst>
              <a:ext uri="{FF2B5EF4-FFF2-40B4-BE49-F238E27FC236}">
                <a16:creationId xmlns:a16="http://schemas.microsoft.com/office/drawing/2014/main" id="{78CF9375-4E3F-F3DE-FC9E-219196F10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247" r="25029" b="31245"/>
          <a:stretch>
            <a:fillRect/>
          </a:stretch>
        </p:blipFill>
        <p:spPr bwMode="auto">
          <a:xfrm>
            <a:off x="7340600" y="4619625"/>
            <a:ext cx="1409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80" grpId="0" animBg="1"/>
      <p:bldP spid="90181" grpId="0" animBg="1"/>
      <p:bldP spid="90182" grpId="0" animBg="1"/>
      <p:bldP spid="90140" grpId="0"/>
      <p:bldP spid="90141" grpId="0"/>
      <p:bldP spid="90142" grpId="0"/>
      <p:bldP spid="90143" grpId="0"/>
      <p:bldP spid="15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68">
            <a:extLst>
              <a:ext uri="{FF2B5EF4-FFF2-40B4-BE49-F238E27FC236}">
                <a16:creationId xmlns:a16="http://schemas.microsoft.com/office/drawing/2014/main" id="{770658D7-7138-30FB-05BB-5D5ED9011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241550"/>
            <a:ext cx="360363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48131" name="Oval 69">
            <a:extLst>
              <a:ext uri="{FF2B5EF4-FFF2-40B4-BE49-F238E27FC236}">
                <a16:creationId xmlns:a16="http://schemas.microsoft.com/office/drawing/2014/main" id="{0BC932B0-9347-3581-1649-1306D575F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2884488"/>
            <a:ext cx="482600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48132" name="Oval 70">
            <a:extLst>
              <a:ext uri="{FF2B5EF4-FFF2-40B4-BE49-F238E27FC236}">
                <a16:creationId xmlns:a16="http://schemas.microsoft.com/office/drawing/2014/main" id="{D632C085-F7BC-DFBD-CFFE-04DDD30F4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3590925"/>
            <a:ext cx="482600" cy="406400"/>
          </a:xfrm>
          <a:prstGeom prst="ellips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90178" name="Group 66">
            <a:extLst>
              <a:ext uri="{FF2B5EF4-FFF2-40B4-BE49-F238E27FC236}">
                <a16:creationId xmlns:a16="http://schemas.microsoft.com/office/drawing/2014/main" id="{310F6C1B-E0B6-B7E9-C3BC-B88CBD2E696E}"/>
              </a:ext>
            </a:extLst>
          </p:cNvPr>
          <p:cNvGraphicFramePr>
            <a:graphicFrameLocks noGrp="1"/>
          </p:cNvGraphicFramePr>
          <p:nvPr/>
        </p:nvGraphicFramePr>
        <p:xfrm>
          <a:off x="1057275" y="622300"/>
          <a:ext cx="5048250" cy="3578225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endParaRPr kumimoji="1" lang="en-US" altLang="zh-TW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 </a:t>
                      </a:r>
                      <a:r>
                        <a:rPr kumimoji="1" lang="en-US" altLang="zh-HK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5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–0.3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55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59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150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790" marB="467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156" name="Text Box 28">
            <a:extLst>
              <a:ext uri="{FF2B5EF4-FFF2-40B4-BE49-F238E27FC236}">
                <a16:creationId xmlns:a16="http://schemas.microsoft.com/office/drawing/2014/main" id="{0DC00FA7-94EA-A25C-1052-6D15F656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1530350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– 0.027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8157" name="Text Box 29">
            <a:extLst>
              <a:ext uri="{FF2B5EF4-FFF2-40B4-BE49-F238E27FC236}">
                <a16:creationId xmlns:a16="http://schemas.microsoft.com/office/drawing/2014/main" id="{124D364B-6582-A7B6-0956-90B30792A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2243138"/>
            <a:ext cx="20320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5.90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–6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8158" name="Text Box 30">
            <a:extLst>
              <a:ext uri="{FF2B5EF4-FFF2-40B4-BE49-F238E27FC236}">
                <a16:creationId xmlns:a16="http://schemas.microsoft.com/office/drawing/2014/main" id="{9B5927D5-27EF-6F72-A894-5B564614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71788"/>
            <a:ext cx="24145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– 1.74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–29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8159" name="Text Box 31">
            <a:extLst>
              <a:ext uri="{FF2B5EF4-FFF2-40B4-BE49-F238E27FC236}">
                <a16:creationId xmlns:a16="http://schemas.microsoft.com/office/drawing/2014/main" id="{88A357FF-67FB-E629-2E97-A8C805D20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3587750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3.70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 10</a:t>
            </a:r>
            <a:r>
              <a:rPr lang="en-US" altLang="zh-HK" sz="2800" i="0" baseline="30000">
                <a:latin typeface="Arial" panose="020B0604020202020204" pitchFamily="34" charset="0"/>
                <a:sym typeface="Symbol" panose="05050102010706020507" pitchFamily="18" charset="2"/>
              </a:rPr>
              <a:t>–79</a:t>
            </a:r>
            <a:endParaRPr lang="en-US" altLang="zh-TW" sz="2800" i="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48160" name="Group 71">
            <a:extLst>
              <a:ext uri="{FF2B5EF4-FFF2-40B4-BE49-F238E27FC236}">
                <a16:creationId xmlns:a16="http://schemas.microsoft.com/office/drawing/2014/main" id="{2C32BDA0-766E-A4A3-4F96-4333A71CE2D3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1543050"/>
            <a:ext cx="576263" cy="2563813"/>
            <a:chOff x="4581" y="981"/>
            <a:chExt cx="363" cy="2046"/>
          </a:xfrm>
        </p:grpSpPr>
        <p:sp>
          <p:nvSpPr>
            <p:cNvPr id="48165" name="AutoShape 72">
              <a:extLst>
                <a:ext uri="{FF2B5EF4-FFF2-40B4-BE49-F238E27FC236}">
                  <a16:creationId xmlns:a16="http://schemas.microsoft.com/office/drawing/2014/main" id="{BA4EAEE2-6F78-922B-AAA2-049830E298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649" y="2812"/>
              <a:ext cx="249" cy="215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48166" name="AutoShape 73">
              <a:extLst>
                <a:ext uri="{FF2B5EF4-FFF2-40B4-BE49-F238E27FC236}">
                  <a16:creationId xmlns:a16="http://schemas.microsoft.com/office/drawing/2014/main" id="{CCD4068F-7073-1AD9-AC7C-21743D227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981"/>
              <a:ext cx="363" cy="18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29 w 21600"/>
                <a:gd name="T13" fmla="*/ 6140 h 21600"/>
                <a:gd name="T14" fmla="*/ 15471 w 21600"/>
                <a:gd name="T15" fmla="*/ 154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88" y="21600"/>
                  </a:lnTo>
                  <a:lnTo>
                    <a:pt x="1291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99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48161" name="AutoShape 23">
            <a:extLst>
              <a:ext uri="{FF2B5EF4-FFF2-40B4-BE49-F238E27FC236}">
                <a16:creationId xmlns:a16="http://schemas.microsoft.com/office/drawing/2014/main" id="{D2EA9E22-44D9-6CF8-3A71-F54628B6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4570413"/>
            <a:ext cx="4857750" cy="1662112"/>
          </a:xfrm>
          <a:prstGeom prst="cloudCallout">
            <a:avLst>
              <a:gd name="adj1" fmla="val 62491"/>
              <a:gd name="adj2" fmla="val -23875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8162" name="Picture 26">
            <a:extLst>
              <a:ext uri="{FF2B5EF4-FFF2-40B4-BE49-F238E27FC236}">
                <a16:creationId xmlns:a16="http://schemas.microsoft.com/office/drawing/2014/main" id="{D13CF4AF-033A-99FB-A604-6D9123C0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419600"/>
            <a:ext cx="13287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63" name="Text Box 24">
            <a:extLst>
              <a:ext uri="{FF2B5EF4-FFF2-40B4-BE49-F238E27FC236}">
                <a16:creationId xmlns:a16="http://schemas.microsoft.com/office/drawing/2014/main" id="{61DA19DD-CAA4-65A5-7958-CBFA2FE8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4973638"/>
            <a:ext cx="4227513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500" i="0">
                <a:latin typeface="Arial" panose="020B0604020202020204" pitchFamily="34" charset="0"/>
              </a:rPr>
              <a:t>The value of </a:t>
            </a:r>
            <a:r>
              <a:rPr lang="en-US" altLang="zh-HK" sz="2400">
                <a:latin typeface="Arial" panose="020B0604020202020204" pitchFamily="34" charset="0"/>
              </a:rPr>
              <a:t>r</a:t>
            </a:r>
            <a:r>
              <a:rPr lang="en-US" altLang="zh-HK" sz="900">
                <a:latin typeface="Arial" panose="020B0604020202020204" pitchFamily="34" charset="0"/>
              </a:rPr>
              <a:t> </a:t>
            </a:r>
            <a:r>
              <a:rPr lang="en-US" altLang="zh-HK" sz="2400" baseline="30000">
                <a:latin typeface="Arial" panose="020B0604020202020204" pitchFamily="34" charset="0"/>
              </a:rPr>
              <a:t>n </a:t>
            </a:r>
            <a:r>
              <a:rPr lang="en-US" altLang="zh-HK" sz="2400" i="0">
                <a:latin typeface="Arial" panose="020B0604020202020204" pitchFamily="34" charset="0"/>
              </a:rPr>
              <a:t>gets closer to zero as 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 increases.</a:t>
            </a:r>
            <a:r>
              <a:rPr lang="en-US" altLang="zh-HK" sz="2500" i="0">
                <a:latin typeface="Arial" panose="020B0604020202020204" pitchFamily="34" charset="0"/>
              </a:rPr>
              <a:t> </a:t>
            </a:r>
            <a:endParaRPr lang="en-US" altLang="zh-TW" sz="2500" i="0">
              <a:latin typeface="Arial" panose="020B0604020202020204" pitchFamily="34" charset="0"/>
            </a:endParaRPr>
          </a:p>
        </p:txBody>
      </p:sp>
      <p:pic>
        <p:nvPicPr>
          <p:cNvPr id="48164" name="圖片 1">
            <a:extLst>
              <a:ext uri="{FF2B5EF4-FFF2-40B4-BE49-F238E27FC236}">
                <a16:creationId xmlns:a16="http://schemas.microsoft.com/office/drawing/2014/main" id="{01336B10-1043-7CA9-B421-3252F2A51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247" r="25029" b="31245"/>
          <a:stretch>
            <a:fillRect/>
          </a:stretch>
        </p:blipFill>
        <p:spPr bwMode="auto">
          <a:xfrm>
            <a:off x="7340600" y="4619625"/>
            <a:ext cx="1409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12">
            <a:extLst>
              <a:ext uri="{FF2B5EF4-FFF2-40B4-BE49-F238E27FC236}">
                <a16:creationId xmlns:a16="http://schemas.microsoft.com/office/drawing/2014/main" id="{A0A8F327-E59C-3764-038A-D6F8253DE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16025"/>
            <a:ext cx="7178675" cy="3182938"/>
          </a:xfrm>
          <a:prstGeom prst="cloudCallout">
            <a:avLst>
              <a:gd name="adj1" fmla="val 48829"/>
              <a:gd name="adj2" fmla="val 1952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2800" i="0">
              <a:latin typeface="Arial" panose="020B0604020202020204" pitchFamily="34" charset="0"/>
            </a:endParaRPr>
          </a:p>
        </p:txBody>
      </p:sp>
      <p:sp>
        <p:nvSpPr>
          <p:cNvPr id="49155" name="Text Box 13">
            <a:extLst>
              <a:ext uri="{FF2B5EF4-FFF2-40B4-BE49-F238E27FC236}">
                <a16:creationId xmlns:a16="http://schemas.microsoft.com/office/drawing/2014/main" id="{03A290A9-C49E-4469-8355-7495A82D9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908175"/>
            <a:ext cx="571658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We observe that for –1 &lt; </a:t>
            </a:r>
            <a:r>
              <a:rPr lang="en-US" altLang="zh-HK" sz="2800">
                <a:latin typeface="Arial" panose="020B0604020202020204" pitchFamily="34" charset="0"/>
              </a:rPr>
              <a:t>r</a:t>
            </a:r>
            <a:r>
              <a:rPr lang="en-US" altLang="zh-HK" sz="2800" i="0">
                <a:latin typeface="Arial" panose="020B0604020202020204" pitchFamily="34" charset="0"/>
              </a:rPr>
              <a:t> &lt; 1 </a:t>
            </a:r>
            <a:br>
              <a:rPr lang="en-US" altLang="zh-HK" sz="2800" i="0">
                <a:latin typeface="Arial" panose="020B0604020202020204" pitchFamily="34" charset="0"/>
              </a:rPr>
            </a:br>
            <a:r>
              <a:rPr lang="en-US" altLang="zh-HK" sz="2800" i="0">
                <a:latin typeface="Arial" panose="020B0604020202020204" pitchFamily="34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</a:rPr>
              <a:t>r</a:t>
            </a:r>
            <a:r>
              <a:rPr lang="en-US" altLang="zh-HK" sz="2800" i="0">
                <a:latin typeface="Arial" panose="020B0604020202020204" pitchFamily="34" charset="0"/>
              </a:rPr>
              <a:t>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zh-HK" sz="2800" i="0">
                <a:latin typeface="Arial" panose="020B0604020202020204" pitchFamily="34" charset="0"/>
              </a:rPr>
              <a:t> 0), the value of </a:t>
            </a:r>
            <a:r>
              <a:rPr lang="en-US" altLang="zh-HK" sz="2800">
                <a:latin typeface="Arial" panose="020B0604020202020204" pitchFamily="34" charset="0"/>
              </a:rPr>
              <a:t>r</a:t>
            </a:r>
            <a:r>
              <a:rPr lang="en-US" altLang="zh-HK" sz="1000">
                <a:latin typeface="Arial" panose="020B0604020202020204" pitchFamily="34" charset="0"/>
              </a:rPr>
              <a:t> </a:t>
            </a:r>
            <a:r>
              <a:rPr lang="en-US" altLang="zh-HK" sz="2800" baseline="30000">
                <a:latin typeface="Arial" panose="020B0604020202020204" pitchFamily="34" charset="0"/>
              </a:rPr>
              <a:t>n</a:t>
            </a:r>
            <a:r>
              <a:rPr lang="en-US" altLang="zh-HK" sz="2800" i="0">
                <a:latin typeface="Arial" panose="020B0604020202020204" pitchFamily="34" charset="0"/>
              </a:rPr>
              <a:t> </a:t>
            </a:r>
            <a:r>
              <a:rPr lang="en-US" altLang="zh-HK" sz="2800" i="0" u="sng">
                <a:latin typeface="Arial" panose="020B0604020202020204" pitchFamily="34" charset="0"/>
              </a:rPr>
              <a:t>gets closer and closer to </a:t>
            </a:r>
            <a:r>
              <a:rPr lang="en-US" altLang="zh-TW" sz="2800" i="0" u="sng">
                <a:latin typeface="Arial" panose="020B0604020202020204" pitchFamily="34" charset="0"/>
              </a:rPr>
              <a:t>0</a:t>
            </a:r>
            <a:r>
              <a:rPr lang="en-US" altLang="zh-HK" sz="2800" i="0">
                <a:latin typeface="Arial" panose="020B0604020202020204" pitchFamily="34" charset="0"/>
              </a:rPr>
              <a:t> as </a:t>
            </a:r>
            <a:r>
              <a:rPr lang="en-US" altLang="zh-HK" sz="2800">
                <a:latin typeface="Arial" panose="020B0604020202020204" pitchFamily="34" charset="0"/>
              </a:rPr>
              <a:t>n</a:t>
            </a:r>
            <a:r>
              <a:rPr lang="en-US" altLang="zh-HK" sz="2800" i="0">
                <a:latin typeface="Arial" panose="020B0604020202020204" pitchFamily="34" charset="0"/>
              </a:rPr>
              <a:t> becomes larger and larger.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pic>
        <p:nvPicPr>
          <p:cNvPr id="49156" name="Picture 19">
            <a:extLst>
              <a:ext uri="{FF2B5EF4-FFF2-40B4-BE49-F238E27FC236}">
                <a16:creationId xmlns:a16="http://schemas.microsoft.com/office/drawing/2014/main" id="{10D5CBF8-53E5-029E-3F14-F55C84D7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3119438"/>
            <a:ext cx="1773238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4" name="Text Box 14">
            <a:extLst>
              <a:ext uri="{FF2B5EF4-FFF2-40B4-BE49-F238E27FC236}">
                <a16:creationId xmlns:a16="http://schemas.microsoft.com/office/drawing/2014/main" id="{1CD95CE4-4957-1658-7F5F-E3E89F702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47738"/>
            <a:ext cx="284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Hence, we have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graphicFrame>
        <p:nvGraphicFramePr>
          <p:cNvPr id="92175" name="Object 15">
            <a:extLst>
              <a:ext uri="{FF2B5EF4-FFF2-40B4-BE49-F238E27FC236}">
                <a16:creationId xmlns:a16="http://schemas.microsoft.com/office/drawing/2014/main" id="{CB11A569-5A49-2E2A-AE71-5DEEB43ED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2201863"/>
          <a:ext cx="23637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19300" imgH="762000" progId="Equation.3">
                  <p:embed/>
                </p:oleObj>
              </mc:Choice>
              <mc:Fallback>
                <p:oleObj name="方程式" r:id="rId2" imgW="2019300" imgH="762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201863"/>
                        <a:ext cx="23637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16">
            <a:extLst>
              <a:ext uri="{FF2B5EF4-FFF2-40B4-BE49-F238E27FC236}">
                <a16:creationId xmlns:a16="http://schemas.microsoft.com/office/drawing/2014/main" id="{7173FD46-E58A-5A8A-2C37-96739910B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688" y="3070225"/>
          <a:ext cx="9810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37836" imgH="723586" progId="Equation.3">
                  <p:embed/>
                </p:oleObj>
              </mc:Choice>
              <mc:Fallback>
                <p:oleObj name="方程式" r:id="rId4" imgW="837836" imgH="72358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3070225"/>
                        <a:ext cx="9810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7" name="Text Box 17">
            <a:extLst>
              <a:ext uri="{FF2B5EF4-FFF2-40B4-BE49-F238E27FC236}">
                <a16:creationId xmlns:a16="http://schemas.microsoft.com/office/drawing/2014/main" id="{EDCDCA61-B0DA-DEA1-93CF-155B4234F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2506663"/>
            <a:ext cx="3054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When the value of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r</a:t>
            </a:r>
            <a:r>
              <a:rPr lang="en-US" altLang="zh-HK" sz="9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</a:t>
            </a:r>
            <a:r>
              <a:rPr lang="en-US" altLang="zh-HK" sz="1800" baseline="300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gets close</a:t>
            </a: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r and closer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to 0, </a:t>
            </a:r>
            <a:b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</a:b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1 –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r</a:t>
            </a:r>
            <a:r>
              <a:rPr lang="en-US" altLang="zh-HK" sz="9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</a:t>
            </a:r>
            <a:r>
              <a:rPr lang="en-US" altLang="zh-HK" sz="1800" baseline="300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will become close to 1.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698FA0-2BA2-E6C9-BE3B-1180366FB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0" y="1571625"/>
            <a:ext cx="6373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for –1 &lt; 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r</a:t>
            </a: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&lt; 1 and 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n </a:t>
            </a: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is very large,</a:t>
            </a:r>
          </a:p>
        </p:txBody>
      </p:sp>
      <p:sp>
        <p:nvSpPr>
          <p:cNvPr id="10" name="Text Box 56">
            <a:extLst>
              <a:ext uri="{FF2B5EF4-FFF2-40B4-BE49-F238E27FC236}">
                <a16:creationId xmlns:a16="http://schemas.microsoft.com/office/drawing/2014/main" id="{69999027-767B-FFF3-CA84-B0BD1A84B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952875"/>
            <a:ext cx="76581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Th</a:t>
            </a:r>
            <a:r>
              <a:rPr lang="en-US" altLang="zh-HK" sz="2800" i="0">
                <a:latin typeface="Arial" panose="020B0604020202020204" pitchFamily="34" charset="0"/>
              </a:rPr>
              <a:t>is fact can be expressed as: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D73FFF0-DB44-7001-5A1B-DEDC6A59F435}"/>
              </a:ext>
            </a:extLst>
          </p:cNvPr>
          <p:cNvGrpSpPr>
            <a:grpSpLocks/>
          </p:cNvGrpSpPr>
          <p:nvPr/>
        </p:nvGrpSpPr>
        <p:grpSpPr bwMode="auto">
          <a:xfrm>
            <a:off x="0" y="3397250"/>
            <a:ext cx="9144000" cy="2514600"/>
            <a:chOff x="0" y="0"/>
            <a:chExt cx="9144000" cy="2513323"/>
          </a:xfrm>
        </p:grpSpPr>
        <p:sp>
          <p:nvSpPr>
            <p:cNvPr id="50186" name="Rectangle 7">
              <a:extLst>
                <a:ext uri="{FF2B5EF4-FFF2-40B4-BE49-F238E27FC236}">
                  <a16:creationId xmlns:a16="http://schemas.microsoft.com/office/drawing/2014/main" id="{19B6B31D-9F8E-34C4-62CF-7F3353EC2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187" name="Rectangle 2">
              <a:extLst>
                <a:ext uri="{FF2B5EF4-FFF2-40B4-BE49-F238E27FC236}">
                  <a16:creationId xmlns:a16="http://schemas.microsoft.com/office/drawing/2014/main" id="{0AA9E2F3-7E22-9895-3774-16AD6F4AD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188" name="Rectangle 4">
              <a:extLst>
                <a:ext uri="{FF2B5EF4-FFF2-40B4-BE49-F238E27FC236}">
                  <a16:creationId xmlns:a16="http://schemas.microsoft.com/office/drawing/2014/main" id="{353F579B-A730-2049-9721-E816E9BB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0189" name="群組 8">
              <a:extLst>
                <a:ext uri="{FF2B5EF4-FFF2-40B4-BE49-F238E27FC236}">
                  <a16:creationId xmlns:a16="http://schemas.microsoft.com/office/drawing/2014/main" id="{5ABEE905-47B0-BA0B-14CD-D9BE55A5C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621" y="1046946"/>
              <a:ext cx="8129587" cy="1466377"/>
              <a:chOff x="332621" y="3972271"/>
              <a:chExt cx="8129587" cy="1466377"/>
            </a:xfrm>
          </p:grpSpPr>
          <p:sp>
            <p:nvSpPr>
              <p:cNvPr id="50194" name="Text Box 10">
                <a:extLst>
                  <a:ext uri="{FF2B5EF4-FFF2-40B4-BE49-F238E27FC236}">
                    <a16:creationId xmlns:a16="http://schemas.microsoft.com/office/drawing/2014/main" id="{E8B869FC-3EE1-526A-0C6D-BA37FFECA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621" y="3972271"/>
                <a:ext cx="8129587" cy="13847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2800" i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itchFamily="34" charset="-120"/>
                  </a:rPr>
                  <a:t>‘When –1 &lt; </a:t>
                </a: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itchFamily="34" charset="-120"/>
                  </a:rPr>
                  <a:t>r</a:t>
                </a:r>
                <a:r>
                  <a:rPr lang="en-US" altLang="zh-TW" sz="2800" i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itchFamily="34" charset="-120"/>
                  </a:rPr>
                  <a:t> &lt; 1 and           , 	   . 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2800" i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itchFamily="34" charset="-120"/>
                  </a:rPr>
                  <a:t>Hence,                    .’</a:t>
                </a:r>
              </a:p>
            </p:txBody>
          </p:sp>
          <p:graphicFrame>
            <p:nvGraphicFramePr>
              <p:cNvPr id="50195" name="物件 7">
                <a:extLst>
                  <a:ext uri="{FF2B5EF4-FFF2-40B4-BE49-F238E27FC236}">
                    <a16:creationId xmlns:a16="http://schemas.microsoft.com/office/drawing/2014/main" id="{572A006A-B766-CE7D-F33C-AF2B7DBB7F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10635" y="4591862"/>
              <a:ext cx="1872234" cy="8467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6" imgW="1600200" imgH="723900" progId="Equation.3">
                      <p:embed/>
                    </p:oleObj>
                  </mc:Choice>
                  <mc:Fallback>
                    <p:oleObj name="方程式" r:id="rId6" imgW="1600200" imgH="723900" progId="Equation.3">
                      <p:embed/>
                      <p:pic>
                        <p:nvPicPr>
                          <p:cNvPr id="0" name="物件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635" y="4591862"/>
                            <a:ext cx="1872234" cy="8467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190" name="Rectangle 2">
              <a:extLst>
                <a:ext uri="{FF2B5EF4-FFF2-40B4-BE49-F238E27FC236}">
                  <a16:creationId xmlns:a16="http://schemas.microsoft.com/office/drawing/2014/main" id="{6026B058-204A-5D86-5442-7F81AA26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0191" name="物件 15">
              <a:extLst>
                <a:ext uri="{FF2B5EF4-FFF2-40B4-BE49-F238E27FC236}">
                  <a16:creationId xmlns:a16="http://schemas.microsoft.com/office/drawing/2014/main" id="{E31EBF3C-D36C-B46E-0205-2B9FA11D5D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6356" y="1345399"/>
            <a:ext cx="995121" cy="282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850531" imgH="241195" progId="Equation.3">
                    <p:embed/>
                  </p:oleObj>
                </mc:Choice>
                <mc:Fallback>
                  <p:oleObj name="方程式" r:id="rId8" imgW="850531" imgH="241195" progId="Equation.3">
                    <p:embed/>
                    <p:pic>
                      <p:nvPicPr>
                        <p:cNvPr id="0" name="物件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356" y="1345399"/>
                          <a:ext cx="995121" cy="282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2" name="Rectangle 4">
              <a:extLst>
                <a:ext uri="{FF2B5EF4-FFF2-40B4-BE49-F238E27FC236}">
                  <a16:creationId xmlns:a16="http://schemas.microsoft.com/office/drawing/2014/main" id="{54FBD33E-2A46-29FE-CD5E-4705BB1B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0193" name="物件 18">
              <a:extLst>
                <a:ext uri="{FF2B5EF4-FFF2-40B4-BE49-F238E27FC236}">
                  <a16:creationId xmlns:a16="http://schemas.microsoft.com/office/drawing/2014/main" id="{750C3463-DDCF-C544-84E8-431E576049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8601" y="1234229"/>
            <a:ext cx="1069848" cy="401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0" imgW="914400" imgH="342900" progId="Equation.3">
                    <p:embed/>
                  </p:oleObj>
                </mc:Choice>
                <mc:Fallback>
                  <p:oleObj name="方程式" r:id="rId10" imgW="914400" imgH="342900" progId="Equation.3">
                    <p:embed/>
                    <p:pic>
                      <p:nvPicPr>
                        <p:cNvPr id="0" name="物件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8601" y="1234229"/>
                          <a:ext cx="1069848" cy="401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24">
            <a:extLst>
              <a:ext uri="{FF2B5EF4-FFF2-40B4-BE49-F238E27FC236}">
                <a16:creationId xmlns:a16="http://schemas.microsoft.com/office/drawing/2014/main" id="{7F7FD65B-6FC4-4ABE-32FF-BB516EB3A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724400"/>
            <a:ext cx="30146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</a:t>
            </a:r>
            <a:r>
              <a:rPr lang="en-US" altLang="zh-TW" sz="1800" i="0">
                <a:solidFill>
                  <a:srgbClr val="99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i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  <a:t>The symbol ‘→’ stands </a:t>
            </a:r>
            <a:b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</a:b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  <a:t>     for ‘tends to’, while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  <a:t>     symbol ‘∞’ stands for </a:t>
            </a:r>
            <a:b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</a:b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  <a:t>    ‘infinity’.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4" grpId="0"/>
      <p:bldP spid="92177" grpId="0"/>
      <p:bldP spid="2" grpId="0"/>
      <p:bldP spid="10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4">
            <a:extLst>
              <a:ext uri="{FF2B5EF4-FFF2-40B4-BE49-F238E27FC236}">
                <a16:creationId xmlns:a16="http://schemas.microsoft.com/office/drawing/2014/main" id="{C5935F5A-BA61-8438-184D-DE16CD31B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47738"/>
            <a:ext cx="284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Hence, we have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graphicFrame>
        <p:nvGraphicFramePr>
          <p:cNvPr id="51203" name="Object 15">
            <a:extLst>
              <a:ext uri="{FF2B5EF4-FFF2-40B4-BE49-F238E27FC236}">
                <a16:creationId xmlns:a16="http://schemas.microsoft.com/office/drawing/2014/main" id="{680B2716-A506-DC3D-1F1A-6FB54ADDE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2201863"/>
          <a:ext cx="23637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19300" imgH="762000" progId="Equation.3">
                  <p:embed/>
                </p:oleObj>
              </mc:Choice>
              <mc:Fallback>
                <p:oleObj name="方程式" r:id="rId2" imgW="2019300" imgH="762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201863"/>
                        <a:ext cx="23637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16">
            <a:extLst>
              <a:ext uri="{FF2B5EF4-FFF2-40B4-BE49-F238E27FC236}">
                <a16:creationId xmlns:a16="http://schemas.microsoft.com/office/drawing/2014/main" id="{696E4906-DF99-7572-2A4E-6A6B70D3F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688" y="3070225"/>
          <a:ext cx="9810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37836" imgH="723586" progId="Equation.3">
                  <p:embed/>
                </p:oleObj>
              </mc:Choice>
              <mc:Fallback>
                <p:oleObj name="方程式" r:id="rId4" imgW="837836" imgH="72358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3070225"/>
                        <a:ext cx="9810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17">
            <a:extLst>
              <a:ext uri="{FF2B5EF4-FFF2-40B4-BE49-F238E27FC236}">
                <a16:creationId xmlns:a16="http://schemas.microsoft.com/office/drawing/2014/main" id="{26B9D88C-CB79-DFF2-A73A-D74E09C98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2506663"/>
            <a:ext cx="3054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When the value of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r</a:t>
            </a:r>
            <a:r>
              <a:rPr lang="en-US" altLang="zh-HK" sz="9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</a:t>
            </a:r>
            <a:r>
              <a:rPr lang="en-US" altLang="zh-HK" sz="1800" baseline="300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gets close</a:t>
            </a: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r and closer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to 0, </a:t>
            </a:r>
            <a:b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</a:b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1 –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r</a:t>
            </a:r>
            <a:r>
              <a:rPr lang="en-US" altLang="zh-HK" sz="9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</a:t>
            </a:r>
            <a:r>
              <a:rPr lang="en-US" altLang="zh-HK" sz="1800" baseline="300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will become close to 1.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1206" name="矩形 1">
            <a:extLst>
              <a:ext uri="{FF2B5EF4-FFF2-40B4-BE49-F238E27FC236}">
                <a16:creationId xmlns:a16="http://schemas.microsoft.com/office/drawing/2014/main" id="{1703B767-3265-BFBD-8D50-A7EB9787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0" y="1571625"/>
            <a:ext cx="6373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for –1 &lt; 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r</a:t>
            </a: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&lt; 1 and 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n </a:t>
            </a: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is very large,</a:t>
            </a:r>
          </a:p>
        </p:txBody>
      </p:sp>
      <p:sp>
        <p:nvSpPr>
          <p:cNvPr id="51207" name="Text Box 56">
            <a:extLst>
              <a:ext uri="{FF2B5EF4-FFF2-40B4-BE49-F238E27FC236}">
                <a16:creationId xmlns:a16="http://schemas.microsoft.com/office/drawing/2014/main" id="{9457D4D0-E564-90D9-38EE-05CBF52C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952875"/>
            <a:ext cx="76581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Th</a:t>
            </a:r>
            <a:r>
              <a:rPr lang="en-US" altLang="zh-HK" sz="2800" i="0">
                <a:latin typeface="Arial" panose="020B0604020202020204" pitchFamily="34" charset="0"/>
              </a:rPr>
              <a:t>is fact can be expressed as: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grpSp>
        <p:nvGrpSpPr>
          <p:cNvPr id="51208" name="群組 10">
            <a:extLst>
              <a:ext uri="{FF2B5EF4-FFF2-40B4-BE49-F238E27FC236}">
                <a16:creationId xmlns:a16="http://schemas.microsoft.com/office/drawing/2014/main" id="{3635C687-3991-FB68-A6B0-6A15C5744958}"/>
              </a:ext>
            </a:extLst>
          </p:cNvPr>
          <p:cNvGrpSpPr>
            <a:grpSpLocks/>
          </p:cNvGrpSpPr>
          <p:nvPr/>
        </p:nvGrpSpPr>
        <p:grpSpPr bwMode="auto">
          <a:xfrm>
            <a:off x="0" y="3397250"/>
            <a:ext cx="9144000" cy="2514600"/>
            <a:chOff x="0" y="0"/>
            <a:chExt cx="9144000" cy="2513323"/>
          </a:xfrm>
        </p:grpSpPr>
        <p:sp>
          <p:nvSpPr>
            <p:cNvPr id="51214" name="Rectangle 7">
              <a:extLst>
                <a:ext uri="{FF2B5EF4-FFF2-40B4-BE49-F238E27FC236}">
                  <a16:creationId xmlns:a16="http://schemas.microsoft.com/office/drawing/2014/main" id="{2A3C6BD8-2373-09DE-A57C-550D605CF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15" name="Rectangle 2">
              <a:extLst>
                <a:ext uri="{FF2B5EF4-FFF2-40B4-BE49-F238E27FC236}">
                  <a16:creationId xmlns:a16="http://schemas.microsoft.com/office/drawing/2014/main" id="{04D37F3B-C330-95A8-457A-49E6F2EFC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16" name="Rectangle 4">
              <a:extLst>
                <a:ext uri="{FF2B5EF4-FFF2-40B4-BE49-F238E27FC236}">
                  <a16:creationId xmlns:a16="http://schemas.microsoft.com/office/drawing/2014/main" id="{040E743A-B2FE-4E01-E849-5A9232C90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217" name="群組 8">
              <a:extLst>
                <a:ext uri="{FF2B5EF4-FFF2-40B4-BE49-F238E27FC236}">
                  <a16:creationId xmlns:a16="http://schemas.microsoft.com/office/drawing/2014/main" id="{6FD017C1-762C-BE4D-1948-8ED654407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621" y="1046946"/>
              <a:ext cx="8129587" cy="1466377"/>
              <a:chOff x="332621" y="3972271"/>
              <a:chExt cx="8129587" cy="1466377"/>
            </a:xfrm>
          </p:grpSpPr>
          <p:sp>
            <p:nvSpPr>
              <p:cNvPr id="51222" name="Text Box 10">
                <a:extLst>
                  <a:ext uri="{FF2B5EF4-FFF2-40B4-BE49-F238E27FC236}">
                    <a16:creationId xmlns:a16="http://schemas.microsoft.com/office/drawing/2014/main" id="{0680FEA1-A22C-3C07-5AA0-DDD405D94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621" y="3972271"/>
                <a:ext cx="8129587" cy="13847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2800" i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itchFamily="34" charset="-120"/>
                  </a:rPr>
                  <a:t>‘When –1 &lt; </a:t>
                </a: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itchFamily="34" charset="-120"/>
                  </a:rPr>
                  <a:t>r</a:t>
                </a:r>
                <a:r>
                  <a:rPr lang="en-US" altLang="zh-TW" sz="2800" i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itchFamily="34" charset="-120"/>
                  </a:rPr>
                  <a:t> &lt; 1 and           , 	   . 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2800" i="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itchFamily="34" charset="-120"/>
                  </a:rPr>
                  <a:t>Hence,                    .’</a:t>
                </a:r>
              </a:p>
            </p:txBody>
          </p:sp>
          <p:graphicFrame>
            <p:nvGraphicFramePr>
              <p:cNvPr id="51223" name="物件 7">
                <a:extLst>
                  <a:ext uri="{FF2B5EF4-FFF2-40B4-BE49-F238E27FC236}">
                    <a16:creationId xmlns:a16="http://schemas.microsoft.com/office/drawing/2014/main" id="{6CF35AEF-2335-8A79-B3F9-014E7839AF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10635" y="4591862"/>
              <a:ext cx="1872234" cy="8467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6" imgW="1600200" imgH="723900" progId="Equation.3">
                      <p:embed/>
                    </p:oleObj>
                  </mc:Choice>
                  <mc:Fallback>
                    <p:oleObj name="方程式" r:id="rId6" imgW="1600200" imgH="723900" progId="Equation.3">
                      <p:embed/>
                      <p:pic>
                        <p:nvPicPr>
                          <p:cNvPr id="0" name="物件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635" y="4591862"/>
                            <a:ext cx="1872234" cy="8467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218" name="Rectangle 2">
              <a:extLst>
                <a:ext uri="{FF2B5EF4-FFF2-40B4-BE49-F238E27FC236}">
                  <a16:creationId xmlns:a16="http://schemas.microsoft.com/office/drawing/2014/main" id="{19643BBB-D85C-B28B-4AEB-5763668CB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1219" name="物件 15">
              <a:extLst>
                <a:ext uri="{FF2B5EF4-FFF2-40B4-BE49-F238E27FC236}">
                  <a16:creationId xmlns:a16="http://schemas.microsoft.com/office/drawing/2014/main" id="{718D2DE1-42E2-DF46-0A70-2B904C907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6356" y="1345399"/>
            <a:ext cx="995121" cy="282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850531" imgH="241195" progId="Equation.3">
                    <p:embed/>
                  </p:oleObj>
                </mc:Choice>
                <mc:Fallback>
                  <p:oleObj name="方程式" r:id="rId8" imgW="850531" imgH="241195" progId="Equation.3">
                    <p:embed/>
                    <p:pic>
                      <p:nvPicPr>
                        <p:cNvPr id="0" name="物件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356" y="1345399"/>
                          <a:ext cx="995121" cy="282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0" name="Rectangle 4">
              <a:extLst>
                <a:ext uri="{FF2B5EF4-FFF2-40B4-BE49-F238E27FC236}">
                  <a16:creationId xmlns:a16="http://schemas.microsoft.com/office/drawing/2014/main" id="{D8985057-8400-5558-CC87-36CECE325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1221" name="物件 18">
              <a:extLst>
                <a:ext uri="{FF2B5EF4-FFF2-40B4-BE49-F238E27FC236}">
                  <a16:creationId xmlns:a16="http://schemas.microsoft.com/office/drawing/2014/main" id="{87614EDE-E7AC-7A57-9F34-AF728E8D17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8601" y="1234229"/>
            <a:ext cx="1069848" cy="401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0" imgW="914400" imgH="342900" progId="Equation.3">
                    <p:embed/>
                  </p:oleObj>
                </mc:Choice>
                <mc:Fallback>
                  <p:oleObj name="方程式" r:id="rId10" imgW="914400" imgH="342900" progId="Equation.3">
                    <p:embed/>
                    <p:pic>
                      <p:nvPicPr>
                        <p:cNvPr id="0" name="物件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8601" y="1234229"/>
                          <a:ext cx="1069848" cy="401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9" name="Text Box 24">
            <a:extLst>
              <a:ext uri="{FF2B5EF4-FFF2-40B4-BE49-F238E27FC236}">
                <a16:creationId xmlns:a16="http://schemas.microsoft.com/office/drawing/2014/main" id="{5933343E-2022-FC89-CDA4-5CA9577EE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724400"/>
            <a:ext cx="30146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</a:t>
            </a:r>
            <a:r>
              <a:rPr lang="en-US" altLang="zh-TW" sz="1800" i="0">
                <a:solidFill>
                  <a:srgbClr val="99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i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  <a:t>The symbol ‘→’ stands </a:t>
            </a:r>
            <a:b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</a:b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  <a:t>     for ‘tends to’, while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  <a:t>     symbol ‘∞’ stands for </a:t>
            </a:r>
            <a:b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</a:b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</a:rPr>
              <a:t>    ‘infinity’.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58924752-3658-57F5-8804-6F3FF072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2187575"/>
            <a:ext cx="7178675" cy="1781175"/>
          </a:xfrm>
          <a:prstGeom prst="cloudCallout">
            <a:avLst>
              <a:gd name="adj1" fmla="val 58718"/>
              <a:gd name="adj2" fmla="val -3577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2800" i="0">
              <a:latin typeface="Arial" panose="020B0604020202020204" pitchFamily="34" charset="0"/>
            </a:endParaRPr>
          </a:p>
        </p:txBody>
      </p:sp>
      <p:pic>
        <p:nvPicPr>
          <p:cNvPr id="24" name="Picture 19">
            <a:extLst>
              <a:ext uri="{FF2B5EF4-FFF2-40B4-BE49-F238E27FC236}">
                <a16:creationId xmlns:a16="http://schemas.microsoft.com/office/drawing/2014/main" id="{E4F486D0-0051-04BA-561B-A4BA471D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09"/>
          <a:stretch>
            <a:fillRect/>
          </a:stretch>
        </p:blipFill>
        <p:spPr bwMode="auto">
          <a:xfrm>
            <a:off x="7575550" y="1949450"/>
            <a:ext cx="1773238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13">
            <a:extLst>
              <a:ext uri="{FF2B5EF4-FFF2-40B4-BE49-F238E27FC236}">
                <a16:creationId xmlns:a16="http://schemas.microsoft.com/office/drawing/2014/main" id="{9D0813C6-510A-BFD4-05F9-D55365FF3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2455863"/>
            <a:ext cx="5716587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</a:rPr>
              <a:t>This means </a:t>
            </a:r>
            <a:r>
              <a:rPr lang="en-US" altLang="zh-TW" sz="2400" i="0">
                <a:latin typeface="Arial" panose="020B0604020202020204" pitchFamily="34" charset="0"/>
              </a:rPr>
              <a:t>when –1 &lt; </a:t>
            </a:r>
            <a:r>
              <a:rPr lang="en-US" altLang="zh-TW" sz="2400">
                <a:latin typeface="Arial" panose="020B0604020202020204" pitchFamily="34" charset="0"/>
              </a:rPr>
              <a:t>r</a:t>
            </a:r>
            <a:r>
              <a:rPr lang="en-US" altLang="zh-TW" sz="2400" i="0">
                <a:latin typeface="Arial" panose="020B0604020202020204" pitchFamily="34" charset="0"/>
              </a:rPr>
              <a:t> &lt; 1 and</a:t>
            </a:r>
            <a:r>
              <a:rPr lang="en-US" altLang="zh-HK" sz="2400" i="0">
                <a:latin typeface="Arial" panose="020B0604020202020204" pitchFamily="34" charset="0"/>
              </a:rPr>
              <a:t> 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 tends to </a:t>
            </a:r>
            <a:r>
              <a:rPr lang="en-US" altLang="zh-HK" sz="2400" b="1" i="0">
                <a:solidFill>
                  <a:srgbClr val="3939FF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infinity</a:t>
            </a:r>
            <a:r>
              <a:rPr lang="en-US" altLang="zh-HK" sz="2400" i="0">
                <a:latin typeface="Arial" panose="020B0604020202020204" pitchFamily="34" charset="0"/>
              </a:rPr>
              <a:t>, </a:t>
            </a:r>
            <a:r>
              <a:rPr lang="en-US" altLang="zh-HK" sz="2400">
                <a:latin typeface="Arial" panose="020B0604020202020204" pitchFamily="34" charset="0"/>
              </a:rPr>
              <a:t>r</a:t>
            </a:r>
            <a:r>
              <a:rPr lang="en-US" altLang="zh-HK" sz="900">
                <a:latin typeface="Arial" panose="020B0604020202020204" pitchFamily="34" charset="0"/>
              </a:rPr>
              <a:t> </a:t>
            </a:r>
            <a:r>
              <a:rPr lang="en-US" altLang="zh-HK" sz="2400" baseline="300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 tends to 0. Hence, </a:t>
            </a:r>
            <a:r>
              <a:rPr lang="en-US" altLang="zh-HK" sz="2400">
                <a:latin typeface="Arial" panose="020B0604020202020204" pitchFamily="34" charset="0"/>
              </a:rPr>
              <a:t>S</a:t>
            </a:r>
            <a:r>
              <a:rPr lang="en-US" altLang="zh-HK" sz="2400" i="0">
                <a:latin typeface="Arial" panose="020B0604020202020204" pitchFamily="34" charset="0"/>
              </a:rPr>
              <a:t>(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)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</a:rPr>
              <a:t>tends to          . </a:t>
            </a:r>
            <a:endParaRPr lang="en-US" altLang="zh-TW" sz="2400" i="0">
              <a:latin typeface="Arial" panose="020B0604020202020204" pitchFamily="34" charset="0"/>
            </a:endParaRPr>
          </a:p>
        </p:txBody>
      </p:sp>
      <p:graphicFrame>
        <p:nvGraphicFramePr>
          <p:cNvPr id="26" name="物件 25">
            <a:extLst>
              <a:ext uri="{FF2B5EF4-FFF2-40B4-BE49-F238E27FC236}">
                <a16:creationId xmlns:a16="http://schemas.microsoft.com/office/drawing/2014/main" id="{2BEDB940-38B4-7021-F235-B200B7F8F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5263" y="3186113"/>
          <a:ext cx="596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3" imgW="596641" imgH="723586" progId="Equation.3">
                  <p:embed/>
                </p:oleObj>
              </mc:Choice>
              <mc:Fallback>
                <p:oleObj name="方程式" r:id="rId13" imgW="596641" imgH="723586" progId="Equation.3">
                  <p:embed/>
                  <p:pic>
                    <p:nvPicPr>
                      <p:cNvPr id="0" name="物件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3186113"/>
                        <a:ext cx="596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6" name="Rectangle 52">
            <a:extLst>
              <a:ext uri="{FF2B5EF4-FFF2-40B4-BE49-F238E27FC236}">
                <a16:creationId xmlns:a16="http://schemas.microsoft.com/office/drawing/2014/main" id="{7885F11C-AFBE-A835-1A1B-EAABB09ED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1839913"/>
            <a:ext cx="4575175" cy="10096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0B1B3F34-9115-5A63-E098-8E7065DD0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36663"/>
            <a:ext cx="7658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For simplicity, we write: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sp>
        <p:nvSpPr>
          <p:cNvPr id="62501" name="Text Box 37">
            <a:extLst>
              <a:ext uri="{FF2B5EF4-FFF2-40B4-BE49-F238E27FC236}">
                <a16:creationId xmlns:a16="http://schemas.microsoft.com/office/drawing/2014/main" id="{5315B729-3B10-43DD-1985-C58A6EF26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873375"/>
            <a:ext cx="8401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where	 represents the </a:t>
            </a:r>
            <a:r>
              <a:rPr lang="en-US" altLang="zh-HK" sz="2800" b="1" i="0">
                <a:solidFill>
                  <a:srgbClr val="3939FF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sum to infinity </a:t>
            </a:r>
            <a:r>
              <a:rPr lang="en-US" altLang="zh-HK" sz="2800" i="0">
                <a:latin typeface="Arial" panose="020B0604020202020204" pitchFamily="34" charset="0"/>
              </a:rPr>
              <a:t>of a geometric sequence. </a:t>
            </a:r>
            <a:endParaRPr lang="en-US" altLang="zh-TW" sz="2800" i="0">
              <a:latin typeface="Arial" panose="020B0604020202020204" pitchFamily="34" charset="0"/>
            </a:endParaRPr>
          </a:p>
        </p:txBody>
      </p:sp>
      <p:graphicFrame>
        <p:nvGraphicFramePr>
          <p:cNvPr id="62502" name="Object 38">
            <a:extLst>
              <a:ext uri="{FF2B5EF4-FFF2-40B4-BE49-F238E27FC236}">
                <a16:creationId xmlns:a16="http://schemas.microsoft.com/office/drawing/2014/main" id="{44CBFDE2-1A52-5BB7-5F1E-CA6F0A4CE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1920875"/>
          <a:ext cx="4038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441700" imgH="723900" progId="Equation.3">
                  <p:embed/>
                </p:oleObj>
              </mc:Choice>
              <mc:Fallback>
                <p:oleObj name="方程式" r:id="rId2" imgW="3441700" imgH="723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920875"/>
                        <a:ext cx="40386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7" name="Object 53">
            <a:extLst>
              <a:ext uri="{FF2B5EF4-FFF2-40B4-BE49-F238E27FC236}">
                <a16:creationId xmlns:a16="http://schemas.microsoft.com/office/drawing/2014/main" id="{B170C909-6CF4-BCD9-A23B-047108D75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1775" y="2970213"/>
          <a:ext cx="7905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672808" imgH="342751" progId="Equation.3">
                  <p:embed/>
                </p:oleObj>
              </mc:Choice>
              <mc:Fallback>
                <p:oleObj name="方程式" r:id="rId4" imgW="672808" imgH="342751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2970213"/>
                        <a:ext cx="7905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2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6" grpId="0" animBg="1"/>
      <p:bldP spid="62468" grpId="0"/>
      <p:bldP spid="625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7">
            <a:extLst>
              <a:ext uri="{FF2B5EF4-FFF2-40B4-BE49-F238E27FC236}">
                <a16:creationId xmlns:a16="http://schemas.microsoft.com/office/drawing/2014/main" id="{86172B2F-AA97-DA49-5E5D-38265734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469900"/>
            <a:ext cx="6534150" cy="2717800"/>
          </a:xfrm>
          <a:prstGeom prst="cloudCallout">
            <a:avLst>
              <a:gd name="adj1" fmla="val 60282"/>
              <a:gd name="adj2" fmla="val -3576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Text Box 58">
            <a:extLst>
              <a:ext uri="{FF2B5EF4-FFF2-40B4-BE49-F238E27FC236}">
                <a16:creationId xmlns:a16="http://schemas.microsoft.com/office/drawing/2014/main" id="{93BE2D11-902D-E8D3-A6D7-D9912144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739775"/>
            <a:ext cx="53022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</a:rPr>
              <a:t>Let’s see an example.</a:t>
            </a:r>
            <a:b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800" i="0">
                <a:solidFill>
                  <a:srgbClr val="000000"/>
                </a:solidFill>
                <a:latin typeface="Arial" panose="020B0604020202020204" pitchFamily="34" charset="0"/>
              </a:rPr>
              <a:t>Find t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he sum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to infinity of the geometric sequence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HK" sz="10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   2, –1,    ,      , …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HK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8E1752-453C-4694-3C01-17F1221B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492125"/>
            <a:ext cx="1851025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6E70AF27-7CEE-7683-DFDD-B5755BF38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3725" y="2005013"/>
          <a:ext cx="539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457002" imgH="723586" progId="Equation.3">
                  <p:embed/>
                </p:oleObj>
              </mc:Choice>
              <mc:Fallback>
                <p:oleObj name="方程式" r:id="rId3" imgW="457002" imgH="723586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2005013"/>
                        <a:ext cx="5397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E0E82586-8A59-D2B0-D2CA-362A087A8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1925" y="2008188"/>
          <a:ext cx="2698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28501" imgH="723586" progId="Equation.3">
                  <p:embed/>
                </p:oleObj>
              </mc:Choice>
              <mc:Fallback>
                <p:oleObj name="方程式" r:id="rId5" imgW="228501" imgH="723586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008188"/>
                        <a:ext cx="26987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8">
            <a:extLst>
              <a:ext uri="{FF2B5EF4-FFF2-40B4-BE49-F238E27FC236}">
                <a16:creationId xmlns:a16="http://schemas.microsoft.com/office/drawing/2014/main" id="{14B09E63-BF74-4725-3E8D-61264AFC0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135313"/>
            <a:ext cx="8070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Let 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be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the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first term and the common ratio of the sequence respectively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782A2A-21F2-4C48-A68E-AC6F35AC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4232275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∵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1CB92BE-292F-91F3-05E5-D00312F6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4225925"/>
            <a:ext cx="1417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577947A-E312-D0A1-072A-66BA7152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522605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∴  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()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3C38E4-E4C0-A15A-4742-8EA2C5963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88" y="5048250"/>
          <a:ext cx="163353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397000" imgH="1168400" progId="Equation.3">
                  <p:embed/>
                </p:oleObj>
              </mc:Choice>
              <mc:Fallback>
                <p:oleObj name="方程式" r:id="rId7" imgW="1397000" imgH="116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5048250"/>
                        <a:ext cx="1633537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>
            <a:extLst>
              <a:ext uri="{FF2B5EF4-FFF2-40B4-BE49-F238E27FC236}">
                <a16:creationId xmlns:a16="http://schemas.microsoft.com/office/drawing/2014/main" id="{37C5437E-6085-DD55-59B5-C6049514D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4044950"/>
          <a:ext cx="5397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457002" imgH="723586" progId="Equation.3">
                  <p:embed/>
                </p:oleObj>
              </mc:Choice>
              <mc:Fallback>
                <p:oleObj name="方程式" r:id="rId9" imgW="457002" imgH="72358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044950"/>
                        <a:ext cx="53975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7">
            <a:extLst>
              <a:ext uri="{FF2B5EF4-FFF2-40B4-BE49-F238E27FC236}">
                <a16:creationId xmlns:a16="http://schemas.microsoft.com/office/drawing/2014/main" id="{A0D9C9BB-393A-63DC-EEF3-6D7944A6360F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4213225"/>
            <a:ext cx="2305050" cy="884238"/>
            <a:chOff x="2547" y="1201"/>
            <a:chExt cx="1452" cy="557"/>
          </a:xfrm>
        </p:grpSpPr>
        <p:grpSp>
          <p:nvGrpSpPr>
            <p:cNvPr id="53278" name="Group 29">
              <a:extLst>
                <a:ext uri="{FF2B5EF4-FFF2-40B4-BE49-F238E27FC236}">
                  <a16:creationId xmlns:a16="http://schemas.microsoft.com/office/drawing/2014/main" id="{9459D2AC-0304-CFA4-1C6C-09FA8C13F5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7" y="1201"/>
              <a:ext cx="1335" cy="388"/>
              <a:chOff x="2655" y="1450"/>
              <a:chExt cx="1335" cy="388"/>
            </a:xfrm>
          </p:grpSpPr>
          <p:sp>
            <p:nvSpPr>
              <p:cNvPr id="53280" name="Text Box 22">
                <a:extLst>
                  <a:ext uri="{FF2B5EF4-FFF2-40B4-BE49-F238E27FC236}">
                    <a16:creationId xmlns:a16="http://schemas.microsoft.com/office/drawing/2014/main" id="{AC1EDE0A-B666-69C3-EAA5-1FCBDD98C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5" y="1517"/>
                <a:ext cx="1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 </a:t>
                </a:r>
                <a:r>
                  <a:rPr lang="zh-HK" altLang="en-US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     </a:t>
                </a: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–1 &lt;       &lt; 1 </a:t>
                </a:r>
                <a:endPara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3281" name="Text Box 24">
                <a:extLst>
                  <a:ext uri="{FF2B5EF4-FFF2-40B4-BE49-F238E27FC236}">
                    <a16:creationId xmlns:a16="http://schemas.microsoft.com/office/drawing/2014/main" id="{7E6C839C-5110-5DAB-1D9F-39D7CBBEE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5" y="1450"/>
                <a:ext cx="2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1</a:t>
                </a:r>
                <a:endPara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3282" name="Text Box 25">
                <a:extLst>
                  <a:ext uri="{FF2B5EF4-FFF2-40B4-BE49-F238E27FC236}">
                    <a16:creationId xmlns:a16="http://schemas.microsoft.com/office/drawing/2014/main" id="{62071162-293C-D761-67FA-6C6D50FC9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9" y="1607"/>
                <a:ext cx="2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2</a:t>
                </a:r>
                <a:endPara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3283" name="Line 26">
                <a:extLst>
                  <a:ext uri="{FF2B5EF4-FFF2-40B4-BE49-F238E27FC236}">
                    <a16:creationId xmlns:a16="http://schemas.microsoft.com/office/drawing/2014/main" id="{97717A56-3F91-0A7F-554A-D37D3F132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8" y="1644"/>
                <a:ext cx="113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HK" altLang="en-US"/>
              </a:p>
            </p:txBody>
          </p:sp>
          <p:sp>
            <p:nvSpPr>
              <p:cNvPr id="53284" name="Rectangle 27">
                <a:extLst>
                  <a:ext uri="{FF2B5EF4-FFF2-40B4-BE49-F238E27FC236}">
                    <a16:creationId xmlns:a16="http://schemas.microsoft.com/office/drawing/2014/main" id="{13F28AC8-2EC9-FCD6-DEDC-13B14F55E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14"/>
                <a:ext cx="2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533400" indent="-5334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∵</a:t>
                </a:r>
              </a:p>
            </p:txBody>
          </p:sp>
          <p:sp>
            <p:nvSpPr>
              <p:cNvPr id="53285" name="Text Box 28">
                <a:extLst>
                  <a:ext uri="{FF2B5EF4-FFF2-40B4-BE49-F238E27FC236}">
                    <a16:creationId xmlns:a16="http://schemas.microsoft.com/office/drawing/2014/main" id="{C2AFF734-175C-77E5-604A-E2A815F4E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4" y="1516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–</a:t>
                </a:r>
                <a:endPara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53279" name="Rectangle 35">
              <a:extLst>
                <a:ext uri="{FF2B5EF4-FFF2-40B4-BE49-F238E27FC236}">
                  <a16:creationId xmlns:a16="http://schemas.microsoft.com/office/drawing/2014/main" id="{E35F60CB-7352-B665-FA14-67CF9DDB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1527"/>
              <a:ext cx="1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533400" indent="-5334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∴</a:t>
              </a:r>
              <a:r>
                <a:rPr lang="zh-TW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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 exists.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22" name="Object 39">
            <a:extLst>
              <a:ext uri="{FF2B5EF4-FFF2-40B4-BE49-F238E27FC236}">
                <a16:creationId xmlns:a16="http://schemas.microsoft.com/office/drawing/2014/main" id="{F47AB215-D9E5-AA0F-F9BF-40E27036E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463" y="5043488"/>
          <a:ext cx="5699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482391" imgH="723586" progId="Equation.3">
                  <p:embed/>
                </p:oleObj>
              </mc:Choice>
              <mc:Fallback>
                <p:oleObj name="方程式" r:id="rId11" imgW="482391" imgH="72358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5043488"/>
                        <a:ext cx="56991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58">
            <a:extLst>
              <a:ext uri="{FF2B5EF4-FFF2-40B4-BE49-F238E27FC236}">
                <a16:creationId xmlns:a16="http://schemas.microsoft.com/office/drawing/2014/main" id="{728C8E15-0960-C6FE-BA76-1BF39BF48ABB}"/>
              </a:ext>
            </a:extLst>
          </p:cNvPr>
          <p:cNvGrpSpPr>
            <a:grpSpLocks/>
          </p:cNvGrpSpPr>
          <p:nvPr/>
        </p:nvGrpSpPr>
        <p:grpSpPr bwMode="auto">
          <a:xfrm>
            <a:off x="4286250" y="5153025"/>
            <a:ext cx="2119313" cy="615950"/>
            <a:chOff x="2313" y="2228"/>
            <a:chExt cx="1335" cy="388"/>
          </a:xfrm>
        </p:grpSpPr>
        <p:sp>
          <p:nvSpPr>
            <p:cNvPr id="53273" name="Text Box 42">
              <a:extLst>
                <a:ext uri="{FF2B5EF4-FFF2-40B4-BE49-F238E27FC236}">
                  <a16:creationId xmlns:a16="http://schemas.microsoft.com/office/drawing/2014/main" id="{93CC6F6F-89A9-9B87-6C30-F92C8A6E9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2301"/>
              <a:ext cx="1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</a:t>
              </a:r>
              <a:r>
                <a:rPr lang="zh-TW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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 =</a:t>
              </a:r>
              <a:r>
                <a:rPr lang="en-US" altLang="zh-HK" sz="1800"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zh-HK" altLang="en-US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    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grpSp>
          <p:nvGrpSpPr>
            <p:cNvPr id="53274" name="Group 57">
              <a:extLst>
                <a:ext uri="{FF2B5EF4-FFF2-40B4-BE49-F238E27FC236}">
                  <a16:creationId xmlns:a16="http://schemas.microsoft.com/office/drawing/2014/main" id="{6BBDD798-A9D7-D189-8716-A539C8DDB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2228"/>
              <a:ext cx="570" cy="388"/>
              <a:chOff x="2990" y="2228"/>
              <a:chExt cx="570" cy="388"/>
            </a:xfrm>
          </p:grpSpPr>
          <p:sp>
            <p:nvSpPr>
              <p:cNvPr id="53275" name="Text Box 43">
                <a:extLst>
                  <a:ext uri="{FF2B5EF4-FFF2-40B4-BE49-F238E27FC236}">
                    <a16:creationId xmlns:a16="http://schemas.microsoft.com/office/drawing/2014/main" id="{19505749-BF0F-6C78-9225-4E0CD5417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2" y="2228"/>
                <a:ext cx="3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a</a:t>
                </a:r>
                <a:endPara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3276" name="Text Box 44">
                <a:extLst>
                  <a:ext uri="{FF2B5EF4-FFF2-40B4-BE49-F238E27FC236}">
                    <a16:creationId xmlns:a16="http://schemas.microsoft.com/office/drawing/2014/main" id="{CD771B85-3675-4528-F7A3-F7F454EE9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2385"/>
                <a:ext cx="57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1 – </a:t>
                </a:r>
                <a:r>
                  <a:rPr lang="en-US" altLang="zh-HK" sz="180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r</a:t>
                </a: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 </a:t>
                </a:r>
                <a:endPara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3277" name="Line 45">
                <a:extLst>
                  <a:ext uri="{FF2B5EF4-FFF2-40B4-BE49-F238E27FC236}">
                    <a16:creationId xmlns:a16="http://schemas.microsoft.com/office/drawing/2014/main" id="{DF5A4D99-256F-689E-B2C7-959D88EA2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1" y="2422"/>
                <a:ext cx="317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HK" altLang="en-US"/>
              </a:p>
            </p:txBody>
          </p:sp>
        </p:grpSp>
      </p:grpSp>
      <p:sp>
        <p:nvSpPr>
          <p:cNvPr id="29" name="Rectangle 62">
            <a:extLst>
              <a:ext uri="{FF2B5EF4-FFF2-40B4-BE49-F238E27FC236}">
                <a16:creationId xmlns:a16="http://schemas.microsoft.com/office/drawing/2014/main" id="{FEF67903-42E8-B248-EC0B-CDB3D62DE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4225925"/>
            <a:ext cx="1328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0" name="Group 35">
            <a:extLst>
              <a:ext uri="{FF2B5EF4-FFF2-40B4-BE49-F238E27FC236}">
                <a16:creationId xmlns:a16="http://schemas.microsoft.com/office/drawing/2014/main" id="{536A9796-E485-C986-32F5-345D9EC73CED}"/>
              </a:ext>
            </a:extLst>
          </p:cNvPr>
          <p:cNvGrpSpPr>
            <a:grpSpLocks/>
          </p:cNvGrpSpPr>
          <p:nvPr/>
        </p:nvGrpSpPr>
        <p:grpSpPr bwMode="auto">
          <a:xfrm>
            <a:off x="3854450" y="5899150"/>
            <a:ext cx="252413" cy="34925"/>
            <a:chOff x="1343" y="2403"/>
            <a:chExt cx="227" cy="22"/>
          </a:xfrm>
        </p:grpSpPr>
        <p:sp>
          <p:nvSpPr>
            <p:cNvPr id="53271" name="Line 36">
              <a:extLst>
                <a:ext uri="{FF2B5EF4-FFF2-40B4-BE49-F238E27FC236}">
                  <a16:creationId xmlns:a16="http://schemas.microsoft.com/office/drawing/2014/main" id="{95C7D2A5-22AC-DA7E-CE6C-2AFBD5756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240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3272" name="Line 37">
              <a:extLst>
                <a:ext uri="{FF2B5EF4-FFF2-40B4-BE49-F238E27FC236}">
                  <a16:creationId xmlns:a16="http://schemas.microsoft.com/office/drawing/2014/main" id="{4CC7656E-703D-F606-8647-E62058A03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242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BCC048E7-2752-8561-F8CD-C8A3E1E3BD17}"/>
              </a:ext>
            </a:extLst>
          </p:cNvPr>
          <p:cNvGrpSpPr>
            <a:grpSpLocks/>
          </p:cNvGrpSpPr>
          <p:nvPr/>
        </p:nvGrpSpPr>
        <p:grpSpPr bwMode="auto">
          <a:xfrm>
            <a:off x="5978525" y="3830638"/>
            <a:ext cx="3233738" cy="1614487"/>
            <a:chOff x="4290325" y="5105868"/>
            <a:chExt cx="3234425" cy="1618697"/>
          </a:xfrm>
        </p:grpSpPr>
        <p:sp>
          <p:nvSpPr>
            <p:cNvPr id="34" name="AutoShape 24">
              <a:extLst>
                <a:ext uri="{FF2B5EF4-FFF2-40B4-BE49-F238E27FC236}">
                  <a16:creationId xmlns:a16="http://schemas.microsoft.com/office/drawing/2014/main" id="{D038247C-483E-C15E-7539-661D3443C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325" y="5105868"/>
              <a:ext cx="2891452" cy="1618697"/>
            </a:xfrm>
            <a:prstGeom prst="wedgeRoundRectCallout">
              <a:avLst>
                <a:gd name="adj1" fmla="val -63882"/>
                <a:gd name="adj2" fmla="val 1686"/>
                <a:gd name="adj3" fmla="val 16667"/>
              </a:avLst>
            </a:prstGeom>
            <a:gradFill flip="none"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en-US" altLang="zh-TW" sz="2000" i="0">
                <a:solidFill>
                  <a:srgbClr val="000000"/>
                </a:solidFill>
                <a:latin typeface="新細明體" pitchFamily="18" charset="-120"/>
                <a:cs typeface="+mn-cs"/>
                <a:sym typeface="Symbol" pitchFamily="18" charset="2"/>
              </a:endParaRPr>
            </a:p>
          </p:txBody>
        </p:sp>
        <p:sp>
          <p:nvSpPr>
            <p:cNvPr id="53270" name="文字方塊 1">
              <a:extLst>
                <a:ext uri="{FF2B5EF4-FFF2-40B4-BE49-F238E27FC236}">
                  <a16:creationId xmlns:a16="http://schemas.microsoft.com/office/drawing/2014/main" id="{160C9D06-638E-87E6-8718-C76930CEA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325" y="5115415"/>
              <a:ext cx="3234425" cy="157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</a:rPr>
                <a:t>It is a good practice </a:t>
              </a:r>
              <a:b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</a:rPr>
                <a:t>to check whether </a:t>
              </a:r>
              <a:b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</a:rPr>
                <a:t>–1 &lt; </a:t>
              </a:r>
              <a:r>
                <a:rPr lang="en-US" altLang="zh-HK" sz="24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</a:rPr>
                <a:t> &lt; 1 before evaluating </a:t>
              </a:r>
              <a:r>
                <a:rPr lang="en-US" altLang="zh-HK" sz="2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</a:t>
              </a:r>
              <a: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</a:rPr>
                <a:t>).</a:t>
              </a:r>
              <a:endParaRPr lang="en-US" altLang="zh-TW" sz="24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36" name="Picture 45">
            <a:hlinkClick r:id="rId13" action="ppaction://hlinkpres?slideindex=1&amp;slidetitle="/>
            <a:extLst>
              <a:ext uri="{FF2B5EF4-FFF2-40B4-BE49-F238E27FC236}">
                <a16:creationId xmlns:a16="http://schemas.microsoft.com/office/drawing/2014/main" id="{5D229EF7-C061-750A-F816-64405D30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5793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>
            <a:hlinkClick r:id="rId15" action="ppaction://hlinkpres?slideindex=1&amp;slidetitle="/>
            <a:extLst>
              <a:ext uri="{FF2B5EF4-FFF2-40B4-BE49-F238E27FC236}">
                <a16:creationId xmlns:a16="http://schemas.microsoft.com/office/drawing/2014/main" id="{572253CB-189F-76B7-5EF3-F969BBDF8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8" grpId="0"/>
      <p:bldP spid="9" grpId="0"/>
      <p:bldP spid="10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8FA7F84-3F97-BDF4-B157-BC4896F5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25513"/>
            <a:ext cx="8540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Find the sum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to infinity of the geometric sequence  	729, 486, 324, 216, … 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2A6CD73-5281-F509-1DFD-A12F47AE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9245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∵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1FE4AEFD-1430-9B14-BBA9-FA03648A9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092450"/>
            <a:ext cx="1620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729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A63A91DF-766C-B56C-8EC3-748BE414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i="0">
                <a:latin typeface="Arial" panose="020B0604020202020204" pitchFamily="34" charset="0"/>
              </a:rPr>
              <a:t>Follow-up question</a:t>
            </a:r>
          </a:p>
        </p:txBody>
      </p:sp>
      <p:graphicFrame>
        <p:nvGraphicFramePr>
          <p:cNvPr id="80906" name="Object 10">
            <a:extLst>
              <a:ext uri="{FF2B5EF4-FFF2-40B4-BE49-F238E27FC236}">
                <a16:creationId xmlns:a16="http://schemas.microsoft.com/office/drawing/2014/main" id="{A9480DEC-FA5E-4376-703C-91DC84CD6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088" y="4016375"/>
          <a:ext cx="738187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34725" imgH="1104421" progId="Equation.3">
                  <p:embed/>
                </p:oleObj>
              </mc:Choice>
              <mc:Fallback>
                <p:oleObj name="方程式" r:id="rId2" imgW="634725" imgH="110442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4016375"/>
                        <a:ext cx="738187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Rectangle 11">
            <a:extLst>
              <a:ext uri="{FF2B5EF4-FFF2-40B4-BE49-F238E27FC236}">
                <a16:creationId xmlns:a16="http://schemas.microsoft.com/office/drawing/2014/main" id="{8D6D9C6D-FC63-6244-DA79-CCDAEE52F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5416550"/>
            <a:ext cx="1776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= 2187</a:t>
            </a:r>
            <a:endParaRPr lang="en-US" altLang="zh-TW" sz="28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914" name="Rectangle 18">
            <a:extLst>
              <a:ext uri="{FF2B5EF4-FFF2-40B4-BE49-F238E27FC236}">
                <a16:creationId xmlns:a16="http://schemas.microsoft.com/office/drawing/2014/main" id="{B17889CA-5F39-1992-9A51-96102972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71675"/>
            <a:ext cx="8070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Let 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be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the 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first term and the common ratio of the sequence respectively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80915" name="Object 19">
            <a:extLst>
              <a:ext uri="{FF2B5EF4-FFF2-40B4-BE49-F238E27FC236}">
                <a16:creationId xmlns:a16="http://schemas.microsoft.com/office/drawing/2014/main" id="{260D5146-A837-AE67-9B6A-7D4604F24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955925"/>
          <a:ext cx="6619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71252" imgH="723586" progId="Equation.3">
                  <p:embed/>
                </p:oleObj>
              </mc:Choice>
              <mc:Fallback>
                <p:oleObj name="方程式" r:id="rId4" imgW="571252" imgH="72358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955925"/>
                        <a:ext cx="6619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20">
            <a:extLst>
              <a:ext uri="{FF2B5EF4-FFF2-40B4-BE49-F238E27FC236}">
                <a16:creationId xmlns:a16="http://schemas.microsoft.com/office/drawing/2014/main" id="{EB42D315-38AA-0FCD-9042-FCAF81905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7288" y="2955925"/>
          <a:ext cx="2667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28501" imgH="723586" progId="Equation.3">
                  <p:embed/>
                </p:oleObj>
              </mc:Choice>
              <mc:Fallback>
                <p:oleObj name="方程式" r:id="rId6" imgW="228501" imgH="72358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2955925"/>
                        <a:ext cx="2667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7" name="Rectangle 21">
            <a:extLst>
              <a:ext uri="{FF2B5EF4-FFF2-40B4-BE49-F238E27FC236}">
                <a16:creationId xmlns:a16="http://schemas.microsoft.com/office/drawing/2014/main" id="{D7313FAF-7767-263D-46A0-5F885CA50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3092450"/>
            <a:ext cx="173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</a:p>
        </p:txBody>
      </p:sp>
      <p:sp>
        <p:nvSpPr>
          <p:cNvPr id="80918" name="Rectangle 22">
            <a:extLst>
              <a:ext uri="{FF2B5EF4-FFF2-40B4-BE49-F238E27FC236}">
                <a16:creationId xmlns:a16="http://schemas.microsoft.com/office/drawing/2014/main" id="{5BA7DD0A-91D6-1835-5D24-E71A8AA3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92450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</a:p>
        </p:txBody>
      </p:sp>
      <p:grpSp>
        <p:nvGrpSpPr>
          <p:cNvPr id="80929" name="Group 33">
            <a:extLst>
              <a:ext uri="{FF2B5EF4-FFF2-40B4-BE49-F238E27FC236}">
                <a16:creationId xmlns:a16="http://schemas.microsoft.com/office/drawing/2014/main" id="{1BC33AA7-0A55-913A-6267-C0625F42F15A}"/>
              </a:ext>
            </a:extLst>
          </p:cNvPr>
          <p:cNvGrpSpPr>
            <a:grpSpLocks/>
          </p:cNvGrpSpPr>
          <p:nvPr/>
        </p:nvGrpSpPr>
        <p:grpSpPr bwMode="auto">
          <a:xfrm>
            <a:off x="5375275" y="3062288"/>
            <a:ext cx="2305050" cy="884237"/>
            <a:chOff x="3402" y="1706"/>
            <a:chExt cx="1452" cy="557"/>
          </a:xfrm>
        </p:grpSpPr>
        <p:sp>
          <p:nvSpPr>
            <p:cNvPr id="54290" name="Text Box 25">
              <a:extLst>
                <a:ext uri="{FF2B5EF4-FFF2-40B4-BE49-F238E27FC236}">
                  <a16:creationId xmlns:a16="http://schemas.microsoft.com/office/drawing/2014/main" id="{EFF30FC8-FDEF-16BA-7139-8597F3165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1773"/>
              <a:ext cx="1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 </a:t>
              </a:r>
              <a:r>
                <a:rPr lang="zh-HK" altLang="en-US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    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–1 &lt;      &lt; 1 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54291" name="Group 32">
              <a:extLst>
                <a:ext uri="{FF2B5EF4-FFF2-40B4-BE49-F238E27FC236}">
                  <a16:creationId xmlns:a16="http://schemas.microsoft.com/office/drawing/2014/main" id="{230634B3-03C4-5BD7-37AE-E23E49BE6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1706"/>
              <a:ext cx="241" cy="388"/>
              <a:chOff x="4140" y="1706"/>
              <a:chExt cx="241" cy="388"/>
            </a:xfrm>
          </p:grpSpPr>
          <p:sp>
            <p:nvSpPr>
              <p:cNvPr id="54294" name="Text Box 26">
                <a:extLst>
                  <a:ext uri="{FF2B5EF4-FFF2-40B4-BE49-F238E27FC236}">
                    <a16:creationId xmlns:a16="http://schemas.microsoft.com/office/drawing/2014/main" id="{C9E09A8C-4D78-80AB-9CBF-F8ABA9D7E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1706"/>
                <a:ext cx="2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2</a:t>
                </a:r>
                <a:endPara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4295" name="Text Box 27">
                <a:extLst>
                  <a:ext uri="{FF2B5EF4-FFF2-40B4-BE49-F238E27FC236}">
                    <a16:creationId xmlns:a16="http://schemas.microsoft.com/office/drawing/2014/main" id="{ADCDA26E-575A-0D7E-BD9E-ED470058A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4" y="1863"/>
                <a:ext cx="2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3</a:t>
                </a:r>
                <a:endPara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4296" name="Line 28">
                <a:extLst>
                  <a:ext uri="{FF2B5EF4-FFF2-40B4-BE49-F238E27FC236}">
                    <a16:creationId xmlns:a16="http://schemas.microsoft.com/office/drawing/2014/main" id="{7647BF98-3582-CB63-F264-984CAF77A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3" y="1900"/>
                <a:ext cx="113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54292" name="Rectangle 29">
              <a:extLst>
                <a:ext uri="{FF2B5EF4-FFF2-40B4-BE49-F238E27FC236}">
                  <a16:creationId xmlns:a16="http://schemas.microsoft.com/office/drawing/2014/main" id="{B9DA0893-9FD4-2AB7-BD85-183935DC2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1770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533400" indent="-5334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∵</a:t>
              </a:r>
            </a:p>
          </p:txBody>
        </p:sp>
        <p:sp>
          <p:nvSpPr>
            <p:cNvPr id="54293" name="Rectangle 31">
              <a:extLst>
                <a:ext uri="{FF2B5EF4-FFF2-40B4-BE49-F238E27FC236}">
                  <a16:creationId xmlns:a16="http://schemas.microsoft.com/office/drawing/2014/main" id="{60004419-8501-D700-1631-C5CC0684C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032"/>
              <a:ext cx="1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533400" indent="-5334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∴</a:t>
              </a:r>
              <a:r>
                <a:rPr lang="zh-TW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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 exists.</a:t>
              </a:r>
              <a:endPara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80930" name="Rectangle 34">
            <a:extLst>
              <a:ext uri="{FF2B5EF4-FFF2-40B4-BE49-F238E27FC236}">
                <a16:creationId xmlns:a16="http://schemas.microsoft.com/office/drawing/2014/main" id="{7972B91D-5115-9783-B5E7-39BEFEAAB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97350"/>
            <a:ext cx="463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∴  </a:t>
            </a:r>
            <a:r>
              <a:rPr lang="en-US" altLang="zh-HK" sz="28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HK" sz="2800" i="0">
                <a:latin typeface="Arial" panose="020B0604020202020204" pitchFamily="34" charset="0"/>
                <a:sym typeface="Symbol" panose="05050102010706020507" pitchFamily="18" charset="2"/>
              </a:rPr>
              <a:t>() = </a:t>
            </a:r>
            <a:r>
              <a:rPr lang="en-US" altLang="zh-TW" sz="28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80931" name="Group 35">
            <a:extLst>
              <a:ext uri="{FF2B5EF4-FFF2-40B4-BE49-F238E27FC236}">
                <a16:creationId xmlns:a16="http://schemas.microsoft.com/office/drawing/2014/main" id="{46BE9D6B-265C-FDAA-30BD-DFC5DEFD6E88}"/>
              </a:ext>
            </a:extLst>
          </p:cNvPr>
          <p:cNvGrpSpPr>
            <a:grpSpLocks/>
          </p:cNvGrpSpPr>
          <p:nvPr/>
        </p:nvGrpSpPr>
        <p:grpSpPr bwMode="auto">
          <a:xfrm>
            <a:off x="2058988" y="5864225"/>
            <a:ext cx="827087" cy="34925"/>
            <a:chOff x="1343" y="2403"/>
            <a:chExt cx="227" cy="22"/>
          </a:xfrm>
        </p:grpSpPr>
        <p:sp>
          <p:nvSpPr>
            <p:cNvPr id="54288" name="Line 36">
              <a:extLst>
                <a:ext uri="{FF2B5EF4-FFF2-40B4-BE49-F238E27FC236}">
                  <a16:creationId xmlns:a16="http://schemas.microsoft.com/office/drawing/2014/main" id="{AA1AFAFD-CD2F-E06A-ECCA-A6C37F7BB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240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4289" name="Line 37">
              <a:extLst>
                <a:ext uri="{FF2B5EF4-FFF2-40B4-BE49-F238E27FC236}">
                  <a16:creationId xmlns:a16="http://schemas.microsoft.com/office/drawing/2014/main" id="{A5DFBD76-F44D-FC24-232C-7A5B53186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242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00" grpId="0"/>
      <p:bldP spid="80907" grpId="0"/>
      <p:bldP spid="80914" grpId="0"/>
      <p:bldP spid="80917" grpId="0"/>
      <p:bldP spid="80918" grpId="0"/>
      <p:bldP spid="809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8">
            <a:extLst>
              <a:ext uri="{FF2B5EF4-FFF2-40B4-BE49-F238E27FC236}">
                <a16:creationId xmlns:a16="http://schemas.microsoft.com/office/drawing/2014/main" id="{4D106837-2B11-A522-388E-8BF998E39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9144000" cy="3784600"/>
          </a:xfrm>
          <a:prstGeom prst="cloudCallout">
            <a:avLst>
              <a:gd name="adj1" fmla="val 43764"/>
              <a:gd name="adj2" fmla="val 3245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9459" name="Text Box 10">
            <a:extLst>
              <a:ext uri="{FF2B5EF4-FFF2-40B4-BE49-F238E27FC236}">
                <a16:creationId xmlns:a16="http://schemas.microsoft.com/office/drawing/2014/main" id="{8874A681-4946-95C7-9198-21336542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574675"/>
            <a:ext cx="8129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geometric sequence 2, 8, 32, 128, 512, ... , where the common ratio of the sequence is 4.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ED62FBC4-DC5F-7208-07EC-4950ECCB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2366963"/>
            <a:ext cx="70977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(5) =  2 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 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......(1)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4C70BECF-23CA-6701-6FD6-93BF17CD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3370263"/>
            <a:ext cx="7731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(5) =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5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......(2)</a:t>
            </a: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501841FE-72D0-5F87-DD7B-B240A504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-3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Rectangle 45">
            <a:extLst>
              <a:ext uri="{FF2B5EF4-FFF2-40B4-BE49-F238E27FC236}">
                <a16:creationId xmlns:a16="http://schemas.microsoft.com/office/drawing/2014/main" id="{F09E5575-7931-6194-1932-54309035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4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A7184E5E-A794-A57D-3997-475C020BD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2366963"/>
            <a:ext cx="14493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Then, 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571AFEE4-EEE5-26E9-835B-6ACCAE862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2900363"/>
            <a:ext cx="81295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Multiply both sides of (1) by the common ratio 4, we have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FE3CF4C8-BDDE-97E2-87C2-C500969B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1916113"/>
            <a:ext cx="8585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</a:rPr>
              <a:t>Let </a:t>
            </a:r>
            <a:r>
              <a:rPr lang="en-US" altLang="zh-HK" sz="2400">
                <a:latin typeface="Arial" panose="020B0604020202020204" pitchFamily="34" charset="0"/>
              </a:rPr>
              <a:t>S</a:t>
            </a:r>
            <a:r>
              <a:rPr lang="en-US" altLang="zh-HK" sz="2400" i="0">
                <a:latin typeface="Arial" panose="020B0604020202020204" pitchFamily="34" charset="0"/>
              </a:rPr>
              <a:t>(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) be the sum of the first 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 terms of the sequence.</a:t>
            </a:r>
          </a:p>
        </p:txBody>
      </p:sp>
      <p:pic>
        <p:nvPicPr>
          <p:cNvPr id="14" name="Picture 20">
            <a:extLst>
              <a:ext uri="{FF2B5EF4-FFF2-40B4-BE49-F238E27FC236}">
                <a16:creationId xmlns:a16="http://schemas.microsoft.com/office/drawing/2014/main" id="{850584D9-557B-A0CB-C498-20E9BDA7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4"/>
          <a:stretch>
            <a:fillRect/>
          </a:stretch>
        </p:blipFill>
        <p:spPr bwMode="auto">
          <a:xfrm>
            <a:off x="7470775" y="4443413"/>
            <a:ext cx="16732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1" grpId="0"/>
      <p:bldP spid="48" grpId="0"/>
      <p:bldP spid="4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8">
            <a:extLst>
              <a:ext uri="{FF2B5EF4-FFF2-40B4-BE49-F238E27FC236}">
                <a16:creationId xmlns:a16="http://schemas.microsoft.com/office/drawing/2014/main" id="{FB5B4F52-A01A-C721-11BB-E24C2FE77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9144000" cy="3784600"/>
          </a:xfrm>
          <a:prstGeom prst="cloudCallout">
            <a:avLst>
              <a:gd name="adj1" fmla="val 43764"/>
              <a:gd name="adj2" fmla="val 3245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483" name="Text Box 10">
            <a:extLst>
              <a:ext uri="{FF2B5EF4-FFF2-40B4-BE49-F238E27FC236}">
                <a16:creationId xmlns:a16="http://schemas.microsoft.com/office/drawing/2014/main" id="{3DFF3C1E-A321-2200-D8AC-B1BF3D0D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574675"/>
            <a:ext cx="8129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geometric sequence 2, 8, 32, 128, 512, ... , where the common ratio of the sequence is 4.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D228059-2B34-39D2-ABEA-E155C6766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-3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45">
            <a:extLst>
              <a:ext uri="{FF2B5EF4-FFF2-40B4-BE49-F238E27FC236}">
                <a16:creationId xmlns:a16="http://schemas.microsoft.com/office/drawing/2014/main" id="{3B042697-1D49-A7BC-C816-7B7B78526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4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7A37D2A8-5345-9F4D-B8AD-2B0BDF4AC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1916113"/>
            <a:ext cx="8585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</a:rPr>
              <a:t>By subtracting (2) from (1), we have</a:t>
            </a:r>
          </a:p>
        </p:txBody>
      </p:sp>
      <p:pic>
        <p:nvPicPr>
          <p:cNvPr id="20487" name="Picture 20">
            <a:extLst>
              <a:ext uri="{FF2B5EF4-FFF2-40B4-BE49-F238E27FC236}">
                <a16:creationId xmlns:a16="http://schemas.microsoft.com/office/drawing/2014/main" id="{8B9914AC-84FD-2515-B0DC-D200D80FC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4"/>
          <a:stretch>
            <a:fillRect/>
          </a:stretch>
        </p:blipFill>
        <p:spPr bwMode="auto">
          <a:xfrm>
            <a:off x="7470775" y="4443413"/>
            <a:ext cx="16732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0">
            <a:extLst>
              <a:ext uri="{FF2B5EF4-FFF2-40B4-BE49-F238E27FC236}">
                <a16:creationId xmlns:a16="http://schemas.microsoft.com/office/drawing/2014/main" id="{3C48437A-9F5C-6A43-EF8E-A7692BDA4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2830513"/>
            <a:ext cx="7731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(5) =        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5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8D3D2FE5-EB18-B0DD-5E19-041AE04B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663" y="2279650"/>
            <a:ext cx="79787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(5) =  2 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+ 2 </a:t>
            </a:r>
            <a:r>
              <a:rPr lang="zh-TW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endParaRPr lang="en-US" altLang="zh-TW" sz="2400" i="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15FE53AD-2380-57D9-207E-C04A228F5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486150"/>
            <a:ext cx="3968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339933"/>
                </a:solidFill>
                <a:latin typeface="Arial" panose="020B0604020202020204" pitchFamily="34" charset="0"/>
                <a:ea typeface="Arial Unicode MS" pitchFamily="34" charset="-120"/>
              </a:rPr>
              <a:t>2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6E23E341-B6BA-C6D1-2E29-52C90F5F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3486150"/>
            <a:ext cx="17557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339933"/>
                </a:solidFill>
                <a:latin typeface="Arial" panose="020B0604020202020204" pitchFamily="34" charset="0"/>
                <a:ea typeface="Arial Unicode MS" pitchFamily="34" charset="-120"/>
              </a:rPr>
              <a:t>– 2 </a:t>
            </a:r>
            <a:r>
              <a:rPr lang="en-US" altLang="zh-TW" sz="2400" i="0">
                <a:solidFill>
                  <a:srgbClr val="339933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339933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339933"/>
                </a:solidFill>
                <a:latin typeface="Arial" panose="020B0604020202020204" pitchFamily="34" charset="0"/>
                <a:ea typeface="Arial Unicode MS" pitchFamily="34" charset="-120"/>
              </a:rPr>
              <a:t>5</a:t>
            </a:r>
            <a:endParaRPr lang="en-US" altLang="zh-TW" sz="2400" i="0">
              <a:solidFill>
                <a:srgbClr val="339933"/>
              </a:solidFill>
              <a:latin typeface="Arial" panose="020B0604020202020204" pitchFamily="34" charset="0"/>
              <a:ea typeface="Arial Unicode MS" pitchFamily="34" charset="-120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C6A85982-B58F-1B51-0696-7922C8104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2830513"/>
            <a:ext cx="12160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339933"/>
                </a:solidFill>
                <a:latin typeface="Arial" panose="020B0604020202020204" pitchFamily="34" charset="0"/>
                <a:ea typeface="Arial Unicode MS" pitchFamily="34" charset="-120"/>
              </a:rPr>
              <a:t>2 </a:t>
            </a:r>
            <a:r>
              <a:rPr lang="en-US" altLang="zh-TW" sz="2400" i="0">
                <a:solidFill>
                  <a:srgbClr val="339933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 </a:t>
            </a:r>
            <a:r>
              <a:rPr lang="en-US" altLang="zh-TW" sz="2400" i="0">
                <a:solidFill>
                  <a:srgbClr val="339933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 i="0" baseline="30000">
                <a:solidFill>
                  <a:srgbClr val="339933"/>
                </a:solidFill>
                <a:latin typeface="Arial" panose="020B0604020202020204" pitchFamily="34" charset="0"/>
                <a:ea typeface="Arial Unicode MS" pitchFamily="34" charset="-120"/>
              </a:rPr>
              <a:t>5</a:t>
            </a:r>
            <a:endParaRPr lang="en-US" altLang="zh-TW" sz="2400" i="0">
              <a:solidFill>
                <a:srgbClr val="339933"/>
              </a:solidFill>
              <a:latin typeface="Arial" panose="020B0604020202020204" pitchFamily="34" charset="0"/>
              <a:ea typeface="Arial Unicode MS" pitchFamily="34" charset="-12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F03B8E27-DC5F-7ADD-358F-FBA6B74D1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827338"/>
            <a:ext cx="11541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6600FF"/>
                </a:solidFill>
                <a:latin typeface="Arial" panose="020B0604020202020204" pitchFamily="34" charset="0"/>
                <a:ea typeface="Arial Unicode MS" pitchFamily="34" charset="-120"/>
              </a:rPr>
              <a:t>4</a:t>
            </a:r>
            <a:r>
              <a:rPr lang="en-US" altLang="zh-TW" sz="2400">
                <a:solidFill>
                  <a:srgbClr val="6600FF"/>
                </a:solidFill>
                <a:latin typeface="Arial" panose="020B0604020202020204" pitchFamily="34" charset="0"/>
                <a:ea typeface="Arial Unicode MS" pitchFamily="34" charset="-120"/>
              </a:rPr>
              <a:t>S</a:t>
            </a:r>
            <a:r>
              <a:rPr lang="en-US" altLang="zh-TW" sz="2400" i="0">
                <a:solidFill>
                  <a:srgbClr val="6600FF"/>
                </a:solidFill>
                <a:latin typeface="Arial" panose="020B0604020202020204" pitchFamily="34" charset="0"/>
                <a:ea typeface="Arial Unicode MS" pitchFamily="34" charset="-120"/>
              </a:rPr>
              <a:t>(5)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BAF9AAEF-1A9F-474C-0449-00B06386A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2279650"/>
            <a:ext cx="3968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339933"/>
                </a:solidFill>
                <a:latin typeface="Arial" panose="020B0604020202020204" pitchFamily="34" charset="0"/>
                <a:ea typeface="Arial Unicode MS" pitchFamily="34" charset="-120"/>
              </a:rPr>
              <a:t>2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A817F1B2-307C-A65B-3F6B-84F244994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2278063"/>
            <a:ext cx="76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6600FF"/>
                </a:solidFill>
                <a:latin typeface="Arial" panose="020B0604020202020204" pitchFamily="34" charset="0"/>
                <a:ea typeface="Arial Unicode MS" pitchFamily="34" charset="-120"/>
              </a:rPr>
              <a:t>S</a:t>
            </a:r>
            <a:r>
              <a:rPr lang="en-US" altLang="zh-TW" sz="2400" i="0">
                <a:solidFill>
                  <a:srgbClr val="6600FF"/>
                </a:solidFill>
                <a:latin typeface="Arial" panose="020B0604020202020204" pitchFamily="34" charset="0"/>
                <a:ea typeface="Arial Unicode MS" pitchFamily="34" charset="-120"/>
              </a:rPr>
              <a:t>(5) 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92E2F9E8-4F64-15EB-3414-EE6EEED38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806700"/>
            <a:ext cx="585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– )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1E3D221-B432-D5F5-ABDD-B03B823826DE}"/>
              </a:ext>
            </a:extLst>
          </p:cNvPr>
          <p:cNvCxnSpPr/>
          <p:nvPr/>
        </p:nvCxnSpPr>
        <p:spPr bwMode="auto">
          <a:xfrm>
            <a:off x="395288" y="3359150"/>
            <a:ext cx="8159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10">
            <a:extLst>
              <a:ext uri="{FF2B5EF4-FFF2-40B4-BE49-F238E27FC236}">
                <a16:creationId xmlns:a16="http://schemas.microsoft.com/office/drawing/2014/main" id="{CFC81EB3-BD24-B8F1-0438-D98B8B8A1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3494088"/>
            <a:ext cx="396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0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B358F0B7-6804-1101-8D99-21AA87B1F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3494088"/>
            <a:ext cx="396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0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A4866A0A-DAC5-5A8B-CCF9-3BE87ECE0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3494088"/>
            <a:ext cx="396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0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CD1A8491-F124-55BF-DB88-7D0C8997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3" y="3494088"/>
            <a:ext cx="396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0</a:t>
            </a: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0572A631-2860-709B-E91D-269A4931B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5299075"/>
            <a:ext cx="10620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(5) =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4D44B9EC-5A85-6880-3DD2-6E167509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068888"/>
            <a:ext cx="1368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2(1 – 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5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31830BB-59AF-3D00-6835-F9ABC9A4912F}"/>
              </a:ext>
            </a:extLst>
          </p:cNvPr>
          <p:cNvCxnSpPr/>
          <p:nvPr/>
        </p:nvCxnSpPr>
        <p:spPr bwMode="auto">
          <a:xfrm>
            <a:off x="2678113" y="5530850"/>
            <a:ext cx="12096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Box 10">
            <a:extLst>
              <a:ext uri="{FF2B5EF4-FFF2-40B4-BE49-F238E27FC236}">
                <a16:creationId xmlns:a16="http://schemas.microsoft.com/office/drawing/2014/main" id="{DE2E57BD-3DB5-645D-840C-91FD3593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5530850"/>
            <a:ext cx="1058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1 – 4</a:t>
            </a:r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824AF48F-07B7-25EA-C3FF-58700EDD2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5986463"/>
            <a:ext cx="1063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682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BD54059-AB0A-2E4D-35F0-5B14DF862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5113338"/>
            <a:ext cx="211137" cy="371475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B1E1AAC-03B3-7B9E-0A09-9778521A5747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5062538"/>
            <a:ext cx="1482725" cy="461962"/>
            <a:chOff x="-16201" y="4934785"/>
            <a:chExt cx="1482856" cy="461963"/>
          </a:xfrm>
        </p:grpSpPr>
        <p:sp>
          <p:nvSpPr>
            <p:cNvPr id="41" name="AutoShape 24">
              <a:extLst>
                <a:ext uri="{FF2B5EF4-FFF2-40B4-BE49-F238E27FC236}">
                  <a16:creationId xmlns:a16="http://schemas.microsoft.com/office/drawing/2014/main" id="{51FF8888-42C8-BB05-C7DC-E61C9E377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0" y="4955422"/>
              <a:ext cx="1351081" cy="441326"/>
            </a:xfrm>
            <a:prstGeom prst="wedgeRoundRectCallout">
              <a:avLst>
                <a:gd name="adj1" fmla="val 112931"/>
                <a:gd name="adj2" fmla="val -26116"/>
                <a:gd name="adj3" fmla="val 16667"/>
              </a:avLst>
            </a:prstGeom>
            <a:gradFill flip="none"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en-US" altLang="zh-TW" sz="2000" i="0">
                <a:solidFill>
                  <a:srgbClr val="000000"/>
                </a:solidFill>
                <a:latin typeface="新細明體" pitchFamily="18" charset="-120"/>
                <a:cs typeface="+mn-cs"/>
                <a:sym typeface="Symbol" pitchFamily="18" charset="2"/>
              </a:endParaRPr>
            </a:p>
          </p:txBody>
        </p:sp>
        <p:sp>
          <p:nvSpPr>
            <p:cNvPr id="20526" name="文字方塊 1">
              <a:extLst>
                <a:ext uri="{FF2B5EF4-FFF2-40B4-BE49-F238E27FC236}">
                  <a16:creationId xmlns:a16="http://schemas.microsoft.com/office/drawing/2014/main" id="{EFD54B1E-F164-E425-7B21-914BA776F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201" y="4934785"/>
              <a:ext cx="148285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First term</a:t>
              </a:r>
              <a:endParaRPr lang="zh-HK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B4FA9BBD-4AF7-2B4D-5C79-69A693B5E692}"/>
              </a:ext>
            </a:extLst>
          </p:cNvPr>
          <p:cNvGrpSpPr>
            <a:grpSpLocks/>
          </p:cNvGrpSpPr>
          <p:nvPr/>
        </p:nvGrpSpPr>
        <p:grpSpPr bwMode="auto">
          <a:xfrm>
            <a:off x="3673475" y="5486400"/>
            <a:ext cx="3541713" cy="774700"/>
            <a:chOff x="3322696" y="5360095"/>
            <a:chExt cx="3542251" cy="773360"/>
          </a:xfrm>
        </p:grpSpPr>
        <p:sp>
          <p:nvSpPr>
            <p:cNvPr id="44" name="AutoShape 24">
              <a:extLst>
                <a:ext uri="{FF2B5EF4-FFF2-40B4-BE49-F238E27FC236}">
                  <a16:creationId xmlns:a16="http://schemas.microsoft.com/office/drawing/2014/main" id="{41059E08-9467-ABB8-D439-BDA6D0BFB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696" y="5360095"/>
              <a:ext cx="2943672" cy="771776"/>
            </a:xfrm>
            <a:custGeom>
              <a:avLst/>
              <a:gdLst>
                <a:gd name="T0" fmla="*/ 904516 w 2944242"/>
                <a:gd name="T1" fmla="*/ 405083 h 772510"/>
                <a:gd name="T2" fmla="*/ 63603 w 2944242"/>
                <a:gd name="T3" fmla="*/ 0 h 772510"/>
                <a:gd name="T4" fmla="*/ 1244470 w 2944242"/>
                <a:gd name="T5" fmla="*/ 331596 h 772510"/>
                <a:gd name="T6" fmla="*/ 1244470 w 2944242"/>
                <a:gd name="T7" fmla="*/ 331596 h 772510"/>
                <a:gd name="T8" fmla="*/ 1754402 w 2944242"/>
                <a:gd name="T9" fmla="*/ 331596 h 772510"/>
                <a:gd name="T10" fmla="*/ 2870755 w 2944242"/>
                <a:gd name="T11" fmla="*/ 331596 h 772510"/>
                <a:gd name="T12" fmla="*/ 2944242 w 2944242"/>
                <a:gd name="T13" fmla="*/ 405083 h 772510"/>
                <a:gd name="T14" fmla="*/ 2944242 w 2944242"/>
                <a:gd name="T15" fmla="*/ 405082 h 772510"/>
                <a:gd name="T16" fmla="*/ 2944242 w 2944242"/>
                <a:gd name="T17" fmla="*/ 405082 h 772510"/>
                <a:gd name="T18" fmla="*/ 2944242 w 2944242"/>
                <a:gd name="T19" fmla="*/ 515310 h 772510"/>
                <a:gd name="T20" fmla="*/ 2944242 w 2944242"/>
                <a:gd name="T21" fmla="*/ 699023 h 772510"/>
                <a:gd name="T22" fmla="*/ 2870755 w 2944242"/>
                <a:gd name="T23" fmla="*/ 772510 h 772510"/>
                <a:gd name="T24" fmla="*/ 1754402 w 2944242"/>
                <a:gd name="T25" fmla="*/ 772510 h 772510"/>
                <a:gd name="T26" fmla="*/ 1244470 w 2944242"/>
                <a:gd name="T27" fmla="*/ 772510 h 772510"/>
                <a:gd name="T28" fmla="*/ 1244470 w 2944242"/>
                <a:gd name="T29" fmla="*/ 772510 h 772510"/>
                <a:gd name="T30" fmla="*/ 978003 w 2944242"/>
                <a:gd name="T31" fmla="*/ 772510 h 772510"/>
                <a:gd name="T32" fmla="*/ 904516 w 2944242"/>
                <a:gd name="T33" fmla="*/ 699023 h 772510"/>
                <a:gd name="T34" fmla="*/ 904516 w 2944242"/>
                <a:gd name="T35" fmla="*/ 515310 h 772510"/>
                <a:gd name="T36" fmla="*/ 0 w 2944242"/>
                <a:gd name="T37" fmla="*/ 327024 h 772510"/>
                <a:gd name="T38" fmla="*/ 904516 w 2944242"/>
                <a:gd name="T39" fmla="*/ 405082 h 772510"/>
                <a:gd name="T40" fmla="*/ 904516 w 2944242"/>
                <a:gd name="T41" fmla="*/ 405083 h 7725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944242" h="772510">
                  <a:moveTo>
                    <a:pt x="904516" y="405083"/>
                  </a:moveTo>
                  <a:cubicBezTo>
                    <a:pt x="904516" y="364497"/>
                    <a:pt x="23017" y="0"/>
                    <a:pt x="63603" y="0"/>
                  </a:cubicBezTo>
                  <a:lnTo>
                    <a:pt x="1244470" y="331596"/>
                  </a:lnTo>
                  <a:lnTo>
                    <a:pt x="1754402" y="331596"/>
                  </a:lnTo>
                  <a:lnTo>
                    <a:pt x="2870755" y="331596"/>
                  </a:lnTo>
                  <a:cubicBezTo>
                    <a:pt x="2911341" y="331596"/>
                    <a:pt x="2944242" y="364497"/>
                    <a:pt x="2944242" y="405083"/>
                  </a:cubicBezTo>
                  <a:lnTo>
                    <a:pt x="2944242" y="405082"/>
                  </a:lnTo>
                  <a:lnTo>
                    <a:pt x="2944242" y="515310"/>
                  </a:lnTo>
                  <a:lnTo>
                    <a:pt x="2944242" y="699023"/>
                  </a:lnTo>
                  <a:cubicBezTo>
                    <a:pt x="2944242" y="739609"/>
                    <a:pt x="2911341" y="772510"/>
                    <a:pt x="2870755" y="772510"/>
                  </a:cubicBezTo>
                  <a:lnTo>
                    <a:pt x="1754402" y="772510"/>
                  </a:lnTo>
                  <a:lnTo>
                    <a:pt x="1244470" y="772510"/>
                  </a:lnTo>
                  <a:lnTo>
                    <a:pt x="978003" y="772510"/>
                  </a:lnTo>
                  <a:cubicBezTo>
                    <a:pt x="937417" y="772510"/>
                    <a:pt x="904516" y="739609"/>
                    <a:pt x="904516" y="699023"/>
                  </a:cubicBezTo>
                  <a:lnTo>
                    <a:pt x="904516" y="515310"/>
                  </a:lnTo>
                  <a:lnTo>
                    <a:pt x="0" y="327024"/>
                  </a:lnTo>
                  <a:lnTo>
                    <a:pt x="904516" y="405082"/>
                  </a:lnTo>
                  <a:lnTo>
                    <a:pt x="904516" y="40508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endParaRPr lang="zh-HK" altLang="en-US" sz="1800" i="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0524" name="文字方塊 1">
              <a:extLst>
                <a:ext uri="{FF2B5EF4-FFF2-40B4-BE49-F238E27FC236}">
                  <a16:creationId xmlns:a16="http://schemas.microsoft.com/office/drawing/2014/main" id="{AA63249F-D175-573F-65CE-EC7CB9CB7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831" y="5672291"/>
              <a:ext cx="2653116" cy="46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Common ratio</a:t>
              </a:r>
              <a:endParaRPr lang="zh-HK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1FD4448A-C647-424D-32DD-141E20EE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5" y="5124450"/>
            <a:ext cx="211138" cy="37147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HK" altLang="en-US" sz="1800" i="0">
              <a:solidFill>
                <a:srgbClr val="000000"/>
              </a:solidFill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70BE558-C772-447D-2B24-7D0A793A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75300"/>
            <a:ext cx="211138" cy="37147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HK" altLang="en-US" sz="1800" i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28218A4-4631-C863-F0FC-9F7894F36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5124450"/>
            <a:ext cx="106363" cy="23177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0FD7917-6679-31C9-F9EE-25FFCB7444EC}"/>
              </a:ext>
            </a:extLst>
          </p:cNvPr>
          <p:cNvGrpSpPr>
            <a:grpSpLocks/>
          </p:cNvGrpSpPr>
          <p:nvPr/>
        </p:nvGrpSpPr>
        <p:grpSpPr bwMode="auto">
          <a:xfrm>
            <a:off x="4383088" y="5021263"/>
            <a:ext cx="3233737" cy="469900"/>
            <a:chOff x="4290325" y="5105869"/>
            <a:chExt cx="3234425" cy="470927"/>
          </a:xfrm>
        </p:grpSpPr>
        <p:sp>
          <p:nvSpPr>
            <p:cNvPr id="52" name="AutoShape 24">
              <a:extLst>
                <a:ext uri="{FF2B5EF4-FFF2-40B4-BE49-F238E27FC236}">
                  <a16:creationId xmlns:a16="http://schemas.microsoft.com/office/drawing/2014/main" id="{0D2A2FB0-A782-00BE-0744-3B343813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325" y="5105869"/>
              <a:ext cx="2891452" cy="440698"/>
            </a:xfrm>
            <a:prstGeom prst="wedgeRoundRectCallout">
              <a:avLst>
                <a:gd name="adj1" fmla="val -68903"/>
                <a:gd name="adj2" fmla="val -14060"/>
                <a:gd name="adj3" fmla="val 16667"/>
              </a:avLst>
            </a:prstGeom>
            <a:gradFill flip="none"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en-US" altLang="zh-TW" sz="2000" i="0">
                <a:solidFill>
                  <a:srgbClr val="000000"/>
                </a:solidFill>
                <a:latin typeface="新細明體" pitchFamily="18" charset="-120"/>
                <a:cs typeface="+mn-cs"/>
                <a:sym typeface="Symbol" pitchFamily="18" charset="2"/>
              </a:endParaRPr>
            </a:p>
          </p:txBody>
        </p:sp>
        <p:sp>
          <p:nvSpPr>
            <p:cNvPr id="20522" name="文字方塊 1">
              <a:extLst>
                <a:ext uri="{FF2B5EF4-FFF2-40B4-BE49-F238E27FC236}">
                  <a16:creationId xmlns:a16="http://schemas.microsoft.com/office/drawing/2014/main" id="{0E81D137-682B-B7DA-A6B5-37ACE7547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325" y="5115415"/>
              <a:ext cx="3234425" cy="461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Number of terms (</a:t>
              </a:r>
              <a:r>
                <a:rPr lang="en-US" altLang="zh-HK"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n</a:t>
              </a:r>
              <a: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)</a:t>
              </a:r>
              <a:endParaRPr lang="zh-HK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</p:grpSp>
      <p:sp>
        <p:nvSpPr>
          <p:cNvPr id="54" name="Text Box 663">
            <a:extLst>
              <a:ext uri="{FF2B5EF4-FFF2-40B4-BE49-F238E27FC236}">
                <a16:creationId xmlns:a16="http://schemas.microsoft.com/office/drawing/2014/main" id="{E8B92A13-4987-34C4-BC19-03DB4FFE3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581525"/>
            <a:ext cx="19224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Therefore,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F262439-BD44-FCFF-A323-1A776C5D4CE6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3465513"/>
            <a:ext cx="7653337" cy="490537"/>
            <a:chOff x="487363" y="3465292"/>
            <a:chExt cx="7653337" cy="490758"/>
          </a:xfrm>
        </p:grpSpPr>
        <p:sp>
          <p:nvSpPr>
            <p:cNvPr id="20516" name="Text Box 10">
              <a:extLst>
                <a:ext uri="{FF2B5EF4-FFF2-40B4-BE49-F238E27FC236}">
                  <a16:creationId xmlns:a16="http://schemas.microsoft.com/office/drawing/2014/main" id="{0E9A182F-7AC8-A6A1-3F8A-0787ED7D6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63" y="3494088"/>
              <a:ext cx="76533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0">
                  <a:solidFill>
                    <a:srgbClr val="6600FF"/>
                  </a:solidFill>
                  <a:latin typeface="Arial" panose="020B0604020202020204" pitchFamily="34" charset="0"/>
                  <a:ea typeface="Arial Unicode MS" pitchFamily="34" charset="-120"/>
                </a:rPr>
                <a:t>(1 – 4)</a:t>
              </a:r>
              <a:r>
                <a:rPr lang="en-US" altLang="zh-TW" sz="2400">
                  <a:solidFill>
                    <a:srgbClr val="6600FF"/>
                  </a:solidFill>
                  <a:latin typeface="Arial" panose="020B0604020202020204" pitchFamily="34" charset="0"/>
                  <a:ea typeface="Arial Unicode MS" pitchFamily="34" charset="-120"/>
                </a:rPr>
                <a:t>S</a:t>
              </a:r>
              <a:r>
                <a:rPr lang="en-US" altLang="zh-TW" sz="2400" i="0">
                  <a:solidFill>
                    <a:srgbClr val="6600FF"/>
                  </a:solidFill>
                  <a:latin typeface="Arial" panose="020B0604020202020204" pitchFamily="34" charset="0"/>
                  <a:ea typeface="Arial Unicode MS" pitchFamily="34" charset="-120"/>
                </a:rPr>
                <a:t>(5) </a:t>
              </a: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=      +    </a:t>
              </a:r>
              <a:r>
                <a:rPr lang="en-US" altLang="zh-TW" sz="2400" i="0">
                  <a:solidFill>
                    <a:srgbClr val="6600FF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latin typeface="Arial" panose="020B0604020202020204" pitchFamily="34" charset="0"/>
                  <a:ea typeface="Arial Unicode MS" pitchFamily="34" charset="-120"/>
                </a:rPr>
                <a:t>     </a:t>
              </a: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+    </a:t>
              </a:r>
              <a:r>
                <a:rPr lang="en-US" altLang="zh-TW" sz="23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solidFill>
                    <a:srgbClr val="6600FF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latin typeface="Arial" panose="020B0604020202020204" pitchFamily="34" charset="0"/>
                  <a:ea typeface="Arial Unicode MS" pitchFamily="34" charset="-120"/>
                </a:rPr>
                <a:t>   </a:t>
              </a: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   </a:t>
              </a:r>
              <a:r>
                <a:rPr lang="en-US" altLang="zh-TW" sz="10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+   </a:t>
              </a:r>
              <a:r>
                <a:rPr lang="en-US" altLang="zh-TW" sz="2400" i="0">
                  <a:solidFill>
                    <a:srgbClr val="6600FF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latin typeface="Arial" panose="020B0604020202020204" pitchFamily="34" charset="0"/>
                  <a:ea typeface="Arial Unicode MS" pitchFamily="34" charset="-120"/>
                </a:rPr>
                <a:t>    </a:t>
              </a: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   </a:t>
              </a:r>
              <a:r>
                <a:rPr lang="en-US" altLang="zh-TW" sz="10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+   </a:t>
              </a:r>
              <a:r>
                <a:rPr lang="en-US" altLang="zh-TW" sz="2400" i="0">
                  <a:solidFill>
                    <a:srgbClr val="6600FF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endParaRPr lang="en-US" altLang="zh-TW" sz="2400" i="0"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  <p:sp>
          <p:nvSpPr>
            <p:cNvPr id="20517" name="矩形 2">
              <a:extLst>
                <a:ext uri="{FF2B5EF4-FFF2-40B4-BE49-F238E27FC236}">
                  <a16:creationId xmlns:a16="http://schemas.microsoft.com/office/drawing/2014/main" id="{75212AE3-B92A-708C-FF14-ADA16E48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153" y="3465292"/>
              <a:ext cx="5597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(</a:t>
              </a:r>
              <a:r>
                <a:rPr lang="en-US" altLang="zh-TW" sz="2400" i="0">
                  <a:solidFill>
                    <a:srgbClr val="6600FF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 )</a:t>
              </a:r>
              <a:endParaRPr lang="zh-HK" altLang="en-US" sz="2800"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  <p:sp>
          <p:nvSpPr>
            <p:cNvPr id="20518" name="矩形 44">
              <a:extLst>
                <a:ext uri="{FF2B5EF4-FFF2-40B4-BE49-F238E27FC236}">
                  <a16:creationId xmlns:a16="http://schemas.microsoft.com/office/drawing/2014/main" id="{B23FF1E1-5A8E-17D2-95EA-B902576CB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953" y="3465292"/>
              <a:ext cx="5597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(</a:t>
              </a:r>
              <a:r>
                <a:rPr lang="en-US" altLang="zh-TW" sz="2400" i="0">
                  <a:solidFill>
                    <a:srgbClr val="6600FF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 )</a:t>
              </a:r>
              <a:endParaRPr lang="zh-HK" altLang="en-US" sz="2800"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  <p:sp>
          <p:nvSpPr>
            <p:cNvPr id="20519" name="矩形 47">
              <a:extLst>
                <a:ext uri="{FF2B5EF4-FFF2-40B4-BE49-F238E27FC236}">
                  <a16:creationId xmlns:a16="http://schemas.microsoft.com/office/drawing/2014/main" id="{A4CF60A3-B6C3-7519-C492-769AFBD8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175" y="3465292"/>
              <a:ext cx="5597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(</a:t>
              </a:r>
              <a:r>
                <a:rPr lang="en-US" altLang="zh-TW" sz="2400" i="0">
                  <a:solidFill>
                    <a:srgbClr val="6600FF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 )</a:t>
              </a:r>
              <a:endParaRPr lang="zh-HK" altLang="en-US" sz="2800"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  <p:sp>
          <p:nvSpPr>
            <p:cNvPr id="20520" name="矩形 48">
              <a:extLst>
                <a:ext uri="{FF2B5EF4-FFF2-40B4-BE49-F238E27FC236}">
                  <a16:creationId xmlns:a16="http://schemas.microsoft.com/office/drawing/2014/main" id="{59833E9E-17B3-0E0E-6DC1-9B4AFE547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315" y="3465292"/>
              <a:ext cx="5597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(</a:t>
              </a:r>
              <a:r>
                <a:rPr lang="en-US" altLang="zh-TW" sz="2400" i="0">
                  <a:solidFill>
                    <a:srgbClr val="6600FF"/>
                  </a:solidFill>
                  <a:latin typeface="Arial" panose="020B0604020202020204" pitchFamily="34" charset="0"/>
                  <a:ea typeface="Arial Unicode MS" pitchFamily="34" charset="-120"/>
                </a:rPr>
                <a:t> </a:t>
              </a: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 )</a:t>
              </a:r>
              <a:endParaRPr lang="zh-HK" altLang="en-US" sz="2800"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 animBg="1"/>
      <p:bldP spid="46" grpId="0" animBg="1"/>
      <p:bldP spid="47" grpId="0" animBg="1"/>
      <p:bldP spid="50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8">
            <a:extLst>
              <a:ext uri="{FF2B5EF4-FFF2-40B4-BE49-F238E27FC236}">
                <a16:creationId xmlns:a16="http://schemas.microsoft.com/office/drawing/2014/main" id="{5704985A-2C57-5CFD-59DC-28F5FD8621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6150" y="1697038"/>
            <a:ext cx="7167563" cy="2968625"/>
          </a:xfrm>
          <a:prstGeom prst="cloudCallout">
            <a:avLst>
              <a:gd name="adj1" fmla="val 51037"/>
              <a:gd name="adj2" fmla="val 45176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1507" name="Text Box 10">
            <a:extLst>
              <a:ext uri="{FF2B5EF4-FFF2-40B4-BE49-F238E27FC236}">
                <a16:creationId xmlns:a16="http://schemas.microsoft.com/office/drawing/2014/main" id="{5310531A-6D3B-883A-7C3C-B9B2D1F0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574675"/>
            <a:ext cx="8129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geometric sequence 2, 8, 32, 128, 512, ... , where the common ratio of the sequence is 4.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B9DBB8F2-28C8-AD4C-D974-18B580457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-3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45">
            <a:extLst>
              <a:ext uri="{FF2B5EF4-FFF2-40B4-BE49-F238E27FC236}">
                <a16:creationId xmlns:a16="http://schemas.microsoft.com/office/drawing/2014/main" id="{DB0998D2-6B3B-3A58-BDA9-D64D44EF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4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DC10DDA7-6368-74A2-D498-CCF55FC50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2581275"/>
            <a:ext cx="60610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400" i="0">
                <a:solidFill>
                  <a:srgbClr val="000000"/>
                </a:solidFill>
                <a:latin typeface="Arial" panose="020B0604020202020204" pitchFamily="34" charset="0"/>
              </a:rPr>
              <a:t>Using this idea, we can generally derive the summation formula for the first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altLang="zh-HK" sz="2400" i="0">
                <a:solidFill>
                  <a:srgbClr val="000000"/>
                </a:solidFill>
                <a:latin typeface="Arial" panose="020B0604020202020204" pitchFamily="34" charset="0"/>
              </a:rPr>
              <a:t> terms of a geometric sequence.</a:t>
            </a:r>
            <a:endParaRPr lang="en-US" altLang="zh-TW" sz="24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1511" name="Picture 20">
            <a:extLst>
              <a:ext uri="{FF2B5EF4-FFF2-40B4-BE49-F238E27FC236}">
                <a16:creationId xmlns:a16="http://schemas.microsoft.com/office/drawing/2014/main" id="{92D10CE4-218A-7393-A35F-43D973B1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4"/>
          <a:stretch>
            <a:fillRect/>
          </a:stretch>
        </p:blipFill>
        <p:spPr bwMode="auto">
          <a:xfrm>
            <a:off x="7470775" y="4443413"/>
            <a:ext cx="16732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 Box 10">
            <a:extLst>
              <a:ext uri="{FF2B5EF4-FFF2-40B4-BE49-F238E27FC236}">
                <a16:creationId xmlns:a16="http://schemas.microsoft.com/office/drawing/2014/main" id="{9FD61582-F38E-E3BD-ADE5-B23044FAB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5299075"/>
            <a:ext cx="10620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(5) =</a:t>
            </a:r>
          </a:p>
        </p:txBody>
      </p:sp>
      <p:sp>
        <p:nvSpPr>
          <p:cNvPr id="21513" name="Text Box 10">
            <a:extLst>
              <a:ext uri="{FF2B5EF4-FFF2-40B4-BE49-F238E27FC236}">
                <a16:creationId xmlns:a16="http://schemas.microsoft.com/office/drawing/2014/main" id="{51F594FE-85B9-CEE2-09F0-9EC695103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068888"/>
            <a:ext cx="1368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2(1 – 4</a:t>
            </a:r>
            <a:r>
              <a:rPr lang="en-US" altLang="zh-TW" sz="2400" i="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5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575B5EB-434D-2973-1506-5B770A813C74}"/>
              </a:ext>
            </a:extLst>
          </p:cNvPr>
          <p:cNvCxnSpPr/>
          <p:nvPr/>
        </p:nvCxnSpPr>
        <p:spPr bwMode="auto">
          <a:xfrm>
            <a:off x="2678113" y="5530850"/>
            <a:ext cx="12096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15" name="Text Box 10">
            <a:extLst>
              <a:ext uri="{FF2B5EF4-FFF2-40B4-BE49-F238E27FC236}">
                <a16:creationId xmlns:a16="http://schemas.microsoft.com/office/drawing/2014/main" id="{F83380DA-B263-4E30-E451-A6806A28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5530850"/>
            <a:ext cx="1058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1 – 4</a:t>
            </a:r>
          </a:p>
        </p:txBody>
      </p:sp>
      <p:sp>
        <p:nvSpPr>
          <p:cNvPr id="21516" name="Text Box 10">
            <a:extLst>
              <a:ext uri="{FF2B5EF4-FFF2-40B4-BE49-F238E27FC236}">
                <a16:creationId xmlns:a16="http://schemas.microsoft.com/office/drawing/2014/main" id="{C5BA1301-EDCF-BCFC-D485-CF82FAF46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5986463"/>
            <a:ext cx="1063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682</a:t>
            </a:r>
          </a:p>
        </p:txBody>
      </p:sp>
      <p:sp>
        <p:nvSpPr>
          <p:cNvPr id="21517" name="矩形 38">
            <a:extLst>
              <a:ext uri="{FF2B5EF4-FFF2-40B4-BE49-F238E27FC236}">
                <a16:creationId xmlns:a16="http://schemas.microsoft.com/office/drawing/2014/main" id="{6D02B495-3579-496E-FFED-400B21BAA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5113338"/>
            <a:ext cx="211137" cy="371475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1518" name="群組 39">
            <a:extLst>
              <a:ext uri="{FF2B5EF4-FFF2-40B4-BE49-F238E27FC236}">
                <a16:creationId xmlns:a16="http://schemas.microsoft.com/office/drawing/2014/main" id="{F96105C9-2692-C334-9B58-BF5F3AA237C5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5062538"/>
            <a:ext cx="1482725" cy="461962"/>
            <a:chOff x="-16201" y="4934785"/>
            <a:chExt cx="1482856" cy="461963"/>
          </a:xfrm>
        </p:grpSpPr>
        <p:sp>
          <p:nvSpPr>
            <p:cNvPr id="41" name="AutoShape 24">
              <a:extLst>
                <a:ext uri="{FF2B5EF4-FFF2-40B4-BE49-F238E27FC236}">
                  <a16:creationId xmlns:a16="http://schemas.microsoft.com/office/drawing/2014/main" id="{39C3BDE8-9502-EC6E-275B-577B3F80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0" y="4955422"/>
              <a:ext cx="1351081" cy="441326"/>
            </a:xfrm>
            <a:prstGeom prst="wedgeRoundRectCallout">
              <a:avLst>
                <a:gd name="adj1" fmla="val 112931"/>
                <a:gd name="adj2" fmla="val -26116"/>
                <a:gd name="adj3" fmla="val 16667"/>
              </a:avLst>
            </a:prstGeom>
            <a:gradFill flip="none"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en-US" altLang="zh-TW" sz="2000" i="0">
                <a:solidFill>
                  <a:srgbClr val="000000"/>
                </a:solidFill>
                <a:latin typeface="新細明體" pitchFamily="18" charset="-120"/>
                <a:cs typeface="+mn-cs"/>
                <a:sym typeface="Symbol" pitchFamily="18" charset="2"/>
              </a:endParaRPr>
            </a:p>
          </p:txBody>
        </p:sp>
        <p:sp>
          <p:nvSpPr>
            <p:cNvPr id="21530" name="文字方塊 1">
              <a:extLst>
                <a:ext uri="{FF2B5EF4-FFF2-40B4-BE49-F238E27FC236}">
                  <a16:creationId xmlns:a16="http://schemas.microsoft.com/office/drawing/2014/main" id="{F516DB9C-A685-F1B7-E5EF-ADBBB57D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201" y="4934785"/>
              <a:ext cx="148285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First term</a:t>
              </a:r>
              <a:endParaRPr lang="zh-HK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</p:grpSp>
      <p:grpSp>
        <p:nvGrpSpPr>
          <p:cNvPr id="21519" name="群組 42">
            <a:extLst>
              <a:ext uri="{FF2B5EF4-FFF2-40B4-BE49-F238E27FC236}">
                <a16:creationId xmlns:a16="http://schemas.microsoft.com/office/drawing/2014/main" id="{22B698AA-240D-20AE-60BC-F06E118FA356}"/>
              </a:ext>
            </a:extLst>
          </p:cNvPr>
          <p:cNvGrpSpPr>
            <a:grpSpLocks/>
          </p:cNvGrpSpPr>
          <p:nvPr/>
        </p:nvGrpSpPr>
        <p:grpSpPr bwMode="auto">
          <a:xfrm>
            <a:off x="3673475" y="5486400"/>
            <a:ext cx="3541713" cy="774700"/>
            <a:chOff x="3322696" y="5360095"/>
            <a:chExt cx="3542251" cy="773360"/>
          </a:xfrm>
        </p:grpSpPr>
        <p:sp>
          <p:nvSpPr>
            <p:cNvPr id="44" name="AutoShape 24">
              <a:extLst>
                <a:ext uri="{FF2B5EF4-FFF2-40B4-BE49-F238E27FC236}">
                  <a16:creationId xmlns:a16="http://schemas.microsoft.com/office/drawing/2014/main" id="{2422176E-1B90-2D59-94B5-26C26A6C8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696" y="5360095"/>
              <a:ext cx="2943672" cy="771776"/>
            </a:xfrm>
            <a:custGeom>
              <a:avLst/>
              <a:gdLst>
                <a:gd name="T0" fmla="*/ 904516 w 2944242"/>
                <a:gd name="T1" fmla="*/ 405083 h 772510"/>
                <a:gd name="T2" fmla="*/ 63603 w 2944242"/>
                <a:gd name="T3" fmla="*/ 0 h 772510"/>
                <a:gd name="T4" fmla="*/ 1244470 w 2944242"/>
                <a:gd name="T5" fmla="*/ 331596 h 772510"/>
                <a:gd name="T6" fmla="*/ 1244470 w 2944242"/>
                <a:gd name="T7" fmla="*/ 331596 h 772510"/>
                <a:gd name="T8" fmla="*/ 1754402 w 2944242"/>
                <a:gd name="T9" fmla="*/ 331596 h 772510"/>
                <a:gd name="T10" fmla="*/ 2870755 w 2944242"/>
                <a:gd name="T11" fmla="*/ 331596 h 772510"/>
                <a:gd name="T12" fmla="*/ 2944242 w 2944242"/>
                <a:gd name="T13" fmla="*/ 405083 h 772510"/>
                <a:gd name="T14" fmla="*/ 2944242 w 2944242"/>
                <a:gd name="T15" fmla="*/ 405082 h 772510"/>
                <a:gd name="T16" fmla="*/ 2944242 w 2944242"/>
                <a:gd name="T17" fmla="*/ 405082 h 772510"/>
                <a:gd name="T18" fmla="*/ 2944242 w 2944242"/>
                <a:gd name="T19" fmla="*/ 515310 h 772510"/>
                <a:gd name="T20" fmla="*/ 2944242 w 2944242"/>
                <a:gd name="T21" fmla="*/ 699023 h 772510"/>
                <a:gd name="T22" fmla="*/ 2870755 w 2944242"/>
                <a:gd name="T23" fmla="*/ 772510 h 772510"/>
                <a:gd name="T24" fmla="*/ 1754402 w 2944242"/>
                <a:gd name="T25" fmla="*/ 772510 h 772510"/>
                <a:gd name="T26" fmla="*/ 1244470 w 2944242"/>
                <a:gd name="T27" fmla="*/ 772510 h 772510"/>
                <a:gd name="T28" fmla="*/ 1244470 w 2944242"/>
                <a:gd name="T29" fmla="*/ 772510 h 772510"/>
                <a:gd name="T30" fmla="*/ 978003 w 2944242"/>
                <a:gd name="T31" fmla="*/ 772510 h 772510"/>
                <a:gd name="T32" fmla="*/ 904516 w 2944242"/>
                <a:gd name="T33" fmla="*/ 699023 h 772510"/>
                <a:gd name="T34" fmla="*/ 904516 w 2944242"/>
                <a:gd name="T35" fmla="*/ 515310 h 772510"/>
                <a:gd name="T36" fmla="*/ 0 w 2944242"/>
                <a:gd name="T37" fmla="*/ 327024 h 772510"/>
                <a:gd name="T38" fmla="*/ 904516 w 2944242"/>
                <a:gd name="T39" fmla="*/ 405082 h 772510"/>
                <a:gd name="T40" fmla="*/ 904516 w 2944242"/>
                <a:gd name="T41" fmla="*/ 405083 h 7725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944242" h="772510">
                  <a:moveTo>
                    <a:pt x="904516" y="405083"/>
                  </a:moveTo>
                  <a:cubicBezTo>
                    <a:pt x="904516" y="364497"/>
                    <a:pt x="23017" y="0"/>
                    <a:pt x="63603" y="0"/>
                  </a:cubicBezTo>
                  <a:lnTo>
                    <a:pt x="1244470" y="331596"/>
                  </a:lnTo>
                  <a:lnTo>
                    <a:pt x="1754402" y="331596"/>
                  </a:lnTo>
                  <a:lnTo>
                    <a:pt x="2870755" y="331596"/>
                  </a:lnTo>
                  <a:cubicBezTo>
                    <a:pt x="2911341" y="331596"/>
                    <a:pt x="2944242" y="364497"/>
                    <a:pt x="2944242" y="405083"/>
                  </a:cubicBezTo>
                  <a:lnTo>
                    <a:pt x="2944242" y="405082"/>
                  </a:lnTo>
                  <a:lnTo>
                    <a:pt x="2944242" y="515310"/>
                  </a:lnTo>
                  <a:lnTo>
                    <a:pt x="2944242" y="699023"/>
                  </a:lnTo>
                  <a:cubicBezTo>
                    <a:pt x="2944242" y="739609"/>
                    <a:pt x="2911341" y="772510"/>
                    <a:pt x="2870755" y="772510"/>
                  </a:cubicBezTo>
                  <a:lnTo>
                    <a:pt x="1754402" y="772510"/>
                  </a:lnTo>
                  <a:lnTo>
                    <a:pt x="1244470" y="772510"/>
                  </a:lnTo>
                  <a:lnTo>
                    <a:pt x="978003" y="772510"/>
                  </a:lnTo>
                  <a:cubicBezTo>
                    <a:pt x="937417" y="772510"/>
                    <a:pt x="904516" y="739609"/>
                    <a:pt x="904516" y="699023"/>
                  </a:cubicBezTo>
                  <a:lnTo>
                    <a:pt x="904516" y="515310"/>
                  </a:lnTo>
                  <a:lnTo>
                    <a:pt x="0" y="327024"/>
                  </a:lnTo>
                  <a:lnTo>
                    <a:pt x="904516" y="405082"/>
                  </a:lnTo>
                  <a:lnTo>
                    <a:pt x="904516" y="40508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endParaRPr lang="zh-HK" altLang="en-US" sz="1800" i="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1528" name="文字方塊 1">
              <a:extLst>
                <a:ext uri="{FF2B5EF4-FFF2-40B4-BE49-F238E27FC236}">
                  <a16:creationId xmlns:a16="http://schemas.microsoft.com/office/drawing/2014/main" id="{BDB491A4-308D-4D25-B592-21D11A6FE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831" y="5672291"/>
              <a:ext cx="2653116" cy="46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Common ratio</a:t>
              </a:r>
              <a:endParaRPr lang="zh-HK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3BE67F0-9F02-C71F-808E-F38B0816E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5" y="5124450"/>
            <a:ext cx="211138" cy="37147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HK" altLang="en-US" sz="1800" i="0">
              <a:solidFill>
                <a:srgbClr val="000000"/>
              </a:solidFill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FB755FB-3BAF-CEFE-E2A3-7E021C90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75300"/>
            <a:ext cx="211138" cy="37147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HK" altLang="en-US" sz="1800" i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1522" name="矩形 49">
            <a:extLst>
              <a:ext uri="{FF2B5EF4-FFF2-40B4-BE49-F238E27FC236}">
                <a16:creationId xmlns:a16="http://schemas.microsoft.com/office/drawing/2014/main" id="{1368DFB9-EBF2-7645-2367-A61892A30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5124450"/>
            <a:ext cx="106363" cy="23177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1523" name="群組 50">
            <a:extLst>
              <a:ext uri="{FF2B5EF4-FFF2-40B4-BE49-F238E27FC236}">
                <a16:creationId xmlns:a16="http://schemas.microsoft.com/office/drawing/2014/main" id="{F1D78327-59AC-D5D1-EAE0-78A2D7C196FB}"/>
              </a:ext>
            </a:extLst>
          </p:cNvPr>
          <p:cNvGrpSpPr>
            <a:grpSpLocks/>
          </p:cNvGrpSpPr>
          <p:nvPr/>
        </p:nvGrpSpPr>
        <p:grpSpPr bwMode="auto">
          <a:xfrm>
            <a:off x="4383088" y="5021263"/>
            <a:ext cx="3233737" cy="469900"/>
            <a:chOff x="4290325" y="5105869"/>
            <a:chExt cx="3234425" cy="470927"/>
          </a:xfrm>
        </p:grpSpPr>
        <p:sp>
          <p:nvSpPr>
            <p:cNvPr id="52" name="AutoShape 24">
              <a:extLst>
                <a:ext uri="{FF2B5EF4-FFF2-40B4-BE49-F238E27FC236}">
                  <a16:creationId xmlns:a16="http://schemas.microsoft.com/office/drawing/2014/main" id="{E4CE2446-AB04-A69F-7160-55758A2B9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325" y="5105869"/>
              <a:ext cx="2891452" cy="440698"/>
            </a:xfrm>
            <a:prstGeom prst="wedgeRoundRectCallout">
              <a:avLst>
                <a:gd name="adj1" fmla="val -68903"/>
                <a:gd name="adj2" fmla="val -14060"/>
                <a:gd name="adj3" fmla="val 16667"/>
              </a:avLst>
            </a:prstGeom>
            <a:gradFill flip="none"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en-US" altLang="zh-TW" sz="2000" i="0">
                <a:solidFill>
                  <a:srgbClr val="000000"/>
                </a:solidFill>
                <a:latin typeface="新細明體" pitchFamily="18" charset="-120"/>
                <a:cs typeface="+mn-cs"/>
                <a:sym typeface="Symbol" pitchFamily="18" charset="2"/>
              </a:endParaRPr>
            </a:p>
          </p:txBody>
        </p:sp>
        <p:sp>
          <p:nvSpPr>
            <p:cNvPr id="21526" name="文字方塊 1">
              <a:extLst>
                <a:ext uri="{FF2B5EF4-FFF2-40B4-BE49-F238E27FC236}">
                  <a16:creationId xmlns:a16="http://schemas.microsoft.com/office/drawing/2014/main" id="{1F3B16F0-DB32-E2A4-A305-845771ACC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325" y="5115415"/>
              <a:ext cx="3234425" cy="461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Number of terms (</a:t>
              </a:r>
              <a:r>
                <a:rPr lang="en-US" altLang="zh-HK"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n</a:t>
              </a:r>
              <a:r>
                <a:rPr lang="en-US" altLang="zh-HK" sz="2400" i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0"/>
                </a:rPr>
                <a:t>)</a:t>
              </a:r>
              <a:endParaRPr lang="zh-HK" altLang="en-US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</p:grpSp>
      <p:sp>
        <p:nvSpPr>
          <p:cNvPr id="21524" name="Text Box 663">
            <a:extLst>
              <a:ext uri="{FF2B5EF4-FFF2-40B4-BE49-F238E27FC236}">
                <a16:creationId xmlns:a16="http://schemas.microsoft.com/office/drawing/2014/main" id="{8D1E124C-492C-5CC7-D533-5C16BA3C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581525"/>
            <a:ext cx="19224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Therefore,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>
            <a:extLst>
              <a:ext uri="{FF2B5EF4-FFF2-40B4-BE49-F238E27FC236}">
                <a16:creationId xmlns:a16="http://schemas.microsoft.com/office/drawing/2014/main" id="{8A992953-C1EC-BCB0-BD6C-B4FC30FFC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750888"/>
            <a:ext cx="85153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Consider the following geometric sequence:</a:t>
            </a:r>
            <a:endParaRPr lang="en-US" altLang="zh-TW" sz="2600" i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	</a:t>
            </a:r>
            <a:r>
              <a:rPr lang="en-US" altLang="zh-HK" sz="2600">
                <a:latin typeface="Arial" panose="020B0604020202020204" pitchFamily="34" charset="0"/>
              </a:rPr>
              <a:t>a</a:t>
            </a:r>
            <a:r>
              <a:rPr lang="en-US" altLang="zh-HK" sz="2600" i="0">
                <a:latin typeface="Arial" panose="020B0604020202020204" pitchFamily="34" charset="0"/>
              </a:rPr>
              <a:t>, </a:t>
            </a:r>
            <a:r>
              <a:rPr lang="en-US" altLang="zh-HK" sz="2600">
                <a:latin typeface="Arial" panose="020B0604020202020204" pitchFamily="34" charset="0"/>
              </a:rPr>
              <a:t>ar</a:t>
            </a:r>
            <a:r>
              <a:rPr lang="en-US" altLang="zh-HK" sz="2600" i="0">
                <a:latin typeface="Arial" panose="020B0604020202020204" pitchFamily="34" charset="0"/>
              </a:rPr>
              <a:t>, </a:t>
            </a:r>
            <a:r>
              <a:rPr lang="en-US" altLang="zh-HK" sz="2600">
                <a:latin typeface="Arial" panose="020B0604020202020204" pitchFamily="34" charset="0"/>
              </a:rPr>
              <a:t>ar</a:t>
            </a:r>
            <a:r>
              <a:rPr lang="en-US" altLang="zh-HK" sz="2600" baseline="30000">
                <a:latin typeface="Arial" panose="020B0604020202020204" pitchFamily="34" charset="0"/>
              </a:rPr>
              <a:t> </a:t>
            </a:r>
            <a:r>
              <a:rPr lang="en-US" altLang="zh-HK" sz="2600" i="0" baseline="30000">
                <a:latin typeface="Arial" panose="020B0604020202020204" pitchFamily="34" charset="0"/>
              </a:rPr>
              <a:t>2</a:t>
            </a:r>
            <a:r>
              <a:rPr lang="en-US" altLang="zh-HK" sz="2600" i="0">
                <a:latin typeface="Arial" panose="020B0604020202020204" pitchFamily="34" charset="0"/>
              </a:rPr>
              <a:t>, … , </a:t>
            </a:r>
            <a:r>
              <a:rPr lang="en-US" altLang="zh-HK" sz="2600">
                <a:latin typeface="Arial" panose="020B0604020202020204" pitchFamily="34" charset="0"/>
              </a:rPr>
              <a:t>ar</a:t>
            </a:r>
            <a:r>
              <a:rPr lang="en-US" altLang="zh-HK" sz="2600" baseline="30000">
                <a:latin typeface="Arial" panose="020B0604020202020204" pitchFamily="34" charset="0"/>
              </a:rPr>
              <a:t> n</a:t>
            </a:r>
            <a:r>
              <a:rPr lang="en-US" altLang="zh-HK" sz="2600" i="0">
                <a:latin typeface="Arial" panose="020B0604020202020204" pitchFamily="34" charset="0"/>
              </a:rPr>
              <a:t>, …</a:t>
            </a:r>
            <a:endParaRPr lang="en-US" altLang="zh-TW" sz="2600" i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where </a:t>
            </a:r>
            <a:r>
              <a:rPr lang="en-US" altLang="zh-HK" sz="2600">
                <a:latin typeface="Arial" panose="020B0604020202020204" pitchFamily="34" charset="0"/>
              </a:rPr>
              <a:t>a</a:t>
            </a:r>
            <a:r>
              <a:rPr lang="en-US" altLang="zh-HK" sz="2600" i="0">
                <a:latin typeface="Arial" panose="020B0604020202020204" pitchFamily="34" charset="0"/>
              </a:rPr>
              <a:t> and 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HK" sz="2600" i="0">
                <a:latin typeface="Arial" panose="020B0604020202020204" pitchFamily="34" charset="0"/>
              </a:rPr>
              <a:t> (</a:t>
            </a:r>
            <a:r>
              <a:rPr lang="en-US" altLang="zh-HK" sz="2600">
                <a:latin typeface="Arial" panose="020B0604020202020204" pitchFamily="34" charset="0"/>
              </a:rPr>
              <a:t>r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zh-HK" sz="2600" i="0">
                <a:latin typeface="Arial" panose="020B0604020202020204" pitchFamily="34" charset="0"/>
              </a:rPr>
              <a:t> 1) are the first term and the common ratio of the sequence respectively.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91BD221B-52E3-5082-4796-A114CF08B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540000"/>
            <a:ext cx="82899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Then, 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0B78B001-077E-17FB-81FE-6D9FB65C9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2551113"/>
            <a:ext cx="575151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 i="0">
                <a:latin typeface="Arial" panose="020B0604020202020204" pitchFamily="34" charset="0"/>
              </a:rPr>
              <a:t>=</a:t>
            </a:r>
            <a:r>
              <a:rPr lang="en-US" altLang="zh-TW" sz="2600">
                <a:latin typeface="Arial" panose="020B0604020202020204" pitchFamily="34" charset="0"/>
              </a:rPr>
              <a:t> a +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TW" sz="2600" i="0">
                <a:latin typeface="Arial" panose="020B0604020202020204" pitchFamily="34" charset="0"/>
              </a:rPr>
              <a:t> +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HK" sz="2600">
                <a:latin typeface="Arial" panose="020B0604020202020204" pitchFamily="34" charset="0"/>
              </a:rPr>
              <a:t>r </a:t>
            </a:r>
            <a:r>
              <a:rPr lang="en-US" altLang="zh-TW" sz="2600" i="0" baseline="30000">
                <a:latin typeface="Arial" panose="020B0604020202020204" pitchFamily="34" charset="0"/>
              </a:rPr>
              <a:t>2</a:t>
            </a:r>
            <a:r>
              <a:rPr lang="en-US" altLang="zh-TW" sz="2600" i="0">
                <a:latin typeface="Arial" panose="020B0604020202020204" pitchFamily="34" charset="0"/>
              </a:rPr>
              <a:t> +  … + 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HK" sz="2600" baseline="30000">
                <a:latin typeface="Arial" panose="020B0604020202020204" pitchFamily="34" charset="0"/>
              </a:rPr>
              <a:t> </a:t>
            </a:r>
            <a:r>
              <a:rPr lang="en-US" altLang="zh-TW" sz="2600" baseline="30000">
                <a:latin typeface="Arial" panose="020B0604020202020204" pitchFamily="34" charset="0"/>
              </a:rPr>
              <a:t>n </a:t>
            </a:r>
            <a:r>
              <a:rPr lang="en-US" altLang="zh-TW" sz="2600" i="0" baseline="30000">
                <a:latin typeface="Arial" panose="020B0604020202020204" pitchFamily="34" charset="0"/>
              </a:rPr>
              <a:t>– 1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1DEDE3AB-9C6D-B557-DE70-D63138C1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495675"/>
            <a:ext cx="59182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 i="0">
                <a:latin typeface="Arial" panose="020B0604020202020204" pitchFamily="34" charset="0"/>
              </a:rPr>
              <a:t>=</a:t>
            </a:r>
            <a:r>
              <a:rPr lang="en-US" altLang="zh-HK" sz="260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TW" sz="2600" i="0">
                <a:latin typeface="Arial" panose="020B0604020202020204" pitchFamily="34" charset="0"/>
              </a:rPr>
              <a:t> +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HK" sz="2600" baseline="30000">
                <a:latin typeface="Arial" panose="020B0604020202020204" pitchFamily="34" charset="0"/>
              </a:rPr>
              <a:t> </a:t>
            </a:r>
            <a:r>
              <a:rPr lang="en-US" altLang="zh-TW" sz="2600" i="0" baseline="30000">
                <a:latin typeface="Arial" panose="020B0604020202020204" pitchFamily="34" charset="0"/>
              </a:rPr>
              <a:t>2</a:t>
            </a:r>
            <a:r>
              <a:rPr lang="en-US" altLang="zh-TW" sz="2600" i="0">
                <a:latin typeface="Arial" panose="020B0604020202020204" pitchFamily="34" charset="0"/>
              </a:rPr>
              <a:t> +  … + 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HK" sz="2600" baseline="30000">
                <a:latin typeface="Arial" panose="020B0604020202020204" pitchFamily="34" charset="0"/>
              </a:rPr>
              <a:t> </a:t>
            </a:r>
            <a:r>
              <a:rPr lang="en-US" altLang="zh-TW" sz="2600" baseline="30000">
                <a:latin typeface="Arial" panose="020B0604020202020204" pitchFamily="34" charset="0"/>
              </a:rPr>
              <a:t>n </a:t>
            </a:r>
            <a:r>
              <a:rPr lang="en-US" altLang="zh-TW" sz="2600" i="0" baseline="30000">
                <a:latin typeface="Arial" panose="020B0604020202020204" pitchFamily="34" charset="0"/>
              </a:rPr>
              <a:t>– 1</a:t>
            </a:r>
            <a:r>
              <a:rPr lang="en-US" altLang="zh-TW" sz="2600" i="0">
                <a:latin typeface="Arial" panose="020B0604020202020204" pitchFamily="34" charset="0"/>
              </a:rPr>
              <a:t> + 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HK" sz="2600" baseline="30000">
                <a:latin typeface="Arial" panose="020B0604020202020204" pitchFamily="34" charset="0"/>
              </a:rPr>
              <a:t> </a:t>
            </a:r>
            <a:r>
              <a:rPr lang="en-US" altLang="zh-TW" sz="2600" baseline="300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23A1E3E4-3EE3-59DF-75E5-16F0D08F1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048000"/>
            <a:ext cx="82899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Multiply both sides of (1) by 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HK" sz="2600" i="0">
                <a:latin typeface="Arial" panose="020B0604020202020204" pitchFamily="34" charset="0"/>
              </a:rPr>
              <a:t>, we have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1BA79FA5-CBE9-5057-48DE-C9AE25C90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554288"/>
            <a:ext cx="210661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...... </a:t>
            </a:r>
            <a:r>
              <a:rPr lang="en-US" altLang="zh-TW" sz="2600" i="0">
                <a:latin typeface="Arial" panose="020B0604020202020204" pitchFamily="34" charset="0"/>
              </a:rPr>
              <a:t>(1)</a:t>
            </a:r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8BECA8C1-AA45-EEA0-8C5F-9888FAD9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3513138"/>
            <a:ext cx="21066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...... </a:t>
            </a:r>
            <a:r>
              <a:rPr lang="en-US" altLang="zh-TW" sz="2600" i="0">
                <a:latin typeface="Arial" panose="020B0604020202020204" pitchFamily="34" charset="0"/>
              </a:rPr>
              <a:t>(2)</a:t>
            </a:r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6BB0C332-16DF-81D0-323D-2844A1432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3990975"/>
            <a:ext cx="17875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(1) – (2):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graphicFrame>
        <p:nvGraphicFramePr>
          <p:cNvPr id="10" name="Group 50">
            <a:extLst>
              <a:ext uri="{FF2B5EF4-FFF2-40B4-BE49-F238E27FC236}">
                <a16:creationId xmlns:a16="http://schemas.microsoft.com/office/drawing/2014/main" id="{FC08B632-4A2F-5BC8-884C-7112D496BA9D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357688"/>
          <a:ext cx="7385050" cy="52705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HK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…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– 1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Line 89">
            <a:extLst>
              <a:ext uri="{FF2B5EF4-FFF2-40B4-BE49-F238E27FC236}">
                <a16:creationId xmlns:a16="http://schemas.microsoft.com/office/drawing/2014/main" id="{0E50B516-70EE-EED2-FB02-3E85284E9C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450" y="5391150"/>
            <a:ext cx="7570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graphicFrame>
        <p:nvGraphicFramePr>
          <p:cNvPr id="12" name="Group 90">
            <a:extLst>
              <a:ext uri="{FF2B5EF4-FFF2-40B4-BE49-F238E27FC236}">
                <a16:creationId xmlns:a16="http://schemas.microsoft.com/office/drawing/2014/main" id="{B49B6F51-90FC-19C3-4465-DB80AD4C9D2E}"/>
              </a:ext>
            </a:extLst>
          </p:cNvPr>
          <p:cNvGraphicFramePr>
            <a:graphicFrameLocks noGrp="1"/>
          </p:cNvGraphicFramePr>
          <p:nvPr/>
        </p:nvGraphicFramePr>
        <p:xfrm>
          <a:off x="747713" y="4935538"/>
          <a:ext cx="7385050" cy="508000"/>
        </p:xfrm>
        <a:graphic>
          <a:graphicData uri="http://schemas.openxmlformats.org/drawingml/2006/table">
            <a:tbl>
              <a:tblPr/>
              <a:tblGrid>
                <a:gridCol w="197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rS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…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– 1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6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132">
            <a:extLst>
              <a:ext uri="{FF2B5EF4-FFF2-40B4-BE49-F238E27FC236}">
                <a16:creationId xmlns:a16="http://schemas.microsoft.com/office/drawing/2014/main" id="{D2453BC8-0C56-DBBC-A4A8-357CB17AD256}"/>
              </a:ext>
            </a:extLst>
          </p:cNvPr>
          <p:cNvGraphicFramePr>
            <a:graphicFrameLocks noGrp="1"/>
          </p:cNvGraphicFramePr>
          <p:nvPr/>
        </p:nvGraphicFramePr>
        <p:xfrm>
          <a:off x="747713" y="5457825"/>
          <a:ext cx="7385050" cy="508000"/>
        </p:xfrm>
        <a:graphic>
          <a:graphicData uri="http://schemas.openxmlformats.org/drawingml/2006/table">
            <a:tbl>
              <a:tblPr/>
              <a:tblGrid>
                <a:gridCol w="197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– rS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174">
            <a:extLst>
              <a:ext uri="{FF2B5EF4-FFF2-40B4-BE49-F238E27FC236}">
                <a16:creationId xmlns:a16="http://schemas.microsoft.com/office/drawing/2014/main" id="{F949A246-50D8-8BB4-2ECB-120BEACAE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71975"/>
            <a:ext cx="81740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4738" algn="l"/>
                <a:tab pos="16986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4738" algn="l"/>
                <a:tab pos="16986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4738" algn="l"/>
                <a:tab pos="16986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			</a:t>
            </a:r>
            <a:br>
              <a:rPr lang="en-US" altLang="zh-HK" sz="2600" i="0">
                <a:latin typeface="Arial" panose="020B0604020202020204" pitchFamily="34" charset="0"/>
              </a:rPr>
            </a:br>
            <a:r>
              <a:rPr lang="en-US" altLang="zh-HK" sz="2600" i="0">
                <a:latin typeface="Arial" panose="020B0604020202020204" pitchFamily="34" charset="0"/>
              </a:rPr>
              <a:t>   –)</a:t>
            </a:r>
          </a:p>
        </p:txBody>
      </p:sp>
      <p:graphicFrame>
        <p:nvGraphicFramePr>
          <p:cNvPr id="15" name="Group 261">
            <a:extLst>
              <a:ext uri="{FF2B5EF4-FFF2-40B4-BE49-F238E27FC236}">
                <a16:creationId xmlns:a16="http://schemas.microsoft.com/office/drawing/2014/main" id="{543C85F8-F079-57F2-230F-36048616F99A}"/>
              </a:ext>
            </a:extLst>
          </p:cNvPr>
          <p:cNvGraphicFramePr>
            <a:graphicFrameLocks noGrp="1"/>
          </p:cNvGraphicFramePr>
          <p:nvPr/>
        </p:nvGraphicFramePr>
        <p:xfrm>
          <a:off x="792163" y="5440363"/>
          <a:ext cx="7385050" cy="504825"/>
        </p:xfrm>
        <a:graphic>
          <a:graphicData uri="http://schemas.openxmlformats.org/drawingml/2006/table">
            <a:tbl>
              <a:tblPr/>
              <a:tblGrid>
                <a:gridCol w="197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19">
            <a:extLst>
              <a:ext uri="{FF2B5EF4-FFF2-40B4-BE49-F238E27FC236}">
                <a16:creationId xmlns:a16="http://schemas.microsoft.com/office/drawing/2014/main" id="{4EB4498A-6268-A245-CE2C-18C9FA4908D6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5405438"/>
          <a:ext cx="7385050" cy="508000"/>
        </p:xfrm>
        <a:graphic>
          <a:graphicData uri="http://schemas.openxmlformats.org/drawingml/2006/table">
            <a:tbl>
              <a:tblPr/>
              <a:tblGrid>
                <a:gridCol w="19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–</a:t>
                      </a:r>
                      <a:endParaRPr kumimoji="1" lang="en-US" altLang="zh-TW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6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  <p:bldP spid="81937" grpId="0"/>
      <p:bldP spid="81938" grpId="0"/>
      <p:bldP spid="81939" grpId="0"/>
      <p:bldP spid="81940" grpId="0"/>
      <p:bldP spid="81941" grpId="0"/>
      <p:bldP spid="81942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6E17AA79-5183-B25F-905C-46EA5CEA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5405438"/>
            <a:ext cx="4654550" cy="10969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62503" name="Text Box 39">
            <a:extLst>
              <a:ext uri="{FF2B5EF4-FFF2-40B4-BE49-F238E27FC236}">
                <a16:creationId xmlns:a16="http://schemas.microsoft.com/office/drawing/2014/main" id="{C50986AF-18EA-17F8-4969-3182FD5B5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749800"/>
            <a:ext cx="80264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12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12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12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i.e.    (1 – 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HK" sz="2600" i="0">
                <a:latin typeface="Arial" panose="020B0604020202020204" pitchFamily="34" charset="0"/>
              </a:rPr>
              <a:t>)</a:t>
            </a: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</a:t>
            </a:r>
            <a:r>
              <a:rPr lang="en-US" altLang="zh-HK" sz="2600" i="0">
                <a:latin typeface="Arial" panose="020B0604020202020204" pitchFamily="34" charset="0"/>
              </a:rPr>
              <a:t> </a:t>
            </a:r>
            <a:r>
              <a:rPr lang="en-US" altLang="zh-TW" sz="2600" i="0">
                <a:latin typeface="Arial" panose="020B0604020202020204" pitchFamily="34" charset="0"/>
              </a:rPr>
              <a:t>=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HK" sz="2600">
                <a:latin typeface="Arial" panose="020B0604020202020204" pitchFamily="34" charset="0"/>
              </a:rPr>
              <a:t>a</a:t>
            </a:r>
            <a:r>
              <a:rPr lang="en-US" altLang="zh-HK" sz="2600" i="0">
                <a:latin typeface="Arial" panose="020B0604020202020204" pitchFamily="34" charset="0"/>
              </a:rPr>
              <a:t>(1</a:t>
            </a:r>
            <a:r>
              <a:rPr lang="en-US" altLang="zh-HK" sz="2600">
                <a:latin typeface="Arial" panose="020B0604020202020204" pitchFamily="34" charset="0"/>
              </a:rPr>
              <a:t> – r </a:t>
            </a:r>
            <a:r>
              <a:rPr lang="en-US" altLang="zh-TW" sz="2600" baseline="30000">
                <a:latin typeface="Arial" panose="020B0604020202020204" pitchFamily="34" charset="0"/>
              </a:rPr>
              <a:t>n</a:t>
            </a:r>
            <a:r>
              <a:rPr lang="en-US" altLang="zh-HK" sz="2600" i="0">
                <a:latin typeface="Arial" panose="020B0604020202020204" pitchFamily="34" charset="0"/>
              </a:rPr>
              <a:t>)</a:t>
            </a:r>
            <a:r>
              <a:rPr lang="en-US" altLang="zh-TW" sz="2600">
                <a:latin typeface="Arial" panose="020B0604020202020204" pitchFamily="34" charset="0"/>
              </a:rPr>
              <a:t>   </a:t>
            </a:r>
          </a:p>
        </p:txBody>
      </p:sp>
      <p:graphicFrame>
        <p:nvGraphicFramePr>
          <p:cNvPr id="62507" name="Object 43">
            <a:extLst>
              <a:ext uri="{FF2B5EF4-FFF2-40B4-BE49-F238E27FC236}">
                <a16:creationId xmlns:a16="http://schemas.microsoft.com/office/drawing/2014/main" id="{262B50A8-4DFD-FFC9-07AF-98ADB0DFC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554663"/>
          <a:ext cx="39306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657600" imgH="762000" progId="Equation.3">
                  <p:embed/>
                </p:oleObj>
              </mc:Choice>
              <mc:Fallback>
                <p:oleObj name="方程式" r:id="rId2" imgW="3657600" imgH="762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54663"/>
                        <a:ext cx="39306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8" name="Text Box 44">
            <a:extLst>
              <a:ext uri="{FF2B5EF4-FFF2-40B4-BE49-F238E27FC236}">
                <a16:creationId xmlns:a16="http://schemas.microsoft.com/office/drawing/2014/main" id="{A0C2C2D0-8BE8-0019-B01E-A6EE30A33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5708650"/>
            <a:ext cx="6365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∴</a:t>
            </a:r>
          </a:p>
        </p:txBody>
      </p:sp>
      <p:graphicFrame>
        <p:nvGraphicFramePr>
          <p:cNvPr id="62514" name="Group 50">
            <a:extLst>
              <a:ext uri="{FF2B5EF4-FFF2-40B4-BE49-F238E27FC236}">
                <a16:creationId xmlns:a16="http://schemas.microsoft.com/office/drawing/2014/main" id="{78B87FE2-013F-641C-E80E-1B5142E70354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3051175"/>
          <a:ext cx="7385050" cy="52705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HK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…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– 1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71" name="Line 89">
            <a:extLst>
              <a:ext uri="{FF2B5EF4-FFF2-40B4-BE49-F238E27FC236}">
                <a16:creationId xmlns:a16="http://schemas.microsoft.com/office/drawing/2014/main" id="{5078553E-D291-7D20-ECF1-BEC1FDA499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450" y="4084638"/>
            <a:ext cx="7570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graphicFrame>
        <p:nvGraphicFramePr>
          <p:cNvPr id="62554" name="Group 90">
            <a:extLst>
              <a:ext uri="{FF2B5EF4-FFF2-40B4-BE49-F238E27FC236}">
                <a16:creationId xmlns:a16="http://schemas.microsoft.com/office/drawing/2014/main" id="{5C5F85F6-AA75-D0E0-429D-F962D8D34E57}"/>
              </a:ext>
            </a:extLst>
          </p:cNvPr>
          <p:cNvGraphicFramePr>
            <a:graphicFrameLocks noGrp="1"/>
          </p:cNvGraphicFramePr>
          <p:nvPr/>
        </p:nvGraphicFramePr>
        <p:xfrm>
          <a:off x="747713" y="3629025"/>
          <a:ext cx="7385050" cy="508000"/>
        </p:xfrm>
        <a:graphic>
          <a:graphicData uri="http://schemas.openxmlformats.org/drawingml/2006/table">
            <a:tbl>
              <a:tblPr/>
              <a:tblGrid>
                <a:gridCol w="197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rS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…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– 1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6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6" name="Group 132">
            <a:extLst>
              <a:ext uri="{FF2B5EF4-FFF2-40B4-BE49-F238E27FC236}">
                <a16:creationId xmlns:a16="http://schemas.microsoft.com/office/drawing/2014/main" id="{66DABD34-9584-B4A3-B15C-D40E37AE976C}"/>
              </a:ext>
            </a:extLst>
          </p:cNvPr>
          <p:cNvGraphicFramePr>
            <a:graphicFrameLocks noGrp="1"/>
          </p:cNvGraphicFramePr>
          <p:nvPr/>
        </p:nvGraphicFramePr>
        <p:xfrm>
          <a:off x="747713" y="4151313"/>
          <a:ext cx="7385050" cy="508000"/>
        </p:xfrm>
        <a:graphic>
          <a:graphicData uri="http://schemas.openxmlformats.org/drawingml/2006/table">
            <a:tbl>
              <a:tblPr/>
              <a:tblGrid>
                <a:gridCol w="197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– rS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00" name="Text Box 174">
            <a:extLst>
              <a:ext uri="{FF2B5EF4-FFF2-40B4-BE49-F238E27FC236}">
                <a16:creationId xmlns:a16="http://schemas.microsoft.com/office/drawing/2014/main" id="{F0D499A5-0E53-EAE9-966E-DDE8437EC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65463"/>
            <a:ext cx="81740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4738" algn="l"/>
                <a:tab pos="16986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4738" algn="l"/>
                <a:tab pos="16986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4738" algn="l"/>
                <a:tab pos="16986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			</a:t>
            </a:r>
            <a:br>
              <a:rPr lang="en-US" altLang="zh-HK" sz="2600" i="0">
                <a:latin typeface="Arial" panose="020B0604020202020204" pitchFamily="34" charset="0"/>
              </a:rPr>
            </a:br>
            <a:r>
              <a:rPr lang="en-US" altLang="zh-HK" sz="2600" i="0">
                <a:latin typeface="Arial" panose="020B0604020202020204" pitchFamily="34" charset="0"/>
              </a:rPr>
              <a:t>   –)</a:t>
            </a:r>
          </a:p>
        </p:txBody>
      </p:sp>
      <p:graphicFrame>
        <p:nvGraphicFramePr>
          <p:cNvPr id="62725" name="Group 261">
            <a:extLst>
              <a:ext uri="{FF2B5EF4-FFF2-40B4-BE49-F238E27FC236}">
                <a16:creationId xmlns:a16="http://schemas.microsoft.com/office/drawing/2014/main" id="{C47AD043-813D-381A-28A2-52F9B0C2F219}"/>
              </a:ext>
            </a:extLst>
          </p:cNvPr>
          <p:cNvGraphicFramePr>
            <a:graphicFrameLocks noGrp="1"/>
          </p:cNvGraphicFramePr>
          <p:nvPr/>
        </p:nvGraphicFramePr>
        <p:xfrm>
          <a:off x="792163" y="4133850"/>
          <a:ext cx="7385050" cy="504825"/>
        </p:xfrm>
        <a:graphic>
          <a:graphicData uri="http://schemas.openxmlformats.org/drawingml/2006/table">
            <a:tbl>
              <a:tblPr/>
              <a:tblGrid>
                <a:gridCol w="197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683" name="Group 219">
            <a:extLst>
              <a:ext uri="{FF2B5EF4-FFF2-40B4-BE49-F238E27FC236}">
                <a16:creationId xmlns:a16="http://schemas.microsoft.com/office/drawing/2014/main" id="{805ACFFA-6911-5F9F-0888-7A471B8DBEA5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4098925"/>
          <a:ext cx="7385050" cy="508000"/>
        </p:xfrm>
        <a:graphic>
          <a:graphicData uri="http://schemas.openxmlformats.org/drawingml/2006/table">
            <a:tbl>
              <a:tblPr/>
              <a:tblGrid>
                <a:gridCol w="19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–</a:t>
                      </a:r>
                      <a:endParaRPr kumimoji="1" lang="en-US" altLang="zh-TW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</a:t>
                      </a:r>
                      <a:r>
                        <a:rPr kumimoji="1" lang="en-US" altLang="zh-HK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6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29" name="Text Box 33">
            <a:extLst>
              <a:ext uri="{FF2B5EF4-FFF2-40B4-BE49-F238E27FC236}">
                <a16:creationId xmlns:a16="http://schemas.microsoft.com/office/drawing/2014/main" id="{2AD76426-4D56-E1E0-E502-A5528EC78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589213"/>
            <a:ext cx="17875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(1) – (2):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23630" name="Text Box 3">
            <a:extLst>
              <a:ext uri="{FF2B5EF4-FFF2-40B4-BE49-F238E27FC236}">
                <a16:creationId xmlns:a16="http://schemas.microsoft.com/office/drawing/2014/main" id="{CA058625-19A3-7A33-A8FA-5087FDD5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750888"/>
            <a:ext cx="85153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Consider the following geometric sequence:</a:t>
            </a:r>
            <a:endParaRPr lang="en-US" altLang="zh-TW" sz="2600" i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	</a:t>
            </a:r>
            <a:r>
              <a:rPr lang="en-US" altLang="zh-HK" sz="2600">
                <a:latin typeface="Arial" panose="020B0604020202020204" pitchFamily="34" charset="0"/>
              </a:rPr>
              <a:t>a</a:t>
            </a:r>
            <a:r>
              <a:rPr lang="en-US" altLang="zh-HK" sz="2600" i="0">
                <a:latin typeface="Arial" panose="020B0604020202020204" pitchFamily="34" charset="0"/>
              </a:rPr>
              <a:t>, </a:t>
            </a:r>
            <a:r>
              <a:rPr lang="en-US" altLang="zh-HK" sz="2600">
                <a:latin typeface="Arial" panose="020B0604020202020204" pitchFamily="34" charset="0"/>
              </a:rPr>
              <a:t>ar</a:t>
            </a:r>
            <a:r>
              <a:rPr lang="en-US" altLang="zh-HK" sz="2600" i="0">
                <a:latin typeface="Arial" panose="020B0604020202020204" pitchFamily="34" charset="0"/>
              </a:rPr>
              <a:t>, </a:t>
            </a:r>
            <a:r>
              <a:rPr lang="en-US" altLang="zh-HK" sz="2600">
                <a:latin typeface="Arial" panose="020B0604020202020204" pitchFamily="34" charset="0"/>
              </a:rPr>
              <a:t>ar</a:t>
            </a:r>
            <a:r>
              <a:rPr lang="en-US" altLang="zh-HK" sz="2600" baseline="30000">
                <a:latin typeface="Arial" panose="020B0604020202020204" pitchFamily="34" charset="0"/>
              </a:rPr>
              <a:t> </a:t>
            </a:r>
            <a:r>
              <a:rPr lang="en-US" altLang="zh-HK" sz="2600" i="0" baseline="30000">
                <a:latin typeface="Arial" panose="020B0604020202020204" pitchFamily="34" charset="0"/>
              </a:rPr>
              <a:t>2</a:t>
            </a:r>
            <a:r>
              <a:rPr lang="en-US" altLang="zh-HK" sz="2600" i="0">
                <a:latin typeface="Arial" panose="020B0604020202020204" pitchFamily="34" charset="0"/>
              </a:rPr>
              <a:t>, … , </a:t>
            </a:r>
            <a:r>
              <a:rPr lang="en-US" altLang="zh-HK" sz="2600">
                <a:latin typeface="Arial" panose="020B0604020202020204" pitchFamily="34" charset="0"/>
              </a:rPr>
              <a:t>ar</a:t>
            </a:r>
            <a:r>
              <a:rPr lang="en-US" altLang="zh-HK" sz="2600" baseline="30000">
                <a:latin typeface="Arial" panose="020B0604020202020204" pitchFamily="34" charset="0"/>
              </a:rPr>
              <a:t> n</a:t>
            </a:r>
            <a:r>
              <a:rPr lang="en-US" altLang="zh-HK" sz="2600" i="0">
                <a:latin typeface="Arial" panose="020B0604020202020204" pitchFamily="34" charset="0"/>
              </a:rPr>
              <a:t>, …</a:t>
            </a:r>
            <a:endParaRPr lang="en-US" altLang="zh-TW" sz="2600" i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where </a:t>
            </a:r>
            <a:r>
              <a:rPr lang="en-US" altLang="zh-HK" sz="2600">
                <a:latin typeface="Arial" panose="020B0604020202020204" pitchFamily="34" charset="0"/>
              </a:rPr>
              <a:t>a</a:t>
            </a:r>
            <a:r>
              <a:rPr lang="en-US" altLang="zh-HK" sz="2600" i="0">
                <a:latin typeface="Arial" panose="020B0604020202020204" pitchFamily="34" charset="0"/>
              </a:rPr>
              <a:t> and </a:t>
            </a:r>
            <a:r>
              <a:rPr lang="en-US" altLang="zh-HK" sz="2600">
                <a:latin typeface="Arial" panose="020B0604020202020204" pitchFamily="34" charset="0"/>
              </a:rPr>
              <a:t>r</a:t>
            </a:r>
            <a:r>
              <a:rPr lang="en-US" altLang="zh-HK" sz="2600" i="0">
                <a:latin typeface="Arial" panose="020B0604020202020204" pitchFamily="34" charset="0"/>
              </a:rPr>
              <a:t> (</a:t>
            </a:r>
            <a:r>
              <a:rPr lang="en-US" altLang="zh-HK" sz="2600">
                <a:latin typeface="Arial" panose="020B0604020202020204" pitchFamily="34" charset="0"/>
              </a:rPr>
              <a:t>r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zh-HK" sz="2600" i="0">
                <a:latin typeface="Arial" panose="020B0604020202020204" pitchFamily="34" charset="0"/>
              </a:rPr>
              <a:t> 1) are the first term and the common ratio of the sequence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2503" grpId="0"/>
      <p:bldP spid="625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5CB43BA-FF58-5FAF-0D92-332BA64A6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1387475"/>
            <a:ext cx="4654550" cy="1096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4579" name="Object 43">
            <a:extLst>
              <a:ext uri="{FF2B5EF4-FFF2-40B4-BE49-F238E27FC236}">
                <a16:creationId xmlns:a16="http://schemas.microsoft.com/office/drawing/2014/main" id="{625AC8FD-FE10-7C23-9400-745CCDBEF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38288"/>
          <a:ext cx="39306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657600" imgH="762000" progId="Equation.3">
                  <p:embed/>
                </p:oleObj>
              </mc:Choice>
              <mc:Fallback>
                <p:oleObj name="方程式" r:id="rId2" imgW="3657600" imgH="762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38288"/>
                        <a:ext cx="39306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FECC4F3A-65AC-390C-8C45-5BBB11343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3224213"/>
            <a:ext cx="17272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23">
            <a:extLst>
              <a:ext uri="{FF2B5EF4-FFF2-40B4-BE49-F238E27FC236}">
                <a16:creationId xmlns:a16="http://schemas.microsoft.com/office/drawing/2014/main" id="{6B24E545-D9A5-0C6E-94C1-74AFF9244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2682875"/>
            <a:ext cx="7086600" cy="2249488"/>
          </a:xfrm>
          <a:prstGeom prst="cloudCallout">
            <a:avLst>
              <a:gd name="adj1" fmla="val 56458"/>
              <a:gd name="adj2" fmla="val -3111"/>
            </a:avLst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8459528E-FF98-1C03-C228-BB812463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3033713"/>
            <a:ext cx="581342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302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By multiplying both numerator and denominator by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1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we have another equation for finding the sum of a </a:t>
            </a:r>
            <a:b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geometric sequence.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78191B3-EB80-D69B-A076-26B99CAFF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5172075"/>
            <a:ext cx="5265738" cy="1096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F3ECDC7A-AB60-2582-F2E4-0B2DD7366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5576888"/>
          <a:ext cx="44227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835400" imgH="355600" progId="Equation.3">
                  <p:embed/>
                </p:oleObj>
              </mc:Choice>
              <mc:Fallback>
                <p:oleObj name="方程式" r:id="rId5" imgW="3835400" imgH="355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576888"/>
                        <a:ext cx="44227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>
            <a:extLst>
              <a:ext uri="{FF2B5EF4-FFF2-40B4-BE49-F238E27FC236}">
                <a16:creationId xmlns:a16="http://schemas.microsoft.com/office/drawing/2014/main" id="{1B4879D8-18E0-1B1C-424F-59CD0E356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7363" y="5287963"/>
          <a:ext cx="12890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117600" imgH="762000" progId="Equation.3">
                  <p:embed/>
                </p:oleObj>
              </mc:Choice>
              <mc:Fallback>
                <p:oleObj name="方程式" r:id="rId7" imgW="1117600" imgH="762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5287963"/>
                        <a:ext cx="128905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>
            <a:extLst>
              <a:ext uri="{FF2B5EF4-FFF2-40B4-BE49-F238E27FC236}">
                <a16:creationId xmlns:a16="http://schemas.microsoft.com/office/drawing/2014/main" id="{771BB07D-7B45-6E29-40CA-8E369A74D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5287963"/>
          <a:ext cx="157638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358900" imgH="825500" progId="Equation.3">
                  <p:embed/>
                </p:oleObj>
              </mc:Choice>
              <mc:Fallback>
                <p:oleObj name="方程式" r:id="rId9" imgW="1358900" imgH="825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5287963"/>
                        <a:ext cx="1576388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>
            <a:extLst>
              <a:ext uri="{FF2B5EF4-FFF2-40B4-BE49-F238E27FC236}">
                <a16:creationId xmlns:a16="http://schemas.microsoft.com/office/drawing/2014/main" id="{B727F556-0001-D2B7-054D-F4279B219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7363" y="5287963"/>
          <a:ext cx="12890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1117600" imgH="762000" progId="Equation.3">
                  <p:embed/>
                </p:oleObj>
              </mc:Choice>
              <mc:Fallback>
                <p:oleObj name="方程式" r:id="rId11" imgW="1117600" imgH="762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5287963"/>
                        <a:ext cx="128905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</p:bldLst>
  </p:timing>
</p:sld>
</file>

<file path=ppt/theme/theme1.xml><?xml version="1.0" encoding="utf-8"?>
<a:theme xmlns:a="http://schemas.openxmlformats.org/drawingml/2006/main" name="佈景主題1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5_Min_06_01_01e_TE</Template>
  <TotalTime>4720</TotalTime>
  <Words>2564</Words>
  <Application>Microsoft Office PowerPoint</Application>
  <PresentationFormat>如螢幕大小 (4:3)</PresentationFormat>
  <Paragraphs>445</Paragraphs>
  <Slides>38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9" baseType="lpstr">
      <vt:lpstr>Arial</vt:lpstr>
      <vt:lpstr>新細明體</vt:lpstr>
      <vt:lpstr>Calibri</vt:lpstr>
      <vt:lpstr>Arial Black</vt:lpstr>
      <vt:lpstr>Times New Roman</vt:lpstr>
      <vt:lpstr>Symbol</vt:lpstr>
      <vt:lpstr>Arial Unicode MS</vt:lpstr>
      <vt:lpstr>Wingdings 3</vt:lpstr>
      <vt:lpstr>佈景主題1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Pearson Edu. Asia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HesterM</dc:creator>
  <cp:lastModifiedBy>Lee Perseus Robin</cp:lastModifiedBy>
  <cp:revision>372</cp:revision>
  <cp:lastPrinted>2016-02-03T10:46:04Z</cp:lastPrinted>
  <dcterms:created xsi:type="dcterms:W3CDTF">2003-12-17T02:43:17Z</dcterms:created>
  <dcterms:modified xsi:type="dcterms:W3CDTF">2024-12-08T08:09:36Z</dcterms:modified>
</cp:coreProperties>
</file>