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09" r:id="rId3"/>
    <p:sldId id="310" r:id="rId4"/>
    <p:sldId id="349" r:id="rId5"/>
    <p:sldId id="311" r:id="rId6"/>
    <p:sldId id="350" r:id="rId7"/>
    <p:sldId id="312" r:id="rId8"/>
    <p:sldId id="346" r:id="rId9"/>
    <p:sldId id="347" r:id="rId10"/>
    <p:sldId id="315" r:id="rId11"/>
    <p:sldId id="322" r:id="rId12"/>
    <p:sldId id="358" r:id="rId13"/>
    <p:sldId id="324" r:id="rId14"/>
    <p:sldId id="351" r:id="rId15"/>
    <p:sldId id="328" r:id="rId16"/>
    <p:sldId id="329" r:id="rId17"/>
    <p:sldId id="352" r:id="rId18"/>
    <p:sldId id="353" r:id="rId19"/>
    <p:sldId id="357" r:id="rId20"/>
    <p:sldId id="334" r:id="rId21"/>
    <p:sldId id="335" r:id="rId22"/>
    <p:sldId id="354" r:id="rId23"/>
    <p:sldId id="355" r:id="rId24"/>
    <p:sldId id="342" r:id="rId25"/>
    <p:sldId id="343" r:id="rId26"/>
    <p:sldId id="344" r:id="rId27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CC"/>
    <a:srgbClr val="008000"/>
    <a:srgbClr val="3366FF"/>
    <a:srgbClr val="0033CC"/>
    <a:srgbClr val="66CCFF"/>
    <a:srgbClr val="FF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1" autoAdjust="0"/>
    <p:restoredTop sz="94660"/>
  </p:normalViewPr>
  <p:slideViewPr>
    <p:cSldViewPr>
      <p:cViewPr>
        <p:scale>
          <a:sx n="75" d="100"/>
          <a:sy n="75" d="100"/>
        </p:scale>
        <p:origin x="-510" y="-444"/>
      </p:cViewPr>
      <p:guideLst>
        <p:guide orient="horz" pos="300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6926E77-8E3C-5443-B39E-C19868D4F4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MIA2nd\6A\5-min Lecture\6A03\Eng\6A03_5Min_01e_2nd edit.ppt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73DFF1-2C0F-AF99-F641-552D2FA3D5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BFF9F03-5A8E-4A14-8006-527BB5F4CEC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EE8387-E997-1729-9C22-5FA3AACD13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A4065C-71E9-7182-AE01-ECB3BFE9C8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ED83D7-62D6-43A1-A35C-2A246AB53B6A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1C86F38-91AF-F17D-F00E-3496540FE0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MIA2nd\6A\5-min Lecture\6A03\Eng\6A03_5Min_01e_2nd edit.ppt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DB374F-7260-BF58-AF0D-07929556210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BFCDD5D-B352-44E0-97C0-04718C3097D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20021D2C-5674-BD4C-951A-6F2BFEB1DB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F0B4007C-0931-4478-3707-FD7142C5B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A5FAB2-E0DD-6DED-9CD7-3D3F1F64E8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D23D1-C436-4C50-AD31-B6FA82D93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2D3487-3BCE-4A27-B532-F17FD2B0B6E3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9D12FFC-53F2-0ABC-8E56-5E435519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7902C34-B6C3-4D67-AC64-4207A0221DC7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31A7454-DC86-45A8-FB17-453AA7340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F70A90C-CD19-FA88-AA4E-DD362E77F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  <p:sp>
        <p:nvSpPr>
          <p:cNvPr id="43013" name="頁首版面配置區 1">
            <a:extLst>
              <a:ext uri="{FF2B5EF4-FFF2-40B4-BE49-F238E27FC236}">
                <a16:creationId xmlns:a16="http://schemas.microsoft.com/office/drawing/2014/main" id="{1EF0C87F-D258-192A-FC10-FECD8D06C91D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>
            <a:extLst>
              <a:ext uri="{FF2B5EF4-FFF2-40B4-BE49-F238E27FC236}">
                <a16:creationId xmlns:a16="http://schemas.microsoft.com/office/drawing/2014/main" id="{415A40D4-B440-59BD-ADCC-82C89D6F2A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備忘稿版面配置區 2">
            <a:extLst>
              <a:ext uri="{FF2B5EF4-FFF2-40B4-BE49-F238E27FC236}">
                <a16:creationId xmlns:a16="http://schemas.microsoft.com/office/drawing/2014/main" id="{C233C5D9-9110-6ADC-E397-30930CF869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2228" name="頁首版面配置區 3">
            <a:extLst>
              <a:ext uri="{FF2B5EF4-FFF2-40B4-BE49-F238E27FC236}">
                <a16:creationId xmlns:a16="http://schemas.microsoft.com/office/drawing/2014/main" id="{7FF6A0C2-7772-1669-B909-CC43130D8792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2229" name="投影片編號版面配置區 4">
            <a:extLst>
              <a:ext uri="{FF2B5EF4-FFF2-40B4-BE49-F238E27FC236}">
                <a16:creationId xmlns:a16="http://schemas.microsoft.com/office/drawing/2014/main" id="{6C1F808F-7A3B-A35A-B938-3FA9569ED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9E0FBEB-2834-4A48-BE6E-1EB10D9A4A5E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>
            <a:extLst>
              <a:ext uri="{FF2B5EF4-FFF2-40B4-BE49-F238E27FC236}">
                <a16:creationId xmlns:a16="http://schemas.microsoft.com/office/drawing/2014/main" id="{5E7F81E9-4948-A2A4-4742-63163D831C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>
            <a:extLst>
              <a:ext uri="{FF2B5EF4-FFF2-40B4-BE49-F238E27FC236}">
                <a16:creationId xmlns:a16="http://schemas.microsoft.com/office/drawing/2014/main" id="{9391BF29-5498-BB47-685C-EBF350646E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3252" name="頁首版面配置區 3">
            <a:extLst>
              <a:ext uri="{FF2B5EF4-FFF2-40B4-BE49-F238E27FC236}">
                <a16:creationId xmlns:a16="http://schemas.microsoft.com/office/drawing/2014/main" id="{9A3567E2-0946-D23E-CD7C-CF1D5DFCC41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3253" name="投影片編號版面配置區 4">
            <a:extLst>
              <a:ext uri="{FF2B5EF4-FFF2-40B4-BE49-F238E27FC236}">
                <a16:creationId xmlns:a16="http://schemas.microsoft.com/office/drawing/2014/main" id="{7E4066C2-F1E0-AA01-552E-EECA0EF93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90FBAA6-57F6-4CA6-BA6D-E8D527A4D571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>
            <a:extLst>
              <a:ext uri="{FF2B5EF4-FFF2-40B4-BE49-F238E27FC236}">
                <a16:creationId xmlns:a16="http://schemas.microsoft.com/office/drawing/2014/main" id="{E0747AE6-6333-2818-F7EC-AD92B74E66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>
            <a:extLst>
              <a:ext uri="{FF2B5EF4-FFF2-40B4-BE49-F238E27FC236}">
                <a16:creationId xmlns:a16="http://schemas.microsoft.com/office/drawing/2014/main" id="{AF1236A1-83DA-1A28-0443-A2F246442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4276" name="頁首版面配置區 3">
            <a:extLst>
              <a:ext uri="{FF2B5EF4-FFF2-40B4-BE49-F238E27FC236}">
                <a16:creationId xmlns:a16="http://schemas.microsoft.com/office/drawing/2014/main" id="{5723BD01-4319-ED9B-D510-5AEBD19C3FC6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4277" name="投影片編號版面配置區 4">
            <a:extLst>
              <a:ext uri="{FF2B5EF4-FFF2-40B4-BE49-F238E27FC236}">
                <a16:creationId xmlns:a16="http://schemas.microsoft.com/office/drawing/2014/main" id="{D7D46D53-31AE-ACE6-012A-3786E2D7C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A48B12C-580A-43CC-8B7B-521C148996B0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>
            <a:extLst>
              <a:ext uri="{FF2B5EF4-FFF2-40B4-BE49-F238E27FC236}">
                <a16:creationId xmlns:a16="http://schemas.microsoft.com/office/drawing/2014/main" id="{9B16FA30-E8DD-E6E3-DA57-196A5EE938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>
            <a:extLst>
              <a:ext uri="{FF2B5EF4-FFF2-40B4-BE49-F238E27FC236}">
                <a16:creationId xmlns:a16="http://schemas.microsoft.com/office/drawing/2014/main" id="{E9B0619D-57E6-0829-AABE-69DA47C1B0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5300" name="頁首版面配置區 3">
            <a:extLst>
              <a:ext uri="{FF2B5EF4-FFF2-40B4-BE49-F238E27FC236}">
                <a16:creationId xmlns:a16="http://schemas.microsoft.com/office/drawing/2014/main" id="{8C0AAFFF-00E0-B804-C800-30A51C2F0FB0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5301" name="投影片編號版面配置區 4">
            <a:extLst>
              <a:ext uri="{FF2B5EF4-FFF2-40B4-BE49-F238E27FC236}">
                <a16:creationId xmlns:a16="http://schemas.microsoft.com/office/drawing/2014/main" id="{5D3AFB75-B0B6-5963-4996-4F528DB91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1AF2E5F-14B9-427F-AEAA-F2DD39692AF8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>
            <a:extLst>
              <a:ext uri="{FF2B5EF4-FFF2-40B4-BE49-F238E27FC236}">
                <a16:creationId xmlns:a16="http://schemas.microsoft.com/office/drawing/2014/main" id="{89F2D7F0-983B-D678-F29C-F279D13EA3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>
            <a:extLst>
              <a:ext uri="{FF2B5EF4-FFF2-40B4-BE49-F238E27FC236}">
                <a16:creationId xmlns:a16="http://schemas.microsoft.com/office/drawing/2014/main" id="{3F070301-4204-721D-BE73-66220214A2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6324" name="頁首版面配置區 3">
            <a:extLst>
              <a:ext uri="{FF2B5EF4-FFF2-40B4-BE49-F238E27FC236}">
                <a16:creationId xmlns:a16="http://schemas.microsoft.com/office/drawing/2014/main" id="{BFE0FE97-E14E-3FF1-368D-183D3507427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6325" name="投影片編號版面配置區 4">
            <a:extLst>
              <a:ext uri="{FF2B5EF4-FFF2-40B4-BE49-F238E27FC236}">
                <a16:creationId xmlns:a16="http://schemas.microsoft.com/office/drawing/2014/main" id="{405CE26A-B3C0-78A5-B54A-702F10F95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6B94554-7981-42A5-A3DE-F59ECBAFFB4A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>
            <a:extLst>
              <a:ext uri="{FF2B5EF4-FFF2-40B4-BE49-F238E27FC236}">
                <a16:creationId xmlns:a16="http://schemas.microsoft.com/office/drawing/2014/main" id="{230E7D24-2CA7-7A56-234C-D1D2740AE3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>
            <a:extLst>
              <a:ext uri="{FF2B5EF4-FFF2-40B4-BE49-F238E27FC236}">
                <a16:creationId xmlns:a16="http://schemas.microsoft.com/office/drawing/2014/main" id="{C5B439D0-7D3A-DF28-D606-4A9821D367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7348" name="頁首版面配置區 3">
            <a:extLst>
              <a:ext uri="{FF2B5EF4-FFF2-40B4-BE49-F238E27FC236}">
                <a16:creationId xmlns:a16="http://schemas.microsoft.com/office/drawing/2014/main" id="{B32D9FEC-DB41-5CC0-B1A4-235DDB0BFF1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7349" name="投影片編號版面配置區 4">
            <a:extLst>
              <a:ext uri="{FF2B5EF4-FFF2-40B4-BE49-F238E27FC236}">
                <a16:creationId xmlns:a16="http://schemas.microsoft.com/office/drawing/2014/main" id="{76F0344C-AEEC-BE4E-3831-BBE50F949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6BCD167-535D-4AFA-AFB8-408EC6977901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>
            <a:extLst>
              <a:ext uri="{FF2B5EF4-FFF2-40B4-BE49-F238E27FC236}">
                <a16:creationId xmlns:a16="http://schemas.microsoft.com/office/drawing/2014/main" id="{11D95E8A-BDA8-0BD7-2E3F-94408AEA3F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>
            <a:extLst>
              <a:ext uri="{FF2B5EF4-FFF2-40B4-BE49-F238E27FC236}">
                <a16:creationId xmlns:a16="http://schemas.microsoft.com/office/drawing/2014/main" id="{52387316-82EB-4B42-BFC8-4E23735ABF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8372" name="頁首版面配置區 3">
            <a:extLst>
              <a:ext uri="{FF2B5EF4-FFF2-40B4-BE49-F238E27FC236}">
                <a16:creationId xmlns:a16="http://schemas.microsoft.com/office/drawing/2014/main" id="{AA72D75A-CF3C-853F-144F-3161E12EF7F4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8373" name="投影片編號版面配置區 4">
            <a:extLst>
              <a:ext uri="{FF2B5EF4-FFF2-40B4-BE49-F238E27FC236}">
                <a16:creationId xmlns:a16="http://schemas.microsoft.com/office/drawing/2014/main" id="{51536DED-9FAA-4566-6527-780AF3D91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0861BC1-21FC-43B1-A920-D114D7722F1B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>
            <a:extLst>
              <a:ext uri="{FF2B5EF4-FFF2-40B4-BE49-F238E27FC236}">
                <a16:creationId xmlns:a16="http://schemas.microsoft.com/office/drawing/2014/main" id="{A3902AB8-E3DD-D573-D04D-B4B3FC88E8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備忘稿版面配置區 2">
            <a:extLst>
              <a:ext uri="{FF2B5EF4-FFF2-40B4-BE49-F238E27FC236}">
                <a16:creationId xmlns:a16="http://schemas.microsoft.com/office/drawing/2014/main" id="{698BD356-CC74-2E1B-84BE-29D30C1F06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9396" name="頁首版面配置區 3">
            <a:extLst>
              <a:ext uri="{FF2B5EF4-FFF2-40B4-BE49-F238E27FC236}">
                <a16:creationId xmlns:a16="http://schemas.microsoft.com/office/drawing/2014/main" id="{7E82C8E7-B4EA-7910-C065-ABD428ED18DF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9397" name="投影片編號版面配置區 4">
            <a:extLst>
              <a:ext uri="{FF2B5EF4-FFF2-40B4-BE49-F238E27FC236}">
                <a16:creationId xmlns:a16="http://schemas.microsoft.com/office/drawing/2014/main" id="{60300439-5067-BDC8-01B1-6D1FB46C7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1CFAD30-8B2F-4751-8564-FA789FC2D872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>
            <a:extLst>
              <a:ext uri="{FF2B5EF4-FFF2-40B4-BE49-F238E27FC236}">
                <a16:creationId xmlns:a16="http://schemas.microsoft.com/office/drawing/2014/main" id="{221A9A16-1C9C-41A0-D03A-030A624FF4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備忘稿版面配置區 2">
            <a:extLst>
              <a:ext uri="{FF2B5EF4-FFF2-40B4-BE49-F238E27FC236}">
                <a16:creationId xmlns:a16="http://schemas.microsoft.com/office/drawing/2014/main" id="{9600097E-3B67-2B5E-8360-8B8ED58183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4036" name="頁首版面配置區 3">
            <a:extLst>
              <a:ext uri="{FF2B5EF4-FFF2-40B4-BE49-F238E27FC236}">
                <a16:creationId xmlns:a16="http://schemas.microsoft.com/office/drawing/2014/main" id="{57B81891-9802-8DBF-2D0B-03DA947EDB2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44037" name="投影片編號版面配置區 4">
            <a:extLst>
              <a:ext uri="{FF2B5EF4-FFF2-40B4-BE49-F238E27FC236}">
                <a16:creationId xmlns:a16="http://schemas.microsoft.com/office/drawing/2014/main" id="{43D99EAD-6F09-7AD1-B63B-F6F7E3A1D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65C4CCD-57D3-40A2-A63A-18553DED39E6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>
            <a:extLst>
              <a:ext uri="{FF2B5EF4-FFF2-40B4-BE49-F238E27FC236}">
                <a16:creationId xmlns:a16="http://schemas.microsoft.com/office/drawing/2014/main" id="{2A40E168-E344-ED5E-3083-08EE213C6F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備忘稿版面配置區 2">
            <a:extLst>
              <a:ext uri="{FF2B5EF4-FFF2-40B4-BE49-F238E27FC236}">
                <a16:creationId xmlns:a16="http://schemas.microsoft.com/office/drawing/2014/main" id="{48574826-C78F-8386-858C-54F8239ACA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5060" name="頁首版面配置區 3">
            <a:extLst>
              <a:ext uri="{FF2B5EF4-FFF2-40B4-BE49-F238E27FC236}">
                <a16:creationId xmlns:a16="http://schemas.microsoft.com/office/drawing/2014/main" id="{BCB1BC02-5353-AA9A-A296-CC7C1B63507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45061" name="投影片編號版面配置區 4">
            <a:extLst>
              <a:ext uri="{FF2B5EF4-FFF2-40B4-BE49-F238E27FC236}">
                <a16:creationId xmlns:a16="http://schemas.microsoft.com/office/drawing/2014/main" id="{0D4E64C6-2A3B-B2C0-3B28-C8AF2590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6756D88-905A-4A95-9D98-F2D621CEB727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>
            <a:extLst>
              <a:ext uri="{FF2B5EF4-FFF2-40B4-BE49-F238E27FC236}">
                <a16:creationId xmlns:a16="http://schemas.microsoft.com/office/drawing/2014/main" id="{E9D8B6D6-7BBC-812D-FAC9-C5FAC14F6A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備忘稿版面配置區 2">
            <a:extLst>
              <a:ext uri="{FF2B5EF4-FFF2-40B4-BE49-F238E27FC236}">
                <a16:creationId xmlns:a16="http://schemas.microsoft.com/office/drawing/2014/main" id="{356BED41-7969-C3B3-8B00-60080FF390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6084" name="頁首版面配置區 3">
            <a:extLst>
              <a:ext uri="{FF2B5EF4-FFF2-40B4-BE49-F238E27FC236}">
                <a16:creationId xmlns:a16="http://schemas.microsoft.com/office/drawing/2014/main" id="{9C2F6B06-23A3-CE90-4825-D58A00E64F04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46085" name="投影片編號版面配置區 4">
            <a:extLst>
              <a:ext uri="{FF2B5EF4-FFF2-40B4-BE49-F238E27FC236}">
                <a16:creationId xmlns:a16="http://schemas.microsoft.com/office/drawing/2014/main" id="{A8325FF7-B9BE-7EC9-EAB8-29B02CD55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C08A281-1E71-4647-A3F5-EBD70DB8CA70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>
            <a:extLst>
              <a:ext uri="{FF2B5EF4-FFF2-40B4-BE49-F238E27FC236}">
                <a16:creationId xmlns:a16="http://schemas.microsoft.com/office/drawing/2014/main" id="{2D29953A-6991-F661-2D58-CE1B5D252D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備忘稿版面配置區 2">
            <a:extLst>
              <a:ext uri="{FF2B5EF4-FFF2-40B4-BE49-F238E27FC236}">
                <a16:creationId xmlns:a16="http://schemas.microsoft.com/office/drawing/2014/main" id="{E6314CBD-09EE-6E54-A4F3-95E38FEF94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7108" name="頁首版面配置區 3">
            <a:extLst>
              <a:ext uri="{FF2B5EF4-FFF2-40B4-BE49-F238E27FC236}">
                <a16:creationId xmlns:a16="http://schemas.microsoft.com/office/drawing/2014/main" id="{2842E913-C9E4-0E4B-44FB-4AA1EE7EEA4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47109" name="投影片編號版面配置區 4">
            <a:extLst>
              <a:ext uri="{FF2B5EF4-FFF2-40B4-BE49-F238E27FC236}">
                <a16:creationId xmlns:a16="http://schemas.microsoft.com/office/drawing/2014/main" id="{779301D0-6021-24F8-2E0E-E6ED7D888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C61C5B2-B0F2-4613-ABA1-612E26A57C61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A190CCA-01AE-82FA-4ED7-7B1C7FF578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8603598-6E08-4E40-B3A2-09B5990495DD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A7AD1FF-A9A1-3920-D689-9C573ACF7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8613AF1-E857-61C8-D037-1401E550B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  <p:sp>
        <p:nvSpPr>
          <p:cNvPr id="48133" name="頁首版面配置區 1">
            <a:extLst>
              <a:ext uri="{FF2B5EF4-FFF2-40B4-BE49-F238E27FC236}">
                <a16:creationId xmlns:a16="http://schemas.microsoft.com/office/drawing/2014/main" id="{C1680ACB-0419-1935-D586-BC3A2FC969E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>
            <a:extLst>
              <a:ext uri="{FF2B5EF4-FFF2-40B4-BE49-F238E27FC236}">
                <a16:creationId xmlns:a16="http://schemas.microsoft.com/office/drawing/2014/main" id="{BFE54CC6-64A4-2FC9-3F73-87B176CB90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備忘稿版面配置區 2">
            <a:extLst>
              <a:ext uri="{FF2B5EF4-FFF2-40B4-BE49-F238E27FC236}">
                <a16:creationId xmlns:a16="http://schemas.microsoft.com/office/drawing/2014/main" id="{3CA04EA7-10DD-9B0B-95D2-5AF4BEF00D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9156" name="頁首版面配置區 3">
            <a:extLst>
              <a:ext uri="{FF2B5EF4-FFF2-40B4-BE49-F238E27FC236}">
                <a16:creationId xmlns:a16="http://schemas.microsoft.com/office/drawing/2014/main" id="{1B0E287D-AD71-606B-4E74-476E6FE55C1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49157" name="投影片編號版面配置區 4">
            <a:extLst>
              <a:ext uri="{FF2B5EF4-FFF2-40B4-BE49-F238E27FC236}">
                <a16:creationId xmlns:a16="http://schemas.microsoft.com/office/drawing/2014/main" id="{6AC47016-3042-B187-036A-E48C7F6DF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573F260-A238-4603-AA2B-B28661DEF95D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>
            <a:extLst>
              <a:ext uri="{FF2B5EF4-FFF2-40B4-BE49-F238E27FC236}">
                <a16:creationId xmlns:a16="http://schemas.microsoft.com/office/drawing/2014/main" id="{1C63806D-CF60-1D9C-3C35-0FF44FDD65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備忘稿版面配置區 2">
            <a:extLst>
              <a:ext uri="{FF2B5EF4-FFF2-40B4-BE49-F238E27FC236}">
                <a16:creationId xmlns:a16="http://schemas.microsoft.com/office/drawing/2014/main" id="{0EAD80C5-394B-974D-10E9-217A09E39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0180" name="頁首版面配置區 3">
            <a:extLst>
              <a:ext uri="{FF2B5EF4-FFF2-40B4-BE49-F238E27FC236}">
                <a16:creationId xmlns:a16="http://schemas.microsoft.com/office/drawing/2014/main" id="{01650B16-528F-7EC0-2E57-8D113FA0524F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0181" name="投影片編號版面配置區 4">
            <a:extLst>
              <a:ext uri="{FF2B5EF4-FFF2-40B4-BE49-F238E27FC236}">
                <a16:creationId xmlns:a16="http://schemas.microsoft.com/office/drawing/2014/main" id="{7C4EB944-1AF4-7DB6-B77C-739DF364B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3CF3004-401C-4C12-A7F4-CA64AFCE6424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>
            <a:extLst>
              <a:ext uri="{FF2B5EF4-FFF2-40B4-BE49-F238E27FC236}">
                <a16:creationId xmlns:a16="http://schemas.microsoft.com/office/drawing/2014/main" id="{9622907A-9A9C-756D-0155-D0B6FF562C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備忘稿版面配置區 2">
            <a:extLst>
              <a:ext uri="{FF2B5EF4-FFF2-40B4-BE49-F238E27FC236}">
                <a16:creationId xmlns:a16="http://schemas.microsoft.com/office/drawing/2014/main" id="{0ADD5498-ABEE-4DBE-CBD7-94C456BD2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1204" name="頁首版面配置區 3">
            <a:extLst>
              <a:ext uri="{FF2B5EF4-FFF2-40B4-BE49-F238E27FC236}">
                <a16:creationId xmlns:a16="http://schemas.microsoft.com/office/drawing/2014/main" id="{292ABEB3-D579-16BF-CD4D-D1892F5252C2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Lecture\6A03\Eng\6A03_5Min_01e_2nd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1205" name="投影片編號版面配置區 4">
            <a:extLst>
              <a:ext uri="{FF2B5EF4-FFF2-40B4-BE49-F238E27FC236}">
                <a16:creationId xmlns:a16="http://schemas.microsoft.com/office/drawing/2014/main" id="{DE921073-CC29-4E46-E224-7459C6E09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66A310E-E4A3-420A-A1DF-3E69DB1DF132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A492914-A220-D0C8-0E4B-6AD61F79DD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6A Chapter 3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57785-BA7A-B5EA-0DC6-3543724FA7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5E3F1-6BD6-4445-612D-8125FB17C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B2080-E11A-1F24-1919-EDBD2276CC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26885-4B39-4348-9DD3-7E33AF1EA6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0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78244E-6BFA-1075-8BFD-191F03573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A4E3F6-5915-8B11-F848-4A2C657D98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3CA7D3-C703-685B-AA69-0820145DF6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6F891-56B1-40E6-96B0-1D3B98A941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933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400D4A-D0CB-3BE5-F021-22582028B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BCF250-C311-BEB8-2797-0C2FA942B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5B0D0A-22ED-F27D-A41D-7928B5F0C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16C7F-6EE7-485C-AC38-28179D3311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69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F8EF19-FCEC-3BA7-0A56-37980EEA7D16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9B7CDE3-0321-1DDE-2BE6-5F4F0F5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AC5B6-6BE0-48A1-BB4B-177DE5CEFBC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FB8E441-2536-1D52-7CEC-A498CF97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650C9F3-1CF4-F6CC-121C-07AD569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83865-CEFD-4916-873C-49C66E4740F3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905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909EBA-E459-E485-8692-D55479AE2EEA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D05D8A6-13C0-D920-E0F2-015E16F7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687F-018B-4DA7-9B45-0F0344B1949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4BDCAB8-C91D-79F3-0DE8-F044CCAF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AEDEA58-766F-4757-0377-58220069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BB1B-1F35-497C-9D96-609F9FEC6579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26826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AC50A-8C47-A76F-C2FA-44632AA1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7D878-BD14-404B-9B85-08B512B5D792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F144B-CA6A-EEE0-5C59-5756CC2D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07AFA-9855-900C-5A1A-2438DF4C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41B1B-EB0D-4E21-BD61-3AA990571D40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67144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3E75C31-0454-94A0-7B2E-E55B6D32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145AE-4FD4-4DC1-8F6D-16083CA9BC8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3B6BAD8-4D0A-4D18-15FA-7B72B92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AA49EBE-0219-D201-4200-21675D25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C0ADB-5D65-4750-AE83-53DA1869FF9F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12670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BCB9DE85-2DB2-E4DB-EDEB-8EC460DB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59560-5A0D-4D3A-BBDF-3E114FCAD90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DB2B74BD-3EB6-EEEF-ED72-96FBE1C3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1EFB3010-B138-DB60-3289-6F544DD9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94188-795E-430D-A0C5-01F2F87F764C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02674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AC9D80A5-DB33-6CAF-1F77-29E9666E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84185-1DBB-4A58-9E4D-0F81BF6FC00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78D7991E-87AD-CAF2-0F62-640DA69B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B84423E3-296D-09AE-3DD7-D9975E67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51405-795E-4D92-9E18-8107CA0339B2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94674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850615EF-3557-2493-4481-C1F5EB11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4A949-FEB6-4E0C-A6DC-89C2DABEF450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7993A946-C7EC-E52E-7813-EB443028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9A20081F-7962-EDC3-0442-F1D74234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7C45B-7125-42AC-B576-E4E7FFC111FD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56475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709AE66-B59A-FB56-1FAC-60AAE664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FA8EE-3B18-4F93-BE55-5F7B9B3B3A4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905B18E-2B48-BC17-BBB9-E23E6B7F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C73A9F9-F71D-284A-70BC-BD4FF8F4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8F475-ECC1-4B36-833E-96A30E78D5B6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65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B4D74E-BC2D-1317-6D8B-EF55DB9BF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2DB9F3-8AF6-0040-71CF-BEE5CABE1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2AA24F-6996-98C0-DEA3-A6AA5BDD8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F1C4F-0DCD-470F-A044-786CA2AA90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3660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7D29075-939F-5706-6474-7FA74A54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7518A-7827-4230-BBA7-C86F8B945B3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80157A4-4DD0-D6CE-10A0-C4C489C2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054C40C-B165-DC27-5F3E-F4A45ABC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CDC48-5C41-4E31-987D-8E3B9DFE4972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50874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C24869-0419-EB37-B69C-EA9D634F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6D619-2F1F-42D0-8944-B2D5947E8682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18ADC5-434D-D860-5592-2B1F0E24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6CB3D-CD01-9000-0DC8-1F728103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83CA0-354F-40F1-8EB3-64DF6798E5FC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236743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0F6F98-BE2C-7860-5853-044B0261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7238F-C36E-48AD-A6F7-4219AFADBBED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48EB99-537C-47E2-67DD-C6FB04A7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A621E4-DA36-2D91-894B-325F059E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BC874-9494-454C-B611-CCE0750824E7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12804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F21D74-FF34-6E61-10C2-D8B37E748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F0E5FB-C217-E647-D5FA-5464383EAF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926EE-1A35-2F4A-689C-01FF8FE3B5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DD659-3CE7-4C29-A4F7-524C7E524A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72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311DB-04CA-F059-CD66-8563440EA4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DEAA3-CDF6-4777-1D69-B86367D64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0635C-FA2F-3B22-39B6-8AA7C235CE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9EF2B-8DE8-4621-919C-81C9C74FC1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464A6F-C6E6-33DF-347E-A2F950778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907CEA-B5F7-9F92-7287-D9E283DBEC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AB53CE-6EDB-6D3D-248A-9CE88F9D7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51B0F-3CB4-46F9-9C8E-A43187A177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239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14B9A4-EFE9-C922-5884-E1580C749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B6029B-685B-974A-508E-EB2ACB162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F50AC2-13CD-7E38-B967-ADD24A23E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9F77A-EF2B-4DA2-86A2-B4EAC61AF3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389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751D04-3135-CA12-6BB0-2C1BFD622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5FDFAF-C4BD-8306-2F3F-03AA32A0F6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DBA0C3-5938-E47C-DF5D-676B179035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3C1AE-18FB-4F47-A0FB-B22D87176D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560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1A3CB-E63C-4235-4531-D035A829F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EC274-0552-A51C-13E6-241FEBF72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5D75F-0BCA-72E9-371A-3DEAC1486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A41C1-5DF6-4C77-9A7F-FDD2A4DE46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743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12E3E-F849-D348-6840-1C32B7BBB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A3A6A-EDEF-B4A0-AB8D-CBBFC17E8F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B778E6-3F4B-DBDB-155B-7EB9CB7F5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19C64-421B-495E-BE79-A54B73592C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9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6416B9-A84F-F9DD-28FC-178737926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AB4B76-38F5-658B-2EFD-296550968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3BA690-A6E4-78AC-9D1F-BEB15FD810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7748CE-D717-0358-6D0D-1A89E37B24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5EC1667-39CB-32B9-E94E-4614B7B8E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202D7D-C2C7-4B3D-BD59-7A0F27D2084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71A32AD-0878-4CF0-5D38-FB60DCF3A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39F1E8-770F-7975-9785-C4823443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07244B-C79E-0735-4E56-C4E81D13E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83BF31-5114-CEB7-2E47-D6A01E70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9BED17-32A8-6B2B-3955-C9C6D144977B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FF6F1F-27D1-56AE-A05C-D6617E0DFCE3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93E414-E317-1B5A-521B-D3D45266C64C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94" r:id="rId1"/>
    <p:sldLayoutId id="2147485795" r:id="rId2"/>
    <p:sldLayoutId id="2147485796" r:id="rId3"/>
    <p:sldLayoutId id="2147485797" r:id="rId4"/>
    <p:sldLayoutId id="2147485798" r:id="rId5"/>
    <p:sldLayoutId id="2147485799" r:id="rId6"/>
    <p:sldLayoutId id="2147485800" r:id="rId7"/>
    <p:sldLayoutId id="2147485801" r:id="rId8"/>
    <p:sldLayoutId id="2147485802" r:id="rId9"/>
    <p:sldLayoutId id="2147485803" r:id="rId10"/>
    <p:sldLayoutId id="21474858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53D27098-3F9A-30A1-B22E-AAB69FD705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D7C5B186-389F-6559-04A4-590DEF9DBE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69475-6D1C-AFBA-D5C2-FDCC2AAA7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43CE7FA-11B9-44DC-B3C9-1B169BBF2D6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3274D-2223-5293-7328-4E8431087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63C918-27DE-E601-2609-B92D033C1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A5FA87F-AC38-4459-A0A9-58714C5F9A2A}" type="slidenum">
              <a:rPr lang="zh-HK" altLang="en-US"/>
              <a:pPr/>
              <a:t>‹#›</a:t>
            </a:fld>
            <a:endParaRPr lang="en-US" altLang="zh-HK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3C5450-71D9-0431-A8A3-5FEAA8F3A47A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0C00DF-5EAB-5059-E18D-3F441452C165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6045C1-7817-5007-8BD8-C0345AB1B09A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5" r:id="rId1"/>
    <p:sldLayoutId id="2147485806" r:id="rId2"/>
    <p:sldLayoutId id="2147485793" r:id="rId3"/>
    <p:sldLayoutId id="2147485792" r:id="rId4"/>
    <p:sldLayoutId id="2147485791" r:id="rId5"/>
    <p:sldLayoutId id="2147485790" r:id="rId6"/>
    <p:sldLayoutId id="2147485789" r:id="rId7"/>
    <p:sldLayoutId id="2147485788" r:id="rId8"/>
    <p:sldLayoutId id="2147485787" r:id="rId9"/>
    <p:sldLayoutId id="2147485786" r:id="rId10"/>
    <p:sldLayoutId id="21474857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hyperlink" Target="Example_03/Example_03_01e_02.pp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hyperlink" Target="6A03_TE_01e_02.pp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10" Type="http://schemas.openxmlformats.org/officeDocument/2006/relationships/image" Target="../media/image22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4.png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33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_03/Example_03_01e_01.ppt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hyperlink" Target="6A03_TE_01e_01.ppt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99AADB02-89FC-BF82-189C-52AD2CF0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60848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Graphs of Some Functions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94" name="AutoShape 38">
            <a:extLst>
              <a:ext uri="{FF2B5EF4-FFF2-40B4-BE49-F238E27FC236}">
                <a16:creationId xmlns:a16="http://schemas.microsoft.com/office/drawing/2014/main" id="{07D1694A-6031-C4B7-E427-E78A36F180E2}"/>
              </a:ext>
            </a:extLst>
          </p:cNvPr>
          <p:cNvSpPr>
            <a:spLocks noChangeArrowheads="1"/>
          </p:cNvSpPr>
          <p:nvPr/>
        </p:nvSpPr>
        <p:spPr bwMode="auto">
          <a:xfrm rot="282636">
            <a:off x="0" y="3300413"/>
            <a:ext cx="7599363" cy="3494087"/>
          </a:xfrm>
          <a:prstGeom prst="cloudCallout">
            <a:avLst>
              <a:gd name="adj1" fmla="val 50773"/>
              <a:gd name="adj2" fmla="val -2941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E14F99-A040-315B-0C89-8D87FE9C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670300"/>
            <a:ext cx="61150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200" dirty="0">
                <a:latin typeface="Arial" pitchFamily="34" charset="0"/>
              </a:rPr>
              <a:t>In</a:t>
            </a:r>
            <a:r>
              <a:rPr lang="en-US" altLang="zh-TW" sz="2200" spc="-150" dirty="0">
                <a:latin typeface="Arial" pitchFamily="34" charset="0"/>
              </a:rPr>
              <a:t> </a:t>
            </a:r>
            <a:r>
              <a:rPr lang="en-US" altLang="zh-TW" sz="2200" dirty="0">
                <a:latin typeface="Arial" pitchFamily="34" charset="0"/>
              </a:rPr>
              <a:t>sketching</a:t>
            </a:r>
            <a:r>
              <a:rPr lang="en-US" altLang="zh-TW" sz="2200" spc="-150" dirty="0">
                <a:latin typeface="Arial" pitchFamily="34" charset="0"/>
              </a:rPr>
              <a:t> </a:t>
            </a:r>
            <a:r>
              <a:rPr lang="en-US" altLang="zh-TW" sz="2200" dirty="0">
                <a:latin typeface="Arial" pitchFamily="34" charset="0"/>
              </a:rPr>
              <a:t>the</a:t>
            </a:r>
            <a:r>
              <a:rPr lang="en-US" altLang="zh-TW" sz="2200" spc="-150" dirty="0">
                <a:latin typeface="Arial" pitchFamily="34" charset="0"/>
              </a:rPr>
              <a:t> </a:t>
            </a:r>
            <a:r>
              <a:rPr lang="en-US" altLang="zh-TW" sz="2200" dirty="0">
                <a:latin typeface="Arial" pitchFamily="34" charset="0"/>
              </a:rPr>
              <a:t>graph</a:t>
            </a:r>
            <a:r>
              <a:rPr lang="en-US" altLang="zh-TW" sz="2200" spc="-150" dirty="0">
                <a:latin typeface="Arial" pitchFamily="34" charset="0"/>
              </a:rPr>
              <a:t> </a:t>
            </a:r>
            <a:r>
              <a:rPr lang="en-US" altLang="zh-TW" sz="2200" dirty="0">
                <a:latin typeface="Arial" pitchFamily="34" charset="0"/>
              </a:rPr>
              <a:t>of the</a:t>
            </a:r>
            <a:r>
              <a:rPr lang="en-US" altLang="zh-TW" sz="2200" spc="-150" dirty="0">
                <a:latin typeface="Arial" pitchFamily="34" charset="0"/>
              </a:rPr>
              <a:t> </a:t>
            </a:r>
            <a:r>
              <a:rPr lang="en-US" altLang="zh-TW" sz="2200" dirty="0">
                <a:latin typeface="Arial" pitchFamily="34" charset="0"/>
              </a:rPr>
              <a:t>quadratic</a:t>
            </a:r>
            <a:r>
              <a:rPr lang="en-US" altLang="zh-TW" sz="2200" spc="-150" dirty="0">
                <a:latin typeface="Arial" pitchFamily="34" charset="0"/>
              </a:rPr>
              <a:t> </a:t>
            </a:r>
            <a:r>
              <a:rPr lang="en-US" altLang="zh-TW" sz="2200" dirty="0">
                <a:latin typeface="Arial" pitchFamily="34" charset="0"/>
              </a:rPr>
              <a:t>function 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TW" sz="2400" i="1" dirty="0">
                <a:latin typeface="Arial" pitchFamily="34" charset="0"/>
              </a:rPr>
              <a:t>y</a:t>
            </a:r>
            <a:r>
              <a:rPr lang="en-US" altLang="zh-TW" sz="2400" dirty="0">
                <a:latin typeface="Arial" pitchFamily="34" charset="0"/>
              </a:rPr>
              <a:t> = </a:t>
            </a:r>
            <a:r>
              <a:rPr lang="en-US" altLang="zh-TW" sz="2400" i="1" dirty="0">
                <a:latin typeface="Arial" pitchFamily="34" charset="0"/>
              </a:rPr>
              <a:t>ax</a:t>
            </a:r>
            <a:r>
              <a:rPr lang="en-US" altLang="zh-TW" sz="2400" baseline="30000" dirty="0">
                <a:latin typeface="Arial" pitchFamily="34" charset="0"/>
              </a:rPr>
              <a:t>2</a:t>
            </a:r>
            <a:r>
              <a:rPr lang="en-US" altLang="zh-TW" sz="2400" dirty="0">
                <a:latin typeface="Arial" pitchFamily="34" charset="0"/>
              </a:rPr>
              <a:t> + </a:t>
            </a:r>
            <a:r>
              <a:rPr lang="en-US" altLang="zh-TW" sz="2400" i="1" dirty="0" err="1">
                <a:latin typeface="Arial" pitchFamily="34" charset="0"/>
              </a:rPr>
              <a:t>bx</a:t>
            </a:r>
            <a:r>
              <a:rPr lang="en-US" altLang="zh-TW" sz="2400" i="1" dirty="0">
                <a:latin typeface="Arial" pitchFamily="34" charset="0"/>
              </a:rPr>
              <a:t> </a:t>
            </a:r>
            <a:r>
              <a:rPr lang="en-US" altLang="zh-TW" sz="2400" dirty="0">
                <a:latin typeface="Arial" pitchFamily="34" charset="0"/>
              </a:rPr>
              <a:t>+ </a:t>
            </a:r>
            <a:r>
              <a:rPr lang="en-US" altLang="zh-TW" sz="2400" i="1" dirty="0">
                <a:latin typeface="Arial" pitchFamily="34" charset="0"/>
              </a:rPr>
              <a:t>c </a:t>
            </a:r>
            <a:r>
              <a:rPr lang="en-US" altLang="zh-TW" sz="2400" dirty="0">
                <a:latin typeface="Arial" pitchFamily="34" charset="0"/>
              </a:rPr>
              <a:t>(or 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 Unicode MS"/>
              </a:rPr>
              <a:t>y</a:t>
            </a:r>
            <a:r>
              <a:rPr lang="en-US" altLang="zh-TW" sz="2400" dirty="0">
                <a:latin typeface="Arial" pitchFamily="34" charset="0"/>
                <a:ea typeface="Arial Unicode MS"/>
                <a:cs typeface="Arial Unicode MS"/>
              </a:rPr>
              <a:t> = 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 Unicode MS"/>
              </a:rPr>
              <a:t>a</a:t>
            </a:r>
            <a:r>
              <a:rPr lang="en-US" altLang="zh-TW" sz="2400" dirty="0">
                <a:latin typeface="Arial" pitchFamily="34" charset="0"/>
                <a:ea typeface="Arial Unicode MS"/>
                <a:cs typeface="Arial Unicode MS"/>
              </a:rPr>
              <a:t>(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 Unicode MS"/>
              </a:rPr>
              <a:t>x 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 Unicode MS"/>
                <a:sym typeface="Symbol" pitchFamily="18" charset="2"/>
              </a:rPr>
              <a:t> h</a:t>
            </a:r>
            <a:r>
              <a:rPr lang="en-US" altLang="zh-TW" sz="2400" dirty="0">
                <a:latin typeface="Arial" pitchFamily="34" charset="0"/>
                <a:ea typeface="Arial Unicode MS"/>
                <a:cs typeface="Arial Unicode MS"/>
                <a:sym typeface="Symbol" pitchFamily="18" charset="2"/>
              </a:rPr>
              <a:t>)</a:t>
            </a:r>
            <a:r>
              <a:rPr lang="en-US" altLang="zh-TW" sz="2400" baseline="30000" dirty="0">
                <a:latin typeface="Arial" pitchFamily="34" charset="0"/>
                <a:ea typeface="Arial Unicode MS"/>
                <a:cs typeface="Arial Unicode MS"/>
              </a:rPr>
              <a:t>2</a:t>
            </a:r>
            <a:r>
              <a:rPr lang="en-US" altLang="zh-TW" sz="2400" dirty="0">
                <a:latin typeface="Arial" pitchFamily="34" charset="0"/>
                <a:ea typeface="Arial Unicode MS"/>
                <a:cs typeface="Arial Unicode MS"/>
              </a:rPr>
              <a:t> + 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 Unicode MS"/>
              </a:rPr>
              <a:t>k</a:t>
            </a:r>
            <a:r>
              <a:rPr lang="en-US" altLang="zh-TW" sz="2400" dirty="0">
                <a:latin typeface="Arial" pitchFamily="34" charset="0"/>
              </a:rPr>
              <a:t>), 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TW" sz="2200" dirty="0">
                <a:latin typeface="Arial" pitchFamily="34" charset="0"/>
              </a:rPr>
              <a:t>we have to find: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507364-7BB5-C873-CAB7-40BE29F3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24400"/>
            <a:ext cx="4105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1.  Direction of opening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2F42AA-1E4B-87EA-8A63-EB080A73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5084763"/>
            <a:ext cx="41052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2.  Axis of symmetry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6ADEA6-DA5F-10C9-8D0C-C2F947E5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5445125"/>
            <a:ext cx="49688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3.  Coordinates of the vertex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F9BD157-1EE1-E786-E8D8-856BC810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724400"/>
            <a:ext cx="4968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4.  </a:t>
            </a:r>
            <a:r>
              <a:rPr lang="en-US" altLang="zh-TW" sz="2200" i="1">
                <a:latin typeface="Arial" panose="020B0604020202020204" pitchFamily="34" charset="0"/>
              </a:rPr>
              <a:t>y</a:t>
            </a:r>
            <a:r>
              <a:rPr lang="en-US" altLang="zh-TW" sz="2200">
                <a:latin typeface="Arial" panose="020B0604020202020204" pitchFamily="34" charset="0"/>
              </a:rPr>
              <a:t>-intercept</a:t>
            </a:r>
            <a:endParaRPr lang="en-US" altLang="zh-TW" sz="2200" i="1">
              <a:latin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F27EB2B-F812-D41A-AADC-D796A64E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3175"/>
            <a:ext cx="4968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5.  </a:t>
            </a:r>
            <a:r>
              <a:rPr lang="en-US" altLang="zh-TW" sz="2200" i="1">
                <a:latin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</a:rPr>
              <a:t>-intercept(s)</a:t>
            </a:r>
            <a:endParaRPr lang="en-US" altLang="zh-TW" sz="2200" i="1">
              <a:latin typeface="Arial" panose="020B0604020202020204" pitchFamily="34" charset="0"/>
            </a:endParaRPr>
          </a:p>
        </p:txBody>
      </p:sp>
      <p:sp>
        <p:nvSpPr>
          <p:cNvPr id="25609" name="Rectangle 31">
            <a:extLst>
              <a:ext uri="{FF2B5EF4-FFF2-40B4-BE49-F238E27FC236}">
                <a16:creationId xmlns:a16="http://schemas.microsoft.com/office/drawing/2014/main" id="{EFC9FF11-8335-0939-5B7C-A35E4754C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86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pic>
        <p:nvPicPr>
          <p:cNvPr id="29754" name="Picture 36" descr="quadratic curve">
            <a:extLst>
              <a:ext uri="{FF2B5EF4-FFF2-40B4-BE49-F238E27FC236}">
                <a16:creationId xmlns:a16="http://schemas.microsoft.com/office/drawing/2014/main" id="{97ED9D2A-6D4D-00D0-8F05-8EE572AC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1473200"/>
            <a:ext cx="242411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55" name="Rectangle 43">
            <a:extLst>
              <a:ext uri="{FF2B5EF4-FFF2-40B4-BE49-F238E27FC236}">
                <a16:creationId xmlns:a16="http://schemas.microsoft.com/office/drawing/2014/main" id="{F779E726-EB5C-05CB-4B1A-A5B71E644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241425"/>
            <a:ext cx="2347912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ax</a:t>
            </a:r>
            <a:r>
              <a:rPr lang="en-US" altLang="zh-TW" sz="2000" baseline="30000">
                <a:latin typeface="Arial" panose="020B0604020202020204" pitchFamily="34" charset="0"/>
              </a:rPr>
              <a:t>2</a:t>
            </a:r>
            <a:r>
              <a:rPr lang="en-US" altLang="zh-TW" sz="2000">
                <a:latin typeface="Arial" panose="020B0604020202020204" pitchFamily="34" charset="0"/>
              </a:rPr>
              <a:t> + </a:t>
            </a:r>
            <a:r>
              <a:rPr lang="en-US" altLang="zh-TW" sz="2000" i="1">
                <a:latin typeface="Arial" panose="020B0604020202020204" pitchFamily="34" charset="0"/>
              </a:rPr>
              <a:t>bx </a:t>
            </a:r>
            <a:r>
              <a:rPr lang="en-US" altLang="zh-TW" sz="2000">
                <a:latin typeface="Arial" panose="020B0604020202020204" pitchFamily="34" charset="0"/>
              </a:rPr>
              <a:t>+ </a:t>
            </a:r>
            <a:r>
              <a:rPr lang="en-US" altLang="zh-TW" sz="2000" i="1">
                <a:latin typeface="Arial" panose="020B0604020202020204" pitchFamily="34" charset="0"/>
              </a:rPr>
              <a:t>c</a:t>
            </a:r>
          </a:p>
        </p:txBody>
      </p:sp>
      <p:pic>
        <p:nvPicPr>
          <p:cNvPr id="29752" name="Picture 7" descr="quadratic curve">
            <a:extLst>
              <a:ext uri="{FF2B5EF4-FFF2-40B4-BE49-F238E27FC236}">
                <a16:creationId xmlns:a16="http://schemas.microsoft.com/office/drawing/2014/main" id="{6E0CBCC8-EBCE-EB10-0BB6-48FB03900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462088"/>
            <a:ext cx="2468563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53" name="Rectangle 34">
            <a:extLst>
              <a:ext uri="{FF2B5EF4-FFF2-40B4-BE49-F238E27FC236}">
                <a16:creationId xmlns:a16="http://schemas.microsoft.com/office/drawing/2014/main" id="{491C4B3F-31A4-DAED-61B5-C47C767F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862138"/>
            <a:ext cx="2366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ax</a:t>
            </a:r>
            <a:r>
              <a:rPr lang="en-US" altLang="zh-TW" sz="2000" baseline="30000">
                <a:latin typeface="Arial" panose="020B0604020202020204" pitchFamily="34" charset="0"/>
              </a:rPr>
              <a:t>2</a:t>
            </a:r>
            <a:r>
              <a:rPr lang="en-US" altLang="zh-TW" sz="2000">
                <a:latin typeface="Arial" panose="020B0604020202020204" pitchFamily="34" charset="0"/>
              </a:rPr>
              <a:t> + </a:t>
            </a:r>
            <a:r>
              <a:rPr lang="en-US" altLang="zh-TW" sz="2000" i="1">
                <a:latin typeface="Arial" panose="020B0604020202020204" pitchFamily="34" charset="0"/>
              </a:rPr>
              <a:t>bx </a:t>
            </a:r>
            <a:r>
              <a:rPr lang="en-US" altLang="zh-TW" sz="2000">
                <a:latin typeface="Arial" panose="020B0604020202020204" pitchFamily="34" charset="0"/>
              </a:rPr>
              <a:t>+ </a:t>
            </a:r>
            <a:r>
              <a:rPr lang="en-US" altLang="zh-TW" sz="2000" i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CD038032-1D2E-FF2A-CFA1-6245908BD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1308100"/>
            <a:ext cx="0" cy="2027238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4" name="矩形 15">
            <a:extLst>
              <a:ext uri="{FF2B5EF4-FFF2-40B4-BE49-F238E27FC236}">
                <a16:creationId xmlns:a16="http://schemas.microsoft.com/office/drawing/2014/main" id="{75CAD430-D68B-E0AD-C9C8-D220DC9E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39065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</a:t>
            </a:r>
            <a:endParaRPr lang="zh-HK" altLang="en-US" sz="1800" i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85" name="Line 42">
            <a:extLst>
              <a:ext uri="{FF2B5EF4-FFF2-40B4-BE49-F238E27FC236}">
                <a16:creationId xmlns:a16="http://schemas.microsoft.com/office/drawing/2014/main" id="{2E1011AC-D104-91DC-DC48-04752CE6E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8788" y="1174750"/>
            <a:ext cx="6350" cy="2087563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6" name="矩形 17">
            <a:extLst>
              <a:ext uri="{FF2B5EF4-FFF2-40B4-BE49-F238E27FC236}">
                <a16:creationId xmlns:a16="http://schemas.microsoft.com/office/drawing/2014/main" id="{B9E3B2B4-03E7-4DAC-63B6-A36A82F00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2759075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</a:t>
            </a:r>
            <a:endParaRPr lang="zh-HK" altLang="en-US" sz="1800" i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87" name="Group 54">
            <a:extLst>
              <a:ext uri="{FF2B5EF4-FFF2-40B4-BE49-F238E27FC236}">
                <a16:creationId xmlns:a16="http://schemas.microsoft.com/office/drawing/2014/main" id="{AEF67BD1-92D0-DFDB-60D1-EF1318C8FC12}"/>
              </a:ext>
            </a:extLst>
          </p:cNvPr>
          <p:cNvGrpSpPr>
            <a:grpSpLocks/>
          </p:cNvGrpSpPr>
          <p:nvPr/>
        </p:nvGrpSpPr>
        <p:grpSpPr bwMode="auto">
          <a:xfrm>
            <a:off x="795338" y="990600"/>
            <a:ext cx="3416300" cy="2271713"/>
            <a:chOff x="294" y="1409"/>
            <a:chExt cx="2152" cy="1431"/>
          </a:xfrm>
        </p:grpSpPr>
        <p:sp>
          <p:nvSpPr>
            <p:cNvPr id="25650" name="Text Box 11">
              <a:extLst>
                <a:ext uri="{FF2B5EF4-FFF2-40B4-BE49-F238E27FC236}">
                  <a16:creationId xmlns:a16="http://schemas.microsoft.com/office/drawing/2014/main" id="{DB5B95FF-FDB5-6BD2-0C45-66995C9C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" y="2271"/>
              <a:ext cx="4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5651" name="Line 9">
              <a:extLst>
                <a:ext uri="{FF2B5EF4-FFF2-40B4-BE49-F238E27FC236}">
                  <a16:creationId xmlns:a16="http://schemas.microsoft.com/office/drawing/2014/main" id="{6258C73F-AB5F-0E9F-E5F5-F464E6FCF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9" y="1651"/>
              <a:ext cx="0" cy="1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52" name="Line 10">
              <a:extLst>
                <a:ext uri="{FF2B5EF4-FFF2-40B4-BE49-F238E27FC236}">
                  <a16:creationId xmlns:a16="http://schemas.microsoft.com/office/drawing/2014/main" id="{86BB2D30-DC14-3512-8E47-7B3E6967C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" y="2301"/>
              <a:ext cx="181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53" name="Text Box 12">
              <a:extLst>
                <a:ext uri="{FF2B5EF4-FFF2-40B4-BE49-F238E27FC236}">
                  <a16:creationId xmlns:a16="http://schemas.microsoft.com/office/drawing/2014/main" id="{76AC55E7-EDE4-569A-66DD-29F272866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1409"/>
              <a:ext cx="4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5654" name="Text Box 13">
              <a:extLst>
                <a:ext uri="{FF2B5EF4-FFF2-40B4-BE49-F238E27FC236}">
                  <a16:creationId xmlns:a16="http://schemas.microsoft.com/office/drawing/2014/main" id="{ECF39F06-E572-2D95-4AAB-06C2B7F38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180"/>
              <a:ext cx="4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94" name="Group 56">
            <a:extLst>
              <a:ext uri="{FF2B5EF4-FFF2-40B4-BE49-F238E27FC236}">
                <a16:creationId xmlns:a16="http://schemas.microsoft.com/office/drawing/2014/main" id="{D1D66ADD-E8F7-341D-3547-CA67D8401968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976313"/>
            <a:ext cx="3384550" cy="2286000"/>
            <a:chOff x="3515" y="1363"/>
            <a:chExt cx="2132" cy="1440"/>
          </a:xfrm>
        </p:grpSpPr>
        <p:sp>
          <p:nvSpPr>
            <p:cNvPr id="25644" name="Text Box 40">
              <a:extLst>
                <a:ext uri="{FF2B5EF4-FFF2-40B4-BE49-F238E27FC236}">
                  <a16:creationId xmlns:a16="http://schemas.microsoft.com/office/drawing/2014/main" id="{5A6EF116-78D0-A5C0-C4F1-38F463B0D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280"/>
              <a:ext cx="4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25645" name="Group 55">
              <a:extLst>
                <a:ext uri="{FF2B5EF4-FFF2-40B4-BE49-F238E27FC236}">
                  <a16:creationId xmlns:a16="http://schemas.microsoft.com/office/drawing/2014/main" id="{85E88577-E44D-832F-D1C4-0993F4E5A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363"/>
              <a:ext cx="2132" cy="1440"/>
              <a:chOff x="3515" y="1363"/>
              <a:chExt cx="2132" cy="1440"/>
            </a:xfrm>
          </p:grpSpPr>
          <p:sp>
            <p:nvSpPr>
              <p:cNvPr id="25646" name="Line 38">
                <a:extLst>
                  <a:ext uri="{FF2B5EF4-FFF2-40B4-BE49-F238E27FC236}">
                    <a16:creationId xmlns:a16="http://schemas.microsoft.com/office/drawing/2014/main" id="{D6D29544-73C8-2265-4477-42BF67FE0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" y="1606"/>
                <a:ext cx="6" cy="1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5647" name="Line 39">
                <a:extLst>
                  <a:ext uri="{FF2B5EF4-FFF2-40B4-BE49-F238E27FC236}">
                    <a16:creationId xmlns:a16="http://schemas.microsoft.com/office/drawing/2014/main" id="{CCA1FF3D-942B-65F0-E71F-5C1043A8E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2309"/>
                <a:ext cx="1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5648" name="Text Box 41">
                <a:extLst>
                  <a:ext uri="{FF2B5EF4-FFF2-40B4-BE49-F238E27FC236}">
                    <a16:creationId xmlns:a16="http://schemas.microsoft.com/office/drawing/2014/main" id="{6148E2FE-EFE7-106C-398C-9ACCA5969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1363"/>
                <a:ext cx="44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5649" name="Text Box 42">
                <a:extLst>
                  <a:ext uri="{FF2B5EF4-FFF2-40B4-BE49-F238E27FC236}">
                    <a16:creationId xmlns:a16="http://schemas.microsoft.com/office/drawing/2014/main" id="{4D841D99-1EB2-DD04-622A-CBA5C095F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0" y="2169"/>
                <a:ext cx="44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</p:grpSp>
      <p:graphicFrame>
        <p:nvGraphicFramePr>
          <p:cNvPr id="102" name="Object 48">
            <a:extLst>
              <a:ext uri="{FF2B5EF4-FFF2-40B4-BE49-F238E27FC236}">
                <a16:creationId xmlns:a16="http://schemas.microsoft.com/office/drawing/2014/main" id="{8E444754-4675-3B0A-8141-223AD1E89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857500"/>
          <a:ext cx="292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14102" imgH="126780" progId="Equation.3">
                  <p:embed/>
                </p:oleObj>
              </mc:Choice>
              <mc:Fallback>
                <p:oleObj name="方程式" r:id="rId5" imgW="114102" imgH="1267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857500"/>
                        <a:ext cx="292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矩形 34">
            <a:extLst>
              <a:ext uri="{FF2B5EF4-FFF2-40B4-BE49-F238E27FC236}">
                <a16:creationId xmlns:a16="http://schemas.microsoft.com/office/drawing/2014/main" id="{6D0880B7-B25F-5589-7448-2242871E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036888"/>
            <a:ext cx="71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07" name="Object 48">
            <a:extLst>
              <a:ext uri="{FF2B5EF4-FFF2-40B4-BE49-F238E27FC236}">
                <a16:creationId xmlns:a16="http://schemas.microsoft.com/office/drawing/2014/main" id="{0B241FC0-D977-0CA3-654D-4221C5092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9088" y="1330325"/>
          <a:ext cx="292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14102" imgH="126780" progId="Equation.3">
                  <p:embed/>
                </p:oleObj>
              </mc:Choice>
              <mc:Fallback>
                <p:oleObj name="方程式" r:id="rId5" imgW="114102" imgH="1267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1330325"/>
                        <a:ext cx="292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矩形 39">
            <a:extLst>
              <a:ext uri="{FF2B5EF4-FFF2-40B4-BE49-F238E27FC236}">
                <a16:creationId xmlns:a16="http://schemas.microsoft.com/office/drawing/2014/main" id="{A4DB7922-7F8E-1A20-65DA-0039F89C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1174750"/>
            <a:ext cx="709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10" name="矩形 41">
            <a:extLst>
              <a:ext uri="{FF2B5EF4-FFF2-40B4-BE49-F238E27FC236}">
                <a16:creationId xmlns:a16="http://schemas.microsoft.com/office/drawing/2014/main" id="{908CB5E7-9CC8-E57B-CE45-E9E9EC3AE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6939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11" name="矩形 42">
            <a:extLst>
              <a:ext uri="{FF2B5EF4-FFF2-40B4-BE49-F238E27FC236}">
                <a16:creationId xmlns:a16="http://schemas.microsoft.com/office/drawing/2014/main" id="{BA2058C7-7775-9CD6-D128-56AAFC989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18684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14" name="AutoShape 24">
            <a:extLst>
              <a:ext uri="{FF2B5EF4-FFF2-40B4-BE49-F238E27FC236}">
                <a16:creationId xmlns:a16="http://schemas.microsoft.com/office/drawing/2014/main" id="{9D6B8507-A372-D62F-BB6D-4BC9CE14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971550"/>
            <a:ext cx="2057400" cy="293688"/>
          </a:xfrm>
          <a:prstGeom prst="wedgeRoundRectCallout">
            <a:avLst>
              <a:gd name="adj1" fmla="val -32639"/>
              <a:gd name="adj2" fmla="val 127134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opens upwards</a:t>
            </a:r>
          </a:p>
        </p:txBody>
      </p:sp>
      <p:sp>
        <p:nvSpPr>
          <p:cNvPr id="116" name="AutoShape 24">
            <a:extLst>
              <a:ext uri="{FF2B5EF4-FFF2-40B4-BE49-F238E27FC236}">
                <a16:creationId xmlns:a16="http://schemas.microsoft.com/office/drawing/2014/main" id="{728682D3-AEAA-8232-1C04-F058C285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335338"/>
            <a:ext cx="2232025" cy="293687"/>
          </a:xfrm>
          <a:prstGeom prst="wedgeRoundRectCallout">
            <a:avLst>
              <a:gd name="adj1" fmla="val -31222"/>
              <a:gd name="adj2" fmla="val -164593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opens downwards</a:t>
            </a:r>
          </a:p>
        </p:txBody>
      </p:sp>
      <p:sp>
        <p:nvSpPr>
          <p:cNvPr id="118" name="Line 30">
            <a:extLst>
              <a:ext uri="{FF2B5EF4-FFF2-40B4-BE49-F238E27FC236}">
                <a16:creationId xmlns:a16="http://schemas.microsoft.com/office/drawing/2014/main" id="{3FAC545F-0DFC-EE15-7622-4294750BF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9200" y="2087563"/>
            <a:ext cx="7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9" name="Line 30">
            <a:extLst>
              <a:ext uri="{FF2B5EF4-FFF2-40B4-BE49-F238E27FC236}">
                <a16:creationId xmlns:a16="http://schemas.microsoft.com/office/drawing/2014/main" id="{CCA2D90D-869E-E39F-3E7C-8E8D9A7B0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713" y="2903538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0" name="Line 30">
            <a:extLst>
              <a:ext uri="{FF2B5EF4-FFF2-40B4-BE49-F238E27FC236}">
                <a16:creationId xmlns:a16="http://schemas.microsoft.com/office/drawing/2014/main" id="{C32619F2-4191-0B34-975F-1AD11C5D5A7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115219" y="2450307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1" name="矩形 41">
            <a:extLst>
              <a:ext uri="{FF2B5EF4-FFF2-40B4-BE49-F238E27FC236}">
                <a16:creationId xmlns:a16="http://schemas.microsoft.com/office/drawing/2014/main" id="{59BAFA4B-4F12-7A1E-7CF0-74749765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408238"/>
            <a:ext cx="385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HK" sz="1800" baseline="-25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1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23" name="矩形 41">
            <a:extLst>
              <a:ext uri="{FF2B5EF4-FFF2-40B4-BE49-F238E27FC236}">
                <a16:creationId xmlns:a16="http://schemas.microsoft.com/office/drawing/2014/main" id="{8DF9EB55-69C8-F39E-751B-9E303EE00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24161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HK" sz="1800" baseline="-25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2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24" name="Line 30">
            <a:extLst>
              <a:ext uri="{FF2B5EF4-FFF2-40B4-BE49-F238E27FC236}">
                <a16:creationId xmlns:a16="http://schemas.microsoft.com/office/drawing/2014/main" id="{1289D22E-5D8B-396C-331F-79F76F21501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26519" y="2453482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5" name="Line 30">
            <a:extLst>
              <a:ext uri="{FF2B5EF4-FFF2-40B4-BE49-F238E27FC236}">
                <a16:creationId xmlns:a16="http://schemas.microsoft.com/office/drawing/2014/main" id="{C9EDE099-5D08-A92D-9E74-BE514788231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41206" y="2512219"/>
            <a:ext cx="7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6" name="矩形 41">
            <a:extLst>
              <a:ext uri="{FF2B5EF4-FFF2-40B4-BE49-F238E27FC236}">
                <a16:creationId xmlns:a16="http://schemas.microsoft.com/office/drawing/2014/main" id="{D8EB16F2-F020-0B1A-3335-82A935FE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2478088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HK" sz="1800" baseline="-25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3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27" name="矩形 41">
            <a:extLst>
              <a:ext uri="{FF2B5EF4-FFF2-40B4-BE49-F238E27FC236}">
                <a16:creationId xmlns:a16="http://schemas.microsoft.com/office/drawing/2014/main" id="{16EECD0D-47BF-D135-97A6-B42A09F5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2478088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HK" sz="1800" baseline="-25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4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28" name="Line 30">
            <a:extLst>
              <a:ext uri="{FF2B5EF4-FFF2-40B4-BE49-F238E27FC236}">
                <a16:creationId xmlns:a16="http://schemas.microsoft.com/office/drawing/2014/main" id="{C6AAF1CB-5F46-480C-02A7-A23CB70ECA1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728744" y="2512219"/>
            <a:ext cx="7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pic>
        <p:nvPicPr>
          <p:cNvPr id="129" name="Picture 45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A279A73D-7617-1066-9CA5-02E03D35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448425"/>
            <a:ext cx="29511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1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7E467ECF-5D1D-FA78-768F-0557FEF6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643731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 Box 18">
            <a:extLst>
              <a:ext uri="{FF2B5EF4-FFF2-40B4-BE49-F238E27FC236}">
                <a16:creationId xmlns:a16="http://schemas.microsoft.com/office/drawing/2014/main" id="{1483540A-B547-BE9F-0C33-48F633A34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476250"/>
            <a:ext cx="1446213" cy="369888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a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 0</a:t>
            </a:r>
          </a:p>
        </p:txBody>
      </p:sp>
      <p:sp>
        <p:nvSpPr>
          <p:cNvPr id="61" name="Text Box 52">
            <a:extLst>
              <a:ext uri="{FF2B5EF4-FFF2-40B4-BE49-F238E27FC236}">
                <a16:creationId xmlns:a16="http://schemas.microsoft.com/office/drawing/2014/main" id="{FB6E3D23-4F10-B1D6-6134-1F611F1D9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76250"/>
            <a:ext cx="1439862" cy="369888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a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 0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7584EA-3821-BA4E-EE60-485552640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5807075"/>
            <a:ext cx="1860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of the graph.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6608AF-2028-6DF7-8D3A-7D18712BF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3789363"/>
            <a:ext cx="18161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94" grpId="0" animBg="1"/>
      <p:bldP spid="2" grpId="0"/>
      <p:bldP spid="3" grpId="0"/>
      <p:bldP spid="34" grpId="0"/>
      <p:bldP spid="35" grpId="0"/>
      <p:bldP spid="36" grpId="0"/>
      <p:bldP spid="37" grpId="0"/>
      <p:bldP spid="29755" grpId="0"/>
      <p:bldP spid="29753" grpId="0"/>
      <p:bldP spid="84" grpId="0"/>
      <p:bldP spid="86" grpId="0"/>
      <p:bldP spid="103" grpId="0"/>
      <p:bldP spid="108" grpId="0"/>
      <p:bldP spid="110" grpId="0"/>
      <p:bldP spid="111" grpId="0"/>
      <p:bldP spid="114" grpId="0" animBg="1"/>
      <p:bldP spid="114" grpId="1" animBg="1"/>
      <p:bldP spid="116" grpId="0" animBg="1"/>
      <p:bldP spid="116" grpId="1" animBg="1"/>
      <p:bldP spid="121" grpId="0"/>
      <p:bldP spid="123" grpId="0"/>
      <p:bldP spid="126" grpId="0"/>
      <p:bldP spid="127" grpId="0"/>
      <p:bldP spid="60" grpId="0" animBg="1"/>
      <p:bldP spid="61" grpId="0" animBg="1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F0A688B7-4430-66F1-036D-B1750CE3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476250"/>
            <a:ext cx="43211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E5C2CF-2B51-B5C7-FB17-3D52644A4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981075"/>
            <a:ext cx="7194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Sketch the graph of the function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= 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+ 3)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4.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2FCFF3-6B1C-75E1-C62B-0F6D07D8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68675"/>
            <a:ext cx="53292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ym typeface="Symbol" pitchFamily="18" charset="2"/>
              </a:rPr>
              <a:t>By substituting</a:t>
            </a:r>
            <a:r>
              <a:rPr lang="en-US" altLang="zh-TW" sz="2000" spc="-3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x</a:t>
            </a:r>
            <a:r>
              <a:rPr lang="en-US" altLang="zh-TW" sz="2000" dirty="0">
                <a:sym typeface="Symbol" pitchFamily="18" charset="2"/>
              </a:rPr>
              <a:t> = 0 into</a:t>
            </a:r>
            <a:r>
              <a:rPr lang="zh-TW" altLang="en-US" sz="2000" spc="-3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y</a:t>
            </a:r>
            <a:r>
              <a:rPr lang="en-US" altLang="zh-TW" sz="2000" dirty="0">
                <a:sym typeface="Symbol" pitchFamily="18" charset="2"/>
              </a:rPr>
              <a:t> = (</a:t>
            </a:r>
            <a:r>
              <a:rPr lang="en-US" altLang="zh-TW" sz="2000" i="1" dirty="0">
                <a:sym typeface="Symbol" pitchFamily="18" charset="2"/>
              </a:rPr>
              <a:t>x </a:t>
            </a:r>
            <a:r>
              <a:rPr lang="en-US" altLang="zh-TW" sz="2000" dirty="0">
                <a:sym typeface="Symbol" pitchFamily="18" charset="2"/>
              </a:rPr>
              <a:t>+ 3)</a:t>
            </a:r>
            <a:r>
              <a:rPr lang="en-US" altLang="zh-TW" sz="2000" baseline="30000" dirty="0">
                <a:sym typeface="Symbol" pitchFamily="18" charset="2"/>
              </a:rPr>
              <a:t>2</a:t>
            </a:r>
            <a:r>
              <a:rPr lang="en-US" altLang="zh-TW" sz="2000" dirty="0">
                <a:sym typeface="Symbol" pitchFamily="18" charset="2"/>
              </a:rPr>
              <a:t> – 4, </a:t>
            </a:r>
          </a:p>
          <a:p>
            <a:pPr eaLnBrk="1" hangingPunct="1">
              <a:defRPr/>
            </a:pPr>
            <a:r>
              <a:rPr lang="en-US" altLang="zh-TW" sz="2000" dirty="0">
                <a:sym typeface="Symbol" pitchFamily="18" charset="2"/>
              </a:rPr>
              <a:t>we have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DE92A695-F69B-6AEB-C724-51692EDF89AD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4324350"/>
            <a:ext cx="7775575" cy="400050"/>
            <a:chOff x="295" y="2371"/>
            <a:chExt cx="4898" cy="252"/>
          </a:xfrm>
        </p:grpSpPr>
        <p:sp>
          <p:nvSpPr>
            <p:cNvPr id="26666" name="Rectangle 10">
              <a:extLst>
                <a:ext uri="{FF2B5EF4-FFF2-40B4-BE49-F238E27FC236}">
                  <a16:creationId xmlns:a16="http://schemas.microsoft.com/office/drawing/2014/main" id="{C51BB8E4-60AD-FA58-AD71-809461D11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371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∴</a:t>
              </a:r>
            </a:p>
          </p:txBody>
        </p:sp>
        <p:sp>
          <p:nvSpPr>
            <p:cNvPr id="26667" name="Rectangle 11">
              <a:extLst>
                <a:ext uri="{FF2B5EF4-FFF2-40B4-BE49-F238E27FC236}">
                  <a16:creationId xmlns:a16="http://schemas.microsoft.com/office/drawing/2014/main" id="{3C1C22EF-9C35-3A54-B3CD-3013BCAAF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2371"/>
              <a:ext cx="45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sym typeface="Symbol" panose="05050102010706020507" pitchFamily="18" charset="2"/>
                </a:rPr>
                <a:t>The </a:t>
              </a:r>
              <a:r>
                <a:rPr lang="en-US" altLang="zh-TW" sz="2000" i="1">
                  <a:latin typeface="Arial" panose="020B0604020202020204" pitchFamily="34" charset="0"/>
                  <a:sym typeface="Symbol" panose="05050102010706020507" pitchFamily="18" charset="2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  <a:sym typeface="Symbol" panose="05050102010706020507" pitchFamily="18" charset="2"/>
                </a:rPr>
                <a:t>-intercept is 5. </a:t>
              </a:r>
              <a:endParaRPr lang="en-US" altLang="zh-TW" sz="2000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103DC8E0-AA25-8D4A-B10B-A94AFFF9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16113"/>
            <a:ext cx="39608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∵  Coefficient of </a:t>
            </a:r>
            <a:r>
              <a:rPr lang="en-US" altLang="zh-TW" sz="20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000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 = 1 &gt; 0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6BE91496-46F2-3DD7-5186-9B2A9616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76475"/>
            <a:ext cx="44592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∴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   The graph opens upwards. 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59580364-1FD2-261C-B940-41BD8DC6E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1484313"/>
            <a:ext cx="334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The required graph is: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B3CA0A7F-85D7-7884-4E2A-C840FCA7D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543050"/>
            <a:ext cx="0" cy="516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aphicFrame>
        <p:nvGraphicFramePr>
          <p:cNvPr id="14" name="Object 33">
            <a:extLst>
              <a:ext uri="{FF2B5EF4-FFF2-40B4-BE49-F238E27FC236}">
                <a16:creationId xmlns:a16="http://schemas.microsoft.com/office/drawing/2014/main" id="{056E8D46-6CD7-63C7-B01C-3B714BEA2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509713"/>
          <a:ext cx="1757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90600" imgH="228600" progId="Equation.3">
                  <p:embed/>
                </p:oleObj>
              </mc:Choice>
              <mc:Fallback>
                <p:oleObj name="方程式" r:id="rId2" imgW="9906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09713"/>
                        <a:ext cx="1757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4">
            <a:extLst>
              <a:ext uri="{FF2B5EF4-FFF2-40B4-BE49-F238E27FC236}">
                <a16:creationId xmlns:a16="http://schemas.microsoft.com/office/drawing/2014/main" id="{E2526846-9EE5-DF30-7419-27B74735B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1484313"/>
          <a:ext cx="1841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28700" imgH="228600" progId="Equation.3">
                  <p:embed/>
                </p:oleObj>
              </mc:Choice>
              <mc:Fallback>
                <p:oleObj name="方程式" r:id="rId4" imgW="10287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484313"/>
                        <a:ext cx="18415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5">
            <a:extLst>
              <a:ext uri="{FF2B5EF4-FFF2-40B4-BE49-F238E27FC236}">
                <a16:creationId xmlns:a16="http://schemas.microsoft.com/office/drawing/2014/main" id="{5AD365A6-64C7-E4DD-D0E1-4024865A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97200"/>
            <a:ext cx="44592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The coordinates of the vertex:</a:t>
            </a:r>
            <a:r>
              <a:rPr lang="zh-TW" altLang="en-US" sz="2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0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3, </a:t>
            </a:r>
            <a:r>
              <a:rPr lang="en-US" altLang="zh-TW" sz="20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4) </a:t>
            </a: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25E49D0B-C64B-C5C2-61DD-30452E191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2636838"/>
            <a:ext cx="3532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The axis of symmetry: </a:t>
            </a:r>
            <a:r>
              <a:rPr lang="en-US" altLang="zh-TW" sz="20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0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3 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7EB9D44D-8A80-1864-6DEB-3EEA4751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24400"/>
            <a:ext cx="53292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ym typeface="Symbol" pitchFamily="18" charset="2"/>
              </a:rPr>
              <a:t>By substituting</a:t>
            </a:r>
            <a:r>
              <a:rPr lang="en-US" altLang="zh-TW" sz="2000" spc="-3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y</a:t>
            </a:r>
            <a:r>
              <a:rPr lang="en-US" altLang="zh-TW" sz="2000" dirty="0">
                <a:sym typeface="Symbol" pitchFamily="18" charset="2"/>
              </a:rPr>
              <a:t> = 0 into</a:t>
            </a:r>
            <a:r>
              <a:rPr lang="en-US" altLang="zh-TW" sz="2000" spc="-3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y</a:t>
            </a:r>
            <a:r>
              <a:rPr lang="en-US" altLang="zh-TW" sz="2000" dirty="0">
                <a:sym typeface="Symbol" pitchFamily="18" charset="2"/>
              </a:rPr>
              <a:t> = (</a:t>
            </a:r>
            <a:r>
              <a:rPr lang="en-US" altLang="zh-TW" sz="2000" i="1" dirty="0">
                <a:sym typeface="Symbol" pitchFamily="18" charset="2"/>
              </a:rPr>
              <a:t>x </a:t>
            </a:r>
            <a:r>
              <a:rPr lang="en-US" altLang="zh-TW" sz="2000" dirty="0">
                <a:sym typeface="Symbol" pitchFamily="18" charset="2"/>
              </a:rPr>
              <a:t>+ 3)</a:t>
            </a:r>
            <a:r>
              <a:rPr lang="en-US" altLang="zh-TW" sz="2000" baseline="30000" dirty="0">
                <a:sym typeface="Symbol" pitchFamily="18" charset="2"/>
              </a:rPr>
              <a:t>2</a:t>
            </a:r>
            <a:r>
              <a:rPr lang="en-US" altLang="zh-TW" sz="2000" dirty="0">
                <a:sym typeface="Symbol" pitchFamily="18" charset="2"/>
              </a:rPr>
              <a:t> – 4, </a:t>
            </a:r>
          </a:p>
          <a:p>
            <a:pPr eaLnBrk="1" hangingPunct="1">
              <a:defRPr/>
            </a:pPr>
            <a:r>
              <a:rPr lang="en-US" altLang="zh-TW" sz="2000" dirty="0">
                <a:sym typeface="Symbol" pitchFamily="18" charset="2"/>
              </a:rPr>
              <a:t>we have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35" name="物件 34">
            <a:extLst>
              <a:ext uri="{FF2B5EF4-FFF2-40B4-BE49-F238E27FC236}">
                <a16:creationId xmlns:a16="http://schemas.microsoft.com/office/drawing/2014/main" id="{EAF234E2-E8DC-39E5-F957-12F232155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957638"/>
          <a:ext cx="21478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206500" imgH="228600" progId="Equation.3">
                  <p:embed/>
                </p:oleObj>
              </mc:Choice>
              <mc:Fallback>
                <p:oleObj name="方程式" r:id="rId6" imgW="1206500" imgH="228600" progId="Equation.3">
                  <p:embed/>
                  <p:pic>
                    <p:nvPicPr>
                      <p:cNvPr id="0" name="物件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57638"/>
                        <a:ext cx="214788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4">
            <a:extLst>
              <a:ext uri="{FF2B5EF4-FFF2-40B4-BE49-F238E27FC236}">
                <a16:creationId xmlns:a16="http://schemas.microsoft.com/office/drawing/2014/main" id="{ECE8C673-B7FA-F2EF-E0D0-6AFC17869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332413"/>
            <a:ext cx="198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0 = (</a:t>
            </a:r>
            <a:r>
              <a:rPr lang="en-US" altLang="zh-TW" sz="20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+ 3)</a:t>
            </a:r>
            <a:r>
              <a:rPr lang="en-US" altLang="zh-TW" sz="2000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 – 4 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C4E689E0-1BCF-67C9-B0B3-016702C0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661025"/>
            <a:ext cx="31321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+ 3 = 2</a:t>
            </a:r>
            <a:r>
              <a:rPr lang="zh-TW" altLang="en-US" sz="200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or   </a:t>
            </a:r>
            <a:r>
              <a:rPr lang="en-US" altLang="zh-TW" sz="20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+ 3 = 2   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B2A6863D-BD82-4F4B-9C6A-D0ECE5628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981700"/>
            <a:ext cx="31321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= 5</a:t>
            </a:r>
            <a:r>
              <a:rPr lang="zh-TW" altLang="en-US" sz="200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or         </a:t>
            </a:r>
            <a:r>
              <a:rPr lang="en-US" altLang="zh-TW" sz="20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= 1   </a:t>
            </a:r>
          </a:p>
        </p:txBody>
      </p:sp>
      <p:grpSp>
        <p:nvGrpSpPr>
          <p:cNvPr id="39" name="Group 9">
            <a:extLst>
              <a:ext uri="{FF2B5EF4-FFF2-40B4-BE49-F238E27FC236}">
                <a16:creationId xmlns:a16="http://schemas.microsoft.com/office/drawing/2014/main" id="{649D4C51-2D70-3E25-7CE8-EFF71B09D372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6308725"/>
            <a:ext cx="4295775" cy="400050"/>
            <a:chOff x="295" y="2371"/>
            <a:chExt cx="2706" cy="252"/>
          </a:xfrm>
        </p:grpSpPr>
        <p:sp>
          <p:nvSpPr>
            <p:cNvPr id="26664" name="Rectangle 10">
              <a:extLst>
                <a:ext uri="{FF2B5EF4-FFF2-40B4-BE49-F238E27FC236}">
                  <a16:creationId xmlns:a16="http://schemas.microsoft.com/office/drawing/2014/main" id="{DFC16589-40F4-822E-BC5D-96BD84958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371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∴</a:t>
              </a:r>
            </a:p>
          </p:txBody>
        </p:sp>
        <p:sp>
          <p:nvSpPr>
            <p:cNvPr id="26665" name="Rectangle 11">
              <a:extLst>
                <a:ext uri="{FF2B5EF4-FFF2-40B4-BE49-F238E27FC236}">
                  <a16:creationId xmlns:a16="http://schemas.microsoft.com/office/drawing/2014/main" id="{B2AE3510-91FC-501D-D70C-65C082B0C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2371"/>
              <a:ext cx="2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sym typeface="Symbol" panose="05050102010706020507" pitchFamily="18" charset="2"/>
                </a:rPr>
                <a:t>The </a:t>
              </a:r>
              <a:r>
                <a:rPr lang="en-US" altLang="zh-TW" sz="2000" i="1">
                  <a:latin typeface="Arial" panose="020B0604020202020204" pitchFamily="34" charset="0"/>
                  <a:sym typeface="Symbol" panose="05050102010706020507" pitchFamily="18" charset="2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  <a:sym typeface="Symbol" panose="05050102010706020507" pitchFamily="18" charset="2"/>
                </a:rPr>
                <a:t>-intercepts are 5 and 1. </a:t>
              </a:r>
              <a:endParaRPr lang="en-US" altLang="zh-TW" sz="2000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0DD59E-8BC3-786A-1F3B-0CC657219B45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2060575"/>
            <a:ext cx="3852862" cy="2700338"/>
            <a:chOff x="3232" y="1621"/>
            <a:chExt cx="2427" cy="1701"/>
          </a:xfrm>
        </p:grpSpPr>
        <p:sp>
          <p:nvSpPr>
            <p:cNvPr id="26649" name="Line 42">
              <a:extLst>
                <a:ext uri="{FF2B5EF4-FFF2-40B4-BE49-F238E27FC236}">
                  <a16:creationId xmlns:a16="http://schemas.microsoft.com/office/drawing/2014/main" id="{D60B3B3D-0F17-3BBD-0AD0-DFF94338B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8" y="1938"/>
              <a:ext cx="1" cy="1383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pic>
          <p:nvPicPr>
            <p:cNvPr id="26650" name="Picture 37" descr="quadratic curve">
              <a:extLst>
                <a:ext uri="{FF2B5EF4-FFF2-40B4-BE49-F238E27FC236}">
                  <a16:creationId xmlns:a16="http://schemas.microsoft.com/office/drawing/2014/main" id="{D2F24D78-7DA6-E47F-2391-7F3EB1D9B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" y="2006"/>
              <a:ext cx="979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1" name="Line 21">
              <a:extLst>
                <a:ext uri="{FF2B5EF4-FFF2-40B4-BE49-F238E27FC236}">
                  <a16:creationId xmlns:a16="http://schemas.microsoft.com/office/drawing/2014/main" id="{82F2AC9C-C5C8-B705-70B9-B51D1E581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3" y="1848"/>
              <a:ext cx="11" cy="1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52" name="Line 22">
              <a:extLst>
                <a:ext uri="{FF2B5EF4-FFF2-40B4-BE49-F238E27FC236}">
                  <a16:creationId xmlns:a16="http://schemas.microsoft.com/office/drawing/2014/main" id="{EE812818-E012-BBEB-BC12-2002E741C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755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53" name="Text Box 23">
              <a:extLst>
                <a:ext uri="{FF2B5EF4-FFF2-40B4-BE49-F238E27FC236}">
                  <a16:creationId xmlns:a16="http://schemas.microsoft.com/office/drawing/2014/main" id="{45474313-6983-3B53-2A06-ED411BCB1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2" y="2757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654" name="Text Box 24">
              <a:extLst>
                <a:ext uri="{FF2B5EF4-FFF2-40B4-BE49-F238E27FC236}">
                  <a16:creationId xmlns:a16="http://schemas.microsoft.com/office/drawing/2014/main" id="{5586487D-BE01-89FD-CD62-7AE554850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621"/>
              <a:ext cx="5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6655" name="Text Box 25">
              <a:extLst>
                <a:ext uri="{FF2B5EF4-FFF2-40B4-BE49-F238E27FC236}">
                  <a16:creationId xmlns:a16="http://schemas.microsoft.com/office/drawing/2014/main" id="{1D06F38E-639D-A953-F60E-2FE0C2137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" y="2619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6656" name="Rectangle 28">
              <a:extLst>
                <a:ext uri="{FF2B5EF4-FFF2-40B4-BE49-F238E27FC236}">
                  <a16:creationId xmlns:a16="http://schemas.microsoft.com/office/drawing/2014/main" id="{97B3E27A-63F6-9C1D-50F3-F81496607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207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6657" name="Line 30">
              <a:extLst>
                <a:ext uri="{FF2B5EF4-FFF2-40B4-BE49-F238E27FC236}">
                  <a16:creationId xmlns:a16="http://schemas.microsoft.com/office/drawing/2014/main" id="{38D1CF12-E061-4181-DF2D-2F1CC9FBE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1" y="2198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6658" name="Group 38">
              <a:extLst>
                <a:ext uri="{FF2B5EF4-FFF2-40B4-BE49-F238E27FC236}">
                  <a16:creationId xmlns:a16="http://schemas.microsoft.com/office/drawing/2014/main" id="{B729015E-C70D-2335-BD7E-2044F316A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2" y="3081"/>
              <a:ext cx="182" cy="182"/>
              <a:chOff x="1657" y="2091"/>
              <a:chExt cx="182" cy="182"/>
            </a:xfrm>
          </p:grpSpPr>
          <p:sp>
            <p:nvSpPr>
              <p:cNvPr id="26662" name="Line 39">
                <a:extLst>
                  <a:ext uri="{FF2B5EF4-FFF2-40B4-BE49-F238E27FC236}">
                    <a16:creationId xmlns:a16="http://schemas.microsoft.com/office/drawing/2014/main" id="{A169B316-7155-0E18-31D0-CD5C5721E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1748" y="2091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6663" name="Line 40">
                <a:extLst>
                  <a:ext uri="{FF2B5EF4-FFF2-40B4-BE49-F238E27FC236}">
                    <a16:creationId xmlns:a16="http://schemas.microsoft.com/office/drawing/2014/main" id="{9E7CC63C-FEE6-40BE-8E48-F213C7DC7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2700000">
                <a:off x="1748" y="2091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6659" name="Rectangle 41">
              <a:extLst>
                <a:ext uri="{FF2B5EF4-FFF2-40B4-BE49-F238E27FC236}">
                  <a16:creationId xmlns:a16="http://schemas.microsoft.com/office/drawing/2014/main" id="{0F0BC670-ED64-0CC4-C216-0A63FDB3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3062"/>
              <a:ext cx="6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lang="en-US" altLang="zh-TW" sz="2000">
                  <a:latin typeface="Symbol" panose="05050102010706020507" pitchFamily="18" charset="2"/>
                  <a:sym typeface="Symbol" panose="05050102010706020507" pitchFamily="18" charset="2"/>
                </a:rPr>
                <a:t>-</a:t>
              </a:r>
              <a:r>
                <a:rPr lang="en-US" altLang="zh-TW" sz="2000">
                  <a:latin typeface="Arial" panose="020B0604020202020204" pitchFamily="34" charset="0"/>
                  <a:sym typeface="Symbol" panose="05050102010706020507" pitchFamily="18" charset="2"/>
                </a:rPr>
                <a:t>3, </a:t>
              </a:r>
              <a:r>
                <a:rPr lang="en-US" altLang="zh-TW" sz="2000">
                  <a:latin typeface="Symbol" panose="05050102010706020507" pitchFamily="18" charset="2"/>
                  <a:sym typeface="Symbol" panose="05050102010706020507" pitchFamily="18" charset="2"/>
                </a:rPr>
                <a:t>-</a:t>
              </a:r>
              <a:r>
                <a:rPr lang="en-US" altLang="zh-TW" sz="2000">
                  <a:latin typeface="Arial" panose="020B0604020202020204" pitchFamily="34" charset="0"/>
                  <a:sym typeface="Symbol" panose="05050102010706020507" pitchFamily="18" charset="2"/>
                </a:rPr>
                <a:t>4)</a:t>
              </a:r>
            </a:p>
          </p:txBody>
        </p:sp>
        <p:sp>
          <p:nvSpPr>
            <p:cNvPr id="26660" name="Rectangle 43">
              <a:extLst>
                <a:ext uri="{FF2B5EF4-FFF2-40B4-BE49-F238E27FC236}">
                  <a16:creationId xmlns:a16="http://schemas.microsoft.com/office/drawing/2014/main" id="{8062DAF1-B5B0-A8EB-8FA3-44343F32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1734"/>
              <a:ext cx="5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  <a:sym typeface="Symbol" panose="05050102010706020507" pitchFamily="18" charset="2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n-US" altLang="zh-TW" sz="2000">
                  <a:latin typeface="Symbol" panose="05050102010706020507" pitchFamily="18" charset="2"/>
                  <a:sym typeface="Symbol" panose="05050102010706020507" pitchFamily="18" charset="2"/>
                </a:rPr>
                <a:t>-</a:t>
              </a:r>
              <a:r>
                <a:rPr lang="en-US" altLang="zh-TW" sz="2000"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</a:p>
          </p:txBody>
        </p:sp>
        <p:graphicFrame>
          <p:nvGraphicFramePr>
            <p:cNvPr id="26661" name="Object 44">
              <a:extLst>
                <a:ext uri="{FF2B5EF4-FFF2-40B4-BE49-F238E27FC236}">
                  <a16:creationId xmlns:a16="http://schemas.microsoft.com/office/drawing/2014/main" id="{B33A801D-73F1-CDBE-A04D-9CE834574D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2" y="1782"/>
            <a:ext cx="108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9" imgW="990600" imgH="228600" progId="Equation.3">
                    <p:embed/>
                  </p:oleObj>
                </mc:Choice>
                <mc:Fallback>
                  <p:oleObj name="方程式" r:id="rId9" imgW="9906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1782"/>
                          <a:ext cx="108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Line 30">
            <a:extLst>
              <a:ext uri="{FF2B5EF4-FFF2-40B4-BE49-F238E27FC236}">
                <a16:creationId xmlns:a16="http://schemas.microsoft.com/office/drawing/2014/main" id="{E9037C77-1578-0DA3-4466-355220CA817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038181" y="3893344"/>
            <a:ext cx="7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3" name="Line 30">
            <a:extLst>
              <a:ext uri="{FF2B5EF4-FFF2-40B4-BE49-F238E27FC236}">
                <a16:creationId xmlns:a16="http://schemas.microsoft.com/office/drawing/2014/main" id="{1D9689FD-7EEA-CCCB-1747-F6206EF5A05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957344" y="3901282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FCE5C28B-3702-898E-3472-680AC8248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3860800"/>
            <a:ext cx="46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D84EE711-A3C2-E781-5944-6A9540DE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3860800"/>
            <a:ext cx="46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000"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6" grpId="0"/>
      <p:bldP spid="17" grpId="0"/>
      <p:bldP spid="34" grpId="0"/>
      <p:bldP spid="36" grpId="0"/>
      <p:bldP spid="37" grpId="0"/>
      <p:bldP spid="38" grpId="0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5">
            <a:extLst>
              <a:ext uri="{FF2B5EF4-FFF2-40B4-BE49-F238E27FC236}">
                <a16:creationId xmlns:a16="http://schemas.microsoft.com/office/drawing/2014/main" id="{E226D6EF-8686-362A-7C53-FAC84BFB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7363"/>
            <a:ext cx="4751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Exponential Functions</a:t>
            </a:r>
            <a:endParaRPr lang="en-US" altLang="zh-TW" b="1" i="1">
              <a:latin typeface="Arial" panose="020B0604020202020204" pitchFamily="34" charset="0"/>
            </a:endParaRPr>
          </a:p>
        </p:txBody>
      </p:sp>
      <p:sp>
        <p:nvSpPr>
          <p:cNvPr id="27651" name="Rectangle 84">
            <a:extLst>
              <a:ext uri="{FF2B5EF4-FFF2-40B4-BE49-F238E27FC236}">
                <a16:creationId xmlns:a16="http://schemas.microsoft.com/office/drawing/2014/main" id="{5297BAFB-AC69-5DBE-95F6-4ACC96926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2832100"/>
            <a:ext cx="1857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9EE7E69-9DB2-130E-380A-320FC40A33CB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1125538"/>
            <a:ext cx="8367712" cy="1944687"/>
            <a:chOff x="468313" y="1227460"/>
            <a:chExt cx="8367712" cy="1944688"/>
          </a:xfrm>
        </p:grpSpPr>
        <p:grpSp>
          <p:nvGrpSpPr>
            <p:cNvPr id="27667" name="Group 54">
              <a:extLst>
                <a:ext uri="{FF2B5EF4-FFF2-40B4-BE49-F238E27FC236}">
                  <a16:creationId xmlns:a16="http://schemas.microsoft.com/office/drawing/2014/main" id="{92489F9B-A54B-C4B0-0771-34D473AEE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313" y="1227460"/>
              <a:ext cx="8367712" cy="1944688"/>
              <a:chOff x="295" y="748"/>
              <a:chExt cx="5271" cy="1225"/>
            </a:xfrm>
          </p:grpSpPr>
          <p:sp>
            <p:nvSpPr>
              <p:cNvPr id="27669" name="Text Box 6">
                <a:extLst>
                  <a:ext uri="{FF2B5EF4-FFF2-40B4-BE49-F238E27FC236}">
                    <a16:creationId xmlns:a16="http://schemas.microsoft.com/office/drawing/2014/main" id="{60A28E7E-309B-EC9A-94DF-39B43CCF5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748"/>
                <a:ext cx="526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A function in the form</a:t>
                </a:r>
              </a:p>
            </p:txBody>
          </p:sp>
          <p:sp>
            <p:nvSpPr>
              <p:cNvPr id="27670" name="Text Box 8">
                <a:extLst>
                  <a:ext uri="{FF2B5EF4-FFF2-40B4-BE49-F238E27FC236}">
                    <a16:creationId xmlns:a16="http://schemas.microsoft.com/office/drawing/2014/main" id="{1FFA6AAE-C8D6-C319-F8BE-B9862E0DA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" y="1377"/>
                <a:ext cx="5261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where</a:t>
                </a:r>
                <a:r>
                  <a:rPr lang="en-US" altLang="zh-TW" sz="2800" i="1">
                    <a:latin typeface="Arial" panose="020B0604020202020204" pitchFamily="34" charset="0"/>
                  </a:rPr>
                  <a:t> a</a:t>
                </a:r>
                <a:r>
                  <a:rPr lang="en-US" altLang="zh-TW" sz="2800">
                    <a:latin typeface="Arial" panose="020B0604020202020204" pitchFamily="34" charset="0"/>
                  </a:rPr>
                  <a:t> &gt; 0 and </a:t>
                </a:r>
                <a:r>
                  <a:rPr lang="en-US" altLang="zh-TW" sz="2800" i="1">
                    <a:latin typeface="Arial" panose="020B0604020202020204" pitchFamily="34" charset="0"/>
                  </a:rPr>
                  <a:t>a</a:t>
                </a:r>
                <a:r>
                  <a:rPr lang="en-US" altLang="zh-TW" sz="2800">
                    <a:latin typeface="Arial" panose="020B0604020202020204" pitchFamily="34" charset="0"/>
                  </a:rPr>
                  <a:t> </a:t>
                </a:r>
                <a:r>
                  <a:rPr lang="en-US" altLang="zh-TW" sz="2800">
                    <a:latin typeface="Arial" panose="020B0604020202020204" pitchFamily="34" charset="0"/>
                    <a:cs typeface="Arial" panose="020B0604020202020204" pitchFamily="34" charset="0"/>
                  </a:rPr>
                  <a:t>≠ 1, is called an </a:t>
                </a:r>
                <a:r>
                  <a:rPr lang="en-US" altLang="zh-TW" sz="2800" b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exponential function</a:t>
                </a:r>
                <a:r>
                  <a:rPr lang="en-US" altLang="zh-TW" sz="28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27668" name="Text Box 6">
              <a:extLst>
                <a:ext uri="{FF2B5EF4-FFF2-40B4-BE49-F238E27FC236}">
                  <a16:creationId xmlns:a16="http://schemas.microsoft.com/office/drawing/2014/main" id="{38DE31A6-8167-20BC-F791-AEBCC3B52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996" y="1712352"/>
              <a:ext cx="39975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800" i="1">
                  <a:latin typeface="Arial" panose="020B0604020202020204" pitchFamily="34" charset="0"/>
                </a:rPr>
                <a:t>y</a:t>
              </a:r>
              <a:r>
                <a:rPr lang="en-US" altLang="zh-TW" sz="2800">
                  <a:latin typeface="Arial" panose="020B0604020202020204" pitchFamily="34" charset="0"/>
                </a:rPr>
                <a:t> = </a:t>
              </a:r>
              <a:r>
                <a:rPr lang="en-US" altLang="zh-TW" sz="2800" i="1">
                  <a:latin typeface="Arial" panose="020B0604020202020204" pitchFamily="34" charset="0"/>
                </a:rPr>
                <a:t>a</a:t>
              </a:r>
              <a:r>
                <a:rPr lang="en-US" altLang="zh-TW" sz="2800" i="1" baseline="30000">
                  <a:latin typeface="Arial" panose="020B0604020202020204" pitchFamily="34" charset="0"/>
                </a:rPr>
                <a:t>x</a:t>
              </a:r>
              <a:r>
                <a:rPr lang="en-US" altLang="zh-TW" sz="2800" i="1">
                  <a:latin typeface="Arial" panose="020B0604020202020204" pitchFamily="34" charset="0"/>
                </a:rPr>
                <a:t>    </a:t>
              </a:r>
              <a:r>
                <a:rPr lang="zh-TW" altLang="en-US" sz="2800" i="1">
                  <a:latin typeface="Arial" panose="020B0604020202020204" pitchFamily="34" charset="0"/>
                </a:rPr>
                <a:t> </a:t>
              </a:r>
              <a:r>
                <a:rPr lang="en-US" altLang="zh-TW" sz="2800">
                  <a:latin typeface="Arial" panose="020B0604020202020204" pitchFamily="34" charset="0"/>
                </a:rPr>
                <a:t>or</a:t>
              </a:r>
              <a:r>
                <a:rPr lang="en-US" altLang="zh-TW" sz="2800" i="1">
                  <a:latin typeface="Arial" panose="020B0604020202020204" pitchFamily="34" charset="0"/>
                </a:rPr>
                <a:t>   </a:t>
              </a:r>
              <a:r>
                <a:rPr lang="zh-TW" altLang="en-US" sz="2800" i="1">
                  <a:latin typeface="Arial" panose="020B0604020202020204" pitchFamily="34" charset="0"/>
                </a:rPr>
                <a:t> </a:t>
              </a:r>
              <a:r>
                <a:rPr lang="en-US" altLang="zh-TW" sz="2800" i="1">
                  <a:latin typeface="Arial" panose="020B0604020202020204" pitchFamily="34" charset="0"/>
                </a:rPr>
                <a:t> f</a:t>
              </a:r>
              <a:r>
                <a:rPr lang="en-US" altLang="zh-TW" sz="2800">
                  <a:latin typeface="Arial" panose="020B0604020202020204" pitchFamily="34" charset="0"/>
                </a:rPr>
                <a:t>(</a:t>
              </a:r>
              <a:r>
                <a:rPr lang="en-US" altLang="zh-TW" sz="2800" i="1">
                  <a:latin typeface="Arial" panose="020B0604020202020204" pitchFamily="34" charset="0"/>
                </a:rPr>
                <a:t>x</a:t>
              </a:r>
              <a:r>
                <a:rPr lang="en-US" altLang="zh-TW" sz="2800">
                  <a:latin typeface="Arial" panose="020B0604020202020204" pitchFamily="34" charset="0"/>
                </a:rPr>
                <a:t>) = </a:t>
              </a:r>
              <a:r>
                <a:rPr lang="en-US" altLang="zh-TW" sz="2800" i="1">
                  <a:latin typeface="Arial" panose="020B0604020202020204" pitchFamily="34" charset="0"/>
                </a:rPr>
                <a:t>a</a:t>
              </a:r>
              <a:r>
                <a:rPr lang="en-US" altLang="zh-TW" sz="2800" i="1" baseline="30000">
                  <a:latin typeface="Arial" panose="020B0604020202020204" pitchFamily="34" charset="0"/>
                </a:rPr>
                <a:t>x</a:t>
              </a:r>
              <a:r>
                <a:rPr lang="en-US" altLang="zh-TW" sz="2800">
                  <a:latin typeface="Arial" panose="020B0604020202020204" pitchFamily="34" charset="0"/>
                </a:rPr>
                <a:t>     </a:t>
              </a:r>
              <a:endParaRPr lang="en-US" altLang="zh-TW" sz="2800" i="1">
                <a:latin typeface="Arial" panose="020B0604020202020204" pitchFamily="34" charset="0"/>
              </a:endParaRPr>
            </a:p>
          </p:txBody>
        </p:sp>
      </p:grpSp>
      <p:sp>
        <p:nvSpPr>
          <p:cNvPr id="28" name="Text Box 24">
            <a:extLst>
              <a:ext uri="{FF2B5EF4-FFF2-40B4-BE49-F238E27FC236}">
                <a16:creationId xmlns:a16="http://schemas.microsoft.com/office/drawing/2014/main" id="{C1A27458-56A8-39D8-0D50-5A685595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701800"/>
            <a:ext cx="43005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◄"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Its domain is all real numbers.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Rectangle 111">
            <a:extLst>
              <a:ext uri="{FF2B5EF4-FFF2-40B4-BE49-F238E27FC236}">
                <a16:creationId xmlns:a16="http://schemas.microsoft.com/office/drawing/2014/main" id="{B926BDE1-7E40-3DE0-193D-E097391E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3038475"/>
            <a:ext cx="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Arial" panose="020B0604020202020204" pitchFamily="34" charset="0"/>
            </a:endParaRPr>
          </a:p>
        </p:txBody>
      </p:sp>
      <p:grpSp>
        <p:nvGrpSpPr>
          <p:cNvPr id="27655" name="Group 103">
            <a:extLst>
              <a:ext uri="{FF2B5EF4-FFF2-40B4-BE49-F238E27FC236}">
                <a16:creationId xmlns:a16="http://schemas.microsoft.com/office/drawing/2014/main" id="{88FB2C42-18A3-5BA5-1559-40CE71954522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4611688"/>
            <a:ext cx="476250" cy="941387"/>
            <a:chOff x="2100" y="3384"/>
            <a:chExt cx="300" cy="593"/>
          </a:xfrm>
        </p:grpSpPr>
        <p:sp>
          <p:nvSpPr>
            <p:cNvPr id="27662" name="Rectangle 94">
              <a:extLst>
                <a:ext uri="{FF2B5EF4-FFF2-40B4-BE49-F238E27FC236}">
                  <a16:creationId xmlns:a16="http://schemas.microsoft.com/office/drawing/2014/main" id="{A9E88DA7-6ECA-D79B-E3EC-C8D525AF8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526"/>
              <a:ext cx="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27663" name="Rectangle 95">
              <a:extLst>
                <a:ext uri="{FF2B5EF4-FFF2-40B4-BE49-F238E27FC236}">
                  <a16:creationId xmlns:a16="http://schemas.microsoft.com/office/drawing/2014/main" id="{6FB181C8-B568-5CDD-5D04-34664BD83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706"/>
              <a:ext cx="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27664" name="Rectangle 96">
              <a:extLst>
                <a:ext uri="{FF2B5EF4-FFF2-40B4-BE49-F238E27FC236}">
                  <a16:creationId xmlns:a16="http://schemas.microsoft.com/office/drawing/2014/main" id="{F02938D6-B5F8-F5DA-7E04-4980DE05A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84"/>
              <a:ext cx="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27665" name="Rectangle 97">
              <a:extLst>
                <a:ext uri="{FF2B5EF4-FFF2-40B4-BE49-F238E27FC236}">
                  <a16:creationId xmlns:a16="http://schemas.microsoft.com/office/drawing/2014/main" id="{4AAAFC65-CE7A-1020-D1C1-E84799DD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3507"/>
              <a:ext cx="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27666" name="Rectangle 100">
              <a:extLst>
                <a:ext uri="{FF2B5EF4-FFF2-40B4-BE49-F238E27FC236}">
                  <a16:creationId xmlns:a16="http://schemas.microsoft.com/office/drawing/2014/main" id="{0A293479-3FE4-6154-2045-B57A1DB95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529"/>
              <a:ext cx="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8A0DE42-DBD4-0A9D-FF45-47FBA6820F33}"/>
              </a:ext>
            </a:extLst>
          </p:cNvPr>
          <p:cNvGrpSpPr>
            <a:grpSpLocks/>
          </p:cNvGrpSpPr>
          <p:nvPr/>
        </p:nvGrpSpPr>
        <p:grpSpPr bwMode="auto">
          <a:xfrm>
            <a:off x="1817688" y="2813050"/>
            <a:ext cx="7202487" cy="3311525"/>
            <a:chOff x="1819006" y="2812796"/>
            <a:chExt cx="7200925" cy="3312370"/>
          </a:xfrm>
        </p:grpSpPr>
        <p:sp>
          <p:nvSpPr>
            <p:cNvPr id="27658" name="AutoShape 38">
              <a:extLst>
                <a:ext uri="{FF2B5EF4-FFF2-40B4-BE49-F238E27FC236}">
                  <a16:creationId xmlns:a16="http://schemas.microsoft.com/office/drawing/2014/main" id="{58542E81-CFFF-16B2-AA72-C3BCE501B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006" y="2812796"/>
              <a:ext cx="7200925" cy="3312370"/>
            </a:xfrm>
            <a:prstGeom prst="cloudCallout">
              <a:avLst>
                <a:gd name="adj1" fmla="val -53898"/>
                <a:gd name="adj2" fmla="val 2144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600">
                <a:latin typeface="Arial" panose="020B0604020202020204" pitchFamily="34" charset="0"/>
              </a:endParaRPr>
            </a:p>
          </p:txBody>
        </p:sp>
        <p:grpSp>
          <p:nvGrpSpPr>
            <p:cNvPr id="27659" name="群組 5">
              <a:extLst>
                <a:ext uri="{FF2B5EF4-FFF2-40B4-BE49-F238E27FC236}">
                  <a16:creationId xmlns:a16="http://schemas.microsoft.com/office/drawing/2014/main" id="{3848F9A8-EC83-2327-8236-65A20779A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4477" y="3292263"/>
              <a:ext cx="6892812" cy="2152961"/>
              <a:chOff x="1401027" y="5268290"/>
              <a:chExt cx="6892812" cy="2152961"/>
            </a:xfrm>
          </p:grpSpPr>
          <p:sp>
            <p:nvSpPr>
              <p:cNvPr id="27660" name="矩形 14">
                <a:extLst>
                  <a:ext uri="{FF2B5EF4-FFF2-40B4-BE49-F238E27FC236}">
                    <a16:creationId xmlns:a16="http://schemas.microsoft.com/office/drawing/2014/main" id="{876806ED-36EE-0002-F178-834298C61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027" y="5537658"/>
                <a:ext cx="6892812" cy="1883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30000"/>
                  </a:spcBef>
                  <a:buFontTx/>
                  <a:buNone/>
                </a:pPr>
                <a:r>
                  <a:rPr lang="en-US" altLang="zh-TW" sz="2800" i="1">
                    <a:latin typeface="Arial" panose="020B0604020202020204" pitchFamily="34" charset="0"/>
                  </a:rPr>
                  <a:t> y</a:t>
                </a:r>
                <a:r>
                  <a:rPr lang="en-US" altLang="zh-TW" sz="2800">
                    <a:latin typeface="Arial" panose="020B0604020202020204" pitchFamily="34" charset="0"/>
                  </a:rPr>
                  <a:t> = 3</a:t>
                </a:r>
                <a:r>
                  <a:rPr lang="en-US" altLang="zh-TW" sz="2800" i="1" baseline="30000">
                    <a:latin typeface="Arial" panose="020B0604020202020204" pitchFamily="34" charset="0"/>
                  </a:rPr>
                  <a:t>x</a:t>
                </a:r>
                <a:r>
                  <a:rPr lang="en-US" altLang="zh-TW" sz="2800" i="1">
                    <a:latin typeface="Arial" panose="020B0604020202020204" pitchFamily="34" charset="0"/>
                  </a:rPr>
                  <a:t> </a:t>
                </a:r>
                <a:r>
                  <a:rPr lang="en-US" altLang="zh-TW" sz="2800">
                    <a:latin typeface="Arial" panose="020B0604020202020204" pitchFamily="34" charset="0"/>
                  </a:rPr>
                  <a:t>and                    are</a:t>
                </a:r>
              </a:p>
              <a:p>
                <a:pPr algn="ctr" eaLnBrk="1" hangingPunct="1">
                  <a:spcBef>
                    <a:spcPct val="30000"/>
                  </a:spcBef>
                  <a:buFontTx/>
                  <a:buNone/>
                </a:pP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</a:p>
              <a:p>
                <a:pPr algn="ctr" eaLnBrk="1" hangingPunct="1">
                  <a:spcBef>
                    <a:spcPct val="3000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two examples</a:t>
                </a:r>
                <a:r>
                  <a:rPr lang="en-US" altLang="zh-TW" sz="2800">
                    <a:latin typeface="Arial" panose="020B0604020202020204" pitchFamily="34" charset="0"/>
                  </a:rPr>
                  <a:t> of </a:t>
                </a:r>
              </a:p>
              <a:p>
                <a:pPr algn="ctr" eaLnBrk="1" hangingPunct="1">
                  <a:spcBef>
                    <a:spcPct val="3000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exponential functions of </a:t>
                </a:r>
                <a:r>
                  <a:rPr lang="en-US" altLang="zh-TW" sz="2800" i="1">
                    <a:latin typeface="Arial" panose="020B0604020202020204" pitchFamily="34" charset="0"/>
                  </a:rPr>
                  <a:t>x</a:t>
                </a:r>
                <a:r>
                  <a:rPr lang="en-US" altLang="zh-TW" sz="2800">
                    <a:latin typeface="Arial" panose="020B0604020202020204" pitchFamily="34" charset="0"/>
                  </a:rPr>
                  <a:t>. </a:t>
                </a:r>
              </a:p>
            </p:txBody>
          </p:sp>
          <p:graphicFrame>
            <p:nvGraphicFramePr>
              <p:cNvPr id="27661" name="物件 3">
                <a:extLst>
                  <a:ext uri="{FF2B5EF4-FFF2-40B4-BE49-F238E27FC236}">
                    <a16:creationId xmlns:a16="http://schemas.microsoft.com/office/drawing/2014/main" id="{A9C1373F-FDE6-CED7-A20D-571C77D065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67272" y="5268290"/>
              <a:ext cx="1804928" cy="1113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3" imgW="761669" imgH="469696" progId="Equation.3">
                      <p:embed/>
                    </p:oleObj>
                  </mc:Choice>
                  <mc:Fallback>
                    <p:oleObj name="方程式" r:id="rId3" imgW="761669" imgH="469696" progId="Equation.3">
                      <p:embed/>
                      <p:pic>
                        <p:nvPicPr>
                          <p:cNvPr id="0" name="物件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7272" y="5268290"/>
                            <a:ext cx="1804928" cy="11130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97AEDA76-9CFD-47A9-91D4-5C4E626AB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3922713"/>
            <a:ext cx="2403476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DCCF27F-6781-3883-A0D9-0A8D5085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3238"/>
            <a:ext cx="84978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Graph of an exponential function </a:t>
            </a:r>
            <a:r>
              <a:rPr lang="en-US" altLang="zh-TW" sz="3000" b="1" i="1">
                <a:latin typeface="Arial" panose="020B0604020202020204" pitchFamily="34" charset="0"/>
              </a:rPr>
              <a:t>y</a:t>
            </a:r>
            <a:r>
              <a:rPr lang="en-US" altLang="zh-TW" sz="3000" b="1">
                <a:latin typeface="Arial" panose="020B0604020202020204" pitchFamily="34" charset="0"/>
              </a:rPr>
              <a:t> = </a:t>
            </a:r>
            <a:r>
              <a:rPr lang="en-US" altLang="zh-TW" sz="3000" b="1" i="1">
                <a:latin typeface="Arial" panose="020B0604020202020204" pitchFamily="34" charset="0"/>
              </a:rPr>
              <a:t>a</a:t>
            </a:r>
            <a:r>
              <a:rPr lang="en-US" altLang="zh-TW" sz="3000" b="1" i="1" baseline="30000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5" name="Group 56">
            <a:extLst>
              <a:ext uri="{FF2B5EF4-FFF2-40B4-BE49-F238E27FC236}">
                <a16:creationId xmlns:a16="http://schemas.microsoft.com/office/drawing/2014/main" id="{08ADFC67-07ED-B0D6-752F-8DB8E60782F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628775"/>
            <a:ext cx="3987800" cy="3095625"/>
            <a:chOff x="340" y="901"/>
            <a:chExt cx="2512" cy="1950"/>
          </a:xfrm>
        </p:grpSpPr>
        <p:sp>
          <p:nvSpPr>
            <p:cNvPr id="28702" name="Text Box 22">
              <a:extLst>
                <a:ext uri="{FF2B5EF4-FFF2-40B4-BE49-F238E27FC236}">
                  <a16:creationId xmlns:a16="http://schemas.microsoft.com/office/drawing/2014/main" id="{E7D9BAEB-031A-0C32-BDFB-425BFE3A5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901"/>
              <a:ext cx="998" cy="23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a</a:t>
              </a: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&gt; 1</a:t>
              </a:r>
            </a:p>
          </p:txBody>
        </p:sp>
        <p:grpSp>
          <p:nvGrpSpPr>
            <p:cNvPr id="28703" name="Group 25">
              <a:extLst>
                <a:ext uri="{FF2B5EF4-FFF2-40B4-BE49-F238E27FC236}">
                  <a16:creationId xmlns:a16="http://schemas.microsoft.com/office/drawing/2014/main" id="{EF864C60-6BF6-5738-A805-32AE599E4C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174"/>
              <a:ext cx="2512" cy="1677"/>
              <a:chOff x="204" y="890"/>
              <a:chExt cx="1723" cy="1677"/>
            </a:xfrm>
          </p:grpSpPr>
          <p:sp>
            <p:nvSpPr>
              <p:cNvPr id="28704" name="Line 26">
                <a:extLst>
                  <a:ext uri="{FF2B5EF4-FFF2-40B4-BE49-F238E27FC236}">
                    <a16:creationId xmlns:a16="http://schemas.microsoft.com/office/drawing/2014/main" id="{291FFDA4-314F-850B-B293-C0780F4F6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" y="1207"/>
                <a:ext cx="0" cy="1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705" name="Line 27">
                <a:extLst>
                  <a:ext uri="{FF2B5EF4-FFF2-40B4-BE49-F238E27FC236}">
                    <a16:creationId xmlns:a16="http://schemas.microsoft.com/office/drawing/2014/main" id="{0E3937E1-64FD-E4AE-EFCA-EE0699B7F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2069"/>
                <a:ext cx="136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706" name="Text Box 28">
                <a:extLst>
                  <a:ext uri="{FF2B5EF4-FFF2-40B4-BE49-F238E27FC236}">
                    <a16:creationId xmlns:a16="http://schemas.microsoft.com/office/drawing/2014/main" id="{47573131-F13A-EBB0-2DF8-E0D98BCD2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" y="2069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8707" name="Text Box 29">
                <a:extLst>
                  <a:ext uri="{FF2B5EF4-FFF2-40B4-BE49-F238E27FC236}">
                    <a16:creationId xmlns:a16="http://schemas.microsoft.com/office/drawing/2014/main" id="{B0227629-5158-C27E-88AD-D780B08D1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" y="890"/>
                <a:ext cx="5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8708" name="Text Box 30">
                <a:extLst>
                  <a:ext uri="{FF2B5EF4-FFF2-40B4-BE49-F238E27FC236}">
                    <a16:creationId xmlns:a16="http://schemas.microsoft.com/office/drawing/2014/main" id="{768C7BDF-59A3-999D-4E14-F13C3CF1C5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5" y="1909"/>
                <a:ext cx="5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</p:grpSp>
      <p:grpSp>
        <p:nvGrpSpPr>
          <p:cNvPr id="13" name="Group 58">
            <a:extLst>
              <a:ext uri="{FF2B5EF4-FFF2-40B4-BE49-F238E27FC236}">
                <a16:creationId xmlns:a16="http://schemas.microsoft.com/office/drawing/2014/main" id="{929F00B0-0A8F-1F5C-F1CC-82BFA99001A6}"/>
              </a:ext>
            </a:extLst>
          </p:cNvPr>
          <p:cNvGrpSpPr>
            <a:grpSpLocks/>
          </p:cNvGrpSpPr>
          <p:nvPr/>
        </p:nvGrpSpPr>
        <p:grpSpPr bwMode="auto">
          <a:xfrm>
            <a:off x="5121275" y="1614488"/>
            <a:ext cx="3987800" cy="3108325"/>
            <a:chOff x="3226" y="892"/>
            <a:chExt cx="2512" cy="1958"/>
          </a:xfrm>
        </p:grpSpPr>
        <p:sp>
          <p:nvSpPr>
            <p:cNvPr id="28695" name="Text Box 34">
              <a:extLst>
                <a:ext uri="{FF2B5EF4-FFF2-40B4-BE49-F238E27FC236}">
                  <a16:creationId xmlns:a16="http://schemas.microsoft.com/office/drawing/2014/main" id="{77D03BC5-8B0B-F6B0-1603-90DCD8DB8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892"/>
              <a:ext cx="998" cy="23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0 </a:t>
              </a:r>
              <a:r>
                <a:rPr lang="en-US" altLang="zh-TW" sz="1800" i="1">
                  <a:latin typeface="Arial" panose="020B0604020202020204" pitchFamily="34" charset="0"/>
                </a:rPr>
                <a:t> a</a:t>
              </a: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 1</a:t>
              </a:r>
            </a:p>
          </p:txBody>
        </p:sp>
        <p:grpSp>
          <p:nvGrpSpPr>
            <p:cNvPr id="28696" name="Group 37">
              <a:extLst>
                <a:ext uri="{FF2B5EF4-FFF2-40B4-BE49-F238E27FC236}">
                  <a16:creationId xmlns:a16="http://schemas.microsoft.com/office/drawing/2014/main" id="{997872CB-A46F-916C-A4A8-BAE3073E7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6" y="1173"/>
              <a:ext cx="2512" cy="1677"/>
              <a:chOff x="204" y="890"/>
              <a:chExt cx="1723" cy="1677"/>
            </a:xfrm>
          </p:grpSpPr>
          <p:sp>
            <p:nvSpPr>
              <p:cNvPr id="28697" name="Line 38">
                <a:extLst>
                  <a:ext uri="{FF2B5EF4-FFF2-40B4-BE49-F238E27FC236}">
                    <a16:creationId xmlns:a16="http://schemas.microsoft.com/office/drawing/2014/main" id="{841601E0-F5D1-A2D1-086E-C16E7DA28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" y="1207"/>
                <a:ext cx="0" cy="1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698" name="Line 39">
                <a:extLst>
                  <a:ext uri="{FF2B5EF4-FFF2-40B4-BE49-F238E27FC236}">
                    <a16:creationId xmlns:a16="http://schemas.microsoft.com/office/drawing/2014/main" id="{7502BAB7-119E-2CB4-AFC3-DEA66FFEB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2069"/>
                <a:ext cx="136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699" name="Text Box 40">
                <a:extLst>
                  <a:ext uri="{FF2B5EF4-FFF2-40B4-BE49-F238E27FC236}">
                    <a16:creationId xmlns:a16="http://schemas.microsoft.com/office/drawing/2014/main" id="{E51BF8DD-9532-FCD4-05DE-9032A01EE6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" y="2069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 0</a:t>
                </a:r>
              </a:p>
            </p:txBody>
          </p:sp>
          <p:sp>
            <p:nvSpPr>
              <p:cNvPr id="28700" name="Text Box 41">
                <a:extLst>
                  <a:ext uri="{FF2B5EF4-FFF2-40B4-BE49-F238E27FC236}">
                    <a16:creationId xmlns:a16="http://schemas.microsoft.com/office/drawing/2014/main" id="{6C94E426-5CA3-2FBB-62AC-B416435A9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" y="890"/>
                <a:ext cx="5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8701" name="Text Box 42">
                <a:extLst>
                  <a:ext uri="{FF2B5EF4-FFF2-40B4-BE49-F238E27FC236}">
                    <a16:creationId xmlns:a16="http://schemas.microsoft.com/office/drawing/2014/main" id="{7042AA61-5EA0-E79C-B100-4CA1A43A7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5" y="1909"/>
                <a:ext cx="5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</p:grpSp>
      <p:grpSp>
        <p:nvGrpSpPr>
          <p:cNvPr id="24" name="Group 63">
            <a:extLst>
              <a:ext uri="{FF2B5EF4-FFF2-40B4-BE49-F238E27FC236}">
                <a16:creationId xmlns:a16="http://schemas.microsoft.com/office/drawing/2014/main" id="{DC932569-705D-16B2-E732-910C82930CC0}"/>
              </a:ext>
            </a:extLst>
          </p:cNvPr>
          <p:cNvGrpSpPr>
            <a:grpSpLocks/>
          </p:cNvGrpSpPr>
          <p:nvPr/>
        </p:nvGrpSpPr>
        <p:grpSpPr bwMode="auto">
          <a:xfrm>
            <a:off x="711200" y="2058988"/>
            <a:ext cx="2798763" cy="1871662"/>
            <a:chOff x="448" y="1172"/>
            <a:chExt cx="1763" cy="1179"/>
          </a:xfrm>
        </p:grpSpPr>
        <p:grpSp>
          <p:nvGrpSpPr>
            <p:cNvPr id="28690" name="Group 57">
              <a:extLst>
                <a:ext uri="{FF2B5EF4-FFF2-40B4-BE49-F238E27FC236}">
                  <a16:creationId xmlns:a16="http://schemas.microsoft.com/office/drawing/2014/main" id="{2270299E-8508-A924-525D-65BD2C9D6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" y="1172"/>
              <a:ext cx="1493" cy="1179"/>
              <a:chOff x="448" y="1172"/>
              <a:chExt cx="1493" cy="1179"/>
            </a:xfrm>
          </p:grpSpPr>
          <p:sp>
            <p:nvSpPr>
              <p:cNvPr id="28692" name="Arc 31">
                <a:extLst>
                  <a:ext uri="{FF2B5EF4-FFF2-40B4-BE49-F238E27FC236}">
                    <a16:creationId xmlns:a16="http://schemas.microsoft.com/office/drawing/2014/main" id="{F9A789FA-6CB2-B078-EEBE-FDA5B1FC4F66}"/>
                  </a:ext>
                </a:extLst>
              </p:cNvPr>
              <p:cNvSpPr>
                <a:spLocks/>
              </p:cNvSpPr>
              <p:nvPr/>
            </p:nvSpPr>
            <p:spPr bwMode="auto">
              <a:xfrm rot="130772" flipV="1">
                <a:off x="448" y="1172"/>
                <a:ext cx="1493" cy="1179"/>
              </a:xfrm>
              <a:custGeom>
                <a:avLst/>
                <a:gdLst>
                  <a:gd name="T0" fmla="*/ 0 w 20882"/>
                  <a:gd name="T1" fmla="*/ 0 h 21600"/>
                  <a:gd name="T2" fmla="*/ 0 w 20882"/>
                  <a:gd name="T3" fmla="*/ 0 h 21600"/>
                  <a:gd name="T4" fmla="*/ 0 w 2088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882" h="21600" fill="none" extrusionOk="0">
                    <a:moveTo>
                      <a:pt x="-1" y="0"/>
                    </a:moveTo>
                    <a:cubicBezTo>
                      <a:pt x="9802" y="0"/>
                      <a:pt x="18376" y="6601"/>
                      <a:pt x="20882" y="16077"/>
                    </a:cubicBezTo>
                  </a:path>
                  <a:path w="20882" h="21600" stroke="0" extrusionOk="0">
                    <a:moveTo>
                      <a:pt x="-1" y="0"/>
                    </a:moveTo>
                    <a:cubicBezTo>
                      <a:pt x="9802" y="0"/>
                      <a:pt x="18376" y="6601"/>
                      <a:pt x="20882" y="160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28693" name="Text Box 32">
                <a:extLst>
                  <a:ext uri="{FF2B5EF4-FFF2-40B4-BE49-F238E27FC236}">
                    <a16:creationId xmlns:a16="http://schemas.microsoft.com/office/drawing/2014/main" id="{0420ECE8-01D0-3C45-5392-0D7772DF1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" y="192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>
                    <a:latin typeface="Arial" panose="020B0604020202020204" pitchFamily="34" charset="0"/>
                  </a:rPr>
                  <a:t>(0, 1)</a:t>
                </a:r>
              </a:p>
            </p:txBody>
          </p:sp>
          <p:graphicFrame>
            <p:nvGraphicFramePr>
              <p:cNvPr id="28694" name="Object 47">
                <a:extLst>
                  <a:ext uri="{FF2B5EF4-FFF2-40B4-BE49-F238E27FC236}">
                    <a16:creationId xmlns:a16="http://schemas.microsoft.com/office/drawing/2014/main" id="{E9C832AB-26D3-1898-9EDC-50D17E6A82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29" y="2045"/>
              <a:ext cx="18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2" imgW="114102" imgH="126780" progId="Equation.3">
                      <p:embed/>
                    </p:oleObj>
                  </mc:Choice>
                  <mc:Fallback>
                    <p:oleObj name="方程式" r:id="rId2" imgW="114102" imgH="12678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9" y="2045"/>
                            <a:ext cx="18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91" name="Rectangle 61">
              <a:extLst>
                <a:ext uri="{FF2B5EF4-FFF2-40B4-BE49-F238E27FC236}">
                  <a16:creationId xmlns:a16="http://schemas.microsoft.com/office/drawing/2014/main" id="{70D8C6D2-D851-0886-B848-940D228B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253"/>
              <a:ext cx="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 =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 i="1" baseline="300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30" name="Group 64">
            <a:extLst>
              <a:ext uri="{FF2B5EF4-FFF2-40B4-BE49-F238E27FC236}">
                <a16:creationId xmlns:a16="http://schemas.microsoft.com/office/drawing/2014/main" id="{37E26E5E-6BF1-B642-71C5-10B87B102097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2032000"/>
            <a:ext cx="2719387" cy="1871663"/>
            <a:chOff x="3309" y="1155"/>
            <a:chExt cx="1713" cy="1179"/>
          </a:xfrm>
        </p:grpSpPr>
        <p:grpSp>
          <p:nvGrpSpPr>
            <p:cNvPr id="28685" name="Group 59">
              <a:extLst>
                <a:ext uri="{FF2B5EF4-FFF2-40B4-BE49-F238E27FC236}">
                  <a16:creationId xmlns:a16="http://schemas.microsoft.com/office/drawing/2014/main" id="{AE7F3171-94EC-5E74-4468-318CB2501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9" y="1155"/>
              <a:ext cx="1493" cy="1179"/>
              <a:chOff x="3529" y="1155"/>
              <a:chExt cx="1493" cy="1179"/>
            </a:xfrm>
          </p:grpSpPr>
          <p:sp>
            <p:nvSpPr>
              <p:cNvPr id="28687" name="Arc 43">
                <a:extLst>
                  <a:ext uri="{FF2B5EF4-FFF2-40B4-BE49-F238E27FC236}">
                    <a16:creationId xmlns:a16="http://schemas.microsoft.com/office/drawing/2014/main" id="{CD927B5F-243A-5B80-3C17-3B217E066B8F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0772" flipH="1" flipV="1">
                <a:off x="3529" y="1155"/>
                <a:ext cx="1493" cy="1179"/>
              </a:xfrm>
              <a:custGeom>
                <a:avLst/>
                <a:gdLst>
                  <a:gd name="T0" fmla="*/ 0 w 20882"/>
                  <a:gd name="T1" fmla="*/ 0 h 21600"/>
                  <a:gd name="T2" fmla="*/ 0 w 20882"/>
                  <a:gd name="T3" fmla="*/ 0 h 21600"/>
                  <a:gd name="T4" fmla="*/ 0 w 2088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882" h="21600" fill="none" extrusionOk="0">
                    <a:moveTo>
                      <a:pt x="-1" y="0"/>
                    </a:moveTo>
                    <a:cubicBezTo>
                      <a:pt x="9802" y="0"/>
                      <a:pt x="18376" y="6601"/>
                      <a:pt x="20882" y="16077"/>
                    </a:cubicBezTo>
                  </a:path>
                  <a:path w="20882" h="21600" stroke="0" extrusionOk="0">
                    <a:moveTo>
                      <a:pt x="-1" y="0"/>
                    </a:moveTo>
                    <a:cubicBezTo>
                      <a:pt x="9802" y="0"/>
                      <a:pt x="18376" y="6601"/>
                      <a:pt x="20882" y="160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28688" name="Text Box 44">
                <a:extLst>
                  <a:ext uri="{FF2B5EF4-FFF2-40B4-BE49-F238E27FC236}">
                    <a16:creationId xmlns:a16="http://schemas.microsoft.com/office/drawing/2014/main" id="{A00100E5-6A5D-5C45-02FA-9E7A9DBD2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4" y="192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>
                    <a:latin typeface="Arial" panose="020B0604020202020204" pitchFamily="34" charset="0"/>
                  </a:rPr>
                  <a:t>(0, 1)</a:t>
                </a:r>
              </a:p>
            </p:txBody>
          </p:sp>
          <p:graphicFrame>
            <p:nvGraphicFramePr>
              <p:cNvPr id="28689" name="Object 48">
                <a:extLst>
                  <a:ext uri="{FF2B5EF4-FFF2-40B4-BE49-F238E27FC236}">
                    <a16:creationId xmlns:a16="http://schemas.microsoft.com/office/drawing/2014/main" id="{76EAE924-8630-70EA-B6FA-C971C8428F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14" y="2045"/>
              <a:ext cx="18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2" imgW="114102" imgH="126780" progId="Equation.3">
                      <p:embed/>
                    </p:oleObj>
                  </mc:Choice>
                  <mc:Fallback>
                    <p:oleObj name="方程式" r:id="rId2" imgW="114102" imgH="12678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" y="2045"/>
                            <a:ext cx="18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6" name="Rectangle 62">
              <a:extLst>
                <a:ext uri="{FF2B5EF4-FFF2-40B4-BE49-F238E27FC236}">
                  <a16:creationId xmlns:a16="http://schemas.microsoft.com/office/drawing/2014/main" id="{EDFF9D6B-8A58-E0A9-49BC-EEFE495EB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928"/>
              <a:ext cx="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 =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 i="1" baseline="300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1DF5231-A071-5736-A7B1-7115A792C5D7}"/>
              </a:ext>
            </a:extLst>
          </p:cNvPr>
          <p:cNvGrpSpPr>
            <a:grpSpLocks/>
          </p:cNvGrpSpPr>
          <p:nvPr/>
        </p:nvGrpSpPr>
        <p:grpSpPr bwMode="auto">
          <a:xfrm>
            <a:off x="2151063" y="3678238"/>
            <a:ext cx="4495800" cy="2019300"/>
            <a:chOff x="2151062" y="3678239"/>
            <a:chExt cx="4495800" cy="2019300"/>
          </a:xfrm>
        </p:grpSpPr>
        <p:pic>
          <p:nvPicPr>
            <p:cNvPr id="28683" name="Picture 34">
              <a:extLst>
                <a:ext uri="{FF2B5EF4-FFF2-40B4-BE49-F238E27FC236}">
                  <a16:creationId xmlns:a16="http://schemas.microsoft.com/office/drawing/2014/main" id="{D31F23C0-0118-CA79-FA06-7729301AE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062" y="3678239"/>
              <a:ext cx="4495800" cy="201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矩形 1">
              <a:extLst>
                <a:ext uri="{FF2B5EF4-FFF2-40B4-BE49-F238E27FC236}">
                  <a16:creationId xmlns:a16="http://schemas.microsoft.com/office/drawing/2014/main" id="{C733BD7D-2A94-5497-C8A8-35FB862D2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417" y="4869161"/>
              <a:ext cx="32037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The graphs cut the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-axis at (0, 1).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33E41E7-EE77-A387-CD8B-A9F643BDB7B4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2001838"/>
            <a:ext cx="2511425" cy="1016000"/>
            <a:chOff x="3141297" y="2001614"/>
            <a:chExt cx="2511616" cy="1015663"/>
          </a:xfrm>
        </p:grpSpPr>
        <p:pic>
          <p:nvPicPr>
            <p:cNvPr id="28681" name="Picture 35">
              <a:extLst>
                <a:ext uri="{FF2B5EF4-FFF2-40B4-BE49-F238E27FC236}">
                  <a16:creationId xmlns:a16="http://schemas.microsoft.com/office/drawing/2014/main" id="{A968DA15-467C-893B-6EE5-823BA5114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1297" y="2006352"/>
              <a:ext cx="2511616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矩形 5">
              <a:extLst>
                <a:ext uri="{FF2B5EF4-FFF2-40B4-BE49-F238E27FC236}">
                  <a16:creationId xmlns:a16="http://schemas.microsoft.com/office/drawing/2014/main" id="{DA8A8537-F22C-C871-7BDB-4A1BCA952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137" y="2001614"/>
              <a:ext cx="185395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The graphs lie above the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-axis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38">
            <a:extLst>
              <a:ext uri="{FF2B5EF4-FFF2-40B4-BE49-F238E27FC236}">
                <a16:creationId xmlns:a16="http://schemas.microsoft.com/office/drawing/2014/main" id="{540C2AB8-A52F-38BA-8748-1147BA685005}"/>
              </a:ext>
            </a:extLst>
          </p:cNvPr>
          <p:cNvSpPr>
            <a:spLocks noChangeArrowheads="1"/>
          </p:cNvSpPr>
          <p:nvPr/>
        </p:nvSpPr>
        <p:spPr bwMode="auto">
          <a:xfrm rot="218370">
            <a:off x="53975" y="3833813"/>
            <a:ext cx="6699250" cy="2908300"/>
          </a:xfrm>
          <a:prstGeom prst="cloudCallout">
            <a:avLst>
              <a:gd name="adj1" fmla="val 61708"/>
              <a:gd name="adj2" fmla="val -3133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600">
              <a:latin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0E58FC8-8F50-BE95-1BFE-6D4EE7CF14E2}"/>
              </a:ext>
            </a:extLst>
          </p:cNvPr>
          <p:cNvGrpSpPr>
            <a:grpSpLocks/>
          </p:cNvGrpSpPr>
          <p:nvPr/>
        </p:nvGrpSpPr>
        <p:grpSpPr bwMode="auto">
          <a:xfrm>
            <a:off x="2293938" y="620713"/>
            <a:ext cx="3775075" cy="3105150"/>
            <a:chOff x="2293938" y="2411596"/>
            <a:chExt cx="3775063" cy="3104967"/>
          </a:xfrm>
        </p:grpSpPr>
        <p:sp>
          <p:nvSpPr>
            <p:cNvPr id="29712" name="Text Box 116">
              <a:extLst>
                <a:ext uri="{FF2B5EF4-FFF2-40B4-BE49-F238E27FC236}">
                  <a16:creationId xmlns:a16="http://schemas.microsoft.com/office/drawing/2014/main" id="{0EA075B5-71FB-CD6E-6B02-BB70EC3C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502" y="4871709"/>
              <a:ext cx="287450" cy="644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9713" name="Line 118">
              <a:extLst>
                <a:ext uri="{FF2B5EF4-FFF2-40B4-BE49-F238E27FC236}">
                  <a16:creationId xmlns:a16="http://schemas.microsoft.com/office/drawing/2014/main" id="{866D1746-0F25-03A5-9D47-99C462E42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5275" y="2780490"/>
              <a:ext cx="2297" cy="2699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714" name="Line 119">
              <a:extLst>
                <a:ext uri="{FF2B5EF4-FFF2-40B4-BE49-F238E27FC236}">
                  <a16:creationId xmlns:a16="http://schemas.microsoft.com/office/drawing/2014/main" id="{69454F05-2B11-7039-7AB2-364B6979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3938" y="4887436"/>
              <a:ext cx="3528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715" name="Text Box 120">
              <a:extLst>
                <a:ext uri="{FF2B5EF4-FFF2-40B4-BE49-F238E27FC236}">
                  <a16:creationId xmlns:a16="http://schemas.microsoft.com/office/drawing/2014/main" id="{B6EFC96D-65B4-6759-CBC7-4479D538A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2225" y="4662702"/>
              <a:ext cx="2867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9716" name="Text Box 125">
              <a:extLst>
                <a:ext uri="{FF2B5EF4-FFF2-40B4-BE49-F238E27FC236}">
                  <a16:creationId xmlns:a16="http://schemas.microsoft.com/office/drawing/2014/main" id="{BE0DAFC2-F002-FBCF-DFFD-003AD40B5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813" y="2411596"/>
              <a:ext cx="28677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35852" name="矩形 22">
            <a:extLst>
              <a:ext uri="{FF2B5EF4-FFF2-40B4-BE49-F238E27FC236}">
                <a16:creationId xmlns:a16="http://schemas.microsoft.com/office/drawing/2014/main" id="{324DB139-D357-CF16-B075-D96E44E1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5319713"/>
            <a:ext cx="72548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show reflectional symmetry with each other</a:t>
            </a:r>
          </a:p>
          <a:p>
            <a:pPr algn="ctr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about the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-axis. </a:t>
            </a:r>
          </a:p>
        </p:txBody>
      </p:sp>
      <p:sp>
        <p:nvSpPr>
          <p:cNvPr id="35854" name="矩形 3">
            <a:extLst>
              <a:ext uri="{FF2B5EF4-FFF2-40B4-BE49-F238E27FC236}">
                <a16:creationId xmlns:a16="http://schemas.microsoft.com/office/drawing/2014/main" id="{B41E7BB7-BF55-3A33-9556-F94EE87D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654550"/>
            <a:ext cx="8497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Note that the graphs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a</a:t>
            </a:r>
            <a:r>
              <a:rPr lang="en-US" altLang="zh-TW" sz="2400" i="1" baseline="30000">
                <a:latin typeface="Arial" panose="020B0604020202020204" pitchFamily="34" charset="0"/>
                <a:ea typeface="Arial Unicode MS" pitchFamily="34" charset="-120"/>
              </a:rPr>
              <a:t>x</a:t>
            </a:r>
            <a:endParaRPr lang="en-US" altLang="zh-TW" sz="2400" b="1"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35849" name="Text Box 10">
            <a:extLst>
              <a:ext uri="{FF2B5EF4-FFF2-40B4-BE49-F238E27FC236}">
                <a16:creationId xmlns:a16="http://schemas.microsoft.com/office/drawing/2014/main" id="{76A9CEED-C461-F886-4DAC-E92402FA0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1565275"/>
            <a:ext cx="1617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</a:t>
            </a:r>
            <a:r>
              <a:rPr lang="en-US" altLang="zh-TW" sz="2000" i="1" baseline="30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 </a:t>
            </a:r>
            <a:endParaRPr lang="en-US" altLang="zh-TW" sz="20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5850" name="手繪多邊形 15371">
            <a:extLst>
              <a:ext uri="{FF2B5EF4-FFF2-40B4-BE49-F238E27FC236}">
                <a16:creationId xmlns:a16="http://schemas.microsoft.com/office/drawing/2014/main" id="{AD553172-0BA2-CE2B-F5E4-F2D5F4A8C65D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834481" y="808832"/>
            <a:ext cx="1881187" cy="2559050"/>
          </a:xfrm>
          <a:custGeom>
            <a:avLst/>
            <a:gdLst>
              <a:gd name="T0" fmla="*/ 0 w 1876425"/>
              <a:gd name="T1" fmla="*/ 6338435 h 2390775"/>
              <a:gd name="T2" fmla="*/ 72077 w 1876425"/>
              <a:gd name="T3" fmla="*/ 3383827 h 2390775"/>
              <a:gd name="T4" fmla="*/ 299391 w 1876425"/>
              <a:gd name="T5" fmla="*/ 1641418 h 2390775"/>
              <a:gd name="T6" fmla="*/ 1092223 w 1876425"/>
              <a:gd name="T7" fmla="*/ 0 h 23907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76425" h="2390775">
                <a:moveTo>
                  <a:pt x="0" y="2390775"/>
                </a:moveTo>
                <a:cubicBezTo>
                  <a:pt x="19050" y="1981200"/>
                  <a:pt x="38100" y="1571625"/>
                  <a:pt x="123825" y="1276350"/>
                </a:cubicBezTo>
                <a:cubicBezTo>
                  <a:pt x="209550" y="981075"/>
                  <a:pt x="222250" y="831850"/>
                  <a:pt x="514350" y="619125"/>
                </a:cubicBezTo>
                <a:cubicBezTo>
                  <a:pt x="806450" y="406400"/>
                  <a:pt x="1341437" y="203200"/>
                  <a:pt x="1876425" y="0"/>
                </a:cubicBezTo>
              </a:path>
            </a:pathLst>
          </a:custGeom>
          <a:noFill/>
          <a:ln w="1905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851" name="矩形 25">
            <a:extLst>
              <a:ext uri="{FF2B5EF4-FFF2-40B4-BE49-F238E27FC236}">
                <a16:creationId xmlns:a16="http://schemas.microsoft.com/office/drawing/2014/main" id="{33FAA7F0-2390-D283-93E0-747EB40D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25654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1 -</a:t>
            </a:r>
            <a:endParaRPr lang="zh-HK" altLang="en-US" sz="1800" i="1">
              <a:latin typeface="Arial" panose="020B0604020202020204" pitchFamily="34" charset="0"/>
            </a:endParaRPr>
          </a:p>
        </p:txBody>
      </p:sp>
      <p:sp>
        <p:nvSpPr>
          <p:cNvPr id="35847" name="手繪多邊形 15371">
            <a:extLst>
              <a:ext uri="{FF2B5EF4-FFF2-40B4-BE49-F238E27FC236}">
                <a16:creationId xmlns:a16="http://schemas.microsoft.com/office/drawing/2014/main" id="{627EB677-AE08-5071-323F-59DDFE526503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495675" y="795338"/>
            <a:ext cx="1882775" cy="2559050"/>
          </a:xfrm>
          <a:custGeom>
            <a:avLst/>
            <a:gdLst>
              <a:gd name="T0" fmla="*/ 0 w 1876425"/>
              <a:gd name="T1" fmla="*/ 33492464 h 2390775"/>
              <a:gd name="T2" fmla="*/ 232087 w 1876425"/>
              <a:gd name="T3" fmla="*/ 17880423 h 2390775"/>
              <a:gd name="T4" fmla="*/ 964044 w 1876425"/>
              <a:gd name="T5" fmla="*/ 8673341 h 2390775"/>
              <a:gd name="T6" fmla="*/ 3516974 w 1876425"/>
              <a:gd name="T7" fmla="*/ 0 h 23907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76425" h="2390775">
                <a:moveTo>
                  <a:pt x="0" y="2390775"/>
                </a:moveTo>
                <a:cubicBezTo>
                  <a:pt x="19050" y="1981200"/>
                  <a:pt x="38100" y="1571625"/>
                  <a:pt x="123825" y="1276350"/>
                </a:cubicBezTo>
                <a:cubicBezTo>
                  <a:pt x="209550" y="981075"/>
                  <a:pt x="222250" y="831850"/>
                  <a:pt x="514350" y="619125"/>
                </a:cubicBezTo>
                <a:cubicBezTo>
                  <a:pt x="806450" y="406400"/>
                  <a:pt x="1341437" y="203200"/>
                  <a:pt x="1876425" y="0"/>
                </a:cubicBezTo>
              </a:path>
            </a:pathLst>
          </a:cu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aphicFrame>
        <p:nvGraphicFramePr>
          <p:cNvPr id="35848" name="物件 25">
            <a:extLst>
              <a:ext uri="{FF2B5EF4-FFF2-40B4-BE49-F238E27FC236}">
                <a16:creationId xmlns:a16="http://schemas.microsoft.com/office/drawing/2014/main" id="{023B18E5-E995-11B2-4DDD-12646B280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1439863"/>
          <a:ext cx="863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863225" imgH="647419" progId="Equation.3">
                  <p:embed/>
                </p:oleObj>
              </mc:Choice>
              <mc:Fallback>
                <p:oleObj name="方程式" r:id="rId3" imgW="863225" imgH="647419" progId="Equation.3">
                  <p:embed/>
                  <p:pic>
                    <p:nvPicPr>
                      <p:cNvPr id="0" name="物件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439863"/>
                        <a:ext cx="863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接點 61">
            <a:extLst>
              <a:ext uri="{FF2B5EF4-FFF2-40B4-BE49-F238E27FC236}">
                <a16:creationId xmlns:a16="http://schemas.microsoft.com/office/drawing/2014/main" id="{9929EE66-EDFD-735D-A63F-8056641327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21150" y="990600"/>
            <a:ext cx="0" cy="2728913"/>
          </a:xfrm>
          <a:prstGeom prst="line">
            <a:avLst/>
          </a:prstGeom>
          <a:noFill/>
          <a:ln w="28575" algn="ctr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59CE5239-B51C-6784-0286-C5B777D1F51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510088"/>
            <a:ext cx="1800225" cy="790575"/>
            <a:chOff x="4932040" y="4581127"/>
            <a:chExt cx="1800200" cy="791010"/>
          </a:xfrm>
        </p:grpSpPr>
        <p:graphicFrame>
          <p:nvGraphicFramePr>
            <p:cNvPr id="29710" name="物件 1">
              <a:extLst>
                <a:ext uri="{FF2B5EF4-FFF2-40B4-BE49-F238E27FC236}">
                  <a16:creationId xmlns:a16="http://schemas.microsoft.com/office/drawing/2014/main" id="{0AA96F86-757E-159D-46A9-51C4C60ECF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5496" y="4581127"/>
            <a:ext cx="1066744" cy="79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130300" imgH="838200" progId="Equation.3">
                    <p:embed/>
                  </p:oleObj>
                </mc:Choice>
                <mc:Fallback>
                  <p:oleObj name="方程式" r:id="rId5" imgW="1130300" imgH="838200" progId="Equation.3">
                    <p:embed/>
                    <p:pic>
                      <p:nvPicPr>
                        <p:cNvPr id="0" name="物件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5496" y="4581127"/>
                          <a:ext cx="1066744" cy="7910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1" name="矩形 2">
              <a:extLst>
                <a:ext uri="{FF2B5EF4-FFF2-40B4-BE49-F238E27FC236}">
                  <a16:creationId xmlns:a16="http://schemas.microsoft.com/office/drawing/2014/main" id="{0B6C9A0E-D307-3601-6ED3-C22CFB96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725144"/>
              <a:ext cx="6992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</a:rPr>
                <a:t>and</a:t>
              </a:r>
              <a:endParaRPr lang="en-US" altLang="zh-TW" sz="2400" b="1"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32EE1A1-46B4-DB17-45D4-02151CA67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213100"/>
            <a:ext cx="2524125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5852" grpId="0"/>
      <p:bldP spid="35854" grpId="0"/>
      <p:bldP spid="35849" grpId="0"/>
      <p:bldP spid="358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>
            <a:extLst>
              <a:ext uri="{FF2B5EF4-FFF2-40B4-BE49-F238E27FC236}">
                <a16:creationId xmlns:a16="http://schemas.microsoft.com/office/drawing/2014/main" id="{C43A6AA0-033D-B972-0C8A-016B1AB6E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476250"/>
            <a:ext cx="4751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Logarithmic</a:t>
            </a:r>
            <a:r>
              <a:rPr lang="en-US" altLang="zh-TW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TW" b="1">
                <a:latin typeface="Arial" panose="020B0604020202020204" pitchFamily="34" charset="0"/>
              </a:rPr>
              <a:t>Functions</a:t>
            </a:r>
            <a:endParaRPr lang="en-US" altLang="zh-TW" b="1" i="1">
              <a:latin typeface="Arial" panose="020B0604020202020204" pitchFamily="34" charset="0"/>
            </a:endParaRPr>
          </a:p>
        </p:txBody>
      </p:sp>
      <p:grpSp>
        <p:nvGrpSpPr>
          <p:cNvPr id="232459" name="Group 11">
            <a:extLst>
              <a:ext uri="{FF2B5EF4-FFF2-40B4-BE49-F238E27FC236}">
                <a16:creationId xmlns:a16="http://schemas.microsoft.com/office/drawing/2014/main" id="{DAA64BD1-BFD9-C63B-6F6F-92CFF7058C3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25538"/>
            <a:ext cx="8351837" cy="2041525"/>
            <a:chOff x="295" y="748"/>
            <a:chExt cx="5261" cy="1286"/>
          </a:xfrm>
        </p:grpSpPr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DBE36FA8-17C6-AFFE-5C74-42161A628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026"/>
              <a:ext cx="5261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TW" sz="28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where</a:t>
              </a:r>
              <a:r>
                <a:rPr lang="en-US" altLang="zh-TW" sz="2800" i="1">
                  <a:latin typeface="Arial" panose="020B0604020202020204" pitchFamily="34" charset="0"/>
                </a:rPr>
                <a:t> a</a:t>
              </a:r>
              <a:r>
                <a:rPr lang="en-US" altLang="zh-TW" sz="2800">
                  <a:latin typeface="Arial" panose="020B0604020202020204" pitchFamily="34" charset="0"/>
                </a:rPr>
                <a:t> &gt; 0 and </a:t>
              </a:r>
              <a:r>
                <a:rPr lang="en-US" altLang="zh-TW" sz="2800" i="1">
                  <a:latin typeface="Arial" panose="020B0604020202020204" pitchFamily="34" charset="0"/>
                </a:rPr>
                <a:t>a</a:t>
              </a:r>
              <a:r>
                <a:rPr lang="en-US" altLang="zh-TW" sz="2800">
                  <a:latin typeface="Arial" panose="020B0604020202020204" pitchFamily="34" charset="0"/>
                </a:rPr>
                <a:t> </a:t>
              </a:r>
              <a:r>
                <a:rPr lang="en-US" altLang="zh-TW" sz="2800">
                  <a:latin typeface="Arial" panose="020B0604020202020204" pitchFamily="34" charset="0"/>
                  <a:cs typeface="Arial" panose="020B0604020202020204" pitchFamily="34" charset="0"/>
                </a:rPr>
                <a:t>≠ 1, is called an </a:t>
              </a:r>
              <a:r>
                <a:rPr lang="en-US" altLang="zh-TW" sz="28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logarithmic function</a:t>
              </a:r>
              <a:r>
                <a:rPr lang="en-US" altLang="zh-TW" sz="28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0732" name="Text Box 8">
              <a:extLst>
                <a:ext uri="{FF2B5EF4-FFF2-40B4-BE49-F238E27FC236}">
                  <a16:creationId xmlns:a16="http://schemas.microsoft.com/office/drawing/2014/main" id="{BEB57AD5-AE37-C176-21C6-431D89DD8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748"/>
              <a:ext cx="5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A function in the form</a:t>
              </a:r>
            </a:p>
          </p:txBody>
        </p:sp>
        <p:graphicFrame>
          <p:nvGraphicFramePr>
            <p:cNvPr id="30733" name="Object 9">
              <a:extLst>
                <a:ext uri="{FF2B5EF4-FFF2-40B4-BE49-F238E27FC236}">
                  <a16:creationId xmlns:a16="http://schemas.microsoft.com/office/drawing/2014/main" id="{1B9E571D-F442-C721-B977-5DCB92B53F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" y="1099"/>
            <a:ext cx="266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854200" imgH="228600" progId="Equation.3">
                    <p:embed/>
                  </p:oleObj>
                </mc:Choice>
                <mc:Fallback>
                  <p:oleObj name="方程式" r:id="rId3" imgW="18542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099"/>
                          <a:ext cx="266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24">
            <a:extLst>
              <a:ext uri="{FF2B5EF4-FFF2-40B4-BE49-F238E27FC236}">
                <a16:creationId xmlns:a16="http://schemas.microsoft.com/office/drawing/2014/main" id="{7E34FC15-F4DB-E1BB-18A1-7D68A761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1209675"/>
            <a:ext cx="43005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1800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     Since a logarithmic function is    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1800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     undefined when </a:t>
            </a:r>
            <a:r>
              <a:rPr lang="en-US" altLang="zh-TW" sz="1800" i="1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x</a:t>
            </a:r>
            <a:r>
              <a:rPr lang="en-US" altLang="zh-TW" sz="1800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srgbClr val="3366FF"/>
                </a:solidFill>
                <a:latin typeface="Arial" charset="0"/>
                <a:cs typeface="Arial" charset="0"/>
                <a:sym typeface="Symbol"/>
              </a:rPr>
              <a:t></a:t>
            </a:r>
            <a:r>
              <a:rPr lang="en-US" altLang="zh-TW" sz="1800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 0, its domain </a:t>
            </a:r>
          </a:p>
          <a:p>
            <a:pPr eaLnBrk="1" hangingPunct="1">
              <a:spcBef>
                <a:spcPts val="0"/>
              </a:spcBef>
              <a:buFont typeface="Arial" charset="0"/>
              <a:buChar char="◄"/>
              <a:defRPr/>
            </a:pPr>
            <a:r>
              <a:rPr lang="en-US" altLang="zh-TW" sz="1800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is all positive real numbers. </a:t>
            </a:r>
            <a:r>
              <a:rPr lang="en-US" altLang="zh-TW" sz="1800" dirty="0">
                <a:solidFill>
                  <a:srgbClr val="333399"/>
                </a:solidFill>
                <a:latin typeface="Arial" charset="0"/>
                <a:ea typeface="Arial Unicode MS" pitchFamily="34" charset="-120"/>
                <a:cs typeface="Arial" charset="0"/>
                <a:sym typeface="Symbol" pitchFamily="18" charset="2"/>
              </a:rPr>
              <a:t>    </a:t>
            </a:r>
            <a:endParaRPr lang="en-US" altLang="zh-TW" sz="1800" i="1" dirty="0">
              <a:solidFill>
                <a:srgbClr val="333399"/>
              </a:solidFill>
              <a:latin typeface="Arial" charset="0"/>
              <a:cs typeface="Arial" charset="0"/>
            </a:endParaRPr>
          </a:p>
        </p:txBody>
      </p:sp>
      <p:sp>
        <p:nvSpPr>
          <p:cNvPr id="30725" name="AutoShape 107">
            <a:extLst>
              <a:ext uri="{FF2B5EF4-FFF2-40B4-BE49-F238E27FC236}">
                <a16:creationId xmlns:a16="http://schemas.microsoft.com/office/drawing/2014/main" id="{1EBAD62C-EFB8-CDD1-EEC1-9052615631D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048375" y="3795713"/>
            <a:ext cx="10445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702984-AE31-F5CF-D13D-697B918A6332}"/>
              </a:ext>
            </a:extLst>
          </p:cNvPr>
          <p:cNvGrpSpPr>
            <a:grpSpLocks/>
          </p:cNvGrpSpPr>
          <p:nvPr/>
        </p:nvGrpSpPr>
        <p:grpSpPr bwMode="auto">
          <a:xfrm>
            <a:off x="-468313" y="2781300"/>
            <a:ext cx="9504363" cy="3816350"/>
            <a:chOff x="-468313" y="2780927"/>
            <a:chExt cx="9504934" cy="3816419"/>
          </a:xfrm>
        </p:grpSpPr>
        <p:sp>
          <p:nvSpPr>
            <p:cNvPr id="30727" name="AutoShape 38">
              <a:extLst>
                <a:ext uri="{FF2B5EF4-FFF2-40B4-BE49-F238E27FC236}">
                  <a16:creationId xmlns:a16="http://schemas.microsoft.com/office/drawing/2014/main" id="{828ACC6C-F0B2-B244-B3F5-229946599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2780927"/>
              <a:ext cx="7200925" cy="3312369"/>
            </a:xfrm>
            <a:prstGeom prst="cloudCallout">
              <a:avLst>
                <a:gd name="adj1" fmla="val -57375"/>
                <a:gd name="adj2" fmla="val -63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600">
                <a:latin typeface="Arial" panose="020B0604020202020204" pitchFamily="34" charset="0"/>
              </a:endParaRPr>
            </a:p>
          </p:txBody>
        </p:sp>
        <p:pic>
          <p:nvPicPr>
            <p:cNvPr id="30728" name="Picture 28" descr="Q:\Secondary (Maths)\NSS MIA 2nd\TRDVD\4A\[1] 5-Min Lec\Cartoon\Teacher and student artwork Tiff file\Teacher_F2.tif">
              <a:extLst>
                <a:ext uri="{FF2B5EF4-FFF2-40B4-BE49-F238E27FC236}">
                  <a16:creationId xmlns:a16="http://schemas.microsoft.com/office/drawing/2014/main" id="{F63BE907-6B37-2EC4-C0ED-6A9F10CF3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68313" y="3273239"/>
              <a:ext cx="2449480" cy="332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矩形 14">
              <a:extLst>
                <a:ext uri="{FF2B5EF4-FFF2-40B4-BE49-F238E27FC236}">
                  <a16:creationId xmlns:a16="http://schemas.microsoft.com/office/drawing/2014/main" id="{1F2264B9-E235-78BD-FC85-71BB116C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002" y="3501008"/>
              <a:ext cx="6892812" cy="1883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30000"/>
                </a:spcBef>
                <a:buFontTx/>
                <a:buNone/>
              </a:pPr>
              <a:r>
                <a:rPr lang="en-US" altLang="zh-TW" sz="2800" i="1">
                  <a:latin typeface="Arial" panose="020B0604020202020204" pitchFamily="34" charset="0"/>
                </a:rPr>
                <a:t> y</a:t>
              </a:r>
              <a:r>
                <a:rPr lang="en-US" altLang="zh-TW" sz="2800">
                  <a:latin typeface="Arial" panose="020B0604020202020204" pitchFamily="34" charset="0"/>
                </a:rPr>
                <a:t> = log</a:t>
              </a:r>
              <a:r>
                <a:rPr lang="en-US" altLang="zh-TW" sz="2800" baseline="-25000">
                  <a:latin typeface="Arial" panose="020B0604020202020204" pitchFamily="34" charset="0"/>
                </a:rPr>
                <a:t>2</a:t>
              </a:r>
              <a:r>
                <a:rPr lang="en-US" altLang="zh-TW" sz="2800" i="1">
                  <a:latin typeface="Arial" panose="020B0604020202020204" pitchFamily="34" charset="0"/>
                </a:rPr>
                <a:t> x  </a:t>
              </a:r>
              <a:r>
                <a:rPr lang="en-US" altLang="zh-TW" sz="2800">
                  <a:latin typeface="Arial" panose="020B0604020202020204" pitchFamily="34" charset="0"/>
                </a:rPr>
                <a:t>and                     are </a:t>
              </a:r>
            </a:p>
            <a:p>
              <a:pPr algn="ctr" eaLnBrk="1" hangingPunct="1">
                <a:spcBef>
                  <a:spcPct val="30000"/>
                </a:spcBef>
                <a:buFontTx/>
                <a:buNone/>
              </a:pPr>
              <a:endParaRPr lang="en-US" altLang="zh-TW" sz="11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  <a:p>
              <a:pPr algn="ctr" eaLnBrk="1" hangingPunct="1">
                <a:spcBef>
                  <a:spcPct val="300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two examples</a:t>
              </a:r>
              <a:r>
                <a:rPr lang="en-US" altLang="zh-TW" sz="2800">
                  <a:latin typeface="Arial" panose="020B0604020202020204" pitchFamily="34" charset="0"/>
                </a:rPr>
                <a:t> of</a:t>
              </a:r>
            </a:p>
            <a:p>
              <a:pPr algn="ctr" eaLnBrk="1" hangingPunct="1">
                <a:spcBef>
                  <a:spcPct val="300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logarithmic functions of </a:t>
              </a:r>
              <a:r>
                <a:rPr lang="en-US" altLang="zh-TW" sz="2800" i="1">
                  <a:latin typeface="Arial" panose="020B0604020202020204" pitchFamily="34" charset="0"/>
                </a:rPr>
                <a:t>x</a:t>
              </a:r>
              <a:r>
                <a:rPr lang="en-US" altLang="zh-TW" sz="2800">
                  <a:latin typeface="Arial" panose="020B0604020202020204" pitchFamily="34" charset="0"/>
                </a:rPr>
                <a:t>. </a:t>
              </a:r>
            </a:p>
          </p:txBody>
        </p:sp>
        <p:graphicFrame>
          <p:nvGraphicFramePr>
            <p:cNvPr id="30730" name="物件 34">
              <a:extLst>
                <a:ext uri="{FF2B5EF4-FFF2-40B4-BE49-F238E27FC236}">
                  <a16:creationId xmlns:a16="http://schemas.microsoft.com/office/drawing/2014/main" id="{B957B17B-BD11-4225-2DA9-6CA4B9EC71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4675" y="3530773"/>
            <a:ext cx="1925637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812447" imgH="342751" progId="Equation.3">
                    <p:embed/>
                  </p:oleObj>
                </mc:Choice>
                <mc:Fallback>
                  <p:oleObj name="方程式" r:id="rId6" imgW="812447" imgH="342751" progId="Equation.3">
                    <p:embed/>
                    <p:pic>
                      <p:nvPicPr>
                        <p:cNvPr id="0" name="物件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4675" y="3530773"/>
                          <a:ext cx="1925637" cy="81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0">
            <a:extLst>
              <a:ext uri="{FF2B5EF4-FFF2-40B4-BE49-F238E27FC236}">
                <a16:creationId xmlns:a16="http://schemas.microsoft.com/office/drawing/2014/main" id="{3F724857-6C86-1883-CA0B-4F498BC3BAA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87488"/>
            <a:ext cx="4016375" cy="3143250"/>
            <a:chOff x="431" y="937"/>
            <a:chExt cx="2530" cy="1980"/>
          </a:xfrm>
        </p:grpSpPr>
        <p:sp>
          <p:nvSpPr>
            <p:cNvPr id="31772" name="Text Box 5">
              <a:extLst>
                <a:ext uri="{FF2B5EF4-FFF2-40B4-BE49-F238E27FC236}">
                  <a16:creationId xmlns:a16="http://schemas.microsoft.com/office/drawing/2014/main" id="{7DA7B143-7845-3EF6-FF75-5FEB65D08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29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31773" name="Text Box 6">
              <a:extLst>
                <a:ext uri="{FF2B5EF4-FFF2-40B4-BE49-F238E27FC236}">
                  <a16:creationId xmlns:a16="http://schemas.microsoft.com/office/drawing/2014/main" id="{258BD02F-7603-3C49-CCDB-2672A9488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937"/>
              <a:ext cx="998" cy="23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a</a:t>
              </a: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&gt; 1</a:t>
              </a:r>
            </a:p>
          </p:txBody>
        </p:sp>
        <p:sp>
          <p:nvSpPr>
            <p:cNvPr id="31774" name="Freeform 7">
              <a:extLst>
                <a:ext uri="{FF2B5EF4-FFF2-40B4-BE49-F238E27FC236}">
                  <a16:creationId xmlns:a16="http://schemas.microsoft.com/office/drawing/2014/main" id="{DE87E071-D9F5-012C-B452-43539AC61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" y="1527"/>
              <a:ext cx="2" cy="1390"/>
            </a:xfrm>
            <a:custGeom>
              <a:avLst/>
              <a:gdLst>
                <a:gd name="T0" fmla="*/ 0 w 2"/>
                <a:gd name="T1" fmla="*/ 1390 h 1390"/>
                <a:gd name="T2" fmla="*/ 2 w 2"/>
                <a:gd name="T3" fmla="*/ 0 h 13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390">
                  <a:moveTo>
                    <a:pt x="0" y="1390"/>
                  </a:moveTo>
                  <a:lnTo>
                    <a:pt x="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75" name="Line 8">
              <a:extLst>
                <a:ext uri="{FF2B5EF4-FFF2-40B4-BE49-F238E27FC236}">
                  <a16:creationId xmlns:a16="http://schemas.microsoft.com/office/drawing/2014/main" id="{CA86853A-BA5E-A0D5-5799-8AD35B1B9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2389"/>
              <a:ext cx="19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76" name="Text Box 9">
              <a:extLst>
                <a:ext uri="{FF2B5EF4-FFF2-40B4-BE49-F238E27FC236}">
                  <a16:creationId xmlns:a16="http://schemas.microsoft.com/office/drawing/2014/main" id="{C7DB356F-EE93-BB65-0091-34923DCDD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389"/>
              <a:ext cx="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1777" name="Text Box 10">
              <a:extLst>
                <a:ext uri="{FF2B5EF4-FFF2-40B4-BE49-F238E27FC236}">
                  <a16:creationId xmlns:a16="http://schemas.microsoft.com/office/drawing/2014/main" id="{1F7C2C28-CC0E-68B6-7398-A97B5E835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210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11" name="Group 46">
            <a:extLst>
              <a:ext uri="{FF2B5EF4-FFF2-40B4-BE49-F238E27FC236}">
                <a16:creationId xmlns:a16="http://schemas.microsoft.com/office/drawing/2014/main" id="{8ED5DBB8-5EE8-DC8C-09D9-CC9A58DDD08F}"/>
              </a:ext>
            </a:extLst>
          </p:cNvPr>
          <p:cNvGrpSpPr>
            <a:grpSpLocks/>
          </p:cNvGrpSpPr>
          <p:nvPr/>
        </p:nvGrpSpPr>
        <p:grpSpPr bwMode="auto">
          <a:xfrm>
            <a:off x="5146675" y="1487488"/>
            <a:ext cx="4105275" cy="3157537"/>
            <a:chOff x="3242" y="937"/>
            <a:chExt cx="2586" cy="1989"/>
          </a:xfrm>
        </p:grpSpPr>
        <p:sp>
          <p:nvSpPr>
            <p:cNvPr id="31766" name="Text Box 14">
              <a:extLst>
                <a:ext uri="{FF2B5EF4-FFF2-40B4-BE49-F238E27FC236}">
                  <a16:creationId xmlns:a16="http://schemas.microsoft.com/office/drawing/2014/main" id="{5C2EFE12-52C7-FD3E-A206-5E85CD011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937"/>
              <a:ext cx="998" cy="23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0 &lt;</a:t>
              </a:r>
              <a:r>
                <a:rPr lang="en-US" altLang="zh-TW" sz="1800" i="1">
                  <a:latin typeface="Arial" panose="020B0604020202020204" pitchFamily="34" charset="0"/>
                </a:rPr>
                <a:t> a</a:t>
              </a: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&lt; 1</a:t>
              </a:r>
            </a:p>
          </p:txBody>
        </p:sp>
        <p:sp>
          <p:nvSpPr>
            <p:cNvPr id="31767" name="Freeform 15">
              <a:extLst>
                <a:ext uri="{FF2B5EF4-FFF2-40B4-BE49-F238E27FC236}">
                  <a16:creationId xmlns:a16="http://schemas.microsoft.com/office/drawing/2014/main" id="{FB2928DD-E8E5-ED1A-4FDC-89FD11D86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" y="1527"/>
              <a:ext cx="2" cy="1399"/>
            </a:xfrm>
            <a:custGeom>
              <a:avLst/>
              <a:gdLst>
                <a:gd name="T0" fmla="*/ 2 w 2"/>
                <a:gd name="T1" fmla="*/ 1399 h 1399"/>
                <a:gd name="T2" fmla="*/ 0 w 2"/>
                <a:gd name="T3" fmla="*/ 0 h 139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399">
                  <a:moveTo>
                    <a:pt x="2" y="1399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68" name="Line 16">
              <a:extLst>
                <a:ext uri="{FF2B5EF4-FFF2-40B4-BE49-F238E27FC236}">
                  <a16:creationId xmlns:a16="http://schemas.microsoft.com/office/drawing/2014/main" id="{7A68C81E-3D9C-267E-A1B3-849BB0D28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2389"/>
              <a:ext cx="19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69" name="Text Box 17">
              <a:extLst>
                <a:ext uri="{FF2B5EF4-FFF2-40B4-BE49-F238E27FC236}">
                  <a16:creationId xmlns:a16="http://schemas.microsoft.com/office/drawing/2014/main" id="{8189F415-DF60-6126-04F9-904F6C872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389"/>
              <a:ext cx="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1770" name="Text Box 18">
              <a:extLst>
                <a:ext uri="{FF2B5EF4-FFF2-40B4-BE49-F238E27FC236}">
                  <a16:creationId xmlns:a16="http://schemas.microsoft.com/office/drawing/2014/main" id="{D644A1FA-3779-AD36-62A3-8597B5748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" y="1210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1771" name="Text Box 19">
              <a:extLst>
                <a:ext uri="{FF2B5EF4-FFF2-40B4-BE49-F238E27FC236}">
                  <a16:creationId xmlns:a16="http://schemas.microsoft.com/office/drawing/2014/main" id="{49B9123C-CCE7-BF50-1881-9E07744E0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7" y="2229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19" name="Text Box 23">
            <a:extLst>
              <a:ext uri="{FF2B5EF4-FFF2-40B4-BE49-F238E27FC236}">
                <a16:creationId xmlns:a16="http://schemas.microsoft.com/office/drawing/2014/main" id="{74862860-A45F-7711-21AA-A72BC1CE0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84978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Graph of a logarithmic function </a:t>
            </a:r>
            <a:r>
              <a:rPr lang="en-US" altLang="zh-TW" sz="3000" b="1" i="1">
                <a:latin typeface="Arial" panose="020B0604020202020204" pitchFamily="34" charset="0"/>
              </a:rPr>
              <a:t>y</a:t>
            </a:r>
            <a:r>
              <a:rPr lang="en-US" altLang="zh-TW" sz="3000" b="1">
                <a:latin typeface="Arial" panose="020B0604020202020204" pitchFamily="34" charset="0"/>
              </a:rPr>
              <a:t> = log</a:t>
            </a:r>
            <a:r>
              <a:rPr lang="en-US" altLang="zh-TW" sz="3000" b="1" i="1" baseline="-25000">
                <a:latin typeface="Arial" panose="020B0604020202020204" pitchFamily="34" charset="0"/>
              </a:rPr>
              <a:t>a </a:t>
            </a:r>
            <a:r>
              <a:rPr lang="en-US" altLang="zh-TW" sz="3000" b="1" i="1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26" name="Group 45">
            <a:extLst>
              <a:ext uri="{FF2B5EF4-FFF2-40B4-BE49-F238E27FC236}">
                <a16:creationId xmlns:a16="http://schemas.microsoft.com/office/drawing/2014/main" id="{B3511E27-982F-98EE-8EFA-9DFD5C214E2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133600"/>
            <a:ext cx="2463800" cy="2409825"/>
            <a:chOff x="912" y="1344"/>
            <a:chExt cx="1552" cy="1518"/>
          </a:xfrm>
        </p:grpSpPr>
        <p:grpSp>
          <p:nvGrpSpPr>
            <p:cNvPr id="31761" name="Group 41">
              <a:extLst>
                <a:ext uri="{FF2B5EF4-FFF2-40B4-BE49-F238E27FC236}">
                  <a16:creationId xmlns:a16="http://schemas.microsoft.com/office/drawing/2014/main" id="{05228227-A958-D91D-0C91-A0A95A3CE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703"/>
              <a:ext cx="1523" cy="1159"/>
              <a:chOff x="912" y="1703"/>
              <a:chExt cx="1523" cy="1159"/>
            </a:xfrm>
          </p:grpSpPr>
          <p:sp>
            <p:nvSpPr>
              <p:cNvPr id="31763" name="Arc 11">
                <a:extLst>
                  <a:ext uri="{FF2B5EF4-FFF2-40B4-BE49-F238E27FC236}">
                    <a16:creationId xmlns:a16="http://schemas.microsoft.com/office/drawing/2014/main" id="{9E6C07AC-8804-2FB1-BA80-848F304A455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368697" flipV="1">
                <a:off x="912" y="1703"/>
                <a:ext cx="1523" cy="1159"/>
              </a:xfrm>
              <a:custGeom>
                <a:avLst/>
                <a:gdLst>
                  <a:gd name="T0" fmla="*/ 0 w 21534"/>
                  <a:gd name="T1" fmla="*/ 0 h 21600"/>
                  <a:gd name="T2" fmla="*/ 0 w 21534"/>
                  <a:gd name="T3" fmla="*/ 0 h 21600"/>
                  <a:gd name="T4" fmla="*/ 0 w 2153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34" h="21600" fill="none" extrusionOk="0">
                    <a:moveTo>
                      <a:pt x="-1" y="0"/>
                    </a:moveTo>
                    <a:cubicBezTo>
                      <a:pt x="11273" y="0"/>
                      <a:pt x="20651" y="8670"/>
                      <a:pt x="21533" y="19910"/>
                    </a:cubicBezTo>
                  </a:path>
                  <a:path w="21534" h="21600" stroke="0" extrusionOk="0">
                    <a:moveTo>
                      <a:pt x="-1" y="0"/>
                    </a:moveTo>
                    <a:cubicBezTo>
                      <a:pt x="11273" y="0"/>
                      <a:pt x="20651" y="8670"/>
                      <a:pt x="21533" y="1991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1764" name="Text Box 12">
                <a:extLst>
                  <a:ext uri="{FF2B5EF4-FFF2-40B4-BE49-F238E27FC236}">
                    <a16:creationId xmlns:a16="http://schemas.microsoft.com/office/drawing/2014/main" id="{E9D511EC-78E4-175A-A320-B305DDC9A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" y="2384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>
                    <a:latin typeface="Arial" panose="020B0604020202020204" pitchFamily="34" charset="0"/>
                  </a:rPr>
                  <a:t>(1, 0)</a:t>
                </a:r>
              </a:p>
            </p:txBody>
          </p:sp>
          <p:graphicFrame>
            <p:nvGraphicFramePr>
              <p:cNvPr id="31765" name="Object 31">
                <a:extLst>
                  <a:ext uri="{FF2B5EF4-FFF2-40B4-BE49-F238E27FC236}">
                    <a16:creationId xmlns:a16="http://schemas.microsoft.com/office/drawing/2014/main" id="{162B78F5-6721-4CC0-032A-728ECDD8C2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7" y="2287"/>
              <a:ext cx="18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2" imgW="114102" imgH="126780" progId="Equation.3">
                      <p:embed/>
                    </p:oleObj>
                  </mc:Choice>
                  <mc:Fallback>
                    <p:oleObj name="方程式" r:id="rId2" imgW="114102" imgH="1267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7" y="2287"/>
                            <a:ext cx="18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62" name="Rectangle 43">
              <a:extLst>
                <a:ext uri="{FF2B5EF4-FFF2-40B4-BE49-F238E27FC236}">
                  <a16:creationId xmlns:a16="http://schemas.microsoft.com/office/drawing/2014/main" id="{D170918A-7ECA-27B7-2590-2CE3070C1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344"/>
              <a:ext cx="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 = log</a:t>
              </a:r>
              <a:r>
                <a:rPr lang="en-US" altLang="zh-TW" sz="2400" i="1" baseline="-25000">
                  <a:latin typeface="Arial" panose="020B0604020202020204" pitchFamily="34" charset="0"/>
                </a:rPr>
                <a:t>a 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32" name="Group 47">
            <a:extLst>
              <a:ext uri="{FF2B5EF4-FFF2-40B4-BE49-F238E27FC236}">
                <a16:creationId xmlns:a16="http://schemas.microsoft.com/office/drawing/2014/main" id="{460A85BA-B329-A358-BE35-DE18393EDD53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2278063"/>
            <a:ext cx="2922588" cy="2270125"/>
            <a:chOff x="3718" y="1435"/>
            <a:chExt cx="1841" cy="1430"/>
          </a:xfrm>
        </p:grpSpPr>
        <p:sp>
          <p:nvSpPr>
            <p:cNvPr id="31757" name="Text Box 20">
              <a:extLst>
                <a:ext uri="{FF2B5EF4-FFF2-40B4-BE49-F238E27FC236}">
                  <a16:creationId xmlns:a16="http://schemas.microsoft.com/office/drawing/2014/main" id="{AE91E19F-A4A6-2DB0-3CA8-92286E9C7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211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(1, 0)</a:t>
              </a:r>
            </a:p>
          </p:txBody>
        </p:sp>
        <p:sp>
          <p:nvSpPr>
            <p:cNvPr id="31758" name="Arc 21">
              <a:extLst>
                <a:ext uri="{FF2B5EF4-FFF2-40B4-BE49-F238E27FC236}">
                  <a16:creationId xmlns:a16="http://schemas.microsoft.com/office/drawing/2014/main" id="{3EA5144B-F073-63D4-F8B6-E51AE28440EB}"/>
                </a:ext>
              </a:extLst>
            </p:cNvPr>
            <p:cNvSpPr>
              <a:spLocks/>
            </p:cNvSpPr>
            <p:nvPr/>
          </p:nvSpPr>
          <p:spPr bwMode="auto">
            <a:xfrm rot="-10368697">
              <a:off x="3718" y="1435"/>
              <a:ext cx="1384" cy="1390"/>
            </a:xfrm>
            <a:custGeom>
              <a:avLst/>
              <a:gdLst>
                <a:gd name="T0" fmla="*/ 0 w 21284"/>
                <a:gd name="T1" fmla="*/ 0 h 21341"/>
                <a:gd name="T2" fmla="*/ 0 w 21284"/>
                <a:gd name="T3" fmla="*/ 0 h 21341"/>
                <a:gd name="T4" fmla="*/ 0 w 21284"/>
                <a:gd name="T5" fmla="*/ 0 h 213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84" h="21341" fill="none" extrusionOk="0">
                  <a:moveTo>
                    <a:pt x="3336" y="0"/>
                  </a:moveTo>
                  <a:cubicBezTo>
                    <a:pt x="12485" y="1430"/>
                    <a:pt x="19704" y="8533"/>
                    <a:pt x="21283" y="17657"/>
                  </a:cubicBezTo>
                </a:path>
                <a:path w="21284" h="21341" stroke="0" extrusionOk="0">
                  <a:moveTo>
                    <a:pt x="3336" y="0"/>
                  </a:moveTo>
                  <a:cubicBezTo>
                    <a:pt x="12485" y="1430"/>
                    <a:pt x="19704" y="8533"/>
                    <a:pt x="21283" y="17657"/>
                  </a:cubicBezTo>
                  <a:lnTo>
                    <a:pt x="0" y="21341"/>
                  </a:lnTo>
                  <a:lnTo>
                    <a:pt x="3336" y="0"/>
                  </a:lnTo>
                  <a:close/>
                </a:path>
              </a:pathLst>
            </a:cu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graphicFrame>
          <p:nvGraphicFramePr>
            <p:cNvPr id="31759" name="Object 33">
              <a:extLst>
                <a:ext uri="{FF2B5EF4-FFF2-40B4-BE49-F238E27FC236}">
                  <a16:creationId xmlns:a16="http://schemas.microsoft.com/office/drawing/2014/main" id="{A7C4AFD3-8573-6895-55BE-E49E73906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1" y="2290"/>
            <a:ext cx="18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14102" imgH="126780" progId="Equation.3">
                    <p:embed/>
                  </p:oleObj>
                </mc:Choice>
                <mc:Fallback>
                  <p:oleObj name="方程式" r:id="rId4" imgW="114102" imgH="1267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2290"/>
                          <a:ext cx="18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Rectangle 44">
              <a:extLst>
                <a:ext uri="{FF2B5EF4-FFF2-40B4-BE49-F238E27FC236}">
                  <a16:creationId xmlns:a16="http://schemas.microsoft.com/office/drawing/2014/main" id="{B374EE4B-8053-6899-2398-291734799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2577"/>
              <a:ext cx="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 = log</a:t>
              </a:r>
              <a:r>
                <a:rPr lang="en-US" altLang="zh-TW" sz="2400" i="1" baseline="-25000">
                  <a:latin typeface="Arial" panose="020B0604020202020204" pitchFamily="34" charset="0"/>
                </a:rPr>
                <a:t>a 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E480D42-295E-FE5F-2A74-CBD802A5172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933825"/>
            <a:ext cx="4535488" cy="2033588"/>
            <a:chOff x="2151062" y="3480975"/>
            <a:chExt cx="4495800" cy="2019300"/>
          </a:xfrm>
        </p:grpSpPr>
        <p:pic>
          <p:nvPicPr>
            <p:cNvPr id="31755" name="Picture 34">
              <a:extLst>
                <a:ext uri="{FF2B5EF4-FFF2-40B4-BE49-F238E27FC236}">
                  <a16:creationId xmlns:a16="http://schemas.microsoft.com/office/drawing/2014/main" id="{F62A9122-465A-1F2F-1163-ECFFABFBA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062" y="3480975"/>
              <a:ext cx="4495800" cy="201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6" name="矩形 30">
              <a:extLst>
                <a:ext uri="{FF2B5EF4-FFF2-40B4-BE49-F238E27FC236}">
                  <a16:creationId xmlns:a16="http://schemas.microsoft.com/office/drawing/2014/main" id="{49AEA7BB-7893-C518-A0EF-F27A890AC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691" y="4625008"/>
              <a:ext cx="3203798" cy="70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The graphs cut the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-axis at (1, 0).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DB477BBD-DD96-AC4D-C35D-7FC5AE3ED961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2636838"/>
            <a:ext cx="2962275" cy="1033462"/>
            <a:chOff x="3057525" y="2721694"/>
            <a:chExt cx="2962275" cy="1032798"/>
          </a:xfrm>
        </p:grpSpPr>
        <p:pic>
          <p:nvPicPr>
            <p:cNvPr id="31753" name="Picture 31">
              <a:extLst>
                <a:ext uri="{FF2B5EF4-FFF2-40B4-BE49-F238E27FC236}">
                  <a16:creationId xmlns:a16="http://schemas.microsoft.com/office/drawing/2014/main" id="{9931E87D-CBB5-0045-C99E-C0D81FA2D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525" y="2721694"/>
              <a:ext cx="2962275" cy="1032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4" name="矩形 34">
              <a:extLst>
                <a:ext uri="{FF2B5EF4-FFF2-40B4-BE49-F238E27FC236}">
                  <a16:creationId xmlns:a16="http://schemas.microsoft.com/office/drawing/2014/main" id="{475F68B9-68E2-CA0E-F6C5-18B140D2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1" y="2721694"/>
              <a:ext cx="2118344" cy="1015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The graphs lie on the right hand side of the </a:t>
              </a:r>
              <a:r>
                <a:rPr lang="en-US" altLang="zh-TW" sz="2000" i="1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-axis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8">
            <a:extLst>
              <a:ext uri="{FF2B5EF4-FFF2-40B4-BE49-F238E27FC236}">
                <a16:creationId xmlns:a16="http://schemas.microsoft.com/office/drawing/2014/main" id="{20DD5491-CC85-9BA6-5109-EA362ADACA80}"/>
              </a:ext>
            </a:extLst>
          </p:cNvPr>
          <p:cNvSpPr>
            <a:spLocks noChangeArrowheads="1"/>
          </p:cNvSpPr>
          <p:nvPr/>
        </p:nvSpPr>
        <p:spPr bwMode="auto">
          <a:xfrm rot="218370">
            <a:off x="1779588" y="3292475"/>
            <a:ext cx="7135812" cy="3433763"/>
          </a:xfrm>
          <a:prstGeom prst="cloudCallout">
            <a:avLst>
              <a:gd name="adj1" fmla="val -53431"/>
              <a:gd name="adj2" fmla="val -1062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33FCB8-972F-CF64-58D7-FAF2A8B0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4138613"/>
            <a:ext cx="343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The graphs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= log</a:t>
            </a:r>
            <a:r>
              <a:rPr lang="en-US" altLang="zh-TW" sz="2400" i="1" baseline="-25000">
                <a:latin typeface="Arial" panose="020B0604020202020204" pitchFamily="34" charset="0"/>
                <a:ea typeface="Arial Unicode MS" pitchFamily="34" charset="-120"/>
              </a:rPr>
              <a:t>a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21" name="物件 1">
            <a:extLst>
              <a:ext uri="{FF2B5EF4-FFF2-40B4-BE49-F238E27FC236}">
                <a16:creationId xmlns:a16="http://schemas.microsoft.com/office/drawing/2014/main" id="{BC3A934B-0E54-458C-3454-FECB320C4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276475"/>
          <a:ext cx="10795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60113" imgH="342751" progId="Equation.3">
                  <p:embed/>
                </p:oleObj>
              </mc:Choice>
              <mc:Fallback>
                <p:oleObj name="方程式" r:id="rId2" imgW="660113" imgH="342751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10795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28">
            <a:extLst>
              <a:ext uri="{FF2B5EF4-FFF2-40B4-BE49-F238E27FC236}">
                <a16:creationId xmlns:a16="http://schemas.microsoft.com/office/drawing/2014/main" id="{BD177D2E-F151-04D7-1547-AE1EB2A4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684213"/>
            <a:ext cx="14398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log</a:t>
            </a:r>
            <a:r>
              <a:rPr lang="en-US" altLang="zh-TW" sz="2000" i="1" baseline="-25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000" i="1" baseline="30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endParaRPr lang="en-US" altLang="zh-TW" sz="20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50" name="Group 22">
            <a:extLst>
              <a:ext uri="{FF2B5EF4-FFF2-40B4-BE49-F238E27FC236}">
                <a16:creationId xmlns:a16="http://schemas.microsoft.com/office/drawing/2014/main" id="{51CEAD24-CF31-B52C-1191-7EEBEDF5CEA7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434975"/>
            <a:ext cx="3384550" cy="2705100"/>
            <a:chOff x="1837" y="1859"/>
            <a:chExt cx="2412" cy="2161"/>
          </a:xfrm>
        </p:grpSpPr>
        <p:sp>
          <p:nvSpPr>
            <p:cNvPr id="32788" name="Line 15">
              <a:extLst>
                <a:ext uri="{FF2B5EF4-FFF2-40B4-BE49-F238E27FC236}">
                  <a16:creationId xmlns:a16="http://schemas.microsoft.com/office/drawing/2014/main" id="{AA3FBE03-87FE-13F4-64BD-962E6C940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0" y="2217"/>
              <a:ext cx="0" cy="1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89" name="Line 16">
              <a:extLst>
                <a:ext uri="{FF2B5EF4-FFF2-40B4-BE49-F238E27FC236}">
                  <a16:creationId xmlns:a16="http://schemas.microsoft.com/office/drawing/2014/main" id="{42753DFC-7AE1-01EC-442E-97D4CF62B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148"/>
              <a:ext cx="18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0" name="Text Box 17">
              <a:extLst>
                <a:ext uri="{FF2B5EF4-FFF2-40B4-BE49-F238E27FC236}">
                  <a16:creationId xmlns:a16="http://schemas.microsoft.com/office/drawing/2014/main" id="{1ACD65F2-0851-1B02-4EDD-2B140C7C4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135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10872CB-CF62-C302-4113-51587F6E7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" y="1859"/>
              <a:ext cx="30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2792" name="Text Box 19">
              <a:extLst>
                <a:ext uri="{FF2B5EF4-FFF2-40B4-BE49-F238E27FC236}">
                  <a16:creationId xmlns:a16="http://schemas.microsoft.com/office/drawing/2014/main" id="{F5A395B8-4AB9-1029-B5AA-A6041F048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" y="2976"/>
              <a:ext cx="72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59" name="Group 39">
            <a:extLst>
              <a:ext uri="{FF2B5EF4-FFF2-40B4-BE49-F238E27FC236}">
                <a16:creationId xmlns:a16="http://schemas.microsoft.com/office/drawing/2014/main" id="{BFC779F5-0CD3-7D53-E6A9-3424F6CC7560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2060575"/>
            <a:ext cx="296863" cy="366713"/>
            <a:chOff x="3016" y="3154"/>
            <a:chExt cx="187" cy="231"/>
          </a:xfrm>
        </p:grpSpPr>
        <p:sp>
          <p:nvSpPr>
            <p:cNvPr id="32786" name="Rectangle 34">
              <a:extLst>
                <a:ext uri="{FF2B5EF4-FFF2-40B4-BE49-F238E27FC236}">
                  <a16:creationId xmlns:a16="http://schemas.microsoft.com/office/drawing/2014/main" id="{E4C64D74-4D94-7453-3881-9C4739F9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787" name="Line 35">
              <a:extLst>
                <a:ext uri="{FF2B5EF4-FFF2-40B4-BE49-F238E27FC236}">
                  <a16:creationId xmlns:a16="http://schemas.microsoft.com/office/drawing/2014/main" id="{D693E6A0-8057-9BB8-0462-5AC05D35C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3" y="3154"/>
              <a:ext cx="0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67" name="手繪多邊形 66">
            <a:extLst>
              <a:ext uri="{FF2B5EF4-FFF2-40B4-BE49-F238E27FC236}">
                <a16:creationId xmlns:a16="http://schemas.microsoft.com/office/drawing/2014/main" id="{047E39AA-5961-1C76-FF06-DF7B8A912475}"/>
              </a:ext>
            </a:extLst>
          </p:cNvPr>
          <p:cNvSpPr/>
          <p:nvPr/>
        </p:nvSpPr>
        <p:spPr>
          <a:xfrm>
            <a:off x="2192338" y="1101725"/>
            <a:ext cx="1301750" cy="2008188"/>
          </a:xfrm>
          <a:custGeom>
            <a:avLst/>
            <a:gdLst>
              <a:gd name="connsiteX0" fmla="*/ 0 w 1302026"/>
              <a:gd name="connsiteY0" fmla="*/ 2007704 h 2007704"/>
              <a:gd name="connsiteX1" fmla="*/ 268357 w 1302026"/>
              <a:gd name="connsiteY1" fmla="*/ 924339 h 2007704"/>
              <a:gd name="connsiteX2" fmla="*/ 1302026 w 1302026"/>
              <a:gd name="connsiteY2" fmla="*/ 0 h 2007704"/>
              <a:gd name="connsiteX0" fmla="*/ 0 w 1302026"/>
              <a:gd name="connsiteY0" fmla="*/ 2007704 h 2007704"/>
              <a:gd name="connsiteX1" fmla="*/ 260737 w 1302026"/>
              <a:gd name="connsiteY1" fmla="*/ 749079 h 2007704"/>
              <a:gd name="connsiteX2" fmla="*/ 1302026 w 1302026"/>
              <a:gd name="connsiteY2" fmla="*/ 0 h 20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26" h="2007704">
                <a:moveTo>
                  <a:pt x="0" y="2007704"/>
                </a:moveTo>
                <a:cubicBezTo>
                  <a:pt x="25676" y="1633330"/>
                  <a:pt x="43733" y="1083696"/>
                  <a:pt x="260737" y="749079"/>
                </a:cubicBezTo>
                <a:cubicBezTo>
                  <a:pt x="477741" y="414462"/>
                  <a:pt x="1015448" y="69574"/>
                  <a:pt x="1302026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68" name="手繪多邊形 67">
            <a:extLst>
              <a:ext uri="{FF2B5EF4-FFF2-40B4-BE49-F238E27FC236}">
                <a16:creationId xmlns:a16="http://schemas.microsoft.com/office/drawing/2014/main" id="{7E8D445D-251B-1F13-5DE6-FADF8CF7D4AA}"/>
              </a:ext>
            </a:extLst>
          </p:cNvPr>
          <p:cNvSpPr/>
          <p:nvPr/>
        </p:nvSpPr>
        <p:spPr>
          <a:xfrm flipV="1">
            <a:off x="2222500" y="1050925"/>
            <a:ext cx="1301750" cy="2006600"/>
          </a:xfrm>
          <a:custGeom>
            <a:avLst/>
            <a:gdLst>
              <a:gd name="connsiteX0" fmla="*/ 0 w 1302026"/>
              <a:gd name="connsiteY0" fmla="*/ 2007704 h 2007704"/>
              <a:gd name="connsiteX1" fmla="*/ 268357 w 1302026"/>
              <a:gd name="connsiteY1" fmla="*/ 924339 h 2007704"/>
              <a:gd name="connsiteX2" fmla="*/ 1302026 w 1302026"/>
              <a:gd name="connsiteY2" fmla="*/ 0 h 2007704"/>
              <a:gd name="connsiteX0" fmla="*/ 0 w 1302026"/>
              <a:gd name="connsiteY0" fmla="*/ 2007704 h 2007704"/>
              <a:gd name="connsiteX1" fmla="*/ 260737 w 1302026"/>
              <a:gd name="connsiteY1" fmla="*/ 749079 h 2007704"/>
              <a:gd name="connsiteX2" fmla="*/ 1302026 w 1302026"/>
              <a:gd name="connsiteY2" fmla="*/ 0 h 20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26" h="2007704">
                <a:moveTo>
                  <a:pt x="0" y="2007704"/>
                </a:moveTo>
                <a:cubicBezTo>
                  <a:pt x="25676" y="1633330"/>
                  <a:pt x="43733" y="1083696"/>
                  <a:pt x="260737" y="749079"/>
                </a:cubicBezTo>
                <a:cubicBezTo>
                  <a:pt x="477741" y="414462"/>
                  <a:pt x="1015448" y="69574"/>
                  <a:pt x="1302026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1208A6F-FFF8-BC56-D1EA-28B4E2C0A3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338" y="2047875"/>
            <a:ext cx="2695575" cy="12700"/>
          </a:xfrm>
          <a:prstGeom prst="line">
            <a:avLst/>
          </a:prstGeom>
          <a:noFill/>
          <a:ln w="28575" algn="ctr">
            <a:solidFill>
              <a:srgbClr val="66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8819E8E-6881-B4A7-247D-6383B768D890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4138613"/>
            <a:ext cx="2068513" cy="730250"/>
            <a:chOff x="5041082" y="4005064"/>
            <a:chExt cx="2066923" cy="730135"/>
          </a:xfrm>
        </p:grpSpPr>
        <p:graphicFrame>
          <p:nvGraphicFramePr>
            <p:cNvPr id="32784" name="物件 6">
              <a:extLst>
                <a:ext uri="{FF2B5EF4-FFF2-40B4-BE49-F238E27FC236}">
                  <a16:creationId xmlns:a16="http://schemas.microsoft.com/office/drawing/2014/main" id="{5BD4F65F-9CCE-41E2-7153-D082E5531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40009" y="4020937"/>
            <a:ext cx="1367996" cy="714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660113" imgH="342751" progId="Equation.3">
                    <p:embed/>
                  </p:oleObj>
                </mc:Choice>
                <mc:Fallback>
                  <p:oleObj name="方程式" r:id="rId4" imgW="660113" imgH="342751" progId="Equation.3">
                    <p:embed/>
                    <p:pic>
                      <p:nvPicPr>
                        <p:cNvPr id="0" name="物件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0009" y="4020937"/>
                          <a:ext cx="1367996" cy="714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矩形 70">
              <a:extLst>
                <a:ext uri="{FF2B5EF4-FFF2-40B4-BE49-F238E27FC236}">
                  <a16:creationId xmlns:a16="http://schemas.microsoft.com/office/drawing/2014/main" id="{AA00E5CF-E6E5-685D-0531-249BA4401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082" y="4005064"/>
              <a:ext cx="698927" cy="46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</a:rPr>
                <a:t>and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DA79905-3A62-66E3-7306-0D89C6C842EC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4021138"/>
            <a:ext cx="6335712" cy="1928812"/>
            <a:chOff x="2004402" y="4020453"/>
            <a:chExt cx="6336704" cy="1928065"/>
          </a:xfrm>
        </p:grpSpPr>
        <p:sp>
          <p:nvSpPr>
            <p:cNvPr id="32782" name="矩形 7">
              <a:extLst>
                <a:ext uri="{FF2B5EF4-FFF2-40B4-BE49-F238E27FC236}">
                  <a16:creationId xmlns:a16="http://schemas.microsoft.com/office/drawing/2014/main" id="{5C490FFE-FB69-8CA0-CBD3-7A3B0F8B1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402" y="4886729"/>
              <a:ext cx="6336704" cy="1061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</a:rPr>
                <a:t>show reflectional symmetry with each 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</a:rPr>
                <a:t>other about the 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</a:rPr>
                <a:t>-axis.</a:t>
              </a:r>
              <a:endParaRPr lang="en-US" altLang="zh-TW" sz="2400" b="1"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  <p:sp>
          <p:nvSpPr>
            <p:cNvPr id="32783" name="矩形 71">
              <a:extLst>
                <a:ext uri="{FF2B5EF4-FFF2-40B4-BE49-F238E27FC236}">
                  <a16:creationId xmlns:a16="http://schemas.microsoft.com/office/drawing/2014/main" id="{907C815E-8DAB-B28E-CE1A-EECF6912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224" y="4020453"/>
              <a:ext cx="184760" cy="46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pic>
        <p:nvPicPr>
          <p:cNvPr id="51" name="圖片 50">
            <a:extLst>
              <a:ext uri="{FF2B5EF4-FFF2-40B4-BE49-F238E27FC236}">
                <a16:creationId xmlns:a16="http://schemas.microsoft.com/office/drawing/2014/main" id="{0D0D95DB-E155-125B-B1D8-A4D396E68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3922713"/>
            <a:ext cx="2403476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38">
            <a:extLst>
              <a:ext uri="{FF2B5EF4-FFF2-40B4-BE49-F238E27FC236}">
                <a16:creationId xmlns:a16="http://schemas.microsoft.com/office/drawing/2014/main" id="{1A86C8D1-7A88-4C75-ACF5-71012765415C}"/>
              </a:ext>
            </a:extLst>
          </p:cNvPr>
          <p:cNvSpPr>
            <a:spLocks noChangeArrowheads="1"/>
          </p:cNvSpPr>
          <p:nvPr/>
        </p:nvSpPr>
        <p:spPr bwMode="auto">
          <a:xfrm rot="218370">
            <a:off x="1779588" y="3292475"/>
            <a:ext cx="7135812" cy="3433763"/>
          </a:xfrm>
          <a:prstGeom prst="cloudCallout">
            <a:avLst>
              <a:gd name="adj1" fmla="val -53431"/>
              <a:gd name="adj2" fmla="val -1062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600">
              <a:latin typeface="Arial" panose="020B0604020202020204" pitchFamily="34" charset="0"/>
            </a:endParaRPr>
          </a:p>
        </p:txBody>
      </p:sp>
      <p:graphicFrame>
        <p:nvGraphicFramePr>
          <p:cNvPr id="33795" name="物件 1">
            <a:extLst>
              <a:ext uri="{FF2B5EF4-FFF2-40B4-BE49-F238E27FC236}">
                <a16:creationId xmlns:a16="http://schemas.microsoft.com/office/drawing/2014/main" id="{6A514767-E4D9-4E63-77E5-E5A099CE3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276475"/>
          <a:ext cx="10795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60113" imgH="342751" progId="Equation.3">
                  <p:embed/>
                </p:oleObj>
              </mc:Choice>
              <mc:Fallback>
                <p:oleObj name="方程式" r:id="rId2" imgW="660113" imgH="342751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10795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>
            <a:extLst>
              <a:ext uri="{FF2B5EF4-FFF2-40B4-BE49-F238E27FC236}">
                <a16:creationId xmlns:a16="http://schemas.microsoft.com/office/drawing/2014/main" id="{7A1ABEC5-F237-48AC-2658-C76E52189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1455738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a</a:t>
            </a:r>
            <a:r>
              <a:rPr lang="en-US" altLang="zh-TW" sz="2000" i="1" baseline="30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9341F80F-E124-6494-06F3-1A566EAC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2608263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log</a:t>
            </a:r>
            <a:r>
              <a:rPr lang="en-US" altLang="zh-TW" sz="2000" i="1" baseline="-25000">
                <a:latin typeface="Arial" panose="020B0604020202020204" pitchFamily="34" charset="0"/>
              </a:rPr>
              <a:t>a</a:t>
            </a:r>
            <a:r>
              <a:rPr lang="en-US" altLang="zh-TW" sz="2000" baseline="-25000">
                <a:latin typeface="Arial" panose="020B0604020202020204" pitchFamily="34" charset="0"/>
              </a:rPr>
              <a:t> 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08CE113-54F2-55DE-4169-036B8E764EAB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04813"/>
            <a:ext cx="3382963" cy="2705100"/>
            <a:chOff x="1837" y="1859"/>
            <a:chExt cx="2412" cy="2161"/>
          </a:xfrm>
        </p:grpSpPr>
        <p:sp>
          <p:nvSpPr>
            <p:cNvPr id="33828" name="Line 15">
              <a:extLst>
                <a:ext uri="{FF2B5EF4-FFF2-40B4-BE49-F238E27FC236}">
                  <a16:creationId xmlns:a16="http://schemas.microsoft.com/office/drawing/2014/main" id="{06CA9AC1-2A15-AAA1-E548-F117A584D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0" y="2217"/>
              <a:ext cx="0" cy="1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29" name="Line 16">
              <a:extLst>
                <a:ext uri="{FF2B5EF4-FFF2-40B4-BE49-F238E27FC236}">
                  <a16:creationId xmlns:a16="http://schemas.microsoft.com/office/drawing/2014/main" id="{17BDD351-BEFB-C49B-1A73-8BBF48F31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148"/>
              <a:ext cx="18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30" name="Text Box 17">
              <a:extLst>
                <a:ext uri="{FF2B5EF4-FFF2-40B4-BE49-F238E27FC236}">
                  <a16:creationId xmlns:a16="http://schemas.microsoft.com/office/drawing/2014/main" id="{26E25598-604C-949E-7CB5-5198B43C7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135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31" name="Text Box 18">
              <a:extLst>
                <a:ext uri="{FF2B5EF4-FFF2-40B4-BE49-F238E27FC236}">
                  <a16:creationId xmlns:a16="http://schemas.microsoft.com/office/drawing/2014/main" id="{904EC516-85FE-68F8-8D33-D44FED619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" y="1859"/>
              <a:ext cx="30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3832" name="Text Box 19">
              <a:extLst>
                <a:ext uri="{FF2B5EF4-FFF2-40B4-BE49-F238E27FC236}">
                  <a16:creationId xmlns:a16="http://schemas.microsoft.com/office/drawing/2014/main" id="{1CEC18CF-55F1-59B4-B6FD-08E71C8F2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" y="2976"/>
              <a:ext cx="72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15" name="Line 23">
            <a:extLst>
              <a:ext uri="{FF2B5EF4-FFF2-40B4-BE49-F238E27FC236}">
                <a16:creationId xmlns:a16="http://schemas.microsoft.com/office/drawing/2014/main" id="{45028983-921D-9182-567B-84D573C7DAB6}"/>
              </a:ext>
            </a:extLst>
          </p:cNvPr>
          <p:cNvSpPr>
            <a:spLocks noChangeShapeType="1"/>
          </p:cNvSpPr>
          <p:nvPr/>
        </p:nvSpPr>
        <p:spPr bwMode="auto">
          <a:xfrm rot="2700000" flipV="1">
            <a:off x="6789738" y="165100"/>
            <a:ext cx="31750" cy="3340100"/>
          </a:xfrm>
          <a:prstGeom prst="line">
            <a:avLst/>
          </a:prstGeom>
          <a:noFill/>
          <a:ln w="25400">
            <a:solidFill>
              <a:srgbClr val="66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E995A45D-2321-1DE1-6F16-90A5B40F0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2384425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17" name="Group 38">
            <a:extLst>
              <a:ext uri="{FF2B5EF4-FFF2-40B4-BE49-F238E27FC236}">
                <a16:creationId xmlns:a16="http://schemas.microsoft.com/office/drawing/2014/main" id="{816FF317-6587-056B-07EF-98AA16463ED9}"/>
              </a:ext>
            </a:extLst>
          </p:cNvPr>
          <p:cNvGrpSpPr>
            <a:grpSpLocks/>
          </p:cNvGrpSpPr>
          <p:nvPr/>
        </p:nvGrpSpPr>
        <p:grpSpPr bwMode="auto">
          <a:xfrm>
            <a:off x="6297613" y="1301750"/>
            <a:ext cx="333375" cy="336550"/>
            <a:chOff x="2563" y="2720"/>
            <a:chExt cx="210" cy="212"/>
          </a:xfrm>
        </p:grpSpPr>
        <p:sp>
          <p:nvSpPr>
            <p:cNvPr id="33826" name="Line 32">
              <a:extLst>
                <a:ext uri="{FF2B5EF4-FFF2-40B4-BE49-F238E27FC236}">
                  <a16:creationId xmlns:a16="http://schemas.microsoft.com/office/drawing/2014/main" id="{07485D5B-B3EE-7382-2568-34F405A8A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" y="2844"/>
              <a:ext cx="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27" name="Rectangle 33">
              <a:extLst>
                <a:ext uri="{FF2B5EF4-FFF2-40B4-BE49-F238E27FC236}">
                  <a16:creationId xmlns:a16="http://schemas.microsoft.com/office/drawing/2014/main" id="{215C3721-61C2-88CA-7879-928DD60A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720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0" name="Group 39">
            <a:extLst>
              <a:ext uri="{FF2B5EF4-FFF2-40B4-BE49-F238E27FC236}">
                <a16:creationId xmlns:a16="http://schemas.microsoft.com/office/drawing/2014/main" id="{40DFA0A3-8BD6-72F6-50BE-6B1E4FFC1C80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2012950"/>
            <a:ext cx="296863" cy="366713"/>
            <a:chOff x="3016" y="3154"/>
            <a:chExt cx="187" cy="231"/>
          </a:xfrm>
        </p:grpSpPr>
        <p:sp>
          <p:nvSpPr>
            <p:cNvPr id="33824" name="Rectangle 34">
              <a:extLst>
                <a:ext uri="{FF2B5EF4-FFF2-40B4-BE49-F238E27FC236}">
                  <a16:creationId xmlns:a16="http://schemas.microsoft.com/office/drawing/2014/main" id="{69996728-43C2-2CA0-078F-ADA9A1C82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825" name="Line 35">
              <a:extLst>
                <a:ext uri="{FF2B5EF4-FFF2-40B4-BE49-F238E27FC236}">
                  <a16:creationId xmlns:a16="http://schemas.microsoft.com/office/drawing/2014/main" id="{8F4B9B91-500A-0D09-9458-09B8A7850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3" y="3154"/>
              <a:ext cx="0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3803" name="Text Box 28">
            <a:extLst>
              <a:ext uri="{FF2B5EF4-FFF2-40B4-BE49-F238E27FC236}">
                <a16:creationId xmlns:a16="http://schemas.microsoft.com/office/drawing/2014/main" id="{CA6CF1FD-507F-BA2C-F068-4CC00BC3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684213"/>
            <a:ext cx="14398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log</a:t>
            </a:r>
            <a:r>
              <a:rPr lang="en-US" altLang="zh-TW" sz="2000" i="1" baseline="-25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000" i="1" baseline="30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endParaRPr lang="en-US" altLang="zh-TW" sz="20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33804" name="Group 22">
            <a:extLst>
              <a:ext uri="{FF2B5EF4-FFF2-40B4-BE49-F238E27FC236}">
                <a16:creationId xmlns:a16="http://schemas.microsoft.com/office/drawing/2014/main" id="{BF8870A8-37C6-C886-39BD-597C7BA96775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434975"/>
            <a:ext cx="3384550" cy="2705100"/>
            <a:chOff x="1837" y="1859"/>
            <a:chExt cx="2412" cy="2161"/>
          </a:xfrm>
        </p:grpSpPr>
        <p:sp>
          <p:nvSpPr>
            <p:cNvPr id="33819" name="Line 15">
              <a:extLst>
                <a:ext uri="{FF2B5EF4-FFF2-40B4-BE49-F238E27FC236}">
                  <a16:creationId xmlns:a16="http://schemas.microsoft.com/office/drawing/2014/main" id="{41B1CEF5-3B65-0DEE-5D16-213FADE70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0" y="2217"/>
              <a:ext cx="0" cy="1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20" name="Line 16">
              <a:extLst>
                <a:ext uri="{FF2B5EF4-FFF2-40B4-BE49-F238E27FC236}">
                  <a16:creationId xmlns:a16="http://schemas.microsoft.com/office/drawing/2014/main" id="{917F0178-6706-DC95-0B8D-0C9ED3784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148"/>
              <a:ext cx="18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21" name="Text Box 17">
              <a:extLst>
                <a:ext uri="{FF2B5EF4-FFF2-40B4-BE49-F238E27FC236}">
                  <a16:creationId xmlns:a16="http://schemas.microsoft.com/office/drawing/2014/main" id="{C8AE9751-5B99-2E13-11B7-3A017ACCB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135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22" name="Text Box 18">
              <a:extLst>
                <a:ext uri="{FF2B5EF4-FFF2-40B4-BE49-F238E27FC236}">
                  <a16:creationId xmlns:a16="http://schemas.microsoft.com/office/drawing/2014/main" id="{31F3E2B7-BA92-6C7B-7E56-93D964C0E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" y="1859"/>
              <a:ext cx="30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3823" name="Text Box 19">
              <a:extLst>
                <a:ext uri="{FF2B5EF4-FFF2-40B4-BE49-F238E27FC236}">
                  <a16:creationId xmlns:a16="http://schemas.microsoft.com/office/drawing/2014/main" id="{02DC350D-2769-396E-E3DC-6251AD4EF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" y="2976"/>
              <a:ext cx="72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33805" name="Group 39">
            <a:extLst>
              <a:ext uri="{FF2B5EF4-FFF2-40B4-BE49-F238E27FC236}">
                <a16:creationId xmlns:a16="http://schemas.microsoft.com/office/drawing/2014/main" id="{9183D93A-7507-CEE8-72C6-169F8FB098F9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2060575"/>
            <a:ext cx="296863" cy="366713"/>
            <a:chOff x="3016" y="3154"/>
            <a:chExt cx="187" cy="231"/>
          </a:xfrm>
        </p:grpSpPr>
        <p:sp>
          <p:nvSpPr>
            <p:cNvPr id="33817" name="Rectangle 34">
              <a:extLst>
                <a:ext uri="{FF2B5EF4-FFF2-40B4-BE49-F238E27FC236}">
                  <a16:creationId xmlns:a16="http://schemas.microsoft.com/office/drawing/2014/main" id="{F4179FC8-6D86-835B-1F89-397FBC783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818" name="Line 35">
              <a:extLst>
                <a:ext uri="{FF2B5EF4-FFF2-40B4-BE49-F238E27FC236}">
                  <a16:creationId xmlns:a16="http://schemas.microsoft.com/office/drawing/2014/main" id="{EC26B3E2-81FF-A773-EFF1-FE2D4EFCE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3" y="3154"/>
              <a:ext cx="0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3" name="手繪多邊形 32">
            <a:extLst>
              <a:ext uri="{FF2B5EF4-FFF2-40B4-BE49-F238E27FC236}">
                <a16:creationId xmlns:a16="http://schemas.microsoft.com/office/drawing/2014/main" id="{2B77EA5C-E378-6E3D-030E-964B13AAE85A}"/>
              </a:ext>
            </a:extLst>
          </p:cNvPr>
          <p:cNvSpPr/>
          <p:nvPr/>
        </p:nvSpPr>
        <p:spPr>
          <a:xfrm>
            <a:off x="6870700" y="1268413"/>
            <a:ext cx="1301750" cy="1871662"/>
          </a:xfrm>
          <a:custGeom>
            <a:avLst/>
            <a:gdLst>
              <a:gd name="connsiteX0" fmla="*/ 0 w 1302026"/>
              <a:gd name="connsiteY0" fmla="*/ 2007704 h 2007704"/>
              <a:gd name="connsiteX1" fmla="*/ 268357 w 1302026"/>
              <a:gd name="connsiteY1" fmla="*/ 924339 h 2007704"/>
              <a:gd name="connsiteX2" fmla="*/ 1302026 w 1302026"/>
              <a:gd name="connsiteY2" fmla="*/ 0 h 2007704"/>
              <a:gd name="connsiteX0" fmla="*/ 0 w 1302026"/>
              <a:gd name="connsiteY0" fmla="*/ 2007704 h 2007704"/>
              <a:gd name="connsiteX1" fmla="*/ 260737 w 1302026"/>
              <a:gd name="connsiteY1" fmla="*/ 749079 h 2007704"/>
              <a:gd name="connsiteX2" fmla="*/ 1302026 w 1302026"/>
              <a:gd name="connsiteY2" fmla="*/ 0 h 20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26" h="2007704">
                <a:moveTo>
                  <a:pt x="0" y="2007704"/>
                </a:moveTo>
                <a:cubicBezTo>
                  <a:pt x="25676" y="1633330"/>
                  <a:pt x="43733" y="1083696"/>
                  <a:pt x="260737" y="749079"/>
                </a:cubicBezTo>
                <a:cubicBezTo>
                  <a:pt x="477741" y="414462"/>
                  <a:pt x="1015448" y="69574"/>
                  <a:pt x="1302026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4" name="手繪多邊形 33">
            <a:extLst>
              <a:ext uri="{FF2B5EF4-FFF2-40B4-BE49-F238E27FC236}">
                <a16:creationId xmlns:a16="http://schemas.microsoft.com/office/drawing/2014/main" id="{B3914829-81E6-1D9E-B50D-BB947D292773}"/>
              </a:ext>
            </a:extLst>
          </p:cNvPr>
          <p:cNvSpPr/>
          <p:nvPr/>
        </p:nvSpPr>
        <p:spPr>
          <a:xfrm rot="12122493">
            <a:off x="5608638" y="239713"/>
            <a:ext cx="1266825" cy="2008187"/>
          </a:xfrm>
          <a:custGeom>
            <a:avLst/>
            <a:gdLst>
              <a:gd name="connsiteX0" fmla="*/ 0 w 1302026"/>
              <a:gd name="connsiteY0" fmla="*/ 2007704 h 2007704"/>
              <a:gd name="connsiteX1" fmla="*/ 268357 w 1302026"/>
              <a:gd name="connsiteY1" fmla="*/ 924339 h 2007704"/>
              <a:gd name="connsiteX2" fmla="*/ 1302026 w 1302026"/>
              <a:gd name="connsiteY2" fmla="*/ 0 h 2007704"/>
              <a:gd name="connsiteX0" fmla="*/ 0 w 1302026"/>
              <a:gd name="connsiteY0" fmla="*/ 2007704 h 2007704"/>
              <a:gd name="connsiteX1" fmla="*/ 260737 w 1302026"/>
              <a:gd name="connsiteY1" fmla="*/ 749079 h 2007704"/>
              <a:gd name="connsiteX2" fmla="*/ 1302026 w 1302026"/>
              <a:gd name="connsiteY2" fmla="*/ 0 h 2007704"/>
              <a:gd name="connsiteX0" fmla="*/ 0 w 1265763"/>
              <a:gd name="connsiteY0" fmla="*/ 2008436 h 2008436"/>
              <a:gd name="connsiteX1" fmla="*/ 260737 w 1265763"/>
              <a:gd name="connsiteY1" fmla="*/ 749811 h 2008436"/>
              <a:gd name="connsiteX2" fmla="*/ 1265763 w 1265763"/>
              <a:gd name="connsiteY2" fmla="*/ 0 h 2008436"/>
              <a:gd name="connsiteX0" fmla="*/ 0 w 1265763"/>
              <a:gd name="connsiteY0" fmla="*/ 2008436 h 2008436"/>
              <a:gd name="connsiteX1" fmla="*/ 260737 w 1265763"/>
              <a:gd name="connsiteY1" fmla="*/ 749811 h 2008436"/>
              <a:gd name="connsiteX2" fmla="*/ 1265763 w 1265763"/>
              <a:gd name="connsiteY2" fmla="*/ 0 h 200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763" h="2008436">
                <a:moveTo>
                  <a:pt x="0" y="2008436"/>
                </a:moveTo>
                <a:cubicBezTo>
                  <a:pt x="25676" y="1634062"/>
                  <a:pt x="49777" y="1084550"/>
                  <a:pt x="260737" y="749811"/>
                </a:cubicBezTo>
                <a:cubicBezTo>
                  <a:pt x="471698" y="415072"/>
                  <a:pt x="993483" y="104889"/>
                  <a:pt x="1265763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5" name="手繪多邊形 34">
            <a:extLst>
              <a:ext uri="{FF2B5EF4-FFF2-40B4-BE49-F238E27FC236}">
                <a16:creationId xmlns:a16="http://schemas.microsoft.com/office/drawing/2014/main" id="{3E1A54B7-109C-19E9-F2D6-3916B3480839}"/>
              </a:ext>
            </a:extLst>
          </p:cNvPr>
          <p:cNvSpPr/>
          <p:nvPr/>
        </p:nvSpPr>
        <p:spPr>
          <a:xfrm>
            <a:off x="2192338" y="1101725"/>
            <a:ext cx="1301750" cy="2008188"/>
          </a:xfrm>
          <a:custGeom>
            <a:avLst/>
            <a:gdLst>
              <a:gd name="connsiteX0" fmla="*/ 0 w 1302026"/>
              <a:gd name="connsiteY0" fmla="*/ 2007704 h 2007704"/>
              <a:gd name="connsiteX1" fmla="*/ 268357 w 1302026"/>
              <a:gd name="connsiteY1" fmla="*/ 924339 h 2007704"/>
              <a:gd name="connsiteX2" fmla="*/ 1302026 w 1302026"/>
              <a:gd name="connsiteY2" fmla="*/ 0 h 2007704"/>
              <a:gd name="connsiteX0" fmla="*/ 0 w 1302026"/>
              <a:gd name="connsiteY0" fmla="*/ 2007704 h 2007704"/>
              <a:gd name="connsiteX1" fmla="*/ 260737 w 1302026"/>
              <a:gd name="connsiteY1" fmla="*/ 749079 h 2007704"/>
              <a:gd name="connsiteX2" fmla="*/ 1302026 w 1302026"/>
              <a:gd name="connsiteY2" fmla="*/ 0 h 20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26" h="2007704">
                <a:moveTo>
                  <a:pt x="0" y="2007704"/>
                </a:moveTo>
                <a:cubicBezTo>
                  <a:pt x="25676" y="1633330"/>
                  <a:pt x="43733" y="1083696"/>
                  <a:pt x="260737" y="749079"/>
                </a:cubicBezTo>
                <a:cubicBezTo>
                  <a:pt x="477741" y="414462"/>
                  <a:pt x="1015448" y="69574"/>
                  <a:pt x="1302026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6" name="手繪多邊形 35">
            <a:extLst>
              <a:ext uri="{FF2B5EF4-FFF2-40B4-BE49-F238E27FC236}">
                <a16:creationId xmlns:a16="http://schemas.microsoft.com/office/drawing/2014/main" id="{B95DE0DE-8F1B-E2C1-C577-71E8E75078AC}"/>
              </a:ext>
            </a:extLst>
          </p:cNvPr>
          <p:cNvSpPr/>
          <p:nvPr/>
        </p:nvSpPr>
        <p:spPr>
          <a:xfrm flipV="1">
            <a:off x="2222500" y="1050925"/>
            <a:ext cx="1301750" cy="2006600"/>
          </a:xfrm>
          <a:custGeom>
            <a:avLst/>
            <a:gdLst>
              <a:gd name="connsiteX0" fmla="*/ 0 w 1302026"/>
              <a:gd name="connsiteY0" fmla="*/ 2007704 h 2007704"/>
              <a:gd name="connsiteX1" fmla="*/ 268357 w 1302026"/>
              <a:gd name="connsiteY1" fmla="*/ 924339 h 2007704"/>
              <a:gd name="connsiteX2" fmla="*/ 1302026 w 1302026"/>
              <a:gd name="connsiteY2" fmla="*/ 0 h 2007704"/>
              <a:gd name="connsiteX0" fmla="*/ 0 w 1302026"/>
              <a:gd name="connsiteY0" fmla="*/ 2007704 h 2007704"/>
              <a:gd name="connsiteX1" fmla="*/ 260737 w 1302026"/>
              <a:gd name="connsiteY1" fmla="*/ 749079 h 2007704"/>
              <a:gd name="connsiteX2" fmla="*/ 1302026 w 1302026"/>
              <a:gd name="connsiteY2" fmla="*/ 0 h 20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26" h="2007704">
                <a:moveTo>
                  <a:pt x="0" y="2007704"/>
                </a:moveTo>
                <a:cubicBezTo>
                  <a:pt x="25676" y="1633330"/>
                  <a:pt x="43733" y="1083696"/>
                  <a:pt x="260737" y="749079"/>
                </a:cubicBezTo>
                <a:cubicBezTo>
                  <a:pt x="477741" y="414462"/>
                  <a:pt x="1015448" y="69574"/>
                  <a:pt x="1302026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cxnSp>
        <p:nvCxnSpPr>
          <p:cNvPr id="33810" name="直線接點 36">
            <a:extLst>
              <a:ext uri="{FF2B5EF4-FFF2-40B4-BE49-F238E27FC236}">
                <a16:creationId xmlns:a16="http://schemas.microsoft.com/office/drawing/2014/main" id="{0AD33CFC-18F2-46AA-DA41-3B3EF4C375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338" y="2047875"/>
            <a:ext cx="2695575" cy="12700"/>
          </a:xfrm>
          <a:prstGeom prst="line">
            <a:avLst/>
          </a:prstGeom>
          <a:noFill/>
          <a:ln w="28575" algn="ctr">
            <a:solidFill>
              <a:srgbClr val="66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414A025-461E-3386-A186-EE887B104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221163"/>
            <a:ext cx="294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The graphs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=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 a</a:t>
            </a:r>
            <a:r>
              <a:rPr lang="en-US" altLang="zh-TW" sz="2400" i="1" baseline="30000">
                <a:latin typeface="Arial" panose="020B0604020202020204" pitchFamily="34" charset="0"/>
                <a:ea typeface="Arial Unicode MS" pitchFamily="34" charset="-120"/>
              </a:rPr>
              <a:t>x</a:t>
            </a:r>
            <a:endParaRPr lang="en-US" altLang="zh-TW" sz="2400" b="1"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860A15F-5A04-6093-0A58-5C5037B6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4221163"/>
            <a:ext cx="2473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and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= log</a:t>
            </a:r>
            <a:r>
              <a:rPr lang="en-US" altLang="zh-TW" sz="2400" i="1" baseline="-25000">
                <a:latin typeface="Arial" panose="020B0604020202020204" pitchFamily="34" charset="0"/>
                <a:ea typeface="Arial Unicode MS" pitchFamily="34" charset="-120"/>
              </a:rPr>
              <a:t>a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CF89E33-BF24-FC69-8811-DBFEFA44398D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4443413"/>
            <a:ext cx="5895975" cy="1506537"/>
            <a:chOff x="2292479" y="5019010"/>
            <a:chExt cx="5897580" cy="1507593"/>
          </a:xfrm>
        </p:grpSpPr>
        <p:sp>
          <p:nvSpPr>
            <p:cNvPr id="33815" name="矩形 77">
              <a:extLst>
                <a:ext uri="{FF2B5EF4-FFF2-40B4-BE49-F238E27FC236}">
                  <a16:creationId xmlns:a16="http://schemas.microsoft.com/office/drawing/2014/main" id="{7DF580DD-B6D0-1226-0256-2942C2D1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192" y="5019010"/>
              <a:ext cx="184768" cy="46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816" name="矩形 78">
              <a:extLst>
                <a:ext uri="{FF2B5EF4-FFF2-40B4-BE49-F238E27FC236}">
                  <a16:creationId xmlns:a16="http://schemas.microsoft.com/office/drawing/2014/main" id="{DBC63683-E89A-2E3A-AA69-FF20C614C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479" y="5463521"/>
              <a:ext cx="5897580" cy="1063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</a:rPr>
                <a:t>show reflectional symmetry with each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</a:rPr>
                <a:t>other about the line 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</a:rPr>
                <a:t> = 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</a:rPr>
                <a:t>.</a:t>
              </a:r>
              <a:endParaRPr lang="en-US" altLang="zh-TW" sz="2400" b="1">
                <a:latin typeface="Arial" panose="020B0604020202020204" pitchFamily="34" charset="0"/>
                <a:ea typeface="Arial Unicode MS" pitchFamily="34" charset="-120"/>
              </a:endParaRPr>
            </a:p>
          </p:txBody>
        </p:sp>
      </p:grpSp>
      <p:pic>
        <p:nvPicPr>
          <p:cNvPr id="33814" name="圖片 48">
            <a:extLst>
              <a:ext uri="{FF2B5EF4-FFF2-40B4-BE49-F238E27FC236}">
                <a16:creationId xmlns:a16="http://schemas.microsoft.com/office/drawing/2014/main" id="{67712291-2708-EC41-C63E-5378B576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3922713"/>
            <a:ext cx="2403476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7">
            <a:extLst>
              <a:ext uri="{FF2B5EF4-FFF2-40B4-BE49-F238E27FC236}">
                <a16:creationId xmlns:a16="http://schemas.microsoft.com/office/drawing/2014/main" id="{CD5835F5-41C9-EEC9-60CD-C33DDCCF2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6100"/>
            <a:ext cx="5903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Trigonometric Functions</a:t>
            </a:r>
            <a:endParaRPr lang="en-US" altLang="zh-TW" b="1" i="1">
              <a:latin typeface="Arial" panose="020B0604020202020204" pitchFamily="34" charset="0"/>
            </a:endParaRPr>
          </a:p>
        </p:txBody>
      </p:sp>
      <p:grpSp>
        <p:nvGrpSpPr>
          <p:cNvPr id="236559" name="Group 15">
            <a:extLst>
              <a:ext uri="{FF2B5EF4-FFF2-40B4-BE49-F238E27FC236}">
                <a16:creationId xmlns:a16="http://schemas.microsoft.com/office/drawing/2014/main" id="{75CBA65D-FCF0-8001-9C93-CB9622E50AB3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3717925"/>
            <a:ext cx="5759450" cy="1655763"/>
            <a:chOff x="1701" y="2342"/>
            <a:chExt cx="3628" cy="1043"/>
          </a:xfrm>
        </p:grpSpPr>
        <p:sp>
          <p:nvSpPr>
            <p:cNvPr id="34825" name="AutoShape 9">
              <a:extLst>
                <a:ext uri="{FF2B5EF4-FFF2-40B4-BE49-F238E27FC236}">
                  <a16:creationId xmlns:a16="http://schemas.microsoft.com/office/drawing/2014/main" id="{491699B7-554B-2F56-0B3D-6484401B0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342"/>
              <a:ext cx="3628" cy="1043"/>
            </a:xfrm>
            <a:prstGeom prst="cloudCallout">
              <a:avLst>
                <a:gd name="adj1" fmla="val -65023"/>
                <a:gd name="adj2" fmla="val -1069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6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A4389B12-D1F2-E93A-E36B-5D3483C56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563"/>
              <a:ext cx="3402" cy="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FontTx/>
                <a:buNone/>
              </a:pPr>
              <a:r>
                <a:rPr lang="en-US" altLang="zh-TW" sz="2600">
                  <a:latin typeface="Arial" panose="020B0604020202020204" pitchFamily="34" charset="0"/>
                  <a:cs typeface="Arial" panose="020B0604020202020204" pitchFamily="34" charset="0"/>
                </a:rPr>
                <a:t>In general, they are called</a:t>
              </a:r>
            </a:p>
            <a:p>
              <a:pPr algn="ctr" eaLnBrk="1" hangingPunct="1">
                <a:spcBef>
                  <a:spcPts val="600"/>
                </a:spcBef>
                <a:buFontTx/>
                <a:buNone/>
              </a:pPr>
              <a:r>
                <a:rPr lang="en-US" altLang="zh-TW" sz="26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26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trigonometric functions</a:t>
              </a:r>
              <a:r>
                <a:rPr lang="en-US" altLang="zh-TW" sz="26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236555" name="Text Box 11">
            <a:extLst>
              <a:ext uri="{FF2B5EF4-FFF2-40B4-BE49-F238E27FC236}">
                <a16:creationId xmlns:a16="http://schemas.microsoft.com/office/drawing/2014/main" id="{63008236-7E30-1080-4A35-BFB431284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1125538"/>
            <a:ext cx="79200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cs typeface="Arial" panose="020B0604020202020204" pitchFamily="34" charset="0"/>
              </a:rPr>
              <a:t>For any angle</a:t>
            </a:r>
            <a:r>
              <a:rPr lang="zh-TW" altLang="en-US" sz="2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zh-TW" sz="2600">
                <a:latin typeface="Arial" panose="020B0604020202020204" pitchFamily="34" charset="0"/>
                <a:cs typeface="Arial" panose="020B0604020202020204" pitchFamily="34" charset="0"/>
              </a:rPr>
              <a:t>, a function in the form</a:t>
            </a:r>
          </a:p>
        </p:txBody>
      </p:sp>
      <p:sp>
        <p:nvSpPr>
          <p:cNvPr id="236556" name="Text Box 12">
            <a:extLst>
              <a:ext uri="{FF2B5EF4-FFF2-40B4-BE49-F238E27FC236}">
                <a16:creationId xmlns:a16="http://schemas.microsoft.com/office/drawing/2014/main" id="{E3473BFE-1832-7010-5DCC-7C79266EF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1706563"/>
            <a:ext cx="86391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600" spc="-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= sin</a:t>
            </a:r>
            <a:r>
              <a:rPr lang="en-US" altLang="zh-TW" sz="2600" i="1" spc="-3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</a:t>
            </a:r>
            <a:r>
              <a:rPr lang="en-US" altLang="zh-TW" sz="2600" spc="-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</a:t>
            </a:r>
            <a:r>
              <a:rPr lang="zh-TW" altLang="en-US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) = sin</a:t>
            </a:r>
            <a:r>
              <a:rPr lang="en-US" altLang="zh-TW" sz="2600" i="1" spc="-3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 is called a </a:t>
            </a:r>
            <a:r>
              <a:rPr lang="en-US" altLang="zh-TW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sine function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236557" name="Text Box 13">
            <a:extLst>
              <a:ext uri="{FF2B5EF4-FFF2-40B4-BE49-F238E27FC236}">
                <a16:creationId xmlns:a16="http://schemas.microsoft.com/office/drawing/2014/main" id="{0BC88531-64AF-18AE-370F-45C167F6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2286000"/>
            <a:ext cx="93313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600" spc="-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= cos</a:t>
            </a:r>
            <a:r>
              <a:rPr lang="en-US" altLang="zh-TW" sz="2600" i="1" spc="-3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</a:t>
            </a:r>
            <a:r>
              <a:rPr lang="en-US" altLang="zh-TW" sz="2600" spc="-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) = cos</a:t>
            </a:r>
            <a:r>
              <a:rPr lang="en-US" altLang="zh-TW" sz="2600" i="1" spc="-3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 is called a </a:t>
            </a:r>
            <a:r>
              <a:rPr lang="en-US" altLang="zh-TW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function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236558" name="Text Box 14">
            <a:extLst>
              <a:ext uri="{FF2B5EF4-FFF2-40B4-BE49-F238E27FC236}">
                <a16:creationId xmlns:a16="http://schemas.microsoft.com/office/drawing/2014/main" id="{D835CEFC-9D0F-355D-29E8-5ED97863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2867025"/>
            <a:ext cx="92583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r>
              <a:rPr lang="en-US" altLang="zh-TW" sz="2600" spc="-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= tan</a:t>
            </a:r>
            <a:r>
              <a:rPr lang="en-US" altLang="zh-TW" sz="2600" i="1" spc="-3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</a:t>
            </a:r>
            <a:r>
              <a:rPr lang="en-US" altLang="zh-TW" sz="2600" spc="-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) = tan</a:t>
            </a:r>
            <a:r>
              <a:rPr lang="en-US" altLang="zh-TW" sz="2600" i="1" spc="-3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altLang="zh-TW" sz="26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 is called a </a:t>
            </a:r>
            <a:r>
              <a:rPr lang="en-US" altLang="zh-TW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tangent function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2D6F55C-FDBF-A737-A5F3-F2AD9D237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717925"/>
            <a:ext cx="23685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236555" grpId="0"/>
      <p:bldP spid="236556" grpId="0"/>
      <p:bldP spid="236557" grpId="0"/>
      <p:bldP spid="236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8" name="Text Box 12">
            <a:extLst>
              <a:ext uri="{FF2B5EF4-FFF2-40B4-BE49-F238E27FC236}">
                <a16:creationId xmlns:a16="http://schemas.microsoft.com/office/drawing/2014/main" id="{ED0E2600-FB7C-EC25-E947-BB7DFB73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44513"/>
            <a:ext cx="4751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Constant Functions</a:t>
            </a:r>
            <a:endParaRPr lang="en-US" altLang="zh-TW" b="1" i="1">
              <a:latin typeface="Arial" panose="020B0604020202020204" pitchFamily="34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B59D8717-DF72-1CF8-8FFB-7DD16A29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196975"/>
            <a:ext cx="8607425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A function in the form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	y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   or   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is a constant, is called a </a:t>
            </a:r>
            <a:r>
              <a:rPr lang="en-US" altLang="zh-TW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function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80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B097F562-E370-A180-3794-2F0926050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1743075"/>
            <a:ext cx="430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◄"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Its domain is all real numbers.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utoShape 38">
            <a:extLst>
              <a:ext uri="{FF2B5EF4-FFF2-40B4-BE49-F238E27FC236}">
                <a16:creationId xmlns:a16="http://schemas.microsoft.com/office/drawing/2014/main" id="{33D1F6C9-A27C-CFED-BB0E-ABE5FB61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708275"/>
            <a:ext cx="5761037" cy="2570163"/>
          </a:xfrm>
          <a:prstGeom prst="cloudCallout">
            <a:avLst>
              <a:gd name="adj1" fmla="val -63329"/>
              <a:gd name="adj2" fmla="val 1227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9B73D5C3-6C8B-9D52-B9FE-C54D685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213100"/>
            <a:ext cx="630555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= 1 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2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are two examples of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constant functions.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5984A1-03BD-7EF5-BFE2-182A4F23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588" y="3213100"/>
            <a:ext cx="2524126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8" grpId="0"/>
      <p:bldP spid="15" grpId="0"/>
      <p:bldP spid="38" grpId="0"/>
      <p:bldP spid="41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 7">
            <a:extLst>
              <a:ext uri="{FF2B5EF4-FFF2-40B4-BE49-F238E27FC236}">
                <a16:creationId xmlns:a16="http://schemas.microsoft.com/office/drawing/2014/main" id="{94EBE120-AB6D-07CF-3A57-DAD234B03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663950"/>
            <a:ext cx="1925638" cy="3175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DE8DC049-62B7-A307-F8F4-1CF211948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1576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Graph of </a:t>
            </a:r>
            <a:r>
              <a:rPr lang="en-US" altLang="zh-TW" sz="2800" b="1" i="1">
                <a:latin typeface="Arial" panose="020B0604020202020204" pitchFamily="34" charset="0"/>
              </a:rPr>
              <a:t>y</a:t>
            </a:r>
            <a:r>
              <a:rPr lang="en-US" altLang="zh-TW" sz="2800" b="1">
                <a:latin typeface="Arial" panose="020B0604020202020204" pitchFamily="34" charset="0"/>
              </a:rPr>
              <a:t> = sin </a:t>
            </a:r>
            <a:r>
              <a:rPr lang="en-US" altLang="zh-TW" sz="2800" b="1" i="1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endParaRPr lang="en-US" altLang="zh-TW" sz="2800" b="1" i="1">
              <a:latin typeface="Arial" panose="020B0604020202020204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D21710E7-8869-C0B5-4BF0-43938859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822450"/>
            <a:ext cx="1284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</a:rPr>
              <a:t> = sin </a:t>
            </a:r>
            <a:r>
              <a:rPr lang="en-US" altLang="zh-TW" sz="1800" i="1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endParaRPr lang="en-US" altLang="zh-TW" sz="1800" i="1">
              <a:latin typeface="Arial" panose="020B0604020202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C373450A-5E67-4BA1-1FF5-8FA301F3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54475"/>
            <a:ext cx="8842375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= sin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 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is a periodic function with period 360.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i.e. their graphs repeat themselves every 360.</a:t>
            </a:r>
          </a:p>
        </p:txBody>
      </p:sp>
      <p:cxnSp>
        <p:nvCxnSpPr>
          <p:cNvPr id="35846" name="直線接點 20">
            <a:extLst>
              <a:ext uri="{FF2B5EF4-FFF2-40B4-BE49-F238E27FC236}">
                <a16:creationId xmlns:a16="http://schemas.microsoft.com/office/drawing/2014/main" id="{A73385ED-D0F5-CB64-CF14-07692C9B53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61150" y="7832725"/>
            <a:ext cx="1943100" cy="14288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B2974C3-407D-1013-453C-DB47D9813A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3538" y="1509713"/>
            <a:ext cx="7951787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6C9C981-614C-E4DD-7939-E17147A66C5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210550" y="1268413"/>
            <a:ext cx="0" cy="2487612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9" name="直線接點 32">
            <a:extLst>
              <a:ext uri="{FF2B5EF4-FFF2-40B4-BE49-F238E27FC236}">
                <a16:creationId xmlns:a16="http://schemas.microsoft.com/office/drawing/2014/main" id="{260E2312-C47B-2037-6729-7BC281A9AFA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40963" y="6883400"/>
            <a:ext cx="1587" cy="958850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Text Box 10">
            <a:extLst>
              <a:ext uri="{FF2B5EF4-FFF2-40B4-BE49-F238E27FC236}">
                <a16:creationId xmlns:a16="http://schemas.microsoft.com/office/drawing/2014/main" id="{5309A910-26BA-6073-68EB-5D5B6B2C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157788"/>
            <a:ext cx="9450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The domain of the sine function is all real numbers.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F1E0A42-F553-C8D6-1017-F34FAE361348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1498600"/>
            <a:ext cx="7650162" cy="1920875"/>
            <a:chOff x="566026" y="1499011"/>
            <a:chExt cx="7650501" cy="1920368"/>
          </a:xfrm>
        </p:grpSpPr>
        <p:sp>
          <p:nvSpPr>
            <p:cNvPr id="35901" name="手繪多邊形 7">
              <a:extLst>
                <a:ext uri="{FF2B5EF4-FFF2-40B4-BE49-F238E27FC236}">
                  <a16:creationId xmlns:a16="http://schemas.microsoft.com/office/drawing/2014/main" id="{270EA87F-65F6-C9A9-783B-B5D334474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354" y="1509089"/>
              <a:ext cx="954608" cy="964537"/>
            </a:xfrm>
            <a:custGeom>
              <a:avLst/>
              <a:gdLst>
                <a:gd name="T0" fmla="*/ 0 w 1682750"/>
                <a:gd name="T1" fmla="*/ 947 h 1123951"/>
                <a:gd name="T2" fmla="*/ 3 w 1682750"/>
                <a:gd name="T3" fmla="*/ 1 h 1123951"/>
                <a:gd name="T4" fmla="*/ 5 w 1682750"/>
                <a:gd name="T5" fmla="*/ 95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902" name="手繪多邊形 9">
              <a:extLst>
                <a:ext uri="{FF2B5EF4-FFF2-40B4-BE49-F238E27FC236}">
                  <a16:creationId xmlns:a16="http://schemas.microsoft.com/office/drawing/2014/main" id="{61250F55-4BE3-A71B-11DD-5A229F869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962" y="2462955"/>
              <a:ext cx="961200" cy="951608"/>
            </a:xfrm>
            <a:custGeom>
              <a:avLst/>
              <a:gdLst>
                <a:gd name="T0" fmla="*/ 0 w 1676400"/>
                <a:gd name="T1" fmla="*/ 0 h 1111251"/>
                <a:gd name="T2" fmla="*/ 5 w 1676400"/>
                <a:gd name="T3" fmla="*/ 1577 h 1111251"/>
                <a:gd name="T4" fmla="*/ 9 w 1676400"/>
                <a:gd name="T5" fmla="*/ 9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903" name="手繪多邊形 7">
              <a:extLst>
                <a:ext uri="{FF2B5EF4-FFF2-40B4-BE49-F238E27FC236}">
                  <a16:creationId xmlns:a16="http://schemas.microsoft.com/office/drawing/2014/main" id="{1514351D-6836-E0A5-A150-B5F9A476A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19" y="1499011"/>
              <a:ext cx="954608" cy="979598"/>
            </a:xfrm>
            <a:custGeom>
              <a:avLst/>
              <a:gdLst>
                <a:gd name="T0" fmla="*/ 0 w 1682750"/>
                <a:gd name="T1" fmla="*/ 1157 h 1123951"/>
                <a:gd name="T2" fmla="*/ 3 w 1682750"/>
                <a:gd name="T3" fmla="*/ 1 h 1123951"/>
                <a:gd name="T4" fmla="*/ 5 w 1682750"/>
                <a:gd name="T5" fmla="*/ 1163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904" name="手繪多邊形 9">
              <a:extLst>
                <a:ext uri="{FF2B5EF4-FFF2-40B4-BE49-F238E27FC236}">
                  <a16:creationId xmlns:a16="http://schemas.microsoft.com/office/drawing/2014/main" id="{2CE7813E-9B5B-4610-E4F5-737DB4D0D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5327" y="2466875"/>
              <a:ext cx="961200" cy="952504"/>
            </a:xfrm>
            <a:custGeom>
              <a:avLst/>
              <a:gdLst>
                <a:gd name="T0" fmla="*/ 0 w 1676400"/>
                <a:gd name="T1" fmla="*/ 0 h 1111251"/>
                <a:gd name="T2" fmla="*/ 5 w 1676400"/>
                <a:gd name="T3" fmla="*/ 1596 h 1111251"/>
                <a:gd name="T4" fmla="*/ 9 w 1676400"/>
                <a:gd name="T5" fmla="*/ 9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905" name="手繪多邊形 7">
              <a:extLst>
                <a:ext uri="{FF2B5EF4-FFF2-40B4-BE49-F238E27FC236}">
                  <a16:creationId xmlns:a16="http://schemas.microsoft.com/office/drawing/2014/main" id="{AFBB6497-F69C-7D72-5A58-0D5B1A46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26" y="1523231"/>
              <a:ext cx="964852" cy="962025"/>
            </a:xfrm>
            <a:custGeom>
              <a:avLst/>
              <a:gdLst>
                <a:gd name="T0" fmla="*/ 0 w 1682750"/>
                <a:gd name="T1" fmla="*/ 915 h 1123951"/>
                <a:gd name="T2" fmla="*/ 3 w 1682750"/>
                <a:gd name="T3" fmla="*/ 1 h 1123951"/>
                <a:gd name="T4" fmla="*/ 6 w 1682750"/>
                <a:gd name="T5" fmla="*/ 919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906" name="手繪多邊形 9">
              <a:extLst>
                <a:ext uri="{FF2B5EF4-FFF2-40B4-BE49-F238E27FC236}">
                  <a16:creationId xmlns:a16="http://schemas.microsoft.com/office/drawing/2014/main" id="{15BCBF3A-D9E9-10E5-BC82-2A8DA0F16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789" y="2466404"/>
              <a:ext cx="961200" cy="948159"/>
            </a:xfrm>
            <a:custGeom>
              <a:avLst/>
              <a:gdLst>
                <a:gd name="T0" fmla="*/ 0 w 1676400"/>
                <a:gd name="T1" fmla="*/ 0 h 1111251"/>
                <a:gd name="T2" fmla="*/ 5 w 1676400"/>
                <a:gd name="T3" fmla="*/ 1504 h 1111251"/>
                <a:gd name="T4" fmla="*/ 9 w 1676400"/>
                <a:gd name="T5" fmla="*/ 9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907" name="手繪多邊形 7">
              <a:extLst>
                <a:ext uri="{FF2B5EF4-FFF2-40B4-BE49-F238E27FC236}">
                  <a16:creationId xmlns:a16="http://schemas.microsoft.com/office/drawing/2014/main" id="{3360A322-DB58-8078-E829-F48120E15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635" y="1515965"/>
              <a:ext cx="954608" cy="971380"/>
            </a:xfrm>
            <a:custGeom>
              <a:avLst/>
              <a:gdLst>
                <a:gd name="T0" fmla="*/ 0 w 1682750"/>
                <a:gd name="T1" fmla="*/ 1037 h 1123951"/>
                <a:gd name="T2" fmla="*/ 3 w 1682750"/>
                <a:gd name="T3" fmla="*/ 1 h 1123951"/>
                <a:gd name="T4" fmla="*/ 5 w 1682750"/>
                <a:gd name="T5" fmla="*/ 1042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908" name="手繪多邊形 9">
              <a:extLst>
                <a:ext uri="{FF2B5EF4-FFF2-40B4-BE49-F238E27FC236}">
                  <a16:creationId xmlns:a16="http://schemas.microsoft.com/office/drawing/2014/main" id="{78FFA27A-FFD6-1A5C-366D-61A06EDA9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243" y="2473626"/>
              <a:ext cx="941455" cy="945752"/>
            </a:xfrm>
            <a:custGeom>
              <a:avLst/>
              <a:gdLst>
                <a:gd name="T0" fmla="*/ 0 w 1676400"/>
                <a:gd name="T1" fmla="*/ 0 h 1111251"/>
                <a:gd name="T2" fmla="*/ 3 w 1676400"/>
                <a:gd name="T3" fmla="*/ 1455 h 1111251"/>
                <a:gd name="T4" fmla="*/ 7 w 1676400"/>
                <a:gd name="T5" fmla="*/ 9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2" name="AutoShape 24">
            <a:extLst>
              <a:ext uri="{FF2B5EF4-FFF2-40B4-BE49-F238E27FC236}">
                <a16:creationId xmlns:a16="http://schemas.microsoft.com/office/drawing/2014/main" id="{13D08991-29A3-D587-E03F-4CA4C5AE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3508375"/>
            <a:ext cx="1882775" cy="392113"/>
          </a:xfrm>
          <a:prstGeom prst="wedgeRoundRectCallout">
            <a:avLst>
              <a:gd name="adj1" fmla="val -63657"/>
              <a:gd name="adj2" fmla="val -62551"/>
              <a:gd name="adj3" fmla="val 16667"/>
            </a:avLst>
          </a:prstGeom>
          <a:gradFill rotWithShape="1">
            <a:gsLst>
              <a:gs pos="0">
                <a:srgbClr val="80FFFF"/>
              </a:gs>
              <a:gs pos="50000">
                <a:srgbClr val="B3FFFF"/>
              </a:gs>
              <a:gs pos="100000">
                <a:srgbClr val="DA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minimum value 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" name="AutoShape 24">
            <a:extLst>
              <a:ext uri="{FF2B5EF4-FFF2-40B4-BE49-F238E27FC236}">
                <a16:creationId xmlns:a16="http://schemas.microsoft.com/office/drawing/2014/main" id="{351CE21C-B22A-98F8-EDEE-284F86AE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833438"/>
            <a:ext cx="2093913" cy="392112"/>
          </a:xfrm>
          <a:prstGeom prst="wedgeRoundRectCallout">
            <a:avLst>
              <a:gd name="adj1" fmla="val -59023"/>
              <a:gd name="adj2" fmla="val 111944"/>
              <a:gd name="adj3" fmla="val 16667"/>
            </a:avLst>
          </a:prstGeom>
          <a:gradFill rotWithShape="1">
            <a:gsLst>
              <a:gs pos="0">
                <a:srgbClr val="80FFFF"/>
              </a:gs>
              <a:gs pos="50000">
                <a:srgbClr val="B3FFFF"/>
              </a:gs>
              <a:gs pos="100000">
                <a:srgbClr val="DA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maximum value 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3814114-BC40-C91B-4240-549EF3551312}"/>
              </a:ext>
            </a:extLst>
          </p:cNvPr>
          <p:cNvGrpSpPr>
            <a:grpSpLocks/>
          </p:cNvGrpSpPr>
          <p:nvPr/>
        </p:nvGrpSpPr>
        <p:grpSpPr bwMode="auto">
          <a:xfrm>
            <a:off x="269875" y="849313"/>
            <a:ext cx="8550275" cy="2867025"/>
            <a:chOff x="494565" y="806797"/>
            <a:chExt cx="8549993" cy="2868266"/>
          </a:xfrm>
        </p:grpSpPr>
        <p:sp>
          <p:nvSpPr>
            <p:cNvPr id="35860" name="Text Box 19">
              <a:extLst>
                <a:ext uri="{FF2B5EF4-FFF2-40B4-BE49-F238E27FC236}">
                  <a16:creationId xmlns:a16="http://schemas.microsoft.com/office/drawing/2014/main" id="{2B5017C9-3880-E3F3-580B-CB1371954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984" y="3195638"/>
              <a:ext cx="557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zh-TW" altLang="en-US" sz="120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61" name="文字方塊 41">
              <a:extLst>
                <a:ext uri="{FF2B5EF4-FFF2-40B4-BE49-F238E27FC236}">
                  <a16:creationId xmlns:a16="http://schemas.microsoft.com/office/drawing/2014/main" id="{84EC0649-0ACF-D797-337D-D158EAEEB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8645" y="2225678"/>
              <a:ext cx="315913" cy="36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</a:t>
              </a:r>
              <a:endParaRPr lang="zh-HK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35862" name="Line 16">
              <a:extLst>
                <a:ext uri="{FF2B5EF4-FFF2-40B4-BE49-F238E27FC236}">
                  <a16:creationId xmlns:a16="http://schemas.microsoft.com/office/drawing/2014/main" id="{A2969D88-2958-5036-92C3-80F9C6A9F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733" y="2426492"/>
              <a:ext cx="8232279" cy="13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63" name="Line 18">
              <a:extLst>
                <a:ext uri="{FF2B5EF4-FFF2-40B4-BE49-F238E27FC236}">
                  <a16:creationId xmlns:a16="http://schemas.microsoft.com/office/drawing/2014/main" id="{5C6D4640-C0AD-BC3E-B515-1139A6A4F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5784" y="1169988"/>
              <a:ext cx="4762" cy="250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64" name="Text Box 19">
              <a:extLst>
                <a:ext uri="{FF2B5EF4-FFF2-40B4-BE49-F238E27FC236}">
                  <a16:creationId xmlns:a16="http://schemas.microsoft.com/office/drawing/2014/main" id="{B5EEC200-58A4-933B-DDAE-0E4D10344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157" y="2431921"/>
              <a:ext cx="3492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endParaRPr lang="en-US" altLang="zh-TW" sz="1600">
                <a:latin typeface="Arial" panose="020B0604020202020204" pitchFamily="34" charset="0"/>
              </a:endParaRPr>
            </a:p>
          </p:txBody>
        </p:sp>
        <p:sp>
          <p:nvSpPr>
            <p:cNvPr id="35865" name="Text Box 22">
              <a:extLst>
                <a:ext uri="{FF2B5EF4-FFF2-40B4-BE49-F238E27FC236}">
                  <a16:creationId xmlns:a16="http://schemas.microsoft.com/office/drawing/2014/main" id="{28946494-9EEF-AF64-13CA-B8175DA32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551" y="806797"/>
              <a:ext cx="347662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y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  <p:sp>
          <p:nvSpPr>
            <p:cNvPr id="35866" name="Text Box 19">
              <a:extLst>
                <a:ext uri="{FF2B5EF4-FFF2-40B4-BE49-F238E27FC236}">
                  <a16:creationId xmlns:a16="http://schemas.microsoft.com/office/drawing/2014/main" id="{E824D6FE-EB8E-A39E-0F4E-AB52CD4F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149" y="1258888"/>
              <a:ext cx="3492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5867" name="Line 30">
              <a:extLst>
                <a:ext uri="{FF2B5EF4-FFF2-40B4-BE49-F238E27FC236}">
                  <a16:creationId xmlns:a16="http://schemas.microsoft.com/office/drawing/2014/main" id="{2BEA4626-3C11-3CFB-59F6-7FB7C1AF33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539108" y="147399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68" name="Line 30">
              <a:extLst>
                <a:ext uri="{FF2B5EF4-FFF2-40B4-BE49-F238E27FC236}">
                  <a16:creationId xmlns:a16="http://schemas.microsoft.com/office/drawing/2014/main" id="{12C37A2C-0758-0C0F-CCE4-98B2610CC2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539109" y="3377407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69" name="Line 30">
              <a:extLst>
                <a:ext uri="{FF2B5EF4-FFF2-40B4-BE49-F238E27FC236}">
                  <a16:creationId xmlns:a16="http://schemas.microsoft.com/office/drawing/2014/main" id="{DD88BB52-1F31-E2B6-CCE1-55D005AEC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14929" y="2468959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70" name="Line 30">
              <a:extLst>
                <a:ext uri="{FF2B5EF4-FFF2-40B4-BE49-F238E27FC236}">
                  <a16:creationId xmlns:a16="http://schemas.microsoft.com/office/drawing/2014/main" id="{79565D21-8BA9-FB09-61DC-B5590F613E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048152" y="246895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71" name="Line 30">
              <a:extLst>
                <a:ext uri="{FF2B5EF4-FFF2-40B4-BE49-F238E27FC236}">
                  <a16:creationId xmlns:a16="http://schemas.microsoft.com/office/drawing/2014/main" id="{7DAB1F04-A461-C223-6BFE-62B013273C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495579" y="2466182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72" name="Line 30">
              <a:extLst>
                <a:ext uri="{FF2B5EF4-FFF2-40B4-BE49-F238E27FC236}">
                  <a16:creationId xmlns:a16="http://schemas.microsoft.com/office/drawing/2014/main" id="{B3F8C50C-93F9-8E3A-9A48-53C15DA555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536884" y="2470944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73" name="Text Box 19">
              <a:extLst>
                <a:ext uri="{FF2B5EF4-FFF2-40B4-BE49-F238E27FC236}">
                  <a16:creationId xmlns:a16="http://schemas.microsoft.com/office/drawing/2014/main" id="{B56F9EDE-BA0E-D146-41AE-F09FD3673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25" y="2511176"/>
              <a:ext cx="562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90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74" name="Text Box 19">
              <a:extLst>
                <a:ext uri="{FF2B5EF4-FFF2-40B4-BE49-F238E27FC236}">
                  <a16:creationId xmlns:a16="http://schemas.microsoft.com/office/drawing/2014/main" id="{E5EF4CE7-0846-4BE8-AA25-DA037508F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269" y="2514382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180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75" name="Text Box 19">
              <a:extLst>
                <a:ext uri="{FF2B5EF4-FFF2-40B4-BE49-F238E27FC236}">
                  <a16:creationId xmlns:a16="http://schemas.microsoft.com/office/drawing/2014/main" id="{AB9E1446-FBCD-B663-A1A8-C6E9FF793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325" y="2513594"/>
              <a:ext cx="6021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270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76" name="Text Box 19">
              <a:extLst>
                <a:ext uri="{FF2B5EF4-FFF2-40B4-BE49-F238E27FC236}">
                  <a16:creationId xmlns:a16="http://schemas.microsoft.com/office/drawing/2014/main" id="{A0B35667-9249-FF3D-FF30-1E104C7C5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336" y="2510779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360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77" name="Line 30">
              <a:extLst>
                <a:ext uri="{FF2B5EF4-FFF2-40B4-BE49-F238E27FC236}">
                  <a16:creationId xmlns:a16="http://schemas.microsoft.com/office/drawing/2014/main" id="{2BF1C69F-027B-C309-7344-7D685E40F2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924294" y="2460624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78" name="Line 30">
              <a:extLst>
                <a:ext uri="{FF2B5EF4-FFF2-40B4-BE49-F238E27FC236}">
                  <a16:creationId xmlns:a16="http://schemas.microsoft.com/office/drawing/2014/main" id="{F10CE758-FB61-6246-1B83-A58431E751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957517" y="246062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79" name="Line 30">
              <a:extLst>
                <a:ext uri="{FF2B5EF4-FFF2-40B4-BE49-F238E27FC236}">
                  <a16:creationId xmlns:a16="http://schemas.microsoft.com/office/drawing/2014/main" id="{51167450-E2BE-CF89-B07C-65DB916D77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446249" y="2462609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80" name="Line 30">
              <a:extLst>
                <a:ext uri="{FF2B5EF4-FFF2-40B4-BE49-F238E27FC236}">
                  <a16:creationId xmlns:a16="http://schemas.microsoft.com/office/drawing/2014/main" id="{5010C553-0B52-81E2-CE5E-E22CC40AC1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404894" y="2456607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81" name="Text Box 19">
              <a:extLst>
                <a:ext uri="{FF2B5EF4-FFF2-40B4-BE49-F238E27FC236}">
                  <a16:creationId xmlns:a16="http://schemas.microsoft.com/office/drawing/2014/main" id="{06FB0A20-3168-E25E-004E-D4DB2B326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4429" y="2504678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450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82" name="Text Box 19">
              <a:extLst>
                <a:ext uri="{FF2B5EF4-FFF2-40B4-BE49-F238E27FC236}">
                  <a16:creationId xmlns:a16="http://schemas.microsoft.com/office/drawing/2014/main" id="{4F1749AF-C5E0-B35E-F88D-DEFA18FBC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2440" y="2514382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540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83" name="Text Box 19">
              <a:extLst>
                <a:ext uri="{FF2B5EF4-FFF2-40B4-BE49-F238E27FC236}">
                  <a16:creationId xmlns:a16="http://schemas.microsoft.com/office/drawing/2014/main" id="{15C1ED58-BB90-A00A-49A4-FE9327E95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6496" y="2513594"/>
              <a:ext cx="6021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630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84" name="Text Box 19">
              <a:extLst>
                <a:ext uri="{FF2B5EF4-FFF2-40B4-BE49-F238E27FC236}">
                  <a16:creationId xmlns:a16="http://schemas.microsoft.com/office/drawing/2014/main" id="{A6C3F450-DDC7-254A-E441-C3E866315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4589" y="2515958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720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85" name="Line 30">
              <a:extLst>
                <a:ext uri="{FF2B5EF4-FFF2-40B4-BE49-F238E27FC236}">
                  <a16:creationId xmlns:a16="http://schemas.microsoft.com/office/drawing/2014/main" id="{184DBF14-F305-9ABC-22AD-F448864B2F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719245" y="2478591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86" name="Line 30">
              <a:extLst>
                <a:ext uri="{FF2B5EF4-FFF2-40B4-BE49-F238E27FC236}">
                  <a16:creationId xmlns:a16="http://schemas.microsoft.com/office/drawing/2014/main" id="{4AD362E8-96A7-1D4F-4969-24FD43EACB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52468" y="247859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87" name="Line 30">
              <a:extLst>
                <a:ext uri="{FF2B5EF4-FFF2-40B4-BE49-F238E27FC236}">
                  <a16:creationId xmlns:a16="http://schemas.microsoft.com/office/drawing/2014/main" id="{50B36BA8-AB1A-C68C-0F4B-85D23BC577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99895" y="2475814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88" name="Line 30">
              <a:extLst>
                <a:ext uri="{FF2B5EF4-FFF2-40B4-BE49-F238E27FC236}">
                  <a16:creationId xmlns:a16="http://schemas.microsoft.com/office/drawing/2014/main" id="{4B731D43-54A5-DF5F-CFA5-2C8C8AA59E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41200" y="2480576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89" name="Text Box 19">
              <a:extLst>
                <a:ext uri="{FF2B5EF4-FFF2-40B4-BE49-F238E27FC236}">
                  <a16:creationId xmlns:a16="http://schemas.microsoft.com/office/drawing/2014/main" id="{21D1D589-1436-420D-5B25-CF2176DE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5" y="2520808"/>
              <a:ext cx="74524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72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90" name="Text Box 19">
              <a:extLst>
                <a:ext uri="{FF2B5EF4-FFF2-40B4-BE49-F238E27FC236}">
                  <a16:creationId xmlns:a16="http://schemas.microsoft.com/office/drawing/2014/main" id="{2BF89D0B-6858-314B-956A-4AA12A8C0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506" y="2524014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63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91" name="Text Box 19">
              <a:extLst>
                <a:ext uri="{FF2B5EF4-FFF2-40B4-BE49-F238E27FC236}">
                  <a16:creationId xmlns:a16="http://schemas.microsoft.com/office/drawing/2014/main" id="{56E05B77-CC42-0084-8C22-F8BC3B66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837" y="2523226"/>
              <a:ext cx="7441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54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92" name="Text Box 19">
              <a:extLst>
                <a:ext uri="{FF2B5EF4-FFF2-40B4-BE49-F238E27FC236}">
                  <a16:creationId xmlns:a16="http://schemas.microsoft.com/office/drawing/2014/main" id="{9A8D769B-743C-06E0-3F61-7438FDF21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848" y="2538137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45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93" name="Line 30">
              <a:extLst>
                <a:ext uri="{FF2B5EF4-FFF2-40B4-BE49-F238E27FC236}">
                  <a16:creationId xmlns:a16="http://schemas.microsoft.com/office/drawing/2014/main" id="{97BE56AC-40D3-67E8-1C5F-F4046DE02D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28610" y="2470256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94" name="Line 30">
              <a:extLst>
                <a:ext uri="{FF2B5EF4-FFF2-40B4-BE49-F238E27FC236}">
                  <a16:creationId xmlns:a16="http://schemas.microsoft.com/office/drawing/2014/main" id="{5805654D-381F-8207-17E3-247B802330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61833" y="247025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95" name="Line 30">
              <a:extLst>
                <a:ext uri="{FF2B5EF4-FFF2-40B4-BE49-F238E27FC236}">
                  <a16:creationId xmlns:a16="http://schemas.microsoft.com/office/drawing/2014/main" id="{79D2DAD1-E735-3A10-9FC7-337543D4E9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50565" y="2472241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96" name="Line 30">
              <a:extLst>
                <a:ext uri="{FF2B5EF4-FFF2-40B4-BE49-F238E27FC236}">
                  <a16:creationId xmlns:a16="http://schemas.microsoft.com/office/drawing/2014/main" id="{DA74FC95-C8B3-A0EC-5EB2-FFBDFE6BB6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09210" y="2466239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97" name="Text Box 19">
              <a:extLst>
                <a:ext uri="{FF2B5EF4-FFF2-40B4-BE49-F238E27FC236}">
                  <a16:creationId xmlns:a16="http://schemas.microsoft.com/office/drawing/2014/main" id="{15863EA0-36AD-5F7A-A9DC-727888119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941" y="2545159"/>
              <a:ext cx="72008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36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98" name="Text Box 19">
              <a:extLst>
                <a:ext uri="{FF2B5EF4-FFF2-40B4-BE49-F238E27FC236}">
                  <a16:creationId xmlns:a16="http://schemas.microsoft.com/office/drawing/2014/main" id="{DD926375-E79A-77D9-D646-0B760F988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952" y="2537464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27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899" name="Text Box 19">
              <a:extLst>
                <a:ext uri="{FF2B5EF4-FFF2-40B4-BE49-F238E27FC236}">
                  <a16:creationId xmlns:a16="http://schemas.microsoft.com/office/drawing/2014/main" id="{D2F27978-DD0E-B7EC-5E47-2A6200F4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207" y="2532405"/>
              <a:ext cx="72682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18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5900" name="Text Box 19">
              <a:extLst>
                <a:ext uri="{FF2B5EF4-FFF2-40B4-BE49-F238E27FC236}">
                  <a16:creationId xmlns:a16="http://schemas.microsoft.com/office/drawing/2014/main" id="{2C656107-7DA2-E4B7-D699-ED3D2DDC3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860" y="2515958"/>
              <a:ext cx="51029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9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</p:grp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052E6045-BD58-1734-FE0E-D8A623552B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3414713"/>
            <a:ext cx="7991475" cy="4762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4E365393-AC30-A44B-FC36-B16F846CE1B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84675" y="1268413"/>
            <a:ext cx="0" cy="2487612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7155E01-94FC-05D8-D373-7A7CE6F5834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07138" y="1276350"/>
            <a:ext cx="0" cy="2487613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9A0D65A-380B-2656-B6EB-CDE3CCD3CC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52688" y="1277938"/>
            <a:ext cx="0" cy="2489200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42FD7C47-73CF-F008-70DA-0EBA39AF47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3563" y="1301750"/>
            <a:ext cx="0" cy="2487613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34" grpId="0"/>
      <p:bldP spid="22" grpId="0" animBg="1"/>
      <p:bldP spid="22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7">
            <a:extLst>
              <a:ext uri="{FF2B5EF4-FFF2-40B4-BE49-F238E27FC236}">
                <a16:creationId xmlns:a16="http://schemas.microsoft.com/office/drawing/2014/main" id="{ED46D6C8-01C8-0D3C-7E59-8C62A699B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663950"/>
            <a:ext cx="1925638" cy="3175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31589025-7ECC-8897-BD7C-43F59B784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1576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Graph of </a:t>
            </a:r>
            <a:r>
              <a:rPr lang="en-US" altLang="zh-TW" sz="2800" b="1" i="1">
                <a:latin typeface="Arial" panose="020B0604020202020204" pitchFamily="34" charset="0"/>
              </a:rPr>
              <a:t>y</a:t>
            </a:r>
            <a:r>
              <a:rPr lang="en-US" altLang="zh-TW" sz="2800" b="1">
                <a:latin typeface="Arial" panose="020B0604020202020204" pitchFamily="34" charset="0"/>
              </a:rPr>
              <a:t> = cos </a:t>
            </a:r>
            <a:r>
              <a:rPr lang="en-US" altLang="zh-TW" sz="2800" b="1" i="1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endParaRPr lang="en-US" altLang="zh-TW" sz="2800" b="1" i="1">
              <a:latin typeface="Arial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110AD6-1DBA-41C4-FC4F-A98B349FB406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849313"/>
            <a:ext cx="8599487" cy="2867025"/>
            <a:chOff x="445346" y="806797"/>
            <a:chExt cx="8599212" cy="2868266"/>
          </a:xfrm>
        </p:grpSpPr>
        <p:sp>
          <p:nvSpPr>
            <p:cNvPr id="36894" name="Text Box 19">
              <a:extLst>
                <a:ext uri="{FF2B5EF4-FFF2-40B4-BE49-F238E27FC236}">
                  <a16:creationId xmlns:a16="http://schemas.microsoft.com/office/drawing/2014/main" id="{7C117413-2B02-03F5-C040-A04465DF1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984" y="3195638"/>
              <a:ext cx="557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zh-TW" altLang="en-US" sz="120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895" name="文字方塊 41">
              <a:extLst>
                <a:ext uri="{FF2B5EF4-FFF2-40B4-BE49-F238E27FC236}">
                  <a16:creationId xmlns:a16="http://schemas.microsoft.com/office/drawing/2014/main" id="{4BFEC982-EEF0-D01A-BE6F-C7C5218E4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8645" y="2234974"/>
              <a:ext cx="31591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</a:t>
              </a:r>
              <a:endParaRPr lang="zh-HK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36896" name="Line 16">
              <a:extLst>
                <a:ext uri="{FF2B5EF4-FFF2-40B4-BE49-F238E27FC236}">
                  <a16:creationId xmlns:a16="http://schemas.microsoft.com/office/drawing/2014/main" id="{E0BBB93F-9B61-C3BA-C72F-6A694269A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733" y="2426492"/>
              <a:ext cx="8232279" cy="13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97" name="Line 18">
              <a:extLst>
                <a:ext uri="{FF2B5EF4-FFF2-40B4-BE49-F238E27FC236}">
                  <a16:creationId xmlns:a16="http://schemas.microsoft.com/office/drawing/2014/main" id="{67B94FDB-2DB0-69BA-8B67-4708DC9FD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5784" y="1169988"/>
              <a:ext cx="4762" cy="250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98" name="Text Box 19">
              <a:extLst>
                <a:ext uri="{FF2B5EF4-FFF2-40B4-BE49-F238E27FC236}">
                  <a16:creationId xmlns:a16="http://schemas.microsoft.com/office/drawing/2014/main" id="{881A58F7-4429-CAA1-C9D3-185B1EB7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157" y="2431921"/>
              <a:ext cx="3492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endParaRPr lang="en-US" altLang="zh-TW" sz="1600">
                <a:latin typeface="Arial" panose="020B0604020202020204" pitchFamily="34" charset="0"/>
              </a:endParaRPr>
            </a:p>
          </p:txBody>
        </p:sp>
        <p:sp>
          <p:nvSpPr>
            <p:cNvPr id="36899" name="Text Box 22">
              <a:extLst>
                <a:ext uri="{FF2B5EF4-FFF2-40B4-BE49-F238E27FC236}">
                  <a16:creationId xmlns:a16="http://schemas.microsoft.com/office/drawing/2014/main" id="{38BE542D-48C6-EA34-0E22-63342BD09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551" y="806797"/>
              <a:ext cx="347662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y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  <p:sp>
          <p:nvSpPr>
            <p:cNvPr id="36900" name="Text Box 19">
              <a:extLst>
                <a:ext uri="{FF2B5EF4-FFF2-40B4-BE49-F238E27FC236}">
                  <a16:creationId xmlns:a16="http://schemas.microsoft.com/office/drawing/2014/main" id="{E430361A-13E3-4A73-1883-7F3B4B63A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149" y="1258888"/>
              <a:ext cx="3492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6901" name="Line 30">
              <a:extLst>
                <a:ext uri="{FF2B5EF4-FFF2-40B4-BE49-F238E27FC236}">
                  <a16:creationId xmlns:a16="http://schemas.microsoft.com/office/drawing/2014/main" id="{7E3A5FA1-37AC-8817-592B-AB7E1673A3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539108" y="147399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02" name="Line 30">
              <a:extLst>
                <a:ext uri="{FF2B5EF4-FFF2-40B4-BE49-F238E27FC236}">
                  <a16:creationId xmlns:a16="http://schemas.microsoft.com/office/drawing/2014/main" id="{2CADEAA8-35BD-1BC4-716C-0AC9FE116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539109" y="3377407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03" name="Line 30">
              <a:extLst>
                <a:ext uri="{FF2B5EF4-FFF2-40B4-BE49-F238E27FC236}">
                  <a16:creationId xmlns:a16="http://schemas.microsoft.com/office/drawing/2014/main" id="{B4DA52D7-B519-29EE-0DCF-D1E933D791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14929" y="2468959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04" name="Line 30">
              <a:extLst>
                <a:ext uri="{FF2B5EF4-FFF2-40B4-BE49-F238E27FC236}">
                  <a16:creationId xmlns:a16="http://schemas.microsoft.com/office/drawing/2014/main" id="{AB386210-602F-CB84-8048-D4B1A2F95F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048152" y="246895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05" name="Line 30">
              <a:extLst>
                <a:ext uri="{FF2B5EF4-FFF2-40B4-BE49-F238E27FC236}">
                  <a16:creationId xmlns:a16="http://schemas.microsoft.com/office/drawing/2014/main" id="{0EED2DA2-4585-CFA8-13A3-8D04F689BB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495579" y="2466182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06" name="Line 30">
              <a:extLst>
                <a:ext uri="{FF2B5EF4-FFF2-40B4-BE49-F238E27FC236}">
                  <a16:creationId xmlns:a16="http://schemas.microsoft.com/office/drawing/2014/main" id="{E6274DBD-D0C5-45A3-33A4-D6A3158BA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536884" y="2470944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07" name="Text Box 19">
              <a:extLst>
                <a:ext uri="{FF2B5EF4-FFF2-40B4-BE49-F238E27FC236}">
                  <a16:creationId xmlns:a16="http://schemas.microsoft.com/office/drawing/2014/main" id="{0FCA44FD-C16B-99A8-A3DA-EAD6096CB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25" y="2511176"/>
              <a:ext cx="562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90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08" name="Text Box 19">
              <a:extLst>
                <a:ext uri="{FF2B5EF4-FFF2-40B4-BE49-F238E27FC236}">
                  <a16:creationId xmlns:a16="http://schemas.microsoft.com/office/drawing/2014/main" id="{EFB896B7-E47C-5045-9A1F-FD06D5F1A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269" y="2514382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180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09" name="Text Box 19">
              <a:extLst>
                <a:ext uri="{FF2B5EF4-FFF2-40B4-BE49-F238E27FC236}">
                  <a16:creationId xmlns:a16="http://schemas.microsoft.com/office/drawing/2014/main" id="{7DF6FECA-320D-788E-7180-3A313972B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325" y="2513594"/>
              <a:ext cx="6021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270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10" name="Text Box 19">
              <a:extLst>
                <a:ext uri="{FF2B5EF4-FFF2-40B4-BE49-F238E27FC236}">
                  <a16:creationId xmlns:a16="http://schemas.microsoft.com/office/drawing/2014/main" id="{9A6B1D16-4090-598C-DD2C-C7052FE8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336" y="2510779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360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11" name="Line 30">
              <a:extLst>
                <a:ext uri="{FF2B5EF4-FFF2-40B4-BE49-F238E27FC236}">
                  <a16:creationId xmlns:a16="http://schemas.microsoft.com/office/drawing/2014/main" id="{28429F1C-0C19-B335-D66B-0C022D7E3E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952175" y="2460624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12" name="Line 30">
              <a:extLst>
                <a:ext uri="{FF2B5EF4-FFF2-40B4-BE49-F238E27FC236}">
                  <a16:creationId xmlns:a16="http://schemas.microsoft.com/office/drawing/2014/main" id="{7625A584-9CBE-2FF2-045D-22E666BDA3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985398" y="246062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13" name="Line 30">
              <a:extLst>
                <a:ext uri="{FF2B5EF4-FFF2-40B4-BE49-F238E27FC236}">
                  <a16:creationId xmlns:a16="http://schemas.microsoft.com/office/drawing/2014/main" id="{D744596E-3E31-5FDC-AE6C-6EC1234F96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474130" y="2462609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14" name="Line 30">
              <a:extLst>
                <a:ext uri="{FF2B5EF4-FFF2-40B4-BE49-F238E27FC236}">
                  <a16:creationId xmlns:a16="http://schemas.microsoft.com/office/drawing/2014/main" id="{351B1C21-6E91-37EC-7B03-30FE53D624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432775" y="2456607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15" name="Text Box 19">
              <a:extLst>
                <a:ext uri="{FF2B5EF4-FFF2-40B4-BE49-F238E27FC236}">
                  <a16:creationId xmlns:a16="http://schemas.microsoft.com/office/drawing/2014/main" id="{7DB9A0B1-5E5F-637C-08FA-A1D547476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2310" y="2504678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450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16" name="Text Box 19">
              <a:extLst>
                <a:ext uri="{FF2B5EF4-FFF2-40B4-BE49-F238E27FC236}">
                  <a16:creationId xmlns:a16="http://schemas.microsoft.com/office/drawing/2014/main" id="{2B40394E-53AD-E06C-A906-B9649E9E5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0321" y="2514382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540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17" name="Text Box 19">
              <a:extLst>
                <a:ext uri="{FF2B5EF4-FFF2-40B4-BE49-F238E27FC236}">
                  <a16:creationId xmlns:a16="http://schemas.microsoft.com/office/drawing/2014/main" id="{0437D7DD-3791-3DD5-E7D0-7305623AC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4377" y="2513594"/>
              <a:ext cx="6021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630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18" name="Text Box 19">
              <a:extLst>
                <a:ext uri="{FF2B5EF4-FFF2-40B4-BE49-F238E27FC236}">
                  <a16:creationId xmlns:a16="http://schemas.microsoft.com/office/drawing/2014/main" id="{9BB6CE0F-0F90-276F-A553-A1DC9D9AA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470" y="2515958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720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19" name="Line 30">
              <a:extLst>
                <a:ext uri="{FF2B5EF4-FFF2-40B4-BE49-F238E27FC236}">
                  <a16:creationId xmlns:a16="http://schemas.microsoft.com/office/drawing/2014/main" id="{EE923E83-ECC0-363B-D164-890CEA35AF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49693" y="2475060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20" name="Line 30">
              <a:extLst>
                <a:ext uri="{FF2B5EF4-FFF2-40B4-BE49-F238E27FC236}">
                  <a16:creationId xmlns:a16="http://schemas.microsoft.com/office/drawing/2014/main" id="{D7CACBF5-078D-8639-B0E1-7EF72F53A7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03249" y="2475059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21" name="Line 30">
              <a:extLst>
                <a:ext uri="{FF2B5EF4-FFF2-40B4-BE49-F238E27FC236}">
                  <a16:creationId xmlns:a16="http://schemas.microsoft.com/office/drawing/2014/main" id="{252880E7-4F2C-F05C-8D4E-2247C40179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29891" y="2474078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22" name="Line 30">
              <a:extLst>
                <a:ext uri="{FF2B5EF4-FFF2-40B4-BE49-F238E27FC236}">
                  <a16:creationId xmlns:a16="http://schemas.microsoft.com/office/drawing/2014/main" id="{DE39A3C7-70F1-0952-A7F4-680FCC24B6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68373" y="2478663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23" name="Text Box 19">
              <a:extLst>
                <a:ext uri="{FF2B5EF4-FFF2-40B4-BE49-F238E27FC236}">
                  <a16:creationId xmlns:a16="http://schemas.microsoft.com/office/drawing/2014/main" id="{738023EC-127B-7893-0367-62103BE9F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46" y="2521690"/>
              <a:ext cx="74524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72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24" name="Text Box 19">
              <a:extLst>
                <a:ext uri="{FF2B5EF4-FFF2-40B4-BE49-F238E27FC236}">
                  <a16:creationId xmlns:a16="http://schemas.microsoft.com/office/drawing/2014/main" id="{CD043831-8CB3-D3D9-E408-F3E054345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567" y="2521690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63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25" name="Text Box 19">
              <a:extLst>
                <a:ext uri="{FF2B5EF4-FFF2-40B4-BE49-F238E27FC236}">
                  <a16:creationId xmlns:a16="http://schemas.microsoft.com/office/drawing/2014/main" id="{95619937-8FB3-C389-EAD2-AB6E68C37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618" y="2521690"/>
              <a:ext cx="7441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54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26" name="Text Box 19">
              <a:extLst>
                <a:ext uri="{FF2B5EF4-FFF2-40B4-BE49-F238E27FC236}">
                  <a16:creationId xmlns:a16="http://schemas.microsoft.com/office/drawing/2014/main" id="{6F09B0D9-B4B6-B63A-D713-B20CCB4CE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643" y="2521690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45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27" name="Line 30">
              <a:extLst>
                <a:ext uri="{FF2B5EF4-FFF2-40B4-BE49-F238E27FC236}">
                  <a16:creationId xmlns:a16="http://schemas.microsoft.com/office/drawing/2014/main" id="{119866A1-C64D-DBE0-8C3B-79C5E7F2F9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79391" y="2475988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28" name="Line 30">
              <a:extLst>
                <a:ext uri="{FF2B5EF4-FFF2-40B4-BE49-F238E27FC236}">
                  <a16:creationId xmlns:a16="http://schemas.microsoft.com/office/drawing/2014/main" id="{AA814628-FF1B-7D65-8A60-E9CA75D3EB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12614" y="2475987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29" name="Line 30">
              <a:extLst>
                <a:ext uri="{FF2B5EF4-FFF2-40B4-BE49-F238E27FC236}">
                  <a16:creationId xmlns:a16="http://schemas.microsoft.com/office/drawing/2014/main" id="{C93C23E8-489A-6504-C67A-489B4D330F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01346" y="2477973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30" name="Line 30">
              <a:extLst>
                <a:ext uri="{FF2B5EF4-FFF2-40B4-BE49-F238E27FC236}">
                  <a16:creationId xmlns:a16="http://schemas.microsoft.com/office/drawing/2014/main" id="{CF27E35E-18FD-85ED-58B2-D5C4055A81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59991" y="2471971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931" name="Text Box 19">
              <a:extLst>
                <a:ext uri="{FF2B5EF4-FFF2-40B4-BE49-F238E27FC236}">
                  <a16:creationId xmlns:a16="http://schemas.microsoft.com/office/drawing/2014/main" id="{2606C1DF-9902-DDDB-43AC-25976285B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722" y="2521690"/>
              <a:ext cx="72008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36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32" name="Text Box 19">
              <a:extLst>
                <a:ext uri="{FF2B5EF4-FFF2-40B4-BE49-F238E27FC236}">
                  <a16:creationId xmlns:a16="http://schemas.microsoft.com/office/drawing/2014/main" id="{B0BD4B48-BCF2-11E0-6D61-C45E283B7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733" y="2521690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27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33" name="Text Box 19">
              <a:extLst>
                <a:ext uri="{FF2B5EF4-FFF2-40B4-BE49-F238E27FC236}">
                  <a16:creationId xmlns:a16="http://schemas.microsoft.com/office/drawing/2014/main" id="{8196A591-1020-7EED-D69A-A7EF69DA2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988" y="2521690"/>
              <a:ext cx="72682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18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6934" name="Text Box 19">
              <a:extLst>
                <a:ext uri="{FF2B5EF4-FFF2-40B4-BE49-F238E27FC236}">
                  <a16:creationId xmlns:a16="http://schemas.microsoft.com/office/drawing/2014/main" id="{D45505B1-1872-183A-8A15-7A07A5AC9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641" y="2521690"/>
              <a:ext cx="51029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9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B7BD74B0-0774-3665-A9C8-2733057F531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1509713"/>
            <a:ext cx="7761287" cy="1919287"/>
            <a:chOff x="490470" y="1509087"/>
            <a:chExt cx="7760812" cy="1919864"/>
          </a:xfrm>
        </p:grpSpPr>
        <p:sp>
          <p:nvSpPr>
            <p:cNvPr id="36882" name="手繪多邊形 9">
              <a:extLst>
                <a:ext uri="{FF2B5EF4-FFF2-40B4-BE49-F238E27FC236}">
                  <a16:creationId xmlns:a16="http://schemas.microsoft.com/office/drawing/2014/main" id="{E76F24C5-0330-10CC-E1A7-5C4A6F6DD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362" y="2470993"/>
              <a:ext cx="961200" cy="951608"/>
            </a:xfrm>
            <a:custGeom>
              <a:avLst/>
              <a:gdLst>
                <a:gd name="T0" fmla="*/ 0 w 1676400"/>
                <a:gd name="T1" fmla="*/ 0 h 1111251"/>
                <a:gd name="T2" fmla="*/ 5 w 1676400"/>
                <a:gd name="T3" fmla="*/ 1577 h 1111251"/>
                <a:gd name="T4" fmla="*/ 9 w 1676400"/>
                <a:gd name="T5" fmla="*/ 9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3" name="手繪多邊形 9">
              <a:extLst>
                <a:ext uri="{FF2B5EF4-FFF2-40B4-BE49-F238E27FC236}">
                  <a16:creationId xmlns:a16="http://schemas.microsoft.com/office/drawing/2014/main" id="{2CF85B58-92DF-3F7D-8FD8-3CD50955180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75826" y="1520704"/>
              <a:ext cx="489535" cy="957786"/>
            </a:xfrm>
            <a:custGeom>
              <a:avLst/>
              <a:gdLst>
                <a:gd name="T0" fmla="*/ 0 w 838200"/>
                <a:gd name="T1" fmla="*/ 172428 h 1104901"/>
                <a:gd name="T2" fmla="*/ 771 w 838200"/>
                <a:gd name="T3" fmla="*/ 0 h 11049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38200" h="1104901">
                  <a:moveTo>
                    <a:pt x="0" y="1104900"/>
                  </a:moveTo>
                  <a:cubicBezTo>
                    <a:pt x="279400" y="1105958"/>
                    <a:pt x="558800" y="552979"/>
                    <a:pt x="838200" y="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4" name="手繪多邊形 9">
              <a:extLst>
                <a:ext uri="{FF2B5EF4-FFF2-40B4-BE49-F238E27FC236}">
                  <a16:creationId xmlns:a16="http://schemas.microsoft.com/office/drawing/2014/main" id="{EA7321B7-FC2C-8CB3-355F-1D32B939F22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826562" y="1513207"/>
              <a:ext cx="489535" cy="957786"/>
            </a:xfrm>
            <a:custGeom>
              <a:avLst/>
              <a:gdLst>
                <a:gd name="T0" fmla="*/ 0 w 838200"/>
                <a:gd name="T1" fmla="*/ 172428 h 1104901"/>
                <a:gd name="T2" fmla="*/ 771 w 838200"/>
                <a:gd name="T3" fmla="*/ 0 h 11049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38200" h="1104901">
                  <a:moveTo>
                    <a:pt x="0" y="1104900"/>
                  </a:moveTo>
                  <a:cubicBezTo>
                    <a:pt x="279400" y="1105958"/>
                    <a:pt x="558800" y="552979"/>
                    <a:pt x="838200" y="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5" name="手繪多邊形 9">
              <a:extLst>
                <a:ext uri="{FF2B5EF4-FFF2-40B4-BE49-F238E27FC236}">
                  <a16:creationId xmlns:a16="http://schemas.microsoft.com/office/drawing/2014/main" id="{F2DFC5BB-F194-AA28-D275-A470DCCAE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747" y="2468859"/>
              <a:ext cx="961200" cy="951608"/>
            </a:xfrm>
            <a:custGeom>
              <a:avLst/>
              <a:gdLst>
                <a:gd name="T0" fmla="*/ 0 w 1676400"/>
                <a:gd name="T1" fmla="*/ 0 h 1111251"/>
                <a:gd name="T2" fmla="*/ 5 w 1676400"/>
                <a:gd name="T3" fmla="*/ 1577 h 1111251"/>
                <a:gd name="T4" fmla="*/ 9 w 1676400"/>
                <a:gd name="T5" fmla="*/ 9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6" name="手繪多邊形 9">
              <a:extLst>
                <a:ext uri="{FF2B5EF4-FFF2-40B4-BE49-F238E27FC236}">
                  <a16:creationId xmlns:a16="http://schemas.microsoft.com/office/drawing/2014/main" id="{9F663C65-D3BB-C4A8-AA7C-86978726455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307212" y="1511322"/>
              <a:ext cx="489535" cy="957786"/>
            </a:xfrm>
            <a:custGeom>
              <a:avLst/>
              <a:gdLst>
                <a:gd name="T0" fmla="*/ 0 w 838200"/>
                <a:gd name="T1" fmla="*/ 172428 h 1104901"/>
                <a:gd name="T2" fmla="*/ 771 w 838200"/>
                <a:gd name="T3" fmla="*/ 0 h 11049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38200" h="1104901">
                  <a:moveTo>
                    <a:pt x="0" y="1104900"/>
                  </a:moveTo>
                  <a:cubicBezTo>
                    <a:pt x="279400" y="1105958"/>
                    <a:pt x="558800" y="552979"/>
                    <a:pt x="838200" y="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7" name="手繪多邊形 9">
              <a:extLst>
                <a:ext uri="{FF2B5EF4-FFF2-40B4-BE49-F238E27FC236}">
                  <a16:creationId xmlns:a16="http://schemas.microsoft.com/office/drawing/2014/main" id="{FC880D1F-5081-A5FA-429B-871DA9F6DE6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761747" y="1509087"/>
              <a:ext cx="489535" cy="957786"/>
            </a:xfrm>
            <a:custGeom>
              <a:avLst/>
              <a:gdLst>
                <a:gd name="T0" fmla="*/ 0 w 838200"/>
                <a:gd name="T1" fmla="*/ 172428 h 1104901"/>
                <a:gd name="T2" fmla="*/ 771 w 838200"/>
                <a:gd name="T3" fmla="*/ 0 h 11049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38200" h="1104901">
                  <a:moveTo>
                    <a:pt x="0" y="1104900"/>
                  </a:moveTo>
                  <a:cubicBezTo>
                    <a:pt x="279400" y="1105958"/>
                    <a:pt x="558800" y="552979"/>
                    <a:pt x="838200" y="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8" name="手繪多邊形 9">
              <a:extLst>
                <a:ext uri="{FF2B5EF4-FFF2-40B4-BE49-F238E27FC236}">
                  <a16:creationId xmlns:a16="http://schemas.microsoft.com/office/drawing/2014/main" id="{4C3C5237-1B4C-E92F-AEE2-04E4434B9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06" y="2477343"/>
              <a:ext cx="961200" cy="951608"/>
            </a:xfrm>
            <a:custGeom>
              <a:avLst/>
              <a:gdLst>
                <a:gd name="T0" fmla="*/ 0 w 1676400"/>
                <a:gd name="T1" fmla="*/ 0 h 1111251"/>
                <a:gd name="T2" fmla="*/ 5 w 1676400"/>
                <a:gd name="T3" fmla="*/ 1577 h 1111251"/>
                <a:gd name="T4" fmla="*/ 9 w 1676400"/>
                <a:gd name="T5" fmla="*/ 9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9" name="手繪多邊形 9">
              <a:extLst>
                <a:ext uri="{FF2B5EF4-FFF2-40B4-BE49-F238E27FC236}">
                  <a16:creationId xmlns:a16="http://schemas.microsoft.com/office/drawing/2014/main" id="{38F10296-AB4F-2586-BABF-0ECE6AE7A25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90470" y="1527054"/>
              <a:ext cx="489535" cy="957786"/>
            </a:xfrm>
            <a:custGeom>
              <a:avLst/>
              <a:gdLst>
                <a:gd name="T0" fmla="*/ 0 w 838200"/>
                <a:gd name="T1" fmla="*/ 172428 h 1104901"/>
                <a:gd name="T2" fmla="*/ 771 w 838200"/>
                <a:gd name="T3" fmla="*/ 0 h 11049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38200" h="1104901">
                  <a:moveTo>
                    <a:pt x="0" y="1104900"/>
                  </a:moveTo>
                  <a:cubicBezTo>
                    <a:pt x="279400" y="1105958"/>
                    <a:pt x="558800" y="552979"/>
                    <a:pt x="838200" y="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90" name="手繪多邊形 9">
              <a:extLst>
                <a:ext uri="{FF2B5EF4-FFF2-40B4-BE49-F238E27FC236}">
                  <a16:creationId xmlns:a16="http://schemas.microsoft.com/office/drawing/2014/main" id="{10CF2B7E-48CF-D1B9-6797-9B46B89FE7F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41206" y="1519557"/>
              <a:ext cx="489535" cy="957786"/>
            </a:xfrm>
            <a:custGeom>
              <a:avLst/>
              <a:gdLst>
                <a:gd name="T0" fmla="*/ 0 w 838200"/>
                <a:gd name="T1" fmla="*/ 172428 h 1104901"/>
                <a:gd name="T2" fmla="*/ 771 w 838200"/>
                <a:gd name="T3" fmla="*/ 0 h 11049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38200" h="1104901">
                  <a:moveTo>
                    <a:pt x="0" y="1104900"/>
                  </a:moveTo>
                  <a:cubicBezTo>
                    <a:pt x="279400" y="1105958"/>
                    <a:pt x="558800" y="552979"/>
                    <a:pt x="838200" y="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91" name="手繪多邊形 9">
              <a:extLst>
                <a:ext uri="{FF2B5EF4-FFF2-40B4-BE49-F238E27FC236}">
                  <a16:creationId xmlns:a16="http://schemas.microsoft.com/office/drawing/2014/main" id="{1FA565DE-A828-CE2B-6A79-4FCC8318A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391" y="2475209"/>
              <a:ext cx="961200" cy="951608"/>
            </a:xfrm>
            <a:custGeom>
              <a:avLst/>
              <a:gdLst>
                <a:gd name="T0" fmla="*/ 0 w 1676400"/>
                <a:gd name="T1" fmla="*/ 0 h 1111251"/>
                <a:gd name="T2" fmla="*/ 5 w 1676400"/>
                <a:gd name="T3" fmla="*/ 1577 h 1111251"/>
                <a:gd name="T4" fmla="*/ 9 w 1676400"/>
                <a:gd name="T5" fmla="*/ 9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92" name="手繪多邊形 9">
              <a:extLst>
                <a:ext uri="{FF2B5EF4-FFF2-40B4-BE49-F238E27FC236}">
                  <a16:creationId xmlns:a16="http://schemas.microsoft.com/office/drawing/2014/main" id="{DB3D67E5-F3BD-50A5-D8FB-DACEF9D4AB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21856" y="1517672"/>
              <a:ext cx="489535" cy="957786"/>
            </a:xfrm>
            <a:custGeom>
              <a:avLst/>
              <a:gdLst>
                <a:gd name="T0" fmla="*/ 0 w 838200"/>
                <a:gd name="T1" fmla="*/ 172428 h 1104901"/>
                <a:gd name="T2" fmla="*/ 771 w 838200"/>
                <a:gd name="T3" fmla="*/ 0 h 11049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38200" h="1104901">
                  <a:moveTo>
                    <a:pt x="0" y="1104900"/>
                  </a:moveTo>
                  <a:cubicBezTo>
                    <a:pt x="279400" y="1105958"/>
                    <a:pt x="558800" y="552979"/>
                    <a:pt x="838200" y="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93" name="手繪多邊形 9">
              <a:extLst>
                <a:ext uri="{FF2B5EF4-FFF2-40B4-BE49-F238E27FC236}">
                  <a16:creationId xmlns:a16="http://schemas.microsoft.com/office/drawing/2014/main" id="{417C7EBB-8329-E828-34CA-A0DE1AEB6C2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876391" y="1515437"/>
              <a:ext cx="489535" cy="957786"/>
            </a:xfrm>
            <a:custGeom>
              <a:avLst/>
              <a:gdLst>
                <a:gd name="T0" fmla="*/ 0 w 838200"/>
                <a:gd name="T1" fmla="*/ 172428 h 1104901"/>
                <a:gd name="T2" fmla="*/ 771 w 838200"/>
                <a:gd name="T3" fmla="*/ 0 h 11049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38200" h="1104901">
                  <a:moveTo>
                    <a:pt x="0" y="1104900"/>
                  </a:moveTo>
                  <a:cubicBezTo>
                    <a:pt x="279400" y="1105958"/>
                    <a:pt x="558800" y="552979"/>
                    <a:pt x="838200" y="0"/>
                  </a:cubicBezTo>
                </a:path>
              </a:pathLst>
            </a:custGeom>
            <a:noFill/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60" name="Text Box 16">
            <a:extLst>
              <a:ext uri="{FF2B5EF4-FFF2-40B4-BE49-F238E27FC236}">
                <a16:creationId xmlns:a16="http://schemas.microsoft.com/office/drawing/2014/main" id="{EC79A7A9-0510-F754-2AD4-569BC2459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628775"/>
            <a:ext cx="12842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</a:rPr>
              <a:t> = cos </a:t>
            </a:r>
            <a:r>
              <a:rPr lang="en-US" altLang="zh-TW" sz="1800" i="1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endParaRPr lang="en-US" altLang="zh-TW" sz="1800" i="1">
              <a:latin typeface="Arial" panose="020B0604020202020204" pitchFamily="34" charset="0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5E8C90C7-0829-3615-104C-6E562FB7AF3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3538" y="1509713"/>
            <a:ext cx="7951787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AutoShape 24">
            <a:extLst>
              <a:ext uri="{FF2B5EF4-FFF2-40B4-BE49-F238E27FC236}">
                <a16:creationId xmlns:a16="http://schemas.microsoft.com/office/drawing/2014/main" id="{D3540BB5-4ABE-789F-9E32-3DA4B663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3508375"/>
            <a:ext cx="1954213" cy="392113"/>
          </a:xfrm>
          <a:prstGeom prst="wedgeRoundRectCallout">
            <a:avLst>
              <a:gd name="adj1" fmla="val -63162"/>
              <a:gd name="adj2" fmla="val -62551"/>
              <a:gd name="adj3" fmla="val 16667"/>
            </a:avLst>
          </a:prstGeom>
          <a:gradFill rotWithShape="1">
            <a:gsLst>
              <a:gs pos="0">
                <a:srgbClr val="80FFFF"/>
              </a:gs>
              <a:gs pos="50000">
                <a:srgbClr val="B3FFFF"/>
              </a:gs>
              <a:gs pos="100000">
                <a:srgbClr val="DA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minimum value 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3" name="AutoShape 24">
            <a:extLst>
              <a:ext uri="{FF2B5EF4-FFF2-40B4-BE49-F238E27FC236}">
                <a16:creationId xmlns:a16="http://schemas.microsoft.com/office/drawing/2014/main" id="{E88B39C6-D309-2249-FE55-47223200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833438"/>
            <a:ext cx="2020888" cy="392112"/>
          </a:xfrm>
          <a:prstGeom prst="wedgeRoundRectCallout">
            <a:avLst>
              <a:gd name="adj1" fmla="val -59347"/>
              <a:gd name="adj2" fmla="val 111944"/>
              <a:gd name="adj3" fmla="val 16667"/>
            </a:avLst>
          </a:prstGeom>
          <a:gradFill rotWithShape="1">
            <a:gsLst>
              <a:gs pos="0">
                <a:srgbClr val="80FFFF"/>
              </a:gs>
              <a:gs pos="50000">
                <a:srgbClr val="B3FFFF"/>
              </a:gs>
              <a:gs pos="100000">
                <a:srgbClr val="DA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</a:rPr>
              <a:t>maximum value 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17BEF08-2DB7-FE66-995C-9682035DE2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3414713"/>
            <a:ext cx="7991475" cy="4762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Text Box 10">
            <a:extLst>
              <a:ext uri="{FF2B5EF4-FFF2-40B4-BE49-F238E27FC236}">
                <a16:creationId xmlns:a16="http://schemas.microsoft.com/office/drawing/2014/main" id="{54444CC2-6D38-CE13-CD2A-EC346794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54475"/>
            <a:ext cx="8842375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= cos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 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is a periodic function with period 360.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i.e. their graphs repeat themselves every 360.</a:t>
            </a: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5916716-8C4C-08BE-B063-7BF5E2DA19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243888" y="1268413"/>
            <a:ext cx="0" cy="2487612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F2E473A-F4B3-567E-FFFE-42E2C455D3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84675" y="1268413"/>
            <a:ext cx="0" cy="2487612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91B68393-6CEC-BE68-35D9-4C5D5CB00C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07138" y="1276350"/>
            <a:ext cx="0" cy="2487613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03015C8-B9B4-9342-EFCF-E4208E0AD8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22525" y="1277938"/>
            <a:ext cx="0" cy="2489200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76F5E99-7DFF-519F-68C6-5033F5FEE2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4350" y="1290638"/>
            <a:ext cx="0" cy="2487612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Text Box 10">
            <a:extLst>
              <a:ext uri="{FF2B5EF4-FFF2-40B4-BE49-F238E27FC236}">
                <a16:creationId xmlns:a16="http://schemas.microsoft.com/office/drawing/2014/main" id="{4771690E-D546-233E-6EB4-0924F948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157788"/>
            <a:ext cx="9450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The domain of the cosine function is all real numbers.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0" grpId="0"/>
      <p:bldP spid="62" grpId="0" animBg="1"/>
      <p:bldP spid="62" grpId="1" animBg="1"/>
      <p:bldP spid="63" grpId="0" animBg="1"/>
      <p:bldP spid="63" grpId="1" animBg="1"/>
      <p:bldP spid="65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8FF0D8F1-BF7F-AE27-CA6D-212420C0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1576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Graph of </a:t>
            </a:r>
            <a:r>
              <a:rPr lang="en-US" altLang="zh-TW" sz="2800" b="1" i="1">
                <a:latin typeface="Arial" panose="020B0604020202020204" pitchFamily="34" charset="0"/>
              </a:rPr>
              <a:t>y</a:t>
            </a:r>
            <a:r>
              <a:rPr lang="en-US" altLang="zh-TW" sz="2800" b="1">
                <a:latin typeface="Arial" panose="020B0604020202020204" pitchFamily="34" charset="0"/>
              </a:rPr>
              <a:t> = tan </a:t>
            </a:r>
            <a:r>
              <a:rPr lang="en-US" altLang="zh-TW" sz="2800" b="1" i="1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endParaRPr lang="en-US" altLang="zh-TW" sz="2800" b="1" i="1">
              <a:latin typeface="Arial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AD11789-AC34-39FA-94A2-D59F9CC5A7F6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849313"/>
            <a:ext cx="8599487" cy="2867025"/>
            <a:chOff x="445346" y="806797"/>
            <a:chExt cx="8599212" cy="2868266"/>
          </a:xfrm>
        </p:grpSpPr>
        <p:sp>
          <p:nvSpPr>
            <p:cNvPr id="37923" name="Text Box 19">
              <a:extLst>
                <a:ext uri="{FF2B5EF4-FFF2-40B4-BE49-F238E27FC236}">
                  <a16:creationId xmlns:a16="http://schemas.microsoft.com/office/drawing/2014/main" id="{0222C389-1558-22D6-4F7B-55326924E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460" y="3238907"/>
              <a:ext cx="557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zh-TW" altLang="en-US" sz="120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10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24" name="文字方塊 41">
              <a:extLst>
                <a:ext uri="{FF2B5EF4-FFF2-40B4-BE49-F238E27FC236}">
                  <a16:creationId xmlns:a16="http://schemas.microsoft.com/office/drawing/2014/main" id="{84515CD4-81F0-6A52-5C5D-87208ED82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8645" y="2234974"/>
              <a:ext cx="31591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</a:t>
              </a:r>
              <a:endParaRPr lang="zh-HK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37925" name="Line 16">
              <a:extLst>
                <a:ext uri="{FF2B5EF4-FFF2-40B4-BE49-F238E27FC236}">
                  <a16:creationId xmlns:a16="http://schemas.microsoft.com/office/drawing/2014/main" id="{37F9A60D-A867-ED48-B49A-9E8B6BEAD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733" y="2426492"/>
              <a:ext cx="8232279" cy="13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26" name="Line 18">
              <a:extLst>
                <a:ext uri="{FF2B5EF4-FFF2-40B4-BE49-F238E27FC236}">
                  <a16:creationId xmlns:a16="http://schemas.microsoft.com/office/drawing/2014/main" id="{FEFDBE01-DDB0-820D-C818-471369901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5784" y="1169988"/>
              <a:ext cx="4762" cy="250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27" name="Text Box 19">
              <a:extLst>
                <a:ext uri="{FF2B5EF4-FFF2-40B4-BE49-F238E27FC236}">
                  <a16:creationId xmlns:a16="http://schemas.microsoft.com/office/drawing/2014/main" id="{212A0034-00F4-8FA0-E852-7D6104C32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157" y="2431921"/>
              <a:ext cx="3492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endParaRPr lang="en-US" altLang="zh-TW" sz="1600">
                <a:latin typeface="Arial" panose="020B0604020202020204" pitchFamily="34" charset="0"/>
              </a:endParaRPr>
            </a:p>
          </p:txBody>
        </p:sp>
        <p:sp>
          <p:nvSpPr>
            <p:cNvPr id="37928" name="Text Box 22">
              <a:extLst>
                <a:ext uri="{FF2B5EF4-FFF2-40B4-BE49-F238E27FC236}">
                  <a16:creationId xmlns:a16="http://schemas.microsoft.com/office/drawing/2014/main" id="{9FB77FAA-D854-0416-33C4-F9AE159E3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551" y="806797"/>
              <a:ext cx="347662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y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  <p:sp>
          <p:nvSpPr>
            <p:cNvPr id="37929" name="Text Box 19">
              <a:extLst>
                <a:ext uri="{FF2B5EF4-FFF2-40B4-BE49-F238E27FC236}">
                  <a16:creationId xmlns:a16="http://schemas.microsoft.com/office/drawing/2014/main" id="{A26EC587-46D4-3AC2-B1A0-41DB555B0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465" y="1328133"/>
              <a:ext cx="5046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7930" name="Line 30">
              <a:extLst>
                <a:ext uri="{FF2B5EF4-FFF2-40B4-BE49-F238E27FC236}">
                  <a16:creationId xmlns:a16="http://schemas.microsoft.com/office/drawing/2014/main" id="{64B3EC66-DB99-1568-3F14-65F993ABB7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539108" y="147399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31" name="Line 30">
              <a:extLst>
                <a:ext uri="{FF2B5EF4-FFF2-40B4-BE49-F238E27FC236}">
                  <a16:creationId xmlns:a16="http://schemas.microsoft.com/office/drawing/2014/main" id="{037979E4-1091-4509-7DFE-571FCDCB33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539109" y="3377407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32" name="Line 30">
              <a:extLst>
                <a:ext uri="{FF2B5EF4-FFF2-40B4-BE49-F238E27FC236}">
                  <a16:creationId xmlns:a16="http://schemas.microsoft.com/office/drawing/2014/main" id="{0B8436F2-5D60-7B9C-F6B1-6501BA4411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14929" y="2468959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33" name="Line 30">
              <a:extLst>
                <a:ext uri="{FF2B5EF4-FFF2-40B4-BE49-F238E27FC236}">
                  <a16:creationId xmlns:a16="http://schemas.microsoft.com/office/drawing/2014/main" id="{663EE01B-0C48-DE6E-BA47-47CD3927D5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048152" y="246895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34" name="Line 30">
              <a:extLst>
                <a:ext uri="{FF2B5EF4-FFF2-40B4-BE49-F238E27FC236}">
                  <a16:creationId xmlns:a16="http://schemas.microsoft.com/office/drawing/2014/main" id="{90A9845E-05C1-16C5-9366-AA4A699AC5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495579" y="2466182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35" name="Line 30">
              <a:extLst>
                <a:ext uri="{FF2B5EF4-FFF2-40B4-BE49-F238E27FC236}">
                  <a16:creationId xmlns:a16="http://schemas.microsoft.com/office/drawing/2014/main" id="{C259468B-6F08-9FE1-284D-409EF2F4D4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536884" y="2470944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36" name="Text Box 19">
              <a:extLst>
                <a:ext uri="{FF2B5EF4-FFF2-40B4-BE49-F238E27FC236}">
                  <a16:creationId xmlns:a16="http://schemas.microsoft.com/office/drawing/2014/main" id="{24347751-70C2-8862-3345-3F509D67E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525" y="2511176"/>
              <a:ext cx="562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90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37" name="Text Box 19">
              <a:extLst>
                <a:ext uri="{FF2B5EF4-FFF2-40B4-BE49-F238E27FC236}">
                  <a16:creationId xmlns:a16="http://schemas.microsoft.com/office/drawing/2014/main" id="{AF7B50EA-DB49-5D12-A1C1-246126D32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269" y="2514382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180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38" name="Text Box 19">
              <a:extLst>
                <a:ext uri="{FF2B5EF4-FFF2-40B4-BE49-F238E27FC236}">
                  <a16:creationId xmlns:a16="http://schemas.microsoft.com/office/drawing/2014/main" id="{C037ED89-2448-0100-629F-A36611EA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325" y="2513594"/>
              <a:ext cx="6021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270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39" name="Text Box 19">
              <a:extLst>
                <a:ext uri="{FF2B5EF4-FFF2-40B4-BE49-F238E27FC236}">
                  <a16:creationId xmlns:a16="http://schemas.microsoft.com/office/drawing/2014/main" id="{005BB651-FBC9-9B3D-0CAB-AB75306C1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336" y="2510779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360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40" name="Line 30">
              <a:extLst>
                <a:ext uri="{FF2B5EF4-FFF2-40B4-BE49-F238E27FC236}">
                  <a16:creationId xmlns:a16="http://schemas.microsoft.com/office/drawing/2014/main" id="{0683DBCF-93D8-784B-56FE-D03DD5EB6C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952175" y="2460624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41" name="Line 30">
              <a:extLst>
                <a:ext uri="{FF2B5EF4-FFF2-40B4-BE49-F238E27FC236}">
                  <a16:creationId xmlns:a16="http://schemas.microsoft.com/office/drawing/2014/main" id="{609C5927-71D4-DEE4-5332-7E45CD1B14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985398" y="246062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42" name="Line 30">
              <a:extLst>
                <a:ext uri="{FF2B5EF4-FFF2-40B4-BE49-F238E27FC236}">
                  <a16:creationId xmlns:a16="http://schemas.microsoft.com/office/drawing/2014/main" id="{8A0A3E95-9684-F79C-6BC7-392012D8F7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474130" y="2462609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43" name="Line 30">
              <a:extLst>
                <a:ext uri="{FF2B5EF4-FFF2-40B4-BE49-F238E27FC236}">
                  <a16:creationId xmlns:a16="http://schemas.microsoft.com/office/drawing/2014/main" id="{D8A33AE0-2952-4434-2561-0D9EADC973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432775" y="2456607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44" name="Text Box 19">
              <a:extLst>
                <a:ext uri="{FF2B5EF4-FFF2-40B4-BE49-F238E27FC236}">
                  <a16:creationId xmlns:a16="http://schemas.microsoft.com/office/drawing/2014/main" id="{1F66A702-2BC7-8896-8E15-9A8636C02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2310" y="2504678"/>
              <a:ext cx="6480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450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45" name="Text Box 19">
              <a:extLst>
                <a:ext uri="{FF2B5EF4-FFF2-40B4-BE49-F238E27FC236}">
                  <a16:creationId xmlns:a16="http://schemas.microsoft.com/office/drawing/2014/main" id="{60C826CB-A018-2A94-54BC-88BB785B3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0321" y="2514382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540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46" name="Text Box 19">
              <a:extLst>
                <a:ext uri="{FF2B5EF4-FFF2-40B4-BE49-F238E27FC236}">
                  <a16:creationId xmlns:a16="http://schemas.microsoft.com/office/drawing/2014/main" id="{CC9A07EE-0561-6A51-BBD1-F3C8705D3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4377" y="2513594"/>
              <a:ext cx="6021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630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47" name="Text Box 19">
              <a:extLst>
                <a:ext uri="{FF2B5EF4-FFF2-40B4-BE49-F238E27FC236}">
                  <a16:creationId xmlns:a16="http://schemas.microsoft.com/office/drawing/2014/main" id="{75774927-1639-0ED7-6F59-B2187F2B6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470" y="2515958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720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48" name="Line 30">
              <a:extLst>
                <a:ext uri="{FF2B5EF4-FFF2-40B4-BE49-F238E27FC236}">
                  <a16:creationId xmlns:a16="http://schemas.microsoft.com/office/drawing/2014/main" id="{4E59A401-4CD0-2519-18CA-129CE4FD87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49693" y="2475060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49" name="Line 30">
              <a:extLst>
                <a:ext uri="{FF2B5EF4-FFF2-40B4-BE49-F238E27FC236}">
                  <a16:creationId xmlns:a16="http://schemas.microsoft.com/office/drawing/2014/main" id="{1490CB90-0AC2-2DD2-FF60-9CD4924BB9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03249" y="2475059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50" name="Line 30">
              <a:extLst>
                <a:ext uri="{FF2B5EF4-FFF2-40B4-BE49-F238E27FC236}">
                  <a16:creationId xmlns:a16="http://schemas.microsoft.com/office/drawing/2014/main" id="{D26C7B62-0C0D-092B-A63A-2988C86392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29891" y="2474078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51" name="Line 30">
              <a:extLst>
                <a:ext uri="{FF2B5EF4-FFF2-40B4-BE49-F238E27FC236}">
                  <a16:creationId xmlns:a16="http://schemas.microsoft.com/office/drawing/2014/main" id="{FF501DBE-4E93-1EEF-5202-E0CDB86FA6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68373" y="2478663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52" name="Text Box 19">
              <a:extLst>
                <a:ext uri="{FF2B5EF4-FFF2-40B4-BE49-F238E27FC236}">
                  <a16:creationId xmlns:a16="http://schemas.microsoft.com/office/drawing/2014/main" id="{010DF626-D871-1CA1-74CA-49B52AAB9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46" y="2521690"/>
              <a:ext cx="74524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72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53" name="Text Box 19">
              <a:extLst>
                <a:ext uri="{FF2B5EF4-FFF2-40B4-BE49-F238E27FC236}">
                  <a16:creationId xmlns:a16="http://schemas.microsoft.com/office/drawing/2014/main" id="{E8D1D1DF-B54A-28E5-86D5-E8F1B0A25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567" y="2521690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63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54" name="Text Box 19">
              <a:extLst>
                <a:ext uri="{FF2B5EF4-FFF2-40B4-BE49-F238E27FC236}">
                  <a16:creationId xmlns:a16="http://schemas.microsoft.com/office/drawing/2014/main" id="{543FC039-D811-4F4D-4A65-3C73BEFE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618" y="2521690"/>
              <a:ext cx="7441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54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55" name="Text Box 19">
              <a:extLst>
                <a:ext uri="{FF2B5EF4-FFF2-40B4-BE49-F238E27FC236}">
                  <a16:creationId xmlns:a16="http://schemas.microsoft.com/office/drawing/2014/main" id="{738C12D4-5D74-B170-A09A-FB203BED6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643" y="2521690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45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56" name="Line 30">
              <a:extLst>
                <a:ext uri="{FF2B5EF4-FFF2-40B4-BE49-F238E27FC236}">
                  <a16:creationId xmlns:a16="http://schemas.microsoft.com/office/drawing/2014/main" id="{B66833C2-762E-A8D3-3172-DC6BB1E922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79391" y="2475988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57" name="Line 30">
              <a:extLst>
                <a:ext uri="{FF2B5EF4-FFF2-40B4-BE49-F238E27FC236}">
                  <a16:creationId xmlns:a16="http://schemas.microsoft.com/office/drawing/2014/main" id="{7C804224-85FE-2DD8-6A3D-D95E421DBD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12614" y="2475987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58" name="Line 30">
              <a:extLst>
                <a:ext uri="{FF2B5EF4-FFF2-40B4-BE49-F238E27FC236}">
                  <a16:creationId xmlns:a16="http://schemas.microsoft.com/office/drawing/2014/main" id="{71A5FC2F-57D0-B66A-259C-0E0A565034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01346" y="2477973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59" name="Line 30">
              <a:extLst>
                <a:ext uri="{FF2B5EF4-FFF2-40B4-BE49-F238E27FC236}">
                  <a16:creationId xmlns:a16="http://schemas.microsoft.com/office/drawing/2014/main" id="{8F629903-1BB2-E0A1-5605-4084F69009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59991" y="2471971"/>
              <a:ext cx="7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60" name="Text Box 19">
              <a:extLst>
                <a:ext uri="{FF2B5EF4-FFF2-40B4-BE49-F238E27FC236}">
                  <a16:creationId xmlns:a16="http://schemas.microsoft.com/office/drawing/2014/main" id="{DF4A84CD-FE95-A731-C3C4-9E7752837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722" y="2521690"/>
              <a:ext cx="72008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36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61" name="Text Box 19">
              <a:extLst>
                <a:ext uri="{FF2B5EF4-FFF2-40B4-BE49-F238E27FC236}">
                  <a16:creationId xmlns:a16="http://schemas.microsoft.com/office/drawing/2014/main" id="{7FF1D3D7-F108-9EDB-8FE2-0862EC658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733" y="2521690"/>
              <a:ext cx="7461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27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62" name="Text Box 19">
              <a:extLst>
                <a:ext uri="{FF2B5EF4-FFF2-40B4-BE49-F238E27FC236}">
                  <a16:creationId xmlns:a16="http://schemas.microsoft.com/office/drawing/2014/main" id="{424331D2-EF84-6AF6-8D4C-635A553C0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988" y="2521690"/>
              <a:ext cx="72682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18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  <p:sp>
          <p:nvSpPr>
            <p:cNvPr id="37963" name="Text Box 19">
              <a:extLst>
                <a:ext uri="{FF2B5EF4-FFF2-40B4-BE49-F238E27FC236}">
                  <a16:creationId xmlns:a16="http://schemas.microsoft.com/office/drawing/2014/main" id="{62ACF0B9-581A-8056-1B6C-D42932431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641" y="2521690"/>
              <a:ext cx="51029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9</a:t>
              </a:r>
              <a:r>
                <a:rPr lang="en-US" altLang="zh-TW" sz="1200">
                  <a:latin typeface="Arial" panose="020B0604020202020204" pitchFamily="34" charset="0"/>
                </a:rPr>
                <a:t>0</a:t>
              </a:r>
              <a:r>
                <a:rPr lang="en-US" altLang="zh-TW" sz="1200"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endParaRPr lang="en-US" altLang="zh-TW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CC605E75-507D-9137-9FAF-404A5B955F42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1285875"/>
            <a:ext cx="7732713" cy="2378075"/>
            <a:chOff x="514881" y="1286519"/>
            <a:chExt cx="7732940" cy="2377362"/>
          </a:xfrm>
        </p:grpSpPr>
        <p:sp>
          <p:nvSpPr>
            <p:cNvPr id="37907" name="手繪多邊形 37">
              <a:extLst>
                <a:ext uri="{FF2B5EF4-FFF2-40B4-BE49-F238E27FC236}">
                  <a16:creationId xmlns:a16="http://schemas.microsoft.com/office/drawing/2014/main" id="{BD3BB41F-6291-6F8E-DF65-F2A7C71F5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459" y="1298871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08" name="手繪多邊形 37">
              <a:extLst>
                <a:ext uri="{FF2B5EF4-FFF2-40B4-BE49-F238E27FC236}">
                  <a16:creationId xmlns:a16="http://schemas.microsoft.com/office/drawing/2014/main" id="{5174247D-02E6-6AF9-16DA-13DA2A094EF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916517" y="2473890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09" name="手繪多邊形 37">
              <a:extLst>
                <a:ext uri="{FF2B5EF4-FFF2-40B4-BE49-F238E27FC236}">
                  <a16:creationId xmlns:a16="http://schemas.microsoft.com/office/drawing/2014/main" id="{456D89D8-A7FA-9C9D-2909-1419DECAD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517" y="1305619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0" name="手繪多邊形 37">
              <a:extLst>
                <a:ext uri="{FF2B5EF4-FFF2-40B4-BE49-F238E27FC236}">
                  <a16:creationId xmlns:a16="http://schemas.microsoft.com/office/drawing/2014/main" id="{F1D099C6-3744-79C2-9D06-8D73992CB59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878575" y="2473890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1" name="手繪多邊形 37">
              <a:extLst>
                <a:ext uri="{FF2B5EF4-FFF2-40B4-BE49-F238E27FC236}">
                  <a16:creationId xmlns:a16="http://schemas.microsoft.com/office/drawing/2014/main" id="{65428E9A-115E-493C-C06A-DBB02F3F9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212" y="1305619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2" name="手繪多邊形 37">
              <a:extLst>
                <a:ext uri="{FF2B5EF4-FFF2-40B4-BE49-F238E27FC236}">
                  <a16:creationId xmlns:a16="http://schemas.microsoft.com/office/drawing/2014/main" id="{7D34B0A5-759E-F90C-520C-B63514B3A78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840633" y="2473890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3" name="手繪多邊形 37">
              <a:extLst>
                <a:ext uri="{FF2B5EF4-FFF2-40B4-BE49-F238E27FC236}">
                  <a16:creationId xmlns:a16="http://schemas.microsoft.com/office/drawing/2014/main" id="{32AAF379-32F8-2420-E980-9DA4BFC4B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763" y="1286519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4" name="手繪多邊形 37">
              <a:extLst>
                <a:ext uri="{FF2B5EF4-FFF2-40B4-BE49-F238E27FC236}">
                  <a16:creationId xmlns:a16="http://schemas.microsoft.com/office/drawing/2014/main" id="{1B3ABFA0-4ABC-080F-4DFA-8B99699F2CF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815821" y="2473890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5" name="手繪多邊形 37">
              <a:extLst>
                <a:ext uri="{FF2B5EF4-FFF2-40B4-BE49-F238E27FC236}">
                  <a16:creationId xmlns:a16="http://schemas.microsoft.com/office/drawing/2014/main" id="{F1AFB95F-F6EE-660D-621E-862926F2D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024" y="1308124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6" name="手繪多邊形 37">
              <a:extLst>
                <a:ext uri="{FF2B5EF4-FFF2-40B4-BE49-F238E27FC236}">
                  <a16:creationId xmlns:a16="http://schemas.microsoft.com/office/drawing/2014/main" id="{284285D3-9183-2502-8427-36D944CF374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49698" y="2479992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7" name="手繪多邊形 37">
              <a:extLst>
                <a:ext uri="{FF2B5EF4-FFF2-40B4-BE49-F238E27FC236}">
                  <a16:creationId xmlns:a16="http://schemas.microsoft.com/office/drawing/2014/main" id="{49986E6D-738A-7E14-2F85-40D9F8209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966" y="1311205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8" name="手繪多邊形 37">
              <a:extLst>
                <a:ext uri="{FF2B5EF4-FFF2-40B4-BE49-F238E27FC236}">
                  <a16:creationId xmlns:a16="http://schemas.microsoft.com/office/drawing/2014/main" id="{D81A403E-9A25-C551-C13E-FCF31204B55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959024" y="2487543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19" name="手繪多邊形 37">
              <a:extLst>
                <a:ext uri="{FF2B5EF4-FFF2-40B4-BE49-F238E27FC236}">
                  <a16:creationId xmlns:a16="http://schemas.microsoft.com/office/drawing/2014/main" id="{311D3EDF-DFFE-CAC5-A970-364AA833F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606" y="1311205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20" name="手繪多邊形 37">
              <a:extLst>
                <a:ext uri="{FF2B5EF4-FFF2-40B4-BE49-F238E27FC236}">
                  <a16:creationId xmlns:a16="http://schemas.microsoft.com/office/drawing/2014/main" id="{4143BBD7-7411-CFC0-B792-79E5605A6CB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92246" y="2479992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21" name="手繪多邊形 37">
              <a:extLst>
                <a:ext uri="{FF2B5EF4-FFF2-40B4-BE49-F238E27FC236}">
                  <a16:creationId xmlns:a16="http://schemas.microsoft.com/office/drawing/2014/main" id="{319600A9-33A9-3367-AD3B-5DD040D6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81" y="1311205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22" name="手繪多邊形 37">
              <a:extLst>
                <a:ext uri="{FF2B5EF4-FFF2-40B4-BE49-F238E27FC236}">
                  <a16:creationId xmlns:a16="http://schemas.microsoft.com/office/drawing/2014/main" id="{E714C216-05FF-F43B-CDB2-E60FD52D72D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8606" y="2479992"/>
              <a:ext cx="432000" cy="1176338"/>
            </a:xfrm>
            <a:custGeom>
              <a:avLst/>
              <a:gdLst>
                <a:gd name="T0" fmla="*/ 0 w 749300"/>
                <a:gd name="T1" fmla="*/ 14 h 1793875"/>
                <a:gd name="T2" fmla="*/ 227 w 749300"/>
                <a:gd name="T3" fmla="*/ 12 h 1793875"/>
                <a:gd name="T4" fmla="*/ 348 w 749300"/>
                <a:gd name="T5" fmla="*/ 9 h 1793875"/>
                <a:gd name="T6" fmla="*/ 391 w 749300"/>
                <a:gd name="T7" fmla="*/ 6 h 1793875"/>
                <a:gd name="T8" fmla="*/ 419 w 749300"/>
                <a:gd name="T9" fmla="*/ 0 h 1793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300" h="1793875">
                  <a:moveTo>
                    <a:pt x="0" y="1793875"/>
                  </a:moveTo>
                  <a:cubicBezTo>
                    <a:pt x="151341" y="1722437"/>
                    <a:pt x="302683" y="1651000"/>
                    <a:pt x="406400" y="1543050"/>
                  </a:cubicBezTo>
                  <a:cubicBezTo>
                    <a:pt x="510117" y="1435100"/>
                    <a:pt x="573617" y="1287992"/>
                    <a:pt x="622300" y="1146175"/>
                  </a:cubicBezTo>
                  <a:cubicBezTo>
                    <a:pt x="670983" y="1004358"/>
                    <a:pt x="677333" y="883179"/>
                    <a:pt x="698500" y="692150"/>
                  </a:cubicBezTo>
                  <a:cubicBezTo>
                    <a:pt x="719667" y="501121"/>
                    <a:pt x="749300" y="0"/>
                    <a:pt x="749300" y="0"/>
                  </a:cubicBez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92BC6CF1-BF3A-3E3E-75D2-7E01B3B6220A}"/>
              </a:ext>
            </a:extLst>
          </p:cNvPr>
          <p:cNvSpPr/>
          <p:nvPr/>
        </p:nvSpPr>
        <p:spPr>
          <a:xfrm>
            <a:off x="107950" y="4005263"/>
            <a:ext cx="883602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 sz="2800" dirty="0">
                <a:latin typeface="Arial" charset="0"/>
                <a:ea typeface="Arial Unicode MS" pitchFamily="34" charset="-120"/>
              </a:rPr>
              <a:t>tan</a:t>
            </a:r>
            <a:r>
              <a:rPr lang="en-US" altLang="zh-TW" sz="2800" spc="-300" dirty="0">
                <a:latin typeface="Arial" charset="0"/>
                <a:ea typeface="Arial Unicode MS" pitchFamily="34" charset="-120"/>
              </a:rPr>
              <a:t> </a:t>
            </a:r>
            <a:r>
              <a:rPr lang="en-US" altLang="zh-TW" sz="2800" i="1" dirty="0">
                <a:latin typeface="Arial" charset="0"/>
                <a:ea typeface="Arial Unicode MS" pitchFamily="34" charset="-120"/>
                <a:sym typeface="Symbol" pitchFamily="18" charset="2"/>
              </a:rPr>
              <a:t> </a:t>
            </a:r>
            <a:r>
              <a:rPr lang="en-US" altLang="zh-TW" sz="2800" dirty="0">
                <a:latin typeface="Arial" charset="0"/>
                <a:ea typeface="Arial Unicode MS" pitchFamily="34" charset="-120"/>
                <a:sym typeface="Symbol" pitchFamily="18" charset="2"/>
              </a:rPr>
              <a:t> has neither a maximum nor a minimum value.</a:t>
            </a: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FFEEBF3-787F-6423-3B3A-2B6829E3960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243888" y="1196975"/>
            <a:ext cx="0" cy="2487613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01EE8210-4F28-42E1-5CCC-AA948CE06B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84675" y="1196975"/>
            <a:ext cx="0" cy="2487613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167D96A-A7E1-CBEE-1587-7C375FD556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07138" y="1204913"/>
            <a:ext cx="0" cy="2487612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92A236FD-5C23-71A7-55CC-A18348336B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22525" y="1206500"/>
            <a:ext cx="0" cy="2487613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92314E9-7049-2B53-3B21-A7F69EC8F4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4350" y="1217613"/>
            <a:ext cx="0" cy="2489200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F6A67BCF-3D6D-AC11-AD03-7BDCD95231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49875" y="1193800"/>
            <a:ext cx="0" cy="2487613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EECE082-A37A-643B-E21E-A33B901B28F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85038" y="1211263"/>
            <a:ext cx="0" cy="2489200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499DFB76-D2BD-D18B-3E0D-198EC2A6B8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90900" y="1196975"/>
            <a:ext cx="0" cy="2487613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52F1AD38-B1C9-00CA-73BE-570E9BBAD2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62088" y="1220788"/>
            <a:ext cx="0" cy="2487612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Line 7">
            <a:extLst>
              <a:ext uri="{FF2B5EF4-FFF2-40B4-BE49-F238E27FC236}">
                <a16:creationId xmlns:a16="http://schemas.microsoft.com/office/drawing/2014/main" id="{8F0A6324-9B1A-ABF2-2BE5-CEA3F14D47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1500" y="3716338"/>
            <a:ext cx="966788" cy="14287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" name="Text Box 10">
            <a:extLst>
              <a:ext uri="{FF2B5EF4-FFF2-40B4-BE49-F238E27FC236}">
                <a16:creationId xmlns:a16="http://schemas.microsoft.com/office/drawing/2014/main" id="{1A742680-E392-A52D-FF2D-2BE183DE3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559300"/>
            <a:ext cx="8842375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= tan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 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is a periodic function with period 180.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i.e. their graphs repeat themselves every 180.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7680840-8A68-435D-7026-266F88F4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643563"/>
            <a:ext cx="8842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The domain of the tangent function is all real numbers except 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90, 270, 450, 630, etc.</a:t>
            </a:r>
          </a:p>
        </p:txBody>
      </p:sp>
      <p:sp>
        <p:nvSpPr>
          <p:cNvPr id="79" name="Text Box 16">
            <a:extLst>
              <a:ext uri="{FF2B5EF4-FFF2-40B4-BE49-F238E27FC236}">
                <a16:creationId xmlns:a16="http://schemas.microsoft.com/office/drawing/2014/main" id="{3FCE482C-C1A3-340D-2C3D-30C0BF10C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866775"/>
            <a:ext cx="12842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</a:rPr>
              <a:t> = tan </a:t>
            </a:r>
            <a:r>
              <a:rPr lang="en-US" altLang="zh-TW" sz="1800" i="1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endParaRPr lang="en-US" altLang="zh-TW" sz="1800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76" grpId="0"/>
      <p:bldP spid="77" grpId="0"/>
      <p:bldP spid="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>
            <a:extLst>
              <a:ext uri="{FF2B5EF4-FFF2-40B4-BE49-F238E27FC236}">
                <a16:creationId xmlns:a16="http://schemas.microsoft.com/office/drawing/2014/main" id="{4FF65593-3D7D-4986-FCA2-6149524A5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549275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summary, we have</a:t>
            </a:r>
          </a:p>
        </p:txBody>
      </p:sp>
      <p:graphicFrame>
        <p:nvGraphicFramePr>
          <p:cNvPr id="246938" name="Group 154">
            <a:extLst>
              <a:ext uri="{FF2B5EF4-FFF2-40B4-BE49-F238E27FC236}">
                <a16:creationId xmlns:a16="http://schemas.microsoft.com/office/drawing/2014/main" id="{E90E8B29-6C40-462A-A3BC-D8081140E3B7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268413"/>
          <a:ext cx="8461375" cy="4821237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T="45700" marB="457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Domain</a:t>
                      </a:r>
                      <a:endParaRPr kumimoji="1" lang="en-US" altLang="zh-TW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54000" marR="54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Periodic function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Existence of max. or min. value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Linear function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Quadratic function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Exponential function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Logarithmic function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Sine function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Cosine function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9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Tangent function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46954" name="Group 170">
            <a:extLst>
              <a:ext uri="{FF2B5EF4-FFF2-40B4-BE49-F238E27FC236}">
                <a16:creationId xmlns:a16="http://schemas.microsoft.com/office/drawing/2014/main" id="{C96182AA-D65E-0EE9-908F-51C6BB11DF06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024063"/>
            <a:ext cx="5976938" cy="400050"/>
            <a:chOff x="1202" y="1275"/>
            <a:chExt cx="3765" cy="252"/>
          </a:xfrm>
        </p:grpSpPr>
        <p:sp>
          <p:nvSpPr>
            <p:cNvPr id="38989" name="Text Box 147">
              <a:extLst>
                <a:ext uri="{FF2B5EF4-FFF2-40B4-BE49-F238E27FC236}">
                  <a16:creationId xmlns:a16="http://schemas.microsoft.com/office/drawing/2014/main" id="{4B190A5C-5C43-2482-AA08-0FBA2A730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275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009900"/>
                  </a:solidFill>
                  <a:latin typeface="Arial" panose="020B0604020202020204" pitchFamily="34" charset="0"/>
                </a:rPr>
                <a:t>All real numbers</a:t>
              </a:r>
            </a:p>
          </p:txBody>
        </p:sp>
        <p:sp>
          <p:nvSpPr>
            <p:cNvPr id="38990" name="Text Box 155">
              <a:extLst>
                <a:ext uri="{FF2B5EF4-FFF2-40B4-BE49-F238E27FC236}">
                  <a16:creationId xmlns:a16="http://schemas.microsoft.com/office/drawing/2014/main" id="{D63FA6C4-91BC-8AA6-EF2C-290565681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323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38991" name="Text Box 162">
              <a:extLst>
                <a:ext uri="{FF2B5EF4-FFF2-40B4-BE49-F238E27FC236}">
                  <a16:creationId xmlns:a16="http://schemas.microsoft.com/office/drawing/2014/main" id="{28C5B52D-A82A-FE20-BF3D-763592E10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325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</p:grpSp>
      <p:grpSp>
        <p:nvGrpSpPr>
          <p:cNvPr id="246956" name="Group 172">
            <a:extLst>
              <a:ext uri="{FF2B5EF4-FFF2-40B4-BE49-F238E27FC236}">
                <a16:creationId xmlns:a16="http://schemas.microsoft.com/office/drawing/2014/main" id="{4A74A825-9729-FC80-3E26-EE1294A4290B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141663"/>
            <a:ext cx="5976938" cy="396875"/>
            <a:chOff x="1202" y="1979"/>
            <a:chExt cx="3765" cy="250"/>
          </a:xfrm>
        </p:grpSpPr>
        <p:sp>
          <p:nvSpPr>
            <p:cNvPr id="38986" name="Text Box 149">
              <a:extLst>
                <a:ext uri="{FF2B5EF4-FFF2-40B4-BE49-F238E27FC236}">
                  <a16:creationId xmlns:a16="http://schemas.microsoft.com/office/drawing/2014/main" id="{2F34DF97-9A4E-256C-E2F5-CCE04D18E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979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009900"/>
                  </a:solidFill>
                  <a:latin typeface="Arial" panose="020B0604020202020204" pitchFamily="34" charset="0"/>
                </a:rPr>
                <a:t>All real numbers</a:t>
              </a:r>
            </a:p>
          </p:txBody>
        </p:sp>
        <p:sp>
          <p:nvSpPr>
            <p:cNvPr id="38987" name="Text Box 157">
              <a:extLst>
                <a:ext uri="{FF2B5EF4-FFF2-40B4-BE49-F238E27FC236}">
                  <a16:creationId xmlns:a16="http://schemas.microsoft.com/office/drawing/2014/main" id="{DE1996B6-0D80-05E4-03AD-1A21C83E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24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38988" name="Text Box 164">
              <a:extLst>
                <a:ext uri="{FF2B5EF4-FFF2-40B4-BE49-F238E27FC236}">
                  <a16:creationId xmlns:a16="http://schemas.microsoft.com/office/drawing/2014/main" id="{BEA5C7D0-A121-456C-2274-05377CC50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024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</p:grpSp>
      <p:grpSp>
        <p:nvGrpSpPr>
          <p:cNvPr id="246957" name="Group 173">
            <a:extLst>
              <a:ext uri="{FF2B5EF4-FFF2-40B4-BE49-F238E27FC236}">
                <a16:creationId xmlns:a16="http://schemas.microsoft.com/office/drawing/2014/main" id="{2A31D0E5-E11D-AE8A-447E-D6D8317018D3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673475"/>
            <a:ext cx="5976938" cy="549275"/>
            <a:chOff x="1202" y="2314"/>
            <a:chExt cx="3765" cy="346"/>
          </a:xfrm>
        </p:grpSpPr>
        <p:sp>
          <p:nvSpPr>
            <p:cNvPr id="38983" name="Text Box 152">
              <a:extLst>
                <a:ext uri="{FF2B5EF4-FFF2-40B4-BE49-F238E27FC236}">
                  <a16:creationId xmlns:a16="http://schemas.microsoft.com/office/drawing/2014/main" id="{F4B8C4B9-CA4D-3F51-5ACC-0D8A0796D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314"/>
              <a:ext cx="136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All positive real numbers</a:t>
              </a:r>
            </a:p>
          </p:txBody>
        </p:sp>
        <p:sp>
          <p:nvSpPr>
            <p:cNvPr id="38984" name="Text Box 158">
              <a:extLst>
                <a:ext uri="{FF2B5EF4-FFF2-40B4-BE49-F238E27FC236}">
                  <a16:creationId xmlns:a16="http://schemas.microsoft.com/office/drawing/2014/main" id="{8C546BA7-34DB-FD1B-391B-16710813E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387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38985" name="Text Box 165">
              <a:extLst>
                <a:ext uri="{FF2B5EF4-FFF2-40B4-BE49-F238E27FC236}">
                  <a16:creationId xmlns:a16="http://schemas.microsoft.com/office/drawing/2014/main" id="{AEF2F569-733E-D639-369B-F361EE3A5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387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</p:grpSp>
      <p:grpSp>
        <p:nvGrpSpPr>
          <p:cNvPr id="246960" name="Group 176">
            <a:extLst>
              <a:ext uri="{FF2B5EF4-FFF2-40B4-BE49-F238E27FC236}">
                <a16:creationId xmlns:a16="http://schemas.microsoft.com/office/drawing/2014/main" id="{09184299-D4AB-593F-9C0D-4118D6EE6357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5327650"/>
            <a:ext cx="5978525" cy="785813"/>
            <a:chOff x="1201" y="3356"/>
            <a:chExt cx="3766" cy="495"/>
          </a:xfrm>
        </p:grpSpPr>
        <p:sp>
          <p:nvSpPr>
            <p:cNvPr id="38980" name="Text Box 153">
              <a:extLst>
                <a:ext uri="{FF2B5EF4-FFF2-40B4-BE49-F238E27FC236}">
                  <a16:creationId xmlns:a16="http://schemas.microsoft.com/office/drawing/2014/main" id="{FA51DE14-7533-2305-BB37-2DEE88932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3356"/>
              <a:ext cx="1452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All real numbers, except </a:t>
              </a: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</a:t>
              </a: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90</a:t>
              </a: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</a:t>
              </a: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270</a:t>
              </a: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, etc.</a:t>
              </a:r>
            </a:p>
          </p:txBody>
        </p:sp>
        <p:sp>
          <p:nvSpPr>
            <p:cNvPr id="50247" name="Text Box 161">
              <a:extLst>
                <a:ext uri="{FF2B5EF4-FFF2-40B4-BE49-F238E27FC236}">
                  <a16:creationId xmlns:a16="http://schemas.microsoft.com/office/drawing/2014/main" id="{53901823-26AF-7C15-83FF-1CD695DD3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3476"/>
              <a:ext cx="145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Yes (period</a:t>
              </a:r>
              <a:r>
                <a:rPr lang="en-US" altLang="zh-TW" sz="2000" spc="-300" dirty="0">
                  <a:solidFill>
                    <a:srgbClr val="009900"/>
                  </a:solidFill>
                  <a:latin typeface="Arial" charset="0"/>
                </a:rPr>
                <a:t> 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=</a:t>
              </a:r>
              <a:r>
                <a:rPr lang="en-US" altLang="zh-TW" sz="2000" spc="-300" dirty="0">
                  <a:solidFill>
                    <a:srgbClr val="009900"/>
                  </a:solidFill>
                  <a:latin typeface="Arial" charset="0"/>
                </a:rPr>
                <a:t> 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180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  <a:sym typeface="Symbol"/>
                </a:rPr>
                <a:t>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8982" name="Text Box 166">
              <a:extLst>
                <a:ext uri="{FF2B5EF4-FFF2-40B4-BE49-F238E27FC236}">
                  <a16:creationId xmlns:a16="http://schemas.microsoft.com/office/drawing/2014/main" id="{AD3ECFBF-22D9-E997-2363-C34B54D0B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476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</p:grpSp>
      <p:grpSp>
        <p:nvGrpSpPr>
          <p:cNvPr id="246955" name="Group 171">
            <a:extLst>
              <a:ext uri="{FF2B5EF4-FFF2-40B4-BE49-F238E27FC236}">
                <a16:creationId xmlns:a16="http://schemas.microsoft.com/office/drawing/2014/main" id="{BFE8C405-D79C-BCB9-D91E-548550E9B160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565400"/>
            <a:ext cx="6048375" cy="396875"/>
            <a:chOff x="1202" y="1616"/>
            <a:chExt cx="3810" cy="250"/>
          </a:xfrm>
        </p:grpSpPr>
        <p:sp>
          <p:nvSpPr>
            <p:cNvPr id="38977" name="Text Box 148">
              <a:extLst>
                <a:ext uri="{FF2B5EF4-FFF2-40B4-BE49-F238E27FC236}">
                  <a16:creationId xmlns:a16="http://schemas.microsoft.com/office/drawing/2014/main" id="{5427F7F8-125A-ADDB-89AF-42A68F838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616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009900"/>
                  </a:solidFill>
                  <a:latin typeface="Arial" panose="020B0604020202020204" pitchFamily="34" charset="0"/>
                </a:rPr>
                <a:t>All real numbers</a:t>
              </a:r>
            </a:p>
          </p:txBody>
        </p:sp>
        <p:sp>
          <p:nvSpPr>
            <p:cNvPr id="38978" name="Text Box 156">
              <a:extLst>
                <a:ext uri="{FF2B5EF4-FFF2-40B4-BE49-F238E27FC236}">
                  <a16:creationId xmlns:a16="http://schemas.microsoft.com/office/drawing/2014/main" id="{B84552D2-FF13-2CBD-A5DD-E9267C955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661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38979" name="Text Box 167">
              <a:extLst>
                <a:ext uri="{FF2B5EF4-FFF2-40B4-BE49-F238E27FC236}">
                  <a16:creationId xmlns:a16="http://schemas.microsoft.com/office/drawing/2014/main" id="{58CACB80-8197-515D-1FEB-C5EE686CB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1661"/>
              <a:ext cx="45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0099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</p:grpSp>
      <p:grpSp>
        <p:nvGrpSpPr>
          <p:cNvPr id="246958" name="Group 174">
            <a:extLst>
              <a:ext uri="{FF2B5EF4-FFF2-40B4-BE49-F238E27FC236}">
                <a16:creationId xmlns:a16="http://schemas.microsoft.com/office/drawing/2014/main" id="{6F00A25D-BFBC-52D5-B367-FE8A1EE21815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4292600"/>
            <a:ext cx="6046788" cy="396875"/>
            <a:chOff x="1202" y="2704"/>
            <a:chExt cx="3809" cy="250"/>
          </a:xfrm>
        </p:grpSpPr>
        <p:sp>
          <p:nvSpPr>
            <p:cNvPr id="38974" name="Text Box 150">
              <a:extLst>
                <a:ext uri="{FF2B5EF4-FFF2-40B4-BE49-F238E27FC236}">
                  <a16:creationId xmlns:a16="http://schemas.microsoft.com/office/drawing/2014/main" id="{42F62CDF-E6D0-389E-87FA-E9066F242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704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009900"/>
                  </a:solidFill>
                  <a:latin typeface="Arial" panose="020B0604020202020204" pitchFamily="34" charset="0"/>
                </a:rPr>
                <a:t>All real numbers</a:t>
              </a:r>
            </a:p>
          </p:txBody>
        </p:sp>
        <p:sp>
          <p:nvSpPr>
            <p:cNvPr id="50241" name="Text Box 159">
              <a:extLst>
                <a:ext uri="{FF2B5EF4-FFF2-40B4-BE49-F238E27FC236}">
                  <a16:creationId xmlns:a16="http://schemas.microsoft.com/office/drawing/2014/main" id="{E2B35097-F8BE-CC61-4AD6-1F9220978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4" y="2741"/>
              <a:ext cx="145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Yes (period</a:t>
              </a:r>
              <a:r>
                <a:rPr lang="en-US" altLang="zh-TW" sz="2000" spc="-300" dirty="0">
                  <a:solidFill>
                    <a:srgbClr val="009900"/>
                  </a:solidFill>
                  <a:latin typeface="Arial" charset="0"/>
                </a:rPr>
                <a:t> 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=</a:t>
              </a:r>
              <a:r>
                <a:rPr lang="en-US" altLang="zh-TW" sz="2000" spc="-300" dirty="0">
                  <a:solidFill>
                    <a:srgbClr val="009900"/>
                  </a:solidFill>
                  <a:latin typeface="Arial" charset="0"/>
                </a:rPr>
                <a:t> 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360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  <a:sym typeface="Symbol"/>
                </a:rPr>
                <a:t>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8976" name="Text Box 168">
              <a:extLst>
                <a:ext uri="{FF2B5EF4-FFF2-40B4-BE49-F238E27FC236}">
                  <a16:creationId xmlns:a16="http://schemas.microsoft.com/office/drawing/2014/main" id="{95FC9B38-8FB4-879E-0B41-C03B23F93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750"/>
              <a:ext cx="45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0099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</p:grpSp>
      <p:grpSp>
        <p:nvGrpSpPr>
          <p:cNvPr id="246959" name="Group 175">
            <a:extLst>
              <a:ext uri="{FF2B5EF4-FFF2-40B4-BE49-F238E27FC236}">
                <a16:creationId xmlns:a16="http://schemas.microsoft.com/office/drawing/2014/main" id="{38661D5A-0B51-6F09-E4EC-E6FE6CE0F44D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4832350"/>
            <a:ext cx="6048375" cy="400050"/>
            <a:chOff x="1201" y="3044"/>
            <a:chExt cx="3810" cy="252"/>
          </a:xfrm>
        </p:grpSpPr>
        <p:sp>
          <p:nvSpPr>
            <p:cNvPr id="38971" name="Text Box 151">
              <a:extLst>
                <a:ext uri="{FF2B5EF4-FFF2-40B4-BE49-F238E27FC236}">
                  <a16:creationId xmlns:a16="http://schemas.microsoft.com/office/drawing/2014/main" id="{5C1EB33E-617C-88D4-0E17-7E98FA9D7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3044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009900"/>
                  </a:solidFill>
                  <a:latin typeface="Arial" panose="020B0604020202020204" pitchFamily="34" charset="0"/>
                </a:rPr>
                <a:t>All real numbers</a:t>
              </a:r>
            </a:p>
          </p:txBody>
        </p:sp>
        <p:sp>
          <p:nvSpPr>
            <p:cNvPr id="50238" name="Text Box 160">
              <a:extLst>
                <a:ext uri="{FF2B5EF4-FFF2-40B4-BE49-F238E27FC236}">
                  <a16:creationId xmlns:a16="http://schemas.microsoft.com/office/drawing/2014/main" id="{985B1A17-8A6C-384B-8C4D-EDBD4730F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3092"/>
              <a:ext cx="155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Yes (period</a:t>
              </a:r>
              <a:r>
                <a:rPr lang="en-US" altLang="zh-TW" sz="2000" spc="-300" dirty="0">
                  <a:solidFill>
                    <a:srgbClr val="009900"/>
                  </a:solidFill>
                  <a:latin typeface="Arial" charset="0"/>
                </a:rPr>
                <a:t> 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=</a:t>
              </a:r>
              <a:r>
                <a:rPr lang="en-US" altLang="zh-TW" sz="2000" spc="-300" dirty="0">
                  <a:solidFill>
                    <a:srgbClr val="009900"/>
                  </a:solidFill>
                  <a:latin typeface="Arial" charset="0"/>
                </a:rPr>
                <a:t> 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360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  <a:sym typeface="Symbol"/>
                </a:rPr>
                <a:t></a:t>
              </a:r>
              <a:r>
                <a:rPr lang="en-US" altLang="zh-TW" sz="2000" dirty="0">
                  <a:solidFill>
                    <a:srgbClr val="00990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8973" name="Text Box 169">
              <a:extLst>
                <a:ext uri="{FF2B5EF4-FFF2-40B4-BE49-F238E27FC236}">
                  <a16:creationId xmlns:a16="http://schemas.microsoft.com/office/drawing/2014/main" id="{5EF6A602-55B2-10BC-A756-9342C746C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092"/>
              <a:ext cx="45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solidFill>
                    <a:srgbClr val="0099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>
            <a:extLst>
              <a:ext uri="{FF2B5EF4-FFF2-40B4-BE49-F238E27FC236}">
                <a16:creationId xmlns:a16="http://schemas.microsoft.com/office/drawing/2014/main" id="{606AAD5A-32EB-755F-0661-ED579B512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4663"/>
            <a:ext cx="43211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1203" name="Text Box 5">
            <a:extLst>
              <a:ext uri="{FF2B5EF4-FFF2-40B4-BE49-F238E27FC236}">
                <a16:creationId xmlns:a16="http://schemas.microsoft.com/office/drawing/2014/main" id="{13D4BF21-EEB1-CA1C-F87D-67470821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36625"/>
            <a:ext cx="874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graphs of the functions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1)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log</a:t>
            </a:r>
            <a:r>
              <a:rPr lang="en-US" altLang="zh-TW" sz="2400" baseline="-25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1204" name="Group 33">
            <a:extLst>
              <a:ext uri="{FF2B5EF4-FFF2-40B4-BE49-F238E27FC236}">
                <a16:creationId xmlns:a16="http://schemas.microsoft.com/office/drawing/2014/main" id="{2E51559D-588A-778F-15A7-8F93F4B13772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1262063"/>
            <a:ext cx="3155950" cy="2441575"/>
            <a:chOff x="442" y="1016"/>
            <a:chExt cx="2106" cy="1629"/>
          </a:xfrm>
        </p:grpSpPr>
        <p:pic>
          <p:nvPicPr>
            <p:cNvPr id="39978" name="Picture 7" descr="quadratic curve">
              <a:extLst>
                <a:ext uri="{FF2B5EF4-FFF2-40B4-BE49-F238E27FC236}">
                  <a16:creationId xmlns:a16="http://schemas.microsoft.com/office/drawing/2014/main" id="{A02B18B5-E217-21FE-9ADB-B5A9B8C34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" y="1363"/>
              <a:ext cx="1075" cy="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9" name="Rectangle 8">
              <a:extLst>
                <a:ext uri="{FF2B5EF4-FFF2-40B4-BE49-F238E27FC236}">
                  <a16:creationId xmlns:a16="http://schemas.microsoft.com/office/drawing/2014/main" id="{8505A000-8398-81C5-83F8-9608457AD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1103"/>
              <a:ext cx="113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</a:rPr>
                <a:t> = (</a:t>
              </a:r>
              <a:r>
                <a:rPr lang="en-US" altLang="zh-TW" sz="2000" i="1">
                  <a:latin typeface="Arial" panose="020B0604020202020204" pitchFamily="34" charset="0"/>
                </a:rPr>
                <a:t>x </a:t>
              </a:r>
              <a:r>
                <a:rPr lang="en-US" altLang="zh-TW" sz="2000" i="1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r>
                <a:rPr lang="en-US" altLang="zh-TW" sz="2000">
                  <a:latin typeface="Arial" panose="020B0604020202020204" pitchFamily="34" charset="0"/>
                  <a:cs typeface="Times New Roman" panose="02020603050405020304" pitchFamily="18" charset="0"/>
                </a:rPr>
                <a:t> 1)</a:t>
              </a:r>
              <a:r>
                <a:rPr lang="en-US" altLang="zh-TW" sz="2000" baseline="30000">
                  <a:latin typeface="Arial" panose="020B0604020202020204" pitchFamily="34" charset="0"/>
                </a:rPr>
                <a:t>2</a:t>
              </a:r>
              <a:endParaRPr lang="en-US" altLang="zh-TW" sz="2000" i="1">
                <a:latin typeface="Arial" panose="020B0604020202020204" pitchFamily="34" charset="0"/>
              </a:endParaRPr>
            </a:p>
          </p:txBody>
        </p:sp>
        <p:sp>
          <p:nvSpPr>
            <p:cNvPr id="39980" name="Text Box 10">
              <a:extLst>
                <a:ext uri="{FF2B5EF4-FFF2-40B4-BE49-F238E27FC236}">
                  <a16:creationId xmlns:a16="http://schemas.microsoft.com/office/drawing/2014/main" id="{8AB6A1E1-9B6E-19F6-13BE-2ED36514F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2375"/>
              <a:ext cx="44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81" name="Line 11">
              <a:extLst>
                <a:ext uri="{FF2B5EF4-FFF2-40B4-BE49-F238E27FC236}">
                  <a16:creationId xmlns:a16="http://schemas.microsoft.com/office/drawing/2014/main" id="{837406E7-15EA-6FA3-FF99-282928F60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28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82" name="Line 12">
              <a:extLst>
                <a:ext uri="{FF2B5EF4-FFF2-40B4-BE49-F238E27FC236}">
                  <a16:creationId xmlns:a16="http://schemas.microsoft.com/office/drawing/2014/main" id="{190575D5-960C-7409-AF1C-1B27540B5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2411"/>
              <a:ext cx="149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83" name="Text Box 13">
              <a:extLst>
                <a:ext uri="{FF2B5EF4-FFF2-40B4-BE49-F238E27FC236}">
                  <a16:creationId xmlns:a16="http://schemas.microsoft.com/office/drawing/2014/main" id="{9F346C4F-58BB-56A7-A611-6A4E67FCA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1016"/>
              <a:ext cx="44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9984" name="Text Box 14">
              <a:extLst>
                <a:ext uri="{FF2B5EF4-FFF2-40B4-BE49-F238E27FC236}">
                  <a16:creationId xmlns:a16="http://schemas.microsoft.com/office/drawing/2014/main" id="{BDDE3BB2-46F6-4FF3-0FD8-3F838BED1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" y="2263"/>
              <a:ext cx="4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51205" name="Group 79">
            <a:extLst>
              <a:ext uri="{FF2B5EF4-FFF2-40B4-BE49-F238E27FC236}">
                <a16:creationId xmlns:a16="http://schemas.microsoft.com/office/drawing/2014/main" id="{A1083C3E-5985-C8BD-FB2B-B773C5EBC4A5}"/>
              </a:ext>
            </a:extLst>
          </p:cNvPr>
          <p:cNvGrpSpPr>
            <a:grpSpLocks/>
          </p:cNvGrpSpPr>
          <p:nvPr/>
        </p:nvGrpSpPr>
        <p:grpSpPr bwMode="auto">
          <a:xfrm>
            <a:off x="4586288" y="1239838"/>
            <a:ext cx="3671887" cy="2563812"/>
            <a:chOff x="2889" y="781"/>
            <a:chExt cx="2313" cy="1615"/>
          </a:xfrm>
        </p:grpSpPr>
        <p:sp>
          <p:nvSpPr>
            <p:cNvPr id="39971" name="Text Box 18">
              <a:extLst>
                <a:ext uri="{FF2B5EF4-FFF2-40B4-BE49-F238E27FC236}">
                  <a16:creationId xmlns:a16="http://schemas.microsoft.com/office/drawing/2014/main" id="{DF514D9D-D2BF-15AE-51E9-332FAB4C6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817"/>
              <a:ext cx="7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39972" name="Text Box 22">
              <a:extLst>
                <a:ext uri="{FF2B5EF4-FFF2-40B4-BE49-F238E27FC236}">
                  <a16:creationId xmlns:a16="http://schemas.microsoft.com/office/drawing/2014/main" id="{27783224-8EEF-27C1-FAC7-B2706224F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1963"/>
              <a:ext cx="3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73" name="Text Box 23">
              <a:extLst>
                <a:ext uri="{FF2B5EF4-FFF2-40B4-BE49-F238E27FC236}">
                  <a16:creationId xmlns:a16="http://schemas.microsoft.com/office/drawing/2014/main" id="{461D7F9E-9044-BFC2-2629-9B2639868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781"/>
              <a:ext cx="7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 y</a:t>
              </a:r>
            </a:p>
          </p:txBody>
        </p:sp>
        <p:sp>
          <p:nvSpPr>
            <p:cNvPr id="39974" name="Arc 26">
              <a:extLst>
                <a:ext uri="{FF2B5EF4-FFF2-40B4-BE49-F238E27FC236}">
                  <a16:creationId xmlns:a16="http://schemas.microsoft.com/office/drawing/2014/main" id="{F4DB2FA9-E5A8-9FF4-7644-F5A26BBEFEBA}"/>
                </a:ext>
              </a:extLst>
            </p:cNvPr>
            <p:cNvSpPr>
              <a:spLocks/>
            </p:cNvSpPr>
            <p:nvPr/>
          </p:nvSpPr>
          <p:spPr bwMode="auto">
            <a:xfrm rot="10368697" flipV="1">
              <a:off x="3261" y="1258"/>
              <a:ext cx="1480" cy="1138"/>
            </a:xfrm>
            <a:custGeom>
              <a:avLst/>
              <a:gdLst>
                <a:gd name="T0" fmla="*/ 0 w 21318"/>
                <a:gd name="T1" fmla="*/ 0 h 21600"/>
                <a:gd name="T2" fmla="*/ 0 w 21318"/>
                <a:gd name="T3" fmla="*/ 0 h 21600"/>
                <a:gd name="T4" fmla="*/ 0 w 2131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18" h="21600" fill="none" extrusionOk="0">
                  <a:moveTo>
                    <a:pt x="-1" y="0"/>
                  </a:moveTo>
                  <a:cubicBezTo>
                    <a:pt x="10587" y="0"/>
                    <a:pt x="19614" y="7673"/>
                    <a:pt x="21318" y="18122"/>
                  </a:cubicBezTo>
                </a:path>
                <a:path w="21318" h="21600" stroke="0" extrusionOk="0">
                  <a:moveTo>
                    <a:pt x="-1" y="0"/>
                  </a:moveTo>
                  <a:cubicBezTo>
                    <a:pt x="10587" y="0"/>
                    <a:pt x="19614" y="7673"/>
                    <a:pt x="21318" y="1812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9975" name="Rectangle 29">
              <a:extLst>
                <a:ext uri="{FF2B5EF4-FFF2-40B4-BE49-F238E27FC236}">
                  <a16:creationId xmlns:a16="http://schemas.microsoft.com/office/drawing/2014/main" id="{1042C51B-3B5C-F181-E285-534A39DE9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940"/>
              <a:ext cx="7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</a:rPr>
                <a:t> = log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2</a:t>
              </a:r>
              <a:r>
                <a:rPr lang="en-US" altLang="zh-TW" sz="2000" i="1" baseline="-25000">
                  <a:latin typeface="Arial" panose="020B0604020202020204" pitchFamily="34" charset="0"/>
                </a:rPr>
                <a:t> 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39976" name="Line 30">
              <a:extLst>
                <a:ext uri="{FF2B5EF4-FFF2-40B4-BE49-F238E27FC236}">
                  <a16:creationId xmlns:a16="http://schemas.microsoft.com/office/drawing/2014/main" id="{9CC366BB-6AD5-D226-FF08-B7C093D07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046"/>
              <a:ext cx="0" cy="1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77" name="Line 31">
              <a:extLst>
                <a:ext uri="{FF2B5EF4-FFF2-40B4-BE49-F238E27FC236}">
                  <a16:creationId xmlns:a16="http://schemas.microsoft.com/office/drawing/2014/main" id="{8120CE77-92D5-EEBF-4141-77D46500D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1960"/>
              <a:ext cx="17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63202" name="Text Box 34">
            <a:extLst>
              <a:ext uri="{FF2B5EF4-FFF2-40B4-BE49-F238E27FC236}">
                <a16:creationId xmlns:a16="http://schemas.microsoft.com/office/drawing/2014/main" id="{F1DE98DC-D8E6-7765-BAF0-A8E1B7A5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71888"/>
            <a:ext cx="489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Complete the following table.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3270" name="Group 102">
            <a:extLst>
              <a:ext uri="{FF2B5EF4-FFF2-40B4-BE49-F238E27FC236}">
                <a16:creationId xmlns:a16="http://schemas.microsoft.com/office/drawing/2014/main" id="{2E8ED59D-5BF2-4928-A783-D571ADDF2EF3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4129088"/>
          <a:ext cx="8008937" cy="2193925"/>
        </p:xfrm>
        <a:graphic>
          <a:graphicData uri="http://schemas.openxmlformats.org/drawingml/2006/table">
            <a:tbl>
              <a:tblPr/>
              <a:tblGrid>
                <a:gridCol w="268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= (</a:t>
                      </a: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 </a:t>
                      </a: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–</a:t>
                      </a: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 1)</a:t>
                      </a:r>
                      <a:r>
                        <a:rPr kumimoji="1" lang="en-US" altLang="zh-TW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= log</a:t>
                      </a:r>
                      <a:r>
                        <a:rPr kumimoji="1" lang="en-US" altLang="zh-TW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Domain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7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Maximum or minimum value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Periodic</a:t>
                      </a:r>
                      <a:r>
                        <a:rPr kumimoji="1" lang="en-US" altLang="zh-TW" sz="2400" b="1" i="0" u="none" strike="noStrike" cap="none" spc="-3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3255" name="Text Box 87">
            <a:extLst>
              <a:ext uri="{FF2B5EF4-FFF2-40B4-BE49-F238E27FC236}">
                <a16:creationId xmlns:a16="http://schemas.microsoft.com/office/drawing/2014/main" id="{1F6C1116-1400-2ACA-1B5B-17F3E0838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4600575"/>
            <a:ext cx="2390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</a:rPr>
              <a:t>All real numbers</a:t>
            </a:r>
          </a:p>
        </p:txBody>
      </p:sp>
      <p:sp>
        <p:nvSpPr>
          <p:cNvPr id="263258" name="Rectangle 90">
            <a:extLst>
              <a:ext uri="{FF2B5EF4-FFF2-40B4-BE49-F238E27FC236}">
                <a16:creationId xmlns:a16="http://schemas.microsoft.com/office/drawing/2014/main" id="{16F96C82-E262-7F35-33DA-FBDE4CAA9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4616450"/>
            <a:ext cx="295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All positive real numbers</a:t>
            </a:r>
          </a:p>
        </p:txBody>
      </p:sp>
      <p:sp>
        <p:nvSpPr>
          <p:cNvPr id="263264" name="Text Box 96">
            <a:extLst>
              <a:ext uri="{FF2B5EF4-FFF2-40B4-BE49-F238E27FC236}">
                <a16:creationId xmlns:a16="http://schemas.microsoft.com/office/drawing/2014/main" id="{7FA4009C-B464-D43D-7A4A-5EDF30F0C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5056188"/>
            <a:ext cx="26209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Minimum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263265" name="Text Box 97">
            <a:extLst>
              <a:ext uri="{FF2B5EF4-FFF2-40B4-BE49-F238E27FC236}">
                <a16:creationId xmlns:a16="http://schemas.microsoft.com/office/drawing/2014/main" id="{A4478F2C-A91C-428B-27DF-119B32F2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5238750"/>
            <a:ext cx="1503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Not exist</a:t>
            </a:r>
          </a:p>
        </p:txBody>
      </p:sp>
      <p:sp>
        <p:nvSpPr>
          <p:cNvPr id="263266" name="Text Box 98">
            <a:extLst>
              <a:ext uri="{FF2B5EF4-FFF2-40B4-BE49-F238E27FC236}">
                <a16:creationId xmlns:a16="http://schemas.microsoft.com/office/drawing/2014/main" id="{C905E405-2A39-9134-9714-8BD967A34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58642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63267" name="Text Box 99">
            <a:extLst>
              <a:ext uri="{FF2B5EF4-FFF2-40B4-BE49-F238E27FC236}">
                <a16:creationId xmlns:a16="http://schemas.microsoft.com/office/drawing/2014/main" id="{C6463163-0F9E-9F46-3B28-8621A2518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58626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/>
      <p:bldP spid="263202" grpId="0"/>
      <p:bldP spid="263255" grpId="0"/>
      <p:bldP spid="263258" grpId="0"/>
      <p:bldP spid="263264" grpId="0"/>
      <p:bldP spid="263265" grpId="0"/>
      <p:bldP spid="263266" grpId="0"/>
      <p:bldP spid="2632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6">
            <a:extLst>
              <a:ext uri="{FF2B5EF4-FFF2-40B4-BE49-F238E27FC236}">
                <a16:creationId xmlns:a16="http://schemas.microsoft.com/office/drawing/2014/main" id="{37815A5B-F1F3-D029-558C-D99B43EF22BA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1262063"/>
            <a:ext cx="3155950" cy="2441575"/>
            <a:chOff x="442" y="1016"/>
            <a:chExt cx="2106" cy="1629"/>
          </a:xfrm>
        </p:grpSpPr>
        <p:pic>
          <p:nvPicPr>
            <p:cNvPr id="40975" name="Picture 7" descr="quadratic curve">
              <a:extLst>
                <a:ext uri="{FF2B5EF4-FFF2-40B4-BE49-F238E27FC236}">
                  <a16:creationId xmlns:a16="http://schemas.microsoft.com/office/drawing/2014/main" id="{7F2CFA18-4663-16CB-3360-187D1DF83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" y="1363"/>
              <a:ext cx="1075" cy="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6" name="Rectangle 8">
              <a:extLst>
                <a:ext uri="{FF2B5EF4-FFF2-40B4-BE49-F238E27FC236}">
                  <a16:creationId xmlns:a16="http://schemas.microsoft.com/office/drawing/2014/main" id="{4C05F300-E7C7-8320-9529-53944067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1103"/>
              <a:ext cx="113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</a:rPr>
                <a:t> = (</a:t>
              </a:r>
              <a:r>
                <a:rPr lang="en-US" altLang="zh-TW" sz="2000" i="1">
                  <a:latin typeface="Arial" panose="020B0604020202020204" pitchFamily="34" charset="0"/>
                </a:rPr>
                <a:t>x </a:t>
              </a:r>
              <a:r>
                <a:rPr lang="en-US" altLang="zh-TW" sz="2000" i="1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r>
                <a:rPr lang="en-US" altLang="zh-TW" sz="2000">
                  <a:latin typeface="Arial" panose="020B0604020202020204" pitchFamily="34" charset="0"/>
                  <a:cs typeface="Times New Roman" panose="02020603050405020304" pitchFamily="18" charset="0"/>
                </a:rPr>
                <a:t> 1)</a:t>
              </a:r>
              <a:r>
                <a:rPr lang="en-US" altLang="zh-TW" sz="2000" baseline="30000">
                  <a:latin typeface="Arial" panose="020B0604020202020204" pitchFamily="34" charset="0"/>
                </a:rPr>
                <a:t>2</a:t>
              </a:r>
              <a:endParaRPr lang="en-US" altLang="zh-TW" sz="2000" i="1">
                <a:latin typeface="Arial" panose="020B0604020202020204" pitchFamily="34" charset="0"/>
              </a:endParaRPr>
            </a:p>
          </p:txBody>
        </p:sp>
        <p:sp>
          <p:nvSpPr>
            <p:cNvPr id="40977" name="Text Box 9">
              <a:extLst>
                <a:ext uri="{FF2B5EF4-FFF2-40B4-BE49-F238E27FC236}">
                  <a16:creationId xmlns:a16="http://schemas.microsoft.com/office/drawing/2014/main" id="{DCB5831A-5515-6B94-73D9-AF388DA46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2375"/>
              <a:ext cx="44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0978" name="Line 10">
              <a:extLst>
                <a:ext uri="{FF2B5EF4-FFF2-40B4-BE49-F238E27FC236}">
                  <a16:creationId xmlns:a16="http://schemas.microsoft.com/office/drawing/2014/main" id="{1FE77A28-0D4E-A4B8-92DC-369438E0E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28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79" name="Line 11">
              <a:extLst>
                <a:ext uri="{FF2B5EF4-FFF2-40B4-BE49-F238E27FC236}">
                  <a16:creationId xmlns:a16="http://schemas.microsoft.com/office/drawing/2014/main" id="{3246475C-2841-006C-D495-A9B5CB225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2411"/>
              <a:ext cx="149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80" name="Text Box 12">
              <a:extLst>
                <a:ext uri="{FF2B5EF4-FFF2-40B4-BE49-F238E27FC236}">
                  <a16:creationId xmlns:a16="http://schemas.microsoft.com/office/drawing/2014/main" id="{D62D4F6B-FB97-A671-D53F-C44ACAB61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1016"/>
              <a:ext cx="44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0981" name="Text Box 13">
              <a:extLst>
                <a:ext uri="{FF2B5EF4-FFF2-40B4-BE49-F238E27FC236}">
                  <a16:creationId xmlns:a16="http://schemas.microsoft.com/office/drawing/2014/main" id="{801B3A3F-1B3B-106A-6D50-963385877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" y="2263"/>
              <a:ext cx="4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40963" name="Group 14">
            <a:extLst>
              <a:ext uri="{FF2B5EF4-FFF2-40B4-BE49-F238E27FC236}">
                <a16:creationId xmlns:a16="http://schemas.microsoft.com/office/drawing/2014/main" id="{A17D61CD-0E7E-CA8B-9769-46AABF2ECBD3}"/>
              </a:ext>
            </a:extLst>
          </p:cNvPr>
          <p:cNvGrpSpPr>
            <a:grpSpLocks/>
          </p:cNvGrpSpPr>
          <p:nvPr/>
        </p:nvGrpSpPr>
        <p:grpSpPr bwMode="auto">
          <a:xfrm>
            <a:off x="4586288" y="1239838"/>
            <a:ext cx="3671887" cy="2563812"/>
            <a:chOff x="2889" y="781"/>
            <a:chExt cx="2313" cy="1615"/>
          </a:xfrm>
        </p:grpSpPr>
        <p:sp>
          <p:nvSpPr>
            <p:cNvPr id="40968" name="Text Box 15">
              <a:extLst>
                <a:ext uri="{FF2B5EF4-FFF2-40B4-BE49-F238E27FC236}">
                  <a16:creationId xmlns:a16="http://schemas.microsoft.com/office/drawing/2014/main" id="{5AB8DF7A-2C99-3A61-E884-B70F03EC9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817"/>
              <a:ext cx="7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0969" name="Text Box 16">
              <a:extLst>
                <a:ext uri="{FF2B5EF4-FFF2-40B4-BE49-F238E27FC236}">
                  <a16:creationId xmlns:a16="http://schemas.microsoft.com/office/drawing/2014/main" id="{3CC2788C-CAAA-7B28-4A3F-66A38CA61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1963"/>
              <a:ext cx="3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0970" name="Text Box 17">
              <a:extLst>
                <a:ext uri="{FF2B5EF4-FFF2-40B4-BE49-F238E27FC236}">
                  <a16:creationId xmlns:a16="http://schemas.microsoft.com/office/drawing/2014/main" id="{39F3A50E-6CB8-E887-6E2A-7C9E8708C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781"/>
              <a:ext cx="7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 y</a:t>
              </a:r>
            </a:p>
          </p:txBody>
        </p:sp>
        <p:sp>
          <p:nvSpPr>
            <p:cNvPr id="40971" name="Arc 18">
              <a:extLst>
                <a:ext uri="{FF2B5EF4-FFF2-40B4-BE49-F238E27FC236}">
                  <a16:creationId xmlns:a16="http://schemas.microsoft.com/office/drawing/2014/main" id="{7FF96FC5-95FB-649E-AC8C-2CD3B0792E74}"/>
                </a:ext>
              </a:extLst>
            </p:cNvPr>
            <p:cNvSpPr>
              <a:spLocks/>
            </p:cNvSpPr>
            <p:nvPr/>
          </p:nvSpPr>
          <p:spPr bwMode="auto">
            <a:xfrm rot="10368697" flipV="1">
              <a:off x="3261" y="1258"/>
              <a:ext cx="1480" cy="1138"/>
            </a:xfrm>
            <a:custGeom>
              <a:avLst/>
              <a:gdLst>
                <a:gd name="T0" fmla="*/ 0 w 21318"/>
                <a:gd name="T1" fmla="*/ 0 h 21600"/>
                <a:gd name="T2" fmla="*/ 0 w 21318"/>
                <a:gd name="T3" fmla="*/ 0 h 21600"/>
                <a:gd name="T4" fmla="*/ 0 w 2131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18" h="21600" fill="none" extrusionOk="0">
                  <a:moveTo>
                    <a:pt x="-1" y="0"/>
                  </a:moveTo>
                  <a:cubicBezTo>
                    <a:pt x="10587" y="0"/>
                    <a:pt x="19614" y="7673"/>
                    <a:pt x="21318" y="18122"/>
                  </a:cubicBezTo>
                </a:path>
                <a:path w="21318" h="21600" stroke="0" extrusionOk="0">
                  <a:moveTo>
                    <a:pt x="-1" y="0"/>
                  </a:moveTo>
                  <a:cubicBezTo>
                    <a:pt x="10587" y="0"/>
                    <a:pt x="19614" y="7673"/>
                    <a:pt x="21318" y="1812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972" name="Rectangle 19">
              <a:extLst>
                <a:ext uri="{FF2B5EF4-FFF2-40B4-BE49-F238E27FC236}">
                  <a16:creationId xmlns:a16="http://schemas.microsoft.com/office/drawing/2014/main" id="{4B8ECC01-BC00-9DED-2E3E-F8DFF155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940"/>
              <a:ext cx="7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</a:rPr>
                <a:t> = log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2</a:t>
              </a:r>
              <a:r>
                <a:rPr lang="en-US" altLang="zh-TW" sz="2000" i="1" baseline="-25000">
                  <a:latin typeface="Arial" panose="020B0604020202020204" pitchFamily="34" charset="0"/>
                </a:rPr>
                <a:t> 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0973" name="Line 20">
              <a:extLst>
                <a:ext uri="{FF2B5EF4-FFF2-40B4-BE49-F238E27FC236}">
                  <a16:creationId xmlns:a16="http://schemas.microsoft.com/office/drawing/2014/main" id="{C1370EDE-E20F-BF2B-3849-B200926C6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046"/>
              <a:ext cx="0" cy="1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74" name="Line 21">
              <a:extLst>
                <a:ext uri="{FF2B5EF4-FFF2-40B4-BE49-F238E27FC236}">
                  <a16:creationId xmlns:a16="http://schemas.microsoft.com/office/drawing/2014/main" id="{2CEC4D39-39E9-DEB5-E676-8AE8FCB2D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1960"/>
              <a:ext cx="17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52230" name="Text Box 22">
            <a:extLst>
              <a:ext uri="{FF2B5EF4-FFF2-40B4-BE49-F238E27FC236}">
                <a16:creationId xmlns:a16="http://schemas.microsoft.com/office/drawing/2014/main" id="{35499E59-2958-3C45-9CAD-4720B0D38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09988"/>
            <a:ext cx="8208962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latin typeface="Arial" pitchFamily="34" charset="0"/>
              </a:rPr>
              <a:t>(b)  Which graph(s) has/have reflectional symmetry?  </a:t>
            </a:r>
            <a:br>
              <a:rPr lang="en-US" altLang="zh-TW" sz="2400" dirty="0">
                <a:latin typeface="Arial" pitchFamily="34" charset="0"/>
              </a:rPr>
            </a:br>
            <a:r>
              <a:rPr lang="en-US" altLang="zh-TW" sz="2400" dirty="0">
                <a:latin typeface="Arial" pitchFamily="34" charset="0"/>
              </a:rPr>
              <a:t>     </a:t>
            </a:r>
            <a:r>
              <a:rPr lang="en-US" altLang="zh-TW" sz="2400" spc="-150" dirty="0">
                <a:latin typeface="Arial" pitchFamily="34" charset="0"/>
              </a:rPr>
              <a:t>  </a:t>
            </a:r>
            <a:r>
              <a:rPr lang="en-US" altLang="zh-TW" sz="2400" dirty="0">
                <a:latin typeface="Arial" pitchFamily="34" charset="0"/>
              </a:rPr>
              <a:t>State the axis of symmetry of each symmetric graph.</a:t>
            </a:r>
            <a:endParaRPr lang="en-US" altLang="zh-TW" sz="24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64215" name="Text Box 23">
            <a:extLst>
              <a:ext uri="{FF2B5EF4-FFF2-40B4-BE49-F238E27FC236}">
                <a16:creationId xmlns:a16="http://schemas.microsoft.com/office/drawing/2014/main" id="{C8F1F5C8-A94D-FCD5-6D02-2051B63D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4088"/>
            <a:ext cx="7488238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graph of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(</a:t>
            </a:r>
            <a:r>
              <a:rPr lang="en-US" altLang="zh-TW" sz="2400" i="1">
                <a:latin typeface="Arial" panose="020B0604020202020204" pitchFamily="34" charset="0"/>
              </a:rPr>
              <a:t>x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1)</a:t>
            </a:r>
            <a:r>
              <a:rPr lang="en-US" altLang="zh-TW" sz="2400" baseline="30000">
                <a:latin typeface="Arial" panose="020B0604020202020204" pitchFamily="34" charset="0"/>
              </a:rPr>
              <a:t>2 </a:t>
            </a:r>
            <a:r>
              <a:rPr lang="en-US" altLang="zh-TW" sz="2400">
                <a:latin typeface="Arial" panose="020B0604020202020204" pitchFamily="34" charset="0"/>
              </a:rPr>
              <a:t>has reflectional symmetry.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axis of symmetry is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= 1.</a:t>
            </a: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B3BFC519-0D20-6638-BCB7-40ABE7268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4663"/>
            <a:ext cx="43211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0967" name="Text Box 5">
            <a:extLst>
              <a:ext uri="{FF2B5EF4-FFF2-40B4-BE49-F238E27FC236}">
                <a16:creationId xmlns:a16="http://schemas.microsoft.com/office/drawing/2014/main" id="{FBA3D9BD-D0B7-37B0-E058-6F745B085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36625"/>
            <a:ext cx="874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graphs of the functions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1)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log</a:t>
            </a:r>
            <a:r>
              <a:rPr lang="en-US" altLang="zh-TW" sz="2400" baseline="-25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5A32E28-13D6-17D5-ACD3-81551324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76250"/>
            <a:ext cx="676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Graph of a constant function </a:t>
            </a:r>
            <a:r>
              <a:rPr lang="en-US" altLang="zh-TW" b="1" i="1">
                <a:latin typeface="Arial" panose="020B0604020202020204" pitchFamily="34" charset="0"/>
              </a:rPr>
              <a:t>y</a:t>
            </a:r>
            <a:r>
              <a:rPr lang="en-US" altLang="zh-TW" b="1">
                <a:latin typeface="Arial" panose="020B0604020202020204" pitchFamily="34" charset="0"/>
              </a:rPr>
              <a:t> = </a:t>
            </a:r>
            <a:r>
              <a:rPr lang="en-US" altLang="zh-TW" b="1" i="1">
                <a:latin typeface="Arial" panose="020B0604020202020204" pitchFamily="34" charset="0"/>
              </a:rPr>
              <a:t>c</a:t>
            </a:r>
          </a:p>
        </p:txBody>
      </p:sp>
      <p:grpSp>
        <p:nvGrpSpPr>
          <p:cNvPr id="22" name="Group 30">
            <a:extLst>
              <a:ext uri="{FF2B5EF4-FFF2-40B4-BE49-F238E27FC236}">
                <a16:creationId xmlns:a16="http://schemas.microsoft.com/office/drawing/2014/main" id="{2444CDF9-F4C1-8BDA-2B9C-1242EAD98FD6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147888"/>
            <a:ext cx="2735262" cy="3019425"/>
            <a:chOff x="3968" y="1164"/>
            <a:chExt cx="1723" cy="1902"/>
          </a:xfrm>
        </p:grpSpPr>
        <p:grpSp>
          <p:nvGrpSpPr>
            <p:cNvPr id="18470" name="Group 31">
              <a:extLst>
                <a:ext uri="{FF2B5EF4-FFF2-40B4-BE49-F238E27FC236}">
                  <a16:creationId xmlns:a16="http://schemas.microsoft.com/office/drawing/2014/main" id="{7022BC09-A06F-3C05-4EAF-2E2E5D0BD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" y="1389"/>
              <a:ext cx="1723" cy="1677"/>
              <a:chOff x="3924" y="890"/>
              <a:chExt cx="1723" cy="1677"/>
            </a:xfrm>
          </p:grpSpPr>
          <p:sp>
            <p:nvSpPr>
              <p:cNvPr id="18472" name="Line 32">
                <a:extLst>
                  <a:ext uri="{FF2B5EF4-FFF2-40B4-BE49-F238E27FC236}">
                    <a16:creationId xmlns:a16="http://schemas.microsoft.com/office/drawing/2014/main" id="{C51D0171-1829-D414-B8AC-33D928579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3" y="1207"/>
                <a:ext cx="0" cy="1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473" name="Line 33">
                <a:extLst>
                  <a:ext uri="{FF2B5EF4-FFF2-40B4-BE49-F238E27FC236}">
                    <a16:creationId xmlns:a16="http://schemas.microsoft.com/office/drawing/2014/main" id="{0F74E6FD-5B90-8372-4792-571B4C862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1594"/>
                <a:ext cx="136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474" name="Text Box 34">
                <a:extLst>
                  <a:ext uri="{FF2B5EF4-FFF2-40B4-BE49-F238E27FC236}">
                    <a16:creationId xmlns:a16="http://schemas.microsoft.com/office/drawing/2014/main" id="{9D3EEBB9-9E54-A2B8-E9C5-F19D07009B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1594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8475" name="Text Box 35">
                <a:extLst>
                  <a:ext uri="{FF2B5EF4-FFF2-40B4-BE49-F238E27FC236}">
                    <a16:creationId xmlns:a16="http://schemas.microsoft.com/office/drawing/2014/main" id="{D4384B71-C1BE-94F3-FAD2-77146359F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4" y="890"/>
                <a:ext cx="5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18476" name="Text Box 36">
                <a:extLst>
                  <a:ext uri="{FF2B5EF4-FFF2-40B4-BE49-F238E27FC236}">
                    <a16:creationId xmlns:a16="http://schemas.microsoft.com/office/drawing/2014/main" id="{867666BC-E08A-B76B-05EA-5465E5A96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5" y="1434"/>
                <a:ext cx="5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8471" name="Text Box 37">
              <a:extLst>
                <a:ext uri="{FF2B5EF4-FFF2-40B4-BE49-F238E27FC236}">
                  <a16:creationId xmlns:a16="http://schemas.microsoft.com/office/drawing/2014/main" id="{531829F5-4CFD-1AFC-5A20-B709AD66C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164"/>
              <a:ext cx="816" cy="23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c</a:t>
              </a: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 0</a:t>
              </a:r>
            </a:p>
          </p:txBody>
        </p:sp>
      </p:grpSp>
      <p:sp>
        <p:nvSpPr>
          <p:cNvPr id="31" name="Rectangle 44">
            <a:extLst>
              <a:ext uri="{FF2B5EF4-FFF2-40B4-BE49-F238E27FC236}">
                <a16:creationId xmlns:a16="http://schemas.microsoft.com/office/drawing/2014/main" id="{1B7B56C5-B602-C0E3-23FC-39B68661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614738"/>
            <a:ext cx="858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 </a:t>
            </a:r>
            <a:r>
              <a:rPr lang="en-US" altLang="zh-TW" sz="2400">
                <a:latin typeface="Arial" panose="020B0604020202020204" pitchFamily="34" charset="0"/>
              </a:rPr>
              <a:t>=</a:t>
            </a:r>
            <a:r>
              <a:rPr lang="en-US" altLang="zh-TW" sz="2400" i="1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35" name="Group 57">
            <a:extLst>
              <a:ext uri="{FF2B5EF4-FFF2-40B4-BE49-F238E27FC236}">
                <a16:creationId xmlns:a16="http://schemas.microsoft.com/office/drawing/2014/main" id="{271320B8-4FB9-BD1B-ECB2-9BAB43D30338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2133600"/>
            <a:ext cx="2727325" cy="3035300"/>
            <a:chOff x="345" y="1164"/>
            <a:chExt cx="1718" cy="1912"/>
          </a:xfrm>
        </p:grpSpPr>
        <p:sp>
          <p:nvSpPr>
            <p:cNvPr id="18464" name="Line 16">
              <a:extLst>
                <a:ext uri="{FF2B5EF4-FFF2-40B4-BE49-F238E27FC236}">
                  <a16:creationId xmlns:a16="http://schemas.microsoft.com/office/drawing/2014/main" id="{0CDC6428-03CD-F90C-3080-D819BBC2E3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" y="1716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65" name="Text Box 18">
              <a:extLst>
                <a:ext uri="{FF2B5EF4-FFF2-40B4-BE49-F238E27FC236}">
                  <a16:creationId xmlns:a16="http://schemas.microsoft.com/office/drawing/2014/main" id="{1150ED27-3832-7CC2-36C3-AD3407CCC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" y="2578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8466" name="Text Box 19">
              <a:extLst>
                <a:ext uri="{FF2B5EF4-FFF2-40B4-BE49-F238E27FC236}">
                  <a16:creationId xmlns:a16="http://schemas.microsoft.com/office/drawing/2014/main" id="{CD695704-82BB-C596-6231-AA04EF929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" y="1399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8467" name="Text Box 20">
              <a:extLst>
                <a:ext uri="{FF2B5EF4-FFF2-40B4-BE49-F238E27FC236}">
                  <a16:creationId xmlns:a16="http://schemas.microsoft.com/office/drawing/2014/main" id="{DFA6D148-585A-9C42-8E85-5B7AE2799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418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8468" name="Text Box 21">
              <a:extLst>
                <a:ext uri="{FF2B5EF4-FFF2-40B4-BE49-F238E27FC236}">
                  <a16:creationId xmlns:a16="http://schemas.microsoft.com/office/drawing/2014/main" id="{6F6FE99D-88BA-D45E-002B-111FC2292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1164"/>
              <a:ext cx="816" cy="23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c</a:t>
              </a: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 0</a:t>
              </a:r>
            </a:p>
          </p:txBody>
        </p:sp>
        <p:sp>
          <p:nvSpPr>
            <p:cNvPr id="18469" name="Line 52">
              <a:extLst>
                <a:ext uri="{FF2B5EF4-FFF2-40B4-BE49-F238E27FC236}">
                  <a16:creationId xmlns:a16="http://schemas.microsoft.com/office/drawing/2014/main" id="{8AB031E7-A31D-3ACD-0642-CD4627551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" y="2575"/>
              <a:ext cx="1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5" name="Rectangle 61">
            <a:extLst>
              <a:ext uri="{FF2B5EF4-FFF2-40B4-BE49-F238E27FC236}">
                <a16:creationId xmlns:a16="http://schemas.microsoft.com/office/drawing/2014/main" id="{84F3BB33-80E5-1C58-1EF9-A2D7D762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3613150"/>
            <a:ext cx="8588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 </a:t>
            </a:r>
            <a:r>
              <a:rPr lang="en-US" altLang="zh-TW" sz="2400">
                <a:latin typeface="Arial" panose="020B0604020202020204" pitchFamily="34" charset="0"/>
              </a:rPr>
              <a:t>=</a:t>
            </a:r>
            <a:r>
              <a:rPr lang="en-US" altLang="zh-TW" sz="2400" i="1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6" name="Rectangle 62">
            <a:extLst>
              <a:ext uri="{FF2B5EF4-FFF2-40B4-BE49-F238E27FC236}">
                <a16:creationId xmlns:a16="http://schemas.microsoft.com/office/drawing/2014/main" id="{8C78C3AF-7AE3-8FE1-7011-217149587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4233863"/>
            <a:ext cx="1027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 </a:t>
            </a: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2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D8AC026D-82B1-F7E5-FC91-3F85519A4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31875"/>
            <a:ext cx="892333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The graph of the constant function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is a horizontal line, which is parallel to the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-axis. </a:t>
            </a:r>
            <a:endParaRPr lang="en-US" altLang="zh-TW" sz="280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C9137CB-3AC3-8D33-07E8-601DBB753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5805488"/>
            <a:ext cx="8743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-coordinate of any point on the line is equal to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" name="Text Box 24">
            <a:extLst>
              <a:ext uri="{FF2B5EF4-FFF2-40B4-BE49-F238E27FC236}">
                <a16:creationId xmlns:a16="http://schemas.microsoft.com/office/drawing/2014/main" id="{2568BC3E-98F9-24AC-FA54-841A438E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5260975"/>
            <a:ext cx="2147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"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slope = 0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24">
            <a:extLst>
              <a:ext uri="{FF2B5EF4-FFF2-40B4-BE49-F238E27FC236}">
                <a16:creationId xmlns:a16="http://schemas.microsoft.com/office/drawing/2014/main" id="{F82B834F-AED5-3986-830A-7A52E62F0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5508625"/>
            <a:ext cx="1851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-intercept = 1</a:t>
            </a:r>
            <a:endParaRPr lang="en-US" altLang="zh-TW" sz="1800" i="1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FF137B63-4E7D-1AFA-9E6C-1E52EDE7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5260975"/>
            <a:ext cx="2147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"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slope = 0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4A8C0763-E7DB-845C-1CEB-5B6692AEB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5508625"/>
            <a:ext cx="1851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-intercept = 0</a:t>
            </a:r>
            <a:endParaRPr lang="en-US" altLang="zh-TW" sz="1800" i="1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53" name="Text Box 24">
            <a:extLst>
              <a:ext uri="{FF2B5EF4-FFF2-40B4-BE49-F238E27FC236}">
                <a16:creationId xmlns:a16="http://schemas.microsoft.com/office/drawing/2014/main" id="{437D5B78-E201-9805-0EED-AF782BC4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229225"/>
            <a:ext cx="2147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"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slope = 0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98E8346D-5E7C-1C88-3FC4-93BD58B00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5476875"/>
            <a:ext cx="1851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-intercept = 2</a:t>
            </a:r>
            <a:endParaRPr lang="en-US" altLang="zh-TW" sz="1800" i="1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6869F72B-8591-B37A-DED5-56884F82A1B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884613"/>
            <a:ext cx="2159000" cy="457200"/>
            <a:chOff x="204" y="1570"/>
            <a:chExt cx="1360" cy="288"/>
          </a:xfrm>
        </p:grpSpPr>
        <p:sp>
          <p:nvSpPr>
            <p:cNvPr id="18462" name="Line 6">
              <a:extLst>
                <a:ext uri="{FF2B5EF4-FFF2-40B4-BE49-F238E27FC236}">
                  <a16:creationId xmlns:a16="http://schemas.microsoft.com/office/drawing/2014/main" id="{AEF94EB4-FA17-5404-3CDB-9069A452E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691"/>
              <a:ext cx="1360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63" name="Text Box 7">
              <a:extLst>
                <a:ext uri="{FF2B5EF4-FFF2-40B4-BE49-F238E27FC236}">
                  <a16:creationId xmlns:a16="http://schemas.microsoft.com/office/drawing/2014/main" id="{411CBD2C-D460-93DB-5519-B67666C97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157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zh-HK" sz="2400" i="1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252FFDD-3678-AEFB-9763-74561361ABB2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2133600"/>
            <a:ext cx="2735263" cy="3036888"/>
            <a:chOff x="3419475" y="2133600"/>
            <a:chExt cx="2735263" cy="3036888"/>
          </a:xfrm>
        </p:grpSpPr>
        <p:sp>
          <p:nvSpPr>
            <p:cNvPr id="18456" name="Line 24">
              <a:extLst>
                <a:ext uri="{FF2B5EF4-FFF2-40B4-BE49-F238E27FC236}">
                  <a16:creationId xmlns:a16="http://schemas.microsoft.com/office/drawing/2014/main" id="{942CA806-8685-B0D2-E300-7A53BFAB4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1513" y="3011488"/>
              <a:ext cx="0" cy="215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57" name="Text Box 26">
              <a:extLst>
                <a:ext uri="{FF2B5EF4-FFF2-40B4-BE49-F238E27FC236}">
                  <a16:creationId xmlns:a16="http://schemas.microsoft.com/office/drawing/2014/main" id="{932CC646-10B3-E8CB-BE74-E2B345C57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5250" y="4065588"/>
              <a:ext cx="827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8458" name="Text Box 27">
              <a:extLst>
                <a:ext uri="{FF2B5EF4-FFF2-40B4-BE49-F238E27FC236}">
                  <a16:creationId xmlns:a16="http://schemas.microsoft.com/office/drawing/2014/main" id="{FEC2D8E1-9AB4-6A44-86B1-553148743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100" y="2508250"/>
              <a:ext cx="828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8459" name="Text Box 28">
              <a:extLst>
                <a:ext uri="{FF2B5EF4-FFF2-40B4-BE49-F238E27FC236}">
                  <a16:creationId xmlns:a16="http://schemas.microsoft.com/office/drawing/2014/main" id="{B51ADDBD-C850-51BA-B2CD-933CF0A97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063" y="3811588"/>
              <a:ext cx="828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8460" name="Text Box 29">
              <a:extLst>
                <a:ext uri="{FF2B5EF4-FFF2-40B4-BE49-F238E27FC236}">
                  <a16:creationId xmlns:a16="http://schemas.microsoft.com/office/drawing/2014/main" id="{1FF07206-2DA1-2528-0794-4AEBBD208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2133600"/>
              <a:ext cx="1295400" cy="369888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c</a:t>
              </a: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= 0</a:t>
              </a:r>
            </a:p>
          </p:txBody>
        </p:sp>
        <p:sp>
          <p:nvSpPr>
            <p:cNvPr id="18461" name="Line 25">
              <a:extLst>
                <a:ext uri="{FF2B5EF4-FFF2-40B4-BE49-F238E27FC236}">
                  <a16:creationId xmlns:a16="http://schemas.microsoft.com/office/drawing/2014/main" id="{D6FE486B-6655-343D-436C-B37FFE7E9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475" y="4077072"/>
              <a:ext cx="2159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3BC64D1-AFA4-E4C8-2421-139DDD328E83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644900"/>
            <a:ext cx="2159000" cy="457200"/>
            <a:chOff x="2155" y="1797"/>
            <a:chExt cx="1360" cy="288"/>
          </a:xfrm>
        </p:grpSpPr>
        <p:sp>
          <p:nvSpPr>
            <p:cNvPr id="18454" name="Line 9">
              <a:extLst>
                <a:ext uri="{FF2B5EF4-FFF2-40B4-BE49-F238E27FC236}">
                  <a16:creationId xmlns:a16="http://schemas.microsoft.com/office/drawing/2014/main" id="{52B49A16-F24B-E748-986A-1879C8D7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2075"/>
              <a:ext cx="1360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55" name="Text Box 10">
              <a:extLst>
                <a:ext uri="{FF2B5EF4-FFF2-40B4-BE49-F238E27FC236}">
                  <a16:creationId xmlns:a16="http://schemas.microsoft.com/office/drawing/2014/main" id="{10EDE64B-1956-7363-71C1-165C0BD55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797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zh-HK" sz="2400" i="1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718982-8827-4EC2-3C20-4B6BA92EEFE8}"/>
              </a:ext>
            </a:extLst>
          </p:cNvPr>
          <p:cNvGrpSpPr>
            <a:grpSpLocks/>
          </p:cNvGrpSpPr>
          <p:nvPr/>
        </p:nvGrpSpPr>
        <p:grpSpPr bwMode="auto">
          <a:xfrm>
            <a:off x="6229350" y="4208463"/>
            <a:ext cx="2159000" cy="457200"/>
            <a:chOff x="3925" y="2053"/>
            <a:chExt cx="1360" cy="288"/>
          </a:xfrm>
        </p:grpSpPr>
        <p:sp>
          <p:nvSpPr>
            <p:cNvPr id="18452" name="Line 12">
              <a:extLst>
                <a:ext uri="{FF2B5EF4-FFF2-40B4-BE49-F238E27FC236}">
                  <a16:creationId xmlns:a16="http://schemas.microsoft.com/office/drawing/2014/main" id="{D88F9AA1-FC9E-F194-30CF-99F753CB6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2099"/>
              <a:ext cx="1360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53" name="Text Box 13">
              <a:extLst>
                <a:ext uri="{FF2B5EF4-FFF2-40B4-BE49-F238E27FC236}">
                  <a16:creationId xmlns:a16="http://schemas.microsoft.com/office/drawing/2014/main" id="{C319B76D-1E77-A4B5-B0F9-45F877F66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053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HK" altLang="zh-HK" sz="2400" i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12">
            <a:extLst>
              <a:ext uri="{FF2B5EF4-FFF2-40B4-BE49-F238E27FC236}">
                <a16:creationId xmlns:a16="http://schemas.microsoft.com/office/drawing/2014/main" id="{0A1CF996-3A70-9053-4FC8-98DF61FF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76250"/>
            <a:ext cx="4751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Linear Functions</a:t>
            </a:r>
            <a:endParaRPr lang="en-US" altLang="zh-TW" b="1" i="1">
              <a:latin typeface="Arial" panose="020B0604020202020204" pitchFamily="34" charset="0"/>
            </a:endParaRPr>
          </a:p>
        </p:txBody>
      </p:sp>
      <p:sp>
        <p:nvSpPr>
          <p:cNvPr id="46" name="Text Box 5">
            <a:extLst>
              <a:ext uri="{FF2B5EF4-FFF2-40B4-BE49-F238E27FC236}">
                <a16:creationId xmlns:a16="http://schemas.microsoft.com/office/drawing/2014/main" id="{869BE89C-A8F4-9D29-891D-8D697882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031875"/>
            <a:ext cx="9112250" cy="193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 function in the form</a:t>
            </a:r>
          </a:p>
          <a:p>
            <a:pPr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     y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ax + b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   or   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ax + b</a:t>
            </a:r>
          </a:p>
          <a:p>
            <a:pPr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800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800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are constants and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 0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, is called </a:t>
            </a:r>
          </a:p>
          <a:p>
            <a:pPr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function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3D4A2610-C78D-008E-FDBB-E29E95C67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1584325"/>
            <a:ext cx="43005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◄"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Its domain is all real numbers.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38">
            <a:extLst>
              <a:ext uri="{FF2B5EF4-FFF2-40B4-BE49-F238E27FC236}">
                <a16:creationId xmlns:a16="http://schemas.microsoft.com/office/drawing/2014/main" id="{CFEFA81A-5DE5-9E28-68C0-DEA825B94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36863"/>
            <a:ext cx="6199187" cy="2608262"/>
          </a:xfrm>
          <a:prstGeom prst="cloudCallout">
            <a:avLst>
              <a:gd name="adj1" fmla="val -59940"/>
              <a:gd name="adj2" fmla="val 3007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62303388-E0C2-9C4C-496A-41D5070C2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357563"/>
            <a:ext cx="6119812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 3 and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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+ 1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are two examples of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linear functions of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800" i="1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BC100E5-BED4-9BBA-0541-7770C041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3922713"/>
            <a:ext cx="24034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1" grpId="0"/>
      <p:bldP spid="42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86529ED6-02E0-C331-73C9-E9236F967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8064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Graph of a linear function </a:t>
            </a:r>
            <a:r>
              <a:rPr lang="en-US" altLang="zh-TW" b="1" i="1">
                <a:latin typeface="Arial" panose="020B0604020202020204" pitchFamily="34" charset="0"/>
              </a:rPr>
              <a:t>y</a:t>
            </a:r>
            <a:r>
              <a:rPr lang="en-US" altLang="zh-TW" b="1">
                <a:latin typeface="Arial" panose="020B0604020202020204" pitchFamily="34" charset="0"/>
              </a:rPr>
              <a:t> = </a:t>
            </a:r>
            <a:r>
              <a:rPr lang="en-US" altLang="zh-TW" b="1" i="1">
                <a:latin typeface="Arial" panose="020B0604020202020204" pitchFamily="34" charset="0"/>
              </a:rPr>
              <a:t>ax </a:t>
            </a:r>
            <a:r>
              <a:rPr lang="en-US" altLang="zh-TW" b="1">
                <a:latin typeface="Arial" panose="020B0604020202020204" pitchFamily="34" charset="0"/>
              </a:rPr>
              <a:t>+ </a:t>
            </a:r>
            <a:r>
              <a:rPr lang="en-US" altLang="zh-TW" b="1" i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888D350-49A5-8C5E-11AD-A58A7BFE4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60450"/>
            <a:ext cx="87439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graph of the linear function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ax + b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is a straight line of slope</a:t>
            </a:r>
            <a:r>
              <a:rPr lang="en-US" altLang="zh-TW"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800" dirty="0">
                <a:latin typeface="Arial" charset="0"/>
                <a:cs typeface="Arial" charset="0"/>
                <a:sym typeface="Symbol" pitchFamily="18" charset="2"/>
              </a:rPr>
              <a:t>and </a:t>
            </a:r>
            <a:r>
              <a:rPr lang="en-US" altLang="zh-TW" sz="2800" i="1" dirty="0">
                <a:latin typeface="Arial" charset="0"/>
                <a:cs typeface="Arial" charset="0"/>
                <a:sym typeface="Symbol" pitchFamily="18" charset="2"/>
              </a:rPr>
              <a:t>y</a:t>
            </a:r>
            <a:r>
              <a:rPr lang="en-US" altLang="zh-TW" sz="2800" dirty="0">
                <a:latin typeface="Arial" charset="0"/>
                <a:cs typeface="Arial" charset="0"/>
                <a:sym typeface="Symbol" pitchFamily="18" charset="2"/>
              </a:rPr>
              <a:t>-intercept</a:t>
            </a:r>
            <a:r>
              <a:rPr lang="en-US" altLang="zh-TW" sz="2800" spc="3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altLang="zh-TW" sz="2800" i="1" dirty="0">
                <a:latin typeface="Arial" charset="0"/>
                <a:cs typeface="Arial" charset="0"/>
                <a:sym typeface="Symbol" pitchFamily="18" charset="2"/>
              </a:rPr>
              <a:t>b</a:t>
            </a:r>
            <a:r>
              <a:rPr lang="en-US" altLang="zh-TW" sz="2800" dirty="0">
                <a:latin typeface="Arial" charset="0"/>
                <a:cs typeface="Arial" charset="0"/>
                <a:sym typeface="Symbol" pitchFamily="18" charset="2"/>
              </a:rPr>
              <a:t>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AD2CA34C-C26A-0BDB-F2ED-070A73ED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2351088"/>
            <a:ext cx="2016125" cy="36988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slope</a:t>
            </a:r>
            <a:r>
              <a:rPr lang="en-US" altLang="zh-TW" sz="1800" i="1">
                <a:latin typeface="Arial" panose="020B0604020202020204" pitchFamily="34" charset="0"/>
              </a:rPr>
              <a:t> a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 0</a:t>
            </a:r>
          </a:p>
        </p:txBody>
      </p:sp>
      <p:sp>
        <p:nvSpPr>
          <p:cNvPr id="20" name="Text Box 52">
            <a:extLst>
              <a:ext uri="{FF2B5EF4-FFF2-40B4-BE49-F238E27FC236}">
                <a16:creationId xmlns:a16="http://schemas.microsoft.com/office/drawing/2014/main" id="{A84D237E-CCCB-F1D8-8F28-790748579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351088"/>
            <a:ext cx="1943100" cy="36988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slope </a:t>
            </a:r>
            <a:r>
              <a:rPr lang="en-US" altLang="zh-TW" sz="1800" i="1">
                <a:latin typeface="Arial" panose="020B0604020202020204" pitchFamily="34" charset="0"/>
              </a:rPr>
              <a:t>a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 0</a:t>
            </a:r>
          </a:p>
        </p:txBody>
      </p:sp>
      <p:grpSp>
        <p:nvGrpSpPr>
          <p:cNvPr id="33" name="Group 57">
            <a:extLst>
              <a:ext uri="{FF2B5EF4-FFF2-40B4-BE49-F238E27FC236}">
                <a16:creationId xmlns:a16="http://schemas.microsoft.com/office/drawing/2014/main" id="{80B0990A-FF8E-EC63-83CD-9FFA71966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7450" y="2779713"/>
            <a:ext cx="2417763" cy="2162175"/>
            <a:chOff x="345" y="1322"/>
            <a:chExt cx="1698" cy="1516"/>
          </a:xfrm>
        </p:grpSpPr>
        <p:sp>
          <p:nvSpPr>
            <p:cNvPr id="20511" name="Line 16">
              <a:extLst>
                <a:ext uri="{FF2B5EF4-FFF2-40B4-BE49-F238E27FC236}">
                  <a16:creationId xmlns:a16="http://schemas.microsoft.com/office/drawing/2014/main" id="{D839CBDC-33ED-9B88-9C14-7286FD601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" y="1581"/>
              <a:ext cx="6" cy="1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2" name="Text Box 18">
              <a:extLst>
                <a:ext uri="{FF2B5EF4-FFF2-40B4-BE49-F238E27FC236}">
                  <a16:creationId xmlns:a16="http://schemas.microsoft.com/office/drawing/2014/main" id="{23584B24-FD0C-269F-AE6F-B3C1A6573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2125"/>
              <a:ext cx="52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0513" name="Text Box 19">
              <a:extLst>
                <a:ext uri="{FF2B5EF4-FFF2-40B4-BE49-F238E27FC236}">
                  <a16:creationId xmlns:a16="http://schemas.microsoft.com/office/drawing/2014/main" id="{F0F93791-780F-E02C-F791-553BE3DC3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1322"/>
              <a:ext cx="52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0514" name="Text Box 20">
              <a:extLst>
                <a:ext uri="{FF2B5EF4-FFF2-40B4-BE49-F238E27FC236}">
                  <a16:creationId xmlns:a16="http://schemas.microsoft.com/office/drawing/2014/main" id="{3348CE2B-EA83-DF5F-F293-BD817CEF9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979"/>
              <a:ext cx="52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0515" name="Line 52">
              <a:extLst>
                <a:ext uri="{FF2B5EF4-FFF2-40B4-BE49-F238E27FC236}">
                  <a16:creationId xmlns:a16="http://schemas.microsoft.com/office/drawing/2014/main" id="{71C371F8-61B5-E7DF-4DD3-FADFE55AA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" y="2131"/>
              <a:ext cx="1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9" name="Rectangle 44">
            <a:extLst>
              <a:ext uri="{FF2B5EF4-FFF2-40B4-BE49-F238E27FC236}">
                <a16:creationId xmlns:a16="http://schemas.microsoft.com/office/drawing/2014/main" id="{9AA93C2C-3BD9-B453-AAB3-9C9DB62E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3378200"/>
            <a:ext cx="1768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y </a:t>
            </a:r>
            <a:r>
              <a:rPr lang="en-US" altLang="zh-TW" sz="1800">
                <a:latin typeface="Arial" panose="020B0604020202020204" pitchFamily="34" charset="0"/>
              </a:rPr>
              <a:t>=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18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  3 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D1896B2-B9DE-71AD-4840-614CFE4C4A5C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3467100"/>
            <a:ext cx="1196975" cy="1474788"/>
            <a:chOff x="1090261" y="3664021"/>
            <a:chExt cx="1196756" cy="1478855"/>
          </a:xfrm>
        </p:grpSpPr>
        <p:sp>
          <p:nvSpPr>
            <p:cNvPr id="20509" name="Line 6">
              <a:extLst>
                <a:ext uri="{FF2B5EF4-FFF2-40B4-BE49-F238E27FC236}">
                  <a16:creationId xmlns:a16="http://schemas.microsoft.com/office/drawing/2014/main" id="{C19576FE-B334-2DF3-2189-9CD1C1730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9059" y="3664021"/>
              <a:ext cx="1077958" cy="1478855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0" name="矩形 65">
              <a:extLst>
                <a:ext uri="{FF2B5EF4-FFF2-40B4-BE49-F238E27FC236}">
                  <a16:creationId xmlns:a16="http://schemas.microsoft.com/office/drawing/2014/main" id="{3DF7FDD5-697C-49BE-90D7-B24D7E4F4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261" y="4453731"/>
              <a:ext cx="7606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TW" sz="1800">
                  <a:latin typeface="Arial" panose="020B0604020202020204" pitchFamily="34" charset="0"/>
                </a:rPr>
                <a:t>3 -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3" name="Text Box 24">
            <a:extLst>
              <a:ext uri="{FF2B5EF4-FFF2-40B4-BE49-F238E27FC236}">
                <a16:creationId xmlns:a16="http://schemas.microsoft.com/office/drawing/2014/main" id="{5BCB2F6C-190C-B0DF-7F6D-E9B5C190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5103813"/>
            <a:ext cx="2147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"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slope = 2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Box 24">
            <a:extLst>
              <a:ext uri="{FF2B5EF4-FFF2-40B4-BE49-F238E27FC236}">
                <a16:creationId xmlns:a16="http://schemas.microsoft.com/office/drawing/2014/main" id="{DEA744EE-767E-D010-E207-EB230EE87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5351463"/>
            <a:ext cx="1851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-intercept = 3</a:t>
            </a:r>
            <a:endParaRPr lang="en-US" altLang="zh-TW" sz="1800" i="1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45" name="矩形 65">
            <a:extLst>
              <a:ext uri="{FF2B5EF4-FFF2-40B4-BE49-F238E27FC236}">
                <a16:creationId xmlns:a16="http://schemas.microsoft.com/office/drawing/2014/main" id="{AAC30C66-2A48-AD10-5D02-911D8417AD4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36800" y="3752851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6" name="Object 93">
            <a:extLst>
              <a:ext uri="{FF2B5EF4-FFF2-40B4-BE49-F238E27FC236}">
                <a16:creationId xmlns:a16="http://schemas.microsoft.com/office/drawing/2014/main" id="{5BC0613D-FFB8-29CF-947F-B4D5AF639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4014788"/>
          <a:ext cx="223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2334" imgH="393529" progId="Equation.3">
                  <p:embed/>
                </p:oleObj>
              </mc:Choice>
              <mc:Fallback>
                <p:oleObj name="方程式" r:id="rId2" imgW="152334" imgH="393529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4014788"/>
                        <a:ext cx="223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57">
            <a:extLst>
              <a:ext uri="{FF2B5EF4-FFF2-40B4-BE49-F238E27FC236}">
                <a16:creationId xmlns:a16="http://schemas.microsoft.com/office/drawing/2014/main" id="{353A27D9-50E6-C3F9-3B03-B9E5812176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46675" y="2779713"/>
            <a:ext cx="2417763" cy="2162175"/>
            <a:chOff x="345" y="1322"/>
            <a:chExt cx="1698" cy="1516"/>
          </a:xfrm>
        </p:grpSpPr>
        <p:sp>
          <p:nvSpPr>
            <p:cNvPr id="20504" name="Line 16">
              <a:extLst>
                <a:ext uri="{FF2B5EF4-FFF2-40B4-BE49-F238E27FC236}">
                  <a16:creationId xmlns:a16="http://schemas.microsoft.com/office/drawing/2014/main" id="{94D7B1FB-E83D-E1D7-167C-CC10E59B2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1" y="1581"/>
              <a:ext cx="0" cy="1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5" name="Text Box 18">
              <a:extLst>
                <a:ext uri="{FF2B5EF4-FFF2-40B4-BE49-F238E27FC236}">
                  <a16:creationId xmlns:a16="http://schemas.microsoft.com/office/drawing/2014/main" id="{73409BDA-4F98-1BE3-B236-5D310885A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2434"/>
              <a:ext cx="52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0506" name="Text Box 19">
              <a:extLst>
                <a:ext uri="{FF2B5EF4-FFF2-40B4-BE49-F238E27FC236}">
                  <a16:creationId xmlns:a16="http://schemas.microsoft.com/office/drawing/2014/main" id="{02C4360D-384D-EF08-ED8C-D4AFAC22B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1322"/>
              <a:ext cx="52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0507" name="Text Box 20">
              <a:extLst>
                <a:ext uri="{FF2B5EF4-FFF2-40B4-BE49-F238E27FC236}">
                  <a16:creationId xmlns:a16="http://schemas.microsoft.com/office/drawing/2014/main" id="{DEA42532-01C9-7538-26E5-35048D353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2283"/>
              <a:ext cx="52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0508" name="Line 52">
              <a:extLst>
                <a:ext uri="{FF2B5EF4-FFF2-40B4-BE49-F238E27FC236}">
                  <a16:creationId xmlns:a16="http://schemas.microsoft.com/office/drawing/2014/main" id="{5513D6FF-C825-9BDE-A8D1-542441878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" y="2425"/>
              <a:ext cx="1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53" name="Rectangle 44">
            <a:extLst>
              <a:ext uri="{FF2B5EF4-FFF2-40B4-BE49-F238E27FC236}">
                <a16:creationId xmlns:a16="http://schemas.microsoft.com/office/drawing/2014/main" id="{167DD7C3-2B5B-F41B-1E33-F04362C3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3581400"/>
            <a:ext cx="17319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y </a:t>
            </a:r>
            <a:r>
              <a:rPr lang="en-US" altLang="zh-TW" sz="1800">
                <a:latin typeface="Arial" panose="020B0604020202020204" pitchFamily="34" charset="0"/>
              </a:rPr>
              <a:t>=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1800" i="1">
                <a:latin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</a:rPr>
              <a:t>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5328A8A-8AF3-4D00-2503-E85BF9A8A1E4}"/>
              </a:ext>
            </a:extLst>
          </p:cNvPr>
          <p:cNvGrpSpPr>
            <a:grpSpLocks/>
          </p:cNvGrpSpPr>
          <p:nvPr/>
        </p:nvGrpSpPr>
        <p:grpSpPr bwMode="auto">
          <a:xfrm>
            <a:off x="5459413" y="3449638"/>
            <a:ext cx="1704975" cy="1419225"/>
            <a:chOff x="924636" y="3615937"/>
            <a:chExt cx="1704048" cy="1423677"/>
          </a:xfrm>
        </p:grpSpPr>
        <p:grpSp>
          <p:nvGrpSpPr>
            <p:cNvPr id="20500" name="Group 5">
              <a:extLst>
                <a:ext uri="{FF2B5EF4-FFF2-40B4-BE49-F238E27FC236}">
                  <a16:creationId xmlns:a16="http://schemas.microsoft.com/office/drawing/2014/main" id="{12915FB9-F1D8-5B03-9052-56C05E626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636" y="3615937"/>
              <a:ext cx="1704048" cy="1423677"/>
              <a:chOff x="423" y="-4796433"/>
              <a:chExt cx="1192" cy="12813092"/>
            </a:xfrm>
          </p:grpSpPr>
          <p:sp>
            <p:nvSpPr>
              <p:cNvPr id="20502" name="Line 6">
                <a:extLst>
                  <a:ext uri="{FF2B5EF4-FFF2-40B4-BE49-F238E27FC236}">
                    <a16:creationId xmlns:a16="http://schemas.microsoft.com/office/drawing/2014/main" id="{8386D9A6-16C6-EA80-FB18-755558E83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" y="-4796433"/>
                <a:ext cx="1192" cy="12813092"/>
              </a:xfrm>
              <a:prstGeom prst="line">
                <a:avLst/>
              </a:prstGeom>
              <a:noFill/>
              <a:ln w="254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03" name="Text Box 7">
                <a:extLst>
                  <a:ext uri="{FF2B5EF4-FFF2-40B4-BE49-F238E27FC236}">
                    <a16:creationId xmlns:a16="http://schemas.microsoft.com/office/drawing/2014/main" id="{AA55CB88-C281-8C70-5E51-D13404CB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" y="1570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HK" altLang="zh-HK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501" name="矩形 65">
              <a:extLst>
                <a:ext uri="{FF2B5EF4-FFF2-40B4-BE49-F238E27FC236}">
                  <a16:creationId xmlns:a16="http://schemas.microsoft.com/office/drawing/2014/main" id="{B32B8FF7-CBD5-2F50-37DE-E7F7DBCB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881" y="3940697"/>
              <a:ext cx="576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1-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9" name="Text Box 24">
            <a:extLst>
              <a:ext uri="{FF2B5EF4-FFF2-40B4-BE49-F238E27FC236}">
                <a16:creationId xmlns:a16="http://schemas.microsoft.com/office/drawing/2014/main" id="{833F1863-5DAE-B3C2-E203-A323BCEC1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5105400"/>
            <a:ext cx="1905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"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slope = 1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 Box 24">
            <a:extLst>
              <a:ext uri="{FF2B5EF4-FFF2-40B4-BE49-F238E27FC236}">
                <a16:creationId xmlns:a16="http://schemas.microsoft.com/office/drawing/2014/main" id="{BAFEE65D-1CC1-7261-44BC-27B23848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5364163"/>
            <a:ext cx="19034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-intercept = 1</a:t>
            </a:r>
            <a:endParaRPr lang="en-US" altLang="zh-TW" sz="1800" i="1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61" name="矩形 65">
            <a:extLst>
              <a:ext uri="{FF2B5EF4-FFF2-40B4-BE49-F238E27FC236}">
                <a16:creationId xmlns:a16="http://schemas.microsoft.com/office/drawing/2014/main" id="{218D2F91-5785-07C2-44BF-36FF7768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4375150"/>
            <a:ext cx="576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2" name="矩形 65">
            <a:extLst>
              <a:ext uri="{FF2B5EF4-FFF2-40B4-BE49-F238E27FC236}">
                <a16:creationId xmlns:a16="http://schemas.microsoft.com/office/drawing/2014/main" id="{5C522868-4D56-681B-267A-EECD9AEA79E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82544" y="4183857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</a:t>
            </a: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20" grpId="0" animBg="1"/>
      <p:bldP spid="39" grpId="0"/>
      <p:bldP spid="43" grpId="0"/>
      <p:bldP spid="44" grpId="0"/>
      <p:bldP spid="45" grpId="0"/>
      <p:bldP spid="53" grpId="0"/>
      <p:bldP spid="59" grpId="0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860" name="Group 4">
            <a:extLst>
              <a:ext uri="{FF2B5EF4-FFF2-40B4-BE49-F238E27FC236}">
                <a16:creationId xmlns:a16="http://schemas.microsoft.com/office/drawing/2014/main" id="{F4210C95-E964-20CE-BEC5-C5EE1B9BF14A}"/>
              </a:ext>
            </a:extLst>
          </p:cNvPr>
          <p:cNvGrpSpPr>
            <a:grpSpLocks/>
          </p:cNvGrpSpPr>
          <p:nvPr/>
        </p:nvGrpSpPr>
        <p:grpSpPr bwMode="auto">
          <a:xfrm>
            <a:off x="2090738" y="476250"/>
            <a:ext cx="4537075" cy="3257550"/>
            <a:chOff x="1519" y="860"/>
            <a:chExt cx="2858" cy="2052"/>
          </a:xfrm>
        </p:grpSpPr>
        <p:sp>
          <p:nvSpPr>
            <p:cNvPr id="21531" name="Line 5">
              <a:extLst>
                <a:ext uri="{FF2B5EF4-FFF2-40B4-BE49-F238E27FC236}">
                  <a16:creationId xmlns:a16="http://schemas.microsoft.com/office/drawing/2014/main" id="{7B5E2C33-9F87-1A36-2656-ADF91E2C3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148"/>
              <a:ext cx="0" cy="1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2" name="Line 6">
              <a:extLst>
                <a:ext uri="{FF2B5EF4-FFF2-40B4-BE49-F238E27FC236}">
                  <a16:creationId xmlns:a16="http://schemas.microsoft.com/office/drawing/2014/main" id="{73B38268-C8F9-313F-CAD7-5857D102B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193"/>
              <a:ext cx="249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3" name="Text Box 7">
              <a:extLst>
                <a:ext uri="{FF2B5EF4-FFF2-40B4-BE49-F238E27FC236}">
                  <a16:creationId xmlns:a16="http://schemas.microsoft.com/office/drawing/2014/main" id="{70A665D9-975E-C359-7EBE-B130199CE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" y="2176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1534" name="Text Box 8">
              <a:extLst>
                <a:ext uri="{FF2B5EF4-FFF2-40B4-BE49-F238E27FC236}">
                  <a16:creationId xmlns:a16="http://schemas.microsoft.com/office/drawing/2014/main" id="{EE49E7F6-A3C6-8B70-A85E-98027B8D6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860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1535" name="Text Box 9">
              <a:extLst>
                <a:ext uri="{FF2B5EF4-FFF2-40B4-BE49-F238E27FC236}">
                  <a16:creationId xmlns:a16="http://schemas.microsoft.com/office/drawing/2014/main" id="{962425F1-E3A1-2F5E-ACB3-363CA32B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5" y="2057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249896" name="Text Box 40">
            <a:extLst>
              <a:ext uri="{FF2B5EF4-FFF2-40B4-BE49-F238E27FC236}">
                <a16:creationId xmlns:a16="http://schemas.microsoft.com/office/drawing/2014/main" id="{FAD81F47-8CED-265A-7BB1-A79ED8BF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1177925"/>
            <a:ext cx="223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ax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grpSp>
        <p:nvGrpSpPr>
          <p:cNvPr id="249898" name="Group 42">
            <a:extLst>
              <a:ext uri="{FF2B5EF4-FFF2-40B4-BE49-F238E27FC236}">
                <a16:creationId xmlns:a16="http://schemas.microsoft.com/office/drawing/2014/main" id="{D268CBCF-026D-A1C7-E0AA-121009DD5422}"/>
              </a:ext>
            </a:extLst>
          </p:cNvPr>
          <p:cNvGrpSpPr>
            <a:grpSpLocks/>
          </p:cNvGrpSpPr>
          <p:nvPr/>
        </p:nvGrpSpPr>
        <p:grpSpPr bwMode="auto">
          <a:xfrm>
            <a:off x="3751263" y="1539875"/>
            <a:ext cx="555625" cy="457200"/>
            <a:chOff x="1696" y="2159"/>
            <a:chExt cx="350" cy="288"/>
          </a:xfrm>
        </p:grpSpPr>
        <p:sp>
          <p:nvSpPr>
            <p:cNvPr id="21529" name="Line 31">
              <a:extLst>
                <a:ext uri="{FF2B5EF4-FFF2-40B4-BE49-F238E27FC236}">
                  <a16:creationId xmlns:a16="http://schemas.microsoft.com/office/drawing/2014/main" id="{0B4297CB-BFC3-A284-F335-A20071BA9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313"/>
              <a:ext cx="137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0" name="Text Box 32">
              <a:extLst>
                <a:ext uri="{FF2B5EF4-FFF2-40B4-BE49-F238E27FC236}">
                  <a16:creationId xmlns:a16="http://schemas.microsoft.com/office/drawing/2014/main" id="{9AC78A68-17E8-B3B2-A357-DA0172E21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" y="215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FF66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49899" name="Group 43">
            <a:extLst>
              <a:ext uri="{FF2B5EF4-FFF2-40B4-BE49-F238E27FC236}">
                <a16:creationId xmlns:a16="http://schemas.microsoft.com/office/drawing/2014/main" id="{38BBA0D3-CE1E-2B03-3250-36D25D483B73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2597150"/>
            <a:ext cx="619125" cy="1085850"/>
            <a:chOff x="994" y="3139"/>
            <a:chExt cx="390" cy="684"/>
          </a:xfrm>
        </p:grpSpPr>
        <p:sp>
          <p:nvSpPr>
            <p:cNvPr id="21522" name="Line 20">
              <a:extLst>
                <a:ext uri="{FF2B5EF4-FFF2-40B4-BE49-F238E27FC236}">
                  <a16:creationId xmlns:a16="http://schemas.microsoft.com/office/drawing/2014/main" id="{8C3D86B1-E2C2-B665-3B49-1B92E065B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39"/>
              <a:ext cx="0" cy="181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1523" name="Group 21">
              <a:extLst>
                <a:ext uri="{FF2B5EF4-FFF2-40B4-BE49-F238E27FC236}">
                  <a16:creationId xmlns:a16="http://schemas.microsoft.com/office/drawing/2014/main" id="{503355A2-ABC8-63CB-F131-B013AFDE5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4" y="3274"/>
              <a:ext cx="390" cy="549"/>
              <a:chOff x="1737" y="2570"/>
              <a:chExt cx="390" cy="549"/>
            </a:xfrm>
          </p:grpSpPr>
          <p:sp>
            <p:nvSpPr>
              <p:cNvPr id="21524" name="AutoShape 22">
                <a:extLst>
                  <a:ext uri="{FF2B5EF4-FFF2-40B4-BE49-F238E27FC236}">
                    <a16:creationId xmlns:a16="http://schemas.microsoft.com/office/drawing/2014/main" id="{05C52FD5-07D6-73D1-1811-C74DFF54070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87" y="2570"/>
                <a:ext cx="340" cy="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25" name="Line 23">
                <a:extLst>
                  <a:ext uri="{FF2B5EF4-FFF2-40B4-BE49-F238E27FC236}">
                    <a16:creationId xmlns:a16="http://schemas.microsoft.com/office/drawing/2014/main" id="{5BB7795C-37ED-D18B-69B9-263954116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873"/>
                <a:ext cx="130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26" name="Rectangle 24">
                <a:extLst>
                  <a:ext uri="{FF2B5EF4-FFF2-40B4-BE49-F238E27FC236}">
                    <a16:creationId xmlns:a16="http://schemas.microsoft.com/office/drawing/2014/main" id="{02958354-61A3-8272-4E74-DAE32900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" y="2886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zh-TW" sz="18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527" name="Rectangle 25">
                <a:extLst>
                  <a:ext uri="{FF2B5EF4-FFF2-40B4-BE49-F238E27FC236}">
                    <a16:creationId xmlns:a16="http://schemas.microsoft.com/office/drawing/2014/main" id="{3567FDB1-EF1F-B37A-E5C2-0B1E44AEC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614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zh-TW" sz="18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528" name="Rectangle 26">
                <a:extLst>
                  <a:ext uri="{FF2B5EF4-FFF2-40B4-BE49-F238E27FC236}">
                    <a16:creationId xmlns:a16="http://schemas.microsoft.com/office/drawing/2014/main" id="{79E72CAC-AD39-BAC4-4457-4DCCBFB42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" y="2728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8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TW" sz="18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9883" name="Group 27">
            <a:extLst>
              <a:ext uri="{FF2B5EF4-FFF2-40B4-BE49-F238E27FC236}">
                <a16:creationId xmlns:a16="http://schemas.microsoft.com/office/drawing/2014/main" id="{74261AB6-1234-6FD3-A2AA-CCA4494592D1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1624013"/>
            <a:ext cx="1654175" cy="595312"/>
            <a:chOff x="1066" y="1612"/>
            <a:chExt cx="1316" cy="499"/>
          </a:xfrm>
        </p:grpSpPr>
        <p:sp>
          <p:nvSpPr>
            <p:cNvPr id="21520" name="AutoShape 28">
              <a:extLst>
                <a:ext uri="{FF2B5EF4-FFF2-40B4-BE49-F238E27FC236}">
                  <a16:creationId xmlns:a16="http://schemas.microsoft.com/office/drawing/2014/main" id="{3ADD7007-607B-46B1-0DED-118710B33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612"/>
              <a:ext cx="1316" cy="499"/>
            </a:xfrm>
            <a:prstGeom prst="wedgeRoundRectCallout">
              <a:avLst>
                <a:gd name="adj1" fmla="val 34120"/>
                <a:gd name="adj2" fmla="val 100699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1521" name="Text Box 29">
              <a:extLst>
                <a:ext uri="{FF2B5EF4-FFF2-40B4-BE49-F238E27FC236}">
                  <a16:creationId xmlns:a16="http://schemas.microsoft.com/office/drawing/2014/main" id="{C335E388-BC39-57DD-AC72-C1D1BFF74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" y="1703"/>
              <a:ext cx="122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solidFill>
                    <a:srgbClr val="008000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TW" sz="1800">
                  <a:solidFill>
                    <a:srgbClr val="008000"/>
                  </a:solidFill>
                  <a:latin typeface="Arial" panose="020B0604020202020204" pitchFamily="34" charset="0"/>
                </a:rPr>
                <a:t>-intercept</a:t>
              </a:r>
            </a:p>
          </p:txBody>
        </p:sp>
      </p:grpSp>
      <p:grpSp>
        <p:nvGrpSpPr>
          <p:cNvPr id="249889" name="Group 33">
            <a:extLst>
              <a:ext uri="{FF2B5EF4-FFF2-40B4-BE49-F238E27FC236}">
                <a16:creationId xmlns:a16="http://schemas.microsoft.com/office/drawing/2014/main" id="{74D9B382-D527-433C-F29A-D93A7312F02B}"/>
              </a:ext>
            </a:extLst>
          </p:cNvPr>
          <p:cNvGrpSpPr>
            <a:grpSpLocks/>
          </p:cNvGrpSpPr>
          <p:nvPr/>
        </p:nvGrpSpPr>
        <p:grpSpPr bwMode="auto">
          <a:xfrm>
            <a:off x="4972050" y="1763713"/>
            <a:ext cx="1654175" cy="558800"/>
            <a:chOff x="3397" y="1883"/>
            <a:chExt cx="1361" cy="499"/>
          </a:xfrm>
        </p:grpSpPr>
        <p:sp>
          <p:nvSpPr>
            <p:cNvPr id="21518" name="AutoShape 34">
              <a:extLst>
                <a:ext uri="{FF2B5EF4-FFF2-40B4-BE49-F238E27FC236}">
                  <a16:creationId xmlns:a16="http://schemas.microsoft.com/office/drawing/2014/main" id="{B73B71B9-2B2B-CC26-3DDB-DD3CA298B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1883"/>
              <a:ext cx="1361" cy="499"/>
            </a:xfrm>
            <a:prstGeom prst="wedgeRoundRectCallout">
              <a:avLst>
                <a:gd name="adj1" fmla="val -84769"/>
                <a:gd name="adj2" fmla="val -43986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21519" name="Text Box 35">
              <a:extLst>
                <a:ext uri="{FF2B5EF4-FFF2-40B4-BE49-F238E27FC236}">
                  <a16:creationId xmlns:a16="http://schemas.microsoft.com/office/drawing/2014/main" id="{ED670265-9CE5-3C9E-2B22-DDB4E0EF6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969"/>
              <a:ext cx="12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solidFill>
                    <a:srgbClr val="FF66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TW" sz="1800">
                  <a:solidFill>
                    <a:srgbClr val="FF6600"/>
                  </a:solidFill>
                  <a:latin typeface="Arial" panose="020B0604020202020204" pitchFamily="34" charset="0"/>
                </a:rPr>
                <a:t>-intercept</a:t>
              </a:r>
            </a:p>
          </p:txBody>
        </p:sp>
      </p:grpSp>
      <p:sp>
        <p:nvSpPr>
          <p:cNvPr id="249894" name="AutoShape 38">
            <a:extLst>
              <a:ext uri="{FF2B5EF4-FFF2-40B4-BE49-F238E27FC236}">
                <a16:creationId xmlns:a16="http://schemas.microsoft.com/office/drawing/2014/main" id="{A75F6E78-90D7-1BFD-2E8D-BCF61556A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3965575"/>
            <a:ext cx="6942138" cy="2271713"/>
          </a:xfrm>
          <a:prstGeom prst="cloudCallout">
            <a:avLst>
              <a:gd name="adj1" fmla="val 55199"/>
              <a:gd name="adj2" fmla="val -5940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E16449-5160-7C91-5D54-EAA314082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419600"/>
            <a:ext cx="701833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To sketch the graph of the linear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function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ax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, we often find its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 i="1">
                <a:solidFill>
                  <a:srgbClr val="008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800">
                <a:solidFill>
                  <a:srgbClr val="008000"/>
                </a:solidFill>
                <a:latin typeface="Arial" panose="020B0604020202020204" pitchFamily="34" charset="0"/>
              </a:rPr>
              <a:t>-intercept</a:t>
            </a:r>
            <a:r>
              <a:rPr lang="en-US" altLang="zh-TW" sz="2800"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solidFill>
                  <a:srgbClr val="FF66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800">
                <a:solidFill>
                  <a:srgbClr val="FF6600"/>
                </a:solidFill>
                <a:latin typeface="Arial" panose="020B0604020202020204" pitchFamily="34" charset="0"/>
              </a:rPr>
              <a:t>-intercept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8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161B8B0-55FE-5926-855D-AFD20A8A5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A0C52767-0B0F-E9B0-86FF-0C2962FD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0" descr="Q:\Secondary (Maths)\NSS MIA 2nd\TRDVD\4A\[1] 5-Min Lec\Cartoon\Teacher and student artwork Tiff file\Teacher_F5.tif">
            <a:extLst>
              <a:ext uri="{FF2B5EF4-FFF2-40B4-BE49-F238E27FC236}">
                <a16:creationId xmlns:a16="http://schemas.microsoft.com/office/drawing/2014/main" id="{9BEC93EB-0975-8B48-CA03-44FB61FD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3186113"/>
            <a:ext cx="237807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866" name="Line 10">
            <a:extLst>
              <a:ext uri="{FF2B5EF4-FFF2-40B4-BE49-F238E27FC236}">
                <a16:creationId xmlns:a16="http://schemas.microsoft.com/office/drawing/2014/main" id="{98A9594B-8179-6B72-4C3C-8D85A6D570FB}"/>
              </a:ext>
            </a:extLst>
          </p:cNvPr>
          <p:cNvSpPr>
            <a:spLocks noChangeShapeType="1"/>
          </p:cNvSpPr>
          <p:nvPr/>
        </p:nvSpPr>
        <p:spPr bwMode="auto">
          <a:xfrm rot="1800000" flipV="1">
            <a:off x="3208338" y="604838"/>
            <a:ext cx="1104900" cy="3349625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96" grpId="0"/>
      <p:bldP spid="24989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>
            <a:extLst>
              <a:ext uri="{FF2B5EF4-FFF2-40B4-BE49-F238E27FC236}">
                <a16:creationId xmlns:a16="http://schemas.microsoft.com/office/drawing/2014/main" id="{0E18DD8A-5C0D-5BCD-C05A-C60CA85F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43211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B337CE49-C57C-CE4A-A778-6152540C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7194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Sketch the graph of the function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=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+ 1.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6110" name="Rectangle 46">
            <a:extLst>
              <a:ext uri="{FF2B5EF4-FFF2-40B4-BE49-F238E27FC236}">
                <a16:creationId xmlns:a16="http://schemas.microsoft.com/office/drawing/2014/main" id="{90CCB674-16C2-0783-70DF-B3D158E2F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46213"/>
            <a:ext cx="53292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By substituting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= 0 into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=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+ 1, we have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6134" name="Object 70">
            <a:extLst>
              <a:ext uri="{FF2B5EF4-FFF2-40B4-BE49-F238E27FC236}">
                <a16:creationId xmlns:a16="http://schemas.microsoft.com/office/drawing/2014/main" id="{3E3791AD-3AF5-A59C-AFCE-A413B1B84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3241675"/>
          <a:ext cx="4921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66469" imgH="393359" progId="Equation.3">
                  <p:embed/>
                </p:oleObj>
              </mc:Choice>
              <mc:Fallback>
                <p:oleObj name="方程式" r:id="rId3" imgW="266469" imgH="393359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241675"/>
                        <a:ext cx="4921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143" name="Group 79">
            <a:extLst>
              <a:ext uri="{FF2B5EF4-FFF2-40B4-BE49-F238E27FC236}">
                <a16:creationId xmlns:a16="http://schemas.microsoft.com/office/drawing/2014/main" id="{F02A036E-1B3F-8A27-2FB5-4B299DCC853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005263"/>
            <a:ext cx="4391025" cy="720725"/>
            <a:chOff x="295" y="2459"/>
            <a:chExt cx="2766" cy="454"/>
          </a:xfrm>
        </p:grpSpPr>
        <p:grpSp>
          <p:nvGrpSpPr>
            <p:cNvPr id="22558" name="Group 78">
              <a:extLst>
                <a:ext uri="{FF2B5EF4-FFF2-40B4-BE49-F238E27FC236}">
                  <a16:creationId xmlns:a16="http://schemas.microsoft.com/office/drawing/2014/main" id="{980E0F43-2AD6-38A6-B5A2-F957D486C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530"/>
              <a:ext cx="2766" cy="291"/>
              <a:chOff x="295" y="2530"/>
              <a:chExt cx="2766" cy="291"/>
            </a:xfrm>
          </p:grpSpPr>
          <p:sp>
            <p:nvSpPr>
              <p:cNvPr id="22560" name="Rectangle 71">
                <a:extLst>
                  <a:ext uri="{FF2B5EF4-FFF2-40B4-BE49-F238E27FC236}">
                    <a16:creationId xmlns:a16="http://schemas.microsoft.com/office/drawing/2014/main" id="{7F14C0B3-06FC-CC4F-8E34-75DAA1826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530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∴</a:t>
                </a:r>
              </a:p>
            </p:txBody>
          </p:sp>
          <p:sp>
            <p:nvSpPr>
              <p:cNvPr id="22561" name="Rectangle 72">
                <a:extLst>
                  <a:ext uri="{FF2B5EF4-FFF2-40B4-BE49-F238E27FC236}">
                    <a16:creationId xmlns:a16="http://schemas.microsoft.com/office/drawing/2014/main" id="{90E2D90B-5A8E-34CF-06A8-69A9EFDD4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530"/>
                <a:ext cx="240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  <a:sym typeface="Symbol" panose="05050102010706020507" pitchFamily="18" charset="2"/>
                  </a:rPr>
                  <a:t>The </a:t>
                </a:r>
                <a:r>
                  <a:rPr lang="en-US" altLang="zh-TW" sz="2400" i="1">
                    <a:latin typeface="Arial" panose="020B0604020202020204" pitchFamily="34" charset="0"/>
                    <a:sym typeface="Symbol" panose="05050102010706020507" pitchFamily="18" charset="2"/>
                  </a:rPr>
                  <a:t>x</a:t>
                </a:r>
                <a:r>
                  <a:rPr lang="en-US" altLang="zh-TW" sz="2400">
                    <a:latin typeface="Arial" panose="020B0604020202020204" pitchFamily="34" charset="0"/>
                    <a:sym typeface="Symbol" panose="05050102010706020507" pitchFamily="18" charset="2"/>
                  </a:rPr>
                  <a:t>-intercept is       . </a:t>
                </a:r>
                <a:endParaRPr lang="en-US" altLang="zh-TW" sz="2400" b="1" i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22559" name="Object 73">
              <a:extLst>
                <a:ext uri="{FF2B5EF4-FFF2-40B4-BE49-F238E27FC236}">
                  <a16:creationId xmlns:a16="http://schemas.microsoft.com/office/drawing/2014/main" id="{36DF4D32-1D2E-868D-5AE0-4E87A17984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5" y="2459"/>
            <a:ext cx="30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266469" imgH="393359" progId="Equation.3">
                    <p:embed/>
                  </p:oleObj>
                </mc:Choice>
                <mc:Fallback>
                  <p:oleObj name="方程式" r:id="rId5" imgW="266469" imgH="393359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459"/>
                          <a:ext cx="305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138" name="Rectangle 74">
            <a:extLst>
              <a:ext uri="{FF2B5EF4-FFF2-40B4-BE49-F238E27FC236}">
                <a16:creationId xmlns:a16="http://schemas.microsoft.com/office/drawing/2014/main" id="{FECF6ADE-C9BE-854A-107C-595D43060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97425"/>
            <a:ext cx="51133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By substituting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= 0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=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+ 1, we have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16145" name="Group 81">
            <a:extLst>
              <a:ext uri="{FF2B5EF4-FFF2-40B4-BE49-F238E27FC236}">
                <a16:creationId xmlns:a16="http://schemas.microsoft.com/office/drawing/2014/main" id="{2A3417A1-7879-D756-CA68-9FE4A6E0285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6135688"/>
            <a:ext cx="7775575" cy="461962"/>
            <a:chOff x="295" y="2738"/>
            <a:chExt cx="4898" cy="291"/>
          </a:xfrm>
        </p:grpSpPr>
        <p:sp>
          <p:nvSpPr>
            <p:cNvPr id="22556" name="Rectangle 82">
              <a:extLst>
                <a:ext uri="{FF2B5EF4-FFF2-40B4-BE49-F238E27FC236}">
                  <a16:creationId xmlns:a16="http://schemas.microsoft.com/office/drawing/2014/main" id="{6A0F1C1F-589D-E31E-0603-08B076F9E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73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∴</a:t>
              </a:r>
            </a:p>
          </p:txBody>
        </p:sp>
        <p:sp>
          <p:nvSpPr>
            <p:cNvPr id="22557" name="Rectangle 83">
              <a:extLst>
                <a:ext uri="{FF2B5EF4-FFF2-40B4-BE49-F238E27FC236}">
                  <a16:creationId xmlns:a16="http://schemas.microsoft.com/office/drawing/2014/main" id="{E63CA758-91E3-0D60-981D-41BEBB67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2738"/>
              <a:ext cx="45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The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-intercept is 1. </a:t>
              </a:r>
              <a:endParaRPr lang="en-US" altLang="zh-TW" sz="2400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16149" name="Rectangle 85">
            <a:extLst>
              <a:ext uri="{FF2B5EF4-FFF2-40B4-BE49-F238E27FC236}">
                <a16:creationId xmlns:a16="http://schemas.microsoft.com/office/drawing/2014/main" id="{24990309-2772-8FF5-7106-007321562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484313"/>
            <a:ext cx="37449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The required graph is:</a:t>
            </a:r>
            <a:endParaRPr lang="en-US" altLang="zh-TW" sz="2400" b="1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6156" name="Line 92">
            <a:extLst>
              <a:ext uri="{FF2B5EF4-FFF2-40B4-BE49-F238E27FC236}">
                <a16:creationId xmlns:a16="http://schemas.microsoft.com/office/drawing/2014/main" id="{6441EC98-D5C2-0D1C-F1EB-F085CCC00C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1557338"/>
            <a:ext cx="0" cy="5040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216150" name="Group 86">
            <a:extLst>
              <a:ext uri="{FF2B5EF4-FFF2-40B4-BE49-F238E27FC236}">
                <a16:creationId xmlns:a16="http://schemas.microsoft.com/office/drawing/2014/main" id="{212B0441-A41B-04A5-DEC0-7D4CF52D9B09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2206625"/>
            <a:ext cx="2735262" cy="2662238"/>
            <a:chOff x="204" y="890"/>
            <a:chExt cx="1723" cy="1677"/>
          </a:xfrm>
        </p:grpSpPr>
        <p:sp>
          <p:nvSpPr>
            <p:cNvPr id="22551" name="Line 87">
              <a:extLst>
                <a:ext uri="{FF2B5EF4-FFF2-40B4-BE49-F238E27FC236}">
                  <a16:creationId xmlns:a16="http://schemas.microsoft.com/office/drawing/2014/main" id="{5DC609C5-BE76-E32A-8BCF-A9F7D26C7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" y="1207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2552" name="Line 88">
              <a:extLst>
                <a:ext uri="{FF2B5EF4-FFF2-40B4-BE49-F238E27FC236}">
                  <a16:creationId xmlns:a16="http://schemas.microsoft.com/office/drawing/2014/main" id="{4430695C-F8E4-833F-0E60-016C9D31C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069"/>
              <a:ext cx="1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2553" name="Text Box 89">
              <a:extLst>
                <a:ext uri="{FF2B5EF4-FFF2-40B4-BE49-F238E27FC236}">
                  <a16:creationId xmlns:a16="http://schemas.microsoft.com/office/drawing/2014/main" id="{374F3F95-BC4E-3159-CDBC-EF1155C2A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2069"/>
              <a:ext cx="5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2554" name="Text Box 90">
              <a:extLst>
                <a:ext uri="{FF2B5EF4-FFF2-40B4-BE49-F238E27FC236}">
                  <a16:creationId xmlns:a16="http://schemas.microsoft.com/office/drawing/2014/main" id="{8C381132-208E-3703-C499-36881027D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" y="890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2555" name="Text Box 91">
              <a:extLst>
                <a:ext uri="{FF2B5EF4-FFF2-40B4-BE49-F238E27FC236}">
                  <a16:creationId xmlns:a16="http://schemas.microsoft.com/office/drawing/2014/main" id="{1E4A9A62-AAF3-5DB2-065E-3BC402375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1909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</p:grpSp>
      <p:graphicFrame>
        <p:nvGraphicFramePr>
          <p:cNvPr id="216157" name="Object 93">
            <a:extLst>
              <a:ext uri="{FF2B5EF4-FFF2-40B4-BE49-F238E27FC236}">
                <a16:creationId xmlns:a16="http://schemas.microsoft.com/office/drawing/2014/main" id="{3EC40A3A-C1F6-8F0A-E860-4310F4A23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4149725"/>
          <a:ext cx="390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66469" imgH="393359" progId="Equation.3">
                  <p:embed/>
                </p:oleObj>
              </mc:Choice>
              <mc:Fallback>
                <p:oleObj name="方程式" r:id="rId7" imgW="266469" imgH="393359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149725"/>
                        <a:ext cx="3905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59" name="Rectangle 95">
            <a:extLst>
              <a:ext uri="{FF2B5EF4-FFF2-40B4-BE49-F238E27FC236}">
                <a16:creationId xmlns:a16="http://schemas.microsoft.com/office/drawing/2014/main" id="{893F8C87-87EE-DEAB-712B-A3674B00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29606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6161" name="Line 97">
            <a:extLst>
              <a:ext uri="{FF2B5EF4-FFF2-40B4-BE49-F238E27FC236}">
                <a16:creationId xmlns:a16="http://schemas.microsoft.com/office/drawing/2014/main" id="{2F0C464B-6FD1-3BA7-AD07-4D65A91B6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0338" y="3173413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16162" name="Line 98">
            <a:extLst>
              <a:ext uri="{FF2B5EF4-FFF2-40B4-BE49-F238E27FC236}">
                <a16:creationId xmlns:a16="http://schemas.microsoft.com/office/drawing/2014/main" id="{E09D602C-F3E5-EEF0-80CB-518466B7149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2975" y="4113213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16163" name="Rectangle 99">
            <a:extLst>
              <a:ext uri="{FF2B5EF4-FFF2-40B4-BE49-F238E27FC236}">
                <a16:creationId xmlns:a16="http://schemas.microsoft.com/office/drawing/2014/main" id="{CDEC73CB-A16D-1D24-6A93-4FB37F5A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27813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 = 2</a:t>
            </a:r>
            <a:r>
              <a:rPr lang="en-US" altLang="zh-TW" sz="20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 + 1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6AB717-BF68-E343-0350-CDFC53E6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2319338"/>
            <a:ext cx="1550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0 =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+ 1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875083-80D8-44A8-BAA3-FC43CB0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27813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 1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615EA5-78FF-555C-7282-404933CF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5661025"/>
            <a:ext cx="1757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= 2(0) + 1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6554F5-AE2C-E018-0614-775B0D58C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661025"/>
            <a:ext cx="62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1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4766CD-791D-9398-FC90-657D664A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86138"/>
            <a:ext cx="68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16160" name="Line 96">
            <a:extLst>
              <a:ext uri="{FF2B5EF4-FFF2-40B4-BE49-F238E27FC236}">
                <a16:creationId xmlns:a16="http://schemas.microsoft.com/office/drawing/2014/main" id="{06C703CB-6238-5CC9-34BA-4E52CC558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2288" y="2751138"/>
            <a:ext cx="1222375" cy="208915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1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67" grpId="0"/>
      <p:bldP spid="216110" grpId="0"/>
      <p:bldP spid="216138" grpId="0"/>
      <p:bldP spid="216149" grpId="0"/>
      <p:bldP spid="216159" grpId="0"/>
      <p:bldP spid="216163" grpId="0"/>
      <p:bldP spid="4" grpId="0"/>
      <p:bldP spid="5" grpId="0"/>
      <p:bldP spid="38" grpId="0"/>
      <p:bldP spid="3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1CAE4F3-BEF7-DE5D-3422-D389AFE9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43300"/>
            <a:ext cx="8640762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By completing the square, any quadratic function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ax</a:t>
            </a:r>
            <a:r>
              <a:rPr lang="en-US" altLang="zh-TW" sz="2800" baseline="30000"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bx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c 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can be converted into the form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a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 h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)</a:t>
            </a:r>
            <a:r>
              <a:rPr lang="en-US" altLang="zh-TW" sz="2800" baseline="30000"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k.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32828E4C-E04C-C2DE-5C5D-D5AD6088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3075"/>
            <a:ext cx="4751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Quadratic</a:t>
            </a:r>
            <a:r>
              <a:rPr lang="en-US" altLang="zh-TW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TW" b="1">
                <a:latin typeface="Arial" panose="020B0604020202020204" pitchFamily="34" charset="0"/>
              </a:rPr>
              <a:t>Functions</a:t>
            </a:r>
            <a:endParaRPr lang="en-US" altLang="zh-TW" b="1" i="1">
              <a:latin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A209ACE-BA66-5FFD-73F2-C4CB6B58C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031875"/>
            <a:ext cx="91122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1200"/>
              </a:spcBef>
              <a:buFont typeface="Arial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 function in the form</a:t>
            </a:r>
          </a:p>
          <a:p>
            <a:pPr>
              <a:spcBef>
                <a:spcPts val="1200"/>
              </a:spcBef>
              <a:buFont typeface="Arial" charset="0"/>
              <a:buNone/>
              <a:defRPr/>
            </a:pP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   y = ax</a:t>
            </a:r>
            <a:r>
              <a:rPr lang="en-US" altLang="zh-TW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TW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 + c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 or 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n-US" altLang="zh-TW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TW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</a:p>
          <a:p>
            <a:pPr>
              <a:spcBef>
                <a:spcPts val="0"/>
              </a:spcBef>
              <a:buFont typeface="Arial" charset="0"/>
              <a:buNone/>
              <a:defRPr/>
            </a:pPr>
            <a:endParaRPr lang="en-US" altLang="zh-TW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TW" sz="2800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altLang="zh-TW" sz="2800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i="1" spc="-300" dirty="0">
                <a:latin typeface="Arial" panose="020B0604020202020204" pitchFamily="34" charset="0"/>
                <a:cs typeface="Arial" panose="020B0604020202020204" pitchFamily="34" charset="0"/>
              </a:rPr>
              <a:t>c 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are constants and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 0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, is called</a:t>
            </a:r>
          </a:p>
          <a:p>
            <a:pPr>
              <a:spcBef>
                <a:spcPts val="500"/>
              </a:spcBef>
              <a:buFont typeface="Arial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 function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21510" name="AutoShape 24">
            <a:extLst>
              <a:ext uri="{FF2B5EF4-FFF2-40B4-BE49-F238E27FC236}">
                <a16:creationId xmlns:a16="http://schemas.microsoft.com/office/drawing/2014/main" id="{217F85CD-437B-FF1B-4576-F5DF5899F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229225"/>
            <a:ext cx="1368425" cy="792163"/>
          </a:xfrm>
          <a:prstGeom prst="wedgeRoundRectCallout">
            <a:avLst>
              <a:gd name="adj1" fmla="val 24769"/>
              <a:gd name="adj2" fmla="val -82995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75A9558-08C5-F27A-83A4-5C10F1EEA1C4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5148263"/>
            <a:ext cx="2128837" cy="873125"/>
            <a:chOff x="2562897" y="5166141"/>
            <a:chExt cx="2258194" cy="1031865"/>
          </a:xfrm>
        </p:grpSpPr>
        <p:sp>
          <p:nvSpPr>
            <p:cNvPr id="23565" name="AutoShape 24">
              <a:extLst>
                <a:ext uri="{FF2B5EF4-FFF2-40B4-BE49-F238E27FC236}">
                  <a16:creationId xmlns:a16="http://schemas.microsoft.com/office/drawing/2014/main" id="{D9079674-00B4-9FB9-CCC8-C617AA6A0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897" y="5261900"/>
              <a:ext cx="2258194" cy="936106"/>
            </a:xfrm>
            <a:prstGeom prst="wedgeRoundRectCallout">
              <a:avLst>
                <a:gd name="adj1" fmla="val -48713"/>
                <a:gd name="adj2" fmla="val -83111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rgbClr val="DFF5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3566" name="物件 27">
              <a:extLst>
                <a:ext uri="{FF2B5EF4-FFF2-40B4-BE49-F238E27FC236}">
                  <a16:creationId xmlns:a16="http://schemas.microsoft.com/office/drawing/2014/main" id="{A801AAA0-7651-E272-D0D0-1F31528475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322" y="5166141"/>
            <a:ext cx="2125240" cy="1031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965200" imgH="469900" progId="Equation.3">
                    <p:embed/>
                  </p:oleObj>
                </mc:Choice>
                <mc:Fallback>
                  <p:oleObj name="方程式" r:id="rId3" imgW="965200" imgH="469900" progId="Equation.3">
                    <p:embed/>
                    <p:pic>
                      <p:nvPicPr>
                        <p:cNvPr id="0" name="物件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322" y="5166141"/>
                          <a:ext cx="2125240" cy="1031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2" name="物件 27">
            <a:extLst>
              <a:ext uri="{FF2B5EF4-FFF2-40B4-BE49-F238E27FC236}">
                <a16:creationId xmlns:a16="http://schemas.microsoft.com/office/drawing/2014/main" id="{F2A63439-54B7-402F-9591-53BB78C0C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218113"/>
          <a:ext cx="12128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583947" imgH="393529" progId="Equation.3">
                  <p:embed/>
                </p:oleObj>
              </mc:Choice>
              <mc:Fallback>
                <p:oleObj name="方程式" r:id="rId5" imgW="583947" imgH="393529" progId="Equation.3">
                  <p:embed/>
                  <p:pic>
                    <p:nvPicPr>
                      <p:cNvPr id="0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18113"/>
                        <a:ext cx="121285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4">
            <a:extLst>
              <a:ext uri="{FF2B5EF4-FFF2-40B4-BE49-F238E27FC236}">
                <a16:creationId xmlns:a16="http://schemas.microsoft.com/office/drawing/2014/main" id="{19BDC268-5431-AC2F-29FC-13563F727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1700213"/>
            <a:ext cx="4300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0"/>
              </a:spcBef>
              <a:buFont typeface="Arial" charset="0"/>
              <a:buChar char="◄"/>
              <a:defRPr/>
            </a:pPr>
            <a:r>
              <a:rPr lang="en-US" altLang="zh-TW" sz="1800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Its domain is all 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1800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   </a:t>
            </a:r>
            <a:r>
              <a:rPr lang="en-US" altLang="zh-TW" sz="1800" spc="-150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altLang="zh-TW" sz="1800" dirty="0">
                <a:solidFill>
                  <a:srgbClr val="3366FF"/>
                </a:solidFill>
                <a:latin typeface="Arial" charset="0"/>
                <a:cs typeface="Arial" charset="0"/>
                <a:sym typeface="Symbol" pitchFamily="18" charset="2"/>
              </a:rPr>
              <a:t> real numbers. </a:t>
            </a:r>
            <a:r>
              <a:rPr lang="en-US" altLang="zh-TW" sz="1800" dirty="0">
                <a:solidFill>
                  <a:srgbClr val="333399"/>
                </a:solidFill>
                <a:latin typeface="Arial" charset="0"/>
                <a:ea typeface="Arial Unicode MS" pitchFamily="34" charset="-120"/>
                <a:cs typeface="Arial" charset="0"/>
                <a:sym typeface="Symbol" pitchFamily="18" charset="2"/>
              </a:rPr>
              <a:t>    </a:t>
            </a:r>
            <a:endParaRPr lang="en-US" altLang="zh-TW" sz="1800" i="1" dirty="0">
              <a:solidFill>
                <a:srgbClr val="3333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2680FDD-6070-A601-A609-EC8CE302F1A5}"/>
              </a:ext>
            </a:extLst>
          </p:cNvPr>
          <p:cNvGrpSpPr>
            <a:grpSpLocks/>
          </p:cNvGrpSpPr>
          <p:nvPr/>
        </p:nvGrpSpPr>
        <p:grpSpPr bwMode="auto">
          <a:xfrm>
            <a:off x="-468313" y="2997200"/>
            <a:ext cx="9432926" cy="3756025"/>
            <a:chOff x="-937120" y="6890386"/>
            <a:chExt cx="9433048" cy="3756404"/>
          </a:xfrm>
        </p:grpSpPr>
        <p:sp>
          <p:nvSpPr>
            <p:cNvPr id="23562" name="AutoShape 38">
              <a:extLst>
                <a:ext uri="{FF2B5EF4-FFF2-40B4-BE49-F238E27FC236}">
                  <a16:creationId xmlns:a16="http://schemas.microsoft.com/office/drawing/2014/main" id="{4F6D9EDE-F97E-43CB-63FE-1B9568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8" y="6890386"/>
              <a:ext cx="7021140" cy="2952307"/>
            </a:xfrm>
            <a:prstGeom prst="cloudCallout">
              <a:avLst>
                <a:gd name="adj1" fmla="val -56769"/>
                <a:gd name="adj2" fmla="val -1290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600">
                <a:latin typeface="Arial" panose="020B0604020202020204" pitchFamily="34" charset="0"/>
              </a:endParaRPr>
            </a:p>
          </p:txBody>
        </p:sp>
        <p:pic>
          <p:nvPicPr>
            <p:cNvPr id="23563" name="Picture 28" descr="Q:\Secondary (Maths)\NSS MIA 2nd\TRDVD\4A\[1] 5-Min Lec\Cartoon\Teacher and student artwork Tiff file\Teacher_F2.tif">
              <a:extLst>
                <a:ext uri="{FF2B5EF4-FFF2-40B4-BE49-F238E27FC236}">
                  <a16:creationId xmlns:a16="http://schemas.microsoft.com/office/drawing/2014/main" id="{B0103F43-A9F3-EE5B-9A79-63F239102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937120" y="7322565"/>
              <a:ext cx="2449512" cy="332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矩形 14">
              <a:extLst>
                <a:ext uri="{FF2B5EF4-FFF2-40B4-BE49-F238E27FC236}">
                  <a16:creationId xmlns:a16="http://schemas.microsoft.com/office/drawing/2014/main" id="{5B57B29B-D2BA-4065-8B48-F1DFDEC69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02" y="7623150"/>
              <a:ext cx="6892901" cy="164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30000"/>
                </a:spcBef>
                <a:buFontTx/>
                <a:buNone/>
              </a:pPr>
              <a:r>
                <a:rPr lang="en-US" altLang="zh-TW" sz="2800" i="1">
                  <a:latin typeface="Arial" panose="020B0604020202020204" pitchFamily="34" charset="0"/>
                </a:rPr>
                <a:t>y</a:t>
              </a:r>
              <a:r>
                <a:rPr lang="en-US" altLang="zh-TW" sz="2800">
                  <a:latin typeface="Arial" panose="020B0604020202020204" pitchFamily="34" charset="0"/>
                </a:rPr>
                <a:t> = 2</a:t>
              </a:r>
              <a:r>
                <a:rPr lang="en-US" altLang="zh-TW" sz="2800" i="1">
                  <a:latin typeface="Arial" panose="020B0604020202020204" pitchFamily="34" charset="0"/>
                </a:rPr>
                <a:t>x</a:t>
              </a:r>
              <a:r>
                <a:rPr lang="en-US" altLang="zh-TW" sz="2800" baseline="30000">
                  <a:latin typeface="Arial" panose="020B0604020202020204" pitchFamily="34" charset="0"/>
                </a:rPr>
                <a:t>2</a:t>
              </a:r>
              <a:r>
                <a:rPr lang="en-US" altLang="zh-TW" sz="2800">
                  <a:latin typeface="Arial" panose="020B0604020202020204" pitchFamily="34" charset="0"/>
                </a:rPr>
                <a:t> + </a:t>
              </a:r>
              <a:r>
                <a:rPr lang="en-US" altLang="zh-TW" sz="2800" i="1">
                  <a:latin typeface="Arial" panose="020B0604020202020204" pitchFamily="34" charset="0"/>
                </a:rPr>
                <a:t>x  </a:t>
              </a:r>
              <a:r>
                <a:rPr lang="en-US" altLang="zh-TW" sz="2800">
                  <a:latin typeface="Arial" panose="020B0604020202020204" pitchFamily="34" charset="0"/>
                </a:rPr>
                <a:t>and  </a:t>
              </a:r>
              <a:r>
                <a:rPr lang="en-US" altLang="zh-TW" sz="2800" i="1">
                  <a:latin typeface="Arial" panose="020B0604020202020204" pitchFamily="34" charset="0"/>
                </a:rPr>
                <a:t>f</a:t>
              </a:r>
              <a:r>
                <a:rPr lang="en-US" altLang="zh-TW" sz="2800">
                  <a:latin typeface="Arial" panose="020B0604020202020204" pitchFamily="34" charset="0"/>
                </a:rPr>
                <a:t>(</a:t>
              </a:r>
              <a:r>
                <a:rPr lang="en-US" altLang="zh-TW" sz="2800" i="1">
                  <a:latin typeface="Arial" panose="020B0604020202020204" pitchFamily="34" charset="0"/>
                </a:rPr>
                <a:t>x</a:t>
              </a:r>
              <a:r>
                <a:rPr lang="en-US" altLang="zh-TW" sz="2800">
                  <a:latin typeface="Arial" panose="020B0604020202020204" pitchFamily="34" charset="0"/>
                </a:rPr>
                <a:t>) = –</a:t>
              </a:r>
              <a:r>
                <a:rPr lang="en-US" altLang="zh-TW" sz="2800" i="1">
                  <a:latin typeface="Arial" panose="020B0604020202020204" pitchFamily="34" charset="0"/>
                </a:rPr>
                <a:t>x</a:t>
              </a:r>
              <a:r>
                <a:rPr lang="en-US" altLang="zh-TW" sz="2800" baseline="30000">
                  <a:latin typeface="Arial" panose="020B0604020202020204" pitchFamily="34" charset="0"/>
                </a:rPr>
                <a:t>2</a:t>
              </a:r>
              <a:endParaRPr lang="en-US" altLang="zh-TW" sz="2800"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300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are </a:t>
              </a:r>
              <a:r>
                <a:rPr lang="en-US" altLang="zh-TW" sz="28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two examples</a:t>
              </a:r>
              <a:r>
                <a:rPr lang="en-US" altLang="zh-TW" sz="2800">
                  <a:latin typeface="Arial" panose="020B0604020202020204" pitchFamily="34" charset="0"/>
                </a:rPr>
                <a:t> of </a:t>
              </a:r>
            </a:p>
            <a:p>
              <a:pPr algn="ctr" eaLnBrk="1" hangingPunct="1">
                <a:spcBef>
                  <a:spcPct val="300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quadratic functions of </a:t>
              </a:r>
              <a:r>
                <a:rPr lang="en-US" altLang="zh-TW" sz="2800" i="1">
                  <a:latin typeface="Arial" panose="020B0604020202020204" pitchFamily="34" charset="0"/>
                </a:rPr>
                <a:t>x</a:t>
              </a:r>
              <a:r>
                <a:rPr lang="en-US" altLang="zh-TW" sz="2800">
                  <a:latin typeface="Arial" panose="020B0604020202020204" pitchFamily="34" charset="0"/>
                </a:rPr>
                <a:t>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215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Rectangle 5">
            <a:extLst>
              <a:ext uri="{FF2B5EF4-FFF2-40B4-BE49-F238E27FC236}">
                <a16:creationId xmlns:a16="http://schemas.microsoft.com/office/drawing/2014/main" id="{FA9E5D38-0B36-4ED3-C191-5FECEE033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25538"/>
            <a:ext cx="88566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graph of 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y = ax</a:t>
            </a:r>
            <a:r>
              <a:rPr lang="en-US" altLang="zh-TW" sz="28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800" i="1">
                <a:latin typeface="Arial" panose="020B0604020202020204" pitchFamily="34" charset="0"/>
                <a:cs typeface="Arial" panose="020B0604020202020204" pitchFamily="34" charset="0"/>
              </a:rPr>
              <a:t> + bx + c 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(or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a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 h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)</a:t>
            </a:r>
            <a:r>
              <a:rPr lang="en-US" altLang="zh-TW" sz="2800" baseline="30000"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k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)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</a:rPr>
              <a:t> 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</a:rPr>
              <a:t>is in the shape of a parabola.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689F6FD0-847F-3402-C1DC-D434CD33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92884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Graph of a quadratic function </a:t>
            </a:r>
            <a:r>
              <a:rPr lang="en-US" altLang="zh-TW" b="1" i="1">
                <a:latin typeface="Arial" panose="020B0604020202020204" pitchFamily="34" charset="0"/>
              </a:rPr>
              <a:t>y</a:t>
            </a:r>
            <a:r>
              <a:rPr lang="en-US" altLang="zh-TW" b="1">
                <a:latin typeface="Arial" panose="020B0604020202020204" pitchFamily="34" charset="0"/>
              </a:rPr>
              <a:t> = </a:t>
            </a:r>
            <a:r>
              <a:rPr lang="en-US" altLang="zh-TW" b="1" i="1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n-US" altLang="zh-TW" b="1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b="1" i="1">
                <a:latin typeface="Arial" panose="020B0604020202020204" pitchFamily="34" charset="0"/>
                <a:cs typeface="Arial" panose="020B0604020202020204" pitchFamily="34" charset="0"/>
              </a:rPr>
              <a:t> + bx + c </a:t>
            </a:r>
            <a:endParaRPr lang="en-US" altLang="zh-TW" b="1" i="1">
              <a:latin typeface="Arial" panose="020B0604020202020204" pitchFamily="34" charset="0"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076FCE51-14FA-BD85-9B35-E5711FDA7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205038"/>
            <a:ext cx="1446213" cy="36988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a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 0</a:t>
            </a:r>
          </a:p>
        </p:txBody>
      </p:sp>
      <p:sp>
        <p:nvSpPr>
          <p:cNvPr id="30" name="Text Box 52">
            <a:extLst>
              <a:ext uri="{FF2B5EF4-FFF2-40B4-BE49-F238E27FC236}">
                <a16:creationId xmlns:a16="http://schemas.microsoft.com/office/drawing/2014/main" id="{299325C4-871C-E8CD-0601-597541C18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205038"/>
            <a:ext cx="1439862" cy="36988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a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 0</a:t>
            </a:r>
          </a:p>
        </p:txBody>
      </p:sp>
      <p:pic>
        <p:nvPicPr>
          <p:cNvPr id="32" name="Picture 36" descr="quadratic curve">
            <a:extLst>
              <a:ext uri="{FF2B5EF4-FFF2-40B4-BE49-F238E27FC236}">
                <a16:creationId xmlns:a16="http://schemas.microsoft.com/office/drawing/2014/main" id="{497B1EB9-F95E-528C-D8C5-2419C0BF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438525"/>
            <a:ext cx="242411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43">
            <a:extLst>
              <a:ext uri="{FF2B5EF4-FFF2-40B4-BE49-F238E27FC236}">
                <a16:creationId xmlns:a16="http://schemas.microsoft.com/office/drawing/2014/main" id="{AD468150-1ECD-62AA-F675-B6B5FA63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213100"/>
            <a:ext cx="2347912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ax</a:t>
            </a:r>
            <a:r>
              <a:rPr lang="en-US" altLang="zh-TW" sz="2000" baseline="30000">
                <a:latin typeface="Arial" panose="020B0604020202020204" pitchFamily="34" charset="0"/>
              </a:rPr>
              <a:t>2</a:t>
            </a:r>
            <a:r>
              <a:rPr lang="en-US" altLang="zh-TW" sz="2000">
                <a:latin typeface="Arial" panose="020B0604020202020204" pitchFamily="34" charset="0"/>
              </a:rPr>
              <a:t> + </a:t>
            </a:r>
            <a:r>
              <a:rPr lang="en-US" altLang="zh-TW" sz="2000" i="1">
                <a:latin typeface="Arial" panose="020B0604020202020204" pitchFamily="34" charset="0"/>
              </a:rPr>
              <a:t>bx </a:t>
            </a:r>
            <a:r>
              <a:rPr lang="en-US" altLang="zh-TW" sz="2000">
                <a:latin typeface="Arial" panose="020B0604020202020204" pitchFamily="34" charset="0"/>
              </a:rPr>
              <a:t>+ </a:t>
            </a:r>
            <a:r>
              <a:rPr lang="en-US" altLang="zh-TW" sz="2000" i="1">
                <a:latin typeface="Arial" panose="020B0604020202020204" pitchFamily="34" charset="0"/>
              </a:rPr>
              <a:t>c</a:t>
            </a:r>
          </a:p>
        </p:txBody>
      </p:sp>
      <p:pic>
        <p:nvPicPr>
          <p:cNvPr id="35" name="Picture 7" descr="quadratic curve">
            <a:extLst>
              <a:ext uri="{FF2B5EF4-FFF2-40B4-BE49-F238E27FC236}">
                <a16:creationId xmlns:a16="http://schemas.microsoft.com/office/drawing/2014/main" id="{0594838C-F16B-B292-95C5-162D7BAE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27413"/>
            <a:ext cx="2468562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4">
            <a:extLst>
              <a:ext uri="{FF2B5EF4-FFF2-40B4-BE49-F238E27FC236}">
                <a16:creationId xmlns:a16="http://schemas.microsoft.com/office/drawing/2014/main" id="{3EC4E8F4-A964-AF57-341B-8D9DB7FCA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598988"/>
            <a:ext cx="23669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ax</a:t>
            </a:r>
            <a:r>
              <a:rPr lang="en-US" altLang="zh-TW" sz="2000" baseline="30000">
                <a:latin typeface="Arial" panose="020B0604020202020204" pitchFamily="34" charset="0"/>
              </a:rPr>
              <a:t>2</a:t>
            </a:r>
            <a:r>
              <a:rPr lang="en-US" altLang="zh-TW" sz="2000">
                <a:latin typeface="Arial" panose="020B0604020202020204" pitchFamily="34" charset="0"/>
              </a:rPr>
              <a:t> + </a:t>
            </a:r>
            <a:r>
              <a:rPr lang="en-US" altLang="zh-TW" sz="2000" i="1">
                <a:latin typeface="Arial" panose="020B0604020202020204" pitchFamily="34" charset="0"/>
              </a:rPr>
              <a:t>bx </a:t>
            </a:r>
            <a:r>
              <a:rPr lang="en-US" altLang="zh-TW" sz="2000">
                <a:latin typeface="Arial" panose="020B0604020202020204" pitchFamily="34" charset="0"/>
              </a:rPr>
              <a:t>+ </a:t>
            </a:r>
            <a:r>
              <a:rPr lang="en-US" altLang="zh-TW" sz="2000" i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7" name="Line 42">
            <a:extLst>
              <a:ext uri="{FF2B5EF4-FFF2-40B4-BE49-F238E27FC236}">
                <a16:creationId xmlns:a16="http://schemas.microsoft.com/office/drawing/2014/main" id="{FE644526-F3C1-2B12-1ADC-8DE935710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273425"/>
            <a:ext cx="0" cy="2027238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8" name="矩形 15">
            <a:extLst>
              <a:ext uri="{FF2B5EF4-FFF2-40B4-BE49-F238E27FC236}">
                <a16:creationId xmlns:a16="http://schemas.microsoft.com/office/drawing/2014/main" id="{0DB61E8C-054E-0528-1B9E-02FC7D38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3355975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</a:t>
            </a:r>
            <a:endParaRPr lang="zh-HK" altLang="en-US" sz="1800" i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52B819A4-3805-8552-2A7B-03AB1CB86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5300" y="3144838"/>
            <a:ext cx="6350" cy="2087562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" name="矩形 17">
            <a:extLst>
              <a:ext uri="{FF2B5EF4-FFF2-40B4-BE49-F238E27FC236}">
                <a16:creationId xmlns:a16="http://schemas.microsoft.com/office/drawing/2014/main" id="{EBF5602B-D8B0-CE0C-F4BE-8C55687A0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7244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</a:t>
            </a:r>
            <a:endParaRPr lang="zh-HK" altLang="en-US" sz="1800" i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42" name="Group 54">
            <a:extLst>
              <a:ext uri="{FF2B5EF4-FFF2-40B4-BE49-F238E27FC236}">
                <a16:creationId xmlns:a16="http://schemas.microsoft.com/office/drawing/2014/main" id="{69095CF9-BA79-CA7B-11DB-7DD578FB106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955925"/>
            <a:ext cx="3416300" cy="2271713"/>
            <a:chOff x="294" y="1409"/>
            <a:chExt cx="2152" cy="1431"/>
          </a:xfrm>
        </p:grpSpPr>
        <p:sp>
          <p:nvSpPr>
            <p:cNvPr id="24612" name="Text Box 11">
              <a:extLst>
                <a:ext uri="{FF2B5EF4-FFF2-40B4-BE49-F238E27FC236}">
                  <a16:creationId xmlns:a16="http://schemas.microsoft.com/office/drawing/2014/main" id="{4EC3471A-C537-5802-3DEF-4A4D5F940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" y="2271"/>
              <a:ext cx="4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4613" name="Line 9">
              <a:extLst>
                <a:ext uri="{FF2B5EF4-FFF2-40B4-BE49-F238E27FC236}">
                  <a16:creationId xmlns:a16="http://schemas.microsoft.com/office/drawing/2014/main" id="{70399B9B-455A-2757-9434-AB8D89F2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9" y="1651"/>
              <a:ext cx="0" cy="1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614" name="Line 10">
              <a:extLst>
                <a:ext uri="{FF2B5EF4-FFF2-40B4-BE49-F238E27FC236}">
                  <a16:creationId xmlns:a16="http://schemas.microsoft.com/office/drawing/2014/main" id="{C23CA357-F9CF-AC52-54A5-70DF982C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" y="2301"/>
              <a:ext cx="181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615" name="Text Box 12">
              <a:extLst>
                <a:ext uri="{FF2B5EF4-FFF2-40B4-BE49-F238E27FC236}">
                  <a16:creationId xmlns:a16="http://schemas.microsoft.com/office/drawing/2014/main" id="{3B38263E-11C2-5B80-8BBA-44AE74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1409"/>
              <a:ext cx="4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4616" name="Text Box 13">
              <a:extLst>
                <a:ext uri="{FF2B5EF4-FFF2-40B4-BE49-F238E27FC236}">
                  <a16:creationId xmlns:a16="http://schemas.microsoft.com/office/drawing/2014/main" id="{2D1CAB9B-7C11-FD9F-97C0-6608FBEEB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180"/>
              <a:ext cx="4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</p:grpSp>
      <p:graphicFrame>
        <p:nvGraphicFramePr>
          <p:cNvPr id="51" name="Object 48">
            <a:extLst>
              <a:ext uri="{FF2B5EF4-FFF2-40B4-BE49-F238E27FC236}">
                <a16:creationId xmlns:a16="http://schemas.microsoft.com/office/drawing/2014/main" id="{171A10CD-DD09-B64A-78C6-3EE816E73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4822825"/>
          <a:ext cx="292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14102" imgH="126780" progId="Equation.3">
                  <p:embed/>
                </p:oleObj>
              </mc:Choice>
              <mc:Fallback>
                <p:oleObj name="方程式" r:id="rId5" imgW="114102" imgH="1267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4822825"/>
                        <a:ext cx="292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34">
            <a:extLst>
              <a:ext uri="{FF2B5EF4-FFF2-40B4-BE49-F238E27FC236}">
                <a16:creationId xmlns:a16="http://schemas.microsoft.com/office/drawing/2014/main" id="{F616D55F-4425-B821-E541-84FE473E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002213"/>
            <a:ext cx="71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53" name="AutoShape 24">
            <a:extLst>
              <a:ext uri="{FF2B5EF4-FFF2-40B4-BE49-F238E27FC236}">
                <a16:creationId xmlns:a16="http://schemas.microsoft.com/office/drawing/2014/main" id="{3749E558-2357-9131-24A9-909E00EC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048250"/>
            <a:ext cx="865187" cy="252413"/>
          </a:xfrm>
          <a:prstGeom prst="wedgeRoundRectCallout">
            <a:avLst>
              <a:gd name="adj1" fmla="val -125861"/>
              <a:gd name="adj2" fmla="val -74981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55" name="AutoShape 24">
            <a:extLst>
              <a:ext uri="{FF2B5EF4-FFF2-40B4-BE49-F238E27FC236}">
                <a16:creationId xmlns:a16="http://schemas.microsoft.com/office/drawing/2014/main" id="{6F39DBFB-930A-F6E4-C896-63CEF3CA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970213"/>
            <a:ext cx="2057400" cy="293687"/>
          </a:xfrm>
          <a:prstGeom prst="wedgeRoundRectCallout">
            <a:avLst>
              <a:gd name="adj1" fmla="val -65139"/>
              <a:gd name="adj2" fmla="val 60972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axis of symmetry</a:t>
            </a:r>
          </a:p>
        </p:txBody>
      </p:sp>
      <p:sp>
        <p:nvSpPr>
          <p:cNvPr id="56" name="AutoShape 24">
            <a:extLst>
              <a:ext uri="{FF2B5EF4-FFF2-40B4-BE49-F238E27FC236}">
                <a16:creationId xmlns:a16="http://schemas.microsoft.com/office/drawing/2014/main" id="{E60CE090-CB7A-E647-767B-91D67C5B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5080000"/>
            <a:ext cx="2055812" cy="293688"/>
          </a:xfrm>
          <a:prstGeom prst="wedgeRoundRectCallout">
            <a:avLst>
              <a:gd name="adj1" fmla="val 57514"/>
              <a:gd name="adj2" fmla="val -42111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axis of symmetry</a:t>
            </a:r>
          </a:p>
        </p:txBody>
      </p:sp>
      <p:graphicFrame>
        <p:nvGraphicFramePr>
          <p:cNvPr id="57" name="Object 48">
            <a:extLst>
              <a:ext uri="{FF2B5EF4-FFF2-40B4-BE49-F238E27FC236}">
                <a16:creationId xmlns:a16="http://schemas.microsoft.com/office/drawing/2014/main" id="{FB2B7FEB-CEAF-272D-A97A-E57B0129D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8775" y="3295650"/>
          <a:ext cx="292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14102" imgH="126780" progId="Equation.3">
                  <p:embed/>
                </p:oleObj>
              </mc:Choice>
              <mc:Fallback>
                <p:oleObj name="方程式" r:id="rId5" imgW="114102" imgH="1267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3295650"/>
                        <a:ext cx="292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39">
            <a:extLst>
              <a:ext uri="{FF2B5EF4-FFF2-40B4-BE49-F238E27FC236}">
                <a16:creationId xmlns:a16="http://schemas.microsoft.com/office/drawing/2014/main" id="{8C48BE4E-1879-A861-535B-2472D2B1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140075"/>
            <a:ext cx="70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59" name="AutoShape 24">
            <a:extLst>
              <a:ext uri="{FF2B5EF4-FFF2-40B4-BE49-F238E27FC236}">
                <a16:creationId xmlns:a16="http://schemas.microsoft.com/office/drawing/2014/main" id="{D790BC60-70F7-0B8D-1C88-07AAAE879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924175"/>
            <a:ext cx="1068387" cy="287338"/>
          </a:xfrm>
          <a:prstGeom prst="wedgeRoundRectCallout">
            <a:avLst>
              <a:gd name="adj1" fmla="val 3787"/>
              <a:gd name="adj2" fmla="val 8701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60" name="矩形 41">
            <a:extLst>
              <a:ext uri="{FF2B5EF4-FFF2-40B4-BE49-F238E27FC236}">
                <a16:creationId xmlns:a16="http://schemas.microsoft.com/office/drawing/2014/main" id="{3A8EA32A-2A5D-B68A-3408-AA344FB6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52963"/>
            <a:ext cx="639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 </a:t>
            </a:r>
            <a:r>
              <a:rPr lang="zh-TW" altLang="en-US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─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63" name="AutoShape 24">
            <a:extLst>
              <a:ext uri="{FF2B5EF4-FFF2-40B4-BE49-F238E27FC236}">
                <a16:creationId xmlns:a16="http://schemas.microsoft.com/office/drawing/2014/main" id="{1D761BFF-457F-DDC2-DC04-5CD91A39B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5294313"/>
            <a:ext cx="1381125" cy="295275"/>
          </a:xfrm>
          <a:prstGeom prst="wedgeRoundRectCallout">
            <a:avLst>
              <a:gd name="adj1" fmla="val 30505"/>
              <a:gd name="adj2" fmla="val -168500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-intercept</a:t>
            </a:r>
            <a:endParaRPr lang="en-US" altLang="zh-TW" sz="1800" i="1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4" name="AutoShape 24">
            <a:extLst>
              <a:ext uri="{FF2B5EF4-FFF2-40B4-BE49-F238E27FC236}">
                <a16:creationId xmlns:a16="http://schemas.microsoft.com/office/drawing/2014/main" id="{59F39959-6773-4899-1C3F-485BC8FF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2636838"/>
            <a:ext cx="1987550" cy="287337"/>
          </a:xfrm>
          <a:prstGeom prst="wedgeRoundRectCallout">
            <a:avLst>
              <a:gd name="adj1" fmla="val -19407"/>
              <a:gd name="adj2" fmla="val 250551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opens upwards</a:t>
            </a:r>
          </a:p>
        </p:txBody>
      </p:sp>
      <p:sp>
        <p:nvSpPr>
          <p:cNvPr id="69" name="AutoShape 24">
            <a:extLst>
              <a:ext uri="{FF2B5EF4-FFF2-40B4-BE49-F238E27FC236}">
                <a16:creationId xmlns:a16="http://schemas.microsoft.com/office/drawing/2014/main" id="{749D0E23-4D99-8505-8954-670CE504F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589588"/>
            <a:ext cx="2447925" cy="293687"/>
          </a:xfrm>
          <a:prstGeom prst="wedgeRoundRectCallout">
            <a:avLst>
              <a:gd name="adj1" fmla="val -19843"/>
              <a:gd name="adj2" fmla="val -277028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opens downwards</a:t>
            </a:r>
          </a:p>
        </p:txBody>
      </p:sp>
      <p:grpSp>
        <p:nvGrpSpPr>
          <p:cNvPr id="76" name="Group 56">
            <a:extLst>
              <a:ext uri="{FF2B5EF4-FFF2-40B4-BE49-F238E27FC236}">
                <a16:creationId xmlns:a16="http://schemas.microsoft.com/office/drawing/2014/main" id="{B393AB3E-66D2-A57A-9DD4-AAEE8D12BFB7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852738"/>
            <a:ext cx="3384550" cy="2286000"/>
            <a:chOff x="3515" y="1363"/>
            <a:chExt cx="2132" cy="1440"/>
          </a:xfrm>
        </p:grpSpPr>
        <p:sp>
          <p:nvSpPr>
            <p:cNvPr id="24606" name="Text Box 40">
              <a:extLst>
                <a:ext uri="{FF2B5EF4-FFF2-40B4-BE49-F238E27FC236}">
                  <a16:creationId xmlns:a16="http://schemas.microsoft.com/office/drawing/2014/main" id="{0336B8B7-84AA-0C78-4275-8BD2C5CC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280"/>
              <a:ext cx="4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24607" name="Group 55">
              <a:extLst>
                <a:ext uri="{FF2B5EF4-FFF2-40B4-BE49-F238E27FC236}">
                  <a16:creationId xmlns:a16="http://schemas.microsoft.com/office/drawing/2014/main" id="{00320533-F6D3-AADA-97FD-42E2539B9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363"/>
              <a:ext cx="2132" cy="1440"/>
              <a:chOff x="3515" y="1363"/>
              <a:chExt cx="2132" cy="1440"/>
            </a:xfrm>
          </p:grpSpPr>
          <p:sp>
            <p:nvSpPr>
              <p:cNvPr id="24608" name="Line 38">
                <a:extLst>
                  <a:ext uri="{FF2B5EF4-FFF2-40B4-BE49-F238E27FC236}">
                    <a16:creationId xmlns:a16="http://schemas.microsoft.com/office/drawing/2014/main" id="{F67D73BB-9A10-E84E-FD4F-0BE18AD4C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" y="1606"/>
                <a:ext cx="6" cy="1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4609" name="Line 39">
                <a:extLst>
                  <a:ext uri="{FF2B5EF4-FFF2-40B4-BE49-F238E27FC236}">
                    <a16:creationId xmlns:a16="http://schemas.microsoft.com/office/drawing/2014/main" id="{2720DEC6-3846-30EE-D6A1-B781714B6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2309"/>
                <a:ext cx="1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4610" name="Text Box 41">
                <a:extLst>
                  <a:ext uri="{FF2B5EF4-FFF2-40B4-BE49-F238E27FC236}">
                    <a16:creationId xmlns:a16="http://schemas.microsoft.com/office/drawing/2014/main" id="{0A5B9D01-F153-58DA-45F7-5B9750C87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1363"/>
                <a:ext cx="44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4611" name="Text Box 42">
                <a:extLst>
                  <a:ext uri="{FF2B5EF4-FFF2-40B4-BE49-F238E27FC236}">
                    <a16:creationId xmlns:a16="http://schemas.microsoft.com/office/drawing/2014/main" id="{DA8D593B-CAF6-2997-324D-956856820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0" y="2169"/>
                <a:ext cx="44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</p:grpSp>
      <p:sp>
        <p:nvSpPr>
          <p:cNvPr id="83" name="矩形 41">
            <a:extLst>
              <a:ext uri="{FF2B5EF4-FFF2-40B4-BE49-F238E27FC236}">
                <a16:creationId xmlns:a16="http://schemas.microsoft.com/office/drawing/2014/main" id="{AA950F40-8ACD-0178-F259-8200BE3E0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3860800"/>
            <a:ext cx="59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─ </a:t>
            </a:r>
            <a:r>
              <a:rPr lang="en-US" altLang="zh-HK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84" name="AutoShape 24">
            <a:extLst>
              <a:ext uri="{FF2B5EF4-FFF2-40B4-BE49-F238E27FC236}">
                <a16:creationId xmlns:a16="http://schemas.microsoft.com/office/drawing/2014/main" id="{B4723B17-4735-C565-C05E-AA02904CB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421063"/>
            <a:ext cx="1382713" cy="295275"/>
          </a:xfrm>
          <a:prstGeom prst="wedgeRoundRectCallout">
            <a:avLst>
              <a:gd name="adj1" fmla="val -48759"/>
              <a:gd name="adj2" fmla="val 134500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-intercept</a:t>
            </a:r>
            <a:endParaRPr lang="en-US" altLang="zh-TW" sz="1800" i="1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28" grpId="0"/>
      <p:bldP spid="29" grpId="0" animBg="1"/>
      <p:bldP spid="30" grpId="0" animBg="1"/>
      <p:bldP spid="33" grpId="0"/>
      <p:bldP spid="36" grpId="0"/>
      <p:bldP spid="38" grpId="0"/>
      <p:bldP spid="41" grpId="0"/>
      <p:bldP spid="52" grpId="0"/>
      <p:bldP spid="53" grpId="0" animBg="1"/>
      <p:bldP spid="55" grpId="0" animBg="1"/>
      <p:bldP spid="56" grpId="0" animBg="1"/>
      <p:bldP spid="58" grpId="0"/>
      <p:bldP spid="59" grpId="0" animBg="1"/>
      <p:bldP spid="60" grpId="0"/>
      <p:bldP spid="63" grpId="0" animBg="1"/>
      <p:bldP spid="64" grpId="0" animBg="1"/>
      <p:bldP spid="69" grpId="0" animBg="1"/>
      <p:bldP spid="83" grpId="0"/>
      <p:bldP spid="84" grpId="0" animBg="1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2439</Words>
  <Application>Microsoft Office PowerPoint</Application>
  <PresentationFormat>如螢幕大小 (4:3)</PresentationFormat>
  <Paragraphs>475</Paragraphs>
  <Slides>25</Slides>
  <Notes>17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8" baseType="lpstr">
      <vt:lpstr>Arial</vt:lpstr>
      <vt:lpstr>新細明體</vt:lpstr>
      <vt:lpstr>Calibri</vt:lpstr>
      <vt:lpstr>Arial Black</vt:lpstr>
      <vt:lpstr>Symbol</vt:lpstr>
      <vt:lpstr>Arial Unicode MS</vt:lpstr>
      <vt:lpstr>Wingdings 3</vt:lpstr>
      <vt:lpstr>Cambria Math</vt:lpstr>
      <vt:lpstr>Times New Roman</vt:lpstr>
      <vt:lpstr>預設簡報設計</vt:lpstr>
      <vt:lpstr>自訂設計</vt:lpstr>
      <vt:lpstr>方程式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845</cp:revision>
  <cp:lastPrinted>2016-03-08T09:02:33Z</cp:lastPrinted>
  <dcterms:created xsi:type="dcterms:W3CDTF">2008-10-21T01:19:13Z</dcterms:created>
  <dcterms:modified xsi:type="dcterms:W3CDTF">2024-12-08T08:09:30Z</dcterms:modified>
</cp:coreProperties>
</file>