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7"/>
  </p:notesMasterIdLst>
  <p:handoutMasterIdLst>
    <p:handoutMasterId r:id="rId18"/>
  </p:handoutMasterIdLst>
  <p:sldIdLst>
    <p:sldId id="309" r:id="rId3"/>
    <p:sldId id="310" r:id="rId4"/>
    <p:sldId id="325" r:id="rId5"/>
    <p:sldId id="326" r:id="rId6"/>
    <p:sldId id="327" r:id="rId7"/>
    <p:sldId id="330" r:id="rId8"/>
    <p:sldId id="311" r:id="rId9"/>
    <p:sldId id="312" r:id="rId10"/>
    <p:sldId id="313" r:id="rId11"/>
    <p:sldId id="315" r:id="rId12"/>
    <p:sldId id="319" r:id="rId13"/>
    <p:sldId id="320" r:id="rId14"/>
    <p:sldId id="322" r:id="rId15"/>
    <p:sldId id="324" r:id="rId16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FF"/>
    <a:srgbClr val="CC00CC"/>
    <a:srgbClr val="FF0000"/>
    <a:srgbClr val="6600CC"/>
    <a:srgbClr val="000099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6" autoAdjust="0"/>
    <p:restoredTop sz="95272" autoAdjust="0"/>
  </p:normalViewPr>
  <p:slideViewPr>
    <p:cSldViewPr>
      <p:cViewPr varScale="1">
        <p:scale>
          <a:sx n="85" d="100"/>
          <a:sy n="85" d="100"/>
        </p:scale>
        <p:origin x="-72" y="-186"/>
      </p:cViewPr>
      <p:guideLst>
        <p:guide orient="horz" pos="663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9D83507-805B-51E5-37A0-3D2928BFE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Lecture\6A03\Eng\6A03_5Min_03e_2nd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16507E-A06C-F4A8-C99C-448EBDEC2A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1FA6D3A-6C26-41B1-B547-1BCFCD2D53D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CFBAE1-ACED-B453-8B3A-11F6866909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81B4B8-F671-A179-D024-9907FD3E1F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BC8C26-31F9-4D84-9DDB-63000FBCE379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ADC7022-ED15-86EA-F143-C453DCDA0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Lecture\6A03\Eng\6A03_5Min_03e_2nd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7A570C-E52B-FCAA-7841-49B2CAEA54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AEDBB57-ED87-4BE8-92F8-B4A6CEF6E99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F63E6CBD-88CC-C96C-798B-D1E5EBD9B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8E522E3-29A0-585E-826E-923628311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178E1C-9E4E-741A-3DA9-7E76500B2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F3A45A-AF0A-4AC5-D2CE-561DA262E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A2B8F4-B82C-45CC-B1D2-D9C5D5129330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AC66A08-26E1-C360-EF66-0F6F6F435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3BB09-A391-499F-B140-105AEBA23139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FD94D3E-09CD-FE05-00E1-8C73EE41EE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86E056B-8EFA-B4F4-1946-C94E105E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31749" name="頁首版面配置區 1">
            <a:extLst>
              <a:ext uri="{FF2B5EF4-FFF2-40B4-BE49-F238E27FC236}">
                <a16:creationId xmlns:a16="http://schemas.microsoft.com/office/drawing/2014/main" id="{3F8ABDC8-F4F2-E69D-D1E7-712E0326483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Lecture\6A03\Eng\6A03_5Min_03e_2nd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1EC8B0D-B5FB-16D1-1651-E3152A5E09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3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A372B-743A-A9DC-470F-2219CB8D4E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FDD8C-630B-9C28-936A-8C4BF4B5F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6BC59-01FB-88F7-3192-2ADD11082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B7511-0B5B-4D20-86C1-94B531E6E5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3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145DD3-4DFE-23AD-B657-EDB0A6918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BC948E-8555-2F66-1D01-7D25FB92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89CB71-BCAD-3B0A-37E8-38A18FB0C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7F09C-8A29-4F68-8AE6-BE49979263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15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B432B8-DEEC-1209-677F-31EF004D4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297B51-C2D4-4999-9CE7-A8CB7A6A7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44BFE9-892E-3C8C-0DA2-E335E353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202C2-4833-4069-8C48-F859FC6E00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15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C9EEBA-0FB1-6F77-9C9D-ADBE92688AC6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5C2A028-D951-633B-7D18-3A40E927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9F511-23DC-42AE-98AD-55F11DAFE00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4BE0E5B-6F5B-EA7F-2BAE-6D5C9877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8F9F921-C512-FF50-8D24-9A9829DE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9ACA8-F5D6-4177-9EB7-40443EA0C97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179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AA348-5E8E-8859-FEBD-F2689437FBB7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40AD8F7-E51F-AA8E-3BAA-CC72882A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9034-B759-4FFF-9FCE-8BF0A0D722C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05F7FDF-C4C2-B474-5F4C-10CE8315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31FE34-DE30-F5F2-781A-CF2EFFB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B856E-FE40-413B-9FFD-74127F2E37E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86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AFF47-7D1A-C6A3-4073-5E14638B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19D43-40A5-47E9-8385-835002AEF21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4DDCC-A64E-9CAC-6820-E6395FF0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C98E3-5480-7D57-4C25-502EAFB7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577A1-C528-4E80-8E49-39408679585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782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AAA62C2-4D10-0460-970D-FA4A102B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CE6F5-EA1E-4466-96FA-09E2390FB09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9C90D74-D8D7-6967-A962-213FCFC2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917E4EA-EFDA-743D-C806-BC5E9560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8A949-5DAD-4086-A8C4-FA815B7AE14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167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97598D7-4DC6-FBD5-C420-F92690E0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A9027-9804-4464-94F3-845D237DAB1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32FA142D-6291-C28D-C68D-A2FF30E6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147492C-3B6C-C596-B47F-1D25D52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7D19A-B15D-4408-BA8C-E3FD6F40785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778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00CAC13-9720-F73B-3EE1-D13E255D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4C51-2ED7-4BB2-9E3C-44E3BF5969E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AFFA880-184F-FF5E-8AC5-3F8D8F0D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6227F5A8-E485-8B87-5061-60225463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30AD-F644-4C0A-A093-61CAB3FDC7E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009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04C2FF7D-148C-CE0F-EDFB-C660B051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860C2-6BD3-4ECC-8EE0-2413EFFF319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20D57F1C-00B1-6A6C-4ACE-473930E7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66B4FFB-1E1B-A9D9-327B-678FADA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C88BD-759A-4A55-87BF-4C1FB26397D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0613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3195809-CF71-C8C2-BF2E-F7DACA81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DE925-6DE9-4197-8426-5F23B7A347E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92E919-3D58-3095-6C8D-A58CA588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6C91669-C5C3-77B1-5EAE-BC7DF29C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94E3B-22C6-4514-8CA6-BC5A4BE6564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69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777EF2-6A46-34D9-6A07-02896CF64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09A157-6C91-F551-5B4D-3B6B309BC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5E29D0-B8ED-5922-8C19-4E08C1F57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F8F86-40E9-4A8B-B4BA-A9D639393D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92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BDCF182-970D-AF77-3EC7-1E9CE9E6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2D523-F0A2-4405-9B33-21264861137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173F3F2-10AC-FFDD-2F0D-9D641E88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D62FD85-2DD5-C6B4-B5A2-9C3D3074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F9DFE-1D72-463E-ABD4-0BB21A315EA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322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5A2A4-3E33-CABC-7644-FDB13A81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DB85A-59D7-46F6-A5D1-224DC1A7A6F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5A960-7772-FB48-3D76-96447F6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4C561-4E8E-1A9A-1C10-AB7E439D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81AFC-B71A-4E58-AEC6-3264D5DFC3B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667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85BE3-5E21-57AD-3D6E-C7F4E1D4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AE2B-6535-4E3E-83DA-3B5DBBE7682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4BA2E-EDDA-63E9-0397-5DFBE25C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4B145-B4DF-F9FD-F8E7-26831AB9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FEC9C-3463-4ABB-AB73-F76C311372F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0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86BB79-BCE7-1B45-822D-91775DFB6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70366E-BC91-5A84-2710-7FBC68790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854FC3-5F0B-8540-AB32-336C73FB8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CFC9-722F-473E-8ADE-495C8AE352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8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C1903-E601-DFE9-69D7-057D9894C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69FE8-7C4A-023D-A0AA-FBF58BD878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416D1-9094-97F7-7925-D9635C1FD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0B0B6-392E-401A-9223-CBE2501E98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47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1D20B8-6031-0FA4-2536-F5C1F4B80D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E5DE00-C36A-B57E-46A5-54339A9CD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CD09CB-53FE-A7CC-67D7-EDC9DEF0E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978F1-2A02-48D1-AE30-FB69ACE4E8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6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19D6F7-0DC3-A2AA-2C8F-FC5E7C9EE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9EF6AC-E73B-7D65-EB5C-D157B08EB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A2E28-062E-6E9A-13CC-8689D71E9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A4B28-9EFF-4343-B332-AA00A89479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852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60CEC74-FF02-6933-6AF1-445897C6D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F6F8C6-99C1-0AC6-4A99-D5457255D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AC2D4F-416B-119B-BD4D-D89A87AB6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253FB-AAFA-4E21-9C38-5AFB5C85F8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1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1B29C-7C0C-0AA0-20CB-A7ED8EA6E0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F611E-EB5B-0E0B-6D0E-F346EBC4B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7EF60-6B1A-3DDE-83F4-44D19A13D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E7343-E0B3-4024-8F48-E092D563F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217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64007-16B2-9726-4FB9-77F851C59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15299-B19A-A20E-AC32-18180A9DA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D757E-26A9-CAC6-0D1D-21F538307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0CC3-D1E8-487E-88B7-40F98BDAFC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55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E8A7E8-3535-91FB-638F-B46D1AAA1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930511-95C0-70AD-25E0-F2B9CC24E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96F48A-0FC2-25D9-C73A-9F6A75D39A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E5D3F1-90B9-DEF8-05C6-0BCCD38A34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89024F-FBB9-79DA-B152-B4844F850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040B2D-DABA-4E21-B1E6-C1E610DD1D9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60ED851-5936-91F5-D872-A4996D80D5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8454D5A-DE52-2406-4586-9BB932D548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0DD803-DB79-1F2C-4B48-2F3E66D7E4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30FB0C-FA94-8AB3-D3A4-D0A51F817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0EA46-59DB-16C1-7D8D-A6B815926BF1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649299-E692-AE12-516D-1C09EB2B4C38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BDE1D0E-89E3-7831-B98B-3D81EE791820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4" r:id="rId1"/>
    <p:sldLayoutId id="2147485725" r:id="rId2"/>
    <p:sldLayoutId id="2147485726" r:id="rId3"/>
    <p:sldLayoutId id="2147485727" r:id="rId4"/>
    <p:sldLayoutId id="2147485728" r:id="rId5"/>
    <p:sldLayoutId id="2147485729" r:id="rId6"/>
    <p:sldLayoutId id="2147485730" r:id="rId7"/>
    <p:sldLayoutId id="2147485731" r:id="rId8"/>
    <p:sldLayoutId id="2147485732" r:id="rId9"/>
    <p:sldLayoutId id="2147485733" r:id="rId10"/>
    <p:sldLayoutId id="2147485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1FE6C8C4-065C-4B9C-5538-649A150D73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DBC76812-BF7E-2360-01F3-D2226DA1A5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1BF8B-C86B-DA9A-B76C-751A4D463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42618DF-775E-46F1-9EE7-FB306E383B2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5024B2-4137-A517-2983-AB8EC5ED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62197B-32ED-0209-EDD8-346FA8A7D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A8A7C61-8151-4C9B-9A22-C5A2965FCCF4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E828D4-6045-85C7-2353-A2FB10287921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531DFC-4031-722A-3796-3D52F9BE3334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87177C-E1CE-1956-6856-086EBE74D049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35" r:id="rId1"/>
    <p:sldLayoutId id="2147485736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_03/Example_03_03e_01.pp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hyperlink" Target="6A03_TE_03e_01.ppt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_03/Example_03_03e_02.pp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hyperlink" Target="6A03_TE_03e_02.ppt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4F9FD547-82CF-F208-462F-C233F42A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60848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  <a:cs typeface="Times New Roman" panose="02020603050405020304" pitchFamily="18" charset="0"/>
              </a:rPr>
              <a:t>Solving Inequalities Using the Graphical Method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NC01-1d-02">
            <a:extLst>
              <a:ext uri="{FF2B5EF4-FFF2-40B4-BE49-F238E27FC236}">
                <a16:creationId xmlns:a16="http://schemas.microsoft.com/office/drawing/2014/main" id="{152F4D5C-E457-D6E6-15E3-A7CD495D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376078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Line 13">
            <a:extLst>
              <a:ext uri="{FF2B5EF4-FFF2-40B4-BE49-F238E27FC236}">
                <a16:creationId xmlns:a16="http://schemas.microsoft.com/office/drawing/2014/main" id="{8BF29E12-85CE-9A04-289E-96503EB68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2781300"/>
            <a:ext cx="363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04" name="Text Box 14">
            <a:extLst>
              <a:ext uri="{FF2B5EF4-FFF2-40B4-BE49-F238E27FC236}">
                <a16:creationId xmlns:a16="http://schemas.microsoft.com/office/drawing/2014/main" id="{AD6FDE0D-C6D4-08A1-40E5-9C5AC2EE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23495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 </a:t>
            </a:r>
            <a:r>
              <a:rPr lang="en-US" altLang="zh-TW" sz="2000">
                <a:latin typeface="Arial" panose="020B0604020202020204" pitchFamily="34" charset="0"/>
              </a:rPr>
              <a:t>= 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05" name="Text Box 9">
            <a:extLst>
              <a:ext uri="{FF2B5EF4-FFF2-40B4-BE49-F238E27FC236}">
                <a16:creationId xmlns:a16="http://schemas.microsoft.com/office/drawing/2014/main" id="{5BF2747C-09E3-EE7C-21A8-5A148FBA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635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Solve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&gt;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graphically.</a:t>
            </a:r>
          </a:p>
        </p:txBody>
      </p:sp>
      <p:sp>
        <p:nvSpPr>
          <p:cNvPr id="8" name="五邊形 7">
            <a:extLst>
              <a:ext uri="{FF2B5EF4-FFF2-40B4-BE49-F238E27FC236}">
                <a16:creationId xmlns:a16="http://schemas.microsoft.com/office/drawing/2014/main" id="{2E31FF8B-D74C-FC4A-DD8C-E23A352C6791}"/>
              </a:ext>
            </a:extLst>
          </p:cNvPr>
          <p:cNvSpPr/>
          <p:nvPr/>
        </p:nvSpPr>
        <p:spPr>
          <a:xfrm>
            <a:off x="250825" y="1268413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CF929-D96A-487D-7953-D18934D3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1828800"/>
            <a:ext cx="485775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Write down the range of values of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that satisfy the given inequality.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AA3DB2DA-DDBB-EF7E-0BFC-840536FCC2B7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2876550"/>
            <a:ext cx="1084262" cy="555625"/>
            <a:chOff x="1350" y="1711"/>
            <a:chExt cx="683" cy="455"/>
          </a:xfrm>
        </p:grpSpPr>
        <p:sp>
          <p:nvSpPr>
            <p:cNvPr id="25621" name="Line 16">
              <a:extLst>
                <a:ext uri="{FF2B5EF4-FFF2-40B4-BE49-F238E27FC236}">
                  <a16:creationId xmlns:a16="http://schemas.microsoft.com/office/drawing/2014/main" id="{3699C9B9-79A1-4A8D-D635-90A492F73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0" y="1713"/>
              <a:ext cx="3" cy="45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22" name="Line 17">
              <a:extLst>
                <a:ext uri="{FF2B5EF4-FFF2-40B4-BE49-F238E27FC236}">
                  <a16:creationId xmlns:a16="http://schemas.microsoft.com/office/drawing/2014/main" id="{F3E267B8-CDA7-0115-ECA6-E1AFCC94E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1711"/>
              <a:ext cx="3" cy="45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5" name="Line 18">
            <a:extLst>
              <a:ext uri="{FF2B5EF4-FFF2-40B4-BE49-F238E27FC236}">
                <a16:creationId xmlns:a16="http://schemas.microsoft.com/office/drawing/2014/main" id="{7C656850-4025-1F90-680B-768439393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503613"/>
            <a:ext cx="935038" cy="0"/>
          </a:xfrm>
          <a:prstGeom prst="line">
            <a:avLst/>
          </a:prstGeom>
          <a:noFill/>
          <a:ln w="4445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B8D93F9-C293-9590-D292-77C74557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3429000"/>
            <a:ext cx="4857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the range </a:t>
            </a:r>
            <a:r>
              <a:rPr lang="en-US" altLang="zh-TW" sz="2800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–1 &lt; </a:t>
            </a:r>
            <a:r>
              <a:rPr lang="en-US" altLang="zh-TW" sz="2800" i="1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 0.5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271589B6-A9EE-92BC-92DB-413F60BE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3860800"/>
            <a:ext cx="485775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corresponding part of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lies </a:t>
            </a:r>
            <a:r>
              <a:rPr lang="en-US" altLang="zh-TW" sz="2800" b="1">
                <a:solidFill>
                  <a:srgbClr val="3366FF"/>
                </a:solidFill>
                <a:latin typeface="Arial" panose="020B0604020202020204" pitchFamily="34" charset="0"/>
              </a:rPr>
              <a:t>above </a:t>
            </a:r>
            <a:r>
              <a:rPr lang="en-US" altLang="zh-TW" sz="2800">
                <a:latin typeface="Arial" panose="020B0604020202020204" pitchFamily="34" charset="0"/>
              </a:rPr>
              <a:t>the line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10A6F748-DD6F-678E-EEDA-67CA405D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362575"/>
            <a:ext cx="7345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∴    The solutions of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&gt; 2 are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</a:t>
            </a:r>
            <a:r>
              <a:rPr lang="en-US" altLang="zh-TW" sz="2800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–1 &lt; </a:t>
            </a:r>
            <a:r>
              <a:rPr lang="en-US" altLang="zh-TW" sz="2800" i="1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 0.5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D673E72-5F62-504C-206C-A5F44A0D5675}"/>
              </a:ext>
            </a:extLst>
          </p:cNvPr>
          <p:cNvSpPr/>
          <p:nvPr/>
        </p:nvSpPr>
        <p:spPr>
          <a:xfrm>
            <a:off x="6737350" y="1355725"/>
            <a:ext cx="1071563" cy="3586163"/>
          </a:xfrm>
          <a:prstGeom prst="rect">
            <a:avLst/>
          </a:prstGeom>
          <a:solidFill>
            <a:srgbClr val="CC00C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10" name="Group 28">
            <a:extLst>
              <a:ext uri="{FF2B5EF4-FFF2-40B4-BE49-F238E27FC236}">
                <a16:creationId xmlns:a16="http://schemas.microsoft.com/office/drawing/2014/main" id="{69BABBA4-26E3-3B42-B932-0F1FB6188978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708275"/>
            <a:ext cx="1223962" cy="147638"/>
            <a:chOff x="1307" y="1690"/>
            <a:chExt cx="771" cy="93"/>
          </a:xfrm>
        </p:grpSpPr>
        <p:sp>
          <p:nvSpPr>
            <p:cNvPr id="25619" name="Oval 29">
              <a:extLst>
                <a:ext uri="{FF2B5EF4-FFF2-40B4-BE49-F238E27FC236}">
                  <a16:creationId xmlns:a16="http://schemas.microsoft.com/office/drawing/2014/main" id="{260B0324-8590-E101-254F-E1295A94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692"/>
              <a:ext cx="91" cy="9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5620" name="Oval 30">
              <a:extLst>
                <a:ext uri="{FF2B5EF4-FFF2-40B4-BE49-F238E27FC236}">
                  <a16:creationId xmlns:a16="http://schemas.microsoft.com/office/drawing/2014/main" id="{9FCC09BA-0F82-830B-D2DB-24BD75AA5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690"/>
              <a:ext cx="91" cy="9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2DB8ACEA-8F7D-77B5-4A16-10C5D51F0999}"/>
              </a:ext>
            </a:extLst>
          </p:cNvPr>
          <p:cNvSpPr/>
          <p:nvPr/>
        </p:nvSpPr>
        <p:spPr>
          <a:xfrm>
            <a:off x="6784975" y="2381250"/>
            <a:ext cx="987425" cy="339725"/>
          </a:xfrm>
          <a:custGeom>
            <a:avLst/>
            <a:gdLst>
              <a:gd name="connsiteX0" fmla="*/ 0 w 976313"/>
              <a:gd name="connsiteY0" fmla="*/ 347663 h 347663"/>
              <a:gd name="connsiteX1" fmla="*/ 473869 w 976313"/>
              <a:gd name="connsiteY1" fmla="*/ 0 h 347663"/>
              <a:gd name="connsiteX2" fmla="*/ 976313 w 976313"/>
              <a:gd name="connsiteY2" fmla="*/ 345281 h 347663"/>
              <a:gd name="connsiteX0" fmla="*/ 0 w 976313"/>
              <a:gd name="connsiteY0" fmla="*/ 359341 h 359341"/>
              <a:gd name="connsiteX1" fmla="*/ 473869 w 976313"/>
              <a:gd name="connsiteY1" fmla="*/ 11678 h 359341"/>
              <a:gd name="connsiteX2" fmla="*/ 750094 w 976313"/>
              <a:gd name="connsiteY2" fmla="*/ 107549 h 359341"/>
              <a:gd name="connsiteX3" fmla="*/ 976313 w 976313"/>
              <a:gd name="connsiteY3" fmla="*/ 356959 h 359341"/>
              <a:gd name="connsiteX0" fmla="*/ 0 w 976313"/>
              <a:gd name="connsiteY0" fmla="*/ 322735 h 322735"/>
              <a:gd name="connsiteX1" fmla="*/ 345282 w 976313"/>
              <a:gd name="connsiteY1" fmla="*/ 17935 h 322735"/>
              <a:gd name="connsiteX2" fmla="*/ 750094 w 976313"/>
              <a:gd name="connsiteY2" fmla="*/ 70943 h 322735"/>
              <a:gd name="connsiteX3" fmla="*/ 976313 w 976313"/>
              <a:gd name="connsiteY3" fmla="*/ 320353 h 322735"/>
              <a:gd name="connsiteX0" fmla="*/ 0 w 976313"/>
              <a:gd name="connsiteY0" fmla="*/ 344509 h 344509"/>
              <a:gd name="connsiteX1" fmla="*/ 345282 w 976313"/>
              <a:gd name="connsiteY1" fmla="*/ 39709 h 344509"/>
              <a:gd name="connsiteX2" fmla="*/ 578644 w 976313"/>
              <a:gd name="connsiteY2" fmla="*/ 9374 h 344509"/>
              <a:gd name="connsiteX3" fmla="*/ 750094 w 976313"/>
              <a:gd name="connsiteY3" fmla="*/ 92717 h 344509"/>
              <a:gd name="connsiteX4" fmla="*/ 976313 w 976313"/>
              <a:gd name="connsiteY4" fmla="*/ 342127 h 344509"/>
              <a:gd name="connsiteX0" fmla="*/ 0 w 976313"/>
              <a:gd name="connsiteY0" fmla="*/ 344509 h 344509"/>
              <a:gd name="connsiteX1" fmla="*/ 345282 w 976313"/>
              <a:gd name="connsiteY1" fmla="*/ 39709 h 344509"/>
              <a:gd name="connsiteX2" fmla="*/ 578644 w 976313"/>
              <a:gd name="connsiteY2" fmla="*/ 9374 h 344509"/>
              <a:gd name="connsiteX3" fmla="*/ 750094 w 976313"/>
              <a:gd name="connsiteY3" fmla="*/ 92717 h 344509"/>
              <a:gd name="connsiteX4" fmla="*/ 912019 w 976313"/>
              <a:gd name="connsiteY4" fmla="*/ 247499 h 344509"/>
              <a:gd name="connsiteX5" fmla="*/ 976313 w 976313"/>
              <a:gd name="connsiteY5" fmla="*/ 342127 h 344509"/>
              <a:gd name="connsiteX0" fmla="*/ 0 w 988220"/>
              <a:gd name="connsiteY0" fmla="*/ 344509 h 344509"/>
              <a:gd name="connsiteX1" fmla="*/ 345282 w 988220"/>
              <a:gd name="connsiteY1" fmla="*/ 39709 h 344509"/>
              <a:gd name="connsiteX2" fmla="*/ 578644 w 988220"/>
              <a:gd name="connsiteY2" fmla="*/ 9374 h 344509"/>
              <a:gd name="connsiteX3" fmla="*/ 750094 w 988220"/>
              <a:gd name="connsiteY3" fmla="*/ 92717 h 344509"/>
              <a:gd name="connsiteX4" fmla="*/ 912019 w 988220"/>
              <a:gd name="connsiteY4" fmla="*/ 247499 h 344509"/>
              <a:gd name="connsiteX5" fmla="*/ 988220 w 988220"/>
              <a:gd name="connsiteY5" fmla="*/ 342127 h 344509"/>
              <a:gd name="connsiteX0" fmla="*/ 0 w 988220"/>
              <a:gd name="connsiteY0" fmla="*/ 339953 h 339953"/>
              <a:gd name="connsiteX1" fmla="*/ 295276 w 988220"/>
              <a:gd name="connsiteY1" fmla="*/ 49441 h 339953"/>
              <a:gd name="connsiteX2" fmla="*/ 578644 w 988220"/>
              <a:gd name="connsiteY2" fmla="*/ 4818 h 339953"/>
              <a:gd name="connsiteX3" fmla="*/ 750094 w 988220"/>
              <a:gd name="connsiteY3" fmla="*/ 88161 h 339953"/>
              <a:gd name="connsiteX4" fmla="*/ 912019 w 988220"/>
              <a:gd name="connsiteY4" fmla="*/ 242943 h 339953"/>
              <a:gd name="connsiteX5" fmla="*/ 988220 w 988220"/>
              <a:gd name="connsiteY5" fmla="*/ 337571 h 33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220" h="339953">
                <a:moveTo>
                  <a:pt x="0" y="339953"/>
                </a:moveTo>
                <a:cubicBezTo>
                  <a:pt x="155575" y="166320"/>
                  <a:pt x="198835" y="105297"/>
                  <a:pt x="295276" y="49441"/>
                </a:cubicBezTo>
                <a:cubicBezTo>
                  <a:pt x="391717" y="-6415"/>
                  <a:pt x="511175" y="-4017"/>
                  <a:pt x="578644" y="4818"/>
                </a:cubicBezTo>
                <a:cubicBezTo>
                  <a:pt x="646113" y="13653"/>
                  <a:pt x="698500" y="50061"/>
                  <a:pt x="750094" y="88161"/>
                </a:cubicBezTo>
                <a:cubicBezTo>
                  <a:pt x="801688" y="126261"/>
                  <a:pt x="874316" y="201375"/>
                  <a:pt x="912019" y="242943"/>
                </a:cubicBezTo>
                <a:cubicBezTo>
                  <a:pt x="949722" y="284511"/>
                  <a:pt x="973536" y="320212"/>
                  <a:pt x="988220" y="337571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24585" name="Group 19">
            <a:extLst>
              <a:ext uri="{FF2B5EF4-FFF2-40B4-BE49-F238E27FC236}">
                <a16:creationId xmlns:a16="http://schemas.microsoft.com/office/drawing/2014/main" id="{E296A74D-232B-F198-0586-EE727F4D94E4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429000"/>
            <a:ext cx="1223962" cy="147638"/>
            <a:chOff x="1308" y="2156"/>
            <a:chExt cx="771" cy="93"/>
          </a:xfrm>
        </p:grpSpPr>
        <p:sp>
          <p:nvSpPr>
            <p:cNvPr id="25617" name="Oval 20">
              <a:extLst>
                <a:ext uri="{FF2B5EF4-FFF2-40B4-BE49-F238E27FC236}">
                  <a16:creationId xmlns:a16="http://schemas.microsoft.com/office/drawing/2014/main" id="{B765B45B-CC48-1D88-E1B1-8307E3FF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2156"/>
              <a:ext cx="91" cy="9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5618" name="Oval 21">
              <a:extLst>
                <a:ext uri="{FF2B5EF4-FFF2-40B4-BE49-F238E27FC236}">
                  <a16:creationId xmlns:a16="http://schemas.microsoft.com/office/drawing/2014/main" id="{B38BB9A1-FF94-9473-C224-8FE170F9E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2158"/>
              <a:ext cx="91" cy="9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pic>
        <p:nvPicPr>
          <p:cNvPr id="38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D558F9D6-B7E7-0334-2BC5-49C860CE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08F3F0C8-367F-8F84-FC4C-6876A8CC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6" grpId="0"/>
      <p:bldP spid="27" grpId="0"/>
      <p:bldP spid="28" grpId="0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7E6973-DEC3-3BF6-682B-DCEDAF7A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906838"/>
            <a:ext cx="626427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      the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corresponding part of the graph of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2.5</a:t>
            </a:r>
            <a:r>
              <a:rPr lang="en-US" altLang="zh-TW" sz="2800" i="1" baseline="30000">
                <a:latin typeface="Arial" panose="020B0604020202020204" pitchFamily="34" charset="0"/>
              </a:rPr>
              <a:t>x </a:t>
            </a:r>
            <a:r>
              <a:rPr lang="en-US" altLang="zh-TW" sz="2800">
                <a:latin typeface="Arial" panose="020B0604020202020204" pitchFamily="34" charset="0"/>
              </a:rPr>
              <a:t>lies </a:t>
            </a:r>
            <a:r>
              <a:rPr lang="en-US" altLang="zh-TW" sz="2800" b="1">
                <a:solidFill>
                  <a:srgbClr val="3366FF"/>
                </a:solidFill>
                <a:latin typeface="Arial" panose="020B0604020202020204" pitchFamily="34" charset="0"/>
              </a:rPr>
              <a:t>on or above</a:t>
            </a:r>
            <a:r>
              <a:rPr lang="en-US" altLang="zh-TW" sz="2800">
                <a:latin typeface="Arial" panose="020B0604020202020204" pitchFamily="34" charset="0"/>
              </a:rPr>
              <a:t> the line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4.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DA379C-BBB7-5D60-700B-5EB00244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96888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EF91D-3E47-C373-9B9C-7A615E7F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14413"/>
            <a:ext cx="5589587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Given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2.5</a:t>
            </a:r>
            <a:r>
              <a:rPr lang="en-US" altLang="zh-TW" sz="2800" i="1" baseline="30000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, solve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inequality</a:t>
            </a:r>
            <a:r>
              <a:rPr lang="en-US" altLang="zh-TW" sz="2800" i="1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2.5</a:t>
            </a:r>
            <a:r>
              <a:rPr lang="en-US" altLang="zh-TW" sz="2800" i="1" baseline="30000">
                <a:latin typeface="Arial" panose="020B0604020202020204" pitchFamily="34" charset="0"/>
              </a:rPr>
              <a:t>x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 4 </a:t>
            </a:r>
            <a:r>
              <a:rPr lang="en-US" altLang="zh-TW" sz="2800">
                <a:latin typeface="Arial" panose="020B0604020202020204" pitchFamily="34" charset="0"/>
              </a:rPr>
              <a:t>graphically. </a:t>
            </a:r>
          </a:p>
        </p:txBody>
      </p:sp>
      <p:pic>
        <p:nvPicPr>
          <p:cNvPr id="6" name="Picture 15" descr="NC04-4c-02">
            <a:extLst>
              <a:ext uri="{FF2B5EF4-FFF2-40B4-BE49-F238E27FC236}">
                <a16:creationId xmlns:a16="http://schemas.microsoft.com/office/drawing/2014/main" id="{0651D37E-E727-F974-1F06-A5E35E0D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1125538"/>
            <a:ext cx="31813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BC9455-390F-6F0B-70CB-0D4E0980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163763"/>
            <a:ext cx="54324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Draw the horizontal line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800">
                <a:latin typeface="Arial" panose="020B0604020202020204" pitchFamily="34" charset="0"/>
              </a:rPr>
              <a:t> on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2.5</a:t>
            </a:r>
            <a:r>
              <a:rPr lang="en-US" altLang="zh-TW" sz="2800" i="1" baseline="30000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0D1741D4-B64F-5A28-DA97-542BE5D3D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3154363"/>
            <a:ext cx="2900362" cy="0"/>
          </a:xfrm>
          <a:prstGeom prst="line">
            <a:avLst/>
          </a:prstGeom>
          <a:noFill/>
          <a:ln w="349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B55B4A1B-1572-6074-56AA-99ED3536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3141663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</a:rPr>
              <a:t>y </a:t>
            </a:r>
            <a:r>
              <a:rPr lang="en-US" altLang="zh-TW" sz="1600">
                <a:latin typeface="Arial" panose="020B0604020202020204" pitchFamily="34" charset="0"/>
              </a:rPr>
              <a:t>= 4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0D82B3C-6B81-B93F-7399-EB74AE8D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3265488"/>
            <a:ext cx="5808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two graphs intersect at</a:t>
            </a:r>
            <a:r>
              <a:rPr lang="en-US" altLang="zh-TW" sz="2800" i="1">
                <a:latin typeface="Arial" panose="020B0604020202020204" pitchFamily="34" charset="0"/>
              </a:rPr>
              <a:t> </a:t>
            </a:r>
            <a:r>
              <a:rPr lang="en-US" altLang="zh-TW" sz="2800" i="1">
                <a:solidFill>
                  <a:srgbClr val="CC00FF"/>
                </a:solidFill>
                <a:latin typeface="Arial" panose="020B0604020202020204" pitchFamily="34" charset="0"/>
              </a:rPr>
              <a:t>x </a:t>
            </a:r>
            <a:r>
              <a:rPr lang="en-US" altLang="zh-TW" sz="2800">
                <a:solidFill>
                  <a:srgbClr val="CC00FF"/>
                </a:solidFill>
                <a:latin typeface="Arial" panose="020B0604020202020204" pitchFamily="34" charset="0"/>
              </a:rPr>
              <a:t>= 1.5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1BD89CAB-3930-F893-5340-AFBDE585A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7363" y="3176588"/>
            <a:ext cx="0" cy="900112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7661835D-2510-B0AE-CBD7-1286B83BA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3087688"/>
            <a:ext cx="107950" cy="107950"/>
          </a:xfrm>
          <a:prstGeom prst="ellipse">
            <a:avLst/>
          </a:prstGeom>
          <a:solidFill>
            <a:srgbClr val="CC00FF"/>
          </a:solidFill>
          <a:ln w="31750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41D846C-BB34-BD2B-7035-3C6B0479E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87788"/>
            <a:ext cx="3671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the range </a:t>
            </a:r>
            <a:r>
              <a:rPr lang="en-US" altLang="zh-TW" sz="2800" i="1">
                <a:solidFill>
                  <a:srgbClr val="FF3300"/>
                </a:solidFill>
                <a:latin typeface="Arial" panose="020B0604020202020204" pitchFamily="34" charset="0"/>
              </a:rPr>
              <a:t>x 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 1.5</a:t>
            </a:r>
            <a:r>
              <a:rPr lang="en-US" altLang="zh-TW" sz="2800">
                <a:latin typeface="Arial" panose="020B0604020202020204" pitchFamily="34" charset="0"/>
              </a:rPr>
              <a:t>,  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58621F78-4F63-8AD2-981A-9EEE883BE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338" y="4138613"/>
            <a:ext cx="4016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3D0333B-FAEC-714C-47EE-BCB59BB1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97513"/>
            <a:ext cx="6985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>
                <a:latin typeface="Arial" panose="020B0604020202020204" pitchFamily="34" charset="0"/>
              </a:rPr>
              <a:t>∴</a:t>
            </a:r>
            <a:r>
              <a:rPr lang="en-US" altLang="zh-TW" sz="2800">
                <a:latin typeface="Arial" panose="020B0604020202020204" pitchFamily="34" charset="0"/>
              </a:rPr>
              <a:t>   The solutions of 2.5</a:t>
            </a:r>
            <a:r>
              <a:rPr lang="en-US" altLang="zh-TW" sz="2800" i="1" baseline="30000">
                <a:latin typeface="Arial" panose="020B0604020202020204" pitchFamily="34" charset="0"/>
              </a:rPr>
              <a:t>x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 4 </a:t>
            </a:r>
            <a:r>
              <a:rPr lang="en-US" altLang="zh-TW" sz="2800">
                <a:latin typeface="Arial" panose="020B0604020202020204" pitchFamily="34" charset="0"/>
              </a:rPr>
              <a:t>are </a:t>
            </a:r>
            <a:r>
              <a:rPr lang="en-US" altLang="zh-TW" sz="2800" i="1">
                <a:solidFill>
                  <a:srgbClr val="FF3300"/>
                </a:solidFill>
                <a:latin typeface="Arial" panose="020B0604020202020204" pitchFamily="34" charset="0"/>
              </a:rPr>
              <a:t>x 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 1.5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2FEE339B-D118-B65A-C685-2400CC6A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4083050"/>
            <a:ext cx="107950" cy="107950"/>
          </a:xfrm>
          <a:prstGeom prst="ellipse">
            <a:avLst/>
          </a:prstGeom>
          <a:solidFill>
            <a:srgbClr val="CC00FF"/>
          </a:solidFill>
          <a:ln w="31750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F757C5-0209-AB4E-080A-EDEB982C1C16}"/>
              </a:ext>
            </a:extLst>
          </p:cNvPr>
          <p:cNvSpPr/>
          <p:nvPr/>
        </p:nvSpPr>
        <p:spPr>
          <a:xfrm>
            <a:off x="8101013" y="1196975"/>
            <a:ext cx="719137" cy="3430588"/>
          </a:xfrm>
          <a:prstGeom prst="rect">
            <a:avLst/>
          </a:prstGeom>
          <a:solidFill>
            <a:srgbClr val="FF33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93C8AA2A-0F2B-9E5E-A112-9BD8A1205DB6}"/>
              </a:ext>
            </a:extLst>
          </p:cNvPr>
          <p:cNvSpPr>
            <a:spLocks/>
          </p:cNvSpPr>
          <p:nvPr/>
        </p:nvSpPr>
        <p:spPr bwMode="auto">
          <a:xfrm>
            <a:off x="8132763" y="1738313"/>
            <a:ext cx="458787" cy="1381125"/>
          </a:xfrm>
          <a:custGeom>
            <a:avLst/>
            <a:gdLst>
              <a:gd name="T0" fmla="*/ 0 w 9714"/>
              <a:gd name="T1" fmla="*/ 2147483647 h 9449"/>
              <a:gd name="T2" fmla="*/ 2147483647 w 9714"/>
              <a:gd name="T3" fmla="*/ 2147483647 h 9449"/>
              <a:gd name="T4" fmla="*/ 2147483647 w 9714"/>
              <a:gd name="T5" fmla="*/ 2147483647 h 9449"/>
              <a:gd name="T6" fmla="*/ 2147483647 w 9714"/>
              <a:gd name="T7" fmla="*/ 0 h 94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14" h="9449">
                <a:moveTo>
                  <a:pt x="0" y="9449"/>
                </a:moveTo>
                <a:cubicBezTo>
                  <a:pt x="1750" y="8103"/>
                  <a:pt x="3500" y="6756"/>
                  <a:pt x="4857" y="5557"/>
                </a:cubicBezTo>
                <a:cubicBezTo>
                  <a:pt x="6214" y="4357"/>
                  <a:pt x="7250" y="3158"/>
                  <a:pt x="8071" y="2227"/>
                </a:cubicBezTo>
                <a:cubicBezTo>
                  <a:pt x="8893" y="1297"/>
                  <a:pt x="9429" y="465"/>
                  <a:pt x="9714" y="0"/>
                </a:cubicBezTo>
              </a:path>
            </a:pathLst>
          </a:custGeom>
          <a:noFill/>
          <a:ln w="349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" name="Oval 52">
            <a:extLst>
              <a:ext uri="{FF2B5EF4-FFF2-40B4-BE49-F238E27FC236}">
                <a16:creationId xmlns:a16="http://schemas.microsoft.com/office/drawing/2014/main" id="{AAFEC437-9ABA-701C-C6DC-868FAFCCAA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29575" y="3068638"/>
            <a:ext cx="144463" cy="146050"/>
          </a:xfrm>
          <a:prstGeom prst="ellipse">
            <a:avLst/>
          </a:prstGeom>
          <a:solidFill>
            <a:srgbClr val="3366FF"/>
          </a:solidFill>
          <a:ln w="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F0DB310-AA2B-8206-3F77-10FFA620AA57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93863"/>
            <a:ext cx="2160587" cy="720725"/>
            <a:chOff x="5978054" y="548680"/>
            <a:chExt cx="2160000" cy="720080"/>
          </a:xfrm>
        </p:grpSpPr>
        <p:sp>
          <p:nvSpPr>
            <p:cNvPr id="26644" name="AutoShape 48">
              <a:extLst>
                <a:ext uri="{FF2B5EF4-FFF2-40B4-BE49-F238E27FC236}">
                  <a16:creationId xmlns:a16="http://schemas.microsoft.com/office/drawing/2014/main" id="{E1160040-36C3-F57C-105D-6A2CF9BB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054" y="548680"/>
              <a:ext cx="2160000" cy="720080"/>
            </a:xfrm>
            <a:prstGeom prst="wedgeRoundRectCallout">
              <a:avLst>
                <a:gd name="adj1" fmla="val 43222"/>
                <a:gd name="adj2" fmla="val 133218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‘   ’ means the point is included.</a:t>
              </a:r>
            </a:p>
          </p:txBody>
        </p:sp>
        <p:sp>
          <p:nvSpPr>
            <p:cNvPr id="26645" name="Oval 20">
              <a:extLst>
                <a:ext uri="{FF2B5EF4-FFF2-40B4-BE49-F238E27FC236}">
                  <a16:creationId xmlns:a16="http://schemas.microsoft.com/office/drawing/2014/main" id="{DD35D44E-6F47-1FB8-3E76-572882A92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920" y="708670"/>
              <a:ext cx="107950" cy="107950"/>
            </a:xfrm>
            <a:prstGeom prst="ellipse">
              <a:avLst/>
            </a:prstGeom>
            <a:solidFill>
              <a:srgbClr val="3366FF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9" grpId="0"/>
      <p:bldP spid="10" grpId="0"/>
      <p:bldP spid="13" grpId="0" animBg="1"/>
      <p:bldP spid="17" grpId="0"/>
      <p:bldP spid="18" grpId="0"/>
      <p:bldP spid="12" grpId="0" animBg="1"/>
      <p:bldP spid="21" grpId="0" animBg="1"/>
      <p:bldP spid="21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>
            <a:extLst>
              <a:ext uri="{FF2B5EF4-FFF2-40B4-BE49-F238E27FC236}">
                <a16:creationId xmlns:a16="http://schemas.microsoft.com/office/drawing/2014/main" id="{1FCBB6D5-B589-8365-D984-818B70C05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5184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5" name="Picture 23">
            <a:extLst>
              <a:ext uri="{FF2B5EF4-FFF2-40B4-BE49-F238E27FC236}">
                <a16:creationId xmlns:a16="http://schemas.microsoft.com/office/drawing/2014/main" id="{50F05211-8DCB-5782-8EB8-7C62120F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77863"/>
            <a:ext cx="3163888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9">
            <a:extLst>
              <a:ext uri="{FF2B5EF4-FFF2-40B4-BE49-F238E27FC236}">
                <a16:creationId xmlns:a16="http://schemas.microsoft.com/office/drawing/2014/main" id="{18F89C45-BBAB-B638-4D41-04EEB8A8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3" y="2349500"/>
            <a:ext cx="1970088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6">
            <a:extLst>
              <a:ext uri="{FF2B5EF4-FFF2-40B4-BE49-F238E27FC236}">
                <a16:creationId xmlns:a16="http://schemas.microsoft.com/office/drawing/2014/main" id="{CC6C42F1-BB39-4F55-C145-D2F0DDBD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5329238" cy="1439863"/>
          </a:xfrm>
          <a:prstGeom prst="cloudCallout">
            <a:avLst>
              <a:gd name="adj1" fmla="val -28741"/>
              <a:gd name="adj2" fmla="val 8109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9" name="AutoShape 26">
            <a:extLst>
              <a:ext uri="{FF2B5EF4-FFF2-40B4-BE49-F238E27FC236}">
                <a16:creationId xmlns:a16="http://schemas.microsoft.com/office/drawing/2014/main" id="{01B67556-3EBC-5D81-92AE-D03825AE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63988"/>
            <a:ext cx="6408737" cy="2016125"/>
          </a:xfrm>
          <a:prstGeom prst="cloudCallout">
            <a:avLst>
              <a:gd name="adj1" fmla="val 58514"/>
              <a:gd name="adj2" fmla="val -712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E10FC9-800C-0792-C535-DDDF4B63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446213"/>
            <a:ext cx="552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Can we solve 2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 &lt;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by using the graph of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F2F918-4737-33B9-6D73-C52C00F8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56125"/>
            <a:ext cx="5688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Yes, we can rewrite the inequality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into the form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&lt;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 first.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1C8A88-1792-F72E-B32C-FC5F8B4F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624263"/>
            <a:ext cx="2187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4">
            <a:extLst>
              <a:ext uri="{FF2B5EF4-FFF2-40B4-BE49-F238E27FC236}">
                <a16:creationId xmlns:a16="http://schemas.microsoft.com/office/drawing/2014/main" id="{EF19776A-8816-526E-6CBE-DF4E945F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5184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28675" name="Picture 23">
            <a:extLst>
              <a:ext uri="{FF2B5EF4-FFF2-40B4-BE49-F238E27FC236}">
                <a16:creationId xmlns:a16="http://schemas.microsoft.com/office/drawing/2014/main" id="{879AD8A1-6A95-DF67-917D-00DE1F32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77863"/>
            <a:ext cx="3163888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6">
            <a:extLst>
              <a:ext uri="{FF2B5EF4-FFF2-40B4-BE49-F238E27FC236}">
                <a16:creationId xmlns:a16="http://schemas.microsoft.com/office/drawing/2014/main" id="{489B01A0-0E28-EDF4-D8AC-1383C82F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052513"/>
            <a:ext cx="2735262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2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 1 &lt; 2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     2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 &lt; 3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 f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 &lt; 1.5</a:t>
            </a:r>
          </a:p>
        </p:txBody>
      </p:sp>
      <p:sp>
        <p:nvSpPr>
          <p:cNvPr id="7" name="AutoShape 68">
            <a:extLst>
              <a:ext uri="{FF2B5EF4-FFF2-40B4-BE49-F238E27FC236}">
                <a16:creationId xmlns:a16="http://schemas.microsoft.com/office/drawing/2014/main" id="{16832986-5B29-9307-A597-356A363E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125538"/>
            <a:ext cx="2741612" cy="742950"/>
          </a:xfrm>
          <a:prstGeom prst="wedgeRoundRectCallout">
            <a:avLst>
              <a:gd name="adj1" fmla="val -58861"/>
              <a:gd name="adj2" fmla="val -2612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Firstly, rewrite it into the form </a:t>
            </a:r>
            <a:r>
              <a:rPr lang="en-US" altLang="zh-TW" sz="2000" i="1">
                <a:latin typeface="Arial" panose="020B0604020202020204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TW" sz="2000" i="1"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) &lt; </a:t>
            </a:r>
            <a:r>
              <a:rPr lang="en-US" altLang="zh-TW" sz="2000" i="1">
                <a:latin typeface="Arial" panose="020B0604020202020204" pitchFamily="34" charset="0"/>
                <a:sym typeface="Wingdings 3" panose="05040102010807070707" pitchFamily="18" charset="2"/>
              </a:rPr>
              <a:t>k</a:t>
            </a: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8" name="AutoShape 69">
            <a:extLst>
              <a:ext uri="{FF2B5EF4-FFF2-40B4-BE49-F238E27FC236}">
                <a16:creationId xmlns:a16="http://schemas.microsoft.com/office/drawing/2014/main" id="{8CC90A65-63AB-3937-B17E-A6B27AF8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63738"/>
            <a:ext cx="2611438" cy="744537"/>
          </a:xfrm>
          <a:prstGeom prst="wedgeRoundRectCallout">
            <a:avLst>
              <a:gd name="adj1" fmla="val -59495"/>
              <a:gd name="adj2" fmla="val -194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Then, solve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TW" sz="2000" i="1"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000">
                <a:latin typeface="Arial" panose="020B0604020202020204" pitchFamily="34" charset="0"/>
                <a:sym typeface="Wingdings 3" panose="05040102010807070707" pitchFamily="18" charset="2"/>
              </a:rPr>
              <a:t>) &lt; 1.5 graphically.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917744E7-8CFD-B9CE-A8D8-63A157D5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36838"/>
            <a:ext cx="51847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Draw the horizontal line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1.5 on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). </a:t>
            </a:r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7BC25EA8-5342-5958-B945-46A21E2D0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163" y="1630363"/>
            <a:ext cx="30607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F07AF846-1AAD-0410-5DE1-F3E161F1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2763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 </a:t>
            </a:r>
            <a:r>
              <a:rPr lang="en-US" altLang="zh-TW" sz="1800">
                <a:latin typeface="Arial" panose="020B0604020202020204" pitchFamily="34" charset="0"/>
              </a:rPr>
              <a:t>= 1.5</a:t>
            </a:r>
          </a:p>
        </p:txBody>
      </p:sp>
      <p:sp>
        <p:nvSpPr>
          <p:cNvPr id="25" name="Text Box 59">
            <a:extLst>
              <a:ext uri="{FF2B5EF4-FFF2-40B4-BE49-F238E27FC236}">
                <a16:creationId xmlns:a16="http://schemas.microsoft.com/office/drawing/2014/main" id="{71E61BAC-D067-34BB-452D-01A1225F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40125"/>
            <a:ext cx="90725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The</a:t>
            </a:r>
            <a:r>
              <a:rPr lang="en-US" altLang="zh-TW" sz="2800" spc="-300" dirty="0">
                <a:latin typeface="Arial" charset="0"/>
              </a:rPr>
              <a:t> </a:t>
            </a:r>
            <a:r>
              <a:rPr lang="en-US" altLang="zh-TW" sz="2800" dirty="0">
                <a:latin typeface="Arial" charset="0"/>
              </a:rPr>
              <a:t>two</a:t>
            </a:r>
            <a:r>
              <a:rPr lang="en-US" altLang="zh-TW" sz="2800" spc="-300" dirty="0">
                <a:latin typeface="Arial" charset="0"/>
              </a:rPr>
              <a:t> </a:t>
            </a:r>
            <a:r>
              <a:rPr lang="en-US" altLang="zh-TW" sz="2800" dirty="0">
                <a:latin typeface="Arial" charset="0"/>
              </a:rPr>
              <a:t>graphs</a:t>
            </a:r>
            <a:r>
              <a:rPr lang="en-US" altLang="zh-TW" sz="2800" spc="-300" dirty="0">
                <a:latin typeface="Arial" charset="0"/>
              </a:rPr>
              <a:t> </a:t>
            </a:r>
            <a:r>
              <a:rPr lang="en-US" altLang="zh-TW" sz="2800" dirty="0">
                <a:latin typeface="Arial" charset="0"/>
              </a:rPr>
              <a:t>intersect</a:t>
            </a:r>
            <a:r>
              <a:rPr lang="en-US" altLang="zh-TW" sz="2800" spc="-300" dirty="0">
                <a:latin typeface="Arial" charset="0"/>
              </a:rPr>
              <a:t> </a:t>
            </a:r>
            <a:r>
              <a:rPr lang="en-US" altLang="zh-TW" sz="2800" dirty="0">
                <a:latin typeface="Arial" charset="0"/>
              </a:rPr>
              <a:t>at </a:t>
            </a:r>
            <a:r>
              <a:rPr lang="en-US" altLang="zh-TW" sz="2800" i="1" dirty="0">
                <a:solidFill>
                  <a:srgbClr val="CC00CC"/>
                </a:solidFill>
                <a:latin typeface="Arial" charset="0"/>
              </a:rPr>
              <a:t>x</a:t>
            </a:r>
            <a:r>
              <a:rPr lang="en-US" altLang="zh-TW" sz="2800" spc="-300" dirty="0">
                <a:solidFill>
                  <a:srgbClr val="CC00CC"/>
                </a:solidFill>
                <a:latin typeface="Arial" charset="0"/>
              </a:rPr>
              <a:t> </a:t>
            </a:r>
            <a:r>
              <a:rPr lang="en-US" altLang="zh-TW" sz="2800" dirty="0">
                <a:solidFill>
                  <a:srgbClr val="CC00CC"/>
                </a:solidFill>
                <a:latin typeface="Arial" charset="0"/>
              </a:rPr>
              <a:t>= </a:t>
            </a:r>
            <a:r>
              <a:rPr lang="en-US" altLang="zh-TW" sz="28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–0.5</a:t>
            </a:r>
            <a:r>
              <a:rPr lang="en-US" altLang="zh-TW" sz="2800" dirty="0">
                <a:latin typeface="Arial" charset="0"/>
                <a:cs typeface="Times New Roman" pitchFamily="18" charset="0"/>
              </a:rPr>
              <a:t>,</a:t>
            </a:r>
            <a:r>
              <a:rPr lang="en-US" altLang="zh-TW" sz="28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zh-TW" sz="2800" spc="-3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= –0.2</a:t>
            </a:r>
            <a:r>
              <a:rPr lang="en-US" altLang="zh-TW" sz="28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Arial" charset="0"/>
                <a:cs typeface="Times New Roman" pitchFamily="18" charset="0"/>
              </a:rPr>
              <a:t>and</a:t>
            </a:r>
            <a:r>
              <a:rPr lang="en-US" altLang="zh-TW" sz="28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zh-TW" sz="2800" spc="-3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=</a:t>
            </a:r>
            <a:r>
              <a:rPr lang="en-US" altLang="zh-TW" sz="2800" spc="-3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CC00CC"/>
                </a:solidFill>
                <a:latin typeface="Arial" charset="0"/>
                <a:cs typeface="Times New Roman" pitchFamily="18" charset="0"/>
              </a:rPr>
              <a:t>0.7</a:t>
            </a:r>
            <a:r>
              <a:rPr lang="en-US" altLang="zh-TW" sz="2800" dirty="0">
                <a:latin typeface="Arial" charset="0"/>
                <a:cs typeface="Times New Roman" pitchFamily="18" charset="0"/>
              </a:rPr>
              <a:t>.</a:t>
            </a: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9717E52D-00E0-B6D6-F471-07AC7C84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76700"/>
            <a:ext cx="863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the ranges </a:t>
            </a:r>
            <a:r>
              <a:rPr lang="en-US" altLang="zh-TW" sz="2800" i="1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 &lt; 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–0.5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–0.2 &lt; </a:t>
            </a:r>
            <a:r>
              <a:rPr lang="en-US" altLang="zh-TW" sz="2800" i="1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 0.7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35" name="Rectangle 64">
            <a:extLst>
              <a:ext uri="{FF2B5EF4-FFF2-40B4-BE49-F238E27FC236}">
                <a16:creationId xmlns:a16="http://schemas.microsoft.com/office/drawing/2014/main" id="{78FB26F1-81BA-667D-B860-DBCC528A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445125"/>
            <a:ext cx="88566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∴  The solutions of 2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 1 &lt; 2</a:t>
            </a:r>
            <a:r>
              <a:rPr lang="en-US" altLang="zh-TW" sz="2800">
                <a:latin typeface="Arial" panose="020B0604020202020204" pitchFamily="34" charset="0"/>
              </a:rPr>
              <a:t> are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F3300"/>
                </a:solidFill>
                <a:latin typeface="Arial" panose="020B0604020202020204" pitchFamily="34" charset="0"/>
              </a:rPr>
              <a:t>      </a:t>
            </a:r>
            <a:r>
              <a:rPr lang="en-US" altLang="zh-TW" sz="2800" i="1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 &lt; –0.5</a:t>
            </a:r>
            <a:r>
              <a:rPr lang="en-US" altLang="zh-TW" sz="2800">
                <a:latin typeface="Arial" panose="020B0604020202020204" pitchFamily="34" charset="0"/>
              </a:rPr>
              <a:t> or 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–0.2 &lt; </a:t>
            </a:r>
            <a:r>
              <a:rPr lang="en-US" altLang="zh-TW" sz="2800" i="1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 &lt; 0.7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Line 65">
            <a:extLst>
              <a:ext uri="{FF2B5EF4-FFF2-40B4-BE49-F238E27FC236}">
                <a16:creationId xmlns:a16="http://schemas.microsoft.com/office/drawing/2014/main" id="{3BDB0EB2-6862-48C8-A62D-5B424D158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2552700"/>
            <a:ext cx="922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" name="Line 66">
            <a:extLst>
              <a:ext uri="{FF2B5EF4-FFF2-40B4-BE49-F238E27FC236}">
                <a16:creationId xmlns:a16="http://schemas.microsoft.com/office/drawing/2014/main" id="{A236F806-316C-A9F8-167B-F84C05889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863" y="2552700"/>
            <a:ext cx="10477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E62C4D-F220-45FA-4367-C9E049BA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491038"/>
            <a:ext cx="8785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the corresponding parts of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 lie</a:t>
            </a:r>
            <a:r>
              <a:rPr lang="en-US" altLang="zh-TW" sz="2800" b="1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b="1">
                <a:solidFill>
                  <a:srgbClr val="3366FF"/>
                </a:solidFill>
                <a:latin typeface="Arial" panose="020B0604020202020204" pitchFamily="34" charset="0"/>
              </a:rPr>
              <a:t>below</a:t>
            </a:r>
            <a:r>
              <a:rPr lang="en-US" altLang="zh-TW" sz="2800">
                <a:latin typeface="Arial" panose="020B0604020202020204" pitchFamily="34" charset="0"/>
              </a:rPr>
              <a:t> the line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1.5.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38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0D39CAD-51CE-3A80-77F4-261F6546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5C023265-9153-8883-EE23-3E4BA453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58F97B23-E187-BAE6-B364-C2159A10DC7C}"/>
              </a:ext>
            </a:extLst>
          </p:cNvPr>
          <p:cNvSpPr/>
          <p:nvPr/>
        </p:nvSpPr>
        <p:spPr>
          <a:xfrm>
            <a:off x="5726113" y="723900"/>
            <a:ext cx="922337" cy="2433638"/>
          </a:xfrm>
          <a:prstGeom prst="rect">
            <a:avLst/>
          </a:prstGeom>
          <a:solidFill>
            <a:srgbClr val="FF33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BFD2A4-1A16-4C6A-C58B-93A108104BBC}"/>
              </a:ext>
            </a:extLst>
          </p:cNvPr>
          <p:cNvSpPr/>
          <p:nvPr/>
        </p:nvSpPr>
        <p:spPr>
          <a:xfrm>
            <a:off x="6996113" y="728663"/>
            <a:ext cx="1106487" cy="2433637"/>
          </a:xfrm>
          <a:prstGeom prst="rect">
            <a:avLst/>
          </a:prstGeom>
          <a:solidFill>
            <a:srgbClr val="FF33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64090BA-E4A9-3EE1-F064-5BAD8FF420AB}"/>
              </a:ext>
            </a:extLst>
          </p:cNvPr>
          <p:cNvGrpSpPr>
            <a:grpSpLocks/>
          </p:cNvGrpSpPr>
          <p:nvPr/>
        </p:nvGrpSpPr>
        <p:grpSpPr bwMode="auto">
          <a:xfrm>
            <a:off x="6640513" y="1682750"/>
            <a:ext cx="1460500" cy="808038"/>
            <a:chOff x="950" y="1415"/>
            <a:chExt cx="920" cy="509"/>
          </a:xfrm>
        </p:grpSpPr>
        <p:sp>
          <p:nvSpPr>
            <p:cNvPr id="28708" name="Line 50">
              <a:extLst>
                <a:ext uri="{FF2B5EF4-FFF2-40B4-BE49-F238E27FC236}">
                  <a16:creationId xmlns:a16="http://schemas.microsoft.com/office/drawing/2014/main" id="{16BFB5A6-5C52-2AD0-0981-670AA3619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" y="1415"/>
              <a:ext cx="4" cy="50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8709" name="Line 51">
              <a:extLst>
                <a:ext uri="{FF2B5EF4-FFF2-40B4-BE49-F238E27FC236}">
                  <a16:creationId xmlns:a16="http://schemas.microsoft.com/office/drawing/2014/main" id="{195EE187-27DF-CD03-02D5-1E6D87E7F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4" y="1429"/>
              <a:ext cx="4" cy="49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8710" name="Line 52">
              <a:extLst>
                <a:ext uri="{FF2B5EF4-FFF2-40B4-BE49-F238E27FC236}">
                  <a16:creationId xmlns:a16="http://schemas.microsoft.com/office/drawing/2014/main" id="{BD0EA812-4F7A-A9CF-B0D9-680A228BE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6" y="1423"/>
              <a:ext cx="4" cy="50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id="{82B1AE65-406D-DC7F-150F-A749ADB0C7BF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2478088"/>
            <a:ext cx="1579562" cy="125412"/>
            <a:chOff x="909" y="1926"/>
            <a:chExt cx="995" cy="79"/>
          </a:xfrm>
        </p:grpSpPr>
        <p:sp>
          <p:nvSpPr>
            <p:cNvPr id="28705" name="Oval 53">
              <a:extLst>
                <a:ext uri="{FF2B5EF4-FFF2-40B4-BE49-F238E27FC236}">
                  <a16:creationId xmlns:a16="http://schemas.microsoft.com/office/drawing/2014/main" id="{C5D12E3A-8754-2C7B-BA8A-614DDB32F6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9" y="1928"/>
              <a:ext cx="75" cy="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8706" name="Oval 54">
              <a:extLst>
                <a:ext uri="{FF2B5EF4-FFF2-40B4-BE49-F238E27FC236}">
                  <a16:creationId xmlns:a16="http://schemas.microsoft.com/office/drawing/2014/main" id="{1A79D80C-B19D-57D5-72A4-92DA31120D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" y="1926"/>
              <a:ext cx="75" cy="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8707" name="Oval 55">
              <a:extLst>
                <a:ext uri="{FF2B5EF4-FFF2-40B4-BE49-F238E27FC236}">
                  <a16:creationId xmlns:a16="http://schemas.microsoft.com/office/drawing/2014/main" id="{F17253EE-6444-CAE9-CCBA-E01623F07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9" y="1930"/>
              <a:ext cx="75" cy="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8ABA8DA4-976E-A1A2-E8E3-7A6C9FA0F7E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581150"/>
            <a:ext cx="1568450" cy="123825"/>
            <a:chOff x="917" y="1345"/>
            <a:chExt cx="988" cy="78"/>
          </a:xfrm>
        </p:grpSpPr>
        <p:sp>
          <p:nvSpPr>
            <p:cNvPr id="28702" name="Oval 47">
              <a:extLst>
                <a:ext uri="{FF2B5EF4-FFF2-40B4-BE49-F238E27FC236}">
                  <a16:creationId xmlns:a16="http://schemas.microsoft.com/office/drawing/2014/main" id="{DCA0A111-65ED-55CD-420C-EA4D443987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6" y="1347"/>
              <a:ext cx="75" cy="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8703" name="Oval 48">
              <a:extLst>
                <a:ext uri="{FF2B5EF4-FFF2-40B4-BE49-F238E27FC236}">
                  <a16:creationId xmlns:a16="http://schemas.microsoft.com/office/drawing/2014/main" id="{DEB47840-9983-963A-5F57-2BC333ABF1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7" y="1348"/>
              <a:ext cx="75" cy="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8704" name="Oval 49">
              <a:extLst>
                <a:ext uri="{FF2B5EF4-FFF2-40B4-BE49-F238E27FC236}">
                  <a16:creationId xmlns:a16="http://schemas.microsoft.com/office/drawing/2014/main" id="{6C33D0D0-9F3F-AED3-D9B6-F0950173B2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1345"/>
              <a:ext cx="75" cy="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74">
            <a:extLst>
              <a:ext uri="{FF2B5EF4-FFF2-40B4-BE49-F238E27FC236}">
                <a16:creationId xmlns:a16="http://schemas.microsoft.com/office/drawing/2014/main" id="{06069958-0FD4-0B94-1862-BB636F7A8786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74800"/>
            <a:ext cx="1933575" cy="1587500"/>
            <a:chOff x="687" y="1349"/>
            <a:chExt cx="1218" cy="1000"/>
          </a:xfrm>
        </p:grpSpPr>
        <p:sp>
          <p:nvSpPr>
            <p:cNvPr id="28696" name="Freeform 60">
              <a:extLst>
                <a:ext uri="{FF2B5EF4-FFF2-40B4-BE49-F238E27FC236}">
                  <a16:creationId xmlns:a16="http://schemas.microsoft.com/office/drawing/2014/main" id="{8EFC3283-3120-2392-0624-836EED04F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" y="1396"/>
              <a:ext cx="257" cy="953"/>
            </a:xfrm>
            <a:custGeom>
              <a:avLst/>
              <a:gdLst>
                <a:gd name="T0" fmla="*/ 0 w 257"/>
                <a:gd name="T1" fmla="*/ 953 h 953"/>
                <a:gd name="T2" fmla="*/ 101 w 257"/>
                <a:gd name="T3" fmla="*/ 480 h 953"/>
                <a:gd name="T4" fmla="*/ 189 w 257"/>
                <a:gd name="T5" fmla="*/ 184 h 953"/>
                <a:gd name="T6" fmla="*/ 257 w 257"/>
                <a:gd name="T7" fmla="*/ 0 h 9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7" h="953">
                  <a:moveTo>
                    <a:pt x="0" y="953"/>
                  </a:moveTo>
                  <a:cubicBezTo>
                    <a:pt x="35" y="780"/>
                    <a:pt x="70" y="608"/>
                    <a:pt x="101" y="480"/>
                  </a:cubicBezTo>
                  <a:cubicBezTo>
                    <a:pt x="132" y="352"/>
                    <a:pt x="163" y="264"/>
                    <a:pt x="189" y="184"/>
                  </a:cubicBezTo>
                  <a:cubicBezTo>
                    <a:pt x="215" y="104"/>
                    <a:pt x="246" y="31"/>
                    <a:pt x="257" y="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8697" name="Freeform 62">
              <a:extLst>
                <a:ext uri="{FF2B5EF4-FFF2-40B4-BE49-F238E27FC236}">
                  <a16:creationId xmlns:a16="http://schemas.microsoft.com/office/drawing/2014/main" id="{0F33A705-F34D-AF87-73CE-687863806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" y="1400"/>
              <a:ext cx="660" cy="497"/>
            </a:xfrm>
            <a:custGeom>
              <a:avLst/>
              <a:gdLst>
                <a:gd name="T0" fmla="*/ 0 w 9792"/>
                <a:gd name="T1" fmla="*/ 0 h 8672"/>
                <a:gd name="T2" fmla="*/ 0 w 9792"/>
                <a:gd name="T3" fmla="*/ 0 h 8672"/>
                <a:gd name="T4" fmla="*/ 0 w 9792"/>
                <a:gd name="T5" fmla="*/ 0 h 8672"/>
                <a:gd name="T6" fmla="*/ 0 w 9792"/>
                <a:gd name="T7" fmla="*/ 0 h 8672"/>
                <a:gd name="T8" fmla="*/ 0 w 9792"/>
                <a:gd name="T9" fmla="*/ 0 h 8672"/>
                <a:gd name="T10" fmla="*/ 0 w 9792"/>
                <a:gd name="T11" fmla="*/ 0 h 8672"/>
                <a:gd name="T12" fmla="*/ 0 w 9792"/>
                <a:gd name="T13" fmla="*/ 0 h 8672"/>
                <a:gd name="T14" fmla="*/ 0 w 9792"/>
                <a:gd name="T15" fmla="*/ 0 h 8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792" h="8672">
                  <a:moveTo>
                    <a:pt x="0" y="0"/>
                  </a:moveTo>
                  <a:cubicBezTo>
                    <a:pt x="608" y="833"/>
                    <a:pt x="1231" y="1667"/>
                    <a:pt x="1793" y="2630"/>
                  </a:cubicBezTo>
                  <a:cubicBezTo>
                    <a:pt x="2356" y="3593"/>
                    <a:pt x="2872" y="4908"/>
                    <a:pt x="3374" y="5741"/>
                  </a:cubicBezTo>
                  <a:cubicBezTo>
                    <a:pt x="3875" y="6574"/>
                    <a:pt x="4240" y="7185"/>
                    <a:pt x="4772" y="7667"/>
                  </a:cubicBezTo>
                  <a:cubicBezTo>
                    <a:pt x="5304" y="8148"/>
                    <a:pt x="5957" y="8852"/>
                    <a:pt x="6535" y="8630"/>
                  </a:cubicBezTo>
                  <a:cubicBezTo>
                    <a:pt x="7112" y="8408"/>
                    <a:pt x="7736" y="7500"/>
                    <a:pt x="8237" y="6333"/>
                  </a:cubicBezTo>
                  <a:cubicBezTo>
                    <a:pt x="8739" y="5167"/>
                    <a:pt x="9225" y="2908"/>
                    <a:pt x="9514" y="1667"/>
                  </a:cubicBezTo>
                  <a:cubicBezTo>
                    <a:pt x="9802" y="426"/>
                    <a:pt x="9686" y="921"/>
                    <a:pt x="9792" y="143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8698" name="Group 70">
              <a:extLst>
                <a:ext uri="{FF2B5EF4-FFF2-40B4-BE49-F238E27FC236}">
                  <a16:creationId xmlns:a16="http://schemas.microsoft.com/office/drawing/2014/main" id="{B9FD0480-3177-8583-1233-3D9EC3BDA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" y="1349"/>
              <a:ext cx="991" cy="82"/>
              <a:chOff x="913" y="1353"/>
              <a:chExt cx="991" cy="82"/>
            </a:xfrm>
          </p:grpSpPr>
          <p:sp>
            <p:nvSpPr>
              <p:cNvPr id="28699" name="Oval 71">
                <a:extLst>
                  <a:ext uri="{FF2B5EF4-FFF2-40B4-BE49-F238E27FC236}">
                    <a16:creationId xmlns:a16="http://schemas.microsoft.com/office/drawing/2014/main" id="{A9AD2D11-1FAB-3CF6-D644-45387DB11B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32" y="1357"/>
                <a:ext cx="75" cy="7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00" name="Oval 72">
                <a:extLst>
                  <a:ext uri="{FF2B5EF4-FFF2-40B4-BE49-F238E27FC236}">
                    <a16:creationId xmlns:a16="http://schemas.microsoft.com/office/drawing/2014/main" id="{5CF1D143-CA7E-19D0-8C75-843D0E8523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3" y="1360"/>
                <a:ext cx="75" cy="7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01" name="Oval 73">
                <a:extLst>
                  <a:ext uri="{FF2B5EF4-FFF2-40B4-BE49-F238E27FC236}">
                    <a16:creationId xmlns:a16="http://schemas.microsoft.com/office/drawing/2014/main" id="{C3B1EF60-FCDE-C53E-8F00-C6645193B2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29" y="1353"/>
                <a:ext cx="75" cy="7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12" grpId="0"/>
      <p:bldP spid="25" grpId="0"/>
      <p:bldP spid="33" grpId="0"/>
      <p:bldP spid="35" grpId="0"/>
      <p:bldP spid="2" grpId="0"/>
      <p:bldP spid="40" grpId="0" animBg="1"/>
      <p:bldP spid="40" grpId="1" animBg="1"/>
      <p:bldP spid="41" grpId="0" animBg="1"/>
      <p:bldP spid="4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NC10-10c-05">
            <a:extLst>
              <a:ext uri="{FF2B5EF4-FFF2-40B4-BE49-F238E27FC236}">
                <a16:creationId xmlns:a16="http://schemas.microsoft.com/office/drawing/2014/main" id="{E737E97D-480B-9C1A-91B5-2149DA9C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052513"/>
            <a:ext cx="37719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EC747B5A-40A4-1289-7438-27796C13447E}"/>
              </a:ext>
            </a:extLst>
          </p:cNvPr>
          <p:cNvSpPr/>
          <p:nvPr/>
        </p:nvSpPr>
        <p:spPr>
          <a:xfrm>
            <a:off x="5767388" y="1052513"/>
            <a:ext cx="236537" cy="2124075"/>
          </a:xfrm>
          <a:prstGeom prst="rect">
            <a:avLst/>
          </a:prstGeom>
          <a:solidFill>
            <a:srgbClr val="FF33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6D0532-C347-002C-4E08-00CC40FC4E85}"/>
              </a:ext>
            </a:extLst>
          </p:cNvPr>
          <p:cNvSpPr/>
          <p:nvPr/>
        </p:nvSpPr>
        <p:spPr>
          <a:xfrm>
            <a:off x="6913563" y="1052513"/>
            <a:ext cx="1619250" cy="2114550"/>
          </a:xfrm>
          <a:prstGeom prst="rect">
            <a:avLst/>
          </a:prstGeom>
          <a:solidFill>
            <a:srgbClr val="FF33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D6D9B-A857-A4D1-F786-77A9120B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6482DEFF-FF10-5172-7FB5-BCC113AB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5084762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The figure shows the graph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2 + sin </a:t>
            </a:r>
            <a:r>
              <a:rPr lang="en-US" altLang="zh-TW" sz="2600" i="1">
                <a:latin typeface="Arial" panose="020B0604020202020204" pitchFamily="34" charset="0"/>
              </a:rPr>
              <a:t>x </a:t>
            </a:r>
            <a:r>
              <a:rPr lang="en-US" altLang="zh-TW" sz="2600">
                <a:latin typeface="Arial" panose="020B0604020202020204" pitchFamily="34" charset="0"/>
              </a:rPr>
              <a:t>for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  </a:t>
            </a:r>
            <a:r>
              <a:rPr lang="en-US" altLang="zh-TW" sz="26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 360</a:t>
            </a:r>
            <a:r>
              <a:rPr lang="en-US" altLang="zh-TW" sz="2600">
                <a:latin typeface="Arial" panose="020B0604020202020204" pitchFamily="34" charset="0"/>
              </a:rPr>
              <a:t>. </a:t>
            </a:r>
            <a:br>
              <a:rPr lang="en-US" altLang="zh-TW" sz="2600">
                <a:latin typeface="Arial" panose="020B0604020202020204" pitchFamily="34" charset="0"/>
              </a:rPr>
            </a:br>
            <a:r>
              <a:rPr lang="en-US" altLang="zh-TW" sz="2600">
                <a:latin typeface="Arial" panose="020B0604020202020204" pitchFamily="34" charset="0"/>
              </a:rPr>
              <a:t>Solve the inequality 2 sin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latin typeface="Arial" panose="020B0604020202020204" pitchFamily="34" charset="0"/>
              </a:rPr>
              <a:t> 1 for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  </a:t>
            </a:r>
            <a:r>
              <a:rPr lang="en-US" altLang="zh-TW" sz="26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 360 </a:t>
            </a:r>
            <a:r>
              <a:rPr lang="en-US" altLang="zh-TW" sz="2600">
                <a:latin typeface="Arial" panose="020B0604020202020204" pitchFamily="34" charset="0"/>
              </a:rPr>
              <a:t>graphically. 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8D6EE83C-0EF9-FE01-3E1C-420EF10E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2568575"/>
            <a:ext cx="23542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2 sin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latin typeface="Arial" panose="020B0604020202020204" pitchFamily="34" charset="0"/>
              </a:rPr>
              <a:t>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sin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latin typeface="Arial" panose="020B0604020202020204" pitchFamily="34" charset="0"/>
              </a:rPr>
              <a:t> 0.5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2 + sin </a:t>
            </a:r>
            <a:r>
              <a:rPr lang="en-US" altLang="zh-TW" sz="2600" i="1">
                <a:latin typeface="Arial" panose="020B0604020202020204" pitchFamily="34" charset="0"/>
              </a:rPr>
              <a:t>x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latin typeface="Arial" panose="020B0604020202020204" pitchFamily="34" charset="0"/>
              </a:rPr>
              <a:t> 2.5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96989CFB-C157-0AFC-FC7D-191498A3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00475"/>
            <a:ext cx="9359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600" dirty="0">
                <a:latin typeface="Arial" charset="0"/>
              </a:rPr>
              <a:t>Draw</a:t>
            </a:r>
            <a:r>
              <a:rPr lang="en-US" altLang="zh-TW" sz="2600" spc="-15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the</a:t>
            </a:r>
            <a:r>
              <a:rPr lang="en-US" altLang="zh-TW" sz="2600" spc="-15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horizontal line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y</a:t>
            </a:r>
            <a:r>
              <a:rPr lang="en-US" altLang="zh-TW" sz="2600" dirty="0">
                <a:latin typeface="Arial" charset="0"/>
              </a:rPr>
              <a:t> = 2.5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on the graph of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y</a:t>
            </a:r>
            <a:r>
              <a:rPr lang="en-US" altLang="zh-TW" sz="2600" dirty="0">
                <a:latin typeface="Arial" charset="0"/>
              </a:rPr>
              <a:t> = 2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+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sin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dirty="0">
                <a:latin typeface="Arial" charset="0"/>
              </a:rPr>
              <a:t>.</a:t>
            </a: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03207BEE-8E4B-977C-B2D0-82863CD9D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1773238"/>
            <a:ext cx="3703638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" name="Text Box 65">
            <a:extLst>
              <a:ext uri="{FF2B5EF4-FFF2-40B4-BE49-F238E27FC236}">
                <a16:creationId xmlns:a16="http://schemas.microsoft.com/office/drawing/2014/main" id="{AB33DFA8-3678-9A1F-A125-0F4B7B849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038" y="1433513"/>
            <a:ext cx="8080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</a:rPr>
              <a:t>y </a:t>
            </a:r>
            <a:r>
              <a:rPr lang="en-US" altLang="zh-TW" sz="1600">
                <a:latin typeface="Arial" panose="020B0604020202020204" pitchFamily="34" charset="0"/>
              </a:rPr>
              <a:t>= 2.5</a:t>
            </a:r>
          </a:p>
        </p:txBody>
      </p:sp>
      <p:sp>
        <p:nvSpPr>
          <p:cNvPr id="15" name="Text Box 47">
            <a:extLst>
              <a:ext uri="{FF2B5EF4-FFF2-40B4-BE49-F238E27FC236}">
                <a16:creationId xmlns:a16="http://schemas.microsoft.com/office/drawing/2014/main" id="{97B2EE41-DE91-DA92-4A67-7F1E7B5E4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57563"/>
            <a:ext cx="485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3366FF"/>
                </a:solidFill>
                <a:latin typeface="Arial" charset="0"/>
                <a:sym typeface="Wingdings 3" pitchFamily="18" charset="2"/>
              </a:rPr>
              <a:t>  Rewrite into the form 2 + sin </a:t>
            </a:r>
            <a:r>
              <a:rPr kumimoji="0" lang="en-US" altLang="zh-TW" sz="2000" i="1" kern="0" dirty="0">
                <a:solidFill>
                  <a:srgbClr val="3366FF"/>
                </a:solidFill>
                <a:latin typeface="Arial" charset="0"/>
                <a:sym typeface="Wingdings 3" pitchFamily="18" charset="2"/>
              </a:rPr>
              <a:t>x</a:t>
            </a:r>
            <a:r>
              <a:rPr kumimoji="0" lang="en-US" altLang="zh-TW" sz="2000" kern="0" dirty="0">
                <a:solidFill>
                  <a:srgbClr val="3366FF"/>
                </a:solidFill>
                <a:latin typeface="Arial" charset="0"/>
                <a:sym typeface="Wingdings 3" pitchFamily="18" charset="2"/>
              </a:rPr>
              <a:t> </a:t>
            </a:r>
            <a:r>
              <a:rPr kumimoji="0" lang="en-US" altLang="zh-TW" sz="2400" kern="0" dirty="0">
                <a:solidFill>
                  <a:srgbClr val="3366FF"/>
                </a:solidFill>
                <a:latin typeface="Symbol" pitchFamily="18" charset="2"/>
              </a:rPr>
              <a:t>£</a:t>
            </a:r>
            <a:r>
              <a:rPr kumimoji="0" lang="en-US" altLang="zh-TW" sz="2000" kern="0" dirty="0">
                <a:solidFill>
                  <a:srgbClr val="3366FF"/>
                </a:solidFill>
                <a:latin typeface="Arial" charset="0"/>
                <a:sym typeface="Wingdings 3" pitchFamily="18" charset="2"/>
              </a:rPr>
              <a:t> </a:t>
            </a:r>
            <a:r>
              <a:rPr kumimoji="0" lang="en-US" altLang="zh-TW" sz="2000" i="1" kern="0" dirty="0">
                <a:solidFill>
                  <a:srgbClr val="3366FF"/>
                </a:solidFill>
                <a:latin typeface="Arial" charset="0"/>
                <a:sym typeface="Wingdings 3" pitchFamily="18" charset="2"/>
              </a:rPr>
              <a:t>k</a:t>
            </a:r>
            <a:r>
              <a:rPr kumimoji="0" lang="en-US" altLang="zh-TW" sz="2000" kern="0" dirty="0">
                <a:solidFill>
                  <a:srgbClr val="3366FF"/>
                </a:solidFill>
                <a:latin typeface="Arial" charset="0"/>
                <a:sym typeface="Wingdings 3" pitchFamily="18" charset="2"/>
              </a:rPr>
              <a:t>.</a:t>
            </a:r>
          </a:p>
        </p:txBody>
      </p:sp>
      <p:grpSp>
        <p:nvGrpSpPr>
          <p:cNvPr id="16" name="Group 79">
            <a:extLst>
              <a:ext uri="{FF2B5EF4-FFF2-40B4-BE49-F238E27FC236}">
                <a16:creationId xmlns:a16="http://schemas.microsoft.com/office/drawing/2014/main" id="{93DC28CA-D3EA-418A-EAE3-41DC3964AA67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1798638"/>
            <a:ext cx="935037" cy="1112837"/>
            <a:chOff x="3603" y="1139"/>
            <a:chExt cx="589" cy="688"/>
          </a:xfrm>
        </p:grpSpPr>
        <p:sp>
          <p:nvSpPr>
            <p:cNvPr id="29737" name="Line 74">
              <a:extLst>
                <a:ext uri="{FF2B5EF4-FFF2-40B4-BE49-F238E27FC236}">
                  <a16:creationId xmlns:a16="http://schemas.microsoft.com/office/drawing/2014/main" id="{99C4FFD3-EE27-AEDB-16A1-98EE8E97D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3" y="1157"/>
              <a:ext cx="5" cy="66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738" name="Line 76">
              <a:extLst>
                <a:ext uri="{FF2B5EF4-FFF2-40B4-BE49-F238E27FC236}">
                  <a16:creationId xmlns:a16="http://schemas.microsoft.com/office/drawing/2014/main" id="{FFE2AEE8-D92A-D949-6578-D3F645BB8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7" y="1139"/>
              <a:ext cx="5" cy="68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9" name="Group 77">
            <a:extLst>
              <a:ext uri="{FF2B5EF4-FFF2-40B4-BE49-F238E27FC236}">
                <a16:creationId xmlns:a16="http://schemas.microsoft.com/office/drawing/2014/main" id="{94031C60-6472-3BCD-0015-9DC0B1FD02D6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17675"/>
            <a:ext cx="1052513" cy="125413"/>
            <a:chOff x="3568" y="1088"/>
            <a:chExt cx="663" cy="79"/>
          </a:xfrm>
        </p:grpSpPr>
        <p:sp>
          <p:nvSpPr>
            <p:cNvPr id="29735" name="Oval 67">
              <a:extLst>
                <a:ext uri="{FF2B5EF4-FFF2-40B4-BE49-F238E27FC236}">
                  <a16:creationId xmlns:a16="http://schemas.microsoft.com/office/drawing/2014/main" id="{B0211293-0BAE-36E5-7D5C-59D99A82D7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6" y="1092"/>
              <a:ext cx="75" cy="7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9736" name="Oval 69">
              <a:extLst>
                <a:ext uri="{FF2B5EF4-FFF2-40B4-BE49-F238E27FC236}">
                  <a16:creationId xmlns:a16="http://schemas.microsoft.com/office/drawing/2014/main" id="{D957D548-03C1-2E43-19C4-ADDD11C3DB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8" y="1088"/>
              <a:ext cx="75" cy="7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49">
            <a:extLst>
              <a:ext uri="{FF2B5EF4-FFF2-40B4-BE49-F238E27FC236}">
                <a16:creationId xmlns:a16="http://schemas.microsoft.com/office/drawing/2014/main" id="{3CA87E43-AF79-49CD-A6F4-6164DE78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221163"/>
            <a:ext cx="74691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The two graphs intersect at </a:t>
            </a:r>
            <a:r>
              <a:rPr lang="en-US" altLang="zh-TW" sz="2600" i="1">
                <a:solidFill>
                  <a:srgbClr val="CC00CC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600">
                <a:solidFill>
                  <a:srgbClr val="CC00CC"/>
                </a:solidFill>
                <a:latin typeface="Arial" panose="020B0604020202020204" pitchFamily="34" charset="0"/>
              </a:rPr>
              <a:t> = 30</a:t>
            </a:r>
            <a:r>
              <a:rPr lang="en-US" altLang="zh-TW" sz="2600">
                <a:solidFill>
                  <a:srgbClr val="CC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zh-TW" sz="2600" i="1">
                <a:solidFill>
                  <a:srgbClr val="CC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solidFill>
                  <a:srgbClr val="CC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150</a:t>
            </a:r>
            <a:r>
              <a:rPr lang="en-US" altLang="zh-TW" sz="2600">
                <a:solidFill>
                  <a:srgbClr val="CC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Text Box 81">
            <a:extLst>
              <a:ext uri="{FF2B5EF4-FFF2-40B4-BE49-F238E27FC236}">
                <a16:creationId xmlns:a16="http://schemas.microsoft.com/office/drawing/2014/main" id="{8F9CF6C5-6C60-0ED4-8338-8E7DA986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652963"/>
            <a:ext cx="7675562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For the ranges 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</a:rPr>
              <a:t>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 i="1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</a:rPr>
              <a:t> 30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150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 i="1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360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32746CF2-D37F-E257-BE23-16CD7E64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49950"/>
            <a:ext cx="76406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600">
                <a:latin typeface="Arial" panose="020B0604020202020204" pitchFamily="34" charset="0"/>
              </a:rPr>
              <a:t>∴</a:t>
            </a:r>
            <a:r>
              <a:rPr lang="en-US" altLang="zh-TW" sz="2600">
                <a:latin typeface="Arial" panose="020B0604020202020204" pitchFamily="34" charset="0"/>
              </a:rPr>
              <a:t>  The solutions of 2 sin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latin typeface="Arial" panose="020B0604020202020204" pitchFamily="34" charset="0"/>
              </a:rPr>
              <a:t> 1 are 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</a:rPr>
              <a:t>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  </a:t>
            </a:r>
            <a:r>
              <a:rPr lang="en-US" altLang="zh-TW" sz="2600" i="1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</a:rPr>
              <a:t> 30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 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150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 i="1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FF3300"/>
                </a:solidFill>
                <a:latin typeface="Symbol" panose="05050102010706020507" pitchFamily="18" charset="2"/>
              </a:rPr>
              <a:t>£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360</a:t>
            </a:r>
            <a:r>
              <a:rPr lang="en-US" altLang="zh-TW" sz="26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74EF919-4DE6-5748-84B9-E06603737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2941638"/>
            <a:ext cx="2174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E6C29B02-9A6B-F9FE-9ABA-1304484AF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375" y="2941638"/>
            <a:ext cx="16081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38" name="Group 79">
            <a:extLst>
              <a:ext uri="{FF2B5EF4-FFF2-40B4-BE49-F238E27FC236}">
                <a16:creationId xmlns:a16="http://schemas.microsoft.com/office/drawing/2014/main" id="{50B9D6CD-137B-05D2-FBC0-EF22A5C57225}"/>
              </a:ext>
            </a:extLst>
          </p:cNvPr>
          <p:cNvGrpSpPr>
            <a:grpSpLocks/>
          </p:cNvGrpSpPr>
          <p:nvPr/>
        </p:nvGrpSpPr>
        <p:grpSpPr bwMode="auto">
          <a:xfrm>
            <a:off x="5759450" y="2025650"/>
            <a:ext cx="2763838" cy="885825"/>
            <a:chOff x="3598" y="1130"/>
            <a:chExt cx="1741" cy="697"/>
          </a:xfrm>
        </p:grpSpPr>
        <p:sp>
          <p:nvSpPr>
            <p:cNvPr id="29733" name="Line 74">
              <a:extLst>
                <a:ext uri="{FF2B5EF4-FFF2-40B4-BE49-F238E27FC236}">
                  <a16:creationId xmlns:a16="http://schemas.microsoft.com/office/drawing/2014/main" id="{42622464-8B90-0CB3-F02B-FB4662B8D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" y="1157"/>
              <a:ext cx="5" cy="66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734" name="Line 76">
              <a:extLst>
                <a:ext uri="{FF2B5EF4-FFF2-40B4-BE49-F238E27FC236}">
                  <a16:creationId xmlns:a16="http://schemas.microsoft.com/office/drawing/2014/main" id="{5DABFA68-99F6-CFF3-93F7-B3A2464A6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" y="1130"/>
              <a:ext cx="5" cy="697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9" name="Text Box 81">
            <a:extLst>
              <a:ext uri="{FF2B5EF4-FFF2-40B4-BE49-F238E27FC236}">
                <a16:creationId xmlns:a16="http://schemas.microsoft.com/office/drawing/2014/main" id="{5B38C23F-8DC0-5E70-A662-556A200F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048250"/>
            <a:ext cx="903605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00" dirty="0">
                <a:latin typeface="Arial" pitchFamily="34" charset="0"/>
                <a:cs typeface="Times New Roman" pitchFamily="18" charset="0"/>
              </a:rPr>
              <a:t>the corresponding parts of the graph of </a:t>
            </a:r>
            <a:r>
              <a:rPr lang="en-US" altLang="zh-TW" sz="2600" i="1" dirty="0">
                <a:latin typeface="Arial" pitchFamily="34" charset="0"/>
              </a:rPr>
              <a:t>y</a:t>
            </a:r>
            <a:r>
              <a:rPr lang="en-US" altLang="zh-TW" sz="2600" dirty="0">
                <a:latin typeface="Arial" pitchFamily="34" charset="0"/>
              </a:rPr>
              <a:t> =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+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sin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dirty="0">
                <a:latin typeface="Arial" pitchFamily="34" charset="0"/>
              </a:rPr>
              <a:t> lie</a:t>
            </a:r>
            <a:r>
              <a:rPr lang="en-US" altLang="zh-TW" sz="2600" b="1" dirty="0">
                <a:solidFill>
                  <a:srgbClr val="333399"/>
                </a:solidFill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00" b="1" dirty="0">
                <a:solidFill>
                  <a:srgbClr val="3366FF"/>
                </a:solidFill>
                <a:latin typeface="Arial" pitchFamily="34" charset="0"/>
              </a:rPr>
              <a:t>on or below</a:t>
            </a:r>
            <a:r>
              <a:rPr lang="en-US" altLang="zh-TW" sz="2600" dirty="0">
                <a:latin typeface="Arial" pitchFamily="34" charset="0"/>
              </a:rPr>
              <a:t> the line </a:t>
            </a:r>
            <a:r>
              <a:rPr lang="en-US" altLang="zh-TW" sz="2600" i="1" dirty="0">
                <a:latin typeface="Arial" pitchFamily="34" charset="0"/>
              </a:rPr>
              <a:t>y</a:t>
            </a:r>
            <a:r>
              <a:rPr lang="en-US" altLang="zh-TW" sz="2600" dirty="0">
                <a:latin typeface="Arial" pitchFamily="34" charset="0"/>
              </a:rPr>
              <a:t> = 2.5.</a:t>
            </a:r>
          </a:p>
        </p:txBody>
      </p:sp>
      <p:sp>
        <p:nvSpPr>
          <p:cNvPr id="43" name="Oval 70">
            <a:extLst>
              <a:ext uri="{FF2B5EF4-FFF2-40B4-BE49-F238E27FC236}">
                <a16:creationId xmlns:a16="http://schemas.microsoft.com/office/drawing/2014/main" id="{9A008DBB-43E3-9170-4573-46677F3B1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7063" y="1968500"/>
            <a:ext cx="120650" cy="119063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CC00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44" name="Oval 70">
            <a:extLst>
              <a:ext uri="{FF2B5EF4-FFF2-40B4-BE49-F238E27FC236}">
                <a16:creationId xmlns:a16="http://schemas.microsoft.com/office/drawing/2014/main" id="{BE3529D6-4561-DF0E-F210-00F26AE6B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9788" y="1968500"/>
            <a:ext cx="119062" cy="119063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CC00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grpSp>
        <p:nvGrpSpPr>
          <p:cNvPr id="23" name="Group 93">
            <a:extLst>
              <a:ext uri="{FF2B5EF4-FFF2-40B4-BE49-F238E27FC236}">
                <a16:creationId xmlns:a16="http://schemas.microsoft.com/office/drawing/2014/main" id="{58ED819F-C9EC-FB2A-94B7-862652663781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1716088"/>
            <a:ext cx="2771775" cy="765175"/>
            <a:chOff x="3459" y="1135"/>
            <a:chExt cx="1746" cy="482"/>
          </a:xfrm>
        </p:grpSpPr>
        <p:sp>
          <p:nvSpPr>
            <p:cNvPr id="29728" name="Line 85">
              <a:extLst>
                <a:ext uri="{FF2B5EF4-FFF2-40B4-BE49-F238E27FC236}">
                  <a16:creationId xmlns:a16="http://schemas.microsoft.com/office/drawing/2014/main" id="{547D20A2-4555-637B-2AB1-04C430230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9" y="1187"/>
              <a:ext cx="136" cy="13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729" name="Freeform 87">
              <a:extLst>
                <a:ext uri="{FF2B5EF4-FFF2-40B4-BE49-F238E27FC236}">
                  <a16:creationId xmlns:a16="http://schemas.microsoft.com/office/drawing/2014/main" id="{8F2C1A91-9B3C-796D-2926-CBC3FFCA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5"/>
              <a:ext cx="1009" cy="422"/>
            </a:xfrm>
            <a:custGeom>
              <a:avLst/>
              <a:gdLst>
                <a:gd name="T0" fmla="*/ 0 w 1009"/>
                <a:gd name="T1" fmla="*/ 0 h 422"/>
                <a:gd name="T2" fmla="*/ 227 w 1009"/>
                <a:gd name="T3" fmla="*/ 227 h 422"/>
                <a:gd name="T4" fmla="*/ 313 w 1009"/>
                <a:gd name="T5" fmla="*/ 309 h 422"/>
                <a:gd name="T6" fmla="*/ 421 w 1009"/>
                <a:gd name="T7" fmla="*/ 385 h 422"/>
                <a:gd name="T8" fmla="*/ 521 w 1009"/>
                <a:gd name="T9" fmla="*/ 417 h 422"/>
                <a:gd name="T10" fmla="*/ 601 w 1009"/>
                <a:gd name="T11" fmla="*/ 417 h 422"/>
                <a:gd name="T12" fmla="*/ 697 w 1009"/>
                <a:gd name="T13" fmla="*/ 393 h 422"/>
                <a:gd name="T14" fmla="*/ 797 w 1009"/>
                <a:gd name="T15" fmla="*/ 329 h 422"/>
                <a:gd name="T16" fmla="*/ 929 w 1009"/>
                <a:gd name="T17" fmla="*/ 209 h 422"/>
                <a:gd name="T18" fmla="*/ 1009 w 1009"/>
                <a:gd name="T19" fmla="*/ 121 h 4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9" h="422">
                  <a:moveTo>
                    <a:pt x="0" y="0"/>
                  </a:moveTo>
                  <a:cubicBezTo>
                    <a:pt x="87" y="87"/>
                    <a:pt x="175" y="175"/>
                    <a:pt x="227" y="227"/>
                  </a:cubicBezTo>
                  <a:cubicBezTo>
                    <a:pt x="279" y="279"/>
                    <a:pt x="281" y="283"/>
                    <a:pt x="313" y="309"/>
                  </a:cubicBezTo>
                  <a:cubicBezTo>
                    <a:pt x="345" y="335"/>
                    <a:pt x="386" y="367"/>
                    <a:pt x="421" y="385"/>
                  </a:cubicBezTo>
                  <a:cubicBezTo>
                    <a:pt x="456" y="403"/>
                    <a:pt x="491" y="412"/>
                    <a:pt x="521" y="417"/>
                  </a:cubicBezTo>
                  <a:cubicBezTo>
                    <a:pt x="551" y="422"/>
                    <a:pt x="572" y="421"/>
                    <a:pt x="601" y="417"/>
                  </a:cubicBezTo>
                  <a:cubicBezTo>
                    <a:pt x="630" y="413"/>
                    <a:pt x="664" y="408"/>
                    <a:pt x="697" y="393"/>
                  </a:cubicBezTo>
                  <a:cubicBezTo>
                    <a:pt x="730" y="378"/>
                    <a:pt x="758" y="360"/>
                    <a:pt x="797" y="329"/>
                  </a:cubicBezTo>
                  <a:cubicBezTo>
                    <a:pt x="836" y="298"/>
                    <a:pt x="894" y="244"/>
                    <a:pt x="929" y="209"/>
                  </a:cubicBezTo>
                  <a:cubicBezTo>
                    <a:pt x="964" y="174"/>
                    <a:pt x="986" y="147"/>
                    <a:pt x="1009" y="121"/>
                  </a:cubicBezTo>
                </a:path>
              </a:pathLst>
            </a:custGeom>
            <a:noFill/>
            <a:ln w="349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9730" name="Group 90">
              <a:extLst>
                <a:ext uri="{FF2B5EF4-FFF2-40B4-BE49-F238E27FC236}">
                  <a16:creationId xmlns:a16="http://schemas.microsoft.com/office/drawing/2014/main" id="{4905B52F-B0C3-5F6F-53FC-E0B54D566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1135"/>
              <a:ext cx="661" cy="80"/>
              <a:chOff x="3567" y="1083"/>
              <a:chExt cx="661" cy="80"/>
            </a:xfrm>
          </p:grpSpPr>
          <p:sp>
            <p:nvSpPr>
              <p:cNvPr id="29731" name="Oval 91">
                <a:extLst>
                  <a:ext uri="{FF2B5EF4-FFF2-40B4-BE49-F238E27FC236}">
                    <a16:creationId xmlns:a16="http://schemas.microsoft.com/office/drawing/2014/main" id="{97560BE1-7FD7-FEE5-EF81-1C5110BE3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3" y="1088"/>
                <a:ext cx="75" cy="75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0">
                    <a:solidFill>
                      <a:srgbClr val="CC00CC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2" name="Oval 92">
                <a:extLst>
                  <a:ext uri="{FF2B5EF4-FFF2-40B4-BE49-F238E27FC236}">
                    <a16:creationId xmlns:a16="http://schemas.microsoft.com/office/drawing/2014/main" id="{8126123D-BB31-6799-6C07-E64D5F4F8E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67" y="1083"/>
                <a:ext cx="75" cy="75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0">
                    <a:solidFill>
                      <a:srgbClr val="CC00CC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6" name="Oval 92">
            <a:extLst>
              <a:ext uri="{FF2B5EF4-FFF2-40B4-BE49-F238E27FC236}">
                <a16:creationId xmlns:a16="http://schemas.microsoft.com/office/drawing/2014/main" id="{A04B5D61-B0CC-04DC-41A1-0058FE70B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8650" y="1968500"/>
            <a:ext cx="119063" cy="119063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CC00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37" name="Oval 92">
            <a:extLst>
              <a:ext uri="{FF2B5EF4-FFF2-40B4-BE49-F238E27FC236}">
                <a16:creationId xmlns:a16="http://schemas.microsoft.com/office/drawing/2014/main" id="{D72E083E-61F9-FB6F-5FD3-2C3B52D14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6138" y="1968500"/>
            <a:ext cx="119062" cy="119063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CC00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grpSp>
        <p:nvGrpSpPr>
          <p:cNvPr id="41" name="Group 80">
            <a:extLst>
              <a:ext uri="{FF2B5EF4-FFF2-40B4-BE49-F238E27FC236}">
                <a16:creationId xmlns:a16="http://schemas.microsoft.com/office/drawing/2014/main" id="{EE274507-A4CA-D98D-BC8C-892B2C142770}"/>
              </a:ext>
            </a:extLst>
          </p:cNvPr>
          <p:cNvGrpSpPr>
            <a:grpSpLocks/>
          </p:cNvGrpSpPr>
          <p:nvPr/>
        </p:nvGrpSpPr>
        <p:grpSpPr bwMode="auto">
          <a:xfrm>
            <a:off x="5708650" y="2879725"/>
            <a:ext cx="2876550" cy="122238"/>
            <a:chOff x="3569" y="1823"/>
            <a:chExt cx="1812" cy="77"/>
          </a:xfrm>
        </p:grpSpPr>
        <p:sp>
          <p:nvSpPr>
            <p:cNvPr id="29726" name="Oval 70">
              <a:extLst>
                <a:ext uri="{FF2B5EF4-FFF2-40B4-BE49-F238E27FC236}">
                  <a16:creationId xmlns:a16="http://schemas.microsoft.com/office/drawing/2014/main" id="{3241B22B-1F11-97C6-145A-2D0252473E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9" y="1825"/>
              <a:ext cx="75" cy="7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9727" name="Oval 71">
              <a:extLst>
                <a:ext uri="{FF2B5EF4-FFF2-40B4-BE49-F238E27FC236}">
                  <a16:creationId xmlns:a16="http://schemas.microsoft.com/office/drawing/2014/main" id="{A748AF93-845A-E0A6-7C6C-50F7D12111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6" y="1823"/>
              <a:ext cx="75" cy="7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80">
            <a:extLst>
              <a:ext uri="{FF2B5EF4-FFF2-40B4-BE49-F238E27FC236}">
                <a16:creationId xmlns:a16="http://schemas.microsoft.com/office/drawing/2014/main" id="{AF5DE7C8-B216-4838-DC1C-A2D7F65C0E48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2882900"/>
            <a:ext cx="1041400" cy="122238"/>
            <a:chOff x="3569" y="1823"/>
            <a:chExt cx="656" cy="77"/>
          </a:xfrm>
        </p:grpSpPr>
        <p:sp>
          <p:nvSpPr>
            <p:cNvPr id="29724" name="Oval 70">
              <a:extLst>
                <a:ext uri="{FF2B5EF4-FFF2-40B4-BE49-F238E27FC236}">
                  <a16:creationId xmlns:a16="http://schemas.microsoft.com/office/drawing/2014/main" id="{B97FA5EC-36CC-036A-321A-CCE4C462E9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9" y="1825"/>
              <a:ext cx="75" cy="7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9725" name="Oval 71">
              <a:extLst>
                <a:ext uri="{FF2B5EF4-FFF2-40B4-BE49-F238E27FC236}">
                  <a16:creationId xmlns:a16="http://schemas.microsoft.com/office/drawing/2014/main" id="{53CF755D-934B-B0A9-B623-108487EBE6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0" y="1823"/>
              <a:ext cx="75" cy="75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2" grpId="0" animBg="1"/>
      <p:bldP spid="42" grpId="1" animBg="1"/>
      <p:bldP spid="4" grpId="0"/>
      <p:bldP spid="6" grpId="0"/>
      <p:bldP spid="12" grpId="0"/>
      <p:bldP spid="15" grpId="0"/>
      <p:bldP spid="22" grpId="0"/>
      <p:bldP spid="29" grpId="0"/>
      <p:bldP spid="30" grpId="0"/>
      <p:bldP spid="39" grpId="0"/>
      <p:bldP spid="43" grpId="0" animBg="1"/>
      <p:bldP spid="43" grpId="1" animBg="1"/>
      <p:bldP spid="44" grpId="0" animBg="1"/>
      <p:bldP spid="44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" descr="Q:\Secondary (Maths)\[]Senior Maths\NSSMIA(Compulsory) 2nd Ed\Finalized\TRDVD\4A\[1] 5-Min Lec\Cartoon\Teacher and student artwork Tiff file\student_G7.tif">
            <a:extLst>
              <a:ext uri="{FF2B5EF4-FFF2-40B4-BE49-F238E27FC236}">
                <a16:creationId xmlns:a16="http://schemas.microsoft.com/office/drawing/2014/main" id="{D7F97EAE-CAA6-5F94-8863-42067A7F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692150"/>
            <a:ext cx="24257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AutoShape 8">
            <a:extLst>
              <a:ext uri="{FF2B5EF4-FFF2-40B4-BE49-F238E27FC236}">
                <a16:creationId xmlns:a16="http://schemas.microsoft.com/office/drawing/2014/main" id="{4E0E206E-AAEB-5CED-C9EE-8982051CBF76}"/>
              </a:ext>
            </a:extLst>
          </p:cNvPr>
          <p:cNvSpPr>
            <a:spLocks noChangeArrowheads="1"/>
          </p:cNvSpPr>
          <p:nvPr/>
        </p:nvSpPr>
        <p:spPr bwMode="auto">
          <a:xfrm rot="21379398" flipH="1">
            <a:off x="39688" y="412750"/>
            <a:ext cx="7077075" cy="2620963"/>
          </a:xfrm>
          <a:prstGeom prst="cloudCallout">
            <a:avLst>
              <a:gd name="adj1" fmla="val -57222"/>
              <a:gd name="adj2" fmla="val -722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5EDFC51D-D4F1-3A00-4F03-A35876F5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65175"/>
            <a:ext cx="570865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We have learnt how to solve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=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 by drawing the graph of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 on the graph of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), can we use the same method to solve inequalities?</a:t>
            </a:r>
          </a:p>
        </p:txBody>
      </p:sp>
      <p:sp>
        <p:nvSpPr>
          <p:cNvPr id="66" name="AutoShape 8">
            <a:extLst>
              <a:ext uri="{FF2B5EF4-FFF2-40B4-BE49-F238E27FC236}">
                <a16:creationId xmlns:a16="http://schemas.microsoft.com/office/drawing/2014/main" id="{B7088D62-60DE-2786-90A9-1C6BE5A4524E}"/>
              </a:ext>
            </a:extLst>
          </p:cNvPr>
          <p:cNvSpPr>
            <a:spLocks noChangeArrowheads="1"/>
          </p:cNvSpPr>
          <p:nvPr/>
        </p:nvSpPr>
        <p:spPr bwMode="auto">
          <a:xfrm rot="21379398" flipH="1">
            <a:off x="1970088" y="3581400"/>
            <a:ext cx="7081837" cy="2620963"/>
          </a:xfrm>
          <a:prstGeom prst="cloudCallout">
            <a:avLst>
              <a:gd name="adj1" fmla="val 51088"/>
              <a:gd name="adj2" fmla="val -3196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28D24B37-3799-E934-0206-D1CC4067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4040188"/>
            <a:ext cx="6653212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Yes, if the graph of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is given,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we can solve the inequalities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&gt;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 and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&lt;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, where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 is a constant,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by using the graphical method.</a:t>
            </a:r>
          </a:p>
        </p:txBody>
      </p:sp>
      <p:pic>
        <p:nvPicPr>
          <p:cNvPr id="8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B8D0A967-2207-C3C3-B579-C960BF85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7063"/>
            <a:ext cx="2736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6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70C3422F-7864-1F84-5390-CB1321A1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196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procedure is as follows:</a:t>
            </a:r>
          </a:p>
        </p:txBody>
      </p:sp>
      <p:sp>
        <p:nvSpPr>
          <p:cNvPr id="40" name="五邊形 39">
            <a:extLst>
              <a:ext uri="{FF2B5EF4-FFF2-40B4-BE49-F238E27FC236}">
                <a16:creationId xmlns:a16="http://schemas.microsoft.com/office/drawing/2014/main" id="{9CC5F0CC-250B-7ABA-796E-57FC815EA9DF}"/>
              </a:ext>
            </a:extLst>
          </p:cNvPr>
          <p:cNvSpPr/>
          <p:nvPr/>
        </p:nvSpPr>
        <p:spPr>
          <a:xfrm>
            <a:off x="160338" y="10572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F062FDA-2A01-444A-DB59-D29EA7A1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1687513"/>
            <a:ext cx="5100638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Write down the corresponding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simultaneous equations               .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物件 41">
            <a:extLst>
              <a:ext uri="{FF2B5EF4-FFF2-40B4-BE49-F238E27FC236}">
                <a16:creationId xmlns:a16="http://schemas.microsoft.com/office/drawing/2014/main" id="{7D1FC56F-55FE-6FDC-6CB7-789659B44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775" y="2128838"/>
          <a:ext cx="1276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22300" imgH="457200" progId="Equation.3">
                  <p:embed/>
                </p:oleObj>
              </mc:Choice>
              <mc:Fallback>
                <p:oleObj name="方程式" r:id="rId2" imgW="622300" imgH="457200" progId="Equation.3">
                  <p:embed/>
                  <p:pic>
                    <p:nvPicPr>
                      <p:cNvPr id="0" name="物件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2128838"/>
                        <a:ext cx="1276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五邊形 42">
            <a:extLst>
              <a:ext uri="{FF2B5EF4-FFF2-40B4-BE49-F238E27FC236}">
                <a16:creationId xmlns:a16="http://schemas.microsoft.com/office/drawing/2014/main" id="{F85B5A66-506C-9B2D-4446-FE94240B08C1}"/>
              </a:ext>
            </a:extLst>
          </p:cNvPr>
          <p:cNvSpPr/>
          <p:nvPr/>
        </p:nvSpPr>
        <p:spPr>
          <a:xfrm>
            <a:off x="107950" y="3429000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13556C61-1E23-C4BF-77D2-99711650E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076700"/>
            <a:ext cx="84248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Draw the horizontal line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 on the graph of </a:t>
            </a: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).                       </a:t>
            </a:r>
          </a:p>
        </p:txBody>
      </p:sp>
      <p:sp>
        <p:nvSpPr>
          <p:cNvPr id="45" name="矩形 21">
            <a:extLst>
              <a:ext uri="{FF2B5EF4-FFF2-40B4-BE49-F238E27FC236}">
                <a16:creationId xmlns:a16="http://schemas.microsoft.com/office/drawing/2014/main" id="{D221B06B-85C3-F772-B532-712258FF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1916113"/>
            <a:ext cx="741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k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0AE2232-C86A-711D-348D-3572FAD6E787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1196975"/>
            <a:ext cx="3744912" cy="2232025"/>
            <a:chOff x="5383497" y="1242545"/>
            <a:chExt cx="3744159" cy="2232126"/>
          </a:xfrm>
        </p:grpSpPr>
        <p:grpSp>
          <p:nvGrpSpPr>
            <p:cNvPr id="18444" name="Group 57">
              <a:extLst>
                <a:ext uri="{FF2B5EF4-FFF2-40B4-BE49-F238E27FC236}">
                  <a16:creationId xmlns:a16="http://schemas.microsoft.com/office/drawing/2014/main" id="{3DF88519-2C2B-A54E-06DA-63AC92B686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83497" y="1242545"/>
              <a:ext cx="3744159" cy="2232126"/>
              <a:chOff x="1232" y="1594"/>
              <a:chExt cx="980" cy="911"/>
            </a:xfrm>
          </p:grpSpPr>
          <p:sp>
            <p:nvSpPr>
              <p:cNvPr id="18447" name="Line 52">
                <a:extLst>
                  <a:ext uri="{FF2B5EF4-FFF2-40B4-BE49-F238E27FC236}">
                    <a16:creationId xmlns:a16="http://schemas.microsoft.com/office/drawing/2014/main" id="{F0286449-7B2E-E19F-A9F1-087BB8C1C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2280"/>
                <a:ext cx="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448" name="Line 16">
                <a:extLst>
                  <a:ext uri="{FF2B5EF4-FFF2-40B4-BE49-F238E27FC236}">
                    <a16:creationId xmlns:a16="http://schemas.microsoft.com/office/drawing/2014/main" id="{A7EDC677-9032-09A0-6ECD-6C7F367E8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8" y="1741"/>
                <a:ext cx="0" cy="7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449" name="Text Box 18">
                <a:extLst>
                  <a:ext uri="{FF2B5EF4-FFF2-40B4-BE49-F238E27FC236}">
                    <a16:creationId xmlns:a16="http://schemas.microsoft.com/office/drawing/2014/main" id="{FABEDB46-08CA-990B-336B-AB7EA083A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2" y="2254"/>
                <a:ext cx="163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8450" name="Text Box 19">
                <a:extLst>
                  <a:ext uri="{FF2B5EF4-FFF2-40B4-BE49-F238E27FC236}">
                    <a16:creationId xmlns:a16="http://schemas.microsoft.com/office/drawing/2014/main" id="{3BF517F1-C560-1ECC-FD49-E75EA5CAB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1594"/>
                <a:ext cx="15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8451" name="Text Box 20">
                <a:extLst>
                  <a:ext uri="{FF2B5EF4-FFF2-40B4-BE49-F238E27FC236}">
                    <a16:creationId xmlns:a16="http://schemas.microsoft.com/office/drawing/2014/main" id="{D9B03C8C-7666-040E-B41E-537503C6F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7" y="2201"/>
                <a:ext cx="12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8445" name="手繪多邊形 7">
              <a:extLst>
                <a:ext uri="{FF2B5EF4-FFF2-40B4-BE49-F238E27FC236}">
                  <a16:creationId xmlns:a16="http://schemas.microsoft.com/office/drawing/2014/main" id="{59797F7E-ECAA-FF16-2703-11AF451A2B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9928" y="2010918"/>
              <a:ext cx="1686072" cy="1437797"/>
            </a:xfrm>
            <a:custGeom>
              <a:avLst/>
              <a:gdLst>
                <a:gd name="T0" fmla="*/ 0 w 1697561"/>
                <a:gd name="T1" fmla="*/ 74186 h 1686777"/>
                <a:gd name="T2" fmla="*/ 413529 w 1697561"/>
                <a:gd name="T3" fmla="*/ 1 h 1686777"/>
                <a:gd name="T4" fmla="*/ 688221 w 1697561"/>
                <a:gd name="T5" fmla="*/ 35067 h 16867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7561" h="1686777">
                  <a:moveTo>
                    <a:pt x="0" y="1686777"/>
                  </a:moveTo>
                  <a:cubicBezTo>
                    <a:pt x="213942" y="1073240"/>
                    <a:pt x="739544" y="-1057"/>
                    <a:pt x="1020002" y="1"/>
                  </a:cubicBezTo>
                  <a:cubicBezTo>
                    <a:pt x="1300460" y="1059"/>
                    <a:pt x="1415515" y="235876"/>
                    <a:pt x="1697561" y="797322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46" name="手繪多邊形 3">
              <a:extLst>
                <a:ext uri="{FF2B5EF4-FFF2-40B4-BE49-F238E27FC236}">
                  <a16:creationId xmlns:a16="http://schemas.microsoft.com/office/drawing/2014/main" id="{E624FDCD-CE60-243E-1FF5-0A69CB18D32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59413" y="2029527"/>
              <a:ext cx="1490515" cy="1225855"/>
            </a:xfrm>
            <a:custGeom>
              <a:avLst/>
              <a:gdLst>
                <a:gd name="T0" fmla="*/ 0 w 1689243"/>
                <a:gd name="T1" fmla="*/ 1975 h 1686777"/>
                <a:gd name="T2" fmla="*/ 459715 w 1689243"/>
                <a:gd name="T3" fmla="*/ 1 h 1686777"/>
                <a:gd name="T4" fmla="*/ 761342 w 1689243"/>
                <a:gd name="T5" fmla="*/ 911 h 16867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9243" h="1686777">
                  <a:moveTo>
                    <a:pt x="0" y="1686777"/>
                  </a:moveTo>
                  <a:cubicBezTo>
                    <a:pt x="213942" y="1073240"/>
                    <a:pt x="739544" y="-1057"/>
                    <a:pt x="1020002" y="1"/>
                  </a:cubicBezTo>
                  <a:cubicBezTo>
                    <a:pt x="1300460" y="1059"/>
                    <a:pt x="1407197" y="217051"/>
                    <a:pt x="1689243" y="77849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491AF93-4636-4640-E90B-A14E89F37C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9400" y="2335213"/>
            <a:ext cx="3529013" cy="0"/>
          </a:xfrm>
          <a:prstGeom prst="line">
            <a:avLst/>
          </a:prstGeom>
          <a:noFill/>
          <a:ln w="28575" algn="ctr">
            <a:solidFill>
              <a:srgbClr val="F37B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矩形 21">
            <a:extLst>
              <a:ext uri="{FF2B5EF4-FFF2-40B4-BE49-F238E27FC236}">
                <a16:creationId xmlns:a16="http://schemas.microsoft.com/office/drawing/2014/main" id="{792D3FE2-02BC-4BC8-ADC2-012D2CC3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54781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)</a:t>
            </a: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 animBg="1"/>
      <p:bldP spid="41" grpId="0"/>
      <p:bldP spid="43" grpId="0" animBg="1"/>
      <p:bldP spid="44" grpId="0"/>
      <p:bldP spid="4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群組 53">
            <a:extLst>
              <a:ext uri="{FF2B5EF4-FFF2-40B4-BE49-F238E27FC236}">
                <a16:creationId xmlns:a16="http://schemas.microsoft.com/office/drawing/2014/main" id="{ED71D77F-677A-DFFD-0F60-D906D931566F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1196975"/>
            <a:ext cx="3744912" cy="2232025"/>
            <a:chOff x="5383497" y="1242545"/>
            <a:chExt cx="3744159" cy="2232126"/>
          </a:xfrm>
        </p:grpSpPr>
        <p:grpSp>
          <p:nvGrpSpPr>
            <p:cNvPr id="19483" name="Group 57">
              <a:extLst>
                <a:ext uri="{FF2B5EF4-FFF2-40B4-BE49-F238E27FC236}">
                  <a16:creationId xmlns:a16="http://schemas.microsoft.com/office/drawing/2014/main" id="{9EDD29BF-67EA-7EDC-E084-A5ACDB85FF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83497" y="1242545"/>
              <a:ext cx="3744159" cy="2232126"/>
              <a:chOff x="1232" y="1594"/>
              <a:chExt cx="980" cy="911"/>
            </a:xfrm>
          </p:grpSpPr>
          <p:sp>
            <p:nvSpPr>
              <p:cNvPr id="19486" name="Line 52">
                <a:extLst>
                  <a:ext uri="{FF2B5EF4-FFF2-40B4-BE49-F238E27FC236}">
                    <a16:creationId xmlns:a16="http://schemas.microsoft.com/office/drawing/2014/main" id="{D1232C3A-1D17-15E4-FC32-6428621E5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2280"/>
                <a:ext cx="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9487" name="Line 16">
                <a:extLst>
                  <a:ext uri="{FF2B5EF4-FFF2-40B4-BE49-F238E27FC236}">
                    <a16:creationId xmlns:a16="http://schemas.microsoft.com/office/drawing/2014/main" id="{EB589D22-9C09-1407-C509-DF4B701F8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8" y="1741"/>
                <a:ext cx="0" cy="7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9488" name="Text Box 18">
                <a:extLst>
                  <a:ext uri="{FF2B5EF4-FFF2-40B4-BE49-F238E27FC236}">
                    <a16:creationId xmlns:a16="http://schemas.microsoft.com/office/drawing/2014/main" id="{C26FA211-0005-5796-2082-AA4FB7A12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2" y="2254"/>
                <a:ext cx="163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9489" name="Text Box 19">
                <a:extLst>
                  <a:ext uri="{FF2B5EF4-FFF2-40B4-BE49-F238E27FC236}">
                    <a16:creationId xmlns:a16="http://schemas.microsoft.com/office/drawing/2014/main" id="{10972C4A-CA9A-7366-2C98-57CC2BBF1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1594"/>
                <a:ext cx="15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9490" name="Text Box 20">
                <a:extLst>
                  <a:ext uri="{FF2B5EF4-FFF2-40B4-BE49-F238E27FC236}">
                    <a16:creationId xmlns:a16="http://schemas.microsoft.com/office/drawing/2014/main" id="{4E6B6CEF-29AB-D6D6-96C5-A7A97D31D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7" y="2201"/>
                <a:ext cx="12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9484" name="手繪多邊形 7">
              <a:extLst>
                <a:ext uri="{FF2B5EF4-FFF2-40B4-BE49-F238E27FC236}">
                  <a16:creationId xmlns:a16="http://schemas.microsoft.com/office/drawing/2014/main" id="{825FF711-7AAB-5129-D527-349935327C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9928" y="2010918"/>
              <a:ext cx="1686072" cy="1437797"/>
            </a:xfrm>
            <a:custGeom>
              <a:avLst/>
              <a:gdLst>
                <a:gd name="T0" fmla="*/ 0 w 1697561"/>
                <a:gd name="T1" fmla="*/ 74186 h 1686777"/>
                <a:gd name="T2" fmla="*/ 413529 w 1697561"/>
                <a:gd name="T3" fmla="*/ 1 h 1686777"/>
                <a:gd name="T4" fmla="*/ 688221 w 1697561"/>
                <a:gd name="T5" fmla="*/ 35067 h 16867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7561" h="1686777">
                  <a:moveTo>
                    <a:pt x="0" y="1686777"/>
                  </a:moveTo>
                  <a:cubicBezTo>
                    <a:pt x="213942" y="1073240"/>
                    <a:pt x="739544" y="-1057"/>
                    <a:pt x="1020002" y="1"/>
                  </a:cubicBezTo>
                  <a:cubicBezTo>
                    <a:pt x="1300460" y="1059"/>
                    <a:pt x="1415515" y="235876"/>
                    <a:pt x="1697561" y="797322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85" name="手繪多邊形 3">
              <a:extLst>
                <a:ext uri="{FF2B5EF4-FFF2-40B4-BE49-F238E27FC236}">
                  <a16:creationId xmlns:a16="http://schemas.microsoft.com/office/drawing/2014/main" id="{9F956E18-1E00-C92F-7132-941195A3C64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59413" y="2029527"/>
              <a:ext cx="1490515" cy="1225855"/>
            </a:xfrm>
            <a:custGeom>
              <a:avLst/>
              <a:gdLst>
                <a:gd name="T0" fmla="*/ 0 w 1689243"/>
                <a:gd name="T1" fmla="*/ 1975 h 1686777"/>
                <a:gd name="T2" fmla="*/ 459715 w 1689243"/>
                <a:gd name="T3" fmla="*/ 1 h 1686777"/>
                <a:gd name="T4" fmla="*/ 761342 w 1689243"/>
                <a:gd name="T5" fmla="*/ 911 h 16867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9243" h="1686777">
                  <a:moveTo>
                    <a:pt x="0" y="1686777"/>
                  </a:moveTo>
                  <a:cubicBezTo>
                    <a:pt x="213942" y="1073240"/>
                    <a:pt x="739544" y="-1057"/>
                    <a:pt x="1020002" y="1"/>
                  </a:cubicBezTo>
                  <a:cubicBezTo>
                    <a:pt x="1300460" y="1059"/>
                    <a:pt x="1407197" y="217051"/>
                    <a:pt x="1689243" y="77849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9459" name="矩形 21">
            <a:extLst>
              <a:ext uri="{FF2B5EF4-FFF2-40B4-BE49-F238E27FC236}">
                <a16:creationId xmlns:a16="http://schemas.microsoft.com/office/drawing/2014/main" id="{375E572D-68DF-C013-E197-050D68A6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1916113"/>
            <a:ext cx="741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k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9460" name="直線接點 41">
            <a:extLst>
              <a:ext uri="{FF2B5EF4-FFF2-40B4-BE49-F238E27FC236}">
                <a16:creationId xmlns:a16="http://schemas.microsoft.com/office/drawing/2014/main" id="{FCFB6D46-6C0A-C61C-E060-7DF9A81EEF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9400" y="2335213"/>
            <a:ext cx="3529013" cy="0"/>
          </a:xfrm>
          <a:prstGeom prst="line">
            <a:avLst/>
          </a:prstGeom>
          <a:noFill/>
          <a:ln w="28575" algn="ctr">
            <a:solidFill>
              <a:srgbClr val="F37B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五邊形 15">
            <a:extLst>
              <a:ext uri="{FF2B5EF4-FFF2-40B4-BE49-F238E27FC236}">
                <a16:creationId xmlns:a16="http://schemas.microsoft.com/office/drawing/2014/main" id="{E8C1AC74-42C3-D41C-7AFA-A5A121F05261}"/>
              </a:ext>
            </a:extLst>
          </p:cNvPr>
          <p:cNvSpPr/>
          <p:nvPr/>
        </p:nvSpPr>
        <p:spPr>
          <a:xfrm>
            <a:off x="160338" y="1052513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0F1F782-39B9-C964-5C36-3E1C29779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3238"/>
            <a:ext cx="7369175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Determine which part(s) of the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graph of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give(s) the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solutions of the given inequality.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9E12CC6-5A14-F184-4624-202404D5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00425"/>
            <a:ext cx="81375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AutoNum type="alphaLcParenBoth"/>
            </a:pPr>
            <a:r>
              <a:rPr lang="en-US" altLang="zh-TW" sz="2600">
                <a:latin typeface="Arial" panose="020B0604020202020204" pitchFamily="34" charset="0"/>
              </a:rPr>
              <a:t>To solve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</a:t>
            </a:r>
            <a:r>
              <a:rPr lang="en-US" altLang="zh-TW" sz="2600">
                <a:solidFill>
                  <a:srgbClr val="3366FF"/>
                </a:solidFill>
                <a:latin typeface="Arial" panose="020B0604020202020204" pitchFamily="34" charset="0"/>
              </a:rPr>
              <a:t>&gt;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, 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71705C-0C02-A2B5-5B74-B71F6C88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400425"/>
            <a:ext cx="79883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                  find the part(s) of the graph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which lie(s) </a:t>
            </a:r>
            <a:r>
              <a:rPr lang="en-US" altLang="zh-TW" sz="2600">
                <a:solidFill>
                  <a:srgbClr val="3366FF"/>
                </a:solidFill>
                <a:latin typeface="Arial" panose="020B0604020202020204" pitchFamily="34" charset="0"/>
              </a:rPr>
              <a:t>above</a:t>
            </a:r>
            <a:r>
              <a:rPr lang="en-US" altLang="zh-TW" sz="2600">
                <a:latin typeface="Arial" panose="020B0604020202020204" pitchFamily="34" charset="0"/>
              </a:rPr>
              <a:t> the line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.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E7794B9-D79B-396A-059A-A18C4DB099F5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960563"/>
            <a:ext cx="2638425" cy="433387"/>
            <a:chOff x="5462907" y="1960307"/>
            <a:chExt cx="2637485" cy="434363"/>
          </a:xfrm>
        </p:grpSpPr>
        <p:sp>
          <p:nvSpPr>
            <p:cNvPr id="19478" name="手繪多邊形 19">
              <a:extLst>
                <a:ext uri="{FF2B5EF4-FFF2-40B4-BE49-F238E27FC236}">
                  <a16:creationId xmlns:a16="http://schemas.microsoft.com/office/drawing/2014/main" id="{660EBA3E-6F19-5509-9906-013AE620C6A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62907" y="1980092"/>
              <a:ext cx="137160" cy="296779"/>
            </a:xfrm>
            <a:custGeom>
              <a:avLst/>
              <a:gdLst>
                <a:gd name="T0" fmla="*/ 0 w 230156"/>
                <a:gd name="T1" fmla="*/ 2261 h 546015"/>
                <a:gd name="T2" fmla="*/ 2182 w 230156"/>
                <a:gd name="T3" fmla="*/ 0 h 5460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0156" h="546015">
                  <a:moveTo>
                    <a:pt x="0" y="546015"/>
                  </a:moveTo>
                  <a:cubicBezTo>
                    <a:pt x="72102" y="364112"/>
                    <a:pt x="135145" y="182056"/>
                    <a:pt x="230156" y="0"/>
                  </a:cubicBezTo>
                </a:path>
              </a:pathLst>
            </a:cu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79" name="手繪多邊形 7">
              <a:extLst>
                <a:ext uri="{FF2B5EF4-FFF2-40B4-BE49-F238E27FC236}">
                  <a16:creationId xmlns:a16="http://schemas.microsoft.com/office/drawing/2014/main" id="{3221C019-246F-DE71-E3FF-B566EC44D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71109" y="1960307"/>
              <a:ext cx="859525" cy="333343"/>
            </a:xfrm>
            <a:custGeom>
              <a:avLst/>
              <a:gdLst>
                <a:gd name="T0" fmla="*/ 7022 w 1036373"/>
                <a:gd name="T1" fmla="*/ 9084 h 519784"/>
                <a:gd name="T2" fmla="*/ 6101 w 1036373"/>
                <a:gd name="T3" fmla="*/ 8774 h 519784"/>
                <a:gd name="T4" fmla="*/ 90351 w 1036373"/>
                <a:gd name="T5" fmla="*/ 1 h 519784"/>
                <a:gd name="T6" fmla="*/ 192397 w 1036373"/>
                <a:gd name="T7" fmla="*/ 9130 h 5197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6373" h="519784">
                  <a:moveTo>
                    <a:pt x="37826" y="495036"/>
                  </a:moveTo>
                  <a:cubicBezTo>
                    <a:pt x="39870" y="494079"/>
                    <a:pt x="-44821" y="561276"/>
                    <a:pt x="32861" y="478151"/>
                  </a:cubicBezTo>
                  <a:cubicBezTo>
                    <a:pt x="90445" y="376459"/>
                    <a:pt x="322311" y="-1376"/>
                    <a:pt x="486692" y="4"/>
                  </a:cubicBezTo>
                  <a:cubicBezTo>
                    <a:pt x="767150" y="1062"/>
                    <a:pt x="886239" y="232163"/>
                    <a:pt x="1036373" y="497569"/>
                  </a:cubicBezTo>
                </a:path>
              </a:pathLst>
            </a:cu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80" name="Oval 20">
              <a:extLst>
                <a:ext uri="{FF2B5EF4-FFF2-40B4-BE49-F238E27FC236}">
                  <a16:creationId xmlns:a16="http://schemas.microsoft.com/office/drawing/2014/main" id="{C321E508-113E-7EE4-15C4-39EC3493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793" y="2281325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19481" name="Oval 20">
              <a:extLst>
                <a:ext uri="{FF2B5EF4-FFF2-40B4-BE49-F238E27FC236}">
                  <a16:creationId xmlns:a16="http://schemas.microsoft.com/office/drawing/2014/main" id="{06A86B8B-A009-1A38-6164-81C4EB9D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524" y="2286720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19482" name="Oval 20">
              <a:extLst>
                <a:ext uri="{FF2B5EF4-FFF2-40B4-BE49-F238E27FC236}">
                  <a16:creationId xmlns:a16="http://schemas.microsoft.com/office/drawing/2014/main" id="{B1406975-8905-6C8A-FDF9-61B02D34E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442" y="2276872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0552C47-4D54-ACD8-05F2-243FA5236259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568325"/>
            <a:ext cx="2160588" cy="719138"/>
            <a:chOff x="5531804" y="567564"/>
            <a:chExt cx="2160000" cy="720080"/>
          </a:xfrm>
        </p:grpSpPr>
        <p:sp>
          <p:nvSpPr>
            <p:cNvPr id="19476" name="AutoShape 48">
              <a:extLst>
                <a:ext uri="{FF2B5EF4-FFF2-40B4-BE49-F238E27FC236}">
                  <a16:creationId xmlns:a16="http://schemas.microsoft.com/office/drawing/2014/main" id="{FFF8C671-56A4-1E52-C70C-3A3EDABF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804" y="567564"/>
              <a:ext cx="2160000" cy="720080"/>
            </a:xfrm>
            <a:prstGeom prst="wedgeRoundRectCallout">
              <a:avLst>
                <a:gd name="adj1" fmla="val 24069"/>
                <a:gd name="adj2" fmla="val 183148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‘   ’ means the point is excluded.</a:t>
              </a:r>
            </a:p>
          </p:txBody>
        </p:sp>
        <p:sp>
          <p:nvSpPr>
            <p:cNvPr id="19477" name="Oval 20">
              <a:extLst>
                <a:ext uri="{FF2B5EF4-FFF2-40B4-BE49-F238E27FC236}">
                  <a16:creationId xmlns:a16="http://schemas.microsoft.com/office/drawing/2014/main" id="{447559E6-D3EB-D3A1-D5DD-562DD8CDB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691" y="708670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sp>
        <p:nvSpPr>
          <p:cNvPr id="45" name="Rectangle 8">
            <a:extLst>
              <a:ext uri="{FF2B5EF4-FFF2-40B4-BE49-F238E27FC236}">
                <a16:creationId xmlns:a16="http://schemas.microsoft.com/office/drawing/2014/main" id="{E915E714-56E4-F4B8-7F2F-F6ADD036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25938"/>
            <a:ext cx="30972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(b) To solve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</a:t>
            </a:r>
            <a:r>
              <a:rPr lang="en-US" altLang="zh-TW" sz="2600">
                <a:solidFill>
                  <a:srgbClr val="6600CC"/>
                </a:solidFill>
                <a:latin typeface="Arial" panose="020B0604020202020204" pitchFamily="34" charset="0"/>
              </a:rPr>
              <a:t>&lt;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, 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2A1FB29-24FC-CA2F-5E92-8CF9AAEF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37050"/>
            <a:ext cx="7416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                  find the part(s) of the graph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which lie(s) </a:t>
            </a:r>
            <a:r>
              <a:rPr lang="en-US" altLang="zh-TW" sz="2600">
                <a:solidFill>
                  <a:srgbClr val="6600CC"/>
                </a:solidFill>
                <a:latin typeface="Arial" panose="020B0604020202020204" pitchFamily="34" charset="0"/>
              </a:rPr>
              <a:t>below</a:t>
            </a:r>
            <a:r>
              <a:rPr lang="en-US" altLang="zh-TW" sz="2600">
                <a:latin typeface="Arial" panose="020B0604020202020204" pitchFamily="34" charset="0"/>
              </a:rPr>
              <a:t> the line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. 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409A286-62B1-9706-815D-29EC5FFC71B9}"/>
              </a:ext>
            </a:extLst>
          </p:cNvPr>
          <p:cNvGrpSpPr>
            <a:grpSpLocks/>
          </p:cNvGrpSpPr>
          <p:nvPr/>
        </p:nvGrpSpPr>
        <p:grpSpPr bwMode="auto">
          <a:xfrm>
            <a:off x="5578475" y="2276475"/>
            <a:ext cx="3057525" cy="1122363"/>
            <a:chOff x="5578793" y="2276871"/>
            <a:chExt cx="3057207" cy="1121233"/>
          </a:xfrm>
        </p:grpSpPr>
        <p:sp>
          <p:nvSpPr>
            <p:cNvPr id="19471" name="手繪多邊形 46">
              <a:extLst>
                <a:ext uri="{FF2B5EF4-FFF2-40B4-BE49-F238E27FC236}">
                  <a16:creationId xmlns:a16="http://schemas.microsoft.com/office/drawing/2014/main" id="{84C85020-A171-E5DC-59BE-FA6CF667F3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632769" y="2366399"/>
              <a:ext cx="1470004" cy="844068"/>
            </a:xfrm>
            <a:custGeom>
              <a:avLst/>
              <a:gdLst>
                <a:gd name="T0" fmla="*/ 0 w 1630310"/>
                <a:gd name="T1" fmla="*/ 80413 h 1132424"/>
                <a:gd name="T2" fmla="*/ 331995 w 1630310"/>
                <a:gd name="T3" fmla="*/ 0 h 1132424"/>
                <a:gd name="T4" fmla="*/ 642252 w 1630310"/>
                <a:gd name="T5" fmla="*/ 79022 h 11324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0310" h="1132424">
                  <a:moveTo>
                    <a:pt x="0" y="1132424"/>
                  </a:moveTo>
                  <a:cubicBezTo>
                    <a:pt x="299663" y="565661"/>
                    <a:pt x="562291" y="-1058"/>
                    <a:pt x="842749" y="0"/>
                  </a:cubicBezTo>
                  <a:cubicBezTo>
                    <a:pt x="1123207" y="1058"/>
                    <a:pt x="1348264" y="551397"/>
                    <a:pt x="1630310" y="1112843"/>
                  </a:cubicBezTo>
                </a:path>
              </a:pathLst>
            </a:custGeom>
            <a:noFill/>
            <a:ln w="28575" cap="flat" cmpd="sng" algn="ctr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72" name="Oval 20">
              <a:extLst>
                <a:ext uri="{FF2B5EF4-FFF2-40B4-BE49-F238E27FC236}">
                  <a16:creationId xmlns:a16="http://schemas.microsoft.com/office/drawing/2014/main" id="{A536FC98-B11A-0486-FB40-7DBD363E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793" y="2276871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66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19473" name="Oval 20">
              <a:extLst>
                <a:ext uri="{FF2B5EF4-FFF2-40B4-BE49-F238E27FC236}">
                  <a16:creationId xmlns:a16="http://schemas.microsoft.com/office/drawing/2014/main" id="{7565A735-EB95-BC6C-12E1-BCE84613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772" y="2280662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66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19474" name="Oval 20">
              <a:extLst>
                <a:ext uri="{FF2B5EF4-FFF2-40B4-BE49-F238E27FC236}">
                  <a16:creationId xmlns:a16="http://schemas.microsoft.com/office/drawing/2014/main" id="{6DAF74FA-FF37-A406-7A62-369B855A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442" y="2281325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66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19475" name="手繪多邊形 7">
              <a:extLst>
                <a:ext uri="{FF2B5EF4-FFF2-40B4-BE49-F238E27FC236}">
                  <a16:creationId xmlns:a16="http://schemas.microsoft.com/office/drawing/2014/main" id="{490DA6AA-D79E-494E-26CC-822FE6F60F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9107" y="2386012"/>
              <a:ext cx="546893" cy="1012092"/>
            </a:xfrm>
            <a:custGeom>
              <a:avLst/>
              <a:gdLst>
                <a:gd name="T0" fmla="*/ 0 w 550619"/>
                <a:gd name="T1" fmla="*/ 282058 h 1187354"/>
                <a:gd name="T2" fmla="*/ 251848 w 550619"/>
                <a:gd name="T3" fmla="*/ 129407 h 1187354"/>
                <a:gd name="T4" fmla="*/ 517978 w 550619"/>
                <a:gd name="T5" fmla="*/ 0 h 1187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0619" h="1187354">
                  <a:moveTo>
                    <a:pt x="0" y="1187354"/>
                  </a:moveTo>
                  <a:cubicBezTo>
                    <a:pt x="88440" y="992709"/>
                    <a:pt x="35429" y="1046696"/>
                    <a:pt x="267718" y="544754"/>
                  </a:cubicBezTo>
                  <a:cubicBezTo>
                    <a:pt x="360687" y="347328"/>
                    <a:pt x="478196" y="106622"/>
                    <a:pt x="550619" y="0"/>
                  </a:cubicBezTo>
                </a:path>
              </a:pathLst>
            </a:custGeom>
            <a:noFill/>
            <a:ln w="28575" cap="flat" cmpd="sng" algn="ctr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9470" name="矩形 21">
            <a:extLst>
              <a:ext uri="{FF2B5EF4-FFF2-40B4-BE49-F238E27FC236}">
                <a16:creationId xmlns:a16="http://schemas.microsoft.com/office/drawing/2014/main" id="{B438B66D-B3E3-FBEF-E824-0BDFD1BE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54781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)</a:t>
            </a: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7F8F10E-0BF5-8F36-8635-3ED9C2EC498F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1916113"/>
            <a:ext cx="3211512" cy="1535112"/>
            <a:chOff x="5630863" y="1916908"/>
            <a:chExt cx="3212089" cy="153454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FBC515D-5D4B-D563-4848-1182D2E0347E}"/>
                </a:ext>
              </a:extLst>
            </p:cNvPr>
            <p:cNvSpPr/>
            <p:nvPr/>
          </p:nvSpPr>
          <p:spPr>
            <a:xfrm>
              <a:off x="5630863" y="1916908"/>
              <a:ext cx="1517923" cy="1534541"/>
            </a:xfrm>
            <a:prstGeom prst="rect">
              <a:avLst/>
            </a:prstGeom>
            <a:solidFill>
              <a:srgbClr val="6600CC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BEB0F4C-147D-0417-1C1B-E0A4E47DD158}"/>
                </a:ext>
              </a:extLst>
            </p:cNvPr>
            <p:cNvSpPr/>
            <p:nvPr/>
          </p:nvSpPr>
          <p:spPr>
            <a:xfrm>
              <a:off x="8050648" y="1916908"/>
              <a:ext cx="792304" cy="1534541"/>
            </a:xfrm>
            <a:prstGeom prst="rect">
              <a:avLst/>
            </a:prstGeom>
            <a:solidFill>
              <a:srgbClr val="6600CC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EFFE1321-75F8-4AE1-55B2-A9C4C0189241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1916113"/>
            <a:ext cx="2690813" cy="1535112"/>
            <a:chOff x="5553599" y="1894458"/>
            <a:chExt cx="2690809" cy="153454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D5C1B61-0AAF-4BFE-6163-E8894D181434}"/>
                </a:ext>
              </a:extLst>
            </p:cNvPr>
            <p:cNvSpPr/>
            <p:nvPr/>
          </p:nvSpPr>
          <p:spPr>
            <a:xfrm>
              <a:off x="5553599" y="1894458"/>
              <a:ext cx="271463" cy="1534542"/>
            </a:xfrm>
            <a:prstGeom prst="rect">
              <a:avLst/>
            </a:prstGeom>
            <a:solidFill>
              <a:srgbClr val="00B0F0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9C76CCD-272F-DFB9-1BA4-591729926E6C}"/>
                </a:ext>
              </a:extLst>
            </p:cNvPr>
            <p:cNvSpPr/>
            <p:nvPr/>
          </p:nvSpPr>
          <p:spPr>
            <a:xfrm>
              <a:off x="7339534" y="1894458"/>
              <a:ext cx="904874" cy="1534542"/>
            </a:xfrm>
            <a:prstGeom prst="rect">
              <a:avLst/>
            </a:prstGeom>
            <a:solidFill>
              <a:srgbClr val="00B0F0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20484" name="群組 76">
            <a:extLst>
              <a:ext uri="{FF2B5EF4-FFF2-40B4-BE49-F238E27FC236}">
                <a16:creationId xmlns:a16="http://schemas.microsoft.com/office/drawing/2014/main" id="{2AE69CFE-14DA-CF84-8685-5E141AF17C0B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1196975"/>
            <a:ext cx="3768725" cy="2232025"/>
            <a:chOff x="5359553" y="1196869"/>
            <a:chExt cx="3768103" cy="2232126"/>
          </a:xfrm>
        </p:grpSpPr>
        <p:grpSp>
          <p:nvGrpSpPr>
            <p:cNvPr id="20505" name="群組 65">
              <a:extLst>
                <a:ext uri="{FF2B5EF4-FFF2-40B4-BE49-F238E27FC236}">
                  <a16:creationId xmlns:a16="http://schemas.microsoft.com/office/drawing/2014/main" id="{25F4D64F-2A83-1A8F-E14C-F7E00EAB0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3497" y="1196869"/>
              <a:ext cx="3744159" cy="2232126"/>
              <a:chOff x="5383497" y="1242545"/>
              <a:chExt cx="3744159" cy="2232126"/>
            </a:xfrm>
          </p:grpSpPr>
          <p:grpSp>
            <p:nvGrpSpPr>
              <p:cNvPr id="20508" name="Group 57">
                <a:extLst>
                  <a:ext uri="{FF2B5EF4-FFF2-40B4-BE49-F238E27FC236}">
                    <a16:creationId xmlns:a16="http://schemas.microsoft.com/office/drawing/2014/main" id="{6B53F53B-253F-55B5-A01E-0B82AC7F43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83497" y="1242545"/>
                <a:ext cx="3744159" cy="2232126"/>
                <a:chOff x="1232" y="1594"/>
                <a:chExt cx="980" cy="911"/>
              </a:xfrm>
            </p:grpSpPr>
            <p:sp>
              <p:nvSpPr>
                <p:cNvPr id="20511" name="Line 52">
                  <a:extLst>
                    <a:ext uri="{FF2B5EF4-FFF2-40B4-BE49-F238E27FC236}">
                      <a16:creationId xmlns:a16="http://schemas.microsoft.com/office/drawing/2014/main" id="{D115920F-A06E-A535-7D18-071334490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2" y="2280"/>
                  <a:ext cx="8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20512" name="Line 16">
                  <a:extLst>
                    <a:ext uri="{FF2B5EF4-FFF2-40B4-BE49-F238E27FC236}">
                      <a16:creationId xmlns:a16="http://schemas.microsoft.com/office/drawing/2014/main" id="{4A5690C9-4468-1042-4669-EE5771714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518" y="1741"/>
                  <a:ext cx="0" cy="7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20513" name="Text Box 18">
                  <a:extLst>
                    <a:ext uri="{FF2B5EF4-FFF2-40B4-BE49-F238E27FC236}">
                      <a16:creationId xmlns:a16="http://schemas.microsoft.com/office/drawing/2014/main" id="{51F66E94-6659-35A8-A3BA-3AB5382B85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2" y="2254"/>
                  <a:ext cx="163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1800"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0514" name="Text Box 19">
                  <a:extLst>
                    <a:ext uri="{FF2B5EF4-FFF2-40B4-BE49-F238E27FC236}">
                      <a16:creationId xmlns:a16="http://schemas.microsoft.com/office/drawing/2014/main" id="{BD0C5B95-DF78-0644-4ED6-A0E3F5E36E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1" y="1594"/>
                  <a:ext cx="155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1800" i="1">
                      <a:latin typeface="Arial" panose="020B0604020202020204" pitchFamily="34" charset="0"/>
                    </a:rPr>
                    <a:t>y</a:t>
                  </a:r>
                </a:p>
              </p:txBody>
            </p:sp>
            <p:sp>
              <p:nvSpPr>
                <p:cNvPr id="20515" name="Text Box 20">
                  <a:extLst>
                    <a:ext uri="{FF2B5EF4-FFF2-40B4-BE49-F238E27FC236}">
                      <a16:creationId xmlns:a16="http://schemas.microsoft.com/office/drawing/2014/main" id="{556DC0E7-4ABD-290E-E3C6-A457C65CFA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7" y="2201"/>
                  <a:ext cx="125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1800" i="1">
                      <a:latin typeface="Arial" panose="020B0604020202020204" pitchFamily="34" charset="0"/>
                    </a:rPr>
                    <a:t>x</a:t>
                  </a:r>
                </a:p>
              </p:txBody>
            </p:sp>
          </p:grpSp>
          <p:sp>
            <p:nvSpPr>
              <p:cNvPr id="20509" name="手繪多邊形 7">
                <a:extLst>
                  <a:ext uri="{FF2B5EF4-FFF2-40B4-BE49-F238E27FC236}">
                    <a16:creationId xmlns:a16="http://schemas.microsoft.com/office/drawing/2014/main" id="{BE5AF39A-783E-975C-9E45-CDA2F89E14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49928" y="2010918"/>
                <a:ext cx="1686072" cy="1437797"/>
              </a:xfrm>
              <a:custGeom>
                <a:avLst/>
                <a:gdLst>
                  <a:gd name="T0" fmla="*/ 0 w 1697561"/>
                  <a:gd name="T1" fmla="*/ 74186 h 1686777"/>
                  <a:gd name="T2" fmla="*/ 413529 w 1697561"/>
                  <a:gd name="T3" fmla="*/ 1 h 1686777"/>
                  <a:gd name="T4" fmla="*/ 688221 w 1697561"/>
                  <a:gd name="T5" fmla="*/ 35067 h 16867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97561" h="1686777">
                    <a:moveTo>
                      <a:pt x="0" y="1686777"/>
                    </a:moveTo>
                    <a:cubicBezTo>
                      <a:pt x="213942" y="1073240"/>
                      <a:pt x="739544" y="-1057"/>
                      <a:pt x="1020002" y="1"/>
                    </a:cubicBezTo>
                    <a:cubicBezTo>
                      <a:pt x="1300460" y="1059"/>
                      <a:pt x="1415515" y="235876"/>
                      <a:pt x="1697561" y="797322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10" name="手繪多邊形 3">
                <a:extLst>
                  <a:ext uri="{FF2B5EF4-FFF2-40B4-BE49-F238E27FC236}">
                    <a16:creationId xmlns:a16="http://schemas.microsoft.com/office/drawing/2014/main" id="{DC910F68-466B-09E6-C917-DC5195838D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459413" y="2029527"/>
                <a:ext cx="1490515" cy="1225855"/>
              </a:xfrm>
              <a:custGeom>
                <a:avLst/>
                <a:gdLst>
                  <a:gd name="T0" fmla="*/ 0 w 1689243"/>
                  <a:gd name="T1" fmla="*/ 1975 h 1686777"/>
                  <a:gd name="T2" fmla="*/ 459715 w 1689243"/>
                  <a:gd name="T3" fmla="*/ 1 h 1686777"/>
                  <a:gd name="T4" fmla="*/ 761342 w 1689243"/>
                  <a:gd name="T5" fmla="*/ 911 h 16867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9243" h="1686777">
                    <a:moveTo>
                      <a:pt x="0" y="1686777"/>
                    </a:moveTo>
                    <a:cubicBezTo>
                      <a:pt x="213942" y="1073240"/>
                      <a:pt x="739544" y="-1057"/>
                      <a:pt x="1020002" y="1"/>
                    </a:cubicBezTo>
                    <a:cubicBezTo>
                      <a:pt x="1300460" y="1059"/>
                      <a:pt x="1407197" y="217051"/>
                      <a:pt x="1689243" y="778497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0506" name="矩形 21">
              <a:extLst>
                <a:ext uri="{FF2B5EF4-FFF2-40B4-BE49-F238E27FC236}">
                  <a16:creationId xmlns:a16="http://schemas.microsoft.com/office/drawing/2014/main" id="{4CCEB296-9CFC-CD7F-76B0-297F1EE93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1166" y="1916832"/>
              <a:ext cx="7413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 </a:t>
              </a:r>
              <a:r>
                <a:rPr lang="en-US" altLang="zh-TW" sz="1800" i="1">
                  <a:latin typeface="Arial" panose="020B0604020202020204" pitchFamily="34" charset="0"/>
                  <a:ea typeface="Arial Unicode MS" pitchFamily="34" charset="-120"/>
                </a:rPr>
                <a:t>y</a:t>
              </a:r>
              <a:r>
                <a:rPr lang="en-US" altLang="zh-TW" sz="1800">
                  <a:latin typeface="Arial" panose="020B0604020202020204" pitchFamily="34" charset="0"/>
                  <a:ea typeface="Arial Unicode MS" pitchFamily="34" charset="-120"/>
                </a:rPr>
                <a:t> = </a:t>
              </a:r>
              <a:r>
                <a:rPr lang="en-US" altLang="zh-TW" sz="1800" i="1">
                  <a:latin typeface="Arial" panose="020B0604020202020204" pitchFamily="34" charset="0"/>
                  <a:ea typeface="Arial Unicode MS" pitchFamily="34" charset="-120"/>
                </a:rPr>
                <a:t>k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20507" name="直線接點 75">
              <a:extLst>
                <a:ext uri="{FF2B5EF4-FFF2-40B4-BE49-F238E27FC236}">
                  <a16:creationId xmlns:a16="http://schemas.microsoft.com/office/drawing/2014/main" id="{5315A561-EA78-9D74-3718-2E68F683C5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59553" y="2335300"/>
              <a:ext cx="3529317" cy="0"/>
            </a:xfrm>
            <a:prstGeom prst="line">
              <a:avLst/>
            </a:prstGeom>
            <a:noFill/>
            <a:ln w="28575" algn="ctr">
              <a:solidFill>
                <a:srgbClr val="F37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6" name="五邊形 15">
            <a:extLst>
              <a:ext uri="{FF2B5EF4-FFF2-40B4-BE49-F238E27FC236}">
                <a16:creationId xmlns:a16="http://schemas.microsoft.com/office/drawing/2014/main" id="{D8EC3B57-9B25-E4EA-2699-796B11C8A845}"/>
              </a:ext>
            </a:extLst>
          </p:cNvPr>
          <p:cNvSpPr/>
          <p:nvPr/>
        </p:nvSpPr>
        <p:spPr>
          <a:xfrm>
            <a:off x="160338" y="1062038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E4AEB29-E4FE-149A-8075-14EF5C35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2113"/>
            <a:ext cx="4752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Write down the range of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values of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that satisfy the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given inequality.</a:t>
            </a:r>
            <a:endParaRPr lang="en-US" altLang="zh-TW" sz="2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4E2DD0F-C2B7-FDC9-D4A3-4C4C3C888441}"/>
              </a:ext>
            </a:extLst>
          </p:cNvPr>
          <p:cNvGrpSpPr>
            <a:grpSpLocks/>
          </p:cNvGrpSpPr>
          <p:nvPr/>
        </p:nvGrpSpPr>
        <p:grpSpPr bwMode="auto">
          <a:xfrm>
            <a:off x="5578475" y="2278063"/>
            <a:ext cx="2525713" cy="115887"/>
            <a:chOff x="5579110" y="2278084"/>
            <a:chExt cx="2525549" cy="116586"/>
          </a:xfrm>
        </p:grpSpPr>
        <p:sp>
          <p:nvSpPr>
            <p:cNvPr id="20502" name="Oval 20">
              <a:extLst>
                <a:ext uri="{FF2B5EF4-FFF2-40B4-BE49-F238E27FC236}">
                  <a16:creationId xmlns:a16="http://schemas.microsoft.com/office/drawing/2014/main" id="{92E485AB-92B7-439C-E328-CC44AF77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110" y="2278084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0503" name="Oval 20">
              <a:extLst>
                <a:ext uri="{FF2B5EF4-FFF2-40B4-BE49-F238E27FC236}">
                  <a16:creationId xmlns:a16="http://schemas.microsoft.com/office/drawing/2014/main" id="{D3438DDD-B26E-D8E2-CCC9-5C0C41D8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5112" y="2278084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0504" name="Oval 20">
              <a:extLst>
                <a:ext uri="{FF2B5EF4-FFF2-40B4-BE49-F238E27FC236}">
                  <a16:creationId xmlns:a16="http://schemas.microsoft.com/office/drawing/2014/main" id="{16AF5754-B984-720D-5DD6-839C5897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709" y="2286720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81EDE2A-1059-B274-5DC3-4C277FDE7796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2393950"/>
            <a:ext cx="2425700" cy="430213"/>
            <a:chOff x="5631497" y="2394670"/>
            <a:chExt cx="2424841" cy="429886"/>
          </a:xfrm>
        </p:grpSpPr>
        <p:sp>
          <p:nvSpPr>
            <p:cNvPr id="20499" name="Line 17">
              <a:extLst>
                <a:ext uri="{FF2B5EF4-FFF2-40B4-BE49-F238E27FC236}">
                  <a16:creationId xmlns:a16="http://schemas.microsoft.com/office/drawing/2014/main" id="{9B56D4B2-391B-449A-AAD1-D4177C618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1497" y="2394670"/>
              <a:ext cx="3175" cy="419327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0" name="Line 17">
              <a:extLst>
                <a:ext uri="{FF2B5EF4-FFF2-40B4-BE49-F238E27FC236}">
                  <a16:creationId xmlns:a16="http://schemas.microsoft.com/office/drawing/2014/main" id="{03CD8786-4341-EC90-22A3-E5D5FB31A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5912" y="2394670"/>
              <a:ext cx="3175" cy="42988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1" name="Line 17">
              <a:extLst>
                <a:ext uri="{FF2B5EF4-FFF2-40B4-BE49-F238E27FC236}">
                  <a16:creationId xmlns:a16="http://schemas.microsoft.com/office/drawing/2014/main" id="{80B8464D-B0A8-2F9F-FC0B-FFF56D59C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0684" y="2409414"/>
              <a:ext cx="5654" cy="41514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18F8489C-F3D0-8036-29D2-B38BCE3507D2}"/>
              </a:ext>
            </a:extLst>
          </p:cNvPr>
          <p:cNvGrpSpPr>
            <a:grpSpLocks/>
          </p:cNvGrpSpPr>
          <p:nvPr/>
        </p:nvGrpSpPr>
        <p:grpSpPr bwMode="auto">
          <a:xfrm>
            <a:off x="5578475" y="2824163"/>
            <a:ext cx="2532063" cy="120650"/>
            <a:chOff x="5579110" y="2823727"/>
            <a:chExt cx="2531203" cy="120532"/>
          </a:xfrm>
        </p:grpSpPr>
        <p:sp>
          <p:nvSpPr>
            <p:cNvPr id="20496" name="Oval 20">
              <a:extLst>
                <a:ext uri="{FF2B5EF4-FFF2-40B4-BE49-F238E27FC236}">
                  <a16:creationId xmlns:a16="http://schemas.microsoft.com/office/drawing/2014/main" id="{9264E20B-D130-7E33-75E5-3FA38449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110" y="2823727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0497" name="Oval 20">
              <a:extLst>
                <a:ext uri="{FF2B5EF4-FFF2-40B4-BE49-F238E27FC236}">
                  <a16:creationId xmlns:a16="http://schemas.microsoft.com/office/drawing/2014/main" id="{864CC563-FCC3-0230-19FE-A29775E6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5112" y="2836309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0498" name="Oval 20">
              <a:extLst>
                <a:ext uri="{FF2B5EF4-FFF2-40B4-BE49-F238E27FC236}">
                  <a16:creationId xmlns:a16="http://schemas.microsoft.com/office/drawing/2014/main" id="{2F79CE94-66B7-6B57-678F-E64B4F5CC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363" y="2832058"/>
              <a:ext cx="107950" cy="10795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sp>
        <p:nvSpPr>
          <p:cNvPr id="64" name="AutoShape 8">
            <a:extLst>
              <a:ext uri="{FF2B5EF4-FFF2-40B4-BE49-F238E27FC236}">
                <a16:creationId xmlns:a16="http://schemas.microsoft.com/office/drawing/2014/main" id="{BA34129C-C2E1-F763-A457-6832E5257A4B}"/>
              </a:ext>
            </a:extLst>
          </p:cNvPr>
          <p:cNvSpPr>
            <a:spLocks noChangeArrowheads="1"/>
          </p:cNvSpPr>
          <p:nvPr/>
        </p:nvSpPr>
        <p:spPr bwMode="auto">
          <a:xfrm rot="21379398" flipH="1">
            <a:off x="85725" y="3502025"/>
            <a:ext cx="6573838" cy="3225800"/>
          </a:xfrm>
          <a:prstGeom prst="cloudCallout">
            <a:avLst>
              <a:gd name="adj1" fmla="val -61329"/>
              <a:gd name="adj2" fmla="val -584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491" name="矩形 21">
            <a:extLst>
              <a:ext uri="{FF2B5EF4-FFF2-40B4-BE49-F238E27FC236}">
                <a16:creationId xmlns:a16="http://schemas.microsoft.com/office/drawing/2014/main" id="{C12EFEA1-533A-5009-A737-E5E070EE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54781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)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7" name="矩形 21">
            <a:extLst>
              <a:ext uri="{FF2B5EF4-FFF2-40B4-BE49-F238E27FC236}">
                <a16:creationId xmlns:a16="http://schemas.microsoft.com/office/drawing/2014/main" id="{A3096555-CC93-7E84-748A-A3FEEB3D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1951038"/>
            <a:ext cx="996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</a:rPr>
              <a:t>) &gt; 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</a:rPr>
              <a:t>k</a:t>
            </a:r>
            <a:endParaRPr lang="zh-HK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51" name="矩形 21">
            <a:extLst>
              <a:ext uri="{FF2B5EF4-FFF2-40B4-BE49-F238E27FC236}">
                <a16:creationId xmlns:a16="http://schemas.microsoft.com/office/drawing/2014/main" id="{04324D0D-529A-8B3D-5AAC-EE6A56EA2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6844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solidFill>
                  <a:srgbClr val="6600CC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800">
                <a:solidFill>
                  <a:srgbClr val="6600CC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800" i="1">
                <a:solidFill>
                  <a:srgbClr val="6600CC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800">
                <a:solidFill>
                  <a:srgbClr val="6600CC"/>
                </a:solidFill>
                <a:latin typeface="Arial" panose="020B0604020202020204" pitchFamily="34" charset="0"/>
                <a:ea typeface="Arial Unicode MS" pitchFamily="34" charset="-120"/>
              </a:rPr>
              <a:t>) &lt; </a:t>
            </a:r>
            <a:r>
              <a:rPr lang="en-US" altLang="zh-TW" sz="1800" i="1">
                <a:solidFill>
                  <a:srgbClr val="6600CC"/>
                </a:solidFill>
                <a:latin typeface="Arial" panose="020B0604020202020204" pitchFamily="34" charset="0"/>
                <a:ea typeface="Arial Unicode MS" pitchFamily="34" charset="-120"/>
              </a:rPr>
              <a:t>k</a:t>
            </a:r>
            <a:endParaRPr lang="zh-HK" altLang="en-US" sz="1800">
              <a:solidFill>
                <a:srgbClr val="6600CC"/>
              </a:solidFill>
              <a:latin typeface="Arial" panose="020B0604020202020204" pitchFamily="34" charset="0"/>
            </a:endParaRPr>
          </a:p>
        </p:txBody>
      </p:sp>
      <p:pic>
        <p:nvPicPr>
          <p:cNvPr id="52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38C8821B-949C-5187-09DB-2044FE2A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6965950" y="3636963"/>
            <a:ext cx="257175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DA5887F7-FA9F-FF96-81E8-1FC02A87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913" y="3860800"/>
            <a:ext cx="6794501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When the inequality signs ‘&gt;’ and ‘&lt;‘ 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are replaced by ‘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’ and ‘’ respectively,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solutions include the value(s) 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of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which satisfy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=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i.e. the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-coordinate(s) of the 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intersection(s) of the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64" grpId="0" animBg="1"/>
      <p:bldP spid="47" grpId="0"/>
      <p:bldP spid="47" grpId="1"/>
      <p:bldP spid="51" grpId="0"/>
      <p:bldP spid="51" grpId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0" descr="Q:\Secondary (Maths)\NSS MIA 2n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B9C3C69E-04F9-AB0A-855A-A391C302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141663"/>
            <a:ext cx="24860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F4DBEE36-0BC7-97E1-726C-494EB5367968}"/>
              </a:ext>
            </a:extLst>
          </p:cNvPr>
          <p:cNvSpPr>
            <a:spLocks noChangeArrowheads="1"/>
          </p:cNvSpPr>
          <p:nvPr/>
        </p:nvSpPr>
        <p:spPr bwMode="auto">
          <a:xfrm rot="21379398" flipH="1">
            <a:off x="255588" y="1022350"/>
            <a:ext cx="6970712" cy="2762250"/>
          </a:xfrm>
          <a:prstGeom prst="cloudCallout">
            <a:avLst>
              <a:gd name="adj1" fmla="val -49505"/>
              <a:gd name="adj2" fmla="val 5976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229DE8-C93A-FC4C-B5EA-D18E8DCC1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060575"/>
            <a:ext cx="6175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Let us look at the following example.</a:t>
            </a:r>
            <a:endParaRPr lang="en-US" altLang="zh-TW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04EFCA58-4209-E64C-BF12-A69A51FD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635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Solve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&gt;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graphically.</a:t>
            </a:r>
          </a:p>
        </p:txBody>
      </p:sp>
      <p:pic>
        <p:nvPicPr>
          <p:cNvPr id="5" name="Picture 2" descr="NC01-1d-02">
            <a:extLst>
              <a:ext uri="{FF2B5EF4-FFF2-40B4-BE49-F238E27FC236}">
                <a16:creationId xmlns:a16="http://schemas.microsoft.com/office/drawing/2014/main" id="{BAA88762-EB19-3398-981B-BFF3CC6FA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376078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五邊形 5">
            <a:extLst>
              <a:ext uri="{FF2B5EF4-FFF2-40B4-BE49-F238E27FC236}">
                <a16:creationId xmlns:a16="http://schemas.microsoft.com/office/drawing/2014/main" id="{4168800F-C96F-B0B8-4EAD-B5356EC531AD}"/>
              </a:ext>
            </a:extLst>
          </p:cNvPr>
          <p:cNvSpPr/>
          <p:nvPr/>
        </p:nvSpPr>
        <p:spPr>
          <a:xfrm>
            <a:off x="250825" y="1268413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021E64A-A0A0-1028-CC8E-61D79D15A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1846263"/>
            <a:ext cx="50006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Write down the corresponding simultaneous equations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</a:t>
            </a: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1E93E4AB-49B1-FE9A-4A88-4F6AB3007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" y="2860675"/>
          <a:ext cx="4175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90500" imgH="457200" progId="Equation.3">
                  <p:embed/>
                </p:oleObj>
              </mc:Choice>
              <mc:Fallback>
                <p:oleObj name="方程式" r:id="rId3" imgW="190500" imgH="4572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860675"/>
                        <a:ext cx="4175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A7FA9CE6-29DD-479C-7A21-A780E0E75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008313"/>
            <a:ext cx="5032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029FE4A-506C-B4BB-4E81-0F672683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314700"/>
            <a:ext cx="1598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zh-TW" sz="28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F202178-645D-1068-2057-90CC2195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790825"/>
            <a:ext cx="26781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</a:t>
            </a:r>
            <a:endParaRPr lang="en-US" altLang="zh-TW" sz="28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9">
            <a:extLst>
              <a:ext uri="{FF2B5EF4-FFF2-40B4-BE49-F238E27FC236}">
                <a16:creationId xmlns:a16="http://schemas.microsoft.com/office/drawing/2014/main" id="{8DD72466-2278-FE08-813C-389C4FF5A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635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Solve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&gt;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graphically.</a:t>
            </a:r>
          </a:p>
        </p:txBody>
      </p:sp>
      <p:pic>
        <p:nvPicPr>
          <p:cNvPr id="23555" name="Picture 2" descr="NC01-1d-02">
            <a:extLst>
              <a:ext uri="{FF2B5EF4-FFF2-40B4-BE49-F238E27FC236}">
                <a16:creationId xmlns:a16="http://schemas.microsoft.com/office/drawing/2014/main" id="{94359FE9-6B13-3FB2-FC1E-9D7C40DE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376078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五邊形 11">
            <a:extLst>
              <a:ext uri="{FF2B5EF4-FFF2-40B4-BE49-F238E27FC236}">
                <a16:creationId xmlns:a16="http://schemas.microsoft.com/office/drawing/2014/main" id="{7EB9E3AA-4995-5DB9-96CF-CA1F7C4BCF0A}"/>
              </a:ext>
            </a:extLst>
          </p:cNvPr>
          <p:cNvSpPr/>
          <p:nvPr/>
        </p:nvSpPr>
        <p:spPr>
          <a:xfrm>
            <a:off x="250825" y="1268413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52EB08A-6C82-B2E3-54C2-D2E62E60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1828800"/>
            <a:ext cx="455612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Draw the horizontal line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on the graph of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= 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.                       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CDA3F4C-C361-A019-092C-A3F94DB22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2781300"/>
            <a:ext cx="363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E6877E55-2286-094B-4ED3-A0C90E39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23495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 </a:t>
            </a:r>
            <a:r>
              <a:rPr lang="en-US" altLang="zh-TW" sz="2000">
                <a:latin typeface="Arial" panose="020B0604020202020204" pitchFamily="34" charset="0"/>
              </a:rPr>
              <a:t>= 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6" name="Group 33">
            <a:extLst>
              <a:ext uri="{FF2B5EF4-FFF2-40B4-BE49-F238E27FC236}">
                <a16:creationId xmlns:a16="http://schemas.microsoft.com/office/drawing/2014/main" id="{AC9418E2-1CBE-3BCF-6EC8-5A0625C31F9E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706688"/>
            <a:ext cx="1223962" cy="147637"/>
            <a:chOff x="1307" y="1690"/>
            <a:chExt cx="771" cy="93"/>
          </a:xfrm>
        </p:grpSpPr>
        <p:sp>
          <p:nvSpPr>
            <p:cNvPr id="23564" name="Oval 34">
              <a:extLst>
                <a:ext uri="{FF2B5EF4-FFF2-40B4-BE49-F238E27FC236}">
                  <a16:creationId xmlns:a16="http://schemas.microsoft.com/office/drawing/2014/main" id="{F1702553-9784-A417-E8C2-5BB455AD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692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3565" name="Oval 35">
              <a:extLst>
                <a:ext uri="{FF2B5EF4-FFF2-40B4-BE49-F238E27FC236}">
                  <a16:creationId xmlns:a16="http://schemas.microsoft.com/office/drawing/2014/main" id="{D9678BE0-6C92-0F04-7E9A-D8599DD0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690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B1AE2D-CE36-339D-FCE1-6D117117E0C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233488"/>
            <a:ext cx="3684588" cy="1504950"/>
            <a:chOff x="5292080" y="1233761"/>
            <a:chExt cx="3685232" cy="1504950"/>
          </a:xfrm>
        </p:grpSpPr>
        <p:pic>
          <p:nvPicPr>
            <p:cNvPr id="23562" name="Picture 12">
              <a:extLst>
                <a:ext uri="{FF2B5EF4-FFF2-40B4-BE49-F238E27FC236}">
                  <a16:creationId xmlns:a16="http://schemas.microsoft.com/office/drawing/2014/main" id="{3DB1E514-2E82-6859-8D69-0C9A05672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233761"/>
              <a:ext cx="364807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Rectangle 8">
              <a:extLst>
                <a:ext uri="{FF2B5EF4-FFF2-40B4-BE49-F238E27FC236}">
                  <a16:creationId xmlns:a16="http://schemas.microsoft.com/office/drawing/2014/main" id="{42AA0F39-AB68-5365-2659-D786F6C7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080" y="1301859"/>
              <a:ext cx="368523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two graphs intersect at </a:t>
              </a:r>
              <a:r>
                <a:rPr lang="en-US" altLang="zh-TW" sz="2400" i="1">
                  <a:solidFill>
                    <a:srgbClr val="CC00CC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solidFill>
                    <a:srgbClr val="CC00CC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TW" sz="2400">
                  <a:solidFill>
                    <a:srgbClr val="CC00CC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–1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US" altLang="zh-TW" sz="2400" i="1">
                  <a:solidFill>
                    <a:srgbClr val="CC00CC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400">
                  <a:solidFill>
                    <a:srgbClr val="CC00CC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= 0.5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NC01-1d-02">
            <a:extLst>
              <a:ext uri="{FF2B5EF4-FFF2-40B4-BE49-F238E27FC236}">
                <a16:creationId xmlns:a16="http://schemas.microsoft.com/office/drawing/2014/main" id="{AAB5CDE7-0E09-2C4B-18C0-6812D11E9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376078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Line 13">
            <a:extLst>
              <a:ext uri="{FF2B5EF4-FFF2-40B4-BE49-F238E27FC236}">
                <a16:creationId xmlns:a16="http://schemas.microsoft.com/office/drawing/2014/main" id="{E13A28DC-90FE-9F2E-0C47-476CBB346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2781300"/>
            <a:ext cx="363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0" name="Text Box 14">
            <a:extLst>
              <a:ext uri="{FF2B5EF4-FFF2-40B4-BE49-F238E27FC236}">
                <a16:creationId xmlns:a16="http://schemas.microsoft.com/office/drawing/2014/main" id="{B7A027E3-4D8E-7E63-DF2F-A9210D3BA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23495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 </a:t>
            </a:r>
            <a:r>
              <a:rPr lang="en-US" altLang="zh-TW" sz="2000">
                <a:latin typeface="Arial" panose="020B0604020202020204" pitchFamily="34" charset="0"/>
              </a:rPr>
              <a:t>= 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0485" name="Group 33">
            <a:extLst>
              <a:ext uri="{FF2B5EF4-FFF2-40B4-BE49-F238E27FC236}">
                <a16:creationId xmlns:a16="http://schemas.microsoft.com/office/drawing/2014/main" id="{ED8C403A-3A88-9AFB-4708-D037EE132EE4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706688"/>
            <a:ext cx="1223962" cy="147637"/>
            <a:chOff x="1307" y="1690"/>
            <a:chExt cx="771" cy="93"/>
          </a:xfrm>
        </p:grpSpPr>
        <p:sp>
          <p:nvSpPr>
            <p:cNvPr id="24592" name="Oval 34">
              <a:extLst>
                <a:ext uri="{FF2B5EF4-FFF2-40B4-BE49-F238E27FC236}">
                  <a16:creationId xmlns:a16="http://schemas.microsoft.com/office/drawing/2014/main" id="{03D2D5A3-A82C-8EB6-3C6A-390C4493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692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4593" name="Oval 35">
              <a:extLst>
                <a:ext uri="{FF2B5EF4-FFF2-40B4-BE49-F238E27FC236}">
                  <a16:creationId xmlns:a16="http://schemas.microsoft.com/office/drawing/2014/main" id="{84F98752-8799-0AB0-9AF4-227A4B376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690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CC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sp>
        <p:nvSpPr>
          <p:cNvPr id="24582" name="Text Box 9">
            <a:extLst>
              <a:ext uri="{FF2B5EF4-FFF2-40B4-BE49-F238E27FC236}">
                <a16:creationId xmlns:a16="http://schemas.microsoft.com/office/drawing/2014/main" id="{63014BAB-1882-FBE3-15E3-552D22B2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635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Solve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&gt;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graphically.</a:t>
            </a:r>
          </a:p>
        </p:txBody>
      </p:sp>
      <p:sp>
        <p:nvSpPr>
          <p:cNvPr id="22" name="五邊形 21">
            <a:extLst>
              <a:ext uri="{FF2B5EF4-FFF2-40B4-BE49-F238E27FC236}">
                <a16:creationId xmlns:a16="http://schemas.microsoft.com/office/drawing/2014/main" id="{6EBA9856-783E-7482-1107-6D7A1D84DC36}"/>
              </a:ext>
            </a:extLst>
          </p:cNvPr>
          <p:cNvSpPr/>
          <p:nvPr/>
        </p:nvSpPr>
        <p:spPr>
          <a:xfrm>
            <a:off x="250825" y="1268413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62E68040-59E7-2422-B5B5-2FAB8C2A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1828800"/>
            <a:ext cx="485775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Determine which part(s) of the graph of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= –2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+ 3 give(s) the solutions of the given inequality.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E42AB4F-6848-0AD1-3701-59DC2AA80DD1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705100"/>
            <a:ext cx="1223962" cy="147638"/>
            <a:chOff x="1307" y="1690"/>
            <a:chExt cx="771" cy="93"/>
          </a:xfrm>
        </p:grpSpPr>
        <p:sp>
          <p:nvSpPr>
            <p:cNvPr id="24590" name="Oval 29">
              <a:extLst>
                <a:ext uri="{FF2B5EF4-FFF2-40B4-BE49-F238E27FC236}">
                  <a16:creationId xmlns:a16="http://schemas.microsoft.com/office/drawing/2014/main" id="{85877DCB-0970-5442-2001-602D4909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692"/>
              <a:ext cx="91" cy="9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4591" name="Oval 30">
              <a:extLst>
                <a:ext uri="{FF2B5EF4-FFF2-40B4-BE49-F238E27FC236}">
                  <a16:creationId xmlns:a16="http://schemas.microsoft.com/office/drawing/2014/main" id="{7222FB63-9CD6-2E39-D3B6-6D548641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690"/>
              <a:ext cx="91" cy="9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</p:grpSp>
      <p:sp>
        <p:nvSpPr>
          <p:cNvPr id="16" name="手繪多邊形 15">
            <a:extLst>
              <a:ext uri="{FF2B5EF4-FFF2-40B4-BE49-F238E27FC236}">
                <a16:creationId xmlns:a16="http://schemas.microsoft.com/office/drawing/2014/main" id="{FD55C47B-8D18-7E8B-E813-7A6358DB4A8C}"/>
              </a:ext>
            </a:extLst>
          </p:cNvPr>
          <p:cNvSpPr/>
          <p:nvPr/>
        </p:nvSpPr>
        <p:spPr>
          <a:xfrm>
            <a:off x="6784975" y="2381250"/>
            <a:ext cx="987425" cy="339725"/>
          </a:xfrm>
          <a:custGeom>
            <a:avLst/>
            <a:gdLst>
              <a:gd name="connsiteX0" fmla="*/ 0 w 976313"/>
              <a:gd name="connsiteY0" fmla="*/ 347663 h 347663"/>
              <a:gd name="connsiteX1" fmla="*/ 473869 w 976313"/>
              <a:gd name="connsiteY1" fmla="*/ 0 h 347663"/>
              <a:gd name="connsiteX2" fmla="*/ 976313 w 976313"/>
              <a:gd name="connsiteY2" fmla="*/ 345281 h 347663"/>
              <a:gd name="connsiteX0" fmla="*/ 0 w 976313"/>
              <a:gd name="connsiteY0" fmla="*/ 359341 h 359341"/>
              <a:gd name="connsiteX1" fmla="*/ 473869 w 976313"/>
              <a:gd name="connsiteY1" fmla="*/ 11678 h 359341"/>
              <a:gd name="connsiteX2" fmla="*/ 750094 w 976313"/>
              <a:gd name="connsiteY2" fmla="*/ 107549 h 359341"/>
              <a:gd name="connsiteX3" fmla="*/ 976313 w 976313"/>
              <a:gd name="connsiteY3" fmla="*/ 356959 h 359341"/>
              <a:gd name="connsiteX0" fmla="*/ 0 w 976313"/>
              <a:gd name="connsiteY0" fmla="*/ 322735 h 322735"/>
              <a:gd name="connsiteX1" fmla="*/ 345282 w 976313"/>
              <a:gd name="connsiteY1" fmla="*/ 17935 h 322735"/>
              <a:gd name="connsiteX2" fmla="*/ 750094 w 976313"/>
              <a:gd name="connsiteY2" fmla="*/ 70943 h 322735"/>
              <a:gd name="connsiteX3" fmla="*/ 976313 w 976313"/>
              <a:gd name="connsiteY3" fmla="*/ 320353 h 322735"/>
              <a:gd name="connsiteX0" fmla="*/ 0 w 976313"/>
              <a:gd name="connsiteY0" fmla="*/ 344509 h 344509"/>
              <a:gd name="connsiteX1" fmla="*/ 345282 w 976313"/>
              <a:gd name="connsiteY1" fmla="*/ 39709 h 344509"/>
              <a:gd name="connsiteX2" fmla="*/ 578644 w 976313"/>
              <a:gd name="connsiteY2" fmla="*/ 9374 h 344509"/>
              <a:gd name="connsiteX3" fmla="*/ 750094 w 976313"/>
              <a:gd name="connsiteY3" fmla="*/ 92717 h 344509"/>
              <a:gd name="connsiteX4" fmla="*/ 976313 w 976313"/>
              <a:gd name="connsiteY4" fmla="*/ 342127 h 344509"/>
              <a:gd name="connsiteX0" fmla="*/ 0 w 976313"/>
              <a:gd name="connsiteY0" fmla="*/ 344509 h 344509"/>
              <a:gd name="connsiteX1" fmla="*/ 345282 w 976313"/>
              <a:gd name="connsiteY1" fmla="*/ 39709 h 344509"/>
              <a:gd name="connsiteX2" fmla="*/ 578644 w 976313"/>
              <a:gd name="connsiteY2" fmla="*/ 9374 h 344509"/>
              <a:gd name="connsiteX3" fmla="*/ 750094 w 976313"/>
              <a:gd name="connsiteY3" fmla="*/ 92717 h 344509"/>
              <a:gd name="connsiteX4" fmla="*/ 912019 w 976313"/>
              <a:gd name="connsiteY4" fmla="*/ 247499 h 344509"/>
              <a:gd name="connsiteX5" fmla="*/ 976313 w 976313"/>
              <a:gd name="connsiteY5" fmla="*/ 342127 h 344509"/>
              <a:gd name="connsiteX0" fmla="*/ 0 w 988220"/>
              <a:gd name="connsiteY0" fmla="*/ 344509 h 344509"/>
              <a:gd name="connsiteX1" fmla="*/ 345282 w 988220"/>
              <a:gd name="connsiteY1" fmla="*/ 39709 h 344509"/>
              <a:gd name="connsiteX2" fmla="*/ 578644 w 988220"/>
              <a:gd name="connsiteY2" fmla="*/ 9374 h 344509"/>
              <a:gd name="connsiteX3" fmla="*/ 750094 w 988220"/>
              <a:gd name="connsiteY3" fmla="*/ 92717 h 344509"/>
              <a:gd name="connsiteX4" fmla="*/ 912019 w 988220"/>
              <a:gd name="connsiteY4" fmla="*/ 247499 h 344509"/>
              <a:gd name="connsiteX5" fmla="*/ 988220 w 988220"/>
              <a:gd name="connsiteY5" fmla="*/ 342127 h 344509"/>
              <a:gd name="connsiteX0" fmla="*/ 0 w 988220"/>
              <a:gd name="connsiteY0" fmla="*/ 339953 h 339953"/>
              <a:gd name="connsiteX1" fmla="*/ 295276 w 988220"/>
              <a:gd name="connsiteY1" fmla="*/ 49441 h 339953"/>
              <a:gd name="connsiteX2" fmla="*/ 578644 w 988220"/>
              <a:gd name="connsiteY2" fmla="*/ 4818 h 339953"/>
              <a:gd name="connsiteX3" fmla="*/ 750094 w 988220"/>
              <a:gd name="connsiteY3" fmla="*/ 88161 h 339953"/>
              <a:gd name="connsiteX4" fmla="*/ 912019 w 988220"/>
              <a:gd name="connsiteY4" fmla="*/ 242943 h 339953"/>
              <a:gd name="connsiteX5" fmla="*/ 988220 w 988220"/>
              <a:gd name="connsiteY5" fmla="*/ 337571 h 33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220" h="339953">
                <a:moveTo>
                  <a:pt x="0" y="339953"/>
                </a:moveTo>
                <a:cubicBezTo>
                  <a:pt x="155575" y="166320"/>
                  <a:pt x="198835" y="105297"/>
                  <a:pt x="295276" y="49441"/>
                </a:cubicBezTo>
                <a:cubicBezTo>
                  <a:pt x="391717" y="-6415"/>
                  <a:pt x="511175" y="-4017"/>
                  <a:pt x="578644" y="4818"/>
                </a:cubicBezTo>
                <a:cubicBezTo>
                  <a:pt x="646113" y="13653"/>
                  <a:pt x="698500" y="50061"/>
                  <a:pt x="750094" y="88161"/>
                </a:cubicBezTo>
                <a:cubicBezTo>
                  <a:pt x="801688" y="126261"/>
                  <a:pt x="874316" y="201375"/>
                  <a:pt x="912019" y="242943"/>
                </a:cubicBezTo>
                <a:cubicBezTo>
                  <a:pt x="949722" y="284511"/>
                  <a:pt x="973536" y="320212"/>
                  <a:pt x="988220" y="337571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7" name="AutoShape 31">
            <a:extLst>
              <a:ext uri="{FF2B5EF4-FFF2-40B4-BE49-F238E27FC236}">
                <a16:creationId xmlns:a16="http://schemas.microsoft.com/office/drawing/2014/main" id="{0BAB0444-0BE5-E782-F73A-77CB7776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74688"/>
            <a:ext cx="3400425" cy="1187450"/>
          </a:xfrm>
          <a:prstGeom prst="wedgeRoundRectCallout">
            <a:avLst>
              <a:gd name="adj1" fmla="val 6694"/>
              <a:gd name="adj2" fmla="val 9888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487A51-A1CA-E3F6-024B-E3257B5C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869950"/>
            <a:ext cx="3438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So it gives the solutions of the given inequality.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8BF9B7-D9CE-E4B1-EDF5-4C1ED1B6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869950"/>
            <a:ext cx="32750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values of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in this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part are greater than 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17" grpId="0" animBg="1"/>
      <p:bldP spid="2" grpId="0"/>
      <p:bldP spid="3" grpId="0"/>
      <p:bldP spid="3" grpId="1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1123</Words>
  <Application>Microsoft Office PowerPoint</Application>
  <PresentationFormat>如螢幕大小 (4:3)</PresentationFormat>
  <Paragraphs>128</Paragraphs>
  <Slides>14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Arial</vt:lpstr>
      <vt:lpstr>新細明體</vt:lpstr>
      <vt:lpstr>Calibri</vt:lpstr>
      <vt:lpstr>Arial Black</vt:lpstr>
      <vt:lpstr>Times New Roman</vt:lpstr>
      <vt:lpstr>Symbol</vt:lpstr>
      <vt:lpstr>Arial Unicode MS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851</cp:revision>
  <cp:lastPrinted>2016-03-08T09:03:28Z</cp:lastPrinted>
  <dcterms:created xsi:type="dcterms:W3CDTF">2008-10-21T01:19:13Z</dcterms:created>
  <dcterms:modified xsi:type="dcterms:W3CDTF">2024-12-08T08:09:24Z</dcterms:modified>
</cp:coreProperties>
</file>