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14" r:id="rId1"/>
    <p:sldMasterId id="2147484926" r:id="rId2"/>
  </p:sldMasterIdLst>
  <p:notesMasterIdLst>
    <p:notesMasterId r:id="rId14"/>
  </p:notesMasterIdLst>
  <p:handoutMasterIdLst>
    <p:handoutMasterId r:id="rId15"/>
  </p:handoutMasterIdLst>
  <p:sldIdLst>
    <p:sldId id="256" r:id="rId3"/>
    <p:sldId id="357" r:id="rId4"/>
    <p:sldId id="358" r:id="rId5"/>
    <p:sldId id="369" r:id="rId6"/>
    <p:sldId id="351" r:id="rId7"/>
    <p:sldId id="352" r:id="rId8"/>
    <p:sldId id="371" r:id="rId9"/>
    <p:sldId id="376" r:id="rId10"/>
    <p:sldId id="370" r:id="rId11"/>
    <p:sldId id="365" r:id="rId12"/>
    <p:sldId id="374" r:id="rId13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D0D8E8"/>
    <a:srgbClr val="0000FF"/>
    <a:srgbClr val="CCFFFF"/>
    <a:srgbClr val="E7F3F4"/>
    <a:srgbClr val="FFCC99"/>
    <a:srgbClr val="CC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8" autoAdjust="0"/>
    <p:restoredTop sz="96406" autoAdjust="0"/>
  </p:normalViewPr>
  <p:slideViewPr>
    <p:cSldViewPr>
      <p:cViewPr varScale="1">
        <p:scale>
          <a:sx n="96" d="100"/>
          <a:sy n="96" d="100"/>
        </p:scale>
        <p:origin x="-90" y="-180"/>
      </p:cViewPr>
      <p:guideLst>
        <p:guide orient="horz" pos="33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2BFB46-AEA7-7FA3-4E77-B62303772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24B2F4-4BAC-87BF-5464-5444B0AD38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2AA4A80-BD91-41FE-996C-DE3B7349417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2C1820-A012-C625-A46B-A66DD65F48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E9CC3C-CCCD-8B17-39A7-40D1BD140B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3CE4C6-E266-4913-9B47-1D56BE25D272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516B9DA-3EBB-2325-0B1E-6440D803E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FDC07C-908A-6D94-2040-0DA8957313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8E2E26D8-9C94-474D-8179-2304EB731BE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FB14C1AC-1505-F71A-71FE-6A2B03E8A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6374918-0DC8-8EFF-BF42-178A52D44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EEFAFC-BE54-51BE-0B57-337605289F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0FD28E-B9F1-E5EE-AA79-3338EA2F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31C939-5227-4CEC-A5F9-8F182B130963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>
            <a:extLst>
              <a:ext uri="{FF2B5EF4-FFF2-40B4-BE49-F238E27FC236}">
                <a16:creationId xmlns:a16="http://schemas.microsoft.com/office/drawing/2014/main" id="{A911D746-222D-F5FE-B447-3100CD1FCD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備忘稿版面配置區 2">
            <a:extLst>
              <a:ext uri="{FF2B5EF4-FFF2-40B4-BE49-F238E27FC236}">
                <a16:creationId xmlns:a16="http://schemas.microsoft.com/office/drawing/2014/main" id="{3F3E3B6A-24B7-CA3D-3C6E-3AA0463560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8676" name="投影片編號版面配置區 3">
            <a:extLst>
              <a:ext uri="{FF2B5EF4-FFF2-40B4-BE49-F238E27FC236}">
                <a16:creationId xmlns:a16="http://schemas.microsoft.com/office/drawing/2014/main" id="{FCA1EDB4-95CD-5676-AB55-BD820F81F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CE54122-EF92-4BB3-8EDA-94218A0E3DC6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6BBED74-B334-9CFD-BE46-415FA8758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b="1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6A</a:t>
            </a: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4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75F3B-A3F7-8E6C-FC43-8C80589713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22B4D-DDF9-8158-4350-F0658278F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67E85-D97C-909F-8F32-BAC5554EFA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F25-B424-4821-B850-24A66F3E66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5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581A0C-2F57-36C3-2F42-A0F825120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4E7735-FF56-9CDD-696E-9D5BA0DDF1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645EE8-A898-5CD5-88B1-BB20248CC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F4C7F-3F42-446D-8F9D-CF5977ED58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5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A5B8BE-55D0-890E-A1C8-985196B4E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87C4E4-215C-758B-76CD-ED5FCB477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E5CA9B-2ABF-83F0-1F8D-180B957AE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9F3EF-9ABC-436C-BEFD-2161BF00BC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66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6D8B2A-6641-C2D6-67D7-E873A9B812EB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7B2636C-DB37-BC90-AF33-027C8D16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AA718-818B-4A9D-A134-A2344646C9E5}" type="datetimeFigureOut">
              <a:rPr lang="zh-HK" altLang="en-US"/>
              <a:pPr>
                <a:defRPr/>
              </a:pPr>
              <a:t>8/12/2024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E4F98B0-B211-E866-D751-8541EA9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3FEB11DE-6A25-0294-3C58-76DD23A2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54675-8C63-432F-9D71-C68EFD723B0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53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646C6D-E0F9-DFDB-3B19-7CF0B8D86EC8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9567544-60B0-584C-816F-AC36683C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C8FD0-1B07-42C3-9297-26E7D807862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B7F0B8-175E-5346-701A-D40F4E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4272A45-A93F-C51C-6670-97182B51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0C3BE-13D3-42F4-8B18-E6E8A727D4B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7341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26BB4B-FF2E-99A6-A2F5-C4D9864D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38C27-D599-4DCF-85D4-2E6BB916973E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917EB3-C3FA-A272-814C-6F863374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C7634-E14F-B0E6-AE70-9F55AFB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1F100-8356-44CC-9934-7620A585666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97335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B67F4E7B-D638-77D6-0B38-589D08F9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820D1-361B-4096-9B5C-D313E10C7EA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4AF2712-FCF0-8686-EB1C-63CAB720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EAA76B0-E396-EE94-3069-6B29F37D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54C4E-3E51-484B-95D5-53186E4B566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874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3EA2D5B-0591-F75A-C55A-B2E755C4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36D3-A7ED-44F2-A107-38D1E99C520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4769979-5491-31AE-BAA5-97A9FE49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A9040AA2-B292-0ED6-6EFA-C6BB15F5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46512-5C42-4726-A121-BADF7B2C61A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1630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BF5596FD-DEEF-BC52-EABF-27191996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BA315-45A8-47E1-9BC0-7DD4CB1AB1B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FA15C15-31CC-B5E7-1869-37B8B4C5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FD9D0FE-4023-67EB-2795-085617A2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3FB51-E2B0-4FBB-8FCC-21F876E28C7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4894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BE8A1312-9B84-F42F-4C4E-C9394066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3BF37-D694-445E-BADC-9E87BDF2AE9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8D62355-8D36-75C4-0CA3-94D999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FE59981F-E9A6-CE20-48B5-EFE7C4EC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75EFB-B999-411D-8D0A-155AB8BB0BE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4617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6327837-698E-0929-0AE5-F47AB588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2CE6C-1B0E-44D5-9ABB-F9AB5867560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807CE81-EED5-9632-B182-4A8F9A19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0467166-CC2B-4C14-EFF7-313E3456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0FB61-6DFE-4479-BFA9-EA27C0D5AF2E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538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9A5B1A-23B9-347B-9F73-DF78DF00D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05F282-ACBF-8900-7CE0-304118ECD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87C4BA-9B70-C90B-40B9-7BEFEF7A8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23932-0917-4CA1-8B6A-22BE4862EC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9678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ED7AADD-FCFE-B11D-567B-5A3F967F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96EA-B6D0-40CE-96B8-DAEBFDF05D3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BA762C4-46BA-0971-50A7-E833943E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6C92C11-04A3-2DEB-90DE-C2A233F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B8C01-1412-4888-B353-F3986012FA0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5424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32CE4-5C51-3595-C7C2-091B0AFE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2FED9-BCFF-4747-9CD5-F116AF980BD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A8599E-0781-3E92-8997-5CB9903D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1FBFF-455E-7DEC-F2BA-8A9B965C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0DEA9-E130-44A7-BD68-AC930888C1A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7981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18349C-481B-8CFC-DC59-1086C2A9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CF0A2-0F7D-4789-8FE7-BB9978052BE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DC1180-1A34-6509-6784-CB488D2D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44C75-67D8-B5B1-E0BB-B13E1AC5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FFF9-6463-4FD6-9186-C8AC8B64079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921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C12691-8FCC-F17F-697B-0C18E53D87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A00F9F-BBE0-F2C9-3A01-9C367C7F23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19A615-A42C-5C5A-9042-7541409A8E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FEDED-DB27-4D7D-B407-91DF76EF34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73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46398-013E-4DFB-C21A-CA3E2A9803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978FB-FE2A-6ACA-75D8-0B01898BB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0D1EA-E462-2079-E3EF-74D1EA5EB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BFCF4-B1C8-4DF2-ABFF-CA2984B639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824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F2CFF4-34DC-C249-8F46-2B1B9E859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023093-FF9B-E2C8-6CAC-C05490DF6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E5B929-E1C1-DD39-17DA-1D3EC83252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4F635-7DEF-4E97-8C25-BAE0EE8A9E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0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DFD7C8-4E9B-3AC1-145B-40F85E501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5AEDD5-0E87-C3A0-3673-81F20C9B8E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4BE636-2A8B-5FF6-F96E-72215245D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11763-AEE1-4100-8257-A488A3EE31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5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4E4DE2-2C8B-5B28-B2F9-7EBC1218C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6A0B31-F790-76D5-BE50-7BED4E4278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C05FB7-BFC6-DC89-F4F3-05BF20879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37ABB-8E53-49EC-8E3D-AE5073968B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1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D8053-AE13-54A0-47B2-1AFBE407C9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08AD8-C159-E802-98B4-6D08ED2A56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9D609-0B78-A1F9-754D-4AAFDFE76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BD153-2A7C-4526-80A2-F7619F7373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61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4ACCC-A792-4D1F-520A-647D95980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C44C9-1F34-E6AC-064D-9AFA9B09D2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03033-AC2A-5851-40E3-C38A480AD6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5E91E-F7C1-4966-96D1-7518ADB209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903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15B9D8-F0CC-8D1E-CC6E-8AB676736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D23F369-61EE-2207-61A8-9FEE503BE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40FAA41-32C3-2796-B896-B235E6DF96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DFBFFA-AF56-D9CF-0C5A-9532A272AB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2C13B2-C501-1BA9-6100-EF938E2161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BEFEFA-AA90-4A04-87E9-22008F7E0FF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AE23B56-332A-AB46-061D-D94357A8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A097DD-2308-7B34-102C-13A5036F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7F8F2C-1BB7-4185-859D-C9B33B34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F4CF54-8F1F-4BA4-1AC9-C5B25514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9A0763-FCF6-3B8A-DA1E-A57DD6047D07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C54CF81-4C99-13FA-E9C9-FE387267E263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49D93E-394C-F0E1-353E-292FB03CA4A7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A131318F-17A7-C7BD-D353-03982758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A40962-8C46-FA2E-DBE7-9783F56E9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6822D9-59B5-DD93-F371-21EFF14B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7B8099E-653B-CA97-9E96-58D37E552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0" r:id="rId1"/>
    <p:sldLayoutId id="2147485171" r:id="rId2"/>
    <p:sldLayoutId id="2147485172" r:id="rId3"/>
    <p:sldLayoutId id="2147485173" r:id="rId4"/>
    <p:sldLayoutId id="2147485174" r:id="rId5"/>
    <p:sldLayoutId id="2147485175" r:id="rId6"/>
    <p:sldLayoutId id="2147485176" r:id="rId7"/>
    <p:sldLayoutId id="2147485177" r:id="rId8"/>
    <p:sldLayoutId id="2147485178" r:id="rId9"/>
    <p:sldLayoutId id="2147485179" r:id="rId10"/>
    <p:sldLayoutId id="21474851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9D10ACF5-0A11-9DF4-C0E7-9B6556C255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4F504AD7-2A42-6FA9-DEA7-094596AAA9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43AAB-A8EE-1B5C-A32E-C50CFD554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8F8AE79-945F-4F5D-8AEE-9ACF5608E2F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17925C-3692-DFB9-2326-6C1C2559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E6508-7497-4D28-6520-05680929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0586CCD-4322-4932-AA33-3A664F519C78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111E58-55F7-EF84-FDFD-439B0AE9E5B3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609368-9B19-1CDE-517A-C71ECF1F943B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0B36FF-6755-6009-7911-5FAA9F994434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E08A46-6A4D-0417-293A-2B8C483C6C52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1" r:id="rId1"/>
    <p:sldLayoutId id="2147485182" r:id="rId2"/>
    <p:sldLayoutId id="2147485161" r:id="rId3"/>
    <p:sldLayoutId id="2147485162" r:id="rId4"/>
    <p:sldLayoutId id="2147485163" r:id="rId5"/>
    <p:sldLayoutId id="2147485164" r:id="rId6"/>
    <p:sldLayoutId id="2147485165" r:id="rId7"/>
    <p:sldLayoutId id="2147485166" r:id="rId8"/>
    <p:sldLayoutId id="2147485167" r:id="rId9"/>
    <p:sldLayoutId id="2147485168" r:id="rId10"/>
    <p:sldLayoutId id="21474851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>
            <a:extLst>
              <a:ext uri="{FF2B5EF4-FFF2-40B4-BE49-F238E27FC236}">
                <a16:creationId xmlns:a16="http://schemas.microsoft.com/office/drawing/2014/main" id="{7CF9D433-D83D-8152-4CBA-90BD22306F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2976563"/>
            <a:ext cx="6194425" cy="14605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zh-TW" sz="3600" b="1" kern="1200" dirty="0">
                <a:solidFill>
                  <a:srgbClr val="003399"/>
                </a:solidFill>
                <a:cs typeface="+mn-cs"/>
              </a:rPr>
              <a:t>Data Collection Methods and Questionnaire Design</a:t>
            </a:r>
            <a:endParaRPr lang="en-US" altLang="zh-CN" sz="3600" b="1" kern="1200" dirty="0">
              <a:solidFill>
                <a:srgbClr val="003399"/>
              </a:solidFill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6">
            <a:extLst>
              <a:ext uri="{FF2B5EF4-FFF2-40B4-BE49-F238E27FC236}">
                <a16:creationId xmlns:a16="http://schemas.microsoft.com/office/drawing/2014/main" id="{3CF9EC3F-12D4-CCA4-C051-816A1073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17538"/>
            <a:ext cx="806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  <a:endParaRPr lang="en-US" altLang="zh-TW" sz="2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矩形 4">
            <a:extLst>
              <a:ext uri="{FF2B5EF4-FFF2-40B4-BE49-F238E27FC236}">
                <a16:creationId xmlns:a16="http://schemas.microsoft.com/office/drawing/2014/main" id="{B3A52204-8887-2B6E-B6DA-58495427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57288"/>
            <a:ext cx="8640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The questions below are extracted from some questionnaires. Try to identify the flaws in the questions.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AC2D9-D1D2-863B-1A35-E4115FD1E5F2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060575"/>
          <a:ext cx="8137525" cy="160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28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Questions</a:t>
                      </a:r>
                      <a:endParaRPr lang="zh-HK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Flaw(s)</a:t>
                      </a:r>
                      <a:endParaRPr lang="zh-HK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322">
                <a:tc>
                  <a:txBody>
                    <a:bodyPr/>
                    <a:lstStyle/>
                    <a:p>
                      <a:endParaRPr lang="en-US" altLang="zh-HK" sz="2200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sz="2200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D020A7B-AB5F-71A5-E220-C636D6356501}"/>
              </a:ext>
            </a:extLst>
          </p:cNvPr>
          <p:cNvSpPr/>
          <p:nvPr/>
        </p:nvSpPr>
        <p:spPr>
          <a:xfrm>
            <a:off x="4679950" y="2532063"/>
            <a:ext cx="3995738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FF0000"/>
                </a:solidFill>
                <a:latin typeface="Arial"/>
                <a:ea typeface="新細明體"/>
              </a:rPr>
              <a:t>Usually, not everybody counts for calories intake.</a:t>
            </a: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endParaRPr kumimoji="0" lang="en-US" altLang="zh-HK" sz="2200" kern="100" dirty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3FBB9B-F172-2755-D0DF-C211F4CA7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17775"/>
            <a:ext cx="38893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HK" sz="2200">
                <a:solidFill>
                  <a:srgbClr val="000000"/>
                </a:solidFill>
                <a:latin typeface="Arial" panose="020B0604020202020204" pitchFamily="34" charset="0"/>
              </a:rPr>
              <a:t>1. How many calories did you   </a:t>
            </a:r>
            <a:br>
              <a:rPr kumimoji="0" lang="en-US" altLang="zh-HK" sz="2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kumimoji="0" lang="en-US" altLang="zh-HK" sz="2200">
                <a:solidFill>
                  <a:srgbClr val="000000"/>
                </a:solidFill>
                <a:latin typeface="Arial" panose="020B0604020202020204" pitchFamily="34" charset="0"/>
              </a:rPr>
              <a:t>    intake yesterday?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HK" sz="2200">
                <a:solidFill>
                  <a:srgbClr val="000000"/>
                </a:solidFill>
                <a:latin typeface="Arial" panose="020B0604020202020204" pitchFamily="34" charset="0"/>
              </a:rPr>
              <a:t>    ____________________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B5DF30E-FFBA-71C0-D559-23DF7997053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670300"/>
          <a:ext cx="8137525" cy="187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1663">
                <a:tc>
                  <a:txBody>
                    <a:bodyPr/>
                    <a:lstStyle/>
                    <a:p>
                      <a:endParaRPr lang="en-US" altLang="zh-HK" sz="2200" dirty="0"/>
                    </a:p>
                  </a:txBody>
                  <a:tcPr marL="91447" marR="91447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sz="2200" dirty="0"/>
                    </a:p>
                  </a:txBody>
                  <a:tcPr marL="91447" marR="91447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1D935ED8-3881-CA95-E513-2858FBC413B4}"/>
              </a:ext>
            </a:extLst>
          </p:cNvPr>
          <p:cNvSpPr/>
          <p:nvPr/>
        </p:nvSpPr>
        <p:spPr>
          <a:xfrm>
            <a:off x="611188" y="3681413"/>
            <a:ext cx="3889375" cy="17859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2. Do you think the school</a:t>
            </a:r>
            <a:b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  bus service is on time and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  convenient?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     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</a:rPr>
              <a:t>yes   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 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</a:rPr>
              <a:t>no</a:t>
            </a:r>
            <a:endParaRPr kumimoji="0" lang="en-US" altLang="zh-HK" sz="2200" dirty="0">
              <a:solidFill>
                <a:srgbClr val="000000"/>
              </a:solidFill>
              <a:latin typeface="Arial"/>
              <a:ea typeface="新細明體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892151-FD54-5D6E-0F55-62DC99264B1B}"/>
              </a:ext>
            </a:extLst>
          </p:cNvPr>
          <p:cNvSpPr/>
          <p:nvPr/>
        </p:nvSpPr>
        <p:spPr>
          <a:xfrm>
            <a:off x="4679950" y="3703638"/>
            <a:ext cx="3995738" cy="17859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FF0000"/>
                </a:solidFill>
                <a:latin typeface="Arial"/>
                <a:ea typeface="新細明體"/>
              </a:rPr>
              <a:t>The question contains two parts: ‘on time’ and ‘convenient’. Respondents cannot answer ‘yes’ to one part and ‘no’ to the other part.</a:t>
            </a:r>
            <a:endParaRPr kumimoji="0" lang="en-US" altLang="zh-HK" sz="2200" kern="100" dirty="0">
              <a:solidFill>
                <a:srgbClr val="FF0000"/>
              </a:solidFill>
              <a:latin typeface="Arial"/>
              <a:ea typeface="新細明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11" grpId="0"/>
      <p:bldP spid="4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D758F4-55BD-C513-8C5C-91641F0C67A2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765175"/>
          <a:ext cx="8137525" cy="251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13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Questions</a:t>
                      </a:r>
                      <a:endParaRPr lang="zh-HK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Flaw(s)</a:t>
                      </a:r>
                      <a:endParaRPr lang="zh-HK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227">
                <a:tc>
                  <a:txBody>
                    <a:bodyPr/>
                    <a:lstStyle/>
                    <a:p>
                      <a:endParaRPr lang="en-US" altLang="zh-HK" sz="2200" dirty="0"/>
                    </a:p>
                  </a:txBody>
                  <a:tcPr marL="91447" marR="91447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HK" sz="2200" dirty="0"/>
                    </a:p>
                    <a:p>
                      <a:endParaRPr lang="en-US" altLang="zh-HK" sz="2200" dirty="0"/>
                    </a:p>
                    <a:p>
                      <a:endParaRPr lang="en-US" altLang="zh-HK" sz="2200" dirty="0"/>
                    </a:p>
                    <a:p>
                      <a:endParaRPr lang="en-US" altLang="zh-HK" sz="2200" dirty="0"/>
                    </a:p>
                    <a:p>
                      <a:endParaRPr lang="zh-HK" altLang="en-US" sz="2200" dirty="0"/>
                    </a:p>
                  </a:txBody>
                  <a:tcPr marL="91447" marR="91447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A11B875-36E8-F8C8-E5E4-E830CDD2BD1E}"/>
              </a:ext>
            </a:extLst>
          </p:cNvPr>
          <p:cNvSpPr/>
          <p:nvPr/>
        </p:nvSpPr>
        <p:spPr>
          <a:xfrm>
            <a:off x="4654550" y="1196975"/>
            <a:ext cx="4140200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FF0000"/>
                </a:solidFill>
                <a:latin typeface="Arial"/>
                <a:ea typeface="新細明體"/>
              </a:rPr>
              <a:t>The choice of the question are not balanced. More positive choices are given than negative choices. </a:t>
            </a:r>
            <a:endParaRPr kumimoji="0" lang="en-US" altLang="zh-HK" sz="2200" kern="100" dirty="0">
              <a:solidFill>
                <a:srgbClr val="FF0000"/>
              </a:solidFill>
              <a:latin typeface="Arial"/>
              <a:ea typeface="新細明體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BAFCB5F-5FB3-D181-E2FE-8DDE48C94ED0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284538"/>
          <a:ext cx="8137525" cy="302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187">
                <a:tc>
                  <a:txBody>
                    <a:bodyPr/>
                    <a:lstStyle/>
                    <a:p>
                      <a:endParaRPr lang="en-US" altLang="zh-HK" sz="2200" dirty="0"/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sz="2200" dirty="0"/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D196A4ED-0969-5B26-19BE-ADC80748994F}"/>
              </a:ext>
            </a:extLst>
          </p:cNvPr>
          <p:cNvSpPr/>
          <p:nvPr/>
        </p:nvSpPr>
        <p:spPr>
          <a:xfrm>
            <a:off x="611188" y="3284538"/>
            <a:ext cx="3889375" cy="2800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4. Nowadays, most students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  skip the words that they </a:t>
            </a:r>
            <a:b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  do not understand. What </a:t>
            </a:r>
            <a:b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  would you do if you are </a:t>
            </a:r>
            <a:b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  facing such situation?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     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</a:rPr>
              <a:t>skip the words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     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</a:rPr>
              <a:t>check online dictionary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     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</a:rPr>
              <a:t>ask your teacher</a:t>
            </a:r>
            <a:endParaRPr kumimoji="0" lang="en-US" altLang="zh-HK" sz="2200" dirty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0D4320-6BB9-6EB5-7E90-874623F7892C}"/>
              </a:ext>
            </a:extLst>
          </p:cNvPr>
          <p:cNvSpPr/>
          <p:nvPr/>
        </p:nvSpPr>
        <p:spPr>
          <a:xfrm>
            <a:off x="4654550" y="3308350"/>
            <a:ext cx="3995738" cy="11064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FF0000"/>
                </a:solidFill>
                <a:latin typeface="Arial"/>
                <a:ea typeface="新細明體"/>
              </a:rPr>
              <a:t>This is a loaded question, which assume that most students would </a:t>
            </a:r>
            <a:r>
              <a:rPr kumimoji="0" lang="en-US" altLang="zh-HK" sz="2200" kern="100" dirty="0">
                <a:solidFill>
                  <a:srgbClr val="FF0000"/>
                </a:solidFill>
                <a:latin typeface="Arial"/>
                <a:ea typeface="新細明體"/>
              </a:rPr>
              <a:t>skip the words</a:t>
            </a:r>
            <a:r>
              <a:rPr kumimoji="0" lang="en-US" altLang="zh-HK" sz="2200" dirty="0">
                <a:solidFill>
                  <a:srgbClr val="FF0000"/>
                </a:solidFill>
                <a:latin typeface="Arial"/>
                <a:ea typeface="新細明體"/>
              </a:rPr>
              <a:t>. </a:t>
            </a:r>
            <a:endParaRPr kumimoji="0" lang="en-US" altLang="zh-HK" sz="2200" kern="100" dirty="0">
              <a:solidFill>
                <a:srgbClr val="FF0000"/>
              </a:solidFill>
              <a:latin typeface="Arial"/>
              <a:ea typeface="新細明體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20AD7C-55BC-4338-05E5-3FF66577FA53}"/>
              </a:ext>
            </a:extLst>
          </p:cNvPr>
          <p:cNvSpPr/>
          <p:nvPr/>
        </p:nvSpPr>
        <p:spPr>
          <a:xfrm>
            <a:off x="611188" y="1268413"/>
            <a:ext cx="3889375" cy="17859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3. Do you disagree that  the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  Internet is unnecessary in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000000"/>
                </a:solidFill>
                <a:latin typeface="Arial"/>
                <a:ea typeface="新細明體"/>
              </a:rPr>
              <a:t>    your daily life?</a:t>
            </a:r>
          </a:p>
          <a:p>
            <a:pPr marL="288000" indent="111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¨"/>
              <a:defRPr/>
            </a:pP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</a:rPr>
              <a:t> strongly agree 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 agree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</a:rPr>
              <a:t>	</a:t>
            </a:r>
          </a:p>
          <a:p>
            <a:pPr marL="288000" indent="111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¨"/>
              <a:defRPr/>
            </a:pP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 neutral   </a:t>
            </a:r>
            <a:r>
              <a:rPr kumimoji="0" lang="en-US" altLang="zh-HK" sz="2200" kern="100" dirty="0">
                <a:solidFill>
                  <a:srgbClr val="000000"/>
                </a:solidFill>
                <a:latin typeface="Arial"/>
                <a:ea typeface="新細明體"/>
              </a:rPr>
              <a:t>disagree</a:t>
            </a:r>
            <a:endParaRPr kumimoji="0" lang="en-US" altLang="zh-HK" sz="2200" dirty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BC760A-3B7C-17D6-37F8-8A6EDE8CB679}"/>
              </a:ext>
            </a:extLst>
          </p:cNvPr>
          <p:cNvSpPr/>
          <p:nvPr/>
        </p:nvSpPr>
        <p:spPr>
          <a:xfrm>
            <a:off x="4654550" y="4365625"/>
            <a:ext cx="4140200" cy="768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FF0000"/>
                </a:solidFill>
                <a:latin typeface="Arial"/>
                <a:ea typeface="新細明體"/>
              </a:rPr>
              <a:t>Besides, the list of options are not exhaustive.</a:t>
            </a:r>
            <a:endParaRPr kumimoji="0" lang="en-US" altLang="zh-HK" sz="2200" kern="100" dirty="0">
              <a:solidFill>
                <a:srgbClr val="FF0000"/>
              </a:solidFill>
              <a:latin typeface="Arial"/>
              <a:ea typeface="新細明體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5D008F-55C3-26B4-2A37-29FB3BDFEEC3}"/>
              </a:ext>
            </a:extLst>
          </p:cNvPr>
          <p:cNvSpPr/>
          <p:nvPr/>
        </p:nvSpPr>
        <p:spPr>
          <a:xfrm>
            <a:off x="4654550" y="2212975"/>
            <a:ext cx="4140200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200" dirty="0">
                <a:solidFill>
                  <a:srgbClr val="FF0000"/>
                </a:solidFill>
                <a:latin typeface="Arial"/>
                <a:ea typeface="新細明體"/>
              </a:rPr>
              <a:t>              Also, the question contains double negatives which are difficult to understand. </a:t>
            </a:r>
            <a:endParaRPr kumimoji="0" lang="en-US" altLang="zh-HK" sz="2200" kern="100" dirty="0">
              <a:solidFill>
                <a:srgbClr val="FF0000"/>
              </a:solidFill>
              <a:latin typeface="Arial"/>
              <a:ea typeface="新細明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0" grpId="0"/>
      <p:bldP spid="5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D30882B6-94A1-149F-2DA3-7A46836BC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8064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b="1">
                <a:latin typeface="Arial" panose="020B0604020202020204" pitchFamily="34" charset="0"/>
              </a:rPr>
              <a:t>Data Collection Methods</a:t>
            </a:r>
            <a:endParaRPr lang="zh-TW" altLang="zh-HK" sz="2800" b="1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F82F12-ED20-AF0B-71C6-F7633B09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208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We can collect </a:t>
            </a:r>
            <a:r>
              <a:rPr lang="en-GB" altLang="zh-HK" sz="2400" b="1">
                <a:latin typeface="Arial" panose="020B0604020202020204" pitchFamily="34" charset="0"/>
              </a:rPr>
              <a:t>primary data </a:t>
            </a:r>
            <a:r>
              <a:rPr lang="en-GB" altLang="zh-HK" sz="2400">
                <a:latin typeface="Arial" panose="020B0604020202020204" pitchFamily="34" charset="0"/>
              </a:rPr>
              <a:t>from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A2D5A7-75CB-0C54-11BB-BB3A1036E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1703388"/>
            <a:ext cx="1860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observation,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9DA350-B6B7-2CD0-2097-6432FD10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708150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interview, 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B68E70-4BF3-4C6A-C38A-AE0BAB1F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70100"/>
            <a:ext cx="2160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questionnaire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76F34B-F128-56A2-780C-8D97D0D7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2070100"/>
            <a:ext cx="237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and experiment. 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80408D-8C33-00A6-84D8-71E931EE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81300"/>
            <a:ext cx="820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Data collected from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C3A0E4-B219-95FD-574A-7074F021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2781300"/>
            <a:ext cx="352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official statistical reports,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E2718E-5031-1C3C-F735-1193AA51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81300"/>
            <a:ext cx="8208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                                                                        </a:t>
            </a:r>
            <a:r>
              <a:rPr lang="en-GB" altLang="zh-HK" sz="1600">
                <a:latin typeface="Arial" panose="020B0604020202020204" pitchFamily="34" charset="0"/>
              </a:rPr>
              <a:t> </a:t>
            </a: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electronic encyclopedias,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3173A5-8CC8-187C-4E6C-2D35CAD75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44838"/>
            <a:ext cx="8208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the Internet, etc </a:t>
            </a:r>
            <a:r>
              <a:rPr lang="en-GB" altLang="zh-HK" sz="2400">
                <a:latin typeface="Arial" panose="020B0604020202020204" pitchFamily="34" charset="0"/>
              </a:rPr>
              <a:t>are called </a:t>
            </a:r>
            <a:r>
              <a:rPr lang="en-GB" altLang="zh-HK" sz="2400" b="1">
                <a:latin typeface="Arial" panose="020B0604020202020204" pitchFamily="34" charset="0"/>
              </a:rPr>
              <a:t>secondary data</a:t>
            </a: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AutoShape 57">
            <a:extLst>
              <a:ext uri="{FF2B5EF4-FFF2-40B4-BE49-F238E27FC236}">
                <a16:creationId xmlns:a16="http://schemas.microsoft.com/office/drawing/2014/main" id="{39E88F23-1266-BD21-84AF-82724143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4189413"/>
            <a:ext cx="6534150" cy="2047875"/>
          </a:xfrm>
          <a:prstGeom prst="cloudCallout">
            <a:avLst>
              <a:gd name="adj1" fmla="val 61060"/>
              <a:gd name="adj2" fmla="val -2069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" name="Text Box 58">
            <a:extLst>
              <a:ext uri="{FF2B5EF4-FFF2-40B4-BE49-F238E27FC236}">
                <a16:creationId xmlns:a16="http://schemas.microsoft.com/office/drawing/2014/main" id="{14B8B1EC-9CAB-3495-552F-A1D7A5E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481513"/>
            <a:ext cx="53022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To ensure that the collected data are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valid and reliable,    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3F94ADA1-AC5F-C091-488A-43FCCB72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4125913"/>
            <a:ext cx="1400175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58">
            <a:extLst>
              <a:ext uri="{FF2B5EF4-FFF2-40B4-BE49-F238E27FC236}">
                <a16:creationId xmlns:a16="http://schemas.microsoft.com/office/drawing/2014/main" id="{D97769DA-82A9-5519-864F-2A03BA18B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4846638"/>
            <a:ext cx="53022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                      </a:t>
            </a:r>
            <a:r>
              <a:rPr lang="en-US" altLang="zh-TW" sz="11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the process of data collection must be carefully planned and monitored.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9" grpId="0"/>
      <p:bldP spid="10" grpId="0"/>
      <p:bldP spid="11" grpId="0"/>
      <p:bldP spid="15" grpId="0"/>
      <p:bldP spid="20" grpId="0"/>
      <p:bldP spid="21" grpId="0"/>
      <p:bldP spid="22" grpId="0"/>
      <p:bldP spid="24" grpId="0" animBg="1"/>
      <p:bldP spid="2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6">
            <a:extLst>
              <a:ext uri="{FF2B5EF4-FFF2-40B4-BE49-F238E27FC236}">
                <a16:creationId xmlns:a16="http://schemas.microsoft.com/office/drawing/2014/main" id="{9CF92349-CD74-D8A1-6F00-5FEACF60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17538"/>
            <a:ext cx="806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  <a:endParaRPr lang="en-US" altLang="zh-TW" sz="2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矩形 4">
            <a:extLst>
              <a:ext uri="{FF2B5EF4-FFF2-40B4-BE49-F238E27FC236}">
                <a16:creationId xmlns:a16="http://schemas.microsoft.com/office/drawing/2014/main" id="{4891E963-1CB7-2CC9-4A0E-A55705EA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57288"/>
            <a:ext cx="8640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Suggest a suitable method to collect data for each of the following situations.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8436" name="矩形 1">
            <a:extLst>
              <a:ext uri="{FF2B5EF4-FFF2-40B4-BE49-F238E27FC236}">
                <a16:creationId xmlns:a16="http://schemas.microsoft.com/office/drawing/2014/main" id="{98FD2294-84E6-A9DB-9ABE-95B499629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349500"/>
            <a:ext cx="8672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 </a:t>
            </a:r>
            <a:r>
              <a:rPr lang="en-US" altLang="zh-TW" sz="2400">
                <a:latin typeface="Arial" panose="020B0604020202020204" pitchFamily="34" charset="0"/>
              </a:rPr>
              <a:t>A student wants to collect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visitor arrivals statistics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11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Hong Kong in the past decade.     ____________________</a:t>
            </a:r>
            <a:endParaRPr lang="en-US" altLang="zh-TW" sz="110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7143C2-EBE5-E0B3-D750-DBFA9790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636838"/>
            <a:ext cx="3384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statistical publication/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the Internet</a:t>
            </a:r>
            <a:endParaRPr lang="zh-HK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D0C03-9A8F-FA99-5F8D-A28C7350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535488"/>
            <a:ext cx="338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experiment</a:t>
            </a:r>
            <a:endParaRPr lang="zh-HK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矩形 1">
            <a:extLst>
              <a:ext uri="{FF2B5EF4-FFF2-40B4-BE49-F238E27FC236}">
                <a16:creationId xmlns:a16="http://schemas.microsoft.com/office/drawing/2014/main" id="{2C6D6513-442E-6241-CB2F-B4A81FF2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3860800"/>
            <a:ext cx="8672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 </a:t>
            </a:r>
            <a:r>
              <a:rPr lang="en-US" altLang="zh-TW" sz="2400">
                <a:latin typeface="Arial" panose="020B0604020202020204" pitchFamily="34" charset="0"/>
              </a:rPr>
              <a:t>The consumer council wants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investigate the average lifetime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of batteries in the market.	      ____________________</a:t>
            </a:r>
            <a:endParaRPr lang="en-US" altLang="zh-TW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6">
            <a:extLst>
              <a:ext uri="{FF2B5EF4-FFF2-40B4-BE49-F238E27FC236}">
                <a16:creationId xmlns:a16="http://schemas.microsoft.com/office/drawing/2014/main" id="{CEBFDA6D-2373-4170-280D-CF9E470D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17538"/>
            <a:ext cx="806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 (Cont.)</a:t>
            </a:r>
            <a:endParaRPr lang="en-US" altLang="zh-TW" sz="2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矩形 4">
            <a:extLst>
              <a:ext uri="{FF2B5EF4-FFF2-40B4-BE49-F238E27FC236}">
                <a16:creationId xmlns:a16="http://schemas.microsoft.com/office/drawing/2014/main" id="{1FA7FFD9-381C-B4B8-B0B5-B3D8B7C38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57288"/>
            <a:ext cx="8640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Suggest a suitable method to collect data for each of the following situations.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9460" name="矩形 1">
            <a:extLst>
              <a:ext uri="{FF2B5EF4-FFF2-40B4-BE49-F238E27FC236}">
                <a16:creationId xmlns:a16="http://schemas.microsoft.com/office/drawing/2014/main" id="{7E86A4EC-BFA8-0D48-613A-7D122181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347913"/>
            <a:ext cx="867251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(c)</a:t>
            </a:r>
            <a:r>
              <a:rPr lang="en-US" altLang="zh-TW" sz="2400">
                <a:latin typeface="Arial" panose="020B0604020202020204" pitchFamily="34" charset="0"/>
              </a:rPr>
              <a:t> A legislative councillor wants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collect publics’ opinions on the 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social welfare system in Hong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Kong.				     ____________________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10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8137B9-09EF-C2E7-2BD7-C8153717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398838"/>
            <a:ext cx="3671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interview / questionnaire</a:t>
            </a:r>
            <a:endParaRPr lang="zh-HK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CFE152-59EA-EC0A-FCF3-43B6512B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129213"/>
            <a:ext cx="338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observation</a:t>
            </a:r>
            <a:endParaRPr lang="zh-HK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矩形 1">
            <a:extLst>
              <a:ext uri="{FF2B5EF4-FFF2-40B4-BE49-F238E27FC236}">
                <a16:creationId xmlns:a16="http://schemas.microsoft.com/office/drawing/2014/main" id="{35698659-DF76-4FB3-78F0-BE30C698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4090988"/>
            <a:ext cx="86725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(d) </a:t>
            </a:r>
            <a:r>
              <a:rPr lang="en-US" altLang="zh-TW" sz="2400">
                <a:latin typeface="Arial" panose="020B0604020202020204" pitchFamily="34" charset="0"/>
              </a:rPr>
              <a:t>The manager of a theme park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wants to find out the number of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visitors in the new adventure area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during a certain period of time.     </a:t>
            </a:r>
            <a:r>
              <a:rPr lang="en-US" altLang="zh-TW" sz="18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____________________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>
            <a:extLst>
              <a:ext uri="{FF2B5EF4-FFF2-40B4-BE49-F238E27FC236}">
                <a16:creationId xmlns:a16="http://schemas.microsoft.com/office/drawing/2014/main" id="{CC2DDCC0-EF61-A583-DAB5-3C078936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6288"/>
            <a:ext cx="8024812" cy="28876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24578" name="矩形 1">
            <a:extLst>
              <a:ext uri="{FF2B5EF4-FFF2-40B4-BE49-F238E27FC236}">
                <a16:creationId xmlns:a16="http://schemas.microsoft.com/office/drawing/2014/main" id="{47480E3D-A16B-741B-80C4-7D40CAD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13000"/>
            <a:ext cx="8207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Besides, the following points should be noted in designing a questionnaire.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3515E8-BC0A-F338-7045-2D12A2F4299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316288"/>
            <a:ext cx="7777163" cy="800100"/>
            <a:chOff x="539750" y="3001963"/>
            <a:chExt cx="7777163" cy="800219"/>
          </a:xfrm>
        </p:grpSpPr>
        <p:sp>
          <p:nvSpPr>
            <p:cNvPr id="20495" name="矩形 3">
              <a:extLst>
                <a:ext uri="{FF2B5EF4-FFF2-40B4-BE49-F238E27FC236}">
                  <a16:creationId xmlns:a16="http://schemas.microsoft.com/office/drawing/2014/main" id="{864D8A7E-D6B3-51A2-C29A-4C5C9DA04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3001963"/>
              <a:ext cx="7200900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zh-HK" sz="2300">
                  <a:latin typeface="Arial" panose="020B0604020202020204" pitchFamily="34" charset="0"/>
                </a:rPr>
                <a:t>Focus on the objective and keep the questionnaire short.</a:t>
              </a:r>
              <a:endParaRPr lang="en-US" altLang="zh-HK" sz="2300">
                <a:latin typeface="Arial" panose="020B0604020202020204" pitchFamily="34" charset="0"/>
              </a:endParaRPr>
            </a:p>
          </p:txBody>
        </p:sp>
        <p:sp>
          <p:nvSpPr>
            <p:cNvPr id="20496" name="文字方塊 5">
              <a:extLst>
                <a:ext uri="{FF2B5EF4-FFF2-40B4-BE49-F238E27FC236}">
                  <a16:creationId xmlns:a16="http://schemas.microsoft.com/office/drawing/2014/main" id="{A145A1EC-CAF1-17BB-0C9C-BE37D5357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3001963"/>
              <a:ext cx="647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1.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8E04FC-1B4F-7362-E3DD-169EB2EB1DB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113213"/>
            <a:ext cx="7775575" cy="800100"/>
            <a:chOff x="539750" y="4149725"/>
            <a:chExt cx="7775575" cy="798754"/>
          </a:xfrm>
        </p:grpSpPr>
        <p:sp>
          <p:nvSpPr>
            <p:cNvPr id="20493" name="矩形 4">
              <a:extLst>
                <a:ext uri="{FF2B5EF4-FFF2-40B4-BE49-F238E27FC236}">
                  <a16:creationId xmlns:a16="http://schemas.microsoft.com/office/drawing/2014/main" id="{7FFBD2E0-9C3D-3DBB-E5CC-E9A9F34E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4149725"/>
              <a:ext cx="7199312" cy="79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zh-HK" sz="2300">
                  <a:latin typeface="Arial" panose="020B0604020202020204" pitchFamily="34" charset="0"/>
                </a:rPr>
                <a:t>Use short and simple sentences. Unfamiliar terms should be avoided.</a:t>
              </a:r>
              <a:endParaRPr lang="en-US" altLang="zh-HK" sz="2300">
                <a:latin typeface="Arial" panose="020B0604020202020204" pitchFamily="34" charset="0"/>
              </a:endParaRPr>
            </a:p>
          </p:txBody>
        </p:sp>
        <p:sp>
          <p:nvSpPr>
            <p:cNvPr id="20494" name="文字方塊 6">
              <a:extLst>
                <a:ext uri="{FF2B5EF4-FFF2-40B4-BE49-F238E27FC236}">
                  <a16:creationId xmlns:a16="http://schemas.microsoft.com/office/drawing/2014/main" id="{6F2832EC-B280-F21D-5FBB-AB3EDE061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4149725"/>
              <a:ext cx="6477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2.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415C4D1-C05B-DDE6-A86B-0E7E7D754AA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049838"/>
            <a:ext cx="7777163" cy="1154112"/>
            <a:chOff x="539750" y="5373688"/>
            <a:chExt cx="7777163" cy="1154162"/>
          </a:xfrm>
        </p:grpSpPr>
        <p:sp>
          <p:nvSpPr>
            <p:cNvPr id="20491" name="矩形 7">
              <a:extLst>
                <a:ext uri="{FF2B5EF4-FFF2-40B4-BE49-F238E27FC236}">
                  <a16:creationId xmlns:a16="http://schemas.microsoft.com/office/drawing/2014/main" id="{4D5D373D-F0BE-FE93-7BBA-F67F72304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5373688"/>
              <a:ext cx="7200900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Make sure questions are clear and precise so that the respondents know exactly what they are required to answer.</a:t>
              </a:r>
            </a:p>
          </p:txBody>
        </p:sp>
        <p:sp>
          <p:nvSpPr>
            <p:cNvPr id="20492" name="文字方塊 8">
              <a:extLst>
                <a:ext uri="{FF2B5EF4-FFF2-40B4-BE49-F238E27FC236}">
                  <a16:creationId xmlns:a16="http://schemas.microsoft.com/office/drawing/2014/main" id="{9A8B27B1-3744-16AA-B106-1AFED4A8F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5373688"/>
              <a:ext cx="647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3.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id="{64020618-2404-6864-BC1F-16A39F8D1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2150"/>
            <a:ext cx="806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b="1">
                <a:latin typeface="Arial" panose="020B0604020202020204" pitchFamily="34" charset="0"/>
              </a:rPr>
              <a:t>Questionnaire Design</a:t>
            </a:r>
            <a:endParaRPr lang="zh-TW" altLang="zh-HK" sz="2800" b="1">
              <a:latin typeface="Arial" panose="020B0604020202020204" pitchFamily="34" charset="0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94466524-00FC-B3F1-D200-C51C6A5C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89038"/>
            <a:ext cx="8207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The questions in a questionnaire must be easy to understand,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F2F80BF3-6A06-A423-BD9C-2D428058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1550988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relevant to the objectives of the survey,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93958987-E14A-B6B8-D4A3-EAF9DC230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8207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                                                                                   </a:t>
            </a:r>
            <a:r>
              <a:rPr lang="en-GB" altLang="zh-HK" sz="1600">
                <a:latin typeface="Arial" panose="020B0604020202020204" pitchFamily="34" charset="0"/>
              </a:rPr>
              <a:t> </a:t>
            </a:r>
            <a:r>
              <a:rPr lang="en-GB" altLang="zh-HK" sz="2400">
                <a:latin typeface="Arial" panose="020B0604020202020204" pitchFamily="34" charset="0"/>
              </a:rPr>
              <a:t>and free from misleading wordings.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578" grpId="0"/>
      <p:bldP spid="16" grpId="0"/>
      <p:bldP spid="18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80BD754-43C7-5463-E9CB-F662D2F66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024812" cy="454025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8A5BC0A-A68D-874E-FEE8-70440FFB35B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8775"/>
            <a:ext cx="7775575" cy="1154113"/>
            <a:chOff x="539750" y="2366616"/>
            <a:chExt cx="7775575" cy="1154162"/>
          </a:xfrm>
        </p:grpSpPr>
        <p:sp>
          <p:nvSpPr>
            <p:cNvPr id="21524" name="矩形 3">
              <a:extLst>
                <a:ext uri="{FF2B5EF4-FFF2-40B4-BE49-F238E27FC236}">
                  <a16:creationId xmlns:a16="http://schemas.microsoft.com/office/drawing/2014/main" id="{F31CE8A9-A56B-8140-6EC8-FAD2F64BD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2366616"/>
              <a:ext cx="7199312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The wording of the questions should be neutral. Leading questions that may direct respondents towards a particular answer should be avoided.</a:t>
              </a:r>
            </a:p>
          </p:txBody>
        </p:sp>
        <p:sp>
          <p:nvSpPr>
            <p:cNvPr id="21525" name="文字方塊 5">
              <a:extLst>
                <a:ext uri="{FF2B5EF4-FFF2-40B4-BE49-F238E27FC236}">
                  <a16:creationId xmlns:a16="http://schemas.microsoft.com/office/drawing/2014/main" id="{B6C80323-DE49-0895-18D9-892334D00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2366616"/>
              <a:ext cx="647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5.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301F550-0617-E59B-E328-69D9437ABCF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852738"/>
            <a:ext cx="7775575" cy="461962"/>
            <a:chOff x="539750" y="3393728"/>
            <a:chExt cx="7775575" cy="461963"/>
          </a:xfrm>
        </p:grpSpPr>
        <p:sp>
          <p:nvSpPr>
            <p:cNvPr id="21522" name="矩形 6">
              <a:extLst>
                <a:ext uri="{FF2B5EF4-FFF2-40B4-BE49-F238E27FC236}">
                  <a16:creationId xmlns:a16="http://schemas.microsoft.com/office/drawing/2014/main" id="{C848FA37-87F0-50CC-60E2-0A92B153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3393728"/>
              <a:ext cx="7199312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Avoid loaded questions that start with an assumption.</a:t>
              </a:r>
            </a:p>
          </p:txBody>
        </p:sp>
        <p:sp>
          <p:nvSpPr>
            <p:cNvPr id="21523" name="文字方塊 7">
              <a:extLst>
                <a:ext uri="{FF2B5EF4-FFF2-40B4-BE49-F238E27FC236}">
                  <a16:creationId xmlns:a16="http://schemas.microsoft.com/office/drawing/2014/main" id="{E5FC9445-CE00-7569-0FF9-2526910E0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3393728"/>
              <a:ext cx="647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6.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A7C03B9-8F24-2662-C211-D6C11C0E2F7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429000"/>
            <a:ext cx="7775575" cy="461963"/>
            <a:chOff x="539750" y="4401791"/>
            <a:chExt cx="7775575" cy="461962"/>
          </a:xfrm>
        </p:grpSpPr>
        <p:sp>
          <p:nvSpPr>
            <p:cNvPr id="21520" name="矩形 8">
              <a:extLst>
                <a:ext uri="{FF2B5EF4-FFF2-40B4-BE49-F238E27FC236}">
                  <a16:creationId xmlns:a16="http://schemas.microsoft.com/office/drawing/2014/main" id="{64E91FB6-6779-C73D-5006-9BA4C4429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4401791"/>
              <a:ext cx="7199312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Double negatives should always be avoided.</a:t>
              </a:r>
            </a:p>
          </p:txBody>
        </p:sp>
        <p:sp>
          <p:nvSpPr>
            <p:cNvPr id="21521" name="文字方塊 9">
              <a:extLst>
                <a:ext uri="{FF2B5EF4-FFF2-40B4-BE49-F238E27FC236}">
                  <a16:creationId xmlns:a16="http://schemas.microsoft.com/office/drawing/2014/main" id="{9B6B8EF5-FD00-1CCA-B6D6-F6024171E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4401791"/>
              <a:ext cx="647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7.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  <p:sp>
        <p:nvSpPr>
          <p:cNvPr id="16" name="AutoShape 24">
            <a:extLst>
              <a:ext uri="{FF2B5EF4-FFF2-40B4-BE49-F238E27FC236}">
                <a16:creationId xmlns:a16="http://schemas.microsoft.com/office/drawing/2014/main" id="{89274062-7B87-3418-6FE5-47C7BB81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5446713"/>
            <a:ext cx="4508500" cy="730250"/>
          </a:xfrm>
          <a:prstGeom prst="wedgeRoundRectCallout">
            <a:avLst>
              <a:gd name="adj1" fmla="val -70894"/>
              <a:gd name="adj2" fmla="val -67366"/>
              <a:gd name="adj3" fmla="val 16667"/>
            </a:avLst>
          </a:prstGeom>
          <a:gradFill flip="none"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HK" dirty="0"/>
              <a:t>If these questions are necessary, an anonymous questionnaire should be used.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A2AD9E9-22E6-7827-F74E-76C4F5D26B0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25538"/>
            <a:ext cx="7777163" cy="461962"/>
            <a:chOff x="539750" y="980728"/>
            <a:chExt cx="7777163" cy="461963"/>
          </a:xfrm>
        </p:grpSpPr>
        <p:sp>
          <p:nvSpPr>
            <p:cNvPr id="21518" name="矩形 2">
              <a:extLst>
                <a:ext uri="{FF2B5EF4-FFF2-40B4-BE49-F238E27FC236}">
                  <a16:creationId xmlns:a16="http://schemas.microsoft.com/office/drawing/2014/main" id="{73551E0A-F0BE-9C88-9E95-D4986397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980728"/>
              <a:ext cx="7200900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Ask for only one piece of information at a time.</a:t>
              </a:r>
            </a:p>
          </p:txBody>
        </p:sp>
        <p:sp>
          <p:nvSpPr>
            <p:cNvPr id="21519" name="文字方塊 4">
              <a:extLst>
                <a:ext uri="{FF2B5EF4-FFF2-40B4-BE49-F238E27FC236}">
                  <a16:creationId xmlns:a16="http://schemas.microsoft.com/office/drawing/2014/main" id="{702D9452-13C6-F9DD-38DE-8A815EB6C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980728"/>
              <a:ext cx="647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4.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07A9403-104B-E2F2-F78D-CA7C8F40D97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76700"/>
            <a:ext cx="7777163" cy="461963"/>
            <a:chOff x="539750" y="980728"/>
            <a:chExt cx="7777163" cy="461963"/>
          </a:xfrm>
        </p:grpSpPr>
        <p:sp>
          <p:nvSpPr>
            <p:cNvPr id="21516" name="矩形 2">
              <a:extLst>
                <a:ext uri="{FF2B5EF4-FFF2-40B4-BE49-F238E27FC236}">
                  <a16:creationId xmlns:a16="http://schemas.microsoft.com/office/drawing/2014/main" id="{659B5F7A-6D9B-7289-0AE0-8AC007195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980728"/>
              <a:ext cx="7200900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Avoid questions which rely on memory or calculation.</a:t>
              </a:r>
            </a:p>
          </p:txBody>
        </p:sp>
        <p:sp>
          <p:nvSpPr>
            <p:cNvPr id="21517" name="文字方塊 4">
              <a:extLst>
                <a:ext uri="{FF2B5EF4-FFF2-40B4-BE49-F238E27FC236}">
                  <a16:creationId xmlns:a16="http://schemas.microsoft.com/office/drawing/2014/main" id="{96E6F12E-6225-37BD-CD69-FB03C4BBE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980728"/>
              <a:ext cx="647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8.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575820E-0471-0EF9-914F-143FDD12E46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24400"/>
            <a:ext cx="7777163" cy="801688"/>
            <a:chOff x="539750" y="980728"/>
            <a:chExt cx="7777163" cy="800219"/>
          </a:xfrm>
        </p:grpSpPr>
        <p:sp>
          <p:nvSpPr>
            <p:cNvPr id="21514" name="矩形 2">
              <a:extLst>
                <a:ext uri="{FF2B5EF4-FFF2-40B4-BE49-F238E27FC236}">
                  <a16:creationId xmlns:a16="http://schemas.microsoft.com/office/drawing/2014/main" id="{A00588A4-1DA1-0D2F-FA90-38B6AFE56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980728"/>
              <a:ext cx="7200900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Avoid questions which are sensitive, personal or embarrassing.</a:t>
              </a:r>
            </a:p>
          </p:txBody>
        </p:sp>
        <p:sp>
          <p:nvSpPr>
            <p:cNvPr id="21515" name="文字方塊 4">
              <a:extLst>
                <a:ext uri="{FF2B5EF4-FFF2-40B4-BE49-F238E27FC236}">
                  <a16:creationId xmlns:a16="http://schemas.microsoft.com/office/drawing/2014/main" id="{6FA9ED0F-A815-10D7-C0F7-03D8A6AC3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980728"/>
              <a:ext cx="647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300">
                  <a:latin typeface="Arial" panose="020B0604020202020204" pitchFamily="34" charset="0"/>
                </a:rPr>
                <a:t>9.</a:t>
              </a:r>
              <a:endParaRPr lang="zh-HK" altLang="en-US" sz="23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48B43DB3-2992-9D01-0D9E-6EF7BA9D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86407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In general, the types of questions can be classified into open-ended questions and closed-ended questions.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1107AD1-99E9-142C-65A6-5527B727158C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3021013"/>
            <a:ext cx="8496300" cy="1441450"/>
            <a:chOff x="2024096" y="196207"/>
            <a:chExt cx="6188653" cy="11030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6306539-0E6F-2859-3227-C798F2AE04BF}"/>
                </a:ext>
              </a:extLst>
            </p:cNvPr>
            <p:cNvSpPr/>
            <p:nvPr/>
          </p:nvSpPr>
          <p:spPr>
            <a:xfrm>
              <a:off x="2024096" y="196207"/>
              <a:ext cx="6148182" cy="9159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pic>
          <p:nvPicPr>
            <p:cNvPr id="22534" name="Picture 12">
              <a:extLst>
                <a:ext uri="{FF2B5EF4-FFF2-40B4-BE49-F238E27FC236}">
                  <a16:creationId xmlns:a16="http://schemas.microsoft.com/office/drawing/2014/main" id="{0C6AAF46-3A0B-A8FE-E119-A0FB6F89D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096" y="196207"/>
              <a:ext cx="6188653" cy="1103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3" name="矩形 5">
            <a:extLst>
              <a:ext uri="{FF2B5EF4-FFF2-40B4-BE49-F238E27FC236}">
                <a16:creationId xmlns:a16="http://schemas.microsoft.com/office/drawing/2014/main" id="{626B392E-A299-BAC9-F0DA-5036C156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89213"/>
            <a:ext cx="84248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Example of an open-ended question: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HK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Which part of the lesson attract you most?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________________________________________________</a:t>
            </a:r>
            <a:endParaRPr kumimoji="0" lang="zh-HK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5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EEA44039-EC9D-F957-1CA7-3462FCDEA9D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027363"/>
            <a:ext cx="8083550" cy="1049337"/>
            <a:chOff x="2024096" y="196207"/>
            <a:chExt cx="6188653" cy="110301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4552CB-CD94-5AFB-2C5F-A9D0A70CA58E}"/>
                </a:ext>
              </a:extLst>
            </p:cNvPr>
            <p:cNvSpPr/>
            <p:nvPr/>
          </p:nvSpPr>
          <p:spPr>
            <a:xfrm>
              <a:off x="2024096" y="196207"/>
              <a:ext cx="6148546" cy="8460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pic>
          <p:nvPicPr>
            <p:cNvPr id="23571" name="Picture 12">
              <a:extLst>
                <a:ext uri="{FF2B5EF4-FFF2-40B4-BE49-F238E27FC236}">
                  <a16:creationId xmlns:a16="http://schemas.microsoft.com/office/drawing/2014/main" id="{97C05432-23E5-2EE1-29CE-D85226433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096" y="196207"/>
              <a:ext cx="6188653" cy="1103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2">
            <a:extLst>
              <a:ext uri="{FF2B5EF4-FFF2-40B4-BE49-F238E27FC236}">
                <a16:creationId xmlns:a16="http://schemas.microsoft.com/office/drawing/2014/main" id="{5B3EC883-038D-96CF-97E3-2C4CB344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640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Some common types of closed-ended questions: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5AB559E-969B-F9A1-A36E-EEF2ECB5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11438"/>
            <a:ext cx="8640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2.  Multiple choice question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     Example: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69D889-383F-A061-8E60-84E5A0C97389}"/>
              </a:ext>
            </a:extLst>
          </p:cNvPr>
          <p:cNvSpPr/>
          <p:nvPr/>
        </p:nvSpPr>
        <p:spPr>
          <a:xfrm>
            <a:off x="2130425" y="2987675"/>
            <a:ext cx="6545263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</a:rPr>
              <a:t>What is your BMI?</a:t>
            </a:r>
            <a:b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</a:t>
            </a:r>
            <a:r>
              <a:rPr kumimoji="0" lang="en-US" altLang="zh-HK" sz="1050" kern="100" dirty="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</a:rPr>
              <a:t>under</a:t>
            </a:r>
            <a:r>
              <a:rPr kumimoji="0" lang="en-US" altLang="zh-HK" sz="1050" kern="100" dirty="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</a:rPr>
              <a:t>18.5      </a:t>
            </a: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</a:t>
            </a:r>
            <a:r>
              <a:rPr kumimoji="0" lang="en-US" altLang="zh-HK" sz="1050" kern="100" dirty="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</a:rPr>
              <a:t>18.5</a:t>
            </a:r>
            <a:r>
              <a:rPr kumimoji="0" lang="en-US" altLang="zh-HK" sz="1050" kern="100" dirty="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r>
              <a:rPr kumimoji="0" lang="en-US" altLang="zh-HK" sz="2400" kern="100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‒</a:t>
            </a:r>
            <a:r>
              <a:rPr kumimoji="0" lang="en-US" altLang="zh-HK" sz="1050" kern="100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</a:rPr>
              <a:t>24.9    </a:t>
            </a: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  <a:cs typeface="Arial"/>
                <a:sym typeface="Wingdings"/>
              </a:rPr>
              <a:t></a:t>
            </a:r>
            <a:r>
              <a:rPr kumimoji="0" lang="en-US" altLang="zh-HK" sz="1050" kern="100" dirty="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r>
              <a:rPr kumimoji="0" lang="en-US" altLang="zh-HK" sz="2400" kern="100" dirty="0">
                <a:solidFill>
                  <a:srgbClr val="000000"/>
                </a:solidFill>
                <a:latin typeface="Arial"/>
                <a:ea typeface="新細明體"/>
              </a:rPr>
              <a:t>above 24.9 </a:t>
            </a:r>
            <a:endParaRPr kumimoji="0" lang="zh-HK" altLang="en-US" sz="2400" dirty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1FCEB36-C028-0919-6CB9-FC3ABB4484F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554163"/>
            <a:ext cx="8135938" cy="936625"/>
            <a:chOff x="2024096" y="196207"/>
            <a:chExt cx="6188653" cy="11030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3230C4-3BB5-DD2B-F85B-EC1352C7281B}"/>
                </a:ext>
              </a:extLst>
            </p:cNvPr>
            <p:cNvSpPr/>
            <p:nvPr/>
          </p:nvSpPr>
          <p:spPr>
            <a:xfrm>
              <a:off x="2024096" y="196207"/>
              <a:ext cx="6148804" cy="91606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pic>
          <p:nvPicPr>
            <p:cNvPr id="23569" name="Picture 12">
              <a:extLst>
                <a:ext uri="{FF2B5EF4-FFF2-40B4-BE49-F238E27FC236}">
                  <a16:creationId xmlns:a16="http://schemas.microsoft.com/office/drawing/2014/main" id="{A3FF0B11-3755-BB78-0C6E-AE6E6DB9E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096" y="196207"/>
              <a:ext cx="6188653" cy="1103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2E15333E-5EB9-3B32-E249-4E565EE4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1503363"/>
            <a:ext cx="65452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Did you participate in public examination(s)?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Yes     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No </a:t>
            </a:r>
            <a:endParaRPr kumimoji="0" lang="zh-HK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C2C1006F-068C-1A10-1332-395DD080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640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1.  Two-choice question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     Example: 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B38BC2C-B9A1-7D5B-9B63-7B160AAA6B6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581525"/>
            <a:ext cx="8029575" cy="1368425"/>
            <a:chOff x="2024096" y="196207"/>
            <a:chExt cx="6188653" cy="110301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CC2710C-6ED1-5935-C31D-A6239C8483A3}"/>
                </a:ext>
              </a:extLst>
            </p:cNvPr>
            <p:cNvSpPr/>
            <p:nvPr/>
          </p:nvSpPr>
          <p:spPr>
            <a:xfrm>
              <a:off x="2024096" y="196207"/>
              <a:ext cx="6148277" cy="8458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pic>
          <p:nvPicPr>
            <p:cNvPr id="23567" name="Picture 12">
              <a:extLst>
                <a:ext uri="{FF2B5EF4-FFF2-40B4-BE49-F238E27FC236}">
                  <a16:creationId xmlns:a16="http://schemas.microsoft.com/office/drawing/2014/main" id="{C8168151-6A01-0C19-EA84-D0CC80B79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096" y="196207"/>
              <a:ext cx="6188653" cy="1103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AutoShape 24">
            <a:extLst>
              <a:ext uri="{FF2B5EF4-FFF2-40B4-BE49-F238E27FC236}">
                <a16:creationId xmlns:a16="http://schemas.microsoft.com/office/drawing/2014/main" id="{2BD58F45-74BA-E518-A313-B6CEDE40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876925"/>
            <a:ext cx="6624638" cy="747713"/>
          </a:xfrm>
          <a:prstGeom prst="wedgeRoundRectCallout">
            <a:avLst>
              <a:gd name="adj1" fmla="val 11985"/>
              <a:gd name="adj2" fmla="val -83859"/>
              <a:gd name="adj3" fmla="val 16667"/>
            </a:avLst>
          </a:prstGeom>
          <a:gradFill flip="none"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HK" dirty="0"/>
              <a:t>If the number of options is odd, the respondent may choose the middle value and therefore give no preference. </a:t>
            </a: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4BFFB40B-E502-B692-7ACD-AC8DB09F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65600"/>
            <a:ext cx="86407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3.  Rating question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     Example: </a:t>
            </a: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D31891BC-142B-8392-BECF-E0031F5A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532313"/>
            <a:ext cx="4968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How do you rate our food quality? (‘5’ is the highest score.)</a:t>
            </a:r>
            <a:b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1	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2	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3    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4	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kumimoji="0"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5 </a:t>
            </a:r>
            <a:endParaRPr kumimoji="0" lang="zh-HK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AutoShape 24">
            <a:extLst>
              <a:ext uri="{FF2B5EF4-FFF2-40B4-BE49-F238E27FC236}">
                <a16:creationId xmlns:a16="http://schemas.microsoft.com/office/drawing/2014/main" id="{7C80AE6F-9DCF-5846-3D59-E6F5DAFB3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876925"/>
            <a:ext cx="6624638" cy="747713"/>
          </a:xfrm>
          <a:prstGeom prst="wedgeRoundRectCallout">
            <a:avLst>
              <a:gd name="adj1" fmla="val 11985"/>
              <a:gd name="adj2" fmla="val -83859"/>
              <a:gd name="adj3" fmla="val 16667"/>
            </a:avLst>
          </a:prstGeom>
          <a:gradFill flip="none"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HK" dirty="0"/>
              <a:t>On the other hand, if the number of options is even, the respondent is forced to show his relative preference.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2" grpId="0"/>
      <p:bldP spid="7" grpId="0"/>
      <p:bldP spid="6" grpId="0"/>
      <p:bldP spid="15" grpId="0" animBg="1"/>
      <p:bldP spid="13" grpId="0"/>
      <p:bldP spid="14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7">
            <a:extLst>
              <a:ext uri="{FF2B5EF4-FFF2-40B4-BE49-F238E27FC236}">
                <a16:creationId xmlns:a16="http://schemas.microsoft.com/office/drawing/2014/main" id="{D9FDBB21-8247-67C6-2834-332057B72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701675"/>
            <a:ext cx="8856663" cy="3225800"/>
          </a:xfrm>
          <a:prstGeom prst="cloudCallout">
            <a:avLst>
              <a:gd name="adj1" fmla="val 31565"/>
              <a:gd name="adj2" fmla="val 5679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46801A-1ECF-E3F0-BEDA-48C9DEA9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1484313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After the questions are constructed, they should be arranged in a logical order,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30222D-DEA8-B2F6-2D4A-BFF6978E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1857375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and the first few questions should be easy to answer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70FCCE-9550-4646-D23D-4042B30E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35200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to maintain the respondents’ interest in completing the questionnaire.</a:t>
            </a:r>
            <a:endParaRPr lang="zh-TW" altLang="zh-HK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6E95C1-09BA-0360-AE92-B794731D9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4125913"/>
            <a:ext cx="1400175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856</Words>
  <Application>Microsoft Office PowerPoint</Application>
  <PresentationFormat>如螢幕大小 (4:3)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Arial</vt:lpstr>
      <vt:lpstr>新細明體</vt:lpstr>
      <vt:lpstr>Calibri</vt:lpstr>
      <vt:lpstr>Arial Black</vt:lpstr>
      <vt:lpstr>Symbol</vt:lpstr>
      <vt:lpstr>Wingdings</vt:lpstr>
      <vt:lpstr>Times New Roman</vt:lpstr>
      <vt:lpstr>佈景主題1</vt:lpstr>
      <vt:lpstr>自訂設計</vt:lpstr>
      <vt:lpstr>Data Collection Methods and Questionnaire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epd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 Equations of Straight Lines</dc:title>
  <dc:creator>xiaoxian</dc:creator>
  <cp:lastModifiedBy>Lee Perseus Robin</cp:lastModifiedBy>
  <cp:revision>407</cp:revision>
  <cp:lastPrinted>2016-02-23T09:14:13Z</cp:lastPrinted>
  <dcterms:created xsi:type="dcterms:W3CDTF">2013-01-04T06:43:53Z</dcterms:created>
  <dcterms:modified xsi:type="dcterms:W3CDTF">2024-12-08T08:09:50Z</dcterms:modified>
</cp:coreProperties>
</file>