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2" r:id="rId2"/>
  </p:sldMasterIdLst>
  <p:notesMasterIdLst>
    <p:notesMasterId r:id="rId27"/>
  </p:notesMasterIdLst>
  <p:handoutMasterIdLst>
    <p:handoutMasterId r:id="rId28"/>
  </p:handoutMasterIdLst>
  <p:sldIdLst>
    <p:sldId id="273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5" r:id="rId22"/>
    <p:sldId id="296" r:id="rId23"/>
    <p:sldId id="297" r:id="rId24"/>
    <p:sldId id="294" r:id="rId25"/>
    <p:sldId id="299" r:id="rId26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6600"/>
    <a:srgbClr val="0000FF"/>
    <a:srgbClr val="6600CC"/>
    <a:srgbClr val="FFFFCC"/>
    <a:srgbClr val="FF9900"/>
    <a:srgbClr val="66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>
      <p:cViewPr>
        <p:scale>
          <a:sx n="75" d="100"/>
          <a:sy n="75" d="100"/>
        </p:scale>
        <p:origin x="-1014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82DB6E1-BB22-5EC9-A7F7-13C5700810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E77B2B-D7AD-15A9-1AD7-884E0F4911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94EA3AC-E4AB-4C1F-9F27-2621939BE314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0274D8-AA5C-A9E1-F192-1CD2DBB82B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F3A37C-76CA-2032-5C39-0644AD1562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7114AC-6E3E-4716-AD63-A70DC2DF73EE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DA0E0F5-A94E-D0B2-FDB4-42A78EC16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7E0422-3B46-A096-E9C0-49A791F5D2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B5A7F46-5445-4C38-8660-610EFB15C245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0D22F911-D651-C948-7F9B-679D8C30F2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7EB7C3A2-104B-F432-6CBD-ED2D0EBAA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E0184F-6173-EE46-FED5-9D8CF15C51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259394-AB51-C7AD-9298-12EAE73F55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1C65BC-337A-47B5-A4B5-F9488C0A7271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86191DD-DD15-5144-4461-BA732AE35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C45064F-0672-4E7F-998C-49D6090D5AC7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C522369-4B97-6C9C-3746-454D8DD48D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B73C141-534A-9740-1F9A-C9CE8C4EC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56620F74-64B4-B186-E616-A4661E3A9D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564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5B Chapter 7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3C149D-25F2-7B60-EBEC-874C4FCB0C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C153C-08C3-CC26-7E9E-94F32DA14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18D3B-7F76-05DF-546E-46CAB868AF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D0C76-5A43-4553-9FE7-0D50EE7017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124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67482E-9140-9851-4E4E-790FCF1070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42AFD0-DAED-2968-2C21-AF9F097C4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E076C0-5FDE-A5B2-0483-2D0433055E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1320D-D4D1-4FFC-8E63-4D0E8CD0758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974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7D2934-A6B7-9CB6-B86C-23325AD5A0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F69C05-9912-4861-BCF5-4CC1260E5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53C935-3E58-BCD1-142F-30F2D8B764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9D4D9-02EB-4D42-B2E4-6EBAB109A98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401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E85F32-A36A-DFB8-8EC7-6E6F577186C8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35CC46F-E012-3D07-67CD-7A1EE3AF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EB3E4-38FC-4FA9-831C-E63C4B629FB6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E95D690-5DE8-FAC9-98DD-8304B42B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39BCD10-D65A-B2AE-3C84-12BC90DA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230FE-8D6C-4437-A484-31E41B107571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40683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28F6F9-A1E5-DB94-1C22-EA77768F9ED0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AA38B65F-F926-7440-383A-3B92E0C8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49BF8-7599-4D36-9D9B-1FCE4434DE16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C18D846-A5ED-AEDC-27ED-92FE54DA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67BD350-3A08-4128-2473-1447529A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2F38A-0429-4F72-8E79-2A0223088E7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33370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47693-6AD1-2FC4-6F70-6DC969DD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92010-2FE6-4182-A608-BE5B081CEA61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946E1A-25B7-F4AD-0A60-2B887C99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4FDEC1-CC63-4100-B982-ADC13026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1DA82-7EA1-4D34-BA64-54F515E8019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76383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9E5D0B1-C767-4FDD-8ADC-4A8E6C26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DCB5D-7221-4F72-826B-64FF4C213619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72EDDC1-7309-97D4-C908-A2BF29F9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80894EF-C415-8047-F3B1-30B2A0CB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9CD0E-7822-40AF-9B56-88B872F9EBA6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2722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8091CA89-3018-481F-85B9-A009E849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D44E6-264E-440A-A07C-779D331961C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32A2191-6954-B041-0C62-61454895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6A8B083-3284-8333-2935-B35BBC49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A5BDFE-2A45-4631-915C-30BEB12BADA1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22568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5DA4DC4E-6238-865E-C876-6E8AA253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59F4C-CCAE-4230-A6DA-211D06DF41FA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5042C6F-B416-5ACD-A721-F33C0F5D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E413A19E-B49A-3E40-4FBD-ADE0A511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34ECE-694D-44F1-9B2A-EEA3CEEE6BB8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1440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F0ACE40E-EDA1-73FD-9D24-CA4E4C72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CEC7E-2C9C-4E61-BE31-101FE92D106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1BB8F379-20A9-C2D9-8E9D-567A9D7C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186AF854-28E6-4D2A-0C1E-920C3994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FDBED-D3E9-4D8B-BD94-16CE462ED44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69226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2ED4D3C9-FF8E-272B-C405-3413F9A5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43922-0C2B-4A54-8C5E-26EE752EB54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7C48009-A38E-7FC5-A31B-4FEF4FC2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1EE9A9B-D119-62D2-EEFD-EF04CA9B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D17E1-3E1E-428B-98B6-69A8FD55245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9779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BDD5F3-1CE1-DB86-4D1E-D6728578F2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64241B-AC35-EAB3-B97F-05D22D37AD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556F42-84DD-EA6E-F092-3DED4ED7B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6FFD6-5427-4E22-89E8-64F867D888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7877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5DC0FFE-71F7-CC89-0B01-60C3390B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1EFB-EDC3-4259-91C8-F7572F2085AD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B2BC1CE-6C09-306B-8A2F-A4FE8400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3C0F3C2-57E4-CEA3-276E-F06CC359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81982-F2FB-4006-AED8-7D709F417F4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3303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016471-315B-E2BE-7087-D5396F62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EA016-8E3E-421A-B698-61E5593F8282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1474B-2B90-B62A-4670-D5D84913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13283E-47B6-4FC9-4B0A-004ACCBD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8B42D-5AC2-400A-A908-B66EF3B0B723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9494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439661-81BC-8DE8-6E10-F19A1A1F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632F1-677E-4796-878B-7304E818ADF4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059C77-0083-EA36-858B-67684C9E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DCC531-8C38-35A3-6681-99775DE3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07EB-25C4-4F11-985E-0D0EA1F17D9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3732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989A26-DD4A-7D1A-983A-C4FA01C9AA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4E2FAF-A700-047B-05BA-0CACA6E0CC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9572DD-6B65-29AB-17C8-268D8C5A30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AFF62-A38E-4A07-8585-B6237D20E6D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978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929C43-3B1D-342A-812A-36FAF21092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72DC8-1EBD-0B81-E4D6-E501064C8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F2A9A5-8EF9-1D63-5B27-601BB2CB2C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26B05-1DC2-48F6-91B1-A3AAF25F1C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59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9BF713-7488-49F0-577E-3EB71D6C91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B527794-E2E0-2C04-E6AB-7C35FE0E2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6F5A1F3-2302-BD09-25F9-41B578DE8D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60AB8-0C16-4A78-965B-9AEE9DEC9BD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045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A748D4-E348-98BA-6FEE-D2E54AE003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190005-C892-D5CC-06C2-067EFA6CA6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EBE915-F05E-93A8-7D8F-1059CEEBC4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C567A-D70B-48DF-9594-7A4C4022DF7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44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0BA78ED-65C6-E1D4-D3C6-7255122D3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B5F641A-AAA0-106F-53B1-8F3762AD4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2414B9-AE6E-18D6-0FD0-81E52EED67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80CC8-34C2-4250-BC6E-803549269D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22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9AEC2-973E-36A3-CB32-95B669705F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C886B-0587-96AA-7354-604854002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33203-81B2-9DC3-4B91-7011E43825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3F8F8-5F29-485C-8EFA-8BD9D5E0DC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865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0D120-5CAE-6B49-1E91-94B6A072CF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6FA82-EC52-F555-1B8E-8ED05BA597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94FEF-4921-7A3F-AB22-7A42C9288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16D362-E3C2-4D3D-8FB8-86249CEBAE4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628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9E63B5-461C-FD1D-1DCB-2FC550196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1DAEF43-2A42-381A-607A-815EEFCB1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A842D05-719D-8DD0-B9E9-319CB49F0C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95D1AF5-4129-69E9-B7CA-02D21886EF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4476EC2-FC13-B0B0-71A5-6A5EBCEF2B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20C762-F553-411C-A2C1-D30C890775F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6DCD2260-8170-5949-3BCB-7C621B11EA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62E9957-F12B-5943-5CD0-C7A58566B9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11C8B8-26E3-1514-DCC6-CAB72AA2EB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3249405-4039-90E3-7D91-7C80440091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0D855A-B7F2-9C6D-96DF-E32885970863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4F129FE-7E12-D979-E29B-89CB817CA2D0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18A515B-6479-F9E0-7BD6-BB811D3C95A8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99" r:id="rId1"/>
    <p:sldLayoutId id="2147485200" r:id="rId2"/>
    <p:sldLayoutId id="2147485201" r:id="rId3"/>
    <p:sldLayoutId id="2147485202" r:id="rId4"/>
    <p:sldLayoutId id="2147485203" r:id="rId5"/>
    <p:sldLayoutId id="2147485204" r:id="rId6"/>
    <p:sldLayoutId id="2147485205" r:id="rId7"/>
    <p:sldLayoutId id="2147485206" r:id="rId8"/>
    <p:sldLayoutId id="2147485207" r:id="rId9"/>
    <p:sldLayoutId id="2147485208" r:id="rId10"/>
    <p:sldLayoutId id="21474852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F93E6644-6B29-172B-937A-E19D095CCED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1AA3D1B8-3489-AAE0-2016-17BA45F264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26179F-52CB-7348-952D-08982D5C0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90750E34-FEDF-4E61-BB53-718D7CC9A0A4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AA7462-A901-6EB5-B3CB-10D16A71E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13CC1B-CF5E-5DF9-C037-C02F80B2A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27B96B-82D2-47DD-B0CB-5157F77B4882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AA1D0F-A0FB-0A20-BD74-376B779BC559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7B1671F-3518-619C-5ECF-1CE24D3BCEDB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0C050E7-EBB2-C362-A5E1-B3DDC3F47D89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190" r:id="rId3"/>
    <p:sldLayoutId id="2147485191" r:id="rId4"/>
    <p:sldLayoutId id="2147485192" r:id="rId5"/>
    <p:sldLayoutId id="2147485193" r:id="rId6"/>
    <p:sldLayoutId id="2147485194" r:id="rId7"/>
    <p:sldLayoutId id="2147485195" r:id="rId8"/>
    <p:sldLayoutId id="2147485196" r:id="rId9"/>
    <p:sldLayoutId id="2147485197" r:id="rId10"/>
    <p:sldLayoutId id="21474851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3.png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hyperlink" Target="Example_07/Example_07_02e_01.ppt" TargetMode="External"/><Relationship Id="rId2" Type="http://schemas.openxmlformats.org/officeDocument/2006/relationships/oleObject" Target="../embeddings/oleObject9.bin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png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wmf"/><Relationship Id="rId14" Type="http://schemas.openxmlformats.org/officeDocument/2006/relationships/hyperlink" Target="5B07_TE_02e_01.pp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Example_07/Example_07_02e_02.ppt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hyperlink" Target="5B07_TE_02e_02.ppt" TargetMode="Externa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22.bin"/><Relationship Id="rId7" Type="http://schemas.openxmlformats.org/officeDocument/2006/relationships/hyperlink" Target="Example_07/Example_07_02e_03.pp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png"/><Relationship Id="rId4" Type="http://schemas.openxmlformats.org/officeDocument/2006/relationships/image" Target="../media/image37.wmf"/><Relationship Id="rId9" Type="http://schemas.openxmlformats.org/officeDocument/2006/relationships/hyperlink" Target="5B07_TE_02e_03.p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" Type="http://schemas.openxmlformats.org/officeDocument/2006/relationships/image" Target="../media/image4.png"/><Relationship Id="rId16" Type="http://schemas.openxmlformats.org/officeDocument/2006/relationships/image" Target="../media/image12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13E0E2CA-2B23-4728-18A9-92E2C1FA2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3108325"/>
            <a:ext cx="58689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More about </a:t>
            </a:r>
            <a:br>
              <a:rPr lang="en-US" altLang="zh-TW" sz="3600" b="1">
                <a:solidFill>
                  <a:srgbClr val="003399"/>
                </a:solidFill>
              </a:rPr>
            </a:br>
            <a:r>
              <a:rPr lang="en-US" altLang="zh-TW" sz="3600" b="1">
                <a:solidFill>
                  <a:srgbClr val="003399"/>
                </a:solidFill>
              </a:rPr>
              <a:t>Equations of Circles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>
            <a:extLst>
              <a:ext uri="{FF2B5EF4-FFF2-40B4-BE49-F238E27FC236}">
                <a16:creationId xmlns:a16="http://schemas.microsoft.com/office/drawing/2014/main" id="{3E7F9865-D7B8-5FD5-1EA2-9306842F6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798638"/>
            <a:ext cx="36004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D15911F-8B44-C859-601E-3F9C830F9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1125538"/>
            <a:ext cx="5630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b="1">
                <a:latin typeface="Arial" panose="020B0604020202020204" pitchFamily="34" charset="0"/>
              </a:rPr>
              <a:t>Case 2:</a:t>
            </a:r>
            <a:r>
              <a:rPr lang="en-US" altLang="zh-HK" sz="2800">
                <a:latin typeface="Arial" panose="020B0604020202020204" pitchFamily="34" charset="0"/>
              </a:rPr>
              <a:t> </a:t>
            </a:r>
            <a:r>
              <a:rPr lang="en-US" altLang="zh-HK" sz="2800" i="1">
                <a:latin typeface="Arial" panose="020B0604020202020204" pitchFamily="34" charset="0"/>
              </a:rPr>
              <a:t>P</a:t>
            </a:r>
            <a:r>
              <a:rPr lang="en-US" altLang="zh-HK" sz="2800">
                <a:latin typeface="Arial" panose="020B0604020202020204" pitchFamily="34" charset="0"/>
              </a:rPr>
              <a:t> lies </a:t>
            </a:r>
            <a:r>
              <a:rPr lang="en-US" altLang="zh-HK" sz="2800" b="1">
                <a:solidFill>
                  <a:srgbClr val="FF0000"/>
                </a:solidFill>
                <a:latin typeface="Arial" panose="020B0604020202020204" pitchFamily="34" charset="0"/>
              </a:rPr>
              <a:t>on </a:t>
            </a:r>
            <a:r>
              <a:rPr lang="en-US" altLang="zh-HK" sz="2800">
                <a:latin typeface="Arial" panose="020B0604020202020204" pitchFamily="34" charset="0"/>
              </a:rPr>
              <a:t>the circle.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66D41EE-540F-2454-04B2-FFEB93363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5" y="2681288"/>
            <a:ext cx="44592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</a:rPr>
              <a:t>CP </a:t>
            </a:r>
            <a:r>
              <a:rPr lang="en-US" altLang="zh-HK" sz="2800">
                <a:latin typeface="Arial" panose="020B0604020202020204" pitchFamily="34" charset="0"/>
              </a:rPr>
              <a:t>is </a:t>
            </a:r>
            <a:r>
              <a:rPr lang="en-US" altLang="zh-HK" sz="2800" b="1">
                <a:solidFill>
                  <a:srgbClr val="FF0000"/>
                </a:solidFill>
                <a:latin typeface="Arial" panose="020B0604020202020204" pitchFamily="34" charset="0"/>
              </a:rPr>
              <a:t>equal </a:t>
            </a:r>
            <a:r>
              <a:rPr lang="en-US" altLang="zh-HK" sz="2800">
                <a:latin typeface="Arial" panose="020B0604020202020204" pitchFamily="34" charset="0"/>
              </a:rPr>
              <a:t>to the radius of the circle.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40FA1D-D841-A740-B6DF-E181F39B4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951288"/>
            <a:ext cx="4718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i.e. </a:t>
            </a:r>
            <a:r>
              <a:rPr lang="en-US" altLang="zh-HK" sz="2800" i="1">
                <a:latin typeface="Arial" panose="020B0604020202020204" pitchFamily="34" charset="0"/>
              </a:rPr>
              <a:t>CP </a:t>
            </a:r>
            <a:r>
              <a:rPr lang="en-US" altLang="zh-HK" sz="2800">
                <a:latin typeface="Arial" panose="020B0604020202020204" pitchFamily="34" charset="0"/>
              </a:rPr>
              <a:t>=</a:t>
            </a:r>
            <a:r>
              <a:rPr lang="en-US" altLang="zh-HK" sz="2800" i="1">
                <a:latin typeface="Arial" panose="020B0604020202020204" pitchFamily="34" charset="0"/>
              </a:rPr>
              <a:t> r</a:t>
            </a:r>
            <a:endParaRPr lang="zh-HK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>
            <a:extLst>
              <a:ext uri="{FF2B5EF4-FFF2-40B4-BE49-F238E27FC236}">
                <a16:creationId xmlns:a16="http://schemas.microsoft.com/office/drawing/2014/main" id="{4D51AA1C-EAF8-3FFB-80E9-2F4B205A1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2022475"/>
            <a:ext cx="32861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B3A8700-4C6E-450B-8127-E85A31D40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1125538"/>
            <a:ext cx="5630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b="1">
                <a:latin typeface="Arial" panose="020B0604020202020204" pitchFamily="34" charset="0"/>
              </a:rPr>
              <a:t>Case 3:</a:t>
            </a:r>
            <a:r>
              <a:rPr lang="en-US" altLang="zh-HK" sz="2800">
                <a:latin typeface="Arial" panose="020B0604020202020204" pitchFamily="34" charset="0"/>
              </a:rPr>
              <a:t> </a:t>
            </a:r>
            <a:r>
              <a:rPr lang="en-US" altLang="zh-HK" sz="2800" i="1">
                <a:latin typeface="Arial" panose="020B0604020202020204" pitchFamily="34" charset="0"/>
              </a:rPr>
              <a:t>P</a:t>
            </a:r>
            <a:r>
              <a:rPr lang="en-US" altLang="zh-HK" sz="2800">
                <a:latin typeface="Arial" panose="020B0604020202020204" pitchFamily="34" charset="0"/>
              </a:rPr>
              <a:t> lies </a:t>
            </a:r>
            <a:r>
              <a:rPr lang="en-US" altLang="zh-HK" sz="2800" b="1">
                <a:solidFill>
                  <a:srgbClr val="FF0000"/>
                </a:solidFill>
                <a:latin typeface="Arial" panose="020B0604020202020204" pitchFamily="34" charset="0"/>
              </a:rPr>
              <a:t>inside </a:t>
            </a:r>
            <a:r>
              <a:rPr lang="en-US" altLang="zh-HK" sz="2800">
                <a:latin typeface="Arial" panose="020B0604020202020204" pitchFamily="34" charset="0"/>
              </a:rPr>
              <a:t>the circle.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02C474-E8BB-165E-7A73-E40F44C5B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5" y="2681288"/>
            <a:ext cx="48545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</a:rPr>
              <a:t>CP </a:t>
            </a:r>
            <a:r>
              <a:rPr lang="en-US" altLang="zh-HK" sz="2800">
                <a:latin typeface="Arial" panose="020B0604020202020204" pitchFamily="34" charset="0"/>
              </a:rPr>
              <a:t>is </a:t>
            </a:r>
            <a:r>
              <a:rPr lang="en-US" altLang="zh-HK" sz="2800" b="1">
                <a:solidFill>
                  <a:srgbClr val="FF0000"/>
                </a:solidFill>
                <a:latin typeface="Arial" panose="020B0604020202020204" pitchFamily="34" charset="0"/>
              </a:rPr>
              <a:t>shorter </a:t>
            </a:r>
            <a:r>
              <a:rPr lang="en-US" altLang="zh-HK" sz="2800">
                <a:latin typeface="Arial" panose="020B0604020202020204" pitchFamily="34" charset="0"/>
              </a:rPr>
              <a:t>than the radius of the circle.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2195A41-8629-5D65-C2CB-B915EF777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951288"/>
            <a:ext cx="4718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i.e. </a:t>
            </a:r>
            <a:r>
              <a:rPr lang="en-US" altLang="zh-HK" sz="2800" i="1">
                <a:latin typeface="Arial" panose="020B0604020202020204" pitchFamily="34" charset="0"/>
              </a:rPr>
              <a:t>CP </a:t>
            </a:r>
            <a:r>
              <a:rPr lang="en-US" altLang="zh-HK" sz="2800">
                <a:latin typeface="Arial" panose="020B0604020202020204" pitchFamily="34" charset="0"/>
              </a:rPr>
              <a:t>&lt;</a:t>
            </a:r>
            <a:r>
              <a:rPr lang="en-US" altLang="zh-HK" sz="2800" i="1">
                <a:latin typeface="Arial" panose="020B0604020202020204" pitchFamily="34" charset="0"/>
              </a:rPr>
              <a:t> r</a:t>
            </a:r>
            <a:endParaRPr lang="zh-HK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0">
            <a:extLst>
              <a:ext uri="{FF2B5EF4-FFF2-40B4-BE49-F238E27FC236}">
                <a16:creationId xmlns:a16="http://schemas.microsoft.com/office/drawing/2014/main" id="{13DCA5F2-5C90-89DD-6A01-156CEA77B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20713"/>
            <a:ext cx="8785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(b) </a:t>
            </a:r>
            <a:r>
              <a:rPr lang="en-US" altLang="zh-TW" sz="2400">
                <a:latin typeface="Arial" panose="020B0604020202020204" pitchFamily="34" charset="0"/>
              </a:rPr>
              <a:t>From (a), coordinates of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= (0, –2) and radius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260CC8C-34C9-FB22-59F0-842B92CCC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88FC088D-D609-A21A-79FF-62B4B81A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AC842D3A-4236-5F8F-0643-DEB2CE2D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54" name="Rectangle 8">
            <a:extLst>
              <a:ext uri="{FF2B5EF4-FFF2-40B4-BE49-F238E27FC236}">
                <a16:creationId xmlns:a16="http://schemas.microsoft.com/office/drawing/2014/main" id="{B022FFD6-5D87-E04F-2A88-93E7D461B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55" name="Rectangle 10">
            <a:extLst>
              <a:ext uri="{FF2B5EF4-FFF2-40B4-BE49-F238E27FC236}">
                <a16:creationId xmlns:a16="http://schemas.microsoft.com/office/drawing/2014/main" id="{880806A4-A33C-14E7-C94E-3925738AC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56" name="Rectangle 12">
            <a:extLst>
              <a:ext uri="{FF2B5EF4-FFF2-40B4-BE49-F238E27FC236}">
                <a16:creationId xmlns:a16="http://schemas.microsoft.com/office/drawing/2014/main" id="{988392A5-FA0E-FBA8-DC2D-BD93C5C97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57" name="Rectangle 14">
            <a:extLst>
              <a:ext uri="{FF2B5EF4-FFF2-40B4-BE49-F238E27FC236}">
                <a16:creationId xmlns:a16="http://schemas.microsoft.com/office/drawing/2014/main" id="{D5426E8A-BBC3-453D-2F89-D3BAC9DC1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58" name="Rectangle 16">
            <a:extLst>
              <a:ext uri="{FF2B5EF4-FFF2-40B4-BE49-F238E27FC236}">
                <a16:creationId xmlns:a16="http://schemas.microsoft.com/office/drawing/2014/main" id="{1FFC6548-0627-4386-E60D-A106500C8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59" name="Rectangle 18">
            <a:extLst>
              <a:ext uri="{FF2B5EF4-FFF2-40B4-BE49-F238E27FC236}">
                <a16:creationId xmlns:a16="http://schemas.microsoft.com/office/drawing/2014/main" id="{6A847ED6-AFD0-D3DA-8D0D-EC837163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7660" name="Rectangle 32">
            <a:extLst>
              <a:ext uri="{FF2B5EF4-FFF2-40B4-BE49-F238E27FC236}">
                <a16:creationId xmlns:a16="http://schemas.microsoft.com/office/drawing/2014/main" id="{6CCA7C6C-959E-9CC9-F172-1B4E26009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916895F9-7704-8D1E-CDC4-08ED52FD5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2463" y="663575"/>
          <a:ext cx="8286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25142" imgH="355446" progId="Equation.3">
                  <p:embed/>
                </p:oleObj>
              </mc:Choice>
              <mc:Fallback>
                <p:oleObj name="方程式" r:id="rId2" imgW="825142" imgH="355446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663575"/>
                        <a:ext cx="8286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Rectangle 34">
            <a:extLst>
              <a:ext uri="{FF2B5EF4-FFF2-40B4-BE49-F238E27FC236}">
                <a16:creationId xmlns:a16="http://schemas.microsoft.com/office/drawing/2014/main" id="{F9B2B27E-C17D-7679-E519-52D139253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414D5D23-FD54-A262-487C-9596FDB6B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196975"/>
          <a:ext cx="4572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457200" imgH="292100" progId="Equation.3">
                  <p:embed/>
                </p:oleObj>
              </mc:Choice>
              <mc:Fallback>
                <p:oleObj name="方程式" r:id="rId4" imgW="457200" imgH="2921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4572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Rectangle 36">
            <a:extLst>
              <a:ext uri="{FF2B5EF4-FFF2-40B4-BE49-F238E27FC236}">
                <a16:creationId xmlns:a16="http://schemas.microsoft.com/office/drawing/2014/main" id="{164A1D21-B591-BC94-714D-BFD92391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706B31AC-1DB5-3B12-4A7F-FD537EB52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1325" y="1093788"/>
          <a:ext cx="3209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3213100" imgH="444500" progId="Equation.3">
                  <p:embed/>
                </p:oleObj>
              </mc:Choice>
              <mc:Fallback>
                <p:oleObj name="方程式" r:id="rId6" imgW="3213100" imgH="444500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1093788"/>
                        <a:ext cx="32099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Rectangle 38">
            <a:extLst>
              <a:ext uri="{FF2B5EF4-FFF2-40B4-BE49-F238E27FC236}">
                <a16:creationId xmlns:a16="http://schemas.microsoft.com/office/drawing/2014/main" id="{B3AA80A7-76D3-ABDE-9CF5-EEADF78B4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7" name="物件 16">
            <a:extLst>
              <a:ext uri="{FF2B5EF4-FFF2-40B4-BE49-F238E27FC236}">
                <a16:creationId xmlns:a16="http://schemas.microsoft.com/office/drawing/2014/main" id="{3D272BDE-B1A3-E2F6-652E-401A3C8024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850" y="1674813"/>
          <a:ext cx="8286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825500" imgH="342900" progId="Equation.3">
                  <p:embed/>
                </p:oleObj>
              </mc:Choice>
              <mc:Fallback>
                <p:oleObj name="方程式" r:id="rId8" imgW="825500" imgH="342900" progId="Equation.3">
                  <p:embed/>
                  <p:pic>
                    <p:nvPicPr>
                      <p:cNvPr id="0" name="物件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674813"/>
                        <a:ext cx="8286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Rectangle 40">
            <a:extLst>
              <a:ext uri="{FF2B5EF4-FFF2-40B4-BE49-F238E27FC236}">
                <a16:creationId xmlns:a16="http://schemas.microsoft.com/office/drawing/2014/main" id="{131314D8-9556-FE0C-B46C-35F1207AC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54C3BA93-6546-5A34-D1AF-F7592C52E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913" y="2127250"/>
          <a:ext cx="8286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825142" imgH="355446" progId="Equation.3">
                  <p:embed/>
                </p:oleObj>
              </mc:Choice>
              <mc:Fallback>
                <p:oleObj name="方程式" r:id="rId10" imgW="825142" imgH="355446" progId="Equation.3">
                  <p:embed/>
                  <p:pic>
                    <p:nvPicPr>
                      <p:cNvPr id="0" name="物件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2127250"/>
                        <a:ext cx="8286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50">
            <a:extLst>
              <a:ext uri="{FF2B5EF4-FFF2-40B4-BE49-F238E27FC236}">
                <a16:creationId xmlns:a16="http://schemas.microsoft.com/office/drawing/2014/main" id="{B7BB49AF-D6A6-1017-8F40-AFD6ADD1A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2608263"/>
            <a:ext cx="3375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i.e. </a:t>
            </a:r>
            <a:r>
              <a:rPr lang="en-US" altLang="zh-TW" sz="2400" i="1">
                <a:latin typeface="Arial" panose="020B0604020202020204" pitchFamily="34" charset="0"/>
              </a:rPr>
              <a:t>CP</a:t>
            </a:r>
            <a:r>
              <a:rPr lang="en-US" altLang="zh-TW" sz="2400">
                <a:latin typeface="Arial" panose="020B0604020202020204" pitchFamily="34" charset="0"/>
              </a:rPr>
              <a:t> &gt; radius</a:t>
            </a:r>
          </a:p>
        </p:txBody>
      </p:sp>
      <p:sp>
        <p:nvSpPr>
          <p:cNvPr id="42" name="Text Box 50">
            <a:extLst>
              <a:ext uri="{FF2B5EF4-FFF2-40B4-BE49-F238E27FC236}">
                <a16:creationId xmlns:a16="http://schemas.microsoft.com/office/drawing/2014/main" id="{B85D4FFA-4D59-4025-CF20-191C5EF59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127375"/>
            <a:ext cx="7677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HK" sz="2400"/>
              <a:t>∴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(4, –1) lies outside the circle.</a:t>
            </a: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B4C1FB6-FD99-6361-4573-61A5A90C9662}"/>
              </a:ext>
            </a:extLst>
          </p:cNvPr>
          <p:cNvCxnSpPr/>
          <p:nvPr/>
        </p:nvCxnSpPr>
        <p:spPr>
          <a:xfrm flipV="1">
            <a:off x="2411413" y="4775200"/>
            <a:ext cx="1268412" cy="31115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99FDF94-1FB2-FC3D-6D8F-DBB3A9C096E5}"/>
              </a:ext>
            </a:extLst>
          </p:cNvPr>
          <p:cNvGrpSpPr>
            <a:grpSpLocks/>
          </p:cNvGrpSpPr>
          <p:nvPr/>
        </p:nvGrpSpPr>
        <p:grpSpPr bwMode="auto">
          <a:xfrm>
            <a:off x="3627438" y="4725988"/>
            <a:ext cx="106362" cy="96837"/>
            <a:chOff x="2036862" y="4169569"/>
            <a:chExt cx="106263" cy="96762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336E5BD-F433-7832-6D71-42DEA8E2C14A}"/>
                </a:ext>
              </a:extLst>
            </p:cNvPr>
            <p:cNvCxnSpPr/>
            <p:nvPr/>
          </p:nvCxnSpPr>
          <p:spPr>
            <a:xfrm>
              <a:off x="2036862" y="4185432"/>
              <a:ext cx="106263" cy="60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7FC8D885-EBF1-9F6E-1487-CA688C0C48B2}"/>
                </a:ext>
              </a:extLst>
            </p:cNvPr>
            <p:cNvCxnSpPr/>
            <p:nvPr/>
          </p:nvCxnSpPr>
          <p:spPr>
            <a:xfrm flipV="1">
              <a:off x="2060652" y="4169569"/>
              <a:ext cx="63441" cy="96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008EE2A-0B80-D34C-5BFA-51633B546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4622800"/>
            <a:ext cx="871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US" altLang="zh-TW" sz="1400">
                <a:solidFill>
                  <a:srgbClr val="000000"/>
                </a:solidFill>
                <a:latin typeface="Arial" panose="020B0604020202020204" pitchFamily="34" charset="0"/>
              </a:rPr>
              <a:t>(4, –1) </a:t>
            </a:r>
            <a:endParaRPr lang="zh-HK" altLang="en-US" sz="1400">
              <a:latin typeface="Arial" panose="020B0604020202020204" pitchFamily="34" charset="0"/>
            </a:endParaRPr>
          </a:p>
        </p:txBody>
      </p:sp>
      <p:pic>
        <p:nvPicPr>
          <p:cNvPr id="30" name="Picture 45">
            <a:hlinkClick r:id="rId12" action="ppaction://hlinkpres?slideindex=1&amp;slidetitle="/>
            <a:extLst>
              <a:ext uri="{FF2B5EF4-FFF2-40B4-BE49-F238E27FC236}">
                <a16:creationId xmlns:a16="http://schemas.microsoft.com/office/drawing/2014/main" id="{7249FF84-A602-4E40-B371-3E1A2C4C4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440488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3">
            <a:hlinkClick r:id="rId14" action="ppaction://hlinkpres?slideindex=1&amp;slidetitle="/>
            <a:extLst>
              <a:ext uri="{FF2B5EF4-FFF2-40B4-BE49-F238E27FC236}">
                <a16:creationId xmlns:a16="http://schemas.microsoft.com/office/drawing/2014/main" id="{9661B832-CD00-4125-397B-675FC6A6D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429375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9" descr="C:\Users\ukum2\Desktop\VM\NSSMIA2E_5Min_5B07\Example7_8.png">
            <a:extLst>
              <a:ext uri="{FF2B5EF4-FFF2-40B4-BE49-F238E27FC236}">
                <a16:creationId xmlns:a16="http://schemas.microsoft.com/office/drawing/2014/main" id="{7DFB2224-BE21-2FF0-D0FF-B248472F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3625850"/>
            <a:ext cx="32258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1" grpId="0"/>
      <p:bldP spid="42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9" descr="C:\Users\ukum2\Desktop\VM\NSSMIA2E_5Min_5B07\Example7_9.png">
            <a:extLst>
              <a:ext uri="{FF2B5EF4-FFF2-40B4-BE49-F238E27FC236}">
                <a16:creationId xmlns:a16="http://schemas.microsoft.com/office/drawing/2014/main" id="{FA4ED33C-CB28-7BB8-9EA2-488760DD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5" y="1636713"/>
            <a:ext cx="3024188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4">
            <a:extLst>
              <a:ext uri="{FF2B5EF4-FFF2-40B4-BE49-F238E27FC236}">
                <a16:creationId xmlns:a16="http://schemas.microsoft.com/office/drawing/2014/main" id="{C171AED4-D087-9881-1B19-8FBA53D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04813"/>
            <a:ext cx="878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A circle touching two horizontal lines and one vertical line</a:t>
            </a:r>
          </a:p>
        </p:txBody>
      </p:sp>
      <p:sp>
        <p:nvSpPr>
          <p:cNvPr id="28676" name="Text Box 50">
            <a:extLst>
              <a:ext uri="{FF2B5EF4-FFF2-40B4-BE49-F238E27FC236}">
                <a16:creationId xmlns:a16="http://schemas.microsoft.com/office/drawing/2014/main" id="{C70B33C7-4C75-4D7B-585B-40A76174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420813"/>
            <a:ext cx="5532437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the figure, the straight lines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= 3, 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10 and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= –2 touch the circle at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R</a:t>
            </a:r>
            <a:r>
              <a:rPr lang="en-US" altLang="zh-TW" sz="2400">
                <a:latin typeface="Arial" panose="020B0604020202020204" pitchFamily="34" charset="0"/>
              </a:rPr>
              <a:t> respectively.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</a:rPr>
              <a:t>	Find the radius of the circle.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</a:rPr>
              <a:t>	Hence, find the equation of the 	circle.</a:t>
            </a:r>
          </a:p>
        </p:txBody>
      </p:sp>
      <p:grpSp>
        <p:nvGrpSpPr>
          <p:cNvPr id="7" name="Group 111">
            <a:extLst>
              <a:ext uri="{FF2B5EF4-FFF2-40B4-BE49-F238E27FC236}">
                <a16:creationId xmlns:a16="http://schemas.microsoft.com/office/drawing/2014/main" id="{86E01968-1D59-34D1-6732-7CE34BE86CEC}"/>
              </a:ext>
            </a:extLst>
          </p:cNvPr>
          <p:cNvGrpSpPr>
            <a:grpSpLocks/>
          </p:cNvGrpSpPr>
          <p:nvPr/>
        </p:nvGrpSpPr>
        <p:grpSpPr bwMode="auto">
          <a:xfrm>
            <a:off x="1954213" y="4400550"/>
            <a:ext cx="6721475" cy="1873250"/>
            <a:chOff x="1610" y="3339"/>
            <a:chExt cx="3901" cy="590"/>
          </a:xfrm>
        </p:grpSpPr>
        <p:sp>
          <p:nvSpPr>
            <p:cNvPr id="28679" name="AutoShape 109">
              <a:extLst>
                <a:ext uri="{FF2B5EF4-FFF2-40B4-BE49-F238E27FC236}">
                  <a16:creationId xmlns:a16="http://schemas.microsoft.com/office/drawing/2014/main" id="{7D27B3BB-62BA-5B5E-7450-D58E07581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339"/>
              <a:ext cx="3901" cy="590"/>
            </a:xfrm>
            <a:prstGeom prst="cloudCallout">
              <a:avLst>
                <a:gd name="adj1" fmla="val -56894"/>
                <a:gd name="adj2" fmla="val -25208"/>
              </a:avLst>
            </a:prstGeom>
            <a:gradFill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endParaRPr lang="zh-HK" altLang="zh-HK" sz="2400">
                <a:latin typeface="Arial" charset="0"/>
                <a:sym typeface="Wingdings 3" pitchFamily="18" charset="2"/>
              </a:endParaRPr>
            </a:p>
          </p:txBody>
        </p:sp>
        <p:sp>
          <p:nvSpPr>
            <p:cNvPr id="28680" name="Rectangle 110">
              <a:extLst>
                <a:ext uri="{FF2B5EF4-FFF2-40B4-BE49-F238E27FC236}">
                  <a16:creationId xmlns:a16="http://schemas.microsoft.com/office/drawing/2014/main" id="{A99D0726-A7EE-4EF9-AA41-C62FE2FD5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3373"/>
              <a:ext cx="3365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600">
                  <a:latin typeface="Arial" panose="020B0604020202020204" pitchFamily="34" charset="0"/>
                </a:rPr>
                <a:t>Without the centre, I may find a diameter first. Is </a:t>
              </a:r>
              <a:r>
                <a:rPr lang="en-US" altLang="zh-TW" sz="2600" i="1">
                  <a:latin typeface="Arial" panose="020B0604020202020204" pitchFamily="34" charset="0"/>
                </a:rPr>
                <a:t>QR</a:t>
              </a:r>
              <a:r>
                <a:rPr lang="en-US" altLang="zh-TW" sz="2600">
                  <a:latin typeface="Arial" panose="020B0604020202020204" pitchFamily="34" charset="0"/>
                </a:rPr>
                <a:t> a diameter of the circle?</a:t>
              </a:r>
            </a:p>
          </p:txBody>
        </p:sp>
      </p:grpSp>
      <p:pic>
        <p:nvPicPr>
          <p:cNvPr id="10" name="Picture 7" descr="Q:\Secondary (Maths)\NSS MIA 2nd\TRDVD\Sample\[1] 5-Min Lec\Cartoon\Teacher and student artwork Tiff file\Student_B6.tif">
            <a:extLst>
              <a:ext uri="{FF2B5EF4-FFF2-40B4-BE49-F238E27FC236}">
                <a16:creationId xmlns:a16="http://schemas.microsoft.com/office/drawing/2014/main" id="{257CE0D8-069B-2BBE-093A-CEA4D8326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3860800"/>
            <a:ext cx="23558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9" descr="C:\Users\ukum2\Desktop\VM\NSSMIA2E_5Min_5B07\Example7_9.png">
            <a:extLst>
              <a:ext uri="{FF2B5EF4-FFF2-40B4-BE49-F238E27FC236}">
                <a16:creationId xmlns:a16="http://schemas.microsoft.com/office/drawing/2014/main" id="{324D8A1A-F799-3790-D379-38629A03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874713"/>
            <a:ext cx="4456113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38">
            <a:extLst>
              <a:ext uri="{FF2B5EF4-FFF2-40B4-BE49-F238E27FC236}">
                <a16:creationId xmlns:a16="http://schemas.microsoft.com/office/drawing/2014/main" id="{828F500B-4FD5-B25D-B255-EFB4E1CF2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898900"/>
            <a:ext cx="2808287" cy="644525"/>
          </a:xfrm>
          <a:prstGeom prst="wedgeRoundRectCallout">
            <a:avLst>
              <a:gd name="adj1" fmla="val 96527"/>
              <a:gd name="adj2" fmla="val -239261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HK" sz="2400" dirty="0">
                <a:latin typeface="Arial" charset="0"/>
              </a:rPr>
              <a:t>Let </a:t>
            </a:r>
            <a:r>
              <a:rPr lang="en-US" altLang="zh-HK" sz="2400" i="1" dirty="0">
                <a:latin typeface="Arial" charset="0"/>
              </a:rPr>
              <a:t>C</a:t>
            </a:r>
            <a:r>
              <a:rPr lang="en-US" altLang="zh-HK" sz="2400" dirty="0">
                <a:latin typeface="Arial" charset="0"/>
              </a:rPr>
              <a:t> be the </a:t>
            </a:r>
            <a:r>
              <a:rPr lang="en-US" altLang="zh-HK" sz="2400" dirty="0" err="1">
                <a:latin typeface="Arial" charset="0"/>
              </a:rPr>
              <a:t>centre</a:t>
            </a:r>
            <a:r>
              <a:rPr lang="en-US" altLang="zh-HK" sz="2400" dirty="0">
                <a:latin typeface="Arial" charset="0"/>
              </a:rPr>
              <a:t>.</a:t>
            </a:r>
            <a:endParaRPr lang="zh-HK" altLang="en-US" sz="2400" dirty="0">
              <a:latin typeface="Arial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7925AE2-E356-9303-8E2F-1348237DD8E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830763" y="2560638"/>
            <a:ext cx="192087" cy="182562"/>
            <a:chOff x="2036862" y="4169569"/>
            <a:chExt cx="106263" cy="96762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09EB7AA-9AB1-0AF4-DD6F-1621C67A6FE3}"/>
                </a:ext>
              </a:extLst>
            </p:cNvPr>
            <p:cNvCxnSpPr/>
            <p:nvPr/>
          </p:nvCxnSpPr>
          <p:spPr>
            <a:xfrm>
              <a:off x="2036862" y="4185556"/>
              <a:ext cx="106263" cy="60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D173F770-62E0-76FF-367F-220D1B376B06}"/>
                </a:ext>
              </a:extLst>
            </p:cNvPr>
            <p:cNvCxnSpPr/>
            <p:nvPr/>
          </p:nvCxnSpPr>
          <p:spPr>
            <a:xfrm flipV="1">
              <a:off x="2060573" y="4169569"/>
              <a:ext cx="63231" cy="96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0179F0-CA64-2532-2A03-13BCF6636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2368550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F9760CB-D06F-386A-ECF1-5B9DF855BCB0}"/>
              </a:ext>
            </a:extLst>
          </p:cNvPr>
          <p:cNvCxnSpPr/>
          <p:nvPr/>
        </p:nvCxnSpPr>
        <p:spPr>
          <a:xfrm flipV="1">
            <a:off x="4927600" y="1509713"/>
            <a:ext cx="0" cy="106045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1AAA53C-3281-338B-94E0-70A95B28AA48}"/>
              </a:ext>
            </a:extLst>
          </p:cNvPr>
          <p:cNvCxnSpPr/>
          <p:nvPr/>
        </p:nvCxnSpPr>
        <p:spPr>
          <a:xfrm flipH="1">
            <a:off x="3779838" y="2651125"/>
            <a:ext cx="1143000" cy="1905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AAB333B-CBBC-9539-23A0-C56290B99ECF}"/>
              </a:ext>
            </a:extLst>
          </p:cNvPr>
          <p:cNvCxnSpPr/>
          <p:nvPr/>
        </p:nvCxnSpPr>
        <p:spPr>
          <a:xfrm flipV="1">
            <a:off x="4922838" y="2713038"/>
            <a:ext cx="0" cy="106045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569D488E-ECA6-6975-69D0-6955C3510582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1558925"/>
            <a:ext cx="133350" cy="125413"/>
            <a:chOff x="4562977" y="2316957"/>
            <a:chExt cx="266198" cy="252712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B3A12A4-F517-C914-2816-2D19AFE8EC49}"/>
                </a:ext>
              </a:extLst>
            </p:cNvPr>
            <p:cNvCxnSpPr/>
            <p:nvPr/>
          </p:nvCxnSpPr>
          <p:spPr>
            <a:xfrm flipV="1">
              <a:off x="4562977" y="2563271"/>
              <a:ext cx="266198" cy="31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D5EE993D-02E3-9ED3-5330-C44125A38F6A}"/>
                </a:ext>
              </a:extLst>
            </p:cNvPr>
            <p:cNvCxnSpPr/>
            <p:nvPr/>
          </p:nvCxnSpPr>
          <p:spPr>
            <a:xfrm flipH="1" flipV="1">
              <a:off x="4826005" y="2316957"/>
              <a:ext cx="0" cy="252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5886035-CDED-E6A3-93EA-CD044CFAC592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4927600" y="3644900"/>
            <a:ext cx="133350" cy="127000"/>
            <a:chOff x="4562977" y="2316957"/>
            <a:chExt cx="266198" cy="252712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2C153506-886E-C711-5128-A957D5B7AFA8}"/>
                </a:ext>
              </a:extLst>
            </p:cNvPr>
            <p:cNvCxnSpPr/>
            <p:nvPr/>
          </p:nvCxnSpPr>
          <p:spPr>
            <a:xfrm flipV="1">
              <a:off x="4562977" y="2594940"/>
              <a:ext cx="2661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F0047D7C-EC32-0E75-1690-86515179F8A4}"/>
                </a:ext>
              </a:extLst>
            </p:cNvPr>
            <p:cNvCxnSpPr/>
            <p:nvPr/>
          </p:nvCxnSpPr>
          <p:spPr>
            <a:xfrm flipH="1" flipV="1">
              <a:off x="4826007" y="2348546"/>
              <a:ext cx="0" cy="252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0C80169-C6FC-D20C-DEDC-6226F1695F35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3779838" y="2668588"/>
            <a:ext cx="133350" cy="127000"/>
            <a:chOff x="4562977" y="2316957"/>
            <a:chExt cx="266198" cy="252712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8214889D-9910-18E0-9222-372C1EAB7231}"/>
                </a:ext>
              </a:extLst>
            </p:cNvPr>
            <p:cNvCxnSpPr/>
            <p:nvPr/>
          </p:nvCxnSpPr>
          <p:spPr>
            <a:xfrm flipV="1">
              <a:off x="4562977" y="2563351"/>
              <a:ext cx="2661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D9947836-6C91-EDEF-16B4-192B5C66E22F}"/>
                </a:ext>
              </a:extLst>
            </p:cNvPr>
            <p:cNvCxnSpPr/>
            <p:nvPr/>
          </p:nvCxnSpPr>
          <p:spPr>
            <a:xfrm flipH="1" flipV="1">
              <a:off x="4826005" y="2316957"/>
              <a:ext cx="0" cy="252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DD437191-7DD7-E951-0BCB-C22041BA9F08}"/>
              </a:ext>
            </a:extLst>
          </p:cNvPr>
          <p:cNvSpPr/>
          <p:nvPr/>
        </p:nvSpPr>
        <p:spPr>
          <a:xfrm>
            <a:off x="6084888" y="2236788"/>
            <a:ext cx="2590800" cy="647700"/>
          </a:xfrm>
          <a:prstGeom prst="roundRect">
            <a:avLst/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HK" sz="2400" dirty="0">
                <a:latin typeface="Arial" charset="0"/>
              </a:rPr>
              <a:t>tangent </a:t>
            </a:r>
            <a:r>
              <a:rPr lang="zh-HK" altLang="zh-HK" sz="2400" dirty="0">
                <a:latin typeface="Arial" charset="0"/>
              </a:rPr>
              <a:t>⊥</a:t>
            </a:r>
            <a:r>
              <a:rPr lang="zh-HK" altLang="en-US" sz="2400" dirty="0">
                <a:latin typeface="Arial" charset="0"/>
              </a:rPr>
              <a:t> </a:t>
            </a:r>
            <a:r>
              <a:rPr lang="en-US" altLang="zh-HK" sz="2400" dirty="0">
                <a:latin typeface="Arial" charset="0"/>
              </a:rPr>
              <a:t>radius</a:t>
            </a:r>
            <a:endParaRPr lang="zh-TW" altLang="zh-HK" sz="2400" dirty="0">
              <a:latin typeface="Arial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423C1ED-3A3A-1D98-B208-20FF6A7B3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156200"/>
            <a:ext cx="7632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800"/>
              <a:t>∴ </a:t>
            </a:r>
            <a:r>
              <a:rPr lang="en-US" altLang="zh-HK" sz="2800"/>
              <a:t>	</a:t>
            </a:r>
            <a:r>
              <a:rPr lang="en-US" altLang="zh-HK" sz="2800" i="1">
                <a:solidFill>
                  <a:schemeClr val="accent1"/>
                </a:solidFill>
                <a:latin typeface="Arial" panose="020B0604020202020204" pitchFamily="34" charset="0"/>
              </a:rPr>
              <a:t>QCR</a:t>
            </a:r>
            <a:r>
              <a:rPr lang="en-US" altLang="zh-HK" sz="2800">
                <a:latin typeface="Arial" panose="020B0604020202020204" pitchFamily="34" charset="0"/>
              </a:rPr>
              <a:t> is a vertical line segment.</a:t>
            </a:r>
            <a:r>
              <a:rPr lang="zh-HK" altLang="zh-HK" sz="2800"/>
              <a:t> </a:t>
            </a:r>
            <a:endParaRPr lang="en-US" altLang="zh-HK" sz="2800">
              <a:latin typeface="Arial" panose="020B0604020202020204" pitchFamily="34" charset="0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251EF78-4B8B-6FE4-9B77-2E5E6F19DFFB}"/>
              </a:ext>
            </a:extLst>
          </p:cNvPr>
          <p:cNvCxnSpPr/>
          <p:nvPr/>
        </p:nvCxnSpPr>
        <p:spPr>
          <a:xfrm>
            <a:off x="4922838" y="1558925"/>
            <a:ext cx="0" cy="22145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0B8EDDE-A070-4D8E-9F16-77A932E49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661025"/>
            <a:ext cx="6742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800"/>
              <a:t>∴ </a:t>
            </a:r>
            <a:r>
              <a:rPr lang="en-US" altLang="zh-HK" sz="2800"/>
              <a:t>	</a:t>
            </a:r>
            <a:r>
              <a:rPr lang="en-US" altLang="zh-HK" sz="2800" i="1">
                <a:solidFill>
                  <a:schemeClr val="accent1"/>
                </a:solidFill>
                <a:latin typeface="Arial" panose="020B0604020202020204" pitchFamily="34" charset="0"/>
              </a:rPr>
              <a:t>QR</a:t>
            </a:r>
            <a:r>
              <a:rPr lang="en-US" altLang="zh-HK" sz="2800">
                <a:latin typeface="Arial" panose="020B0604020202020204" pitchFamily="34" charset="0"/>
              </a:rPr>
              <a:t> is a diameter of the circle.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9C3369A-1465-E17E-50E4-C39B1D20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33913"/>
            <a:ext cx="813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800"/>
              <a:t>∵</a:t>
            </a:r>
            <a:r>
              <a:rPr lang="en-US" altLang="zh-HK" sz="2800"/>
              <a:t>	</a:t>
            </a:r>
            <a:r>
              <a:rPr lang="en-US" altLang="zh-HK" sz="28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 = 10 and </a:t>
            </a:r>
            <a:r>
              <a:rPr lang="en-US" altLang="zh-HK" sz="28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K" sz="2800">
                <a:latin typeface="Arial" panose="020B0604020202020204" pitchFamily="34" charset="0"/>
                <a:cs typeface="Arial" panose="020B0604020202020204" pitchFamily="34" charset="0"/>
              </a:rPr>
              <a:t> = –2 are two horizontal lines.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/>
      <p:bldP spid="40" grpId="0" animBg="1"/>
      <p:bldP spid="40" grpId="1" animBg="1"/>
      <p:bldP spid="44" grpId="0"/>
      <p:bldP spid="50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9" descr="C:\Users\ukum2\Desktop\VM\NSSMIA2E_5Min_5B07\Example7_9.png">
            <a:extLst>
              <a:ext uri="{FF2B5EF4-FFF2-40B4-BE49-F238E27FC236}">
                <a16:creationId xmlns:a16="http://schemas.microsoft.com/office/drawing/2014/main" id="{5C599AF7-37EB-6C4D-357B-97C28223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874713"/>
            <a:ext cx="4456113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3" name="群組 6">
            <a:extLst>
              <a:ext uri="{FF2B5EF4-FFF2-40B4-BE49-F238E27FC236}">
                <a16:creationId xmlns:a16="http://schemas.microsoft.com/office/drawing/2014/main" id="{D9D0D741-D9ED-463E-661C-636161C6B8A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830763" y="2560638"/>
            <a:ext cx="192087" cy="182562"/>
            <a:chOff x="2036862" y="4169569"/>
            <a:chExt cx="106263" cy="96762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B12BD1E4-B6BE-E066-6175-E4282E302D59}"/>
                </a:ext>
              </a:extLst>
            </p:cNvPr>
            <p:cNvCxnSpPr/>
            <p:nvPr/>
          </p:nvCxnSpPr>
          <p:spPr>
            <a:xfrm>
              <a:off x="2036862" y="4185556"/>
              <a:ext cx="106263" cy="60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AFF9407-9866-D679-7C28-88DFA5D8674D}"/>
                </a:ext>
              </a:extLst>
            </p:cNvPr>
            <p:cNvCxnSpPr/>
            <p:nvPr/>
          </p:nvCxnSpPr>
          <p:spPr>
            <a:xfrm flipV="1">
              <a:off x="2060573" y="4169569"/>
              <a:ext cx="63231" cy="96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24" name="矩形 10">
            <a:extLst>
              <a:ext uri="{FF2B5EF4-FFF2-40B4-BE49-F238E27FC236}">
                <a16:creationId xmlns:a16="http://schemas.microsoft.com/office/drawing/2014/main" id="{6DEE2638-F4CB-0431-94CF-2C4F72B20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2368550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8952782-CB3A-73F6-080D-D497B8CC728B}"/>
              </a:ext>
            </a:extLst>
          </p:cNvPr>
          <p:cNvCxnSpPr/>
          <p:nvPr/>
        </p:nvCxnSpPr>
        <p:spPr>
          <a:xfrm flipV="1">
            <a:off x="4927600" y="1509713"/>
            <a:ext cx="0" cy="106045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7EF1DCF-9E1E-1713-38C4-063E5B4CA6B7}"/>
              </a:ext>
            </a:extLst>
          </p:cNvPr>
          <p:cNvCxnSpPr/>
          <p:nvPr/>
        </p:nvCxnSpPr>
        <p:spPr>
          <a:xfrm flipH="1">
            <a:off x="3779838" y="2651125"/>
            <a:ext cx="1143000" cy="1905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A151458-21A2-F5A4-4965-971780131C50}"/>
              </a:ext>
            </a:extLst>
          </p:cNvPr>
          <p:cNvCxnSpPr/>
          <p:nvPr/>
        </p:nvCxnSpPr>
        <p:spPr>
          <a:xfrm flipV="1">
            <a:off x="4922838" y="2713038"/>
            <a:ext cx="0" cy="106045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28" name="群組 26">
            <a:extLst>
              <a:ext uri="{FF2B5EF4-FFF2-40B4-BE49-F238E27FC236}">
                <a16:creationId xmlns:a16="http://schemas.microsoft.com/office/drawing/2014/main" id="{6F2B4167-4CEA-5747-9473-928BDB6653AD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1558925"/>
            <a:ext cx="133350" cy="125413"/>
            <a:chOff x="4562977" y="2316957"/>
            <a:chExt cx="266198" cy="252712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4B315989-4E90-844B-995E-FDD90A474F21}"/>
                </a:ext>
              </a:extLst>
            </p:cNvPr>
            <p:cNvCxnSpPr/>
            <p:nvPr/>
          </p:nvCxnSpPr>
          <p:spPr>
            <a:xfrm flipV="1">
              <a:off x="4562977" y="2563271"/>
              <a:ext cx="266198" cy="31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8C3E222-9802-639E-66B9-80B7D8E5BACB}"/>
                </a:ext>
              </a:extLst>
            </p:cNvPr>
            <p:cNvCxnSpPr/>
            <p:nvPr/>
          </p:nvCxnSpPr>
          <p:spPr>
            <a:xfrm flipH="1" flipV="1">
              <a:off x="4826005" y="2316957"/>
              <a:ext cx="0" cy="252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29" name="群組 33">
            <a:extLst>
              <a:ext uri="{FF2B5EF4-FFF2-40B4-BE49-F238E27FC236}">
                <a16:creationId xmlns:a16="http://schemas.microsoft.com/office/drawing/2014/main" id="{F0C33D65-043B-4923-243B-F478D5B46F41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4927600" y="3644900"/>
            <a:ext cx="133350" cy="127000"/>
            <a:chOff x="4562977" y="2316957"/>
            <a:chExt cx="266198" cy="252712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B324646-4404-9808-6B18-315552678134}"/>
                </a:ext>
              </a:extLst>
            </p:cNvPr>
            <p:cNvCxnSpPr/>
            <p:nvPr/>
          </p:nvCxnSpPr>
          <p:spPr>
            <a:xfrm flipV="1">
              <a:off x="4562977" y="2594940"/>
              <a:ext cx="2661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1FC836-2CAB-BA62-170C-248009D565B7}"/>
                </a:ext>
              </a:extLst>
            </p:cNvPr>
            <p:cNvCxnSpPr/>
            <p:nvPr/>
          </p:nvCxnSpPr>
          <p:spPr>
            <a:xfrm flipH="1" flipV="1">
              <a:off x="4826007" y="2348546"/>
              <a:ext cx="0" cy="252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30" name="群組 36">
            <a:extLst>
              <a:ext uri="{FF2B5EF4-FFF2-40B4-BE49-F238E27FC236}">
                <a16:creationId xmlns:a16="http://schemas.microsoft.com/office/drawing/2014/main" id="{8AAFFF12-70A5-FF56-C5A0-02AEE03AF5AB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3779838" y="2668588"/>
            <a:ext cx="133350" cy="127000"/>
            <a:chOff x="4562977" y="2316957"/>
            <a:chExt cx="266198" cy="252712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76DE460A-9242-B7AC-656D-981EE4CA5E26}"/>
                </a:ext>
              </a:extLst>
            </p:cNvPr>
            <p:cNvCxnSpPr/>
            <p:nvPr/>
          </p:nvCxnSpPr>
          <p:spPr>
            <a:xfrm flipV="1">
              <a:off x="4562977" y="2563351"/>
              <a:ext cx="2661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20CD4C5-BBBF-CD77-6D35-BF1BD95CC487}"/>
                </a:ext>
              </a:extLst>
            </p:cNvPr>
            <p:cNvCxnSpPr/>
            <p:nvPr/>
          </p:nvCxnSpPr>
          <p:spPr>
            <a:xfrm flipH="1" flipV="1">
              <a:off x="4826005" y="2316957"/>
              <a:ext cx="0" cy="252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13994569-3657-8248-41F6-DC34979787E0}"/>
              </a:ext>
            </a:extLst>
          </p:cNvPr>
          <p:cNvCxnSpPr/>
          <p:nvPr/>
        </p:nvCxnSpPr>
        <p:spPr>
          <a:xfrm>
            <a:off x="4922838" y="1558925"/>
            <a:ext cx="0" cy="22145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50">
            <a:extLst>
              <a:ext uri="{FF2B5EF4-FFF2-40B4-BE49-F238E27FC236}">
                <a16:creationId xmlns:a16="http://schemas.microsoft.com/office/drawing/2014/main" id="{6CEED05A-6FAD-DFBB-547A-9D11C2A3D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695825"/>
            <a:ext cx="4186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</a:rPr>
              <a:t>	Radius of the circle</a:t>
            </a:r>
          </a:p>
        </p:txBody>
      </p:sp>
      <p:sp>
        <p:nvSpPr>
          <p:cNvPr id="30733" name="Rectangle 2">
            <a:extLst>
              <a:ext uri="{FF2B5EF4-FFF2-40B4-BE49-F238E27FC236}">
                <a16:creationId xmlns:a16="http://schemas.microsoft.com/office/drawing/2014/main" id="{C73756D8-4961-9A01-DACE-74A08FA3B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7F4D0CAF-CD1A-E4C8-ECDC-087F20D67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4564063"/>
          <a:ext cx="9620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965200" imgH="723900" progId="Equation.3">
                  <p:embed/>
                </p:oleObj>
              </mc:Choice>
              <mc:Fallback>
                <p:oleObj name="方程式" r:id="rId3" imgW="965200" imgH="723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64063"/>
                        <a:ext cx="9620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Rectangle 4">
            <a:extLst>
              <a:ext uri="{FF2B5EF4-FFF2-40B4-BE49-F238E27FC236}">
                <a16:creationId xmlns:a16="http://schemas.microsoft.com/office/drawing/2014/main" id="{C5438303-FE00-8C42-A443-F2A6FA5C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C063EBAF-D64C-508F-A766-8129A6705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0463" y="5337175"/>
          <a:ext cx="2066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070100" imgH="723900" progId="Equation.3">
                  <p:embed/>
                </p:oleObj>
              </mc:Choice>
              <mc:Fallback>
                <p:oleObj name="方程式" r:id="rId5" imgW="2070100" imgH="7239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5337175"/>
                        <a:ext cx="20669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Rectangle 6">
            <a:extLst>
              <a:ext uri="{FF2B5EF4-FFF2-40B4-BE49-F238E27FC236}">
                <a16:creationId xmlns:a16="http://schemas.microsoft.com/office/drawing/2014/main" id="{E96FF820-4E9B-51A8-2110-3F0526D93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CDCD5917-DFBE-2EE4-1AC4-7CC4AA0CD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0463" y="6188075"/>
          <a:ext cx="457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457002" imgH="355446" progId="Equation.3">
                  <p:embed/>
                </p:oleObj>
              </mc:Choice>
              <mc:Fallback>
                <p:oleObj name="方程式" r:id="rId7" imgW="457002" imgH="355446" progId="Equation.3">
                  <p:embed/>
                  <p:pic>
                    <p:nvPicPr>
                      <p:cNvPr id="0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6188075"/>
                        <a:ext cx="457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9" descr="C:\Users\ukum2\Desktop\VM\NSSMIA2E_5Min_5B07\Example7_9.png">
            <a:extLst>
              <a:ext uri="{FF2B5EF4-FFF2-40B4-BE49-F238E27FC236}">
                <a16:creationId xmlns:a16="http://schemas.microsoft.com/office/drawing/2014/main" id="{8A634597-4BEE-2CD8-E236-BFF3B7F5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874713"/>
            <a:ext cx="4456113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7" name="群組 6">
            <a:extLst>
              <a:ext uri="{FF2B5EF4-FFF2-40B4-BE49-F238E27FC236}">
                <a16:creationId xmlns:a16="http://schemas.microsoft.com/office/drawing/2014/main" id="{FA34EB08-0830-3B50-9FE6-D4E937A13E7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830763" y="2560638"/>
            <a:ext cx="192087" cy="182562"/>
            <a:chOff x="2036862" y="4169569"/>
            <a:chExt cx="106263" cy="96762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6806D559-D09A-765D-4580-5246B810EB92}"/>
                </a:ext>
              </a:extLst>
            </p:cNvPr>
            <p:cNvCxnSpPr/>
            <p:nvPr/>
          </p:nvCxnSpPr>
          <p:spPr>
            <a:xfrm>
              <a:off x="2036862" y="4185556"/>
              <a:ext cx="106263" cy="60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029509D-CE7B-25DE-2CA2-20AA163301CE}"/>
                </a:ext>
              </a:extLst>
            </p:cNvPr>
            <p:cNvCxnSpPr/>
            <p:nvPr/>
          </p:nvCxnSpPr>
          <p:spPr>
            <a:xfrm flipV="1">
              <a:off x="2060573" y="4169569"/>
              <a:ext cx="63231" cy="96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48" name="矩形 10">
            <a:extLst>
              <a:ext uri="{FF2B5EF4-FFF2-40B4-BE49-F238E27FC236}">
                <a16:creationId xmlns:a16="http://schemas.microsoft.com/office/drawing/2014/main" id="{E63E5215-5690-D9DE-3E1C-E3718129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2368550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DED9CC8-076B-1241-0C5E-92F50E524CE4}"/>
              </a:ext>
            </a:extLst>
          </p:cNvPr>
          <p:cNvCxnSpPr/>
          <p:nvPr/>
        </p:nvCxnSpPr>
        <p:spPr>
          <a:xfrm flipV="1">
            <a:off x="4927600" y="1509713"/>
            <a:ext cx="0" cy="106045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F757009-D373-B84D-57F3-E7ED25106D92}"/>
              </a:ext>
            </a:extLst>
          </p:cNvPr>
          <p:cNvCxnSpPr/>
          <p:nvPr/>
        </p:nvCxnSpPr>
        <p:spPr>
          <a:xfrm flipH="1">
            <a:off x="3779838" y="2651125"/>
            <a:ext cx="1143000" cy="1905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A5D8F25-CFEC-7D81-9EE7-006881ECFC7B}"/>
              </a:ext>
            </a:extLst>
          </p:cNvPr>
          <p:cNvCxnSpPr/>
          <p:nvPr/>
        </p:nvCxnSpPr>
        <p:spPr>
          <a:xfrm flipV="1">
            <a:off x="4922838" y="2713038"/>
            <a:ext cx="0" cy="106045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52" name="群組 26">
            <a:extLst>
              <a:ext uri="{FF2B5EF4-FFF2-40B4-BE49-F238E27FC236}">
                <a16:creationId xmlns:a16="http://schemas.microsoft.com/office/drawing/2014/main" id="{ED70CABF-A57A-CE0A-E511-99CBC6FB4DD6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1558925"/>
            <a:ext cx="133350" cy="125413"/>
            <a:chOff x="4562977" y="2316957"/>
            <a:chExt cx="266198" cy="252712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C98E2115-54D5-EFAB-BB25-D08DC19475B9}"/>
                </a:ext>
              </a:extLst>
            </p:cNvPr>
            <p:cNvCxnSpPr/>
            <p:nvPr/>
          </p:nvCxnSpPr>
          <p:spPr>
            <a:xfrm flipV="1">
              <a:off x="4562977" y="2563271"/>
              <a:ext cx="266198" cy="31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AE37236-946D-4313-0736-C48BF87C36B8}"/>
                </a:ext>
              </a:extLst>
            </p:cNvPr>
            <p:cNvCxnSpPr/>
            <p:nvPr/>
          </p:nvCxnSpPr>
          <p:spPr>
            <a:xfrm flipH="1" flipV="1">
              <a:off x="4826005" y="2316957"/>
              <a:ext cx="0" cy="252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3" name="群組 33">
            <a:extLst>
              <a:ext uri="{FF2B5EF4-FFF2-40B4-BE49-F238E27FC236}">
                <a16:creationId xmlns:a16="http://schemas.microsoft.com/office/drawing/2014/main" id="{6BFCC940-6117-6DE9-108F-5202F2B10761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4927600" y="3644900"/>
            <a:ext cx="133350" cy="127000"/>
            <a:chOff x="4562977" y="2316957"/>
            <a:chExt cx="266198" cy="252712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714FDAE-6E72-0519-F98A-201DEE556AC6}"/>
                </a:ext>
              </a:extLst>
            </p:cNvPr>
            <p:cNvCxnSpPr/>
            <p:nvPr/>
          </p:nvCxnSpPr>
          <p:spPr>
            <a:xfrm flipV="1">
              <a:off x="4562977" y="2594940"/>
              <a:ext cx="2661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BE35F22F-AFF6-E209-90A0-F37225B906EB}"/>
                </a:ext>
              </a:extLst>
            </p:cNvPr>
            <p:cNvCxnSpPr/>
            <p:nvPr/>
          </p:nvCxnSpPr>
          <p:spPr>
            <a:xfrm flipH="1" flipV="1">
              <a:off x="4826007" y="2348546"/>
              <a:ext cx="0" cy="252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4" name="群組 36">
            <a:extLst>
              <a:ext uri="{FF2B5EF4-FFF2-40B4-BE49-F238E27FC236}">
                <a16:creationId xmlns:a16="http://schemas.microsoft.com/office/drawing/2014/main" id="{A3DDC34E-743A-E99E-E94F-796F4B757561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3779838" y="2668588"/>
            <a:ext cx="133350" cy="127000"/>
            <a:chOff x="4562977" y="2316957"/>
            <a:chExt cx="266198" cy="252712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813AFE-5660-6A36-853C-7EE4A3F9740A}"/>
                </a:ext>
              </a:extLst>
            </p:cNvPr>
            <p:cNvCxnSpPr/>
            <p:nvPr/>
          </p:nvCxnSpPr>
          <p:spPr>
            <a:xfrm flipV="1">
              <a:off x="4562977" y="2563351"/>
              <a:ext cx="2661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0BD8679-426C-8373-7682-DDBC5C9D60C6}"/>
                </a:ext>
              </a:extLst>
            </p:cNvPr>
            <p:cNvCxnSpPr/>
            <p:nvPr/>
          </p:nvCxnSpPr>
          <p:spPr>
            <a:xfrm flipH="1" flipV="1">
              <a:off x="4826005" y="2316957"/>
              <a:ext cx="0" cy="252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 Box 50">
            <a:extLst>
              <a:ext uri="{FF2B5EF4-FFF2-40B4-BE49-F238E27FC236}">
                <a16:creationId xmlns:a16="http://schemas.microsoft.com/office/drawing/2014/main" id="{F54469DD-55D2-925F-6E6D-97A659321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695825"/>
            <a:ext cx="60626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</a:rPr>
              <a:t>	Let (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) be the coordinates of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1756" name="Rectangle 2">
            <a:extLst>
              <a:ext uri="{FF2B5EF4-FFF2-40B4-BE49-F238E27FC236}">
                <a16:creationId xmlns:a16="http://schemas.microsoft.com/office/drawing/2014/main" id="{4AEB98B2-8EE0-627E-6482-D3E9B5874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1757" name="Rectangle 4">
            <a:extLst>
              <a:ext uri="{FF2B5EF4-FFF2-40B4-BE49-F238E27FC236}">
                <a16:creationId xmlns:a16="http://schemas.microsoft.com/office/drawing/2014/main" id="{96CD7F4A-DB9C-CAD1-B130-B5BC3D91E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1758" name="Rectangle 6">
            <a:extLst>
              <a:ext uri="{FF2B5EF4-FFF2-40B4-BE49-F238E27FC236}">
                <a16:creationId xmlns:a16="http://schemas.microsoft.com/office/drawing/2014/main" id="{0889EE63-F180-08F2-AE1C-C6A9ED54A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AE19CE-B771-F7E7-3F1F-F1FB94057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349500"/>
            <a:ext cx="1008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" name="右大括弧 5">
            <a:extLst>
              <a:ext uri="{FF2B5EF4-FFF2-40B4-BE49-F238E27FC236}">
                <a16:creationId xmlns:a16="http://schemas.microsoft.com/office/drawing/2014/main" id="{0C492138-A6D4-B17D-D7BA-46F381BA90DA}"/>
              </a:ext>
            </a:extLst>
          </p:cNvPr>
          <p:cNvSpPr/>
          <p:nvPr/>
        </p:nvSpPr>
        <p:spPr>
          <a:xfrm rot="5400000">
            <a:off x="3313906" y="3860007"/>
            <a:ext cx="287337" cy="58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9" name="右大括弧 28">
            <a:extLst>
              <a:ext uri="{FF2B5EF4-FFF2-40B4-BE49-F238E27FC236}">
                <a16:creationId xmlns:a16="http://schemas.microsoft.com/office/drawing/2014/main" id="{17F55CBC-1BCC-8FCD-A669-07A83E546FEB}"/>
              </a:ext>
            </a:extLst>
          </p:cNvPr>
          <p:cNvSpPr/>
          <p:nvPr/>
        </p:nvSpPr>
        <p:spPr>
          <a:xfrm rot="5400000">
            <a:off x="4209257" y="3590131"/>
            <a:ext cx="287338" cy="1139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E4107B-6B15-DCAE-7D87-C13AE849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4238625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chemeClr val="accent1"/>
                </a:solidFill>
                <a:latin typeface="Arial" panose="020B0604020202020204" pitchFamily="34" charset="0"/>
              </a:rPr>
              <a:t>3</a:t>
            </a:r>
            <a:endParaRPr lang="zh-HK" altLang="en-US" sz="18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E13312D-8C10-EE1F-69EC-85C8FDBB6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264025"/>
            <a:ext cx="1025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chemeClr val="accent1"/>
                </a:solidFill>
                <a:latin typeface="Arial" panose="020B0604020202020204" pitchFamily="34" charset="0"/>
              </a:rPr>
              <a:t>radius</a:t>
            </a:r>
            <a:endParaRPr lang="zh-HK" altLang="en-US" sz="18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 Box 50">
            <a:extLst>
              <a:ext uri="{FF2B5EF4-FFF2-40B4-BE49-F238E27FC236}">
                <a16:creationId xmlns:a16="http://schemas.microsoft.com/office/drawing/2014/main" id="{A70357A0-CA78-451A-07AB-227AE94CA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214938"/>
            <a:ext cx="2159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 = 3 + radius</a:t>
            </a:r>
          </a:p>
        </p:txBody>
      </p:sp>
      <p:sp>
        <p:nvSpPr>
          <p:cNvPr id="33" name="Text Box 50">
            <a:extLst>
              <a:ext uri="{FF2B5EF4-FFF2-40B4-BE49-F238E27FC236}">
                <a16:creationId xmlns:a16="http://schemas.microsoft.com/office/drawing/2014/main" id="{36183CAB-9634-2E35-0B28-C01AD35D6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589588"/>
            <a:ext cx="21605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= 3 + 6</a:t>
            </a:r>
          </a:p>
        </p:txBody>
      </p:sp>
      <p:sp>
        <p:nvSpPr>
          <p:cNvPr id="40" name="Text Box 50">
            <a:extLst>
              <a:ext uri="{FF2B5EF4-FFF2-40B4-BE49-F238E27FC236}">
                <a16:creationId xmlns:a16="http://schemas.microsoft.com/office/drawing/2014/main" id="{AC6DD786-C0F8-3757-FAAF-86D0AB23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999163"/>
            <a:ext cx="21605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= 9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F3D27AF-2F53-D6BB-A29D-BC4519141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63" y="4267200"/>
            <a:ext cx="620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chemeClr val="accent1"/>
                </a:solidFill>
                <a:latin typeface="Arial" panose="020B0604020202020204" pitchFamily="34" charset="0"/>
              </a:rPr>
              <a:t>= 6</a:t>
            </a:r>
            <a:endParaRPr lang="zh-HK" altLang="en-US" sz="18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6" grpId="0" animBg="1"/>
      <p:bldP spid="29" grpId="0" animBg="1"/>
      <p:bldP spid="30" grpId="0"/>
      <p:bldP spid="31" grpId="0"/>
      <p:bldP spid="32" grpId="0"/>
      <p:bldP spid="33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9" descr="C:\Users\ukum2\Desktop\VM\NSSMIA2E_5Min_5B07\Example7_9.png">
            <a:extLst>
              <a:ext uri="{FF2B5EF4-FFF2-40B4-BE49-F238E27FC236}">
                <a16:creationId xmlns:a16="http://schemas.microsoft.com/office/drawing/2014/main" id="{3F239989-F81A-F689-DE37-B94582260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874713"/>
            <a:ext cx="4456113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1" name="群組 6">
            <a:extLst>
              <a:ext uri="{FF2B5EF4-FFF2-40B4-BE49-F238E27FC236}">
                <a16:creationId xmlns:a16="http://schemas.microsoft.com/office/drawing/2014/main" id="{5A4D6138-E100-598F-6E43-BAECC6F5F35D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830763" y="2560638"/>
            <a:ext cx="192087" cy="182562"/>
            <a:chOff x="2036862" y="4169569"/>
            <a:chExt cx="106263" cy="96762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8562AA37-1EB6-04A1-58B9-DEE67EE6CC1D}"/>
                </a:ext>
              </a:extLst>
            </p:cNvPr>
            <p:cNvCxnSpPr/>
            <p:nvPr/>
          </p:nvCxnSpPr>
          <p:spPr>
            <a:xfrm>
              <a:off x="2036862" y="4185556"/>
              <a:ext cx="106263" cy="60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0E37C31-B56B-3BEC-8BA0-A9F473D6F840}"/>
                </a:ext>
              </a:extLst>
            </p:cNvPr>
            <p:cNvCxnSpPr/>
            <p:nvPr/>
          </p:nvCxnSpPr>
          <p:spPr>
            <a:xfrm flipV="1">
              <a:off x="2060573" y="4169569"/>
              <a:ext cx="63231" cy="96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72" name="矩形 10">
            <a:extLst>
              <a:ext uri="{FF2B5EF4-FFF2-40B4-BE49-F238E27FC236}">
                <a16:creationId xmlns:a16="http://schemas.microsoft.com/office/drawing/2014/main" id="{AE7A5F72-3FF4-E851-36C4-198C0C151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2368550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884F826-122A-7C4F-77F8-D96F6F766E9C}"/>
              </a:ext>
            </a:extLst>
          </p:cNvPr>
          <p:cNvCxnSpPr/>
          <p:nvPr/>
        </p:nvCxnSpPr>
        <p:spPr>
          <a:xfrm flipV="1">
            <a:off x="4927600" y="1509713"/>
            <a:ext cx="0" cy="106045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8DAA419-CA36-4573-6DF7-FD013F3669EA}"/>
              </a:ext>
            </a:extLst>
          </p:cNvPr>
          <p:cNvCxnSpPr/>
          <p:nvPr/>
        </p:nvCxnSpPr>
        <p:spPr>
          <a:xfrm flipH="1">
            <a:off x="3779838" y="2651125"/>
            <a:ext cx="1143000" cy="1905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A350E96-FFFB-4087-EDEC-502B963CB331}"/>
              </a:ext>
            </a:extLst>
          </p:cNvPr>
          <p:cNvCxnSpPr/>
          <p:nvPr/>
        </p:nvCxnSpPr>
        <p:spPr>
          <a:xfrm flipV="1">
            <a:off x="4922838" y="2713038"/>
            <a:ext cx="0" cy="106045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76" name="群組 26">
            <a:extLst>
              <a:ext uri="{FF2B5EF4-FFF2-40B4-BE49-F238E27FC236}">
                <a16:creationId xmlns:a16="http://schemas.microsoft.com/office/drawing/2014/main" id="{3D7D089A-08CD-4947-3FAC-D95FE0C16D08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1558925"/>
            <a:ext cx="133350" cy="125413"/>
            <a:chOff x="4562977" y="2316957"/>
            <a:chExt cx="266198" cy="252712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69BC3124-088F-AA1C-46A8-EFF3103C2ECA}"/>
                </a:ext>
              </a:extLst>
            </p:cNvPr>
            <p:cNvCxnSpPr/>
            <p:nvPr/>
          </p:nvCxnSpPr>
          <p:spPr>
            <a:xfrm flipV="1">
              <a:off x="4562977" y="2563271"/>
              <a:ext cx="266198" cy="31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804B8B2-FC44-53D0-6102-D933004D8311}"/>
                </a:ext>
              </a:extLst>
            </p:cNvPr>
            <p:cNvCxnSpPr/>
            <p:nvPr/>
          </p:nvCxnSpPr>
          <p:spPr>
            <a:xfrm flipH="1" flipV="1">
              <a:off x="4826005" y="2316957"/>
              <a:ext cx="0" cy="252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77" name="群組 33">
            <a:extLst>
              <a:ext uri="{FF2B5EF4-FFF2-40B4-BE49-F238E27FC236}">
                <a16:creationId xmlns:a16="http://schemas.microsoft.com/office/drawing/2014/main" id="{216F639F-060E-BF86-D3D4-3D1E5512225F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4927600" y="3644900"/>
            <a:ext cx="133350" cy="127000"/>
            <a:chOff x="4562977" y="2316957"/>
            <a:chExt cx="266198" cy="252712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47E00487-28DD-6916-4BAC-15E4F1EB018C}"/>
                </a:ext>
              </a:extLst>
            </p:cNvPr>
            <p:cNvCxnSpPr/>
            <p:nvPr/>
          </p:nvCxnSpPr>
          <p:spPr>
            <a:xfrm flipV="1">
              <a:off x="4562977" y="2594940"/>
              <a:ext cx="2661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16DF8E24-DDFC-3662-C583-4CCA73B2D58D}"/>
                </a:ext>
              </a:extLst>
            </p:cNvPr>
            <p:cNvCxnSpPr/>
            <p:nvPr/>
          </p:nvCxnSpPr>
          <p:spPr>
            <a:xfrm flipH="1" flipV="1">
              <a:off x="4826007" y="2348546"/>
              <a:ext cx="0" cy="252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78" name="群組 36">
            <a:extLst>
              <a:ext uri="{FF2B5EF4-FFF2-40B4-BE49-F238E27FC236}">
                <a16:creationId xmlns:a16="http://schemas.microsoft.com/office/drawing/2014/main" id="{B5E6D327-76A0-C52B-546A-EA3315073EE2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3779838" y="2668588"/>
            <a:ext cx="133350" cy="127000"/>
            <a:chOff x="4562977" y="2316957"/>
            <a:chExt cx="266198" cy="252712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C498D08-84E4-B5F8-383C-DAF3552A8F75}"/>
                </a:ext>
              </a:extLst>
            </p:cNvPr>
            <p:cNvCxnSpPr/>
            <p:nvPr/>
          </p:nvCxnSpPr>
          <p:spPr>
            <a:xfrm flipV="1">
              <a:off x="4562977" y="2563351"/>
              <a:ext cx="2661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D328253E-C316-5353-F3C9-91CB59B74297}"/>
                </a:ext>
              </a:extLst>
            </p:cNvPr>
            <p:cNvCxnSpPr/>
            <p:nvPr/>
          </p:nvCxnSpPr>
          <p:spPr>
            <a:xfrm flipH="1" flipV="1">
              <a:off x="4826005" y="2316957"/>
              <a:ext cx="0" cy="252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79" name="Rectangle 2">
            <a:extLst>
              <a:ext uri="{FF2B5EF4-FFF2-40B4-BE49-F238E27FC236}">
                <a16:creationId xmlns:a16="http://schemas.microsoft.com/office/drawing/2014/main" id="{DAA1A9F9-EE59-CC60-E04E-B94FBEFE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2780" name="Rectangle 4">
            <a:extLst>
              <a:ext uri="{FF2B5EF4-FFF2-40B4-BE49-F238E27FC236}">
                <a16:creationId xmlns:a16="http://schemas.microsoft.com/office/drawing/2014/main" id="{93118E0C-2215-4DDB-C8AC-89CD71B6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2781" name="Rectangle 6">
            <a:extLst>
              <a:ext uri="{FF2B5EF4-FFF2-40B4-BE49-F238E27FC236}">
                <a16:creationId xmlns:a16="http://schemas.microsoft.com/office/drawing/2014/main" id="{2F001CA2-FC6F-24FB-0A7B-A9F960EA1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5ACCCD-D429-D111-131D-65738F609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349500"/>
            <a:ext cx="1008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(9,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" name="右大括弧 5">
            <a:extLst>
              <a:ext uri="{FF2B5EF4-FFF2-40B4-BE49-F238E27FC236}">
                <a16:creationId xmlns:a16="http://schemas.microsoft.com/office/drawing/2014/main" id="{AADA7AFB-AE63-FBD3-935E-20059258D765}"/>
              </a:ext>
            </a:extLst>
          </p:cNvPr>
          <p:cNvSpPr/>
          <p:nvPr/>
        </p:nvSpPr>
        <p:spPr>
          <a:xfrm>
            <a:off x="6005513" y="1573213"/>
            <a:ext cx="288925" cy="18557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9" name="右大括弧 28">
            <a:extLst>
              <a:ext uri="{FF2B5EF4-FFF2-40B4-BE49-F238E27FC236}">
                <a16:creationId xmlns:a16="http://schemas.microsoft.com/office/drawing/2014/main" id="{9EA83610-5D2A-B5CE-FEB6-3A37B6472688}"/>
              </a:ext>
            </a:extLst>
          </p:cNvPr>
          <p:cNvSpPr/>
          <p:nvPr/>
        </p:nvSpPr>
        <p:spPr>
          <a:xfrm>
            <a:off x="6869113" y="1573213"/>
            <a:ext cx="288925" cy="1082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3419F5-B393-3659-0934-B87C69CB3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2270125"/>
            <a:ext cx="528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chemeClr val="accent1"/>
                </a:solidFill>
                <a:latin typeface="Arial" panose="020B0604020202020204" pitchFamily="34" charset="0"/>
              </a:rPr>
              <a:t>10</a:t>
            </a:r>
            <a:endParaRPr lang="zh-HK" altLang="en-US" sz="18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F605DD-E14D-7CCF-AB4E-F00E988EE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8" y="1870075"/>
            <a:ext cx="1023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chemeClr val="accent1"/>
                </a:solidFill>
                <a:latin typeface="Arial" panose="020B0604020202020204" pitchFamily="34" charset="0"/>
              </a:rPr>
              <a:t>radius</a:t>
            </a:r>
            <a:endParaRPr lang="zh-HK" altLang="en-US" sz="18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 Box 50">
            <a:extLst>
              <a:ext uri="{FF2B5EF4-FFF2-40B4-BE49-F238E27FC236}">
                <a16:creationId xmlns:a16="http://schemas.microsoft.com/office/drawing/2014/main" id="{80F32CB5-2A75-4DEE-BAF9-A3CE464B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486275"/>
            <a:ext cx="2811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 = 10 – radius</a:t>
            </a:r>
          </a:p>
        </p:txBody>
      </p:sp>
      <p:sp>
        <p:nvSpPr>
          <p:cNvPr id="33" name="Text Box 50">
            <a:extLst>
              <a:ext uri="{FF2B5EF4-FFF2-40B4-BE49-F238E27FC236}">
                <a16:creationId xmlns:a16="http://schemas.microsoft.com/office/drawing/2014/main" id="{20AEA94D-C479-5F44-4E03-7A372B20A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4860925"/>
            <a:ext cx="21605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= 10 – 6</a:t>
            </a:r>
          </a:p>
        </p:txBody>
      </p:sp>
      <p:sp>
        <p:nvSpPr>
          <p:cNvPr id="40" name="Text Box 50">
            <a:extLst>
              <a:ext uri="{FF2B5EF4-FFF2-40B4-BE49-F238E27FC236}">
                <a16:creationId xmlns:a16="http://schemas.microsoft.com/office/drawing/2014/main" id="{D2B35B66-2C8D-780A-B6AD-AD893963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5272088"/>
            <a:ext cx="21605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= 4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7CAC81F-8EE5-E762-2F16-74C768803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313" y="187166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chemeClr val="accent1"/>
                </a:solidFill>
                <a:latin typeface="Arial" panose="020B0604020202020204" pitchFamily="34" charset="0"/>
              </a:rPr>
              <a:t>= 6</a:t>
            </a:r>
            <a:endParaRPr lang="zh-HK" altLang="en-US" sz="18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" grpId="0" animBg="1"/>
      <p:bldP spid="29" grpId="0" animBg="1"/>
      <p:bldP spid="30" grpId="0"/>
      <p:bldP spid="31" grpId="0"/>
      <p:bldP spid="32" grpId="0"/>
      <p:bldP spid="33" grpId="0"/>
      <p:bldP spid="40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9" descr="C:\Users\ukum2\Desktop\VM\NSSMIA2E_5Min_5B07\Example7_9.png">
            <a:extLst>
              <a:ext uri="{FF2B5EF4-FFF2-40B4-BE49-F238E27FC236}">
                <a16:creationId xmlns:a16="http://schemas.microsoft.com/office/drawing/2014/main" id="{2D7F0CE5-BB4D-2755-3A11-FF56237EB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874713"/>
            <a:ext cx="4456113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5" name="群組 6">
            <a:extLst>
              <a:ext uri="{FF2B5EF4-FFF2-40B4-BE49-F238E27FC236}">
                <a16:creationId xmlns:a16="http://schemas.microsoft.com/office/drawing/2014/main" id="{734D8CE2-8255-B67D-F230-155419756DD3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830763" y="2560638"/>
            <a:ext cx="192087" cy="182562"/>
            <a:chOff x="2036862" y="4169569"/>
            <a:chExt cx="106263" cy="96762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D2CF9DE-672F-048D-4F97-65CB653260AC}"/>
                </a:ext>
              </a:extLst>
            </p:cNvPr>
            <p:cNvCxnSpPr/>
            <p:nvPr/>
          </p:nvCxnSpPr>
          <p:spPr>
            <a:xfrm>
              <a:off x="2036862" y="4185556"/>
              <a:ext cx="106263" cy="60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B7A2023-418B-638F-A3E0-71D0D030133B}"/>
                </a:ext>
              </a:extLst>
            </p:cNvPr>
            <p:cNvCxnSpPr/>
            <p:nvPr/>
          </p:nvCxnSpPr>
          <p:spPr>
            <a:xfrm flipV="1">
              <a:off x="2060573" y="4169569"/>
              <a:ext cx="63231" cy="96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96" name="矩形 10">
            <a:extLst>
              <a:ext uri="{FF2B5EF4-FFF2-40B4-BE49-F238E27FC236}">
                <a16:creationId xmlns:a16="http://schemas.microsoft.com/office/drawing/2014/main" id="{58C4B543-5739-B713-632D-464E511F5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2368550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B67C3E8-089F-15B1-5D63-4A1B1461DC0F}"/>
              </a:ext>
            </a:extLst>
          </p:cNvPr>
          <p:cNvCxnSpPr/>
          <p:nvPr/>
        </p:nvCxnSpPr>
        <p:spPr>
          <a:xfrm flipV="1">
            <a:off x="4927600" y="1509713"/>
            <a:ext cx="0" cy="106045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8933515-95D0-8546-E842-9F7F1A4F945B}"/>
              </a:ext>
            </a:extLst>
          </p:cNvPr>
          <p:cNvCxnSpPr/>
          <p:nvPr/>
        </p:nvCxnSpPr>
        <p:spPr>
          <a:xfrm flipH="1">
            <a:off x="3779838" y="2651125"/>
            <a:ext cx="1143000" cy="1905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108CA06-3EEE-B20B-AE77-B7DD5BDD9CC6}"/>
              </a:ext>
            </a:extLst>
          </p:cNvPr>
          <p:cNvCxnSpPr/>
          <p:nvPr/>
        </p:nvCxnSpPr>
        <p:spPr>
          <a:xfrm flipV="1">
            <a:off x="4922838" y="2713038"/>
            <a:ext cx="0" cy="1060450"/>
          </a:xfrm>
          <a:prstGeom prst="line">
            <a:avLst/>
          </a:prstGeom>
          <a:ln w="190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00" name="群組 26">
            <a:extLst>
              <a:ext uri="{FF2B5EF4-FFF2-40B4-BE49-F238E27FC236}">
                <a16:creationId xmlns:a16="http://schemas.microsoft.com/office/drawing/2014/main" id="{08182F9B-7F98-0D6F-5864-4287A47DFC7C}"/>
              </a:ext>
            </a:extLst>
          </p:cNvPr>
          <p:cNvGrpSpPr>
            <a:grpSpLocks/>
          </p:cNvGrpSpPr>
          <p:nvPr/>
        </p:nvGrpSpPr>
        <p:grpSpPr bwMode="auto">
          <a:xfrm>
            <a:off x="4922838" y="1558925"/>
            <a:ext cx="133350" cy="125413"/>
            <a:chOff x="4562977" y="2316957"/>
            <a:chExt cx="266198" cy="252712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A9346127-015A-DEDC-D490-59A1E396E358}"/>
                </a:ext>
              </a:extLst>
            </p:cNvPr>
            <p:cNvCxnSpPr/>
            <p:nvPr/>
          </p:nvCxnSpPr>
          <p:spPr>
            <a:xfrm flipV="1">
              <a:off x="4562977" y="2563271"/>
              <a:ext cx="266198" cy="31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C916BC8-8340-6DB5-12CC-6740E4FA2FDC}"/>
                </a:ext>
              </a:extLst>
            </p:cNvPr>
            <p:cNvCxnSpPr/>
            <p:nvPr/>
          </p:nvCxnSpPr>
          <p:spPr>
            <a:xfrm flipH="1" flipV="1">
              <a:off x="4826005" y="2316957"/>
              <a:ext cx="0" cy="252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01" name="群組 33">
            <a:extLst>
              <a:ext uri="{FF2B5EF4-FFF2-40B4-BE49-F238E27FC236}">
                <a16:creationId xmlns:a16="http://schemas.microsoft.com/office/drawing/2014/main" id="{7680A5D2-FE06-1F85-6A07-F67B32EC6EEF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4927600" y="3644900"/>
            <a:ext cx="133350" cy="127000"/>
            <a:chOff x="4562977" y="2316957"/>
            <a:chExt cx="266198" cy="252712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185E4081-BDFB-B0E7-F1B3-19AB93645032}"/>
                </a:ext>
              </a:extLst>
            </p:cNvPr>
            <p:cNvCxnSpPr/>
            <p:nvPr/>
          </p:nvCxnSpPr>
          <p:spPr>
            <a:xfrm flipV="1">
              <a:off x="4562977" y="2594940"/>
              <a:ext cx="2661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FAECB79E-64CC-74AA-4D3D-1C0EA0A2D455}"/>
                </a:ext>
              </a:extLst>
            </p:cNvPr>
            <p:cNvCxnSpPr/>
            <p:nvPr/>
          </p:nvCxnSpPr>
          <p:spPr>
            <a:xfrm flipH="1" flipV="1">
              <a:off x="4826007" y="2348546"/>
              <a:ext cx="0" cy="252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02" name="群組 36">
            <a:extLst>
              <a:ext uri="{FF2B5EF4-FFF2-40B4-BE49-F238E27FC236}">
                <a16:creationId xmlns:a16="http://schemas.microsoft.com/office/drawing/2014/main" id="{019DF1B4-291A-3A31-AA06-8A1C75CA0866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3779838" y="2668588"/>
            <a:ext cx="133350" cy="127000"/>
            <a:chOff x="4562977" y="2316957"/>
            <a:chExt cx="266198" cy="252712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EE901E48-7A99-DEC4-252C-09B7825D1F6E}"/>
                </a:ext>
              </a:extLst>
            </p:cNvPr>
            <p:cNvCxnSpPr/>
            <p:nvPr/>
          </p:nvCxnSpPr>
          <p:spPr>
            <a:xfrm flipV="1">
              <a:off x="4562977" y="2563351"/>
              <a:ext cx="2661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5DC52CB-876D-B73D-1445-200F6D902C56}"/>
                </a:ext>
              </a:extLst>
            </p:cNvPr>
            <p:cNvCxnSpPr/>
            <p:nvPr/>
          </p:nvCxnSpPr>
          <p:spPr>
            <a:xfrm flipH="1" flipV="1">
              <a:off x="4826005" y="2316957"/>
              <a:ext cx="0" cy="2527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803" name="Rectangle 2">
            <a:extLst>
              <a:ext uri="{FF2B5EF4-FFF2-40B4-BE49-F238E27FC236}">
                <a16:creationId xmlns:a16="http://schemas.microsoft.com/office/drawing/2014/main" id="{D5059C52-511B-53C4-0843-8F23A8D3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3804" name="Rectangle 4">
            <a:extLst>
              <a:ext uri="{FF2B5EF4-FFF2-40B4-BE49-F238E27FC236}">
                <a16:creationId xmlns:a16="http://schemas.microsoft.com/office/drawing/2014/main" id="{73342136-B158-A700-AF4A-0D14003F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3805" name="Rectangle 6">
            <a:extLst>
              <a:ext uri="{FF2B5EF4-FFF2-40B4-BE49-F238E27FC236}">
                <a16:creationId xmlns:a16="http://schemas.microsoft.com/office/drawing/2014/main" id="{E5175F5B-C88B-0896-144E-1DB590156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3806" name="矩形 27">
            <a:extLst>
              <a:ext uri="{FF2B5EF4-FFF2-40B4-BE49-F238E27FC236}">
                <a16:creationId xmlns:a16="http://schemas.microsoft.com/office/drawing/2014/main" id="{2A36225B-07A6-FB73-924F-562304341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349500"/>
            <a:ext cx="1008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</a:rPr>
              <a:t>(9, 4)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9" name="右大括弧 28">
            <a:extLst>
              <a:ext uri="{FF2B5EF4-FFF2-40B4-BE49-F238E27FC236}">
                <a16:creationId xmlns:a16="http://schemas.microsoft.com/office/drawing/2014/main" id="{03219E3A-3323-ED95-5EC4-3DD27A2C6E3E}"/>
              </a:ext>
            </a:extLst>
          </p:cNvPr>
          <p:cNvSpPr/>
          <p:nvPr/>
        </p:nvSpPr>
        <p:spPr>
          <a:xfrm>
            <a:off x="6869113" y="1573213"/>
            <a:ext cx="288925" cy="1082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33808" name="矩形 30">
            <a:extLst>
              <a:ext uri="{FF2B5EF4-FFF2-40B4-BE49-F238E27FC236}">
                <a16:creationId xmlns:a16="http://schemas.microsoft.com/office/drawing/2014/main" id="{6C9E5D2C-E187-CC5A-3844-F30C3FFB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8" y="1870075"/>
            <a:ext cx="1544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chemeClr val="accent1"/>
                </a:solidFill>
                <a:latin typeface="Arial" panose="020B0604020202020204" pitchFamily="34" charset="0"/>
              </a:rPr>
              <a:t>radius = 6</a:t>
            </a:r>
            <a:endParaRPr lang="zh-HK" altLang="en-US" sz="18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 Box 50">
            <a:extLst>
              <a:ext uri="{FF2B5EF4-FFF2-40B4-BE49-F238E27FC236}">
                <a16:creationId xmlns:a16="http://schemas.microsoft.com/office/drawing/2014/main" id="{825F15E3-E2C8-FA7E-ECE7-CE6CEEB0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86275"/>
            <a:ext cx="48196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/>
              <a:t>∴</a:t>
            </a:r>
            <a:r>
              <a:rPr lang="en-US" altLang="zh-HK" sz="2400"/>
              <a:t>	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The centre is 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(9, 4).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41" name="Text Box 50">
            <a:extLst>
              <a:ext uri="{FF2B5EF4-FFF2-40B4-BE49-F238E27FC236}">
                <a16:creationId xmlns:a16="http://schemas.microsoft.com/office/drawing/2014/main" id="{D6994FE7-C1F5-8D39-9016-74AF1AC81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100638"/>
            <a:ext cx="4819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/>
              <a:t>∴</a:t>
            </a:r>
            <a:r>
              <a:rPr lang="en-US" altLang="zh-HK" sz="2400"/>
              <a:t>	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The equation of the circle is 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42" name="Text Box 50">
            <a:extLst>
              <a:ext uri="{FF2B5EF4-FFF2-40B4-BE49-F238E27FC236}">
                <a16:creationId xmlns:a16="http://schemas.microsoft.com/office/drawing/2014/main" id="{706F5A58-C1B9-E3F1-2541-7B331038E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3" y="5575300"/>
            <a:ext cx="33321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 – 9)</a:t>
            </a:r>
            <a:r>
              <a:rPr lang="en-US" altLang="zh-HK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 – 4)</a:t>
            </a:r>
            <a:r>
              <a:rPr lang="en-US" altLang="zh-HK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 = 36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pic>
        <p:nvPicPr>
          <p:cNvPr id="28" name="Picture 4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FC741D61-043A-0479-8055-5F201133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CD4E1BB5-A894-6C16-EB5C-58C55F10E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0" descr="C:\Users\ukum2\Desktop\VM\NSSMIA2E_5Min_5B07\Example_7_10.png">
            <a:extLst>
              <a:ext uri="{FF2B5EF4-FFF2-40B4-BE49-F238E27FC236}">
                <a16:creationId xmlns:a16="http://schemas.microsoft.com/office/drawing/2014/main" id="{FB1DEE2C-57E7-8DB1-2094-5695B74FE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1427163"/>
            <a:ext cx="3332162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4">
            <a:extLst>
              <a:ext uri="{FF2B5EF4-FFF2-40B4-BE49-F238E27FC236}">
                <a16:creationId xmlns:a16="http://schemas.microsoft.com/office/drawing/2014/main" id="{A58ABD21-EE68-7A8F-616F-63647A00B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04813"/>
            <a:ext cx="878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A circle with its centre lying on a given straight line</a:t>
            </a:r>
          </a:p>
        </p:txBody>
      </p:sp>
      <p:sp>
        <p:nvSpPr>
          <p:cNvPr id="34820" name="Text Box 50">
            <a:extLst>
              <a:ext uri="{FF2B5EF4-FFF2-40B4-BE49-F238E27FC236}">
                <a16:creationId xmlns:a16="http://schemas.microsoft.com/office/drawing/2014/main" id="{30D1E4C6-674A-A3E2-54F5-F3EC2DA89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1438"/>
            <a:ext cx="5532437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the figure, the circle cuts the 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-axis at two points 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Q</a:t>
            </a:r>
            <a:r>
              <a:rPr lang="en-US" altLang="zh-TW" sz="2400">
                <a:latin typeface="Arial" panose="020B0604020202020204" pitchFamily="34" charset="0"/>
              </a:rPr>
              <a:t>. Its centre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lies on the straight line </a:t>
            </a:r>
            <a:r>
              <a:rPr lang="en-US" altLang="zh-TW" sz="2400" i="1">
                <a:latin typeface="Arial" panose="020B0604020202020204" pitchFamily="34" charset="0"/>
              </a:rPr>
              <a:t>L</a:t>
            </a:r>
            <a:r>
              <a:rPr lang="en-US" altLang="zh-TW" sz="2400">
                <a:latin typeface="Arial" panose="020B0604020202020204" pitchFamily="34" charset="0"/>
              </a:rPr>
              <a:t>: 2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– 15 = 0. It is given that the radius of the circle is        and </a:t>
            </a:r>
            <a:r>
              <a:rPr lang="en-US" altLang="zh-TW" sz="2400" i="1">
                <a:latin typeface="Arial" panose="020B0604020202020204" pitchFamily="34" charset="0"/>
              </a:rPr>
              <a:t>PQ</a:t>
            </a:r>
            <a:r>
              <a:rPr lang="en-US" altLang="zh-TW" sz="2400">
                <a:latin typeface="Arial" panose="020B0604020202020204" pitchFamily="34" charset="0"/>
              </a:rPr>
              <a:t> = 4. Find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(a)	the centre of the circle,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(b)	the equation of the circle.</a:t>
            </a: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19DF70A0-5C55-BFBE-DF48-A6371ED8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4822" name="物件 6">
            <a:extLst>
              <a:ext uri="{FF2B5EF4-FFF2-40B4-BE49-F238E27FC236}">
                <a16:creationId xmlns:a16="http://schemas.microsoft.com/office/drawing/2014/main" id="{7BC40FD9-1C83-877A-5BDE-E83045450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5425" y="2500313"/>
          <a:ext cx="4191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418918" imgH="355446" progId="Equation.3">
                  <p:embed/>
                </p:oleObj>
              </mc:Choice>
              <mc:Fallback>
                <p:oleObj name="方程式" r:id="rId3" imgW="418918" imgH="355446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2500313"/>
                        <a:ext cx="4191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雲朵形圖說文字 12">
            <a:extLst>
              <a:ext uri="{FF2B5EF4-FFF2-40B4-BE49-F238E27FC236}">
                <a16:creationId xmlns:a16="http://schemas.microsoft.com/office/drawing/2014/main" id="{2A880767-1A78-4A4F-6C6B-0127A71FAF3D}"/>
              </a:ext>
            </a:extLst>
          </p:cNvPr>
          <p:cNvSpPr/>
          <p:nvPr/>
        </p:nvSpPr>
        <p:spPr>
          <a:xfrm flipH="1">
            <a:off x="1908175" y="4735513"/>
            <a:ext cx="6991350" cy="1357312"/>
          </a:xfrm>
          <a:prstGeom prst="cloudCallout">
            <a:avLst>
              <a:gd name="adj1" fmla="val 57525"/>
              <a:gd name="adj2" fmla="val -3351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zh-HK" altLang="en-US" sz="2400" dirty="0">
              <a:latin typeface="Arial" charset="0"/>
            </a:endParaRPr>
          </a:p>
        </p:txBody>
      </p:sp>
      <p:pic>
        <p:nvPicPr>
          <p:cNvPr id="14" name="Picture 2" descr="Q:\Secondary (Maths)\NSS MIA 2nd\TRDVD\4A\[1] 5-Min Lec\Cartoon\Teacher and student artwork Tiff file\Student_G6.tif">
            <a:extLst>
              <a:ext uri="{FF2B5EF4-FFF2-40B4-BE49-F238E27FC236}">
                <a16:creationId xmlns:a16="http://schemas.microsoft.com/office/drawing/2014/main" id="{1EEBFD2F-F681-6F2E-51F8-99D27D767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338" y="4251325"/>
            <a:ext cx="2546351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0F6D05F-D495-2EBE-50C6-B0CB93F8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4902200"/>
            <a:ext cx="5688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I use the given information to find the coordinates of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8">
            <a:extLst>
              <a:ext uri="{FF2B5EF4-FFF2-40B4-BE49-F238E27FC236}">
                <a16:creationId xmlns:a16="http://schemas.microsoft.com/office/drawing/2014/main" id="{2014B01F-565D-29EC-142E-ABB39015D378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1268413"/>
            <a:ext cx="6532562" cy="3097212"/>
            <a:chOff x="1111" y="572"/>
            <a:chExt cx="4491" cy="1234"/>
          </a:xfrm>
        </p:grpSpPr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ECB05BDE-C357-350A-3A31-300B59D8C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572"/>
              <a:ext cx="4491" cy="1234"/>
            </a:xfrm>
            <a:prstGeom prst="cloudCallout">
              <a:avLst>
                <a:gd name="adj1" fmla="val -54528"/>
                <a:gd name="adj2" fmla="val 38849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82800" rIns="0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zh-HK" sz="2600" i="1" kern="0">
                <a:solidFill>
                  <a:srgbClr val="000000"/>
                </a:solidFill>
                <a:latin typeface="Arial" charset="0"/>
                <a:sym typeface="Wingdings 3" pitchFamily="18" charset="2"/>
              </a:endParaRPr>
            </a:p>
          </p:txBody>
        </p:sp>
        <p:sp>
          <p:nvSpPr>
            <p:cNvPr id="17416" name="Rectangle 7">
              <a:extLst>
                <a:ext uri="{FF2B5EF4-FFF2-40B4-BE49-F238E27FC236}">
                  <a16:creationId xmlns:a16="http://schemas.microsoft.com/office/drawing/2014/main" id="{75E2D08F-740F-C142-A6BC-34C1332C3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778"/>
              <a:ext cx="3312" cy="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1611313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7907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970088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149475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533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606675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3063875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521075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978275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Besides considering given points on a circle, the equation of the circle can also be found based on other given information. 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411" name="Picture 107" descr="Q:\Secondary (Maths)\NSS MIA 2n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993D66A8-84DB-17F1-F3E4-D4D957A9B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77"/>
          <a:stretch>
            <a:fillRect/>
          </a:stretch>
        </p:blipFill>
        <p:spPr bwMode="auto">
          <a:xfrm>
            <a:off x="-265113" y="2940050"/>
            <a:ext cx="2843213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8">
            <a:extLst>
              <a:ext uri="{FF2B5EF4-FFF2-40B4-BE49-F238E27FC236}">
                <a16:creationId xmlns:a16="http://schemas.microsoft.com/office/drawing/2014/main" id="{A2868C1D-FC2B-FCC0-DB82-70C53E3F7B76}"/>
              </a:ext>
            </a:extLst>
          </p:cNvPr>
          <p:cNvGrpSpPr>
            <a:grpSpLocks/>
          </p:cNvGrpSpPr>
          <p:nvPr/>
        </p:nvGrpSpPr>
        <p:grpSpPr bwMode="auto">
          <a:xfrm>
            <a:off x="2224088" y="3054350"/>
            <a:ext cx="6532562" cy="1463675"/>
            <a:chOff x="1111" y="572"/>
            <a:chExt cx="4491" cy="1234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FFDEAD38-44F9-2071-D49C-9468431C7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572"/>
              <a:ext cx="4491" cy="1234"/>
            </a:xfrm>
            <a:prstGeom prst="cloudCallout">
              <a:avLst>
                <a:gd name="adj1" fmla="val -57444"/>
                <a:gd name="adj2" fmla="val 2588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82800" rIns="0"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HK" altLang="zh-HK" sz="2600" i="1" kern="0">
                <a:solidFill>
                  <a:srgbClr val="000000"/>
                </a:solidFill>
                <a:latin typeface="Arial" charset="0"/>
                <a:sym typeface="Wingdings 3" pitchFamily="18" charset="2"/>
              </a:endParaRPr>
            </a:p>
          </p:txBody>
        </p:sp>
        <p:sp>
          <p:nvSpPr>
            <p:cNvPr id="17414" name="Rectangle 7">
              <a:extLst>
                <a:ext uri="{FF2B5EF4-FFF2-40B4-BE49-F238E27FC236}">
                  <a16:creationId xmlns:a16="http://schemas.microsoft.com/office/drawing/2014/main" id="{49504FC1-C844-C0CD-7067-DF13E2225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778"/>
              <a:ext cx="331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1611313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7907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970088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149475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606675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3063875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521075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978275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2400">
                  <a:solidFill>
                    <a:srgbClr val="000000"/>
                  </a:solidFill>
                  <a:latin typeface="Arial" panose="020B0604020202020204" pitchFamily="34" charset="0"/>
                </a:rPr>
                <a:t>In the following, let me illustrate this with examples.</a:t>
              </a:r>
              <a:endParaRPr lang="en-US" altLang="zh-TW" sz="24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0" descr="C:\Users\ukum2\Desktop\VM\NSSMIA2E_5Min_5B07\Example_7_10.png">
            <a:extLst>
              <a:ext uri="{FF2B5EF4-FFF2-40B4-BE49-F238E27FC236}">
                <a16:creationId xmlns:a16="http://schemas.microsoft.com/office/drawing/2014/main" id="{05D1895F-E98F-D955-F053-D00EF924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752475"/>
            <a:ext cx="3332162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AutoShape 38">
            <a:extLst>
              <a:ext uri="{FF2B5EF4-FFF2-40B4-BE49-F238E27FC236}">
                <a16:creationId xmlns:a16="http://schemas.microsoft.com/office/drawing/2014/main" id="{BA2AC434-C2D9-9030-6D23-024B8B1D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2881313"/>
            <a:ext cx="3887788" cy="1044575"/>
          </a:xfrm>
          <a:prstGeom prst="wedgeRoundRectCallout">
            <a:avLst>
              <a:gd name="adj1" fmla="val 96038"/>
              <a:gd name="adj2" fmla="val -19004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TW" sz="2400" i="1" dirty="0">
              <a:latin typeface="Arial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C067C0FD-A183-3B26-C4B7-9E3F4DB18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1" name="AutoShape 38">
            <a:extLst>
              <a:ext uri="{FF2B5EF4-FFF2-40B4-BE49-F238E27FC236}">
                <a16:creationId xmlns:a16="http://schemas.microsoft.com/office/drawing/2014/main" id="{FA9D1670-61D3-E8DD-2C45-D3689801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268788"/>
            <a:ext cx="3889375" cy="1042987"/>
          </a:xfrm>
          <a:prstGeom prst="wedgeRoundRectCallout">
            <a:avLst>
              <a:gd name="adj1" fmla="val 41168"/>
              <a:gd name="adj2" fmla="val -102990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TW" sz="2400" i="1" dirty="0">
              <a:latin typeface="Arial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C88E51A-3940-7E6B-FF71-2D2666A31C5B}"/>
              </a:ext>
            </a:extLst>
          </p:cNvPr>
          <p:cNvCxnSpPr/>
          <p:nvPr/>
        </p:nvCxnSpPr>
        <p:spPr>
          <a:xfrm>
            <a:off x="7507288" y="3041650"/>
            <a:ext cx="0" cy="3968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94185C-4D58-3A02-0803-860C74698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424238"/>
            <a:ext cx="503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600" i="1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endParaRPr lang="zh-HK" altLang="en-US" sz="1600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B41D2A3-CB7F-5964-85AB-0735596C1FEF}"/>
              </a:ext>
            </a:extLst>
          </p:cNvPr>
          <p:cNvCxnSpPr/>
          <p:nvPr/>
        </p:nvCxnSpPr>
        <p:spPr>
          <a:xfrm>
            <a:off x="7810500" y="3405188"/>
            <a:ext cx="1588" cy="777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17A485E-E0C3-BC89-7A33-DDE965E5D473}"/>
              </a:ext>
            </a:extLst>
          </p:cNvPr>
          <p:cNvCxnSpPr/>
          <p:nvPr/>
        </p:nvCxnSpPr>
        <p:spPr>
          <a:xfrm>
            <a:off x="7256463" y="3395663"/>
            <a:ext cx="0" cy="85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506CDC4-8D9F-9E88-861B-9115794B1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378325"/>
            <a:ext cx="5688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mid-point of 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PQ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zh-HK" alt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A8D912B-AC11-F972-453C-447BCED2D6E7}"/>
              </a:ext>
            </a:extLst>
          </p:cNvPr>
          <p:cNvGrpSpPr>
            <a:grpSpLocks/>
          </p:cNvGrpSpPr>
          <p:nvPr/>
        </p:nvGrpSpPr>
        <p:grpSpPr bwMode="auto">
          <a:xfrm>
            <a:off x="7380288" y="3330575"/>
            <a:ext cx="127000" cy="107950"/>
            <a:chOff x="7380312" y="4005064"/>
            <a:chExt cx="127348" cy="107355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A488655-AEC7-65FF-152D-AFA4263AD146}"/>
                </a:ext>
              </a:extLst>
            </p:cNvPr>
            <p:cNvCxnSpPr/>
            <p:nvPr/>
          </p:nvCxnSpPr>
          <p:spPr>
            <a:xfrm flipH="1">
              <a:off x="7380312" y="4005064"/>
              <a:ext cx="1273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806B2238-9DA0-0560-9790-DB0E81B5D452}"/>
                </a:ext>
              </a:extLst>
            </p:cNvPr>
            <p:cNvCxnSpPr/>
            <p:nvPr/>
          </p:nvCxnSpPr>
          <p:spPr>
            <a:xfrm>
              <a:off x="7380312" y="4005064"/>
              <a:ext cx="0" cy="1073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585C3027-9D62-6CCA-9088-50FA627FA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757738"/>
            <a:ext cx="5688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PQ</a:t>
            </a:r>
            <a:r>
              <a:rPr lang="zh-HK" altLang="zh-HK" sz="2400">
                <a:latin typeface="Arial" panose="020B0604020202020204" pitchFamily="34" charset="0"/>
              </a:rPr>
              <a:t>⊥</a:t>
            </a:r>
            <a:r>
              <a:rPr lang="en-US" altLang="zh-HK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en-US" altLang="zh-HK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TW" altLang="zh-HK" sz="2400" i="1">
              <a:latin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551F01-88CC-BDFD-1C28-D1043DABCE8A}"/>
              </a:ext>
            </a:extLst>
          </p:cNvPr>
          <p:cNvSpPr/>
          <p:nvPr/>
        </p:nvSpPr>
        <p:spPr>
          <a:xfrm>
            <a:off x="1835150" y="2987675"/>
            <a:ext cx="3457575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Arial" charset="0"/>
              </a:rPr>
              <a:t>The length of </a:t>
            </a:r>
            <a:r>
              <a:rPr lang="en-US" altLang="zh-TW" sz="2400" i="1" dirty="0">
                <a:solidFill>
                  <a:schemeClr val="accent4"/>
                </a:solidFill>
                <a:latin typeface="Arial" charset="0"/>
              </a:rPr>
              <a:t>CM</a:t>
            </a:r>
            <a:r>
              <a:rPr lang="en-US" altLang="zh-TW" sz="2400" dirty="0">
                <a:latin typeface="Arial" charset="0"/>
              </a:rPr>
              <a:t> is the </a:t>
            </a:r>
            <a:r>
              <a:rPr lang="en-US" altLang="zh-TW" sz="2400" i="1" dirty="0">
                <a:latin typeface="Arial" charset="0"/>
              </a:rPr>
              <a:t>y</a:t>
            </a:r>
            <a:r>
              <a:rPr lang="en-US" altLang="zh-TW" sz="2400" dirty="0">
                <a:latin typeface="Arial" charset="0"/>
              </a:rPr>
              <a:t>-coordinate of </a:t>
            </a:r>
            <a:r>
              <a:rPr lang="en-US" altLang="zh-TW" sz="2400" i="1" dirty="0">
                <a:latin typeface="Arial" charset="0"/>
              </a:rPr>
              <a:t>C</a:t>
            </a:r>
            <a:r>
              <a:rPr lang="en-US" altLang="zh-TW" sz="2400" dirty="0">
                <a:latin typeface="Arial" charset="0"/>
              </a:rPr>
              <a:t>.</a:t>
            </a:r>
            <a:endParaRPr lang="zh-TW" altLang="zh-HK" sz="2400" dirty="0">
              <a:latin typeface="Arial" charset="0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3E203A5-6654-31E8-D2BE-A23B32FE06F4}"/>
              </a:ext>
            </a:extLst>
          </p:cNvPr>
          <p:cNvCxnSpPr/>
          <p:nvPr/>
        </p:nvCxnSpPr>
        <p:spPr>
          <a:xfrm>
            <a:off x="7510463" y="3003550"/>
            <a:ext cx="0" cy="436563"/>
          </a:xfrm>
          <a:prstGeom prst="line">
            <a:avLst/>
          </a:prstGeom>
          <a:ln w="2857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50">
            <a:extLst>
              <a:ext uri="{FF2B5EF4-FFF2-40B4-BE49-F238E27FC236}">
                <a16:creationId xmlns:a16="http://schemas.microsoft.com/office/drawing/2014/main" id="{5572DDD3-6ADE-2928-AE15-6E99DACF2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6750"/>
            <a:ext cx="55324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(</a:t>
            </a:r>
            <a:r>
              <a:rPr lang="en-US" altLang="zh-TW" sz="2400" i="1">
                <a:latin typeface="Arial" panose="020B0604020202020204" pitchFamily="34" charset="0"/>
              </a:rPr>
              <a:t>h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) be the coordinates of </a:t>
            </a:r>
            <a:r>
              <a:rPr lang="en-US" altLang="zh-TW" sz="2400" i="1">
                <a:latin typeface="Arial" panose="020B0604020202020204" pitchFamily="34" charset="0"/>
              </a:rPr>
              <a:t>C </a:t>
            </a:r>
            <a:r>
              <a:rPr lang="en-US" altLang="zh-TW" sz="2400">
                <a:latin typeface="Arial" panose="020B0604020202020204" pitchFamily="34" charset="0"/>
              </a:rPr>
              <a:t>and </a:t>
            </a:r>
            <a:r>
              <a:rPr lang="en-US" altLang="zh-TW" sz="2400" i="1">
                <a:latin typeface="Arial" panose="020B0604020202020204" pitchFamily="34" charset="0"/>
              </a:rPr>
              <a:t>M</a:t>
            </a:r>
            <a:r>
              <a:rPr lang="en-US" altLang="zh-TW" sz="2400">
                <a:latin typeface="Arial" panose="020B0604020202020204" pitchFamily="34" charset="0"/>
              </a:rPr>
              <a:t> be the mid-point of </a:t>
            </a:r>
            <a:r>
              <a:rPr lang="en-US" altLang="zh-TW" sz="2400" i="1">
                <a:latin typeface="Arial" panose="020B0604020202020204" pitchFamily="34" charset="0"/>
              </a:rPr>
              <a:t>PQ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04DDB8D-3EF6-2746-DAD0-33E22B1293D2}"/>
              </a:ext>
            </a:extLst>
          </p:cNvPr>
          <p:cNvCxnSpPr/>
          <p:nvPr/>
        </p:nvCxnSpPr>
        <p:spPr>
          <a:xfrm>
            <a:off x="7507288" y="3368675"/>
            <a:ext cx="0" cy="142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1" grpId="0" animBg="1"/>
      <p:bldP spid="14" grpId="0"/>
      <p:bldP spid="19" grpId="0"/>
      <p:bldP spid="25" grpId="0"/>
      <p:bldP spid="32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0" descr="C:\Users\ukum2\Desktop\VM\NSSMIA2E_5Min_5B07\Example_7_10.png">
            <a:extLst>
              <a:ext uri="{FF2B5EF4-FFF2-40B4-BE49-F238E27FC236}">
                <a16:creationId xmlns:a16="http://schemas.microsoft.com/office/drawing/2014/main" id="{73B83420-2538-17E7-FCCB-19FAF5AD6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752475"/>
            <a:ext cx="3332162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4">
            <a:extLst>
              <a:ext uri="{FF2B5EF4-FFF2-40B4-BE49-F238E27FC236}">
                <a16:creationId xmlns:a16="http://schemas.microsoft.com/office/drawing/2014/main" id="{99776F09-F760-E18D-13B4-EC115994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60C4C91-3E18-A36A-2749-7C2B7D753A1D}"/>
              </a:ext>
            </a:extLst>
          </p:cNvPr>
          <p:cNvCxnSpPr/>
          <p:nvPr/>
        </p:nvCxnSpPr>
        <p:spPr>
          <a:xfrm>
            <a:off x="7507288" y="3041650"/>
            <a:ext cx="0" cy="3968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5F5CEFF-797C-7198-713E-EBE634C07A51}"/>
              </a:ext>
            </a:extLst>
          </p:cNvPr>
          <p:cNvCxnSpPr/>
          <p:nvPr/>
        </p:nvCxnSpPr>
        <p:spPr>
          <a:xfrm flipH="1">
            <a:off x="6994525" y="3000375"/>
            <a:ext cx="519113" cy="43973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0" name="文字方塊 13">
            <a:extLst>
              <a:ext uri="{FF2B5EF4-FFF2-40B4-BE49-F238E27FC236}">
                <a16:creationId xmlns:a16="http://schemas.microsoft.com/office/drawing/2014/main" id="{6E7FBE69-CA33-2EB8-2253-DB8E95945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424238"/>
            <a:ext cx="503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600" i="1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endParaRPr lang="zh-HK" altLang="en-US" sz="1600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D2DE915-D10E-EA99-CC81-966C662D415E}"/>
              </a:ext>
            </a:extLst>
          </p:cNvPr>
          <p:cNvCxnSpPr/>
          <p:nvPr/>
        </p:nvCxnSpPr>
        <p:spPr>
          <a:xfrm>
            <a:off x="7812088" y="3378200"/>
            <a:ext cx="0" cy="142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D2F7346-00C8-6E8B-DEFC-7A528C8E3205}"/>
              </a:ext>
            </a:extLst>
          </p:cNvPr>
          <p:cNvCxnSpPr/>
          <p:nvPr/>
        </p:nvCxnSpPr>
        <p:spPr>
          <a:xfrm>
            <a:off x="7256463" y="3365500"/>
            <a:ext cx="0" cy="1444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73" name="群組 23">
            <a:extLst>
              <a:ext uri="{FF2B5EF4-FFF2-40B4-BE49-F238E27FC236}">
                <a16:creationId xmlns:a16="http://schemas.microsoft.com/office/drawing/2014/main" id="{6199622C-C91E-5180-585A-B40C92093AB2}"/>
              </a:ext>
            </a:extLst>
          </p:cNvPr>
          <p:cNvGrpSpPr>
            <a:grpSpLocks/>
          </p:cNvGrpSpPr>
          <p:nvPr/>
        </p:nvGrpSpPr>
        <p:grpSpPr bwMode="auto">
          <a:xfrm>
            <a:off x="7380288" y="3330575"/>
            <a:ext cx="127000" cy="107950"/>
            <a:chOff x="7380312" y="4005064"/>
            <a:chExt cx="127348" cy="107355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6F2D0C66-039A-1FF7-52F4-EC0AF5803A58}"/>
                </a:ext>
              </a:extLst>
            </p:cNvPr>
            <p:cNvCxnSpPr/>
            <p:nvPr/>
          </p:nvCxnSpPr>
          <p:spPr>
            <a:xfrm flipH="1">
              <a:off x="7380312" y="4005064"/>
              <a:ext cx="1273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CA52E12-D73B-B9A1-E2B9-70E8FA2F7709}"/>
                </a:ext>
              </a:extLst>
            </p:cNvPr>
            <p:cNvCxnSpPr/>
            <p:nvPr/>
          </p:nvCxnSpPr>
          <p:spPr>
            <a:xfrm>
              <a:off x="7380312" y="4005064"/>
              <a:ext cx="0" cy="1073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8F02780-EDBD-8C35-631B-227069AEAB3F}"/>
              </a:ext>
            </a:extLst>
          </p:cNvPr>
          <p:cNvCxnSpPr/>
          <p:nvPr/>
        </p:nvCxnSpPr>
        <p:spPr>
          <a:xfrm flipH="1">
            <a:off x="6991350" y="2989263"/>
            <a:ext cx="527050" cy="45243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D5B8D9E-BC12-DACC-7730-6B13E01304BC}"/>
              </a:ext>
            </a:extLst>
          </p:cNvPr>
          <p:cNvCxnSpPr>
            <a:endCxn id="36870" idx="0"/>
          </p:cNvCxnSpPr>
          <p:nvPr/>
        </p:nvCxnSpPr>
        <p:spPr>
          <a:xfrm flipV="1">
            <a:off x="6983413" y="3438525"/>
            <a:ext cx="527050" cy="63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38">
            <a:extLst>
              <a:ext uri="{FF2B5EF4-FFF2-40B4-BE49-F238E27FC236}">
                <a16:creationId xmlns:a16="http://schemas.microsoft.com/office/drawing/2014/main" id="{D44EDB5C-0703-769A-A4C3-1CF65E18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3224213"/>
            <a:ext cx="2717800" cy="1114425"/>
          </a:xfrm>
          <a:prstGeom prst="wedgeRoundRectCallout">
            <a:avLst>
              <a:gd name="adj1" fmla="val 87285"/>
              <a:gd name="adj2" fmla="val -43895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TW" sz="2400" i="1" dirty="0">
              <a:latin typeface="Arial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697FBA-33C5-BB9F-5C77-33886C88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3365500"/>
            <a:ext cx="2625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>
                <a:latin typeface="Arial" panose="020B0604020202020204" pitchFamily="34" charset="0"/>
              </a:rPr>
              <a:t>△</a:t>
            </a:r>
            <a:r>
              <a:rPr lang="en-US" altLang="zh-TW" sz="2400" i="1">
                <a:latin typeface="Arial" panose="020B0604020202020204" pitchFamily="34" charset="0"/>
              </a:rPr>
              <a:t>CMP</a:t>
            </a:r>
            <a:r>
              <a:rPr lang="en-US" altLang="zh-TW" sz="2400">
                <a:latin typeface="Arial" panose="020B0604020202020204" pitchFamily="34" charset="0"/>
              </a:rPr>
              <a:t> is a right-angled triangle.</a:t>
            </a:r>
            <a:endParaRPr lang="zh-TW" altLang="zh-HK" sz="2400" i="1">
              <a:latin typeface="Arial" panose="020B0604020202020204" pitchFamily="34" charset="0"/>
            </a:endParaRP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9360BA09-90BD-06B7-4E3F-890C69161D36}"/>
              </a:ext>
            </a:extLst>
          </p:cNvPr>
          <p:cNvCxnSpPr/>
          <p:nvPr/>
        </p:nvCxnSpPr>
        <p:spPr>
          <a:xfrm>
            <a:off x="7510463" y="3003550"/>
            <a:ext cx="0" cy="436563"/>
          </a:xfrm>
          <a:prstGeom prst="line">
            <a:avLst/>
          </a:prstGeom>
          <a:ln w="2857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38">
            <a:extLst>
              <a:ext uri="{FF2B5EF4-FFF2-40B4-BE49-F238E27FC236}">
                <a16:creationId xmlns:a16="http://schemas.microsoft.com/office/drawing/2014/main" id="{60385537-8664-282C-65EB-01F301F12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01788"/>
            <a:ext cx="3889375" cy="1612900"/>
          </a:xfrm>
          <a:prstGeom prst="wedgeRoundRectCallout">
            <a:avLst>
              <a:gd name="adj1" fmla="val 126580"/>
              <a:gd name="adj2" fmla="val 44805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TW" sz="2400" i="1" dirty="0">
              <a:latin typeface="Arial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ACF480-4584-9709-C6BA-F8C256DE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34559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The lengths of </a:t>
            </a:r>
            <a:r>
              <a:rPr lang="en-US" altLang="zh-TW" sz="2400" i="1">
                <a:latin typeface="Arial" panose="020B0604020202020204" pitchFamily="34" charset="0"/>
              </a:rPr>
              <a:t>CP</a:t>
            </a:r>
            <a:r>
              <a:rPr lang="en-US" altLang="zh-TW" sz="2400">
                <a:latin typeface="Arial" panose="020B0604020202020204" pitchFamily="34" charset="0"/>
              </a:rPr>
              <a:t> and </a:t>
            </a:r>
            <a:r>
              <a:rPr lang="en-US" altLang="zh-TW" sz="2400" i="1">
                <a:latin typeface="Arial" panose="020B0604020202020204" pitchFamily="34" charset="0"/>
              </a:rPr>
              <a:t>PM </a:t>
            </a:r>
            <a:r>
              <a:rPr lang="en-US" altLang="zh-TW" sz="2400">
                <a:latin typeface="Arial" panose="020B0604020202020204" pitchFamily="34" charset="0"/>
              </a:rPr>
              <a:t>are known. The length of </a:t>
            </a:r>
            <a:r>
              <a:rPr lang="en-US" altLang="zh-TW" sz="2400" i="1">
                <a:latin typeface="Arial" panose="020B0604020202020204" pitchFamily="34" charset="0"/>
              </a:rPr>
              <a:t>CM</a:t>
            </a:r>
            <a:r>
              <a:rPr lang="en-US" altLang="zh-TW" sz="2400">
                <a:latin typeface="Arial" panose="020B0604020202020204" pitchFamily="34" charset="0"/>
              </a:rPr>
              <a:t> can be found by Pyth. Theorem. </a:t>
            </a:r>
            <a:endParaRPr lang="zh-TW" altLang="zh-HK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HK" sz="2400" i="1">
              <a:latin typeface="Arial" panose="020B0604020202020204" pitchFamily="34" charset="0"/>
            </a:endParaRPr>
          </a:p>
        </p:txBody>
      </p:sp>
      <p:sp>
        <p:nvSpPr>
          <p:cNvPr id="36881" name="Rectangle 2">
            <a:extLst>
              <a:ext uri="{FF2B5EF4-FFF2-40B4-BE49-F238E27FC236}">
                <a16:creationId xmlns:a16="http://schemas.microsoft.com/office/drawing/2014/main" id="{0B46BA7C-BBB7-9727-D06D-71FB47AFB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6882" name="Rectangle 4">
            <a:extLst>
              <a:ext uri="{FF2B5EF4-FFF2-40B4-BE49-F238E27FC236}">
                <a16:creationId xmlns:a16="http://schemas.microsoft.com/office/drawing/2014/main" id="{1985A626-9D8E-5146-E18B-6FFD8DCBB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6883" name="Text Box 50">
            <a:extLst>
              <a:ext uri="{FF2B5EF4-FFF2-40B4-BE49-F238E27FC236}">
                <a16:creationId xmlns:a16="http://schemas.microsoft.com/office/drawing/2014/main" id="{A5DCEBA1-79DF-2686-2A13-4A5D230E2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6750"/>
            <a:ext cx="55324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(</a:t>
            </a:r>
            <a:r>
              <a:rPr lang="en-US" altLang="zh-TW" sz="2400" i="1">
                <a:latin typeface="Arial" panose="020B0604020202020204" pitchFamily="34" charset="0"/>
              </a:rPr>
              <a:t>h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) be the coordinates of </a:t>
            </a:r>
            <a:r>
              <a:rPr lang="en-US" altLang="zh-TW" sz="2400" i="1">
                <a:latin typeface="Arial" panose="020B0604020202020204" pitchFamily="34" charset="0"/>
              </a:rPr>
              <a:t>C </a:t>
            </a:r>
            <a:r>
              <a:rPr lang="en-US" altLang="zh-TW" sz="2400">
                <a:latin typeface="Arial" panose="020B0604020202020204" pitchFamily="34" charset="0"/>
              </a:rPr>
              <a:t>and </a:t>
            </a:r>
            <a:r>
              <a:rPr lang="en-US" altLang="zh-TW" sz="2400" i="1">
                <a:latin typeface="Arial" panose="020B0604020202020204" pitchFamily="34" charset="0"/>
              </a:rPr>
              <a:t>M</a:t>
            </a:r>
            <a:r>
              <a:rPr lang="en-US" altLang="zh-TW" sz="2400">
                <a:latin typeface="Arial" panose="020B0604020202020204" pitchFamily="34" charset="0"/>
              </a:rPr>
              <a:t> be the mid-point of </a:t>
            </a:r>
            <a:r>
              <a:rPr lang="en-US" altLang="zh-TW" sz="2400" i="1">
                <a:latin typeface="Arial" panose="020B0604020202020204" pitchFamily="34" charset="0"/>
              </a:rPr>
              <a:t>PQ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4" grpId="0" animBg="1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0" descr="C:\Users\ukum2\Desktop\VM\NSSMIA2E_5Min_5B07\Example_7_10.png">
            <a:extLst>
              <a:ext uri="{FF2B5EF4-FFF2-40B4-BE49-F238E27FC236}">
                <a16:creationId xmlns:a16="http://schemas.microsoft.com/office/drawing/2014/main" id="{A333EC5F-29E4-3E91-7B75-A2ED738E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752475"/>
            <a:ext cx="3332162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50">
            <a:extLst>
              <a:ext uri="{FF2B5EF4-FFF2-40B4-BE49-F238E27FC236}">
                <a16:creationId xmlns:a16="http://schemas.microsoft.com/office/drawing/2014/main" id="{D462FA06-CBBF-A2A0-6768-126C49191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6750"/>
            <a:ext cx="55324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Let (</a:t>
            </a:r>
            <a:r>
              <a:rPr lang="en-US" altLang="zh-TW" sz="2400" i="1">
                <a:latin typeface="Arial" panose="020B0604020202020204" pitchFamily="34" charset="0"/>
              </a:rPr>
              <a:t>h</a:t>
            </a:r>
            <a:r>
              <a:rPr lang="en-US" altLang="zh-TW" sz="2400">
                <a:latin typeface="Arial" panose="020B0604020202020204" pitchFamily="34" charset="0"/>
              </a:rPr>
              <a:t>, </a:t>
            </a:r>
            <a:r>
              <a:rPr lang="en-US" altLang="zh-TW" sz="2400" i="1">
                <a:latin typeface="Arial" panose="020B0604020202020204" pitchFamily="34" charset="0"/>
              </a:rPr>
              <a:t>k</a:t>
            </a:r>
            <a:r>
              <a:rPr lang="en-US" altLang="zh-TW" sz="2400">
                <a:latin typeface="Arial" panose="020B0604020202020204" pitchFamily="34" charset="0"/>
              </a:rPr>
              <a:t>) be the coordinates of </a:t>
            </a:r>
            <a:r>
              <a:rPr lang="en-US" altLang="zh-TW" sz="2400" i="1">
                <a:latin typeface="Arial" panose="020B0604020202020204" pitchFamily="34" charset="0"/>
              </a:rPr>
              <a:t>C </a:t>
            </a:r>
            <a:r>
              <a:rPr lang="en-US" altLang="zh-TW" sz="2400">
                <a:latin typeface="Arial" panose="020B0604020202020204" pitchFamily="34" charset="0"/>
              </a:rPr>
              <a:t>and </a:t>
            </a:r>
            <a:r>
              <a:rPr lang="en-US" altLang="zh-TW" sz="2400" i="1">
                <a:latin typeface="Arial" panose="020B0604020202020204" pitchFamily="34" charset="0"/>
              </a:rPr>
              <a:t>M</a:t>
            </a:r>
            <a:r>
              <a:rPr lang="en-US" altLang="zh-TW" sz="2400">
                <a:latin typeface="Arial" panose="020B0604020202020204" pitchFamily="34" charset="0"/>
              </a:rPr>
              <a:t> be the mid-point of </a:t>
            </a:r>
            <a:r>
              <a:rPr lang="en-US" altLang="zh-TW" sz="2400" i="1">
                <a:latin typeface="Arial" panose="020B0604020202020204" pitchFamily="34" charset="0"/>
              </a:rPr>
              <a:t>PQ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0FE284A9-5E40-FC85-863A-099C1661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DF5729F-5B7C-A9D3-A700-CED8783145D6}"/>
              </a:ext>
            </a:extLst>
          </p:cNvPr>
          <p:cNvCxnSpPr/>
          <p:nvPr/>
        </p:nvCxnSpPr>
        <p:spPr>
          <a:xfrm>
            <a:off x="7507288" y="3041650"/>
            <a:ext cx="0" cy="3968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A1AD912-533C-BF15-89E4-DB85E666C6A1}"/>
              </a:ext>
            </a:extLst>
          </p:cNvPr>
          <p:cNvCxnSpPr/>
          <p:nvPr/>
        </p:nvCxnSpPr>
        <p:spPr>
          <a:xfrm flipH="1">
            <a:off x="6994525" y="3000375"/>
            <a:ext cx="519113" cy="43973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5" name="文字方塊 13">
            <a:extLst>
              <a:ext uri="{FF2B5EF4-FFF2-40B4-BE49-F238E27FC236}">
                <a16:creationId xmlns:a16="http://schemas.microsoft.com/office/drawing/2014/main" id="{03080312-F168-BF9D-4C3E-43BF64741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424238"/>
            <a:ext cx="503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600" i="1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endParaRPr lang="zh-HK" altLang="en-US" sz="1600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71C5454-567E-4C85-A5CD-D2CD97E7C887}"/>
              </a:ext>
            </a:extLst>
          </p:cNvPr>
          <p:cNvCxnSpPr/>
          <p:nvPr/>
        </p:nvCxnSpPr>
        <p:spPr>
          <a:xfrm>
            <a:off x="7812088" y="3378200"/>
            <a:ext cx="0" cy="142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7DF5A32-3BCB-FB6E-7E93-3F605A439851}"/>
              </a:ext>
            </a:extLst>
          </p:cNvPr>
          <p:cNvCxnSpPr/>
          <p:nvPr/>
        </p:nvCxnSpPr>
        <p:spPr>
          <a:xfrm>
            <a:off x="7256463" y="3365500"/>
            <a:ext cx="0" cy="1444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98" name="群組 23">
            <a:extLst>
              <a:ext uri="{FF2B5EF4-FFF2-40B4-BE49-F238E27FC236}">
                <a16:creationId xmlns:a16="http://schemas.microsoft.com/office/drawing/2014/main" id="{258E6C11-2C2E-596B-E46F-93D21CA6366F}"/>
              </a:ext>
            </a:extLst>
          </p:cNvPr>
          <p:cNvGrpSpPr>
            <a:grpSpLocks/>
          </p:cNvGrpSpPr>
          <p:nvPr/>
        </p:nvGrpSpPr>
        <p:grpSpPr bwMode="auto">
          <a:xfrm>
            <a:off x="7380288" y="3330575"/>
            <a:ext cx="127000" cy="107950"/>
            <a:chOff x="7380312" y="4005064"/>
            <a:chExt cx="127348" cy="107355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2C1F1AAA-236B-B790-7689-A6D53469E318}"/>
                </a:ext>
              </a:extLst>
            </p:cNvPr>
            <p:cNvCxnSpPr/>
            <p:nvPr/>
          </p:nvCxnSpPr>
          <p:spPr>
            <a:xfrm flipH="1">
              <a:off x="7380312" y="4005064"/>
              <a:ext cx="1273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7F555074-C6A6-C51A-4F40-1F05F9C5AB35}"/>
                </a:ext>
              </a:extLst>
            </p:cNvPr>
            <p:cNvCxnSpPr/>
            <p:nvPr/>
          </p:nvCxnSpPr>
          <p:spPr>
            <a:xfrm>
              <a:off x="7380312" y="4005064"/>
              <a:ext cx="0" cy="1073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A8A7998-7F3F-70EC-7ED7-9188E0C1E767}"/>
              </a:ext>
            </a:extLst>
          </p:cNvPr>
          <p:cNvCxnSpPr/>
          <p:nvPr/>
        </p:nvCxnSpPr>
        <p:spPr>
          <a:xfrm>
            <a:off x="7510463" y="3003550"/>
            <a:ext cx="0" cy="436563"/>
          </a:xfrm>
          <a:prstGeom prst="line">
            <a:avLst/>
          </a:prstGeom>
          <a:ln w="2857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0" name="Rectangle 2">
            <a:extLst>
              <a:ext uri="{FF2B5EF4-FFF2-40B4-BE49-F238E27FC236}">
                <a16:creationId xmlns:a16="http://schemas.microsoft.com/office/drawing/2014/main" id="{23A6E455-6ABB-A95A-DA1F-0B8B629E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7901" name="Rectangle 4">
            <a:extLst>
              <a:ext uri="{FF2B5EF4-FFF2-40B4-BE49-F238E27FC236}">
                <a16:creationId xmlns:a16="http://schemas.microsoft.com/office/drawing/2014/main" id="{8C734DAE-DFF6-7152-62F2-87D7006E4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37903" name="Text Box 50">
            <a:extLst>
              <a:ext uri="{FF2B5EF4-FFF2-40B4-BE49-F238E27FC236}">
                <a16:creationId xmlns:a16="http://schemas.microsoft.com/office/drawing/2014/main" id="{A7772EA7-6EAB-2ADE-F952-0746A448A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30350"/>
            <a:ext cx="55324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HK" altLang="zh-HK" sz="2400"/>
              <a:t>∵</a:t>
            </a:r>
            <a:r>
              <a:rPr lang="en-US" altLang="zh-HK" sz="2400"/>
              <a:t>	</a:t>
            </a:r>
            <a:r>
              <a:rPr lang="en-US" altLang="zh-TW" sz="2400" i="1">
                <a:latin typeface="Arial" panose="020B0604020202020204" pitchFamily="34" charset="0"/>
              </a:rPr>
              <a:t>PM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</a:rPr>
              <a:t>QM</a:t>
            </a:r>
          </a:p>
        </p:txBody>
      </p:sp>
      <p:sp>
        <p:nvSpPr>
          <p:cNvPr id="37904" name="Text Box 50">
            <a:extLst>
              <a:ext uri="{FF2B5EF4-FFF2-40B4-BE49-F238E27FC236}">
                <a16:creationId xmlns:a16="http://schemas.microsoft.com/office/drawing/2014/main" id="{DDEC41DD-93B9-66B7-473B-05A1D1B2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2033588"/>
            <a:ext cx="553243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HK" altLang="zh-HK" sz="2400"/>
              <a:t>∴</a:t>
            </a:r>
            <a:r>
              <a:rPr lang="en-US" altLang="zh-HK" sz="2400"/>
              <a:t>	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r>
              <a:rPr lang="zh-HK" altLang="zh-HK" sz="2400">
                <a:latin typeface="Arial" panose="020B0604020202020204" pitchFamily="34" charset="0"/>
                <a:cs typeface="Arial" panose="020B0604020202020204" pitchFamily="34" charset="0"/>
              </a:rPr>
              <a:t>⊥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PQ 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(line joining centre to </a:t>
            </a:r>
            <a:b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                         mid-pt. of chord</a:t>
            </a:r>
            <a:r>
              <a:rPr lang="zh-HK" altLang="zh-HK" sz="2400">
                <a:latin typeface="Arial" panose="020B0604020202020204" pitchFamily="34" charset="0"/>
                <a:cs typeface="Arial" panose="020B0604020202020204" pitchFamily="34" charset="0"/>
              </a:rPr>
              <a:t>⊥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chord)</a:t>
            </a:r>
            <a:endParaRPr lang="zh-TW" altLang="zh-HK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05" name="Text Box 50">
            <a:extLst>
              <a:ext uri="{FF2B5EF4-FFF2-40B4-BE49-F238E27FC236}">
                <a16:creationId xmlns:a16="http://schemas.microsoft.com/office/drawing/2014/main" id="{1740FB35-4552-EE50-25F8-92665CA44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2762250"/>
            <a:ext cx="55324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zh-HK" altLang="zh-HK" sz="2400"/>
              <a:t>△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CMP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TW" altLang="zh-HK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15D185C-0419-7425-580A-AC64CA5A1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7907" name="物件 8">
            <a:extLst>
              <a:ext uri="{FF2B5EF4-FFF2-40B4-BE49-F238E27FC236}">
                <a16:creationId xmlns:a16="http://schemas.microsoft.com/office/drawing/2014/main" id="{540D47CE-59A4-B4C1-4EAC-03EE8061E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400" y="3295650"/>
          <a:ext cx="4724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4724400" imgH="406400" progId="Equation.3">
                  <p:embed/>
                </p:oleObj>
              </mc:Choice>
              <mc:Fallback>
                <p:oleObj name="方程式" r:id="rId3" imgW="4724400" imgH="4064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3295650"/>
                        <a:ext cx="4724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C96B9F27-1C6A-DA9D-51ED-037E4D57F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7909" name="物件 10">
            <a:extLst>
              <a:ext uri="{FF2B5EF4-FFF2-40B4-BE49-F238E27FC236}">
                <a16:creationId xmlns:a16="http://schemas.microsoft.com/office/drawing/2014/main" id="{BAF72673-17D2-CF17-357B-9B3E50D0E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6038" y="3795713"/>
          <a:ext cx="25431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540000" imgH="393700" progId="Equation.3">
                  <p:embed/>
                </p:oleObj>
              </mc:Choice>
              <mc:Fallback>
                <p:oleObj name="方程式" r:id="rId5" imgW="2540000" imgH="3937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3795713"/>
                        <a:ext cx="25431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C2C79B9C-EDFF-8C41-F195-4B932D407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7911" name="物件 14">
            <a:extLst>
              <a:ext uri="{FF2B5EF4-FFF2-40B4-BE49-F238E27FC236}">
                <a16:creationId xmlns:a16="http://schemas.microsoft.com/office/drawing/2014/main" id="{694BCA0D-6663-FFC5-D7C0-CC24D8EF5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2613" y="4291013"/>
          <a:ext cx="21431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2146300" imgH="889000" progId="Equation.3">
                  <p:embed/>
                </p:oleObj>
              </mc:Choice>
              <mc:Fallback>
                <p:oleObj name="方程式" r:id="rId7" imgW="2146300" imgH="889000" progId="Equation.3">
                  <p:embed/>
                  <p:pic>
                    <p:nvPicPr>
                      <p:cNvPr id="0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4291013"/>
                        <a:ext cx="21431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AA0D8040-8A75-A116-ECEE-20343214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7913" name="物件 19">
            <a:extLst>
              <a:ext uri="{FF2B5EF4-FFF2-40B4-BE49-F238E27FC236}">
                <a16:creationId xmlns:a16="http://schemas.microsoft.com/office/drawing/2014/main" id="{27125B06-F84A-6E60-1526-52BA407C1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9275" y="5224463"/>
          <a:ext cx="390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393529" imgH="279279" progId="Equation.3">
                  <p:embed/>
                </p:oleObj>
              </mc:Choice>
              <mc:Fallback>
                <p:oleObj name="方程式" r:id="rId9" imgW="393529" imgH="279279" progId="Equation.3">
                  <p:embed/>
                  <p:pic>
                    <p:nvPicPr>
                      <p:cNvPr id="0" name="物件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5224463"/>
                        <a:ext cx="3905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4" name="Text Box 50">
            <a:extLst>
              <a:ext uri="{FF2B5EF4-FFF2-40B4-BE49-F238E27FC236}">
                <a16:creationId xmlns:a16="http://schemas.microsoft.com/office/drawing/2014/main" id="{F5BB3F3C-F17F-CBDF-5BF6-5A4BD872B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5434013"/>
            <a:ext cx="55324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i.e. 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zh-TW" altLang="zh-HK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/>
      <p:bldP spid="37904" grpId="0"/>
      <p:bldP spid="37905" grpId="0"/>
      <p:bldP spid="379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0" descr="C:\Users\ukum2\Desktop\VM\NSSMIA2E_5Min_5B07\Example_7_10.png">
            <a:extLst>
              <a:ext uri="{FF2B5EF4-FFF2-40B4-BE49-F238E27FC236}">
                <a16:creationId xmlns:a16="http://schemas.microsoft.com/office/drawing/2014/main" id="{3B4C0E9E-A3ED-AB0F-F40D-B698414C9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752475"/>
            <a:ext cx="3332162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4">
            <a:extLst>
              <a:ext uri="{FF2B5EF4-FFF2-40B4-BE49-F238E27FC236}">
                <a16:creationId xmlns:a16="http://schemas.microsoft.com/office/drawing/2014/main" id="{2A696921-FC8F-F78B-261C-2A5CE9195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1" name="AutoShape 38">
            <a:extLst>
              <a:ext uri="{FF2B5EF4-FFF2-40B4-BE49-F238E27FC236}">
                <a16:creationId xmlns:a16="http://schemas.microsoft.com/office/drawing/2014/main" id="{50DD7630-64E4-D594-8A9A-CD18DB5E7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2624138"/>
            <a:ext cx="5140325" cy="1439862"/>
          </a:xfrm>
          <a:prstGeom prst="wedgeRoundRectCallout">
            <a:avLst>
              <a:gd name="adj1" fmla="val 84548"/>
              <a:gd name="adj2" fmla="val -22877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Note that the </a:t>
            </a:r>
            <a:r>
              <a:rPr lang="en-US" altLang="zh-TW" sz="2400" dirty="0" err="1">
                <a:latin typeface="Arial" charset="0"/>
              </a:rPr>
              <a:t>centre</a:t>
            </a:r>
            <a:r>
              <a:rPr lang="en-US" altLang="zh-TW" sz="2400" dirty="0">
                <a:latin typeface="Arial" charset="0"/>
              </a:rPr>
              <a:t> </a:t>
            </a:r>
            <a:r>
              <a:rPr lang="en-US" altLang="zh-TW" sz="2400" i="1" dirty="0">
                <a:latin typeface="Arial" charset="0"/>
              </a:rPr>
              <a:t>C</a:t>
            </a:r>
            <a:r>
              <a:rPr lang="en-US" altLang="zh-TW" sz="2400" dirty="0">
                <a:latin typeface="Arial" charset="0"/>
              </a:rPr>
              <a:t> lies on the straight line </a:t>
            </a:r>
            <a:r>
              <a:rPr lang="en-US" altLang="zh-TW" sz="2400" i="1" dirty="0">
                <a:latin typeface="Arial" charset="0"/>
              </a:rPr>
              <a:t>L</a:t>
            </a:r>
            <a:r>
              <a:rPr lang="en-US" altLang="zh-TW" sz="2400" dirty="0">
                <a:latin typeface="Arial" charset="0"/>
              </a:rPr>
              <a:t>. If the </a:t>
            </a:r>
            <a:r>
              <a:rPr lang="en-US" altLang="zh-TW" sz="2400" i="1" dirty="0">
                <a:latin typeface="Arial" charset="0"/>
              </a:rPr>
              <a:t>x</a:t>
            </a:r>
            <a:r>
              <a:rPr lang="en-US" altLang="zh-TW" sz="2400" dirty="0">
                <a:latin typeface="Arial" charset="0"/>
              </a:rPr>
              <a:t>-coordinate or the </a:t>
            </a:r>
            <a:r>
              <a:rPr lang="en-US" altLang="zh-TW" sz="2400" i="1" dirty="0">
                <a:latin typeface="Arial" charset="0"/>
              </a:rPr>
              <a:t>y</a:t>
            </a:r>
            <a:r>
              <a:rPr lang="en-US" altLang="zh-TW" sz="2400" dirty="0">
                <a:latin typeface="Arial" charset="0"/>
              </a:rPr>
              <a:t>-coordinate of </a:t>
            </a:r>
            <a:r>
              <a:rPr lang="en-US" altLang="zh-TW" sz="2400" i="1" dirty="0">
                <a:latin typeface="Arial" charset="0"/>
              </a:rPr>
              <a:t>C</a:t>
            </a:r>
            <a:r>
              <a:rPr lang="en-US" altLang="zh-TW" sz="2400" dirty="0">
                <a:latin typeface="Arial" charset="0"/>
              </a:rPr>
              <a:t> is known, the other coordinate of </a:t>
            </a:r>
            <a:r>
              <a:rPr lang="en-US" altLang="zh-TW" sz="2400" i="1" dirty="0">
                <a:latin typeface="Arial" charset="0"/>
              </a:rPr>
              <a:t>C</a:t>
            </a:r>
            <a:r>
              <a:rPr lang="en-US" altLang="zh-TW" sz="2400" dirty="0">
                <a:latin typeface="Arial" charset="0"/>
              </a:rPr>
              <a:t> can be found.</a:t>
            </a:r>
            <a:endParaRPr lang="en-US" altLang="zh-TW" sz="2400" i="1" dirty="0">
              <a:latin typeface="Arial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D3CFCC2-B332-9012-428B-98586C1AEEB1}"/>
              </a:ext>
            </a:extLst>
          </p:cNvPr>
          <p:cNvCxnSpPr/>
          <p:nvPr/>
        </p:nvCxnSpPr>
        <p:spPr>
          <a:xfrm>
            <a:off x="6704013" y="966788"/>
            <a:ext cx="1125537" cy="2809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0" descr="C:\Users\ukum2\Desktop\VM\NSSMIA2E_5Min_5B07\Example_7_10.png">
            <a:extLst>
              <a:ext uri="{FF2B5EF4-FFF2-40B4-BE49-F238E27FC236}">
                <a16:creationId xmlns:a16="http://schemas.microsoft.com/office/drawing/2014/main" id="{674A9E62-6A2E-6D7B-8079-4657CCA41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752475"/>
            <a:ext cx="3332162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4">
            <a:extLst>
              <a:ext uri="{FF2B5EF4-FFF2-40B4-BE49-F238E27FC236}">
                <a16:creationId xmlns:a16="http://schemas.microsoft.com/office/drawing/2014/main" id="{AD8C1C93-C8E3-156D-0B64-5EAAA3CDF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7" name="Text Box 50">
            <a:extLst>
              <a:ext uri="{FF2B5EF4-FFF2-40B4-BE49-F238E27FC236}">
                <a16:creationId xmlns:a16="http://schemas.microsoft.com/office/drawing/2014/main" id="{1F2E0CBF-95CB-21C3-DEB2-FF646A54B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852488"/>
            <a:ext cx="62023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/>
              <a:t>	</a:t>
            </a:r>
            <a:r>
              <a:rPr lang="zh-HK" altLang="zh-HK" sz="2400"/>
              <a:t>∵</a:t>
            </a:r>
            <a:r>
              <a:rPr lang="en-US" altLang="zh-HK" sz="2400"/>
              <a:t>     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(</a:t>
            </a:r>
            <a:r>
              <a:rPr lang="en-US" altLang="zh-TW" sz="2400" i="1">
                <a:latin typeface="Arial" panose="020B0604020202020204" pitchFamily="34" charset="0"/>
              </a:rPr>
              <a:t>h</a:t>
            </a:r>
            <a:r>
              <a:rPr lang="en-US" altLang="zh-TW" sz="2400">
                <a:latin typeface="Arial" panose="020B0604020202020204" pitchFamily="34" charset="0"/>
              </a:rPr>
              <a:t>, 1) lies on the straight line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		      </a:t>
            </a:r>
            <a:r>
              <a:rPr lang="en-US" altLang="zh-TW" sz="2400" i="1">
                <a:latin typeface="Arial" panose="020B0604020202020204" pitchFamily="34" charset="0"/>
              </a:rPr>
              <a:t>L</a:t>
            </a:r>
            <a:r>
              <a:rPr lang="en-US" altLang="zh-TW" sz="2400">
                <a:latin typeface="Arial" panose="020B0604020202020204" pitchFamily="34" charset="0"/>
              </a:rPr>
              <a:t>: 2</a:t>
            </a:r>
            <a:r>
              <a:rPr lang="en-US" altLang="zh-TW" sz="2400" i="1">
                <a:latin typeface="Arial" panose="020B0604020202020204" pitchFamily="34" charset="0"/>
              </a:rPr>
              <a:t>x</a:t>
            </a:r>
            <a:r>
              <a:rPr lang="en-US" altLang="zh-TW" sz="2400">
                <a:latin typeface="Arial" panose="020B0604020202020204" pitchFamily="34" charset="0"/>
              </a:rPr>
              <a:t> +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 – 15 = 0.</a:t>
            </a:r>
            <a:endParaRPr lang="en-US" altLang="zh-TW" sz="2400" i="1">
              <a:latin typeface="Arial" panose="020B0604020202020204" pitchFamily="34" charset="0"/>
            </a:endParaRPr>
          </a:p>
        </p:txBody>
      </p:sp>
      <p:sp>
        <p:nvSpPr>
          <p:cNvPr id="9" name="Text Box 50">
            <a:extLst>
              <a:ext uri="{FF2B5EF4-FFF2-40B4-BE49-F238E27FC236}">
                <a16:creationId xmlns:a16="http://schemas.microsoft.com/office/drawing/2014/main" id="{E8F78AB4-FF83-1054-0D34-38393FE36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82750"/>
            <a:ext cx="55324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HK" altLang="zh-HK" sz="2400"/>
              <a:t>∴</a:t>
            </a:r>
            <a:r>
              <a:rPr lang="en-US" altLang="zh-HK" sz="2400"/>
              <a:t>	   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 + 1 – 15 = 0</a:t>
            </a:r>
            <a:endParaRPr lang="zh-TW" altLang="zh-HK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50">
            <a:extLst>
              <a:ext uri="{FF2B5EF4-FFF2-40B4-BE49-F238E27FC236}">
                <a16:creationId xmlns:a16="http://schemas.microsoft.com/office/drawing/2014/main" id="{078B6A4F-6E3C-DDC7-7B78-64E641ADC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2174875"/>
            <a:ext cx="1568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HK" sz="2400" i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  <a:endParaRPr lang="zh-TW" altLang="zh-HK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50">
            <a:extLst>
              <a:ext uri="{FF2B5EF4-FFF2-40B4-BE49-F238E27FC236}">
                <a16:creationId xmlns:a16="http://schemas.microsoft.com/office/drawing/2014/main" id="{9F2B5C29-653E-2937-47DD-A0A21BDC7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632200"/>
            <a:ext cx="6048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(b)	The equation of the circle is</a:t>
            </a:r>
            <a:endParaRPr lang="zh-TW" altLang="zh-HK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4" name="Rectangle 2">
            <a:extLst>
              <a:ext uri="{FF2B5EF4-FFF2-40B4-BE49-F238E27FC236}">
                <a16:creationId xmlns:a16="http://schemas.microsoft.com/office/drawing/2014/main" id="{4C5A00BA-BFF5-3A48-1226-2A994E3BB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04AD94D3-16C7-0C17-C0E3-92EFFB77F2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0113" y="4122738"/>
          <a:ext cx="3267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3263900" imgH="393700" progId="Equation.3">
                  <p:embed/>
                </p:oleObj>
              </mc:Choice>
              <mc:Fallback>
                <p:oleObj name="方程式" r:id="rId3" imgW="3263900" imgH="3937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4122738"/>
                        <a:ext cx="32670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4">
            <a:extLst>
              <a:ext uri="{FF2B5EF4-FFF2-40B4-BE49-F238E27FC236}">
                <a16:creationId xmlns:a16="http://schemas.microsoft.com/office/drawing/2014/main" id="{FCF23BB8-9517-B215-A211-B67AC5F7B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E2BD4F3F-7683-EC25-5F8D-B2EB48D19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0113" y="4622800"/>
          <a:ext cx="2733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730500" imgH="393700" progId="Equation.3">
                  <p:embed/>
                </p:oleObj>
              </mc:Choice>
              <mc:Fallback>
                <p:oleObj name="方程式" r:id="rId5" imgW="2730500" imgH="393700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4622800"/>
                        <a:ext cx="27336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45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27C1948C-1385-9622-35C5-396245531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690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3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48CA2982-00DD-FC05-D7D5-84ED0008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6357938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50">
            <a:extLst>
              <a:ext uri="{FF2B5EF4-FFF2-40B4-BE49-F238E27FC236}">
                <a16:creationId xmlns:a16="http://schemas.microsoft.com/office/drawing/2014/main" id="{0EB4B630-3592-69A7-D89F-E56BF4B5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636838"/>
            <a:ext cx="6048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HK" altLang="zh-HK" sz="2400"/>
              <a:t>∴</a:t>
            </a:r>
            <a:r>
              <a:rPr lang="en-US" altLang="zh-HK" sz="2400"/>
              <a:t>     </a:t>
            </a:r>
            <a:r>
              <a:rPr lang="en-US" altLang="zh-HK" sz="2400">
                <a:latin typeface="Arial" panose="020B0604020202020204" pitchFamily="34" charset="0"/>
                <a:cs typeface="Arial" panose="020B0604020202020204" pitchFamily="34" charset="0"/>
              </a:rPr>
              <a:t>The centre of the circle is (7, 1).</a:t>
            </a:r>
            <a:endParaRPr lang="zh-TW" altLang="zh-HK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9" descr="C:\Users\ukum2\Desktop\VM\NSSMIA2E_5Min_5B07\Example7_8.png">
            <a:extLst>
              <a:ext uri="{FF2B5EF4-FFF2-40B4-BE49-F238E27FC236}">
                <a16:creationId xmlns:a16="http://schemas.microsoft.com/office/drawing/2014/main" id="{0E672F03-1D4A-1861-81B2-C59232E45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1103313"/>
            <a:ext cx="322580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4">
            <a:extLst>
              <a:ext uri="{FF2B5EF4-FFF2-40B4-BE49-F238E27FC236}">
                <a16:creationId xmlns:a16="http://schemas.microsoft.com/office/drawing/2014/main" id="{A6EC14F7-437F-AD7A-64C0-F6DF8EFDA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04813"/>
            <a:ext cx="87852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A circle with its centre lying on an axis</a:t>
            </a:r>
          </a:p>
        </p:txBody>
      </p:sp>
      <p:sp>
        <p:nvSpPr>
          <p:cNvPr id="18436" name="Text Box 50">
            <a:extLst>
              <a:ext uri="{FF2B5EF4-FFF2-40B4-BE49-F238E27FC236}">
                <a16:creationId xmlns:a16="http://schemas.microsoft.com/office/drawing/2014/main" id="{BCAD9412-51AC-8DFF-B0F9-4C8FB1E4E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941388"/>
            <a:ext cx="5532437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the figure, the circle passes through two points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(–3, –3)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(–1, 1). The centre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of the circle lies on the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-axis.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</a:rPr>
              <a:t>	Find the equation of the circle.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</a:rPr>
              <a:t>	Determine whether the point 	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(4, –1) lies on, inside or outside 	the circle.</a:t>
            </a:r>
          </a:p>
        </p:txBody>
      </p:sp>
      <p:pic>
        <p:nvPicPr>
          <p:cNvPr id="6" name="Picture 12" descr="Q:\Secondary (Maths)\NSS MIA 2n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8BCC61C0-2628-40E4-B7D5-FFA0006E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7"/>
          <a:stretch>
            <a:fillRect/>
          </a:stretch>
        </p:blipFill>
        <p:spPr bwMode="auto">
          <a:xfrm>
            <a:off x="6186488" y="4067175"/>
            <a:ext cx="2957512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8">
            <a:extLst>
              <a:ext uri="{FF2B5EF4-FFF2-40B4-BE49-F238E27FC236}">
                <a16:creationId xmlns:a16="http://schemas.microsoft.com/office/drawing/2014/main" id="{1E4F9FEB-7290-62C8-0C15-D7BF9A33EF1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716338"/>
            <a:ext cx="6121400" cy="2952750"/>
            <a:chOff x="648" y="305"/>
            <a:chExt cx="4491" cy="2785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BE109B02-4B90-4A07-E45F-2A2B127EB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305"/>
              <a:ext cx="4491" cy="2785"/>
            </a:xfrm>
            <a:prstGeom prst="cloudCallout">
              <a:avLst>
                <a:gd name="adj1" fmla="val 63307"/>
                <a:gd name="adj2" fmla="val -12250"/>
              </a:avLst>
            </a:prstGeom>
            <a:gradFill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endParaRPr lang="zh-HK" altLang="zh-HK" sz="2400" i="1">
                <a:latin typeface="Arial" charset="0"/>
                <a:sym typeface="Wingdings 3" pitchFamily="18" charset="2"/>
              </a:endParaRPr>
            </a:p>
          </p:txBody>
        </p:sp>
        <p:sp>
          <p:nvSpPr>
            <p:cNvPr id="18440" name="Rectangle 7">
              <a:extLst>
                <a:ext uri="{FF2B5EF4-FFF2-40B4-BE49-F238E27FC236}">
                  <a16:creationId xmlns:a16="http://schemas.microsoft.com/office/drawing/2014/main" id="{D0D14816-79C3-E6E1-6B29-59118E7E6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641"/>
              <a:ext cx="3429" cy="2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In this case, we know two points on the circle and the centre of the circle lies on the </a:t>
              </a:r>
              <a:r>
                <a:rPr lang="en-US" altLang="zh-TW" sz="2400" i="1">
                  <a:latin typeface="Arial" panose="020B0604020202020204" pitchFamily="34" charset="0"/>
                </a:rPr>
                <a:t>y</a:t>
              </a:r>
              <a:r>
                <a:rPr lang="en-US" altLang="zh-TW" sz="2400">
                  <a:latin typeface="Arial" panose="020B0604020202020204" pitchFamily="34" charset="0"/>
                </a:rPr>
                <a:t>-axis. We can make use of the given conditions to find the centre and the radius of the circle.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9" descr="C:\Users\ukum2\Desktop\VM\NSSMIA2E_5Min_5B07\Example7_8.png">
            <a:extLst>
              <a:ext uri="{FF2B5EF4-FFF2-40B4-BE49-F238E27FC236}">
                <a16:creationId xmlns:a16="http://schemas.microsoft.com/office/drawing/2014/main" id="{754935B8-A2A6-96D6-3E1F-77C1EDF04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1103313"/>
            <a:ext cx="322580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4">
            <a:extLst>
              <a:ext uri="{FF2B5EF4-FFF2-40B4-BE49-F238E27FC236}">
                <a16:creationId xmlns:a16="http://schemas.microsoft.com/office/drawing/2014/main" id="{F6CAE34B-0ACE-9B89-8323-F6BB89603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04813"/>
            <a:ext cx="87852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A circle with its centre lying on an axis</a:t>
            </a:r>
          </a:p>
        </p:txBody>
      </p:sp>
      <p:sp>
        <p:nvSpPr>
          <p:cNvPr id="19460" name="Text Box 50">
            <a:extLst>
              <a:ext uri="{FF2B5EF4-FFF2-40B4-BE49-F238E27FC236}">
                <a16:creationId xmlns:a16="http://schemas.microsoft.com/office/drawing/2014/main" id="{1CF6F1FC-8064-5FDE-43C4-7BF8C4E46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941388"/>
            <a:ext cx="5532437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the figure, the circle passes through two points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(–3, –3)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(–1, 1). The centre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of the circle lies on the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-axis.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</a:rPr>
              <a:t>	Find the equation of the circle.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</a:rPr>
              <a:t>	Determine whether the point 	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(4, –1) lies on, inside or outside 	the circle.</a:t>
            </a:r>
          </a:p>
        </p:txBody>
      </p:sp>
      <p:sp>
        <p:nvSpPr>
          <p:cNvPr id="9" name="AutoShape 38">
            <a:extLst>
              <a:ext uri="{FF2B5EF4-FFF2-40B4-BE49-F238E27FC236}">
                <a16:creationId xmlns:a16="http://schemas.microsoft.com/office/drawing/2014/main" id="{78116D2E-2AFC-4A28-0271-212B53136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640138"/>
            <a:ext cx="3730625" cy="1511300"/>
          </a:xfrm>
          <a:prstGeom prst="wedgeRoundRectCallout">
            <a:avLst>
              <a:gd name="adj1" fmla="val 62179"/>
              <a:gd name="adj2" fmla="val -114421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Since </a:t>
            </a:r>
            <a:r>
              <a:rPr lang="en-US" altLang="zh-TW" sz="2400" i="1" dirty="0">
                <a:latin typeface="Arial" charset="0"/>
              </a:rPr>
              <a:t>C</a:t>
            </a:r>
            <a:r>
              <a:rPr lang="en-US" altLang="zh-TW" sz="2400" dirty="0">
                <a:latin typeface="Arial" charset="0"/>
              </a:rPr>
              <a:t> lies on the </a:t>
            </a:r>
            <a:r>
              <a:rPr lang="en-US" altLang="zh-TW" sz="2400" i="1" dirty="0">
                <a:latin typeface="Arial" charset="0"/>
              </a:rPr>
              <a:t>y</a:t>
            </a:r>
            <a:r>
              <a:rPr lang="en-US" altLang="zh-TW" sz="2400" dirty="0">
                <a:latin typeface="Arial" charset="0"/>
              </a:rPr>
              <a:t>-axis, its </a:t>
            </a:r>
            <a:r>
              <a:rPr lang="en-US" altLang="zh-TW" sz="2400" i="1" dirty="0">
                <a:latin typeface="Arial" charset="0"/>
              </a:rPr>
              <a:t>x</a:t>
            </a:r>
            <a:r>
              <a:rPr lang="en-US" altLang="zh-TW" sz="2400" dirty="0">
                <a:latin typeface="Arial" charset="0"/>
              </a:rPr>
              <a:t>-coordinate must be 0. We can let (0, </a:t>
            </a:r>
            <a:r>
              <a:rPr lang="en-US" altLang="zh-TW" sz="2400" i="1" dirty="0">
                <a:latin typeface="Arial" charset="0"/>
              </a:rPr>
              <a:t>c</a:t>
            </a:r>
            <a:r>
              <a:rPr lang="en-US" altLang="zh-TW" sz="2400" dirty="0">
                <a:latin typeface="Arial" charset="0"/>
              </a:rPr>
              <a:t>) be the coordinates of </a:t>
            </a:r>
            <a:r>
              <a:rPr lang="en-US" altLang="zh-TW" sz="2400" i="1" dirty="0">
                <a:latin typeface="Arial" charset="0"/>
              </a:rPr>
              <a:t>C</a:t>
            </a:r>
            <a:r>
              <a:rPr lang="en-US" altLang="zh-TW" sz="2400" dirty="0">
                <a:latin typeface="Arial" charset="0"/>
              </a:rPr>
              <a:t>.</a:t>
            </a:r>
            <a:endParaRPr lang="en-US" altLang="zh-TW" sz="2400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9" descr="C:\Users\ukum2\Desktop\VM\NSSMIA2E_5Min_5B07\Example7_8.png">
            <a:extLst>
              <a:ext uri="{FF2B5EF4-FFF2-40B4-BE49-F238E27FC236}">
                <a16:creationId xmlns:a16="http://schemas.microsoft.com/office/drawing/2014/main" id="{E4C7D73A-68C9-4852-485A-E67D26CD0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1103313"/>
            <a:ext cx="322580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4">
            <a:extLst>
              <a:ext uri="{FF2B5EF4-FFF2-40B4-BE49-F238E27FC236}">
                <a16:creationId xmlns:a16="http://schemas.microsoft.com/office/drawing/2014/main" id="{A7B69EE0-322B-4809-8EB5-93E558B18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04813"/>
            <a:ext cx="87852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A circle with its centre lying on an axis</a:t>
            </a:r>
          </a:p>
        </p:txBody>
      </p:sp>
      <p:sp>
        <p:nvSpPr>
          <p:cNvPr id="20484" name="Text Box 50">
            <a:extLst>
              <a:ext uri="{FF2B5EF4-FFF2-40B4-BE49-F238E27FC236}">
                <a16:creationId xmlns:a16="http://schemas.microsoft.com/office/drawing/2014/main" id="{084E4FD8-6669-3A62-8623-4535A89A0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941388"/>
            <a:ext cx="5532437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the figure, the circle passes through two points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(–3, –3)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(–1, 1). The centre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of the circle lies on the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-axis.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</a:rPr>
              <a:t>	Find the equation of the circle.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</a:rPr>
              <a:t>	Determine whether the point 	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(4, –1) lies on, inside or outside 	the circle.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4812185-9F16-20C5-4C42-5DD39AA8CBD2}"/>
              </a:ext>
            </a:extLst>
          </p:cNvPr>
          <p:cNvCxnSpPr/>
          <p:nvPr/>
        </p:nvCxnSpPr>
        <p:spPr>
          <a:xfrm flipH="1" flipV="1">
            <a:off x="7188200" y="1662113"/>
            <a:ext cx="288925" cy="9255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54864DF-B3CF-79A5-B2BD-FFCE13B44253}"/>
              </a:ext>
            </a:extLst>
          </p:cNvPr>
          <p:cNvCxnSpPr/>
          <p:nvPr/>
        </p:nvCxnSpPr>
        <p:spPr>
          <a:xfrm flipH="1">
            <a:off x="6540500" y="2568575"/>
            <a:ext cx="942975" cy="3175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38">
            <a:extLst>
              <a:ext uri="{FF2B5EF4-FFF2-40B4-BE49-F238E27FC236}">
                <a16:creationId xmlns:a16="http://schemas.microsoft.com/office/drawing/2014/main" id="{8E16D4BB-F869-DFAA-DA99-C62E2D9AB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3811588"/>
            <a:ext cx="4506912" cy="1778000"/>
          </a:xfrm>
          <a:prstGeom prst="wedgeRoundRectCallout">
            <a:avLst>
              <a:gd name="adj1" fmla="val 57425"/>
              <a:gd name="adj2" fmla="val -108314"/>
              <a:gd name="adj3" fmla="val 16667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i="1" dirty="0">
                <a:latin typeface="Arial" charset="0"/>
              </a:rPr>
              <a:t>CA</a:t>
            </a:r>
            <a:r>
              <a:rPr lang="en-US" altLang="zh-TW" sz="2400" dirty="0">
                <a:latin typeface="Arial" charset="0"/>
              </a:rPr>
              <a:t> and </a:t>
            </a:r>
            <a:r>
              <a:rPr lang="en-US" altLang="zh-TW" sz="2400" i="1" dirty="0">
                <a:latin typeface="Arial" charset="0"/>
              </a:rPr>
              <a:t>CB</a:t>
            </a:r>
            <a:r>
              <a:rPr lang="en-US" altLang="zh-TW" sz="2400" dirty="0">
                <a:latin typeface="Arial" charset="0"/>
              </a:rPr>
              <a:t> are two radii of the circle.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400" dirty="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TW" sz="2400" i="1" dirty="0">
              <a:latin typeface="Arial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581D5C-78B4-8BF6-0E02-28D528C3E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4102100"/>
            <a:ext cx="3065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Therefore,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CA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CB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A22B36-6101-6FEF-445C-BB635A1DA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4508500"/>
            <a:ext cx="4051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This can be used to find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-coordinate of </a:t>
            </a:r>
            <a:r>
              <a:rPr lang="en-US" altLang="zh-TW" sz="2400" i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zh-HK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9" descr="C:\Users\ukum2\Desktop\VM\NSSMIA2E_5Min_5B07\Example7_8.png">
            <a:extLst>
              <a:ext uri="{FF2B5EF4-FFF2-40B4-BE49-F238E27FC236}">
                <a16:creationId xmlns:a16="http://schemas.microsoft.com/office/drawing/2014/main" id="{B8AED3C2-F7E8-B166-9EA5-0DA7C8159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2500313"/>
            <a:ext cx="322580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43A09FA-0E3A-1EBA-5FAB-F62802BB8F01}"/>
              </a:ext>
            </a:extLst>
          </p:cNvPr>
          <p:cNvCxnSpPr/>
          <p:nvPr/>
        </p:nvCxnSpPr>
        <p:spPr>
          <a:xfrm flipH="1" flipV="1">
            <a:off x="7346950" y="3054350"/>
            <a:ext cx="288925" cy="9255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7D28B95-A576-2959-0F28-0B28BD6AFA63}"/>
              </a:ext>
            </a:extLst>
          </p:cNvPr>
          <p:cNvCxnSpPr/>
          <p:nvPr/>
        </p:nvCxnSpPr>
        <p:spPr>
          <a:xfrm flipH="1">
            <a:off x="6699250" y="3960813"/>
            <a:ext cx="942975" cy="3175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0">
            <a:extLst>
              <a:ext uri="{FF2B5EF4-FFF2-40B4-BE49-F238E27FC236}">
                <a16:creationId xmlns:a16="http://schemas.microsoft.com/office/drawing/2014/main" id="{083431A5-C29A-C214-8601-7674082D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20713"/>
            <a:ext cx="6588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(a) </a:t>
            </a:r>
            <a:r>
              <a:rPr lang="en-US" altLang="zh-TW" sz="2400">
                <a:latin typeface="Arial" panose="020B0604020202020204" pitchFamily="34" charset="0"/>
              </a:rPr>
              <a:t>Let (0,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) be the coordinates of the centre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Text Box 50">
            <a:extLst>
              <a:ext uri="{FF2B5EF4-FFF2-40B4-BE49-F238E27FC236}">
                <a16:creationId xmlns:a16="http://schemas.microsoft.com/office/drawing/2014/main" id="{681D9763-3F42-C90D-158D-3768737C6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225550"/>
            <a:ext cx="6180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HK" sz="2400"/>
              <a:t>∵</a:t>
            </a:r>
            <a:r>
              <a:rPr lang="en-US" altLang="zh-TW" sz="2400"/>
              <a:t>	                                    </a:t>
            </a:r>
            <a:r>
              <a:rPr lang="en-US" altLang="zh-TW" sz="2400" i="1">
                <a:latin typeface="Arial" panose="020B0604020202020204" pitchFamily="34" charset="0"/>
              </a:rPr>
              <a:t>CA</a:t>
            </a:r>
            <a:r>
              <a:rPr lang="en-US" altLang="zh-TW" sz="2400">
                <a:latin typeface="Arial" panose="020B0604020202020204" pitchFamily="34" charset="0"/>
              </a:rPr>
              <a:t> = </a:t>
            </a:r>
            <a:r>
              <a:rPr lang="en-US" altLang="zh-TW" sz="2400" i="1">
                <a:latin typeface="Arial" panose="020B0604020202020204" pitchFamily="34" charset="0"/>
              </a:rPr>
              <a:t>CB</a:t>
            </a:r>
            <a:r>
              <a:rPr lang="en-US" altLang="zh-TW" sz="2400">
                <a:latin typeface="Arial" panose="020B0604020202020204" pitchFamily="34" charset="0"/>
              </a:rPr>
              <a:t> (radii)</a:t>
            </a:r>
          </a:p>
        </p:txBody>
      </p:sp>
      <p:sp>
        <p:nvSpPr>
          <p:cNvPr id="21511" name="Rectangle 2">
            <a:extLst>
              <a:ext uri="{FF2B5EF4-FFF2-40B4-BE49-F238E27FC236}">
                <a16:creationId xmlns:a16="http://schemas.microsoft.com/office/drawing/2014/main" id="{D8BCE029-2BA8-CF6E-9BA9-7CFDA17E2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2BB2B927-AA06-DA24-589D-587135B9D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7763" y="1790700"/>
          <a:ext cx="61245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6121400" imgH="444500" progId="Equation.3">
                  <p:embed/>
                </p:oleObj>
              </mc:Choice>
              <mc:Fallback>
                <p:oleObj name="方程式" r:id="rId3" imgW="6121400" imgH="4445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1790700"/>
                        <a:ext cx="61245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0">
            <a:extLst>
              <a:ext uri="{FF2B5EF4-FFF2-40B4-BE49-F238E27FC236}">
                <a16:creationId xmlns:a16="http://schemas.microsoft.com/office/drawing/2014/main" id="{6337577E-5CB0-C461-E97B-7D55D8D8F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820863"/>
            <a:ext cx="647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HK" sz="2400"/>
              <a:t>∴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21514" name="Rectangle 4">
            <a:extLst>
              <a:ext uri="{FF2B5EF4-FFF2-40B4-BE49-F238E27FC236}">
                <a16:creationId xmlns:a16="http://schemas.microsoft.com/office/drawing/2014/main" id="{762B2B09-B631-4757-DFBD-B001FE1F8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AB8C131C-8739-5A1C-2594-A0C8CDCAA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9388" y="2311400"/>
          <a:ext cx="33051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302000" imgH="393700" progId="Equation.3">
                  <p:embed/>
                </p:oleObj>
              </mc:Choice>
              <mc:Fallback>
                <p:oleObj name="方程式" r:id="rId5" imgW="3302000" imgH="393700" progId="Equation.3">
                  <p:embed/>
                  <p:pic>
                    <p:nvPicPr>
                      <p:cNvPr id="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2311400"/>
                        <a:ext cx="33051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6">
            <a:extLst>
              <a:ext uri="{FF2B5EF4-FFF2-40B4-BE49-F238E27FC236}">
                <a16:creationId xmlns:a16="http://schemas.microsoft.com/office/drawing/2014/main" id="{1063332A-CDFA-6DAA-5392-90924BA6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6EC0F758-685B-C810-0C77-A209CFB83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5" y="2800350"/>
          <a:ext cx="39147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3911600" imgH="342900" progId="Equation.3">
                  <p:embed/>
                </p:oleObj>
              </mc:Choice>
              <mc:Fallback>
                <p:oleObj name="方程式" r:id="rId7" imgW="3911600" imgH="342900" progId="Equation.3">
                  <p:embed/>
                  <p:pic>
                    <p:nvPicPr>
                      <p:cNvPr id="0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800350"/>
                        <a:ext cx="39147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8">
            <a:extLst>
              <a:ext uri="{FF2B5EF4-FFF2-40B4-BE49-F238E27FC236}">
                <a16:creationId xmlns:a16="http://schemas.microsoft.com/office/drawing/2014/main" id="{3E261602-3FAA-5DAE-D00E-3F3663026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8" name="物件 17">
            <a:extLst>
              <a:ext uri="{FF2B5EF4-FFF2-40B4-BE49-F238E27FC236}">
                <a16:creationId xmlns:a16="http://schemas.microsoft.com/office/drawing/2014/main" id="{7BDB85FE-D96F-552B-C8A1-6F68428E6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5888" y="3284538"/>
          <a:ext cx="12096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1206500" imgH="292100" progId="Equation.3">
                  <p:embed/>
                </p:oleObj>
              </mc:Choice>
              <mc:Fallback>
                <p:oleObj name="方程式" r:id="rId9" imgW="1206500" imgH="292100" progId="Equation.3">
                  <p:embed/>
                  <p:pic>
                    <p:nvPicPr>
                      <p:cNvPr id="0" name="物件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3284538"/>
                        <a:ext cx="12096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Rectangle 10">
            <a:extLst>
              <a:ext uri="{FF2B5EF4-FFF2-40B4-BE49-F238E27FC236}">
                <a16:creationId xmlns:a16="http://schemas.microsoft.com/office/drawing/2014/main" id="{9B314510-C2BE-3571-6499-1102431B5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30C3774A-92DE-C246-C46F-3BBC7F0E0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0" y="3716338"/>
          <a:ext cx="8667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863225" imgH="291973" progId="Equation.3">
                  <p:embed/>
                </p:oleObj>
              </mc:Choice>
              <mc:Fallback>
                <p:oleObj name="方程式" r:id="rId11" imgW="863225" imgH="291973" progId="Equation.3">
                  <p:embed/>
                  <p:pic>
                    <p:nvPicPr>
                      <p:cNvPr id="0" name="物件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716338"/>
                        <a:ext cx="8667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0">
            <a:extLst>
              <a:ext uri="{FF2B5EF4-FFF2-40B4-BE49-F238E27FC236}">
                <a16:creationId xmlns:a16="http://schemas.microsoft.com/office/drawing/2014/main" id="{505BF0AC-B10B-DCA8-FDC4-BF56FA6C2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048125"/>
            <a:ext cx="57594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HK" sz="2400"/>
              <a:t>∴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The coordinates of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are (0, –2).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BAEA821-2F16-A1B8-4EFA-61F7721C9397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4564063"/>
            <a:ext cx="4651375" cy="1314450"/>
            <a:chOff x="907503" y="4741473"/>
            <a:chExt cx="4650260" cy="1313374"/>
          </a:xfrm>
        </p:grpSpPr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73F17B10-85E3-F2A1-CBA3-64633421A802}"/>
                </a:ext>
              </a:extLst>
            </p:cNvPr>
            <p:cNvSpPr/>
            <p:nvPr/>
          </p:nvSpPr>
          <p:spPr>
            <a:xfrm>
              <a:off x="907503" y="4741473"/>
              <a:ext cx="4650260" cy="1313374"/>
            </a:xfrm>
            <a:prstGeom prst="roundRect">
              <a:avLst/>
            </a:prstGeom>
            <a:gradFill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endParaRPr lang="zh-HK" altLang="en-US" sz="2400">
                <a:latin typeface="Arial" charset="0"/>
              </a:endParaRPr>
            </a:p>
          </p:txBody>
        </p:sp>
        <p:sp>
          <p:nvSpPr>
            <p:cNvPr id="21534" name="矩形 22">
              <a:extLst>
                <a:ext uri="{FF2B5EF4-FFF2-40B4-BE49-F238E27FC236}">
                  <a16:creationId xmlns:a16="http://schemas.microsoft.com/office/drawing/2014/main" id="{8FFA6D6B-9D5A-7AF8-C3DF-86BCACF6F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47" y="4899808"/>
              <a:ext cx="4572000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After finding the coordinates of </a:t>
              </a:r>
              <a:r>
                <a:rPr lang="en-US" altLang="zh-TW" sz="2400" i="1">
                  <a:latin typeface="Arial" panose="020B0604020202020204" pitchFamily="34" charset="0"/>
                </a:rPr>
                <a:t>C</a:t>
              </a:r>
              <a:r>
                <a:rPr lang="en-US" altLang="zh-TW" sz="2400">
                  <a:latin typeface="Arial" panose="020B0604020202020204" pitchFamily="34" charset="0"/>
                </a:rPr>
                <a:t>, we can find the radius by the distance formula.</a:t>
              </a:r>
            </a:p>
          </p:txBody>
        </p:sp>
      </p:grpSp>
      <p:sp>
        <p:nvSpPr>
          <p:cNvPr id="25" name="Text Box 50">
            <a:extLst>
              <a:ext uri="{FF2B5EF4-FFF2-40B4-BE49-F238E27FC236}">
                <a16:creationId xmlns:a16="http://schemas.microsoft.com/office/drawing/2014/main" id="{CDFD469F-874A-7C19-35D0-15A7A2E47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4530725"/>
            <a:ext cx="33194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The radius of the circle</a:t>
            </a:r>
            <a:endParaRPr lang="en-US" altLang="zh-TW" sz="2400">
              <a:latin typeface="Arial" panose="020B0604020202020204" pitchFamily="34" charset="0"/>
            </a:endParaRPr>
          </a:p>
        </p:txBody>
      </p:sp>
      <p:sp>
        <p:nvSpPr>
          <p:cNvPr id="21525" name="Rectangle 12">
            <a:extLst>
              <a:ext uri="{FF2B5EF4-FFF2-40B4-BE49-F238E27FC236}">
                <a16:creationId xmlns:a16="http://schemas.microsoft.com/office/drawing/2014/main" id="{3D226E54-1020-76C9-E12F-16AD6148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7" name="物件 26">
            <a:extLst>
              <a:ext uri="{FF2B5EF4-FFF2-40B4-BE49-F238E27FC236}">
                <a16:creationId xmlns:a16="http://schemas.microsoft.com/office/drawing/2014/main" id="{B1C0A759-0F2C-AC00-AD78-54939886B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3188" y="4632325"/>
          <a:ext cx="6953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3" imgW="698197" imgH="291973" progId="Equation.3">
                  <p:embed/>
                </p:oleObj>
              </mc:Choice>
              <mc:Fallback>
                <p:oleObj name="方程式" r:id="rId13" imgW="698197" imgH="291973" progId="Equation.3">
                  <p:embed/>
                  <p:pic>
                    <p:nvPicPr>
                      <p:cNvPr id="0" name="物件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4632325"/>
                        <a:ext cx="6953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Rectangle 14">
            <a:extLst>
              <a:ext uri="{FF2B5EF4-FFF2-40B4-BE49-F238E27FC236}">
                <a16:creationId xmlns:a16="http://schemas.microsoft.com/office/drawing/2014/main" id="{B59BD908-AD3D-643A-25B5-05E1271F1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9" name="物件 28">
            <a:extLst>
              <a:ext uri="{FF2B5EF4-FFF2-40B4-BE49-F238E27FC236}">
                <a16:creationId xmlns:a16="http://schemas.microsoft.com/office/drawing/2014/main" id="{6F0C6A35-64C8-ACED-F25D-19767831D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2075" y="5008563"/>
          <a:ext cx="3114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5" imgW="3111500" imgH="444500" progId="Equation.3">
                  <p:embed/>
                </p:oleObj>
              </mc:Choice>
              <mc:Fallback>
                <p:oleObj name="方程式" r:id="rId15" imgW="3111500" imgH="444500" progId="Equation.3">
                  <p:embed/>
                  <p:pic>
                    <p:nvPicPr>
                      <p:cNvPr id="0" name="物件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5008563"/>
                        <a:ext cx="31146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Rectangle 16">
            <a:extLst>
              <a:ext uri="{FF2B5EF4-FFF2-40B4-BE49-F238E27FC236}">
                <a16:creationId xmlns:a16="http://schemas.microsoft.com/office/drawing/2014/main" id="{80710EF3-A761-CBD5-6774-6D1A1F79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1530" name="Rectangle 18">
            <a:extLst>
              <a:ext uri="{FF2B5EF4-FFF2-40B4-BE49-F238E27FC236}">
                <a16:creationId xmlns:a16="http://schemas.microsoft.com/office/drawing/2014/main" id="{2EF6D09E-A6FF-4FEF-DD44-CA4C7265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3" name="物件 32">
            <a:extLst>
              <a:ext uri="{FF2B5EF4-FFF2-40B4-BE49-F238E27FC236}">
                <a16:creationId xmlns:a16="http://schemas.microsoft.com/office/drawing/2014/main" id="{77D37722-D83C-4C7A-40DC-C49F69449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8425" y="5524500"/>
          <a:ext cx="8286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7" imgW="825142" imgH="355446" progId="Equation.3">
                  <p:embed/>
                </p:oleObj>
              </mc:Choice>
              <mc:Fallback>
                <p:oleObj name="方程式" r:id="rId17" imgW="825142" imgH="355446" progId="Equation.3">
                  <p:embed/>
                  <p:pic>
                    <p:nvPicPr>
                      <p:cNvPr id="0" name="物件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5524500"/>
                        <a:ext cx="8286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50">
            <a:extLst>
              <a:ext uri="{FF2B5EF4-FFF2-40B4-BE49-F238E27FC236}">
                <a16:creationId xmlns:a16="http://schemas.microsoft.com/office/drawing/2014/main" id="{EEE0B782-17D4-9A10-4625-CDC6662B0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5949950"/>
            <a:ext cx="7677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zh-HK" sz="2400"/>
              <a:t>∴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	The equation of the circle is 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(</a:t>
            </a:r>
            <a:r>
              <a:rPr lang="en-US" altLang="zh-TW" sz="24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+ 2)</a:t>
            </a:r>
            <a:r>
              <a:rPr lang="en-US" altLang="zh-TW" sz="2400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  <a:cs typeface="Arial" panose="020B0604020202020204" pitchFamily="34" charset="0"/>
              </a:rPr>
              <a:t> = 10.</a:t>
            </a:r>
            <a:endParaRPr lang="en-US" altLang="zh-TW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21" grpId="0"/>
      <p:bldP spid="25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id="{DB9CF28D-87E2-90C7-9842-8A538ABF0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04813"/>
            <a:ext cx="87852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A circle with its centre lying on an axis</a:t>
            </a:r>
          </a:p>
        </p:txBody>
      </p:sp>
      <p:sp>
        <p:nvSpPr>
          <p:cNvPr id="22531" name="Text Box 50">
            <a:extLst>
              <a:ext uri="{FF2B5EF4-FFF2-40B4-BE49-F238E27FC236}">
                <a16:creationId xmlns:a16="http://schemas.microsoft.com/office/drawing/2014/main" id="{59A8FDC2-1718-9AA0-D704-A337536E7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941388"/>
            <a:ext cx="5532437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the figure, the circle passes through two points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(–3, –3)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(–1, 1). The centre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of the circle lies on the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-axis.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</a:rPr>
              <a:t>	Find the equation of the circle.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</a:rPr>
              <a:t>	Determine whether the point 	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(4, –1) lies on, inside or outside 	the circle.</a:t>
            </a:r>
          </a:p>
        </p:txBody>
      </p:sp>
      <p:grpSp>
        <p:nvGrpSpPr>
          <p:cNvPr id="9" name="Group 111">
            <a:extLst>
              <a:ext uri="{FF2B5EF4-FFF2-40B4-BE49-F238E27FC236}">
                <a16:creationId xmlns:a16="http://schemas.microsoft.com/office/drawing/2014/main" id="{577A4C47-DA5B-1C29-7CD2-1973D994D89C}"/>
              </a:ext>
            </a:extLst>
          </p:cNvPr>
          <p:cNvGrpSpPr>
            <a:grpSpLocks/>
          </p:cNvGrpSpPr>
          <p:nvPr/>
        </p:nvGrpSpPr>
        <p:grpSpPr bwMode="auto">
          <a:xfrm>
            <a:off x="1954213" y="4400550"/>
            <a:ext cx="6721475" cy="1446213"/>
            <a:chOff x="1610" y="3339"/>
            <a:chExt cx="3901" cy="590"/>
          </a:xfrm>
        </p:grpSpPr>
        <p:sp>
          <p:nvSpPr>
            <p:cNvPr id="22535" name="AutoShape 109">
              <a:extLst>
                <a:ext uri="{FF2B5EF4-FFF2-40B4-BE49-F238E27FC236}">
                  <a16:creationId xmlns:a16="http://schemas.microsoft.com/office/drawing/2014/main" id="{58BD9547-54DB-42FD-4118-5E8E564A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339"/>
              <a:ext cx="3901" cy="590"/>
            </a:xfrm>
            <a:prstGeom prst="cloudCallout">
              <a:avLst>
                <a:gd name="adj1" fmla="val -56894"/>
                <a:gd name="adj2" fmla="val -25208"/>
              </a:avLst>
            </a:prstGeom>
            <a:gradFill rotWithShape="1">
              <a:gsLst>
                <a:gs pos="0">
                  <a:srgbClr val="0099FF"/>
                </a:gs>
                <a:gs pos="50000">
                  <a:schemeClr val="bg1"/>
                </a:gs>
                <a:gs pos="100000">
                  <a:srgbClr val="0099FF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/>
            <a:lstStyle/>
            <a:p>
              <a:pPr>
                <a:lnSpc>
                  <a:spcPct val="90000"/>
                </a:lnSpc>
                <a:spcBef>
                  <a:spcPct val="50000"/>
                </a:spcBef>
                <a:defRPr/>
              </a:pPr>
              <a:endParaRPr lang="zh-HK" altLang="zh-HK" sz="2400">
                <a:latin typeface="Arial" charset="0"/>
                <a:sym typeface="Wingdings 3" pitchFamily="18" charset="2"/>
              </a:endParaRPr>
            </a:p>
          </p:txBody>
        </p:sp>
        <p:sp>
          <p:nvSpPr>
            <p:cNvPr id="22536" name="Rectangle 110">
              <a:extLst>
                <a:ext uri="{FF2B5EF4-FFF2-40B4-BE49-F238E27FC236}">
                  <a16:creationId xmlns:a16="http://schemas.microsoft.com/office/drawing/2014/main" id="{8112ADE9-4A64-28FC-D356-BA8F65086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3447"/>
              <a:ext cx="3365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How can we determine the position of </a:t>
              </a:r>
              <a:r>
                <a:rPr lang="en-US" altLang="zh-TW" sz="2400" i="1">
                  <a:latin typeface="Arial" panose="020B0604020202020204" pitchFamily="34" charset="0"/>
                </a:rPr>
                <a:t>P</a:t>
              </a:r>
              <a:r>
                <a:rPr lang="en-US" altLang="zh-TW" sz="2400">
                  <a:latin typeface="Arial" panose="020B0604020202020204" pitchFamily="34" charset="0"/>
                </a:rPr>
                <a:t> relative to the circle in part (b)?</a:t>
              </a:r>
            </a:p>
          </p:txBody>
        </p:sp>
      </p:grpSp>
      <p:pic>
        <p:nvPicPr>
          <p:cNvPr id="12" name="Picture 7" descr="Q:\Secondary (Maths)\NSS MIA 2nd\TRDVD\Sample\[1] 5-Min Lec\Cartoon\Teacher and student artwork Tiff file\Student_B6.tif">
            <a:extLst>
              <a:ext uri="{FF2B5EF4-FFF2-40B4-BE49-F238E27FC236}">
                <a16:creationId xmlns:a16="http://schemas.microsoft.com/office/drawing/2014/main" id="{A745639F-DDA3-CEEF-5A6E-96C37C652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3860800"/>
            <a:ext cx="23558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9" descr="C:\Users\ukum2\Desktop\VM\NSSMIA2E_5Min_5B07\Example7_8.png">
            <a:extLst>
              <a:ext uri="{FF2B5EF4-FFF2-40B4-BE49-F238E27FC236}">
                <a16:creationId xmlns:a16="http://schemas.microsoft.com/office/drawing/2014/main" id="{1364370E-B654-1D36-8E2D-3D55A9305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1103313"/>
            <a:ext cx="322580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69A5258E-A797-9DD7-EBDE-94F112608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04813"/>
            <a:ext cx="87852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000" b="1">
                <a:latin typeface="Arial" panose="020B0604020202020204" pitchFamily="34" charset="0"/>
              </a:rPr>
              <a:t>A circle with its centre lying on an axis</a:t>
            </a:r>
          </a:p>
        </p:txBody>
      </p:sp>
      <p:sp>
        <p:nvSpPr>
          <p:cNvPr id="23555" name="Text Box 50">
            <a:extLst>
              <a:ext uri="{FF2B5EF4-FFF2-40B4-BE49-F238E27FC236}">
                <a16:creationId xmlns:a16="http://schemas.microsoft.com/office/drawing/2014/main" id="{A20FC10C-C54F-3D0A-BFFC-61EF34CBF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941388"/>
            <a:ext cx="5532437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54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54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the figure, the circle passes through two points </a:t>
            </a:r>
            <a:r>
              <a:rPr lang="en-US" altLang="zh-TW" sz="2400" i="1">
                <a:latin typeface="Arial" panose="020B0604020202020204" pitchFamily="34" charset="0"/>
              </a:rPr>
              <a:t>A</a:t>
            </a:r>
            <a:r>
              <a:rPr lang="en-US" altLang="zh-TW" sz="2400">
                <a:latin typeface="Arial" panose="020B0604020202020204" pitchFamily="34" charset="0"/>
              </a:rPr>
              <a:t>(–3, –3) and </a:t>
            </a:r>
            <a:r>
              <a:rPr lang="en-US" altLang="zh-TW" sz="2400" i="1">
                <a:latin typeface="Arial" panose="020B0604020202020204" pitchFamily="34" charset="0"/>
              </a:rPr>
              <a:t>B</a:t>
            </a:r>
            <a:r>
              <a:rPr lang="en-US" altLang="zh-TW" sz="2400">
                <a:latin typeface="Arial" panose="020B0604020202020204" pitchFamily="34" charset="0"/>
              </a:rPr>
              <a:t>(–1, 1). The centre </a:t>
            </a:r>
            <a:r>
              <a:rPr lang="en-US" altLang="zh-TW" sz="2400" i="1">
                <a:latin typeface="Arial" panose="020B0604020202020204" pitchFamily="34" charset="0"/>
              </a:rPr>
              <a:t>C</a:t>
            </a:r>
            <a:r>
              <a:rPr lang="en-US" altLang="zh-TW" sz="2400">
                <a:latin typeface="Arial" panose="020B0604020202020204" pitchFamily="34" charset="0"/>
              </a:rPr>
              <a:t> of the circle lies on the </a:t>
            </a:r>
            <a:r>
              <a:rPr lang="en-US" altLang="zh-TW" sz="2400" i="1">
                <a:latin typeface="Arial" panose="020B0604020202020204" pitchFamily="34" charset="0"/>
              </a:rPr>
              <a:t>y</a:t>
            </a:r>
            <a:r>
              <a:rPr lang="en-US" altLang="zh-TW" sz="2400">
                <a:latin typeface="Arial" panose="020B0604020202020204" pitchFamily="34" charset="0"/>
              </a:rPr>
              <a:t>-axis.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(a)</a:t>
            </a:r>
            <a:r>
              <a:rPr lang="en-US" altLang="zh-TW" sz="2400">
                <a:latin typeface="Arial" panose="020B0604020202020204" pitchFamily="34" charset="0"/>
              </a:rPr>
              <a:t>	Find the equation of the circle.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latin typeface="Arial" panose="020B0604020202020204" pitchFamily="34" charset="0"/>
              </a:rPr>
              <a:t>(b)</a:t>
            </a:r>
            <a:r>
              <a:rPr lang="en-US" altLang="zh-TW" sz="2400">
                <a:latin typeface="Arial" panose="020B0604020202020204" pitchFamily="34" charset="0"/>
              </a:rPr>
              <a:t>	Determine whether the point 	</a:t>
            </a:r>
            <a:r>
              <a:rPr lang="en-US" altLang="zh-TW" sz="2400" i="1">
                <a:latin typeface="Arial" panose="020B0604020202020204" pitchFamily="34" charset="0"/>
              </a:rPr>
              <a:t>P</a:t>
            </a:r>
            <a:r>
              <a:rPr lang="en-US" altLang="zh-TW" sz="2400">
                <a:latin typeface="Arial" panose="020B0604020202020204" pitchFamily="34" charset="0"/>
              </a:rPr>
              <a:t>(4, –1) lies on, inside or outside 	the circle.</a:t>
            </a:r>
          </a:p>
        </p:txBody>
      </p:sp>
      <p:sp>
        <p:nvSpPr>
          <p:cNvPr id="13" name="雲朵形圖說文字 12">
            <a:extLst>
              <a:ext uri="{FF2B5EF4-FFF2-40B4-BE49-F238E27FC236}">
                <a16:creationId xmlns:a16="http://schemas.microsoft.com/office/drawing/2014/main" id="{6DE7C7FA-66AF-31AB-45D2-34A861F3770F}"/>
              </a:ext>
            </a:extLst>
          </p:cNvPr>
          <p:cNvSpPr/>
          <p:nvPr/>
        </p:nvSpPr>
        <p:spPr>
          <a:xfrm flipH="1">
            <a:off x="33338" y="4543425"/>
            <a:ext cx="6516687" cy="1333500"/>
          </a:xfrm>
          <a:prstGeom prst="cloudCallout">
            <a:avLst>
              <a:gd name="adj1" fmla="val -52922"/>
              <a:gd name="adj2" fmla="val -32981"/>
            </a:avLst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zh-HK" altLang="en-US" sz="2400">
              <a:latin typeface="Arial" charset="0"/>
            </a:endParaRPr>
          </a:p>
        </p:txBody>
      </p:sp>
      <p:sp>
        <p:nvSpPr>
          <p:cNvPr id="14" name="Rectangle 73">
            <a:extLst>
              <a:ext uri="{FF2B5EF4-FFF2-40B4-BE49-F238E27FC236}">
                <a16:creationId xmlns:a16="http://schemas.microsoft.com/office/drawing/2014/main" id="{829633FF-42C8-D56E-6C68-AACAF526F6A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7088" y="4724400"/>
            <a:ext cx="5314950" cy="8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1611313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7907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970088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149475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6066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638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5210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78275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600">
                <a:latin typeface="Arial" panose="020B0604020202020204" pitchFamily="34" charset="0"/>
              </a:rPr>
              <a:t>We can compare the distance between </a:t>
            </a:r>
            <a:r>
              <a:rPr lang="en-US" altLang="zh-TW" sz="2600" i="1">
                <a:latin typeface="Arial" panose="020B0604020202020204" pitchFamily="34" charset="0"/>
              </a:rPr>
              <a:t>C</a:t>
            </a:r>
            <a:r>
              <a:rPr lang="en-US" altLang="zh-TW" sz="2600">
                <a:latin typeface="Arial" panose="020B0604020202020204" pitchFamily="34" charset="0"/>
              </a:rPr>
              <a:t> and </a:t>
            </a:r>
            <a:r>
              <a:rPr lang="en-US" altLang="zh-TW" sz="2600" i="1">
                <a:latin typeface="Arial" panose="020B0604020202020204" pitchFamily="34" charset="0"/>
              </a:rPr>
              <a:t>P</a:t>
            </a:r>
            <a:r>
              <a:rPr lang="en-US" altLang="zh-TW" sz="2600">
                <a:latin typeface="Arial" panose="020B0604020202020204" pitchFamily="34" charset="0"/>
              </a:rPr>
              <a:t> with the radius </a:t>
            </a:r>
            <a:r>
              <a:rPr lang="en-US" altLang="zh-TW" sz="2600" i="1">
                <a:latin typeface="Arial" panose="020B0604020202020204" pitchFamily="34" charset="0"/>
              </a:rPr>
              <a:t>r</a:t>
            </a:r>
            <a:r>
              <a:rPr lang="en-US" altLang="zh-TW" sz="260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8" name="Picture 12" descr="Q:\Secondary (Maths)\NSS MIA 2n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A4F9759C-27D1-C414-8BCA-5D4FF53E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7"/>
          <a:stretch>
            <a:fillRect/>
          </a:stretch>
        </p:blipFill>
        <p:spPr bwMode="auto">
          <a:xfrm>
            <a:off x="6186488" y="4067175"/>
            <a:ext cx="2957512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9" descr="C:\Users\ukum2\Desktop\VM\NSSMIA2E_5Min_5B07\Example7_8.png">
            <a:extLst>
              <a:ext uri="{FF2B5EF4-FFF2-40B4-BE49-F238E27FC236}">
                <a16:creationId xmlns:a16="http://schemas.microsoft.com/office/drawing/2014/main" id="{4646476F-BCC8-CB87-DFA1-47BE32039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1103313"/>
            <a:ext cx="322580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82EF066-FBC4-0350-6E50-74C00A722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1125538"/>
            <a:ext cx="5630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b="1">
                <a:latin typeface="Arial" panose="020B0604020202020204" pitchFamily="34" charset="0"/>
              </a:rPr>
              <a:t>Case 1:</a:t>
            </a:r>
            <a:r>
              <a:rPr lang="en-US" altLang="zh-HK" sz="2800">
                <a:latin typeface="Arial" panose="020B0604020202020204" pitchFamily="34" charset="0"/>
              </a:rPr>
              <a:t> </a:t>
            </a:r>
            <a:r>
              <a:rPr lang="en-US" altLang="zh-HK" sz="2800" i="1">
                <a:latin typeface="Arial" panose="020B0604020202020204" pitchFamily="34" charset="0"/>
              </a:rPr>
              <a:t>P</a:t>
            </a:r>
            <a:r>
              <a:rPr lang="en-US" altLang="zh-HK" sz="2800">
                <a:latin typeface="Arial" panose="020B0604020202020204" pitchFamily="34" charset="0"/>
              </a:rPr>
              <a:t> lies </a:t>
            </a:r>
            <a:r>
              <a:rPr lang="en-US" altLang="zh-HK" sz="2800" b="1">
                <a:solidFill>
                  <a:srgbClr val="FF0000"/>
                </a:solidFill>
                <a:latin typeface="Arial" panose="020B0604020202020204" pitchFamily="34" charset="0"/>
              </a:rPr>
              <a:t>outside</a:t>
            </a:r>
            <a:r>
              <a:rPr lang="en-US" altLang="zh-HK" sz="2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HK" sz="2800">
                <a:latin typeface="Arial" panose="020B0604020202020204" pitchFamily="34" charset="0"/>
              </a:rPr>
              <a:t>the circle.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pic>
        <p:nvPicPr>
          <p:cNvPr id="70658" name="Picture 2">
            <a:extLst>
              <a:ext uri="{FF2B5EF4-FFF2-40B4-BE49-F238E27FC236}">
                <a16:creationId xmlns:a16="http://schemas.microsoft.com/office/drawing/2014/main" id="{F0FC18BC-35F9-9C0A-130F-5EF65FFEA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916113"/>
            <a:ext cx="36671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23F769C-93A9-BDB6-DF69-76E4417EA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5" y="2681288"/>
            <a:ext cx="47180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 i="1">
                <a:latin typeface="Arial" panose="020B0604020202020204" pitchFamily="34" charset="0"/>
              </a:rPr>
              <a:t>CP </a:t>
            </a:r>
            <a:r>
              <a:rPr lang="en-US" altLang="zh-HK" sz="2800">
                <a:latin typeface="Arial" panose="020B0604020202020204" pitchFamily="34" charset="0"/>
              </a:rPr>
              <a:t>is </a:t>
            </a:r>
            <a:r>
              <a:rPr lang="en-US" altLang="zh-HK" sz="2800" b="1">
                <a:solidFill>
                  <a:srgbClr val="FF0000"/>
                </a:solidFill>
                <a:latin typeface="Arial" panose="020B0604020202020204" pitchFamily="34" charset="0"/>
              </a:rPr>
              <a:t>longer</a:t>
            </a:r>
            <a:r>
              <a:rPr lang="en-US" altLang="zh-HK" sz="2800">
                <a:latin typeface="Arial" panose="020B0604020202020204" pitchFamily="34" charset="0"/>
              </a:rPr>
              <a:t> than the radius of the circle.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868B63-2205-3AB1-DF9B-6CC1007C8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951288"/>
            <a:ext cx="4718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i.e. </a:t>
            </a:r>
            <a:r>
              <a:rPr lang="en-US" altLang="zh-HK" sz="2800" i="1">
                <a:latin typeface="Arial" panose="020B0604020202020204" pitchFamily="34" charset="0"/>
              </a:rPr>
              <a:t>CP </a:t>
            </a:r>
            <a:r>
              <a:rPr lang="en-US" altLang="zh-HK" sz="2800">
                <a:latin typeface="Arial" panose="020B0604020202020204" pitchFamily="34" charset="0"/>
              </a:rPr>
              <a:t>&gt;</a:t>
            </a:r>
            <a:r>
              <a:rPr lang="en-US" altLang="zh-HK" sz="2800" i="1">
                <a:latin typeface="Arial" panose="020B0604020202020204" pitchFamily="34" charset="0"/>
              </a:rPr>
              <a:t> r</a:t>
            </a:r>
            <a:endParaRPr lang="zh-HK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1347</Words>
  <Application>Microsoft Office PowerPoint</Application>
  <PresentationFormat>如螢幕大小 (4:3)</PresentationFormat>
  <Paragraphs>113</Paragraphs>
  <Slides>24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Arial</vt:lpstr>
      <vt:lpstr>新細明體</vt:lpstr>
      <vt:lpstr>Calibri</vt:lpstr>
      <vt:lpstr>Arial Black</vt:lpstr>
      <vt:lpstr>Wingdings 3</vt:lpstr>
      <vt:lpstr>Times New Roman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1057</cp:revision>
  <cp:lastPrinted>2014-02-25T10:05:27Z</cp:lastPrinted>
  <dcterms:created xsi:type="dcterms:W3CDTF">2008-10-21T01:19:13Z</dcterms:created>
  <dcterms:modified xsi:type="dcterms:W3CDTF">2024-12-07T15:27:23Z</dcterms:modified>
</cp:coreProperties>
</file>