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</p:sldMasterIdLst>
  <p:notesMasterIdLst>
    <p:notesMasterId r:id="rId25"/>
  </p:notesMasterIdLst>
  <p:handoutMasterIdLst>
    <p:handoutMasterId r:id="rId26"/>
  </p:handoutMasterIdLst>
  <p:sldIdLst>
    <p:sldId id="273" r:id="rId3"/>
    <p:sldId id="334" r:id="rId4"/>
    <p:sldId id="335" r:id="rId5"/>
    <p:sldId id="336" r:id="rId6"/>
    <p:sldId id="337" r:id="rId7"/>
    <p:sldId id="325" r:id="rId8"/>
    <p:sldId id="322" r:id="rId9"/>
    <p:sldId id="326" r:id="rId10"/>
    <p:sldId id="327" r:id="rId11"/>
    <p:sldId id="328" r:id="rId12"/>
    <p:sldId id="339" r:id="rId13"/>
    <p:sldId id="340" r:id="rId14"/>
    <p:sldId id="341" r:id="rId15"/>
    <p:sldId id="342" r:id="rId16"/>
    <p:sldId id="329" r:id="rId17"/>
    <p:sldId id="330" r:id="rId18"/>
    <p:sldId id="338" r:id="rId19"/>
    <p:sldId id="343" r:id="rId20"/>
    <p:sldId id="332" r:id="rId21"/>
    <p:sldId id="333" r:id="rId22"/>
    <p:sldId id="344" r:id="rId23"/>
    <p:sldId id="345" r:id="rId24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33CC33"/>
    <a:srgbClr val="0000FF"/>
    <a:srgbClr val="FF6600"/>
    <a:srgbClr val="6600CC"/>
    <a:srgbClr val="FFFFCC"/>
    <a:srgbClr val="FF99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038" y="-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67082EE-F411-3F89-A306-64F8FC4B9E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160CF09-386E-78D5-9229-7F937F19E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91260801-C93A-4106-8FBF-69E49ECDD51D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57490C-38AD-5FC4-4FDE-9D00F477CA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921D1D-1844-3F80-7E8D-D32BFCE9A5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2AF829-DB9E-4E9A-A0BD-81C010EE4A27}" type="slidenum">
              <a:rPr lang="zh-HK" altLang="en-US"/>
              <a:pPr/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2D62655-8702-FF00-5CB0-6B243063AA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6F0BEB-425D-6882-4ECE-1DF8468FB96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E34396C3-FE9F-4D9D-A959-F09094C010D0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7B9C8732-06C5-1D98-C9A3-ED42AB19DF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5DBB9450-8147-2E04-A95C-B1AF860AD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zh-HK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868A6B-B745-A3CF-D293-5AE74D47CB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202D94-26B4-5EEA-E687-F688380A7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837E43-F744-4024-AF88-CA369E701EAE}" type="slidenum">
              <a:rPr lang="zh-HK" altLang="en-US"/>
              <a:pPr/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2ECEEFC-1D8C-1F95-E852-D90C09C15C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4152267-3420-44F6-A00F-522D1B67C747}" type="slidenum">
              <a:rPr lang="en-US" altLang="zh-TW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6607035-DE1C-3A90-4538-AF6E9E0CCF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85D8CB7-224E-AD94-7B0F-1A14E9838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HK" altLang="zh-H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>
            <a:extLst>
              <a:ext uri="{FF2B5EF4-FFF2-40B4-BE49-F238E27FC236}">
                <a16:creationId xmlns:a16="http://schemas.microsoft.com/office/drawing/2014/main" id="{1C231A08-ECE7-794B-C99F-6EA6637C86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備忘稿版面配置區 2">
            <a:extLst>
              <a:ext uri="{FF2B5EF4-FFF2-40B4-BE49-F238E27FC236}">
                <a16:creationId xmlns:a16="http://schemas.microsoft.com/office/drawing/2014/main" id="{A5C3BF06-12D9-13D4-4DE1-46D2128144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0964" name="投影片編號版面配置區 3">
            <a:extLst>
              <a:ext uri="{FF2B5EF4-FFF2-40B4-BE49-F238E27FC236}">
                <a16:creationId xmlns:a16="http://schemas.microsoft.com/office/drawing/2014/main" id="{8A1175D4-FD92-78C3-04A4-6EAD1F21A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5C0F6BB-71C3-4952-AAB1-C929B26DCBF1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zh-H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>
            <a:extLst>
              <a:ext uri="{FF2B5EF4-FFF2-40B4-BE49-F238E27FC236}">
                <a16:creationId xmlns:a16="http://schemas.microsoft.com/office/drawing/2014/main" id="{D01B9AE2-3A5D-D40C-2341-B0C767AFE2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備忘稿版面配置區 2">
            <a:extLst>
              <a:ext uri="{FF2B5EF4-FFF2-40B4-BE49-F238E27FC236}">
                <a16:creationId xmlns:a16="http://schemas.microsoft.com/office/drawing/2014/main" id="{DDB1CB91-1193-4660-94DC-814B0C8B83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1988" name="投影片編號版面配置區 3">
            <a:extLst>
              <a:ext uri="{FF2B5EF4-FFF2-40B4-BE49-F238E27FC236}">
                <a16:creationId xmlns:a16="http://schemas.microsoft.com/office/drawing/2014/main" id="{8D2987DA-780B-B538-F211-32BA9F24DD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0458750-900D-4E0C-8F27-0596E6836951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zh-H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076527AC-5118-3A94-9B75-F866F5AAFDD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56463" y="812800"/>
            <a:ext cx="17795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5B Chapter 8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B3BDA0-9C9C-1085-988D-DC40E76F93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C5EC29-24D9-3761-3B4F-4D1164E911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4860FA-B936-1AAB-F0E8-DA0A7B3057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47504-75D7-463A-9E2E-30CB4A54B66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87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218B3F-9B64-9F3D-B3FA-FB0B3D8F43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BE9F9-A39D-174B-42BC-C01C46227D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7C09DB-7D68-2271-93B3-99A4453A74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FEF5E-1D4D-4955-9ED1-CD645D1ACA7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18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8D032D-6B04-AD69-7265-35D13D13D4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87F184-4F03-2321-498A-C839B18197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5C549E-29CD-68EB-85F2-856F887170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4B9B3-0CDD-46E4-A51A-43E757B374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6164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F28C3F-B0A1-B16F-202D-EC346FF4B25D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777B801E-076B-6274-BD9D-B68827F7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B40C9-0CB0-4E19-B622-8EC26D863E00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39FB933-0086-6C80-121E-C8584B0E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69882A3-B78E-000F-E176-AADFCD57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8A177-4649-4773-AADC-6606BD912711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571340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9A0C636-AFB5-BD52-69F7-71667829D8EF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9F792DDE-3BDB-7A9E-8748-0B899EF0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2437E-4B9A-4D47-AC2E-A00C1123F262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267F504F-D4FC-0287-4056-A7AD109A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B605622-9547-9917-C571-5FA10A6C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42054-8408-4650-8BB1-F797926981DA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956803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82C0C8-88D5-5335-79A2-87E163F3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A9A6E-094F-44C7-B32F-6AC582C97CD1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3BEA2-53F3-85B5-A074-D3349EF1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2070A7-8245-152B-13E3-B6EF4CD4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B0D94-26EA-47DC-BA2B-0D03E67FC16B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547072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DCED28B0-4108-703F-F936-426F3622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C01AA-A6AD-4F39-8759-53FF91295263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DDB3F45-5B8E-4AEB-85B7-D9247E09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3C15B89-10D3-9A7F-447B-3F86D76F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537E1-7EEB-4773-B5E6-C63056006378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316451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8DFBC704-6598-B5F4-0372-76C05DC2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16926-BB6B-4659-9CDE-931CE724B739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BA0D0870-0FF8-3DB8-C716-D2C5D354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A22F2D56-1A40-3A66-5731-D8871326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E9B995-B239-4D9E-912E-96CBBC0BE95D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650471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46352DCD-1AF1-B5AD-CBB5-587DF7C9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7C420-C74D-4660-B62B-6FCD9BB6A63C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E477DB90-6DEF-7BA9-AC44-F9B0A91C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AE41CFBA-BB61-9295-33F0-279C716A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25875-A214-4A19-BA65-DA1887BFD051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1221467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1245271F-989B-1CA0-AD3B-F8F55BFA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C97-6BA9-4076-B7F1-2A462D365023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22CE38DA-20D2-9F5D-046D-C1DD69A5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0522C210-B953-E58B-B244-3F5D8617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3F46F-9939-477C-8A4E-78755F26FBBE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879157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F4CB9A2-3C78-3E72-725C-939A0C45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9087F-775F-4301-858E-E37AD04B1972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208E4BF3-A343-6191-17DE-9289FC08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C5C4CA65-C877-D73F-47E8-99F2FFA4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2EFBB-CF56-4A45-9BD8-1CC93B94F429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12209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EF03A2-3C09-BC1A-0F16-5FE787D9D2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B31D06-E381-55B1-F944-C7AD3B9CF9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C3DAFB-49D1-21F6-5D45-F72A8FC59D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C674A-814D-4C5B-A733-5059735CDDB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0319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15414638-3501-BF39-62BA-582D2B31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5312C-8692-49D2-A6CD-4CC1FA6EB2B6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60BDBE0B-6EF2-DA71-E565-7C9D218A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ED7581AD-233A-4D06-5E7F-EA484969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01E33-5E3B-4BAE-89E3-49D6BAF2BDE2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06097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379F3C-E590-15AA-C055-40069C59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CD1BE-693A-416F-9811-88E92DEAE1BD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077D11-6B87-DE04-B9C6-41746B3A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62EA21-5046-4D6A-78E8-53FC8224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BAC7B-021C-42E7-A83C-8F1348C3D774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237192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8E5C4B-14BF-B164-724F-38580AD4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076D2-9749-4994-8577-AC78FE0CDB23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4754B0-8346-678B-E061-56109C17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2CA05F-BDDB-1F03-F987-FAD62C1E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F29CF-0199-4E68-8570-75FFA94FDE98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71429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78A125-62A1-5DD5-DEC9-5A258B2085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51D5F0-45F6-70EF-590A-6932FD1475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9321AF-F8B0-907A-CD7A-784E57187A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4FDFE-6668-4D46-93BB-51A8EA77E6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213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C12C43-54E2-9A25-1222-292B0B795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F43455-0887-8450-11F0-73BB8A7824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976CF7-5957-F316-C22B-7ABA5FFCA5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66056-C790-46F2-A4D2-FF055B379C8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98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BE15E9-59EF-FF8A-0547-96D6E8447C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E3CC984-BF2D-111D-E570-427C22E8B3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239D605-A09A-34E4-2880-01DA2EEF3C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3C195-B66F-4BED-96C9-7A18D01DCD4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594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BE348E-3818-64CB-7C7F-3B000886BE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45E0B8-DBEF-6372-0BAB-046151CECA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D281B8-1329-C282-3F63-FDFE752DB3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76459-003D-44EC-866E-43ABDF4B2A6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875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4EA10FD-7BEE-011B-6309-FD01D4C375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35A0C82-02AA-8CF9-E0B6-FDCF9FC7D2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4CF466C-708D-0A51-F330-4F6BBFB25F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54811-E406-4EA4-8315-8FAFE5EC338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10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F859EF-56B0-BB37-188B-4CAA4A180E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6E4EDE-901C-D4C0-AAD6-20B83C94F5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87D39-CBCD-A336-1B41-813A18B684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9AA17-4966-4E16-B171-1B1B268536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804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58B728-B94B-9AE2-3751-482FD126E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263906-DD59-1072-F1C9-16249770B7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1C29C3-D7A2-430F-E602-78AD6242D5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2421F-D132-4890-8139-65F409DBBAF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253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7822F41-2FBE-B36C-2256-6C1B357E5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F4D265-9B51-7E84-1B82-33A0A7FFA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2114639-0772-9EB4-22EB-412469E073D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EE545B5-AC38-E2D3-BF19-F236B67740D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BC81502-C8D4-478A-9BB1-4302D10360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6460A8-A5C4-4B24-B2AC-680D9CE6B826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A62E973D-56F8-22EE-C63E-291D9ABD5C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200" dirty="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1A11DF6-6006-8DAA-62E2-62377CCB07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914FAA-366A-0924-D783-E3FAFA235C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3B272FA-F49D-AC9E-5496-3A8FEFBDC1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2993179-2808-2B12-F637-5CD9BF0462B6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BBC6A38-5A45-C633-6AB6-BA0EEE4C3BA2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3CB24F6-D3DC-0AC5-A768-FDAD4F674326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4" r:id="rId1"/>
    <p:sldLayoutId id="2147485445" r:id="rId2"/>
    <p:sldLayoutId id="2147485446" r:id="rId3"/>
    <p:sldLayoutId id="2147485447" r:id="rId4"/>
    <p:sldLayoutId id="2147485448" r:id="rId5"/>
    <p:sldLayoutId id="2147485449" r:id="rId6"/>
    <p:sldLayoutId id="2147485450" r:id="rId7"/>
    <p:sldLayoutId id="2147485451" r:id="rId8"/>
    <p:sldLayoutId id="2147485452" r:id="rId9"/>
    <p:sldLayoutId id="2147485453" r:id="rId10"/>
    <p:sldLayoutId id="21474854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A55ECD7D-8325-142E-F63B-4A3154A23DF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ED5D6DB0-619B-2710-D107-F2B8897F86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8E37F5-5A60-9DD4-6497-9C7CA75C7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6E24378-2A8C-4D0F-9A7C-F72A86DF051B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FE6311-B324-EFF3-F243-18D3DA714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2F330A-2131-9C8F-6FF6-4AEC55CF8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5966EAE-21FB-46D7-84B5-D573625DFE83}" type="slidenum">
              <a:rPr lang="zh-HK" altLang="en-US"/>
              <a:pPr/>
              <a:t>‹#›</a:t>
            </a:fld>
            <a:endParaRPr lang="en-US" altLang="zh-HK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EE09D91-DDB9-FF04-DCB8-7429E9FB605E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569B57F-1C76-AAD7-7571-BEA0BB9FE95C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F0DB0D0-B9B5-4B9B-0A85-11B4C559FDD2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55" r:id="rId1"/>
    <p:sldLayoutId id="2147485456" r:id="rId2"/>
    <p:sldLayoutId id="2147485435" r:id="rId3"/>
    <p:sldLayoutId id="2147485436" r:id="rId4"/>
    <p:sldLayoutId id="2147485437" r:id="rId5"/>
    <p:sldLayoutId id="2147485438" r:id="rId6"/>
    <p:sldLayoutId id="2147485439" r:id="rId7"/>
    <p:sldLayoutId id="2147485440" r:id="rId8"/>
    <p:sldLayoutId id="2147485441" r:id="rId9"/>
    <p:sldLayoutId id="2147485442" r:id="rId10"/>
    <p:sldLayoutId id="21474854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9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0.png"/><Relationship Id="rId2" Type="http://schemas.openxmlformats.org/officeDocument/2006/relationships/oleObject" Target="../embeddings/oleObject9.bin"/><Relationship Id="rId16" Type="http://schemas.openxmlformats.org/officeDocument/2006/relationships/hyperlink" Target="5B08_TE_02e_01.ppt" TargetMode="Externa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png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6.wmf"/><Relationship Id="rId14" Type="http://schemas.openxmlformats.org/officeDocument/2006/relationships/hyperlink" Target="Example_08/Example_08_02e_01.pp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5B08_TE_02e_02.ppt" TargetMode="External"/><Relationship Id="rId13" Type="http://schemas.openxmlformats.org/officeDocument/2006/relationships/image" Target="../media/image29.wmf"/><Relationship Id="rId3" Type="http://schemas.openxmlformats.org/officeDocument/2006/relationships/image" Target="../media/image26.wmf"/><Relationship Id="rId7" Type="http://schemas.openxmlformats.org/officeDocument/2006/relationships/image" Target="../media/image19.png"/><Relationship Id="rId12" Type="http://schemas.openxmlformats.org/officeDocument/2006/relationships/oleObject" Target="../embeddings/oleObject23.bin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2.xml"/><Relationship Id="rId6" Type="http://schemas.openxmlformats.org/officeDocument/2006/relationships/hyperlink" Target="Example_08/Example_08_02e_02.ppt" TargetMode="External"/><Relationship Id="rId11" Type="http://schemas.openxmlformats.org/officeDocument/2006/relationships/image" Target="../media/image28.wmf"/><Relationship Id="rId5" Type="http://schemas.openxmlformats.org/officeDocument/2006/relationships/image" Target="../media/image27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0.png"/><Relationship Id="rId14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42.wmf"/><Relationship Id="rId2" Type="http://schemas.openxmlformats.org/officeDocument/2006/relationships/oleObject" Target="../embeddings/oleObject29.bin"/><Relationship Id="rId16" Type="http://schemas.openxmlformats.org/officeDocument/2006/relationships/oleObject" Target="../embeddings/oleObject36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43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78597F5B-6623-D9E8-C811-3E573A70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3108325"/>
            <a:ext cx="55832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</a:rPr>
              <a:t>Algebraic Equation of a Locus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6" name="Text Box 9">
            <a:extLst>
              <a:ext uri="{FF2B5EF4-FFF2-40B4-BE49-F238E27FC236}">
                <a16:creationId xmlns:a16="http://schemas.microsoft.com/office/drawing/2014/main" id="{509ADE75-80A7-0D5C-9B78-8EA87969D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427038"/>
            <a:ext cx="5543550" cy="83026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u="sng">
                <a:latin typeface="Arial" panose="020B0604020202020204" pitchFamily="34" charset="0"/>
              </a:rPr>
              <a:t>Step 3: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Simplify the equation if possible. 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69A8532-A1B0-E3C3-A272-4825D34F9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22856055-4880-24FD-4F3B-462EC19A5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26946118-73B6-DFEB-B85F-6E98CA1F9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5CC91FBC-AED9-BC41-C730-B1F7E21EC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5013" y="4121150"/>
          <a:ext cx="47148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4711700" imgH="393700" progId="Equation.3">
                  <p:embed/>
                </p:oleObj>
              </mc:Choice>
              <mc:Fallback>
                <p:oleObj name="方程式" r:id="rId2" imgW="4711700" imgH="3937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4121150"/>
                        <a:ext cx="47148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4">
            <a:extLst>
              <a:ext uri="{FF2B5EF4-FFF2-40B4-BE49-F238E27FC236}">
                <a16:creationId xmlns:a16="http://schemas.microsoft.com/office/drawing/2014/main" id="{B491B2D4-B018-E11E-3779-C7C2B9D0D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A430C1DD-AF4C-0B9B-553B-8957E7E002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1088" y="4614863"/>
          <a:ext cx="65532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6553200" imgH="393700" progId="Equation.3">
                  <p:embed/>
                </p:oleObj>
              </mc:Choice>
              <mc:Fallback>
                <p:oleObj name="方程式" r:id="rId4" imgW="6553200" imgH="3937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4614863"/>
                        <a:ext cx="65532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9" name="群組 56">
            <a:extLst>
              <a:ext uri="{FF2B5EF4-FFF2-40B4-BE49-F238E27FC236}">
                <a16:creationId xmlns:a16="http://schemas.microsoft.com/office/drawing/2014/main" id="{D639CA1A-90D0-4600-C989-D8DF1E5C17E0}"/>
              </a:ext>
            </a:extLst>
          </p:cNvPr>
          <p:cNvGrpSpPr>
            <a:grpSpLocks/>
          </p:cNvGrpSpPr>
          <p:nvPr/>
        </p:nvGrpSpPr>
        <p:grpSpPr bwMode="auto">
          <a:xfrm>
            <a:off x="5711825" y="620713"/>
            <a:ext cx="3860800" cy="3386137"/>
            <a:chOff x="5712073" y="620688"/>
            <a:chExt cx="3861310" cy="3386137"/>
          </a:xfrm>
        </p:grpSpPr>
        <p:sp>
          <p:nvSpPr>
            <p:cNvPr id="25624" name="Text Box 285">
              <a:extLst>
                <a:ext uri="{FF2B5EF4-FFF2-40B4-BE49-F238E27FC236}">
                  <a16:creationId xmlns:a16="http://schemas.microsoft.com/office/drawing/2014/main" id="{F7F35E0A-C769-61CD-D8E6-7D6CBFAEB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9635" y="2927325"/>
              <a:ext cx="1214438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</a:rPr>
                <a:t>(3, –1)</a:t>
              </a:r>
            </a:p>
          </p:txBody>
        </p:sp>
        <p:sp>
          <p:nvSpPr>
            <p:cNvPr id="25625" name="Text Box 285">
              <a:extLst>
                <a:ext uri="{FF2B5EF4-FFF2-40B4-BE49-F238E27FC236}">
                  <a16:creationId xmlns:a16="http://schemas.microsoft.com/office/drawing/2014/main" id="{7EE2BE3B-51F1-862B-EC64-F8225E496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2073" y="2081188"/>
              <a:ext cx="1214437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</a:rPr>
                <a:t>(–2, 1)</a:t>
              </a:r>
            </a:p>
          </p:txBody>
        </p:sp>
        <p:grpSp>
          <p:nvGrpSpPr>
            <p:cNvPr id="25626" name="群組 21">
              <a:extLst>
                <a:ext uri="{FF2B5EF4-FFF2-40B4-BE49-F238E27FC236}">
                  <a16:creationId xmlns:a16="http://schemas.microsoft.com/office/drawing/2014/main" id="{EAAE1B79-D92B-F5CC-72D5-3458E4D54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7460" y="2852713"/>
              <a:ext cx="125413" cy="128587"/>
              <a:chOff x="4860032" y="2636911"/>
              <a:chExt cx="216024" cy="223144"/>
            </a:xfrm>
          </p:grpSpPr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1819CAE5-1835-8A01-D77B-9DD05A50DBF3}"/>
                  </a:ext>
                </a:extLst>
              </p:cNvPr>
              <p:cNvCxnSpPr/>
              <p:nvPr/>
            </p:nvCxnSpPr>
            <p:spPr>
              <a:xfrm>
                <a:off x="4860595" y="2636911"/>
                <a:ext cx="216052" cy="2231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3EE2C24D-5319-EAC9-9A53-999BC6675BD9}"/>
                  </a:ext>
                </a:extLst>
              </p:cNvPr>
              <p:cNvCxnSpPr/>
              <p:nvPr/>
            </p:nvCxnSpPr>
            <p:spPr>
              <a:xfrm flipV="1">
                <a:off x="4860595" y="2636911"/>
                <a:ext cx="216052" cy="2231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627" name="群組 25">
              <a:extLst>
                <a:ext uri="{FF2B5EF4-FFF2-40B4-BE49-F238E27FC236}">
                  <a16:creationId xmlns:a16="http://schemas.microsoft.com/office/drawing/2014/main" id="{4DB0282C-A115-5E42-2063-3A541DBD6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5535" y="1727175"/>
              <a:ext cx="125413" cy="128588"/>
              <a:chOff x="4860032" y="2636911"/>
              <a:chExt cx="216024" cy="223144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9A4F53FA-8667-6025-617C-C216E94963F7}"/>
                  </a:ext>
                </a:extLst>
              </p:cNvPr>
              <p:cNvCxnSpPr/>
              <p:nvPr/>
            </p:nvCxnSpPr>
            <p:spPr>
              <a:xfrm>
                <a:off x="4860557" y="2636911"/>
                <a:ext cx="216052" cy="2231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0128ADBC-3D8E-2089-26F5-A1A9D2AFA836}"/>
                  </a:ext>
                </a:extLst>
              </p:cNvPr>
              <p:cNvCxnSpPr/>
              <p:nvPr/>
            </p:nvCxnSpPr>
            <p:spPr>
              <a:xfrm flipV="1">
                <a:off x="4860557" y="2636911"/>
                <a:ext cx="216052" cy="2231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6C00E552-97AF-8360-80C7-9AC42BC4D609}"/>
                </a:ext>
              </a:extLst>
            </p:cNvPr>
            <p:cNvCxnSpPr/>
            <p:nvPr/>
          </p:nvCxnSpPr>
          <p:spPr>
            <a:xfrm flipH="1" flipV="1">
              <a:off x="8079349" y="1784325"/>
              <a:ext cx="160358" cy="11318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629" name="Text Box 285">
              <a:extLst>
                <a:ext uri="{FF2B5EF4-FFF2-40B4-BE49-F238E27FC236}">
                  <a16:creationId xmlns:a16="http://schemas.microsoft.com/office/drawing/2014/main" id="{6F0A48BC-0EFD-B19B-A8DA-88E6DD36C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7298" y="1485875"/>
              <a:ext cx="503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1533" name="Line 12">
              <a:extLst>
                <a:ext uri="{FF2B5EF4-FFF2-40B4-BE49-F238E27FC236}">
                  <a16:creationId xmlns:a16="http://schemas.microsoft.com/office/drawing/2014/main" id="{6FFAB01F-321E-C2B5-7C93-450DDA5BB8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0922" y="1098525"/>
              <a:ext cx="14290" cy="290830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21534" name="Line 13">
              <a:extLst>
                <a:ext uri="{FF2B5EF4-FFF2-40B4-BE49-F238E27FC236}">
                  <a16:creationId xmlns:a16="http://schemas.microsoft.com/office/drawing/2014/main" id="{550BBD59-3C42-2F05-4C72-4E472DFB0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0063" y="2598713"/>
              <a:ext cx="2959491" cy="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21535" name="Text Box 14">
              <a:extLst>
                <a:ext uri="{FF2B5EF4-FFF2-40B4-BE49-F238E27FC236}">
                  <a16:creationId xmlns:a16="http://schemas.microsoft.com/office/drawing/2014/main" id="{2666D04E-AA9E-C825-6F83-8B6DF116D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4379" y="620688"/>
              <a:ext cx="3810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i="1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y</a:t>
              </a:r>
            </a:p>
          </p:txBody>
        </p:sp>
        <p:sp>
          <p:nvSpPr>
            <p:cNvPr id="21536" name="Text Box 15">
              <a:extLst>
                <a:ext uri="{FF2B5EF4-FFF2-40B4-BE49-F238E27FC236}">
                  <a16:creationId xmlns:a16="http://schemas.microsoft.com/office/drawing/2014/main" id="{115B3DBD-69FC-6168-DDA0-B6BB6421C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1116" y="2366938"/>
              <a:ext cx="3794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i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25634" name="Text Box 16">
              <a:extLst>
                <a:ext uri="{FF2B5EF4-FFF2-40B4-BE49-F238E27FC236}">
                  <a16:creationId xmlns:a16="http://schemas.microsoft.com/office/drawing/2014/main" id="{04234AD9-D59C-68FE-8CA5-B0D0CF64F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8748" y="2620938"/>
              <a:ext cx="381000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0</a:t>
              </a:r>
            </a:p>
          </p:txBody>
        </p: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CCB713BF-53FE-44C3-416C-9EA9AB325C31}"/>
                </a:ext>
              </a:extLst>
            </p:cNvPr>
            <p:cNvCxnSpPr/>
            <p:nvPr/>
          </p:nvCxnSpPr>
          <p:spPr>
            <a:xfrm rot="4200000" flipH="1" flipV="1">
              <a:off x="7438718" y="1515169"/>
              <a:ext cx="161925" cy="11320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636" name="群組 37">
              <a:extLst>
                <a:ext uri="{FF2B5EF4-FFF2-40B4-BE49-F238E27FC236}">
                  <a16:creationId xmlns:a16="http://schemas.microsoft.com/office/drawing/2014/main" id="{BE91996D-7E29-93EF-2E68-B7B460A2C2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3498" y="2276450"/>
              <a:ext cx="125412" cy="128588"/>
              <a:chOff x="4860032" y="2636911"/>
              <a:chExt cx="216024" cy="223144"/>
            </a:xfrm>
          </p:grpSpPr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88B9D044-AF71-6F28-2317-F274537B0BF7}"/>
                  </a:ext>
                </a:extLst>
              </p:cNvPr>
              <p:cNvCxnSpPr/>
              <p:nvPr/>
            </p:nvCxnSpPr>
            <p:spPr>
              <a:xfrm>
                <a:off x="4860315" y="2636911"/>
                <a:ext cx="216055" cy="2231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CFC73BC0-A1C5-F575-2CA6-136789105D21}"/>
                  </a:ext>
                </a:extLst>
              </p:cNvPr>
              <p:cNvCxnSpPr/>
              <p:nvPr/>
            </p:nvCxnSpPr>
            <p:spPr>
              <a:xfrm flipV="1">
                <a:off x="4860315" y="2636911"/>
                <a:ext cx="216055" cy="2231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637" name="Text Box 285">
              <a:extLst>
                <a:ext uri="{FF2B5EF4-FFF2-40B4-BE49-F238E27FC236}">
                  <a16:creationId xmlns:a16="http://schemas.microsoft.com/office/drawing/2014/main" id="{43E2D240-065B-0665-A950-86E88889B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8946" y="1484784"/>
              <a:ext cx="121443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</a:rPr>
                <a:t>x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 i="1">
                  <a:latin typeface="Arial" panose="020B0604020202020204" pitchFamily="34" charset="0"/>
                </a:rPr>
                <a:t>y</a:t>
              </a:r>
              <a:r>
                <a:rPr lang="en-US" altLang="zh-TW" sz="2400">
                  <a:latin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25610" name="Rectangle 6">
            <a:extLst>
              <a:ext uri="{FF2B5EF4-FFF2-40B4-BE49-F238E27FC236}">
                <a16:creationId xmlns:a16="http://schemas.microsoft.com/office/drawing/2014/main" id="{FC8FB364-2A2A-21C0-B9B3-66D8D4D0B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369B004C-65DE-7E83-AE86-0CBF08E8A0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9688" y="5149850"/>
          <a:ext cx="21240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120900" imgH="342900" progId="Equation.3">
                  <p:embed/>
                </p:oleObj>
              </mc:Choice>
              <mc:Fallback>
                <p:oleObj name="方程式" r:id="rId6" imgW="2120900" imgH="3429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5149850"/>
                        <a:ext cx="21240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矩形 46">
            <a:extLst>
              <a:ext uri="{FF2B5EF4-FFF2-40B4-BE49-F238E27FC236}">
                <a16:creationId xmlns:a16="http://schemas.microsoft.com/office/drawing/2014/main" id="{AC6D3C07-306E-1D20-2C50-A06DCE7C6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950" y="5510213"/>
            <a:ext cx="83185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The equation of the locus of </a:t>
            </a:r>
            <a:r>
              <a:rPr lang="en-US" altLang="zh-HK" sz="2400" i="1">
                <a:latin typeface="Arial" panose="020B0604020202020204" pitchFamily="34" charset="0"/>
              </a:rPr>
              <a:t>P</a:t>
            </a:r>
            <a:r>
              <a:rPr lang="en-US" altLang="zh-HK" sz="2400">
                <a:latin typeface="Arial" panose="020B0604020202020204" pitchFamily="34" charset="0"/>
              </a:rPr>
              <a:t> is 10</a:t>
            </a:r>
            <a:r>
              <a:rPr lang="en-US" altLang="zh-HK" sz="2400" i="1">
                <a:latin typeface="Arial" panose="020B0604020202020204" pitchFamily="34" charset="0"/>
              </a:rPr>
              <a:t>x</a:t>
            </a:r>
            <a:r>
              <a:rPr lang="en-US" altLang="zh-HK" sz="2400">
                <a:latin typeface="Arial" panose="020B0604020202020204" pitchFamily="34" charset="0"/>
              </a:rPr>
              <a:t> – 4</a:t>
            </a:r>
            <a:r>
              <a:rPr lang="en-US" altLang="zh-HK" sz="2400" i="1">
                <a:latin typeface="Arial" panose="020B0604020202020204" pitchFamily="34" charset="0"/>
              </a:rPr>
              <a:t>y</a:t>
            </a:r>
            <a:r>
              <a:rPr lang="en-US" altLang="zh-HK" sz="2400">
                <a:latin typeface="Arial" panose="020B0604020202020204" pitchFamily="34" charset="0"/>
              </a:rPr>
              <a:t> – 5 = 0.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AutoShape 38">
            <a:extLst>
              <a:ext uri="{FF2B5EF4-FFF2-40B4-BE49-F238E27FC236}">
                <a16:creationId xmlns:a16="http://schemas.microsoft.com/office/drawing/2014/main" id="{AA75F289-88E8-F12A-E87A-866C19E6F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6035675"/>
            <a:ext cx="5180012" cy="633413"/>
          </a:xfrm>
          <a:prstGeom prst="wedgeRoundRectCallout">
            <a:avLst>
              <a:gd name="adj1" fmla="val 66483"/>
              <a:gd name="adj2" fmla="val -61012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From the equation, we can see that the locus is a straight line.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615D445-A2DE-ACAA-AAC5-2553F6038ED2}"/>
              </a:ext>
            </a:extLst>
          </p:cNvPr>
          <p:cNvCxnSpPr/>
          <p:nvPr/>
        </p:nvCxnSpPr>
        <p:spPr>
          <a:xfrm>
            <a:off x="7015163" y="2333625"/>
            <a:ext cx="1233487" cy="5857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F3E66D4-BB30-BE67-91C3-5F1EBEB20CBD}"/>
              </a:ext>
            </a:extLst>
          </p:cNvPr>
          <p:cNvCxnSpPr/>
          <p:nvPr/>
        </p:nvCxnSpPr>
        <p:spPr>
          <a:xfrm flipH="1">
            <a:off x="7105650" y="1223963"/>
            <a:ext cx="1273175" cy="2447925"/>
          </a:xfrm>
          <a:prstGeom prst="line">
            <a:avLst/>
          </a:prstGeom>
          <a:ln w="28575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utoShape 38">
            <a:extLst>
              <a:ext uri="{FF2B5EF4-FFF2-40B4-BE49-F238E27FC236}">
                <a16:creationId xmlns:a16="http://schemas.microsoft.com/office/drawing/2014/main" id="{2B422410-3FBC-E563-69F2-D22CA2E6B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1547813"/>
            <a:ext cx="3914775" cy="873125"/>
          </a:xfrm>
          <a:prstGeom prst="wedgeRoundRectCallout">
            <a:avLst>
              <a:gd name="adj1" fmla="val 99748"/>
              <a:gd name="adj2" fmla="val 61925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It is the perpendicular bisector of </a:t>
            </a:r>
            <a:r>
              <a:rPr lang="en-US" altLang="zh-TW" sz="2400" i="1" dirty="0">
                <a:latin typeface="Arial" charset="0"/>
              </a:rPr>
              <a:t>AB</a:t>
            </a:r>
            <a:r>
              <a:rPr lang="en-US" altLang="zh-TW" sz="2400" dirty="0">
                <a:latin typeface="Arial" charset="0"/>
              </a:rPr>
              <a:t>.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DC86AF5-5FE8-1E5E-F286-8FB16056A30D}"/>
              </a:ext>
            </a:extLst>
          </p:cNvPr>
          <p:cNvGrpSpPr>
            <a:grpSpLocks/>
          </p:cNvGrpSpPr>
          <p:nvPr/>
        </p:nvGrpSpPr>
        <p:grpSpPr bwMode="auto">
          <a:xfrm>
            <a:off x="7742238" y="2447925"/>
            <a:ext cx="177800" cy="266700"/>
            <a:chOff x="7742358" y="2447925"/>
            <a:chExt cx="177680" cy="266700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E97D354-E6A6-FA7D-2DAC-4CBC4FDA7945}"/>
                </a:ext>
              </a:extLst>
            </p:cNvPr>
            <p:cNvCxnSpPr/>
            <p:nvPr/>
          </p:nvCxnSpPr>
          <p:spPr>
            <a:xfrm>
              <a:off x="7742358" y="2447925"/>
              <a:ext cx="174507" cy="87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D485F19B-2CE0-53FD-E1DB-BBF8466A0BCE}"/>
                </a:ext>
              </a:extLst>
            </p:cNvPr>
            <p:cNvCxnSpPr/>
            <p:nvPr/>
          </p:nvCxnSpPr>
          <p:spPr>
            <a:xfrm flipH="1">
              <a:off x="7815334" y="2524125"/>
              <a:ext cx="104704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618" name="物件 42">
            <a:extLst>
              <a:ext uri="{FF2B5EF4-FFF2-40B4-BE49-F238E27FC236}">
                <a16:creationId xmlns:a16="http://schemas.microsoft.com/office/drawing/2014/main" id="{5BC96C83-ACEE-8BD0-54ED-3198868D90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5238" y="3284538"/>
          <a:ext cx="117157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168400" imgH="279400" progId="Equation.3">
                  <p:embed/>
                </p:oleObj>
              </mc:Choice>
              <mc:Fallback>
                <p:oleObj name="方程式" r:id="rId8" imgW="1168400" imgH="279400" progId="Equation.3">
                  <p:embed/>
                  <p:pic>
                    <p:nvPicPr>
                      <p:cNvPr id="0" name="物件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3284538"/>
                        <a:ext cx="1171575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物件 43">
            <a:extLst>
              <a:ext uri="{FF2B5EF4-FFF2-40B4-BE49-F238E27FC236}">
                <a16:creationId xmlns:a16="http://schemas.microsoft.com/office/drawing/2014/main" id="{EF555F8C-47BE-F773-C6BB-FBE951CA2F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5738" y="3632200"/>
          <a:ext cx="58562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5854700" imgH="444500" progId="Equation.3">
                  <p:embed/>
                </p:oleObj>
              </mc:Choice>
              <mc:Fallback>
                <p:oleObj name="方程式" r:id="rId10" imgW="5854700" imgH="444500" progId="Equation.3">
                  <p:embed/>
                  <p:pic>
                    <p:nvPicPr>
                      <p:cNvPr id="0" name="物件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3632200"/>
                        <a:ext cx="58562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0" name="矩形 46">
            <a:extLst>
              <a:ext uri="{FF2B5EF4-FFF2-40B4-BE49-F238E27FC236}">
                <a16:creationId xmlns:a16="http://schemas.microsoft.com/office/drawing/2014/main" id="{269E9E8D-DC3B-5B98-016B-E9E93E175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75" y="2844800"/>
            <a:ext cx="83185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Let 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) be the coordinates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7" name="五邊形 46">
            <a:extLst>
              <a:ext uri="{FF2B5EF4-FFF2-40B4-BE49-F238E27FC236}">
                <a16:creationId xmlns:a16="http://schemas.microsoft.com/office/drawing/2014/main" id="{6D502644-A3F8-3763-8FC6-628EDA0E71E6}"/>
              </a:ext>
            </a:extLst>
          </p:cNvPr>
          <p:cNvSpPr/>
          <p:nvPr/>
        </p:nvSpPr>
        <p:spPr>
          <a:xfrm>
            <a:off x="192088" y="4076700"/>
            <a:ext cx="1296987" cy="46513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400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zh-HK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nimBg="1"/>
      <p:bldP spid="78" grpId="0"/>
      <p:bldP spid="79" grpId="0" animBg="1"/>
      <p:bldP spid="83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3">
            <a:extLst>
              <a:ext uri="{FF2B5EF4-FFF2-40B4-BE49-F238E27FC236}">
                <a16:creationId xmlns:a16="http://schemas.microsoft.com/office/drawing/2014/main" id="{3DFE1257-1A92-D6AD-5A96-F3688BCED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404813"/>
            <a:ext cx="83200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The figure shows the point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(0, –5) and the straight line 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= 2.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(a)	Find the equation of the locus of a moving point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	such that it is equidistant from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(b)	What kind of curve is the locus in (a)?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DCBFD5-7D84-D9CE-DB9D-149A4C5613B8}"/>
              </a:ext>
            </a:extLst>
          </p:cNvPr>
          <p:cNvSpPr/>
          <p:nvPr/>
        </p:nvSpPr>
        <p:spPr>
          <a:xfrm>
            <a:off x="5619750" y="3805238"/>
            <a:ext cx="338138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x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AFD5F1-54EA-17E0-A99E-699BBDA9F785}"/>
              </a:ext>
            </a:extLst>
          </p:cNvPr>
          <p:cNvSpPr/>
          <p:nvPr/>
        </p:nvSpPr>
        <p:spPr>
          <a:xfrm>
            <a:off x="3938588" y="2708275"/>
            <a:ext cx="338137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y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108D38-764E-048B-BAA8-51D8B2190E4A}"/>
              </a:ext>
            </a:extLst>
          </p:cNvPr>
          <p:cNvSpPr/>
          <p:nvPr/>
        </p:nvSpPr>
        <p:spPr>
          <a:xfrm>
            <a:off x="4098925" y="3486150"/>
            <a:ext cx="3556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0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E674C7-A3EE-CC51-07C8-F41FA2C42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725" y="2967038"/>
            <a:ext cx="1258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L</a:t>
            </a:r>
            <a:r>
              <a:rPr lang="en-US" altLang="zh-TW" sz="2400">
                <a:latin typeface="Arial" panose="020B0604020202020204" pitchFamily="34" charset="0"/>
              </a:rPr>
              <a:t>: </a:t>
            </a:r>
            <a:r>
              <a:rPr lang="en-US" altLang="zh-TW" sz="2400" i="1">
                <a:latin typeface="Arial" panose="020B0604020202020204" pitchFamily="34" charset="0"/>
              </a:rPr>
              <a:t>y </a:t>
            </a:r>
            <a:r>
              <a:rPr lang="en-US" altLang="zh-TW" sz="2400">
                <a:latin typeface="Arial" panose="020B0604020202020204" pitchFamily="34" charset="0"/>
              </a:rPr>
              <a:t>= 2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D5AF1D-A164-7A99-6DA1-2A08260F2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321300"/>
            <a:ext cx="1328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(0, –5)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83F633BC-E556-C15C-92BD-1E20C04FBE97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3170238"/>
            <a:ext cx="3033712" cy="2651125"/>
            <a:chOff x="2627784" y="2924944"/>
            <a:chExt cx="3956050" cy="3456384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232D8E36-3E6D-3275-04EA-53C44256521B}"/>
                </a:ext>
              </a:extLst>
            </p:cNvPr>
            <p:cNvCxnSpPr/>
            <p:nvPr/>
          </p:nvCxnSpPr>
          <p:spPr>
            <a:xfrm>
              <a:off x="2627784" y="4046717"/>
              <a:ext cx="3956050" cy="620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B4F5B5AD-AD06-9E0A-A394-EAB66C789C43}"/>
                </a:ext>
              </a:extLst>
            </p:cNvPr>
            <p:cNvCxnSpPr/>
            <p:nvPr/>
          </p:nvCxnSpPr>
          <p:spPr>
            <a:xfrm flipV="1">
              <a:off x="4536459" y="2924944"/>
              <a:ext cx="0" cy="345638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98F944A3-6B0D-6F4F-E76A-21A5EF8A7021}"/>
                </a:ext>
              </a:extLst>
            </p:cNvPr>
            <p:cNvCxnSpPr/>
            <p:nvPr/>
          </p:nvCxnSpPr>
          <p:spPr>
            <a:xfrm>
              <a:off x="2627784" y="3212630"/>
              <a:ext cx="395605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乘號 13">
              <a:extLst>
                <a:ext uri="{FF2B5EF4-FFF2-40B4-BE49-F238E27FC236}">
                  <a16:creationId xmlns:a16="http://schemas.microsoft.com/office/drawing/2014/main" id="{765F7A3D-6529-DDBB-9791-67E7546EF5AC}"/>
                </a:ext>
              </a:extLst>
            </p:cNvPr>
            <p:cNvSpPr/>
            <p:nvPr/>
          </p:nvSpPr>
          <p:spPr>
            <a:xfrm>
              <a:off x="4346006" y="5704538"/>
              <a:ext cx="382977" cy="360126"/>
            </a:xfrm>
            <a:prstGeom prst="mathMultiply">
              <a:avLst>
                <a:gd name="adj1" fmla="val 32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106B7292-92ED-3434-58D9-9F562AF62CF8}"/>
                </a:ext>
              </a:extLst>
            </p:cNvPr>
            <p:cNvCxnSpPr/>
            <p:nvPr/>
          </p:nvCxnSpPr>
          <p:spPr>
            <a:xfrm flipV="1">
              <a:off x="5795109" y="3212630"/>
              <a:ext cx="0" cy="144050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DE3AC948-911D-24AE-082A-6D12F450CD16}"/>
                </a:ext>
              </a:extLst>
            </p:cNvPr>
            <p:cNvCxnSpPr/>
            <p:nvPr/>
          </p:nvCxnSpPr>
          <p:spPr>
            <a:xfrm flipH="1">
              <a:off x="4538529" y="4684181"/>
              <a:ext cx="1256580" cy="120042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乘號 19">
              <a:extLst>
                <a:ext uri="{FF2B5EF4-FFF2-40B4-BE49-F238E27FC236}">
                  <a16:creationId xmlns:a16="http://schemas.microsoft.com/office/drawing/2014/main" id="{89BF9E5E-FE9B-81F8-75AE-65B58A02CF66}"/>
                </a:ext>
              </a:extLst>
            </p:cNvPr>
            <p:cNvSpPr/>
            <p:nvPr/>
          </p:nvSpPr>
          <p:spPr>
            <a:xfrm>
              <a:off x="5604655" y="4508257"/>
              <a:ext cx="382977" cy="360126"/>
            </a:xfrm>
            <a:prstGeom prst="mathMultiply">
              <a:avLst>
                <a:gd name="adj1" fmla="val 32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grpSp>
          <p:nvGrpSpPr>
            <p:cNvPr id="26641" name="群組 23">
              <a:extLst>
                <a:ext uri="{FF2B5EF4-FFF2-40B4-BE49-F238E27FC236}">
                  <a16:creationId xmlns:a16="http://schemas.microsoft.com/office/drawing/2014/main" id="{82471B37-1E6F-C6C0-DB2C-84C1863E1775}"/>
                </a:ext>
              </a:extLst>
            </p:cNvPr>
            <p:cNvGrpSpPr>
              <a:grpSpLocks/>
            </p:cNvGrpSpPr>
            <p:nvPr/>
          </p:nvGrpSpPr>
          <p:grpSpPr bwMode="auto">
            <a:xfrm rot="629474">
              <a:off x="5214767" y="5018490"/>
              <a:ext cx="259629" cy="233668"/>
              <a:chOff x="2824204" y="2408081"/>
              <a:chExt cx="123799" cy="111535"/>
            </a:xfrm>
          </p:grpSpPr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D35BBF40-5D34-24B4-C717-8D1FED6FE7A1}"/>
                  </a:ext>
                </a:extLst>
              </p:cNvPr>
              <p:cNvCxnSpPr/>
              <p:nvPr/>
            </p:nvCxnSpPr>
            <p:spPr>
              <a:xfrm>
                <a:off x="2855720" y="2408352"/>
                <a:ext cx="91802" cy="71129"/>
              </a:xfrm>
              <a:prstGeom prst="line">
                <a:avLst/>
              </a:prstGeom>
              <a:ln w="19050">
                <a:solidFill>
                  <a:srgbClr val="66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8ED18430-BD63-777E-69AD-C0FF8433C160}"/>
                  </a:ext>
                </a:extLst>
              </p:cNvPr>
              <p:cNvCxnSpPr/>
              <p:nvPr/>
            </p:nvCxnSpPr>
            <p:spPr>
              <a:xfrm>
                <a:off x="2820762" y="2444749"/>
                <a:ext cx="82917" cy="66190"/>
              </a:xfrm>
              <a:prstGeom prst="line">
                <a:avLst/>
              </a:prstGeom>
              <a:ln w="19050">
                <a:solidFill>
                  <a:srgbClr val="66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42" name="群組 26">
              <a:extLst>
                <a:ext uri="{FF2B5EF4-FFF2-40B4-BE49-F238E27FC236}">
                  <a16:creationId xmlns:a16="http://schemas.microsoft.com/office/drawing/2014/main" id="{DAEAA0D1-D81B-DD2B-83B6-BC092F57E1F1}"/>
                </a:ext>
              </a:extLst>
            </p:cNvPr>
            <p:cNvGrpSpPr>
              <a:grpSpLocks/>
            </p:cNvGrpSpPr>
            <p:nvPr/>
          </p:nvGrpSpPr>
          <p:grpSpPr bwMode="auto">
            <a:xfrm rot="-2199677">
              <a:off x="5676326" y="3785514"/>
              <a:ext cx="259631" cy="233668"/>
              <a:chOff x="2792016" y="2447738"/>
              <a:chExt cx="123800" cy="111535"/>
            </a:xfrm>
          </p:grpSpPr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22052B07-8247-57E2-A429-20DF8DD8FA9D}"/>
                  </a:ext>
                </a:extLst>
              </p:cNvPr>
              <p:cNvCxnSpPr/>
              <p:nvPr/>
            </p:nvCxnSpPr>
            <p:spPr>
              <a:xfrm>
                <a:off x="2824508" y="2446554"/>
                <a:ext cx="87852" cy="72117"/>
              </a:xfrm>
              <a:prstGeom prst="line">
                <a:avLst/>
              </a:prstGeom>
              <a:ln w="19050">
                <a:solidFill>
                  <a:srgbClr val="66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DAC0A011-CBC0-5288-BF1A-07F4384BE718}"/>
                  </a:ext>
                </a:extLst>
              </p:cNvPr>
              <p:cNvCxnSpPr/>
              <p:nvPr/>
            </p:nvCxnSpPr>
            <p:spPr>
              <a:xfrm>
                <a:off x="2792073" y="2485200"/>
                <a:ext cx="87853" cy="72118"/>
              </a:xfrm>
              <a:prstGeom prst="line">
                <a:avLst/>
              </a:prstGeom>
              <a:ln w="19050">
                <a:solidFill>
                  <a:srgbClr val="66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43" name="Group 43">
              <a:extLst>
                <a:ext uri="{FF2B5EF4-FFF2-40B4-BE49-F238E27FC236}">
                  <a16:creationId xmlns:a16="http://schemas.microsoft.com/office/drawing/2014/main" id="{9FBD41DE-F6E9-E6D1-B3E3-CCC5973F186F}"/>
                </a:ext>
              </a:extLst>
            </p:cNvPr>
            <p:cNvGrpSpPr>
              <a:grpSpLocks/>
            </p:cNvGrpSpPr>
            <p:nvPr/>
          </p:nvGrpSpPr>
          <p:grpSpPr bwMode="auto">
            <a:xfrm rot="-4674035">
              <a:off x="5801766" y="3232530"/>
              <a:ext cx="217488" cy="187325"/>
              <a:chOff x="2649" y="3456"/>
              <a:chExt cx="137" cy="117"/>
            </a:xfrm>
          </p:grpSpPr>
          <p:sp>
            <p:nvSpPr>
              <p:cNvPr id="26644" name="Freeform 41">
                <a:extLst>
                  <a:ext uri="{FF2B5EF4-FFF2-40B4-BE49-F238E27FC236}">
                    <a16:creationId xmlns:a16="http://schemas.microsoft.com/office/drawing/2014/main" id="{91E30CD8-6AE9-4441-0E26-67481F3F7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" y="3456"/>
                <a:ext cx="24" cy="117"/>
              </a:xfrm>
              <a:custGeom>
                <a:avLst/>
                <a:gdLst>
                  <a:gd name="T0" fmla="*/ 0 w 24"/>
                  <a:gd name="T1" fmla="*/ 0 h 117"/>
                  <a:gd name="T2" fmla="*/ 24 w 24"/>
                  <a:gd name="T3" fmla="*/ 1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4" h="117">
                    <a:moveTo>
                      <a:pt x="0" y="0"/>
                    </a:moveTo>
                    <a:lnTo>
                      <a:pt x="24" y="117"/>
                    </a:lnTo>
                  </a:path>
                </a:pathLst>
              </a:custGeom>
              <a:noFill/>
              <a:ln w="25400" cap="flat" cmpd="sng">
                <a:solidFill>
                  <a:srgbClr val="0EA2E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6645" name="Freeform 42">
                <a:extLst>
                  <a:ext uri="{FF2B5EF4-FFF2-40B4-BE49-F238E27FC236}">
                    <a16:creationId xmlns:a16="http://schemas.microsoft.com/office/drawing/2014/main" id="{59486BF0-E575-17FA-FB30-C3A3685AC35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716" y="3498"/>
                <a:ext cx="24" cy="117"/>
              </a:xfrm>
              <a:custGeom>
                <a:avLst/>
                <a:gdLst>
                  <a:gd name="T0" fmla="*/ 0 w 24"/>
                  <a:gd name="T1" fmla="*/ 0 h 117"/>
                  <a:gd name="T2" fmla="*/ 24 w 24"/>
                  <a:gd name="T3" fmla="*/ 1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4" h="117">
                    <a:moveTo>
                      <a:pt x="0" y="0"/>
                    </a:moveTo>
                    <a:lnTo>
                      <a:pt x="24" y="117"/>
                    </a:lnTo>
                  </a:path>
                </a:pathLst>
              </a:custGeom>
              <a:noFill/>
              <a:ln w="25400" cap="flat" cmpd="sng">
                <a:solidFill>
                  <a:srgbClr val="0EA2E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5C47E75F-B8F8-C07A-AC78-01B1A94CE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4337050"/>
            <a:ext cx="1328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P</a:t>
            </a:r>
            <a:endParaRPr lang="zh-HK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3" grpId="0"/>
      <p:bldP spid="15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692FD40-7C87-4B71-A754-4CF8BD641024}"/>
              </a:ext>
            </a:extLst>
          </p:cNvPr>
          <p:cNvSpPr/>
          <p:nvPr/>
        </p:nvSpPr>
        <p:spPr>
          <a:xfrm>
            <a:off x="8859838" y="1341438"/>
            <a:ext cx="338137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x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5705D8-396E-79D3-4174-7C6A985AF90A}"/>
              </a:ext>
            </a:extLst>
          </p:cNvPr>
          <p:cNvSpPr/>
          <p:nvPr/>
        </p:nvSpPr>
        <p:spPr>
          <a:xfrm>
            <a:off x="7178675" y="463550"/>
            <a:ext cx="338138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y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D93750-A41F-ED10-C772-C156A6C783BC}"/>
              </a:ext>
            </a:extLst>
          </p:cNvPr>
          <p:cNvSpPr/>
          <p:nvPr/>
        </p:nvSpPr>
        <p:spPr>
          <a:xfrm>
            <a:off x="7339013" y="1241425"/>
            <a:ext cx="3556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0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27653" name="矩形 12">
            <a:extLst>
              <a:ext uri="{FF2B5EF4-FFF2-40B4-BE49-F238E27FC236}">
                <a16:creationId xmlns:a16="http://schemas.microsoft.com/office/drawing/2014/main" id="{88E7C7D8-9210-F3B1-E6D0-312851260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703263"/>
            <a:ext cx="1368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L: y </a:t>
            </a:r>
            <a:r>
              <a:rPr lang="en-US" altLang="zh-TW" sz="2400">
                <a:latin typeface="Arial" panose="020B0604020202020204" pitchFamily="34" charset="0"/>
              </a:rPr>
              <a:t>= 2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7654" name="矩形 14">
            <a:extLst>
              <a:ext uri="{FF2B5EF4-FFF2-40B4-BE49-F238E27FC236}">
                <a16:creationId xmlns:a16="http://schemas.microsoft.com/office/drawing/2014/main" id="{551ED9CA-66DF-EAC1-CD03-736C2C75F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074988"/>
            <a:ext cx="1327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(0, –5)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pSp>
        <p:nvGrpSpPr>
          <p:cNvPr id="27655" name="群組 33">
            <a:extLst>
              <a:ext uri="{FF2B5EF4-FFF2-40B4-BE49-F238E27FC236}">
                <a16:creationId xmlns:a16="http://schemas.microsoft.com/office/drawing/2014/main" id="{E6725B45-3E10-2B11-D636-F80BE0CCA552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923925"/>
            <a:ext cx="3033713" cy="2651125"/>
            <a:chOff x="2627784" y="2924944"/>
            <a:chExt cx="3956050" cy="3456384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4663B920-A661-6F0B-7951-A21E9F026DE8}"/>
                </a:ext>
              </a:extLst>
            </p:cNvPr>
            <p:cNvCxnSpPr/>
            <p:nvPr/>
          </p:nvCxnSpPr>
          <p:spPr>
            <a:xfrm>
              <a:off x="2627784" y="4046717"/>
              <a:ext cx="3956050" cy="621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7FEB6CB-3E3D-458D-700B-30779768D722}"/>
                </a:ext>
              </a:extLst>
            </p:cNvPr>
            <p:cNvCxnSpPr/>
            <p:nvPr/>
          </p:nvCxnSpPr>
          <p:spPr>
            <a:xfrm flipV="1">
              <a:off x="4536459" y="2924944"/>
              <a:ext cx="0" cy="345638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88D9E64F-1947-69FA-4818-6B130928813F}"/>
                </a:ext>
              </a:extLst>
            </p:cNvPr>
            <p:cNvCxnSpPr/>
            <p:nvPr/>
          </p:nvCxnSpPr>
          <p:spPr>
            <a:xfrm>
              <a:off x="2627784" y="3212632"/>
              <a:ext cx="395605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乘號 13">
              <a:extLst>
                <a:ext uri="{FF2B5EF4-FFF2-40B4-BE49-F238E27FC236}">
                  <a16:creationId xmlns:a16="http://schemas.microsoft.com/office/drawing/2014/main" id="{6B2CB2F8-D562-033A-FCE5-B38CC71F2019}"/>
                </a:ext>
              </a:extLst>
            </p:cNvPr>
            <p:cNvSpPr/>
            <p:nvPr/>
          </p:nvSpPr>
          <p:spPr>
            <a:xfrm>
              <a:off x="4346005" y="5704540"/>
              <a:ext cx="382978" cy="360126"/>
            </a:xfrm>
            <a:prstGeom prst="mathMultiply">
              <a:avLst>
                <a:gd name="adj1" fmla="val 32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2B055B8A-AA22-2BBF-824B-A644691F765A}"/>
                </a:ext>
              </a:extLst>
            </p:cNvPr>
            <p:cNvCxnSpPr/>
            <p:nvPr/>
          </p:nvCxnSpPr>
          <p:spPr>
            <a:xfrm flipV="1">
              <a:off x="5795108" y="3212632"/>
              <a:ext cx="0" cy="144050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C73F813-7EBA-0454-DDD9-CA07E6251892}"/>
                </a:ext>
              </a:extLst>
            </p:cNvPr>
            <p:cNvCxnSpPr/>
            <p:nvPr/>
          </p:nvCxnSpPr>
          <p:spPr>
            <a:xfrm flipH="1">
              <a:off x="4538530" y="4684181"/>
              <a:ext cx="1256578" cy="120042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乘號 19">
              <a:extLst>
                <a:ext uri="{FF2B5EF4-FFF2-40B4-BE49-F238E27FC236}">
                  <a16:creationId xmlns:a16="http://schemas.microsoft.com/office/drawing/2014/main" id="{E5E9D734-07D3-8500-C1CF-7F71BA075446}"/>
                </a:ext>
              </a:extLst>
            </p:cNvPr>
            <p:cNvSpPr/>
            <p:nvPr/>
          </p:nvSpPr>
          <p:spPr>
            <a:xfrm>
              <a:off x="5604654" y="4508258"/>
              <a:ext cx="382978" cy="360126"/>
            </a:xfrm>
            <a:prstGeom prst="mathMultiply">
              <a:avLst>
                <a:gd name="adj1" fmla="val 32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grpSp>
          <p:nvGrpSpPr>
            <p:cNvPr id="27668" name="群組 23">
              <a:extLst>
                <a:ext uri="{FF2B5EF4-FFF2-40B4-BE49-F238E27FC236}">
                  <a16:creationId xmlns:a16="http://schemas.microsoft.com/office/drawing/2014/main" id="{E5D6FDD9-D882-EC28-EB27-9AEE6CDD95D5}"/>
                </a:ext>
              </a:extLst>
            </p:cNvPr>
            <p:cNvGrpSpPr>
              <a:grpSpLocks/>
            </p:cNvGrpSpPr>
            <p:nvPr/>
          </p:nvGrpSpPr>
          <p:grpSpPr bwMode="auto">
            <a:xfrm rot="629474">
              <a:off x="5214767" y="5018490"/>
              <a:ext cx="259629" cy="233668"/>
              <a:chOff x="2824204" y="2408081"/>
              <a:chExt cx="123799" cy="111535"/>
            </a:xfrm>
          </p:grpSpPr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42C19B1E-A765-D6F8-EA83-2E9E271A48A8}"/>
                  </a:ext>
                </a:extLst>
              </p:cNvPr>
              <p:cNvCxnSpPr/>
              <p:nvPr/>
            </p:nvCxnSpPr>
            <p:spPr>
              <a:xfrm>
                <a:off x="2855720" y="2408353"/>
                <a:ext cx="91801" cy="71129"/>
              </a:xfrm>
              <a:prstGeom prst="line">
                <a:avLst/>
              </a:prstGeom>
              <a:ln w="19050">
                <a:solidFill>
                  <a:srgbClr val="66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5B033B22-91F6-B37F-54F5-A0A2F216A8C0}"/>
                  </a:ext>
                </a:extLst>
              </p:cNvPr>
              <p:cNvCxnSpPr/>
              <p:nvPr/>
            </p:nvCxnSpPr>
            <p:spPr>
              <a:xfrm>
                <a:off x="2820844" y="2445639"/>
                <a:ext cx="83904" cy="65202"/>
              </a:xfrm>
              <a:prstGeom prst="line">
                <a:avLst/>
              </a:prstGeom>
              <a:ln w="19050">
                <a:solidFill>
                  <a:srgbClr val="66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69" name="群組 26">
              <a:extLst>
                <a:ext uri="{FF2B5EF4-FFF2-40B4-BE49-F238E27FC236}">
                  <a16:creationId xmlns:a16="http://schemas.microsoft.com/office/drawing/2014/main" id="{D659D44C-3017-0127-DC44-E4790E809F82}"/>
                </a:ext>
              </a:extLst>
            </p:cNvPr>
            <p:cNvGrpSpPr>
              <a:grpSpLocks/>
            </p:cNvGrpSpPr>
            <p:nvPr/>
          </p:nvGrpSpPr>
          <p:grpSpPr bwMode="auto">
            <a:xfrm rot="-2199677">
              <a:off x="5676326" y="3785514"/>
              <a:ext cx="259631" cy="233668"/>
              <a:chOff x="2792016" y="2447738"/>
              <a:chExt cx="123800" cy="111535"/>
            </a:xfrm>
          </p:grpSpPr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597E0783-16AC-1941-3994-E13233D8EFF8}"/>
                  </a:ext>
                </a:extLst>
              </p:cNvPr>
              <p:cNvCxnSpPr/>
              <p:nvPr/>
            </p:nvCxnSpPr>
            <p:spPr>
              <a:xfrm>
                <a:off x="2824507" y="2446554"/>
                <a:ext cx="87853" cy="72118"/>
              </a:xfrm>
              <a:prstGeom prst="line">
                <a:avLst/>
              </a:prstGeom>
              <a:ln w="19050">
                <a:solidFill>
                  <a:srgbClr val="66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CF66D4F4-8560-5D06-4146-ED701705CEAF}"/>
                  </a:ext>
                </a:extLst>
              </p:cNvPr>
              <p:cNvCxnSpPr/>
              <p:nvPr/>
            </p:nvCxnSpPr>
            <p:spPr>
              <a:xfrm>
                <a:off x="2792073" y="2485201"/>
                <a:ext cx="87852" cy="72117"/>
              </a:xfrm>
              <a:prstGeom prst="line">
                <a:avLst/>
              </a:prstGeom>
              <a:ln w="19050">
                <a:solidFill>
                  <a:srgbClr val="66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70" name="Group 43">
              <a:extLst>
                <a:ext uri="{FF2B5EF4-FFF2-40B4-BE49-F238E27FC236}">
                  <a16:creationId xmlns:a16="http://schemas.microsoft.com/office/drawing/2014/main" id="{8D5A2325-E712-972E-688D-A46A0761F93D}"/>
                </a:ext>
              </a:extLst>
            </p:cNvPr>
            <p:cNvGrpSpPr>
              <a:grpSpLocks/>
            </p:cNvGrpSpPr>
            <p:nvPr/>
          </p:nvGrpSpPr>
          <p:grpSpPr bwMode="auto">
            <a:xfrm rot="-4674035">
              <a:off x="5801766" y="3232530"/>
              <a:ext cx="217488" cy="187325"/>
              <a:chOff x="2649" y="3456"/>
              <a:chExt cx="137" cy="117"/>
            </a:xfrm>
          </p:grpSpPr>
          <p:sp>
            <p:nvSpPr>
              <p:cNvPr id="27671" name="Freeform 41">
                <a:extLst>
                  <a:ext uri="{FF2B5EF4-FFF2-40B4-BE49-F238E27FC236}">
                    <a16:creationId xmlns:a16="http://schemas.microsoft.com/office/drawing/2014/main" id="{A17B71DB-C4DD-4C49-7473-F508DA676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" y="3456"/>
                <a:ext cx="24" cy="117"/>
              </a:xfrm>
              <a:custGeom>
                <a:avLst/>
                <a:gdLst>
                  <a:gd name="T0" fmla="*/ 0 w 24"/>
                  <a:gd name="T1" fmla="*/ 0 h 117"/>
                  <a:gd name="T2" fmla="*/ 24 w 24"/>
                  <a:gd name="T3" fmla="*/ 1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4" h="117">
                    <a:moveTo>
                      <a:pt x="0" y="0"/>
                    </a:moveTo>
                    <a:lnTo>
                      <a:pt x="24" y="117"/>
                    </a:lnTo>
                  </a:path>
                </a:pathLst>
              </a:custGeom>
              <a:noFill/>
              <a:ln w="25400" cap="flat" cmpd="sng">
                <a:solidFill>
                  <a:srgbClr val="0EA2E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7672" name="Freeform 42">
                <a:extLst>
                  <a:ext uri="{FF2B5EF4-FFF2-40B4-BE49-F238E27FC236}">
                    <a16:creationId xmlns:a16="http://schemas.microsoft.com/office/drawing/2014/main" id="{1BD73243-A3C5-3DA6-8AEA-0336699D723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716" y="3498"/>
                <a:ext cx="24" cy="117"/>
              </a:xfrm>
              <a:custGeom>
                <a:avLst/>
                <a:gdLst>
                  <a:gd name="T0" fmla="*/ 0 w 24"/>
                  <a:gd name="T1" fmla="*/ 0 h 117"/>
                  <a:gd name="T2" fmla="*/ 24 w 24"/>
                  <a:gd name="T3" fmla="*/ 1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4" h="117">
                    <a:moveTo>
                      <a:pt x="0" y="0"/>
                    </a:moveTo>
                    <a:lnTo>
                      <a:pt x="24" y="117"/>
                    </a:lnTo>
                  </a:path>
                </a:pathLst>
              </a:custGeom>
              <a:noFill/>
              <a:ln w="25400" cap="flat" cmpd="sng">
                <a:solidFill>
                  <a:srgbClr val="0EA2E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</p:grpSp>
      <p:sp>
        <p:nvSpPr>
          <p:cNvPr id="33" name="Text Box 6">
            <a:extLst>
              <a:ext uri="{FF2B5EF4-FFF2-40B4-BE49-F238E27FC236}">
                <a16:creationId xmlns:a16="http://schemas.microsoft.com/office/drawing/2014/main" id="{CBDDBA22-3EFE-A0F1-7112-B3D8D860F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404813"/>
            <a:ext cx="4368800" cy="131286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u="sng">
                <a:latin typeface="Arial" panose="020B0604020202020204" pitchFamily="34" charset="0"/>
              </a:rPr>
              <a:t>Step 1: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Let the coordinates of a moving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point be 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).</a:t>
            </a:r>
          </a:p>
        </p:txBody>
      </p:sp>
      <p:sp>
        <p:nvSpPr>
          <p:cNvPr id="35" name="矩形 46">
            <a:extLst>
              <a:ext uri="{FF2B5EF4-FFF2-40B4-BE49-F238E27FC236}">
                <a16:creationId xmlns:a16="http://schemas.microsoft.com/office/drawing/2014/main" id="{ED65FF56-5164-C124-E2F7-3D43850E6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75" y="1900238"/>
            <a:ext cx="83185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(a)  Let 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) be the coordinates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      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be a point on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such that 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     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HK" altLang="zh-HK" sz="2400"/>
              <a:t>⊥</a:t>
            </a:r>
            <a:r>
              <a:rPr lang="en-US" altLang="zh-HK" sz="2400"/>
              <a:t> </a:t>
            </a:r>
            <a:r>
              <a:rPr lang="en-US" altLang="zh-HK" sz="2400" i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TW" sz="2400" i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五邊形 35">
            <a:extLst>
              <a:ext uri="{FF2B5EF4-FFF2-40B4-BE49-F238E27FC236}">
                <a16:creationId xmlns:a16="http://schemas.microsoft.com/office/drawing/2014/main" id="{F94E9117-C05E-3F34-1FDD-86ECCB303EE8}"/>
              </a:ext>
            </a:extLst>
          </p:cNvPr>
          <p:cNvSpPr/>
          <p:nvPr/>
        </p:nvSpPr>
        <p:spPr>
          <a:xfrm>
            <a:off x="192088" y="1909763"/>
            <a:ext cx="1296987" cy="4651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400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zh-HK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9" name="矩形 14">
            <a:extLst>
              <a:ext uri="{FF2B5EF4-FFF2-40B4-BE49-F238E27FC236}">
                <a16:creationId xmlns:a16="http://schemas.microsoft.com/office/drawing/2014/main" id="{65A4CD6A-9DF7-9781-30AB-B01EC254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888" y="717550"/>
            <a:ext cx="506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F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7660" name="矩形 14">
            <a:extLst>
              <a:ext uri="{FF2B5EF4-FFF2-40B4-BE49-F238E27FC236}">
                <a16:creationId xmlns:a16="http://schemas.microsoft.com/office/drawing/2014/main" id="{0F00C928-1ED9-41F2-1100-19A5FA0D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0700" y="2319338"/>
            <a:ext cx="1327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)</a:t>
            </a:r>
            <a:endParaRPr lang="zh-HK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3DC7A76-4846-5060-2C93-1354BDF15072}"/>
              </a:ext>
            </a:extLst>
          </p:cNvPr>
          <p:cNvSpPr/>
          <p:nvPr/>
        </p:nvSpPr>
        <p:spPr>
          <a:xfrm>
            <a:off x="8859838" y="1558925"/>
            <a:ext cx="338137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x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FDF9DA-DDCE-3924-9B97-5E399A40FF19}"/>
              </a:ext>
            </a:extLst>
          </p:cNvPr>
          <p:cNvSpPr/>
          <p:nvPr/>
        </p:nvSpPr>
        <p:spPr>
          <a:xfrm>
            <a:off x="7178675" y="463550"/>
            <a:ext cx="338138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y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68914-97AF-A446-955E-326A9FF5744F}"/>
              </a:ext>
            </a:extLst>
          </p:cNvPr>
          <p:cNvSpPr/>
          <p:nvPr/>
        </p:nvSpPr>
        <p:spPr>
          <a:xfrm>
            <a:off x="7339013" y="1241425"/>
            <a:ext cx="3556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0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28677" name="矩形 14">
            <a:extLst>
              <a:ext uri="{FF2B5EF4-FFF2-40B4-BE49-F238E27FC236}">
                <a16:creationId xmlns:a16="http://schemas.microsoft.com/office/drawing/2014/main" id="{0BF12356-9C14-939C-5E35-530D3CFCF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074988"/>
            <a:ext cx="1327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(0, –5)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pSp>
        <p:nvGrpSpPr>
          <p:cNvPr id="28678" name="群組 33">
            <a:extLst>
              <a:ext uri="{FF2B5EF4-FFF2-40B4-BE49-F238E27FC236}">
                <a16:creationId xmlns:a16="http://schemas.microsoft.com/office/drawing/2014/main" id="{E9237CA3-288F-076D-962C-6D55B4311F7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923925"/>
            <a:ext cx="3033713" cy="2651125"/>
            <a:chOff x="2627784" y="2924944"/>
            <a:chExt cx="3956050" cy="3456384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1D723AD5-B0E2-BDE8-C3C3-D85A54ACC0F0}"/>
                </a:ext>
              </a:extLst>
            </p:cNvPr>
            <p:cNvCxnSpPr/>
            <p:nvPr/>
          </p:nvCxnSpPr>
          <p:spPr>
            <a:xfrm>
              <a:off x="2627784" y="4046717"/>
              <a:ext cx="3956050" cy="621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0429939-70C7-C971-BE16-85D69518F632}"/>
                </a:ext>
              </a:extLst>
            </p:cNvPr>
            <p:cNvCxnSpPr/>
            <p:nvPr/>
          </p:nvCxnSpPr>
          <p:spPr>
            <a:xfrm flipV="1">
              <a:off x="4536459" y="2924944"/>
              <a:ext cx="0" cy="345638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D5C0162-4B97-E54E-51DB-96A4106B3898}"/>
                </a:ext>
              </a:extLst>
            </p:cNvPr>
            <p:cNvCxnSpPr/>
            <p:nvPr/>
          </p:nvCxnSpPr>
          <p:spPr>
            <a:xfrm>
              <a:off x="2627784" y="3212632"/>
              <a:ext cx="395605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乘號 13">
              <a:extLst>
                <a:ext uri="{FF2B5EF4-FFF2-40B4-BE49-F238E27FC236}">
                  <a16:creationId xmlns:a16="http://schemas.microsoft.com/office/drawing/2014/main" id="{42902D0B-90A2-858A-B62C-99D6FE92E72F}"/>
                </a:ext>
              </a:extLst>
            </p:cNvPr>
            <p:cNvSpPr/>
            <p:nvPr/>
          </p:nvSpPr>
          <p:spPr>
            <a:xfrm>
              <a:off x="4346005" y="5704540"/>
              <a:ext cx="382978" cy="360126"/>
            </a:xfrm>
            <a:prstGeom prst="mathMultiply">
              <a:avLst>
                <a:gd name="adj1" fmla="val 32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5928BC31-1AF4-EEAD-EE6A-BF47313C9DF8}"/>
                </a:ext>
              </a:extLst>
            </p:cNvPr>
            <p:cNvCxnSpPr/>
            <p:nvPr/>
          </p:nvCxnSpPr>
          <p:spPr>
            <a:xfrm flipV="1">
              <a:off x="5795108" y="3212632"/>
              <a:ext cx="0" cy="144050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B017E489-6F97-746A-C995-0F2113B4AA74}"/>
                </a:ext>
              </a:extLst>
            </p:cNvPr>
            <p:cNvCxnSpPr/>
            <p:nvPr/>
          </p:nvCxnSpPr>
          <p:spPr>
            <a:xfrm flipH="1">
              <a:off x="4538530" y="4684181"/>
              <a:ext cx="1256578" cy="120042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乘號 19">
              <a:extLst>
                <a:ext uri="{FF2B5EF4-FFF2-40B4-BE49-F238E27FC236}">
                  <a16:creationId xmlns:a16="http://schemas.microsoft.com/office/drawing/2014/main" id="{2B156EAD-A9F4-DCA1-3866-F74F212E0507}"/>
                </a:ext>
              </a:extLst>
            </p:cNvPr>
            <p:cNvSpPr/>
            <p:nvPr/>
          </p:nvSpPr>
          <p:spPr>
            <a:xfrm>
              <a:off x="5604654" y="4508258"/>
              <a:ext cx="382978" cy="360126"/>
            </a:xfrm>
            <a:prstGeom prst="mathMultiply">
              <a:avLst>
                <a:gd name="adj1" fmla="val 32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grpSp>
          <p:nvGrpSpPr>
            <p:cNvPr id="28701" name="群組 23">
              <a:extLst>
                <a:ext uri="{FF2B5EF4-FFF2-40B4-BE49-F238E27FC236}">
                  <a16:creationId xmlns:a16="http://schemas.microsoft.com/office/drawing/2014/main" id="{0E01BC45-EC24-783D-B88B-D724552683BA}"/>
                </a:ext>
              </a:extLst>
            </p:cNvPr>
            <p:cNvGrpSpPr>
              <a:grpSpLocks/>
            </p:cNvGrpSpPr>
            <p:nvPr/>
          </p:nvGrpSpPr>
          <p:grpSpPr bwMode="auto">
            <a:xfrm rot="629474">
              <a:off x="5214767" y="5018490"/>
              <a:ext cx="259629" cy="233668"/>
              <a:chOff x="2824204" y="2408081"/>
              <a:chExt cx="123799" cy="111535"/>
            </a:xfrm>
          </p:grpSpPr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C27DF393-86DE-ADDC-0932-42C08BA6D46C}"/>
                  </a:ext>
                </a:extLst>
              </p:cNvPr>
              <p:cNvCxnSpPr/>
              <p:nvPr/>
            </p:nvCxnSpPr>
            <p:spPr>
              <a:xfrm>
                <a:off x="2855720" y="2408353"/>
                <a:ext cx="91801" cy="71129"/>
              </a:xfrm>
              <a:prstGeom prst="line">
                <a:avLst/>
              </a:prstGeom>
              <a:ln w="19050">
                <a:solidFill>
                  <a:srgbClr val="66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DFB3181E-F6BF-AEBD-044F-CE06C26919D4}"/>
                  </a:ext>
                </a:extLst>
              </p:cNvPr>
              <p:cNvCxnSpPr/>
              <p:nvPr/>
            </p:nvCxnSpPr>
            <p:spPr>
              <a:xfrm>
                <a:off x="2820844" y="2445639"/>
                <a:ext cx="83904" cy="65202"/>
              </a:xfrm>
              <a:prstGeom prst="line">
                <a:avLst/>
              </a:prstGeom>
              <a:ln w="19050">
                <a:solidFill>
                  <a:srgbClr val="66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02" name="群組 26">
              <a:extLst>
                <a:ext uri="{FF2B5EF4-FFF2-40B4-BE49-F238E27FC236}">
                  <a16:creationId xmlns:a16="http://schemas.microsoft.com/office/drawing/2014/main" id="{9EE2E678-2E53-BB8F-65FC-97D9556959F2}"/>
                </a:ext>
              </a:extLst>
            </p:cNvPr>
            <p:cNvGrpSpPr>
              <a:grpSpLocks/>
            </p:cNvGrpSpPr>
            <p:nvPr/>
          </p:nvGrpSpPr>
          <p:grpSpPr bwMode="auto">
            <a:xfrm rot="-2199677">
              <a:off x="5676326" y="3785514"/>
              <a:ext cx="259631" cy="233668"/>
              <a:chOff x="2792016" y="2447738"/>
              <a:chExt cx="123800" cy="111535"/>
            </a:xfrm>
          </p:grpSpPr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7BDF9282-1241-8A53-7DF2-9CBAD9FFC4F2}"/>
                  </a:ext>
                </a:extLst>
              </p:cNvPr>
              <p:cNvCxnSpPr/>
              <p:nvPr/>
            </p:nvCxnSpPr>
            <p:spPr>
              <a:xfrm>
                <a:off x="2824507" y="2446554"/>
                <a:ext cx="87853" cy="72118"/>
              </a:xfrm>
              <a:prstGeom prst="line">
                <a:avLst/>
              </a:prstGeom>
              <a:ln w="19050">
                <a:solidFill>
                  <a:srgbClr val="66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91D2E9AB-776E-8DA3-80DF-9E479F1DAAAD}"/>
                  </a:ext>
                </a:extLst>
              </p:cNvPr>
              <p:cNvCxnSpPr/>
              <p:nvPr/>
            </p:nvCxnSpPr>
            <p:spPr>
              <a:xfrm>
                <a:off x="2792073" y="2485201"/>
                <a:ext cx="87852" cy="72117"/>
              </a:xfrm>
              <a:prstGeom prst="line">
                <a:avLst/>
              </a:prstGeom>
              <a:ln w="19050">
                <a:solidFill>
                  <a:srgbClr val="66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03" name="Group 43">
              <a:extLst>
                <a:ext uri="{FF2B5EF4-FFF2-40B4-BE49-F238E27FC236}">
                  <a16:creationId xmlns:a16="http://schemas.microsoft.com/office/drawing/2014/main" id="{140BBC25-11E2-3A08-A2B2-9213448EEF2B}"/>
                </a:ext>
              </a:extLst>
            </p:cNvPr>
            <p:cNvGrpSpPr>
              <a:grpSpLocks/>
            </p:cNvGrpSpPr>
            <p:nvPr/>
          </p:nvGrpSpPr>
          <p:grpSpPr bwMode="auto">
            <a:xfrm rot="-4674035">
              <a:off x="5801766" y="3232530"/>
              <a:ext cx="217488" cy="187325"/>
              <a:chOff x="2649" y="3456"/>
              <a:chExt cx="137" cy="117"/>
            </a:xfrm>
          </p:grpSpPr>
          <p:sp>
            <p:nvSpPr>
              <p:cNvPr id="28704" name="Freeform 41">
                <a:extLst>
                  <a:ext uri="{FF2B5EF4-FFF2-40B4-BE49-F238E27FC236}">
                    <a16:creationId xmlns:a16="http://schemas.microsoft.com/office/drawing/2014/main" id="{92120F35-1EF3-BE69-D163-118F5B5AD4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" y="3456"/>
                <a:ext cx="24" cy="117"/>
              </a:xfrm>
              <a:custGeom>
                <a:avLst/>
                <a:gdLst>
                  <a:gd name="T0" fmla="*/ 0 w 24"/>
                  <a:gd name="T1" fmla="*/ 0 h 117"/>
                  <a:gd name="T2" fmla="*/ 24 w 24"/>
                  <a:gd name="T3" fmla="*/ 1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4" h="117">
                    <a:moveTo>
                      <a:pt x="0" y="0"/>
                    </a:moveTo>
                    <a:lnTo>
                      <a:pt x="24" y="117"/>
                    </a:lnTo>
                  </a:path>
                </a:pathLst>
              </a:custGeom>
              <a:noFill/>
              <a:ln w="25400" cap="flat" cmpd="sng">
                <a:solidFill>
                  <a:srgbClr val="0EA2E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8705" name="Freeform 42">
                <a:extLst>
                  <a:ext uri="{FF2B5EF4-FFF2-40B4-BE49-F238E27FC236}">
                    <a16:creationId xmlns:a16="http://schemas.microsoft.com/office/drawing/2014/main" id="{59D96FB4-BB9B-5537-F80B-7B1CF0E331C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716" y="3498"/>
                <a:ext cx="24" cy="117"/>
              </a:xfrm>
              <a:custGeom>
                <a:avLst/>
                <a:gdLst>
                  <a:gd name="T0" fmla="*/ 0 w 24"/>
                  <a:gd name="T1" fmla="*/ 0 h 117"/>
                  <a:gd name="T2" fmla="*/ 24 w 24"/>
                  <a:gd name="T3" fmla="*/ 1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4" h="117">
                    <a:moveTo>
                      <a:pt x="0" y="0"/>
                    </a:moveTo>
                    <a:lnTo>
                      <a:pt x="24" y="117"/>
                    </a:lnTo>
                  </a:path>
                </a:pathLst>
              </a:custGeom>
              <a:noFill/>
              <a:ln w="25400" cap="flat" cmpd="sng">
                <a:solidFill>
                  <a:srgbClr val="0EA2E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</p:grpSp>
      <p:sp>
        <p:nvSpPr>
          <p:cNvPr id="28679" name="矩形 46">
            <a:extLst>
              <a:ext uri="{FF2B5EF4-FFF2-40B4-BE49-F238E27FC236}">
                <a16:creationId xmlns:a16="http://schemas.microsoft.com/office/drawing/2014/main" id="{4D329574-69F4-2609-AB1D-7D86D6EF6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75" y="1916113"/>
            <a:ext cx="83185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(a)  Let 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) be the coordinates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      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be a point on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such that 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     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HK" altLang="zh-HK" sz="2400"/>
              <a:t>⊥</a:t>
            </a:r>
            <a:r>
              <a:rPr lang="en-US" altLang="zh-HK" sz="2400"/>
              <a:t> </a:t>
            </a:r>
            <a:r>
              <a:rPr lang="en-US" altLang="zh-HK" sz="2400" i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TW" sz="2400" i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五邊形 35">
            <a:extLst>
              <a:ext uri="{FF2B5EF4-FFF2-40B4-BE49-F238E27FC236}">
                <a16:creationId xmlns:a16="http://schemas.microsoft.com/office/drawing/2014/main" id="{6D1E2BCF-1FB6-9E90-993E-FD39EAA18673}"/>
              </a:ext>
            </a:extLst>
          </p:cNvPr>
          <p:cNvSpPr/>
          <p:nvPr/>
        </p:nvSpPr>
        <p:spPr>
          <a:xfrm>
            <a:off x="192088" y="3554413"/>
            <a:ext cx="1296987" cy="4651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400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zh-HK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id="{758191FE-AD1F-9771-08EC-54C7725B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4813"/>
            <a:ext cx="5459412" cy="157003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u="sng">
                <a:latin typeface="Arial" panose="020B0604020202020204" pitchFamily="34" charset="0"/>
              </a:rPr>
              <a:t>Step 2: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Set up an equation connecting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according to the condition(s) which the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moving point must satisfy. </a:t>
            </a:r>
          </a:p>
        </p:txBody>
      </p:sp>
      <p:sp>
        <p:nvSpPr>
          <p:cNvPr id="28682" name="Rectangle 2">
            <a:extLst>
              <a:ext uri="{FF2B5EF4-FFF2-40B4-BE49-F238E27FC236}">
                <a16:creationId xmlns:a16="http://schemas.microsoft.com/office/drawing/2014/main" id="{5AC62190-D696-B538-7F82-10EEEC0F2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DD3F256B-49F0-E554-37AE-B776DF43F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3146425"/>
          <a:ext cx="12096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06500" imgH="279400" progId="Equation.3">
                  <p:embed/>
                </p:oleObj>
              </mc:Choice>
              <mc:Fallback>
                <p:oleObj name="方程式" r:id="rId2" imgW="1206500" imgH="2794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146425"/>
                        <a:ext cx="12096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Rectangle 4">
            <a:extLst>
              <a:ext uri="{FF2B5EF4-FFF2-40B4-BE49-F238E27FC236}">
                <a16:creationId xmlns:a16="http://schemas.microsoft.com/office/drawing/2014/main" id="{58C6EC7B-6810-83A5-6851-6452C432D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A5A4E11F-B788-FE01-E9F7-63916585F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571875"/>
          <a:ext cx="3810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810000" imgH="444500" progId="Equation.3">
                  <p:embed/>
                </p:oleObj>
              </mc:Choice>
              <mc:Fallback>
                <p:oleObj name="方程式" r:id="rId4" imgW="3810000" imgH="444500" progId="Equation.3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71875"/>
                        <a:ext cx="38100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Rectangle 6">
            <a:extLst>
              <a:ext uri="{FF2B5EF4-FFF2-40B4-BE49-F238E27FC236}">
                <a16:creationId xmlns:a16="http://schemas.microsoft.com/office/drawing/2014/main" id="{4CEC90E8-8DF1-80B6-75A5-BE3C24CA4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8687" name="Rectangle 8">
            <a:extLst>
              <a:ext uri="{FF2B5EF4-FFF2-40B4-BE49-F238E27FC236}">
                <a16:creationId xmlns:a16="http://schemas.microsoft.com/office/drawing/2014/main" id="{81EAD621-A10D-3637-D3A4-79EF5E605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8688" name="Rectangle 10">
            <a:extLst>
              <a:ext uri="{FF2B5EF4-FFF2-40B4-BE49-F238E27FC236}">
                <a16:creationId xmlns:a16="http://schemas.microsoft.com/office/drawing/2014/main" id="{007365F8-6DCC-2C90-7E19-FB26BA4B4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8689" name="Rectangle 12">
            <a:extLst>
              <a:ext uri="{FF2B5EF4-FFF2-40B4-BE49-F238E27FC236}">
                <a16:creationId xmlns:a16="http://schemas.microsoft.com/office/drawing/2014/main" id="{6DAB2049-0504-F18E-C0BD-1938B6188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40" name="AutoShape 38">
            <a:extLst>
              <a:ext uri="{FF2B5EF4-FFF2-40B4-BE49-F238E27FC236}">
                <a16:creationId xmlns:a16="http://schemas.microsoft.com/office/drawing/2014/main" id="{64001143-DA7B-D5BB-E11B-34378CCAD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4308475"/>
            <a:ext cx="2755900" cy="935038"/>
          </a:xfrm>
          <a:prstGeom prst="wedgeRoundRectCallout">
            <a:avLst>
              <a:gd name="adj1" fmla="val -37360"/>
              <a:gd name="adj2" fmla="val -77774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i="1" dirty="0">
                <a:latin typeface="Arial" charset="0"/>
              </a:rPr>
              <a:t>PF</a:t>
            </a:r>
            <a:r>
              <a:rPr lang="en-US" altLang="zh-TW" sz="2400" dirty="0">
                <a:latin typeface="Arial" charset="0"/>
              </a:rPr>
              <a:t> is a vertical line segment.</a:t>
            </a:r>
          </a:p>
        </p:txBody>
      </p:sp>
      <p:sp>
        <p:nvSpPr>
          <p:cNvPr id="28691" name="矩形 12">
            <a:extLst>
              <a:ext uri="{FF2B5EF4-FFF2-40B4-BE49-F238E27FC236}">
                <a16:creationId xmlns:a16="http://schemas.microsoft.com/office/drawing/2014/main" id="{C9949E25-834D-F482-D4D5-9699931B0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703263"/>
            <a:ext cx="1368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L: y </a:t>
            </a:r>
            <a:r>
              <a:rPr lang="en-US" altLang="zh-TW" sz="2400">
                <a:latin typeface="Arial" panose="020B0604020202020204" pitchFamily="34" charset="0"/>
              </a:rPr>
              <a:t>= 2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8692" name="矩形 14">
            <a:extLst>
              <a:ext uri="{FF2B5EF4-FFF2-40B4-BE49-F238E27FC236}">
                <a16:creationId xmlns:a16="http://schemas.microsoft.com/office/drawing/2014/main" id="{790C493F-4E33-F773-E582-511200613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888" y="717550"/>
            <a:ext cx="506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F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8693" name="矩形 14">
            <a:extLst>
              <a:ext uri="{FF2B5EF4-FFF2-40B4-BE49-F238E27FC236}">
                <a16:creationId xmlns:a16="http://schemas.microsoft.com/office/drawing/2014/main" id="{4686EBA4-E2E9-9CD5-F1FC-58A03390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0700" y="2319338"/>
            <a:ext cx="1327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)</a:t>
            </a:r>
            <a:endParaRPr lang="zh-HK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71C71F8-632C-CB25-7BB9-20681B4C0546}"/>
              </a:ext>
            </a:extLst>
          </p:cNvPr>
          <p:cNvSpPr/>
          <p:nvPr/>
        </p:nvSpPr>
        <p:spPr>
          <a:xfrm>
            <a:off x="8859838" y="1558925"/>
            <a:ext cx="338137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x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7C0427-CC9C-1ADD-4C91-7A2B1EB2C7D7}"/>
              </a:ext>
            </a:extLst>
          </p:cNvPr>
          <p:cNvSpPr/>
          <p:nvPr/>
        </p:nvSpPr>
        <p:spPr>
          <a:xfrm>
            <a:off x="7178675" y="463550"/>
            <a:ext cx="338138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y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210B78-395C-FF1E-3BBC-F19FB75FDE75}"/>
              </a:ext>
            </a:extLst>
          </p:cNvPr>
          <p:cNvSpPr/>
          <p:nvPr/>
        </p:nvSpPr>
        <p:spPr>
          <a:xfrm>
            <a:off x="7339013" y="1241425"/>
            <a:ext cx="3556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0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29701" name="矩形 14">
            <a:extLst>
              <a:ext uri="{FF2B5EF4-FFF2-40B4-BE49-F238E27FC236}">
                <a16:creationId xmlns:a16="http://schemas.microsoft.com/office/drawing/2014/main" id="{77A2EE56-F70D-A3F7-93A7-4D26DDEFE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074988"/>
            <a:ext cx="1327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(0, –5)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pSp>
        <p:nvGrpSpPr>
          <p:cNvPr id="29702" name="群組 33">
            <a:extLst>
              <a:ext uri="{FF2B5EF4-FFF2-40B4-BE49-F238E27FC236}">
                <a16:creationId xmlns:a16="http://schemas.microsoft.com/office/drawing/2014/main" id="{2B748774-39FA-DB88-C364-65299DBA25CE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923925"/>
            <a:ext cx="3033713" cy="2651125"/>
            <a:chOff x="2627784" y="2924944"/>
            <a:chExt cx="3956050" cy="3456384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C341E8A8-4658-9319-B494-322AFCE7B0DD}"/>
                </a:ext>
              </a:extLst>
            </p:cNvPr>
            <p:cNvCxnSpPr/>
            <p:nvPr/>
          </p:nvCxnSpPr>
          <p:spPr>
            <a:xfrm>
              <a:off x="2627784" y="4046717"/>
              <a:ext cx="3956050" cy="621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C2D857D1-352B-30C7-93D8-853C1148D128}"/>
                </a:ext>
              </a:extLst>
            </p:cNvPr>
            <p:cNvCxnSpPr/>
            <p:nvPr/>
          </p:nvCxnSpPr>
          <p:spPr>
            <a:xfrm flipV="1">
              <a:off x="4536459" y="2924944"/>
              <a:ext cx="0" cy="345638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9F67E223-847D-91EA-1E7F-8CB41E11E00D}"/>
                </a:ext>
              </a:extLst>
            </p:cNvPr>
            <p:cNvCxnSpPr/>
            <p:nvPr/>
          </p:nvCxnSpPr>
          <p:spPr>
            <a:xfrm>
              <a:off x="2627784" y="3212632"/>
              <a:ext cx="395605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乘號 13">
              <a:extLst>
                <a:ext uri="{FF2B5EF4-FFF2-40B4-BE49-F238E27FC236}">
                  <a16:creationId xmlns:a16="http://schemas.microsoft.com/office/drawing/2014/main" id="{BAE7C98C-7CBE-5372-CB04-8A6B9EA5C89D}"/>
                </a:ext>
              </a:extLst>
            </p:cNvPr>
            <p:cNvSpPr/>
            <p:nvPr/>
          </p:nvSpPr>
          <p:spPr>
            <a:xfrm>
              <a:off x="4346005" y="5704540"/>
              <a:ext cx="382978" cy="360126"/>
            </a:xfrm>
            <a:prstGeom prst="mathMultiply">
              <a:avLst>
                <a:gd name="adj1" fmla="val 32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0AA8EE5E-D9C1-C298-E446-98A1E54EAD65}"/>
                </a:ext>
              </a:extLst>
            </p:cNvPr>
            <p:cNvCxnSpPr/>
            <p:nvPr/>
          </p:nvCxnSpPr>
          <p:spPr>
            <a:xfrm flipV="1">
              <a:off x="5795108" y="3212632"/>
              <a:ext cx="0" cy="144050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F3CBB1B7-C757-AE9E-53FB-A74C0CFB7425}"/>
                </a:ext>
              </a:extLst>
            </p:cNvPr>
            <p:cNvCxnSpPr/>
            <p:nvPr/>
          </p:nvCxnSpPr>
          <p:spPr>
            <a:xfrm flipH="1">
              <a:off x="4538530" y="4684181"/>
              <a:ext cx="1256578" cy="120042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乘號 19">
              <a:extLst>
                <a:ext uri="{FF2B5EF4-FFF2-40B4-BE49-F238E27FC236}">
                  <a16:creationId xmlns:a16="http://schemas.microsoft.com/office/drawing/2014/main" id="{035DB814-D154-B12C-FB75-6D351CB91D43}"/>
                </a:ext>
              </a:extLst>
            </p:cNvPr>
            <p:cNvSpPr/>
            <p:nvPr/>
          </p:nvSpPr>
          <p:spPr>
            <a:xfrm>
              <a:off x="5604654" y="4508258"/>
              <a:ext cx="382978" cy="360126"/>
            </a:xfrm>
            <a:prstGeom prst="mathMultiply">
              <a:avLst>
                <a:gd name="adj1" fmla="val 32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grpSp>
          <p:nvGrpSpPr>
            <p:cNvPr id="29733" name="群組 23">
              <a:extLst>
                <a:ext uri="{FF2B5EF4-FFF2-40B4-BE49-F238E27FC236}">
                  <a16:creationId xmlns:a16="http://schemas.microsoft.com/office/drawing/2014/main" id="{ECDA75CB-1D8B-861F-E666-3AD0512ED38F}"/>
                </a:ext>
              </a:extLst>
            </p:cNvPr>
            <p:cNvGrpSpPr>
              <a:grpSpLocks/>
            </p:cNvGrpSpPr>
            <p:nvPr/>
          </p:nvGrpSpPr>
          <p:grpSpPr bwMode="auto">
            <a:xfrm rot="629474">
              <a:off x="5214767" y="5018490"/>
              <a:ext cx="259629" cy="233668"/>
              <a:chOff x="2824204" y="2408081"/>
              <a:chExt cx="123799" cy="111535"/>
            </a:xfrm>
          </p:grpSpPr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F0455801-E2CD-B546-56FE-AE2787DA7548}"/>
                  </a:ext>
                </a:extLst>
              </p:cNvPr>
              <p:cNvCxnSpPr/>
              <p:nvPr/>
            </p:nvCxnSpPr>
            <p:spPr>
              <a:xfrm>
                <a:off x="2855720" y="2408353"/>
                <a:ext cx="91801" cy="71129"/>
              </a:xfrm>
              <a:prstGeom prst="line">
                <a:avLst/>
              </a:prstGeom>
              <a:ln w="19050">
                <a:solidFill>
                  <a:srgbClr val="66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56CCDA86-12B8-5FDD-6D4D-6C3209D66014}"/>
                  </a:ext>
                </a:extLst>
              </p:cNvPr>
              <p:cNvCxnSpPr/>
              <p:nvPr/>
            </p:nvCxnSpPr>
            <p:spPr>
              <a:xfrm>
                <a:off x="2820844" y="2445639"/>
                <a:ext cx="83904" cy="65202"/>
              </a:xfrm>
              <a:prstGeom prst="line">
                <a:avLst/>
              </a:prstGeom>
              <a:ln w="19050">
                <a:solidFill>
                  <a:srgbClr val="66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34" name="群組 26">
              <a:extLst>
                <a:ext uri="{FF2B5EF4-FFF2-40B4-BE49-F238E27FC236}">
                  <a16:creationId xmlns:a16="http://schemas.microsoft.com/office/drawing/2014/main" id="{B5B29185-F73C-D3C4-EC0B-79337E48C428}"/>
                </a:ext>
              </a:extLst>
            </p:cNvPr>
            <p:cNvGrpSpPr>
              <a:grpSpLocks/>
            </p:cNvGrpSpPr>
            <p:nvPr/>
          </p:nvGrpSpPr>
          <p:grpSpPr bwMode="auto">
            <a:xfrm rot="-2199677">
              <a:off x="5676326" y="3785514"/>
              <a:ext cx="259631" cy="233668"/>
              <a:chOff x="2792016" y="2447738"/>
              <a:chExt cx="123800" cy="111535"/>
            </a:xfrm>
          </p:grpSpPr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FDD3ACAB-0D70-A7EA-4333-3D5286469129}"/>
                  </a:ext>
                </a:extLst>
              </p:cNvPr>
              <p:cNvCxnSpPr/>
              <p:nvPr/>
            </p:nvCxnSpPr>
            <p:spPr>
              <a:xfrm>
                <a:off x="2824507" y="2446554"/>
                <a:ext cx="87853" cy="72118"/>
              </a:xfrm>
              <a:prstGeom prst="line">
                <a:avLst/>
              </a:prstGeom>
              <a:ln w="19050">
                <a:solidFill>
                  <a:srgbClr val="66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A6434592-4141-AA37-2CC4-B0A8E20D11E3}"/>
                  </a:ext>
                </a:extLst>
              </p:cNvPr>
              <p:cNvCxnSpPr/>
              <p:nvPr/>
            </p:nvCxnSpPr>
            <p:spPr>
              <a:xfrm>
                <a:off x="2792073" y="2485201"/>
                <a:ext cx="87852" cy="72117"/>
              </a:xfrm>
              <a:prstGeom prst="line">
                <a:avLst/>
              </a:prstGeom>
              <a:ln w="19050">
                <a:solidFill>
                  <a:srgbClr val="66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35" name="Group 43">
              <a:extLst>
                <a:ext uri="{FF2B5EF4-FFF2-40B4-BE49-F238E27FC236}">
                  <a16:creationId xmlns:a16="http://schemas.microsoft.com/office/drawing/2014/main" id="{853D6812-1AAF-5EB7-3C4E-60E82FA92070}"/>
                </a:ext>
              </a:extLst>
            </p:cNvPr>
            <p:cNvGrpSpPr>
              <a:grpSpLocks/>
            </p:cNvGrpSpPr>
            <p:nvPr/>
          </p:nvGrpSpPr>
          <p:grpSpPr bwMode="auto">
            <a:xfrm rot="-4674035">
              <a:off x="5801766" y="3232530"/>
              <a:ext cx="217488" cy="187325"/>
              <a:chOff x="2649" y="3456"/>
              <a:chExt cx="137" cy="117"/>
            </a:xfrm>
          </p:grpSpPr>
          <p:sp>
            <p:nvSpPr>
              <p:cNvPr id="29736" name="Freeform 41">
                <a:extLst>
                  <a:ext uri="{FF2B5EF4-FFF2-40B4-BE49-F238E27FC236}">
                    <a16:creationId xmlns:a16="http://schemas.microsoft.com/office/drawing/2014/main" id="{FCA206CB-3EB9-8A8C-DB61-19169FF2A1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" y="3456"/>
                <a:ext cx="24" cy="117"/>
              </a:xfrm>
              <a:custGeom>
                <a:avLst/>
                <a:gdLst>
                  <a:gd name="T0" fmla="*/ 0 w 24"/>
                  <a:gd name="T1" fmla="*/ 0 h 117"/>
                  <a:gd name="T2" fmla="*/ 24 w 24"/>
                  <a:gd name="T3" fmla="*/ 1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4" h="117">
                    <a:moveTo>
                      <a:pt x="0" y="0"/>
                    </a:moveTo>
                    <a:lnTo>
                      <a:pt x="24" y="117"/>
                    </a:lnTo>
                  </a:path>
                </a:pathLst>
              </a:custGeom>
              <a:noFill/>
              <a:ln w="25400" cap="flat" cmpd="sng">
                <a:solidFill>
                  <a:srgbClr val="0EA2E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9737" name="Freeform 42">
                <a:extLst>
                  <a:ext uri="{FF2B5EF4-FFF2-40B4-BE49-F238E27FC236}">
                    <a16:creationId xmlns:a16="http://schemas.microsoft.com/office/drawing/2014/main" id="{6053E984-21F0-A78A-5F9F-FA5D132CA63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716" y="3498"/>
                <a:ext cx="24" cy="117"/>
              </a:xfrm>
              <a:custGeom>
                <a:avLst/>
                <a:gdLst>
                  <a:gd name="T0" fmla="*/ 0 w 24"/>
                  <a:gd name="T1" fmla="*/ 0 h 117"/>
                  <a:gd name="T2" fmla="*/ 24 w 24"/>
                  <a:gd name="T3" fmla="*/ 1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4" h="117">
                    <a:moveTo>
                      <a:pt x="0" y="0"/>
                    </a:moveTo>
                    <a:lnTo>
                      <a:pt x="24" y="117"/>
                    </a:lnTo>
                  </a:path>
                </a:pathLst>
              </a:custGeom>
              <a:noFill/>
              <a:ln w="25400" cap="flat" cmpd="sng">
                <a:solidFill>
                  <a:srgbClr val="0EA2E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</p:grpSp>
      <p:sp>
        <p:nvSpPr>
          <p:cNvPr id="29703" name="矩形 46">
            <a:extLst>
              <a:ext uri="{FF2B5EF4-FFF2-40B4-BE49-F238E27FC236}">
                <a16:creationId xmlns:a16="http://schemas.microsoft.com/office/drawing/2014/main" id="{387FAEAA-AB4A-1820-E83B-39F55F065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75" y="1916113"/>
            <a:ext cx="83185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(a)  Let 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) be the coordinates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      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be a point on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such that 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     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HK" altLang="zh-HK" sz="2400"/>
              <a:t>⊥</a:t>
            </a:r>
            <a:r>
              <a:rPr lang="en-US" altLang="zh-HK" sz="2400"/>
              <a:t> </a:t>
            </a:r>
            <a:r>
              <a:rPr lang="en-US" altLang="zh-HK" sz="2400" i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TW" sz="2400" i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五邊形 35">
            <a:extLst>
              <a:ext uri="{FF2B5EF4-FFF2-40B4-BE49-F238E27FC236}">
                <a16:creationId xmlns:a16="http://schemas.microsoft.com/office/drawing/2014/main" id="{6AE72CE5-CE7C-1C2C-ACE1-5B71DAD167F2}"/>
              </a:ext>
            </a:extLst>
          </p:cNvPr>
          <p:cNvSpPr/>
          <p:nvPr/>
        </p:nvSpPr>
        <p:spPr>
          <a:xfrm>
            <a:off x="192088" y="4092575"/>
            <a:ext cx="1296987" cy="46513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400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zh-HK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5" name="Rectangle 2">
            <a:extLst>
              <a:ext uri="{FF2B5EF4-FFF2-40B4-BE49-F238E27FC236}">
                <a16:creationId xmlns:a16="http://schemas.microsoft.com/office/drawing/2014/main" id="{476C8C7F-EE8C-E04B-0CA9-BD7877272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9706" name="物件 2">
            <a:extLst>
              <a:ext uri="{FF2B5EF4-FFF2-40B4-BE49-F238E27FC236}">
                <a16:creationId xmlns:a16="http://schemas.microsoft.com/office/drawing/2014/main" id="{CCFD11D6-AACE-F36B-D8FB-82E226AB18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3146425"/>
          <a:ext cx="12096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06500" imgH="279400" progId="Equation.3">
                  <p:embed/>
                </p:oleObj>
              </mc:Choice>
              <mc:Fallback>
                <p:oleObj name="方程式" r:id="rId2" imgW="1206500" imgH="2794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146425"/>
                        <a:ext cx="12096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Rectangle 4">
            <a:extLst>
              <a:ext uri="{FF2B5EF4-FFF2-40B4-BE49-F238E27FC236}">
                <a16:creationId xmlns:a16="http://schemas.microsoft.com/office/drawing/2014/main" id="{720A63E6-9B05-40A7-100D-8892BD82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9708" name="物件 9">
            <a:extLst>
              <a:ext uri="{FF2B5EF4-FFF2-40B4-BE49-F238E27FC236}">
                <a16:creationId xmlns:a16="http://schemas.microsoft.com/office/drawing/2014/main" id="{153F6BA1-62D3-9233-87EA-753F85A11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571875"/>
          <a:ext cx="3810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810000" imgH="444500" progId="Equation.3">
                  <p:embed/>
                </p:oleObj>
              </mc:Choice>
              <mc:Fallback>
                <p:oleObj name="方程式" r:id="rId4" imgW="3810000" imgH="444500" progId="Equation.3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71875"/>
                        <a:ext cx="38100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" name="Rectangle 6">
            <a:extLst>
              <a:ext uri="{FF2B5EF4-FFF2-40B4-BE49-F238E27FC236}">
                <a16:creationId xmlns:a16="http://schemas.microsoft.com/office/drawing/2014/main" id="{CAAA79C0-0FA9-3385-0EA9-431182ACF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9C9A4F70-CEDF-E8B4-4257-8C6A378CDB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164013"/>
          <a:ext cx="29051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908300" imgH="393700" progId="Equation.3">
                  <p:embed/>
                </p:oleObj>
              </mc:Choice>
              <mc:Fallback>
                <p:oleObj name="方程式" r:id="rId6" imgW="2908300" imgH="393700" progId="Equation.3">
                  <p:embed/>
                  <p:pic>
                    <p:nvPicPr>
                      <p:cNvPr id="0" name="物件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64013"/>
                        <a:ext cx="29051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Rectangle 8">
            <a:extLst>
              <a:ext uri="{FF2B5EF4-FFF2-40B4-BE49-F238E27FC236}">
                <a16:creationId xmlns:a16="http://schemas.microsoft.com/office/drawing/2014/main" id="{13F3626B-D0A8-F085-4372-DC516BE38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1" name="物件 20">
            <a:extLst>
              <a:ext uri="{FF2B5EF4-FFF2-40B4-BE49-F238E27FC236}">
                <a16:creationId xmlns:a16="http://schemas.microsoft.com/office/drawing/2014/main" id="{7D52326D-6E1E-8084-2F33-72A266375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3938" y="4646613"/>
          <a:ext cx="4352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4356100" imgH="393700" progId="Equation.3">
                  <p:embed/>
                </p:oleObj>
              </mc:Choice>
              <mc:Fallback>
                <p:oleObj name="方程式" r:id="rId8" imgW="4356100" imgH="393700" progId="Equation.3">
                  <p:embed/>
                  <p:pic>
                    <p:nvPicPr>
                      <p:cNvPr id="0" name="物件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4646613"/>
                        <a:ext cx="43529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Rectangle 10">
            <a:extLst>
              <a:ext uri="{FF2B5EF4-FFF2-40B4-BE49-F238E27FC236}">
                <a16:creationId xmlns:a16="http://schemas.microsoft.com/office/drawing/2014/main" id="{1415D422-DCEB-2939-1A44-C0A76998C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3" name="物件 22">
            <a:extLst>
              <a:ext uri="{FF2B5EF4-FFF2-40B4-BE49-F238E27FC236}">
                <a16:creationId xmlns:a16="http://schemas.microsoft.com/office/drawing/2014/main" id="{4FFABE74-8172-FB5B-6092-76D4009EC2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5100638"/>
          <a:ext cx="1952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1955800" imgH="393700" progId="Equation.3">
                  <p:embed/>
                </p:oleObj>
              </mc:Choice>
              <mc:Fallback>
                <p:oleObj name="方程式" r:id="rId10" imgW="1955800" imgH="393700" progId="Equation.3">
                  <p:embed/>
                  <p:pic>
                    <p:nvPicPr>
                      <p:cNvPr id="0" name="物件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100638"/>
                        <a:ext cx="19526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5" name="Rectangle 12">
            <a:extLst>
              <a:ext uri="{FF2B5EF4-FFF2-40B4-BE49-F238E27FC236}">
                <a16:creationId xmlns:a16="http://schemas.microsoft.com/office/drawing/2014/main" id="{893323B8-9554-A40D-653E-FA2D370AF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9" name="物件 38">
            <a:extLst>
              <a:ext uri="{FF2B5EF4-FFF2-40B4-BE49-F238E27FC236}">
                <a16:creationId xmlns:a16="http://schemas.microsoft.com/office/drawing/2014/main" id="{CE173E9C-522C-7167-6B63-6A163F4410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6775" y="5461000"/>
          <a:ext cx="1943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1943100" imgH="723900" progId="Equation.3">
                  <p:embed/>
                </p:oleObj>
              </mc:Choice>
              <mc:Fallback>
                <p:oleObj name="方程式" r:id="rId12" imgW="1943100" imgH="723900" progId="Equation.3">
                  <p:embed/>
                  <p:pic>
                    <p:nvPicPr>
                      <p:cNvPr id="0" name="物件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775" y="5461000"/>
                        <a:ext cx="1943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9">
            <a:extLst>
              <a:ext uri="{FF2B5EF4-FFF2-40B4-BE49-F238E27FC236}">
                <a16:creationId xmlns:a16="http://schemas.microsoft.com/office/drawing/2014/main" id="{D30B7769-446D-7543-16E3-BC21E0B32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427038"/>
            <a:ext cx="5543550" cy="83026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u="sng">
                <a:latin typeface="Arial" panose="020B0604020202020204" pitchFamily="34" charset="0"/>
              </a:rPr>
              <a:t>Step 3: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Simplify the equation if possible. </a:t>
            </a:r>
          </a:p>
        </p:txBody>
      </p:sp>
      <p:sp>
        <p:nvSpPr>
          <p:cNvPr id="41" name="矩形 46">
            <a:extLst>
              <a:ext uri="{FF2B5EF4-FFF2-40B4-BE49-F238E27FC236}">
                <a16:creationId xmlns:a16="http://schemas.microsoft.com/office/drawing/2014/main" id="{DF12DCF7-D1DF-38BB-5CBF-DF216C8D1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6157913"/>
            <a:ext cx="83185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(b)  The locus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is a parabola.</a:t>
            </a:r>
            <a:endParaRPr lang="en-US" altLang="zh-TW" sz="2400" i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CCE5FAC-11F6-9B60-C54F-E90A70EF679A}"/>
              </a:ext>
            </a:extLst>
          </p:cNvPr>
          <p:cNvSpPr/>
          <p:nvPr/>
        </p:nvSpPr>
        <p:spPr>
          <a:xfrm>
            <a:off x="4572000" y="5486400"/>
            <a:ext cx="2376488" cy="6985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pic>
        <p:nvPicPr>
          <p:cNvPr id="42" name="Picture 45">
            <a:hlinkClick r:id="rId14" action="ppaction://hlinkpres?slideindex=1&amp;slidetitle="/>
            <a:extLst>
              <a:ext uri="{FF2B5EF4-FFF2-40B4-BE49-F238E27FC236}">
                <a16:creationId xmlns:a16="http://schemas.microsoft.com/office/drawing/2014/main" id="{745C00E3-E399-222B-6AC4-3C9372081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5276850"/>
            <a:ext cx="295116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>
            <a:hlinkClick r:id="rId16" action="ppaction://hlinkpres?slideindex=1&amp;slidetitle="/>
            <a:extLst>
              <a:ext uri="{FF2B5EF4-FFF2-40B4-BE49-F238E27FC236}">
                <a16:creationId xmlns:a16="http://schemas.microsoft.com/office/drawing/2014/main" id="{8ADB54D0-498A-2E85-8877-A222F82F0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5721350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AutoShape 38">
            <a:extLst>
              <a:ext uri="{FF2B5EF4-FFF2-40B4-BE49-F238E27FC236}">
                <a16:creationId xmlns:a16="http://schemas.microsoft.com/office/drawing/2014/main" id="{91F86066-CE0A-DF8E-2A80-02755264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8" y="3913188"/>
            <a:ext cx="2182812" cy="1198562"/>
          </a:xfrm>
          <a:prstGeom prst="wedgeRoundRectCallout">
            <a:avLst>
              <a:gd name="adj1" fmla="val -47844"/>
              <a:gd name="adj2" fmla="val 83186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This is an equation of a parabola.</a:t>
            </a:r>
          </a:p>
        </p:txBody>
      </p:sp>
      <p:sp>
        <p:nvSpPr>
          <p:cNvPr id="29723" name="矩形 12">
            <a:extLst>
              <a:ext uri="{FF2B5EF4-FFF2-40B4-BE49-F238E27FC236}">
                <a16:creationId xmlns:a16="http://schemas.microsoft.com/office/drawing/2014/main" id="{B3516943-0011-94DD-5B55-17EDE07EE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703263"/>
            <a:ext cx="1368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L: y </a:t>
            </a:r>
            <a:r>
              <a:rPr lang="en-US" altLang="zh-TW" sz="2400">
                <a:latin typeface="Arial" panose="020B0604020202020204" pitchFamily="34" charset="0"/>
              </a:rPr>
              <a:t>= 2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9724" name="矩形 14">
            <a:extLst>
              <a:ext uri="{FF2B5EF4-FFF2-40B4-BE49-F238E27FC236}">
                <a16:creationId xmlns:a16="http://schemas.microsoft.com/office/drawing/2014/main" id="{74B8AD4E-1855-AA8A-AF56-57C698520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888" y="717550"/>
            <a:ext cx="506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F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9725" name="矩形 14">
            <a:extLst>
              <a:ext uri="{FF2B5EF4-FFF2-40B4-BE49-F238E27FC236}">
                <a16:creationId xmlns:a16="http://schemas.microsoft.com/office/drawing/2014/main" id="{820E7BC4-887C-1172-F9C4-F95F9D0AB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0700" y="2319338"/>
            <a:ext cx="1327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)</a:t>
            </a:r>
            <a:endParaRPr lang="zh-HK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40" grpId="0" animBg="1"/>
      <p:bldP spid="40" grpId="1" animBg="1"/>
      <p:bldP spid="41" grpId="0"/>
      <p:bldP spid="3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85">
            <a:extLst>
              <a:ext uri="{FF2B5EF4-FFF2-40B4-BE49-F238E27FC236}">
                <a16:creationId xmlns:a16="http://schemas.microsoft.com/office/drawing/2014/main" id="{A46156EC-BD96-C10B-7D86-D1E197802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038" y="2638425"/>
            <a:ext cx="15208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(–2, –4)</a:t>
            </a:r>
          </a:p>
        </p:txBody>
      </p:sp>
      <p:sp>
        <p:nvSpPr>
          <p:cNvPr id="30723" name="Text Box 285">
            <a:extLst>
              <a:ext uri="{FF2B5EF4-FFF2-40B4-BE49-F238E27FC236}">
                <a16:creationId xmlns:a16="http://schemas.microsoft.com/office/drawing/2014/main" id="{1B59DEEF-E142-4B32-207F-FD391E846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763" y="2281238"/>
            <a:ext cx="12144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(3, –2)</a:t>
            </a:r>
          </a:p>
        </p:txBody>
      </p:sp>
      <p:sp>
        <p:nvSpPr>
          <p:cNvPr id="30724" name="Text Box 285">
            <a:extLst>
              <a:ext uri="{FF2B5EF4-FFF2-40B4-BE49-F238E27FC236}">
                <a16:creationId xmlns:a16="http://schemas.microsoft.com/office/drawing/2014/main" id="{2F08A9C1-9A2A-DE4F-D294-A9E4FE82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0" y="374015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30725" name="Line 12">
            <a:extLst>
              <a:ext uri="{FF2B5EF4-FFF2-40B4-BE49-F238E27FC236}">
                <a16:creationId xmlns:a16="http://schemas.microsoft.com/office/drawing/2014/main" id="{FE2E1291-6554-91B9-3799-E2F1BE934C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0125" y="1635125"/>
            <a:ext cx="14288" cy="29083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0726" name="Line 13">
            <a:extLst>
              <a:ext uri="{FF2B5EF4-FFF2-40B4-BE49-F238E27FC236}">
                <a16:creationId xmlns:a16="http://schemas.microsoft.com/office/drawing/2014/main" id="{BBB63932-6320-0A34-18CD-524F22245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9463" y="2076450"/>
            <a:ext cx="29591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0727" name="Text Box 14">
            <a:extLst>
              <a:ext uri="{FF2B5EF4-FFF2-40B4-BE49-F238E27FC236}">
                <a16:creationId xmlns:a16="http://schemas.microsoft.com/office/drawing/2014/main" id="{6DEF6A27-888B-162E-6D19-E7AA5ADD9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600" y="115728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30728" name="Text Box 15">
            <a:extLst>
              <a:ext uri="{FF2B5EF4-FFF2-40B4-BE49-F238E27FC236}">
                <a16:creationId xmlns:a16="http://schemas.microsoft.com/office/drawing/2014/main" id="{22CAB43F-1935-53DE-88CD-FC3875FA1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550" y="18446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30729" name="Text Box 16">
            <a:extLst>
              <a:ext uri="{FF2B5EF4-FFF2-40B4-BE49-F238E27FC236}">
                <a16:creationId xmlns:a16="http://schemas.microsoft.com/office/drawing/2014/main" id="{4D7DE408-EE50-97AD-B836-E5B66255C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975" y="2143125"/>
            <a:ext cx="381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30730" name="群組 29">
            <a:extLst>
              <a:ext uri="{FF2B5EF4-FFF2-40B4-BE49-F238E27FC236}">
                <a16:creationId xmlns:a16="http://schemas.microsoft.com/office/drawing/2014/main" id="{C9AD6D6F-EF5A-5B3D-0ED3-89794BC63F3C}"/>
              </a:ext>
            </a:extLst>
          </p:cNvPr>
          <p:cNvGrpSpPr>
            <a:grpSpLocks/>
          </p:cNvGrpSpPr>
          <p:nvPr/>
        </p:nvGrpSpPr>
        <p:grpSpPr bwMode="auto">
          <a:xfrm>
            <a:off x="6535738" y="2679700"/>
            <a:ext cx="1736725" cy="1123950"/>
            <a:chOff x="6663857" y="3339928"/>
            <a:chExt cx="1736391" cy="1123019"/>
          </a:xfrm>
        </p:grpSpPr>
        <p:grpSp>
          <p:nvGrpSpPr>
            <p:cNvPr id="30736" name="群組 21">
              <a:extLst>
                <a:ext uri="{FF2B5EF4-FFF2-40B4-BE49-F238E27FC236}">
                  <a16:creationId xmlns:a16="http://schemas.microsoft.com/office/drawing/2014/main" id="{7FE6597B-88CE-CCB4-E062-607018488209}"/>
                </a:ext>
              </a:extLst>
            </p:cNvPr>
            <p:cNvGrpSpPr>
              <a:grpSpLocks/>
            </p:cNvGrpSpPr>
            <p:nvPr/>
          </p:nvGrpSpPr>
          <p:grpSpPr bwMode="auto">
            <a:xfrm rot="7791619">
              <a:off x="6680172" y="3738865"/>
              <a:ext cx="125413" cy="128587"/>
              <a:chOff x="4860032" y="2636911"/>
              <a:chExt cx="216024" cy="223144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B7DEF13D-258F-50BC-4753-272657CC8A26}"/>
                  </a:ext>
                </a:extLst>
              </p:cNvPr>
              <p:cNvCxnSpPr/>
              <p:nvPr/>
            </p:nvCxnSpPr>
            <p:spPr>
              <a:xfrm>
                <a:off x="4866840" y="2643071"/>
                <a:ext cx="215843" cy="22310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DAA77E06-5F69-7E47-C814-E35BC5D99D4B}"/>
                  </a:ext>
                </a:extLst>
              </p:cNvPr>
              <p:cNvCxnSpPr/>
              <p:nvPr/>
            </p:nvCxnSpPr>
            <p:spPr>
              <a:xfrm flipV="1">
                <a:off x="4866840" y="2643071"/>
                <a:ext cx="215843" cy="22310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737" name="群組 25">
              <a:extLst>
                <a:ext uri="{FF2B5EF4-FFF2-40B4-BE49-F238E27FC236}">
                  <a16:creationId xmlns:a16="http://schemas.microsoft.com/office/drawing/2014/main" id="{02101ADC-0B77-2CA5-4271-A832F384FEDA}"/>
                </a:ext>
              </a:extLst>
            </p:cNvPr>
            <p:cNvGrpSpPr>
              <a:grpSpLocks/>
            </p:cNvGrpSpPr>
            <p:nvPr/>
          </p:nvGrpSpPr>
          <p:grpSpPr bwMode="auto">
            <a:xfrm rot="7791619">
              <a:off x="7647925" y="4335947"/>
              <a:ext cx="125413" cy="128588"/>
              <a:chOff x="4860032" y="2636911"/>
              <a:chExt cx="216024" cy="223144"/>
            </a:xfrm>
          </p:grpSpPr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A9B8F53C-BF9A-D271-F5BD-CC7F3A82D4E9}"/>
                  </a:ext>
                </a:extLst>
              </p:cNvPr>
              <p:cNvCxnSpPr/>
              <p:nvPr/>
            </p:nvCxnSpPr>
            <p:spPr>
              <a:xfrm>
                <a:off x="4860212" y="2636901"/>
                <a:ext cx="215843" cy="22310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5107C462-DF6A-D6B5-054E-B5486848CAA4}"/>
                  </a:ext>
                </a:extLst>
              </p:cNvPr>
              <p:cNvCxnSpPr/>
              <p:nvPr/>
            </p:nvCxnSpPr>
            <p:spPr>
              <a:xfrm flipV="1">
                <a:off x="4860212" y="2636901"/>
                <a:ext cx="215843" cy="22310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AAEC30BF-A58C-F228-D067-D01A387A2FEE}"/>
                </a:ext>
              </a:extLst>
            </p:cNvPr>
            <p:cNvCxnSpPr/>
            <p:nvPr/>
          </p:nvCxnSpPr>
          <p:spPr>
            <a:xfrm rot="7791619" flipH="1" flipV="1">
              <a:off x="7149590" y="3537842"/>
              <a:ext cx="160204" cy="11316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B2B72DE-9C71-6DB7-5CFF-C6B5EC04482C}"/>
                </a:ext>
              </a:extLst>
            </p:cNvPr>
            <p:cNvCxnSpPr/>
            <p:nvPr/>
          </p:nvCxnSpPr>
          <p:spPr>
            <a:xfrm flipH="1">
              <a:off x="7730452" y="3389100"/>
              <a:ext cx="615832" cy="9564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740" name="群組 37">
              <a:extLst>
                <a:ext uri="{FF2B5EF4-FFF2-40B4-BE49-F238E27FC236}">
                  <a16:creationId xmlns:a16="http://schemas.microsoft.com/office/drawing/2014/main" id="{A51E8ACE-2974-B8E7-90BC-BB1B4A0440A1}"/>
                </a:ext>
              </a:extLst>
            </p:cNvPr>
            <p:cNvGrpSpPr>
              <a:grpSpLocks/>
            </p:cNvGrpSpPr>
            <p:nvPr/>
          </p:nvGrpSpPr>
          <p:grpSpPr bwMode="auto">
            <a:xfrm rot="7791619">
              <a:off x="8273248" y="3338340"/>
              <a:ext cx="125412" cy="128588"/>
              <a:chOff x="4860032" y="2636911"/>
              <a:chExt cx="216024" cy="223144"/>
            </a:xfrm>
          </p:grpSpPr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A626C9B3-02A3-77DD-2FEE-92ED5FA95D4E}"/>
                  </a:ext>
                </a:extLst>
              </p:cNvPr>
              <p:cNvCxnSpPr/>
              <p:nvPr/>
            </p:nvCxnSpPr>
            <p:spPr>
              <a:xfrm>
                <a:off x="4860040" y="2636975"/>
                <a:ext cx="215847" cy="22310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3D4C6DE1-95AE-93C1-5A44-A2E82A75F467}"/>
                  </a:ext>
                </a:extLst>
              </p:cNvPr>
              <p:cNvCxnSpPr/>
              <p:nvPr/>
            </p:nvCxnSpPr>
            <p:spPr>
              <a:xfrm flipV="1">
                <a:off x="4860040" y="2636975"/>
                <a:ext cx="215847" cy="22310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731" name="群組 34">
            <a:extLst>
              <a:ext uri="{FF2B5EF4-FFF2-40B4-BE49-F238E27FC236}">
                <a16:creationId xmlns:a16="http://schemas.microsoft.com/office/drawing/2014/main" id="{58A349F5-14E8-71AA-3BC4-4FF8D1C9D338}"/>
              </a:ext>
            </a:extLst>
          </p:cNvPr>
          <p:cNvGrpSpPr>
            <a:grpSpLocks/>
          </p:cNvGrpSpPr>
          <p:nvPr/>
        </p:nvGrpSpPr>
        <p:grpSpPr bwMode="auto">
          <a:xfrm>
            <a:off x="7370763" y="3362325"/>
            <a:ext cx="369887" cy="247650"/>
            <a:chOff x="7369969" y="3362325"/>
            <a:chExt cx="370383" cy="247650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283A24D1-09D1-B63A-9997-70F5CB48828C}"/>
                </a:ext>
              </a:extLst>
            </p:cNvPr>
            <p:cNvCxnSpPr/>
            <p:nvPr/>
          </p:nvCxnSpPr>
          <p:spPr>
            <a:xfrm flipH="1" flipV="1">
              <a:off x="7514625" y="3367088"/>
              <a:ext cx="225727" cy="142875"/>
            </a:xfrm>
            <a:prstGeom prst="line">
              <a:avLst/>
            </a:prstGeom>
            <a:ln w="28575">
              <a:solidFill>
                <a:srgbClr val="66CC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6B64C5FE-EC07-B88C-25C1-1955A94DD12F}"/>
                </a:ext>
              </a:extLst>
            </p:cNvPr>
            <p:cNvCxnSpPr/>
            <p:nvPr/>
          </p:nvCxnSpPr>
          <p:spPr>
            <a:xfrm flipH="1">
              <a:off x="7369969" y="3362325"/>
              <a:ext cx="147835" cy="247650"/>
            </a:xfrm>
            <a:prstGeom prst="line">
              <a:avLst/>
            </a:prstGeom>
            <a:ln w="28575">
              <a:solidFill>
                <a:srgbClr val="66CC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732" name="矩形 35">
            <a:extLst>
              <a:ext uri="{FF2B5EF4-FFF2-40B4-BE49-F238E27FC236}">
                <a16:creationId xmlns:a16="http://schemas.microsoft.com/office/drawing/2014/main" id="{56DCB3E5-2B9E-7C4E-CED2-BAC359A9A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949325"/>
            <a:ext cx="5410200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In the figure,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(–2, –4) 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(3, –2) are two points, 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is a moving point.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(a)	Find the equation of the 	locus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such that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AP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HK" altLang="zh-HK" sz="2400">
                <a:latin typeface="Arial" panose="020B0604020202020204" pitchFamily="34" charset="0"/>
              </a:rPr>
              <a:t>⊥</a:t>
            </a:r>
            <a:r>
              <a:rPr lang="en-US" altLang="zh-HK" sz="2400">
                <a:latin typeface="Arial" panose="020B0604020202020204" pitchFamily="34" charset="0"/>
              </a:rPr>
              <a:t> </a:t>
            </a:r>
            <a:r>
              <a:rPr lang="en-US" altLang="zh-HK" sz="2400" i="1">
                <a:latin typeface="Arial" panose="020B0604020202020204" pitchFamily="34" charset="0"/>
              </a:rPr>
              <a:t>BP</a:t>
            </a:r>
            <a:r>
              <a:rPr lang="en-US" altLang="zh-HK" sz="2400">
                <a:latin typeface="Arial" panose="020B0604020202020204" pitchFamily="34" charset="0"/>
              </a:rPr>
              <a:t>.</a:t>
            </a:r>
            <a:br>
              <a:rPr lang="en-US" altLang="zh-HK" sz="2400">
                <a:latin typeface="Arial" panose="020B0604020202020204" pitchFamily="34" charset="0"/>
              </a:rPr>
            </a:br>
            <a:r>
              <a:rPr lang="en-US" altLang="zh-HK" sz="2400">
                <a:latin typeface="Arial" panose="020B0604020202020204" pitchFamily="34" charset="0"/>
              </a:rPr>
              <a:t>(b)	What kind of curve is the locus 	in (a)?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3" name="Rectangle 4">
            <a:extLst>
              <a:ext uri="{FF2B5EF4-FFF2-40B4-BE49-F238E27FC236}">
                <a16:creationId xmlns:a16="http://schemas.microsoft.com/office/drawing/2014/main" id="{DA5363F0-81D1-DD43-7CF4-E31C84F0B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04813"/>
            <a:ext cx="5640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>
            <a:extLst>
              <a:ext uri="{FF2B5EF4-FFF2-40B4-BE49-F238E27FC236}">
                <a16:creationId xmlns:a16="http://schemas.microsoft.com/office/drawing/2014/main" id="{C8E76D02-358E-E5B5-652E-64256277C171}"/>
              </a:ext>
            </a:extLst>
          </p:cNvPr>
          <p:cNvGrpSpPr>
            <a:grpSpLocks/>
          </p:cNvGrpSpPr>
          <p:nvPr/>
        </p:nvGrpSpPr>
        <p:grpSpPr bwMode="auto">
          <a:xfrm>
            <a:off x="141288" y="357188"/>
            <a:ext cx="8507412" cy="1200150"/>
            <a:chOff x="362894" y="2297410"/>
            <a:chExt cx="8507413" cy="1200033"/>
          </a:xfrm>
        </p:grpSpPr>
        <p:sp>
          <p:nvSpPr>
            <p:cNvPr id="31794" name="Rectangle 8">
              <a:extLst>
                <a:ext uri="{FF2B5EF4-FFF2-40B4-BE49-F238E27FC236}">
                  <a16:creationId xmlns:a16="http://schemas.microsoft.com/office/drawing/2014/main" id="{8080E73A-8E8F-1486-3E58-A05D42523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94" y="2327250"/>
              <a:ext cx="8507413" cy="117019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95" name="Text Box 9">
              <a:extLst>
                <a:ext uri="{FF2B5EF4-FFF2-40B4-BE49-F238E27FC236}">
                  <a16:creationId xmlns:a16="http://schemas.microsoft.com/office/drawing/2014/main" id="{470C255A-C87A-B5BF-FE99-05FBD282E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2297410"/>
              <a:ext cx="8423275" cy="12000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TW" sz="2400" b="1" u="sng">
                  <a:latin typeface="Arial" panose="020B0604020202020204" pitchFamily="34" charset="0"/>
                </a:rPr>
                <a:t>Step 2:</a:t>
              </a:r>
              <a:r>
                <a:rPr lang="en-US" altLang="zh-TW" sz="2400">
                  <a:latin typeface="Arial" panose="020B0604020202020204" pitchFamily="34" charset="0"/>
                </a:rPr>
                <a:t> </a:t>
              </a:r>
              <a:br>
                <a:rPr lang="en-US" altLang="zh-TW" sz="2400">
                  <a:latin typeface="Arial" panose="020B0604020202020204" pitchFamily="34" charset="0"/>
                </a:rPr>
              </a:br>
              <a:r>
                <a:rPr lang="en-US" altLang="zh-TW" sz="2400">
                  <a:latin typeface="Arial" panose="020B0604020202020204" pitchFamily="34" charset="0"/>
                </a:rPr>
                <a:t>Set up an equation connecting </a:t>
              </a:r>
              <a:r>
                <a:rPr lang="en-US" altLang="zh-TW" sz="2400" i="1">
                  <a:latin typeface="Arial" panose="020B0604020202020204" pitchFamily="34" charset="0"/>
                </a:rPr>
                <a:t>x</a:t>
              </a:r>
              <a:r>
                <a:rPr lang="en-US" altLang="zh-TW" sz="2400">
                  <a:latin typeface="Arial" panose="020B0604020202020204" pitchFamily="34" charset="0"/>
                </a:rPr>
                <a:t> and </a:t>
              </a:r>
              <a:r>
                <a:rPr lang="en-US" altLang="zh-TW" sz="2400" i="1">
                  <a:latin typeface="Arial" panose="020B0604020202020204" pitchFamily="34" charset="0"/>
                </a:rPr>
                <a:t>y</a:t>
              </a:r>
              <a:r>
                <a:rPr lang="en-US" altLang="zh-TW" sz="2400">
                  <a:latin typeface="Arial" panose="020B0604020202020204" pitchFamily="34" charset="0"/>
                </a:rPr>
                <a:t> according to the condition(s) which the moving point must satisfy. </a:t>
              </a: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7D97FB1D-9091-B8FC-AD29-016264D0A5EF}"/>
              </a:ext>
            </a:extLst>
          </p:cNvPr>
          <p:cNvGrpSpPr>
            <a:grpSpLocks/>
          </p:cNvGrpSpPr>
          <p:nvPr/>
        </p:nvGrpSpPr>
        <p:grpSpPr bwMode="auto">
          <a:xfrm>
            <a:off x="168275" y="436563"/>
            <a:ext cx="8507413" cy="935037"/>
            <a:chOff x="352425" y="1342852"/>
            <a:chExt cx="8507413" cy="935037"/>
          </a:xfrm>
        </p:grpSpPr>
        <p:sp>
          <p:nvSpPr>
            <p:cNvPr id="31792" name="Rectangle 5">
              <a:extLst>
                <a:ext uri="{FF2B5EF4-FFF2-40B4-BE49-F238E27FC236}">
                  <a16:creationId xmlns:a16="http://schemas.microsoft.com/office/drawing/2014/main" id="{6A9DBFBD-ABAA-61AA-96F9-A615030EA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5" y="1342852"/>
              <a:ext cx="8507413" cy="93503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93" name="Text Box 6">
              <a:extLst>
                <a:ext uri="{FF2B5EF4-FFF2-40B4-BE49-F238E27FC236}">
                  <a16:creationId xmlns:a16="http://schemas.microsoft.com/office/drawing/2014/main" id="{009BED41-2423-6873-F8A4-A1D6593A4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1342852"/>
              <a:ext cx="8278813" cy="904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TW" sz="2400" b="1" u="sng">
                  <a:latin typeface="Arial" panose="020B0604020202020204" pitchFamily="34" charset="0"/>
                </a:rPr>
                <a:t>Step 1:</a:t>
              </a:r>
              <a:r>
                <a:rPr lang="en-US" altLang="zh-TW" sz="2400">
                  <a:latin typeface="Arial" panose="020B0604020202020204" pitchFamily="34" charset="0"/>
                </a:rPr>
                <a:t> </a:t>
              </a:r>
            </a:p>
            <a:p>
              <a:pPr eaLnBrk="1" hangingPunct="1"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Let the coordinates of a moving point be (</a:t>
              </a:r>
              <a:r>
                <a:rPr lang="en-US" altLang="zh-TW" sz="2400" i="1">
                  <a:latin typeface="Arial" panose="020B0604020202020204" pitchFamily="34" charset="0"/>
                </a:rPr>
                <a:t>x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 i="1">
                  <a:latin typeface="Arial" panose="020B0604020202020204" pitchFamily="34" charset="0"/>
                </a:rPr>
                <a:t>y</a:t>
              </a:r>
              <a:r>
                <a:rPr lang="en-US" altLang="zh-TW" sz="2400">
                  <a:latin typeface="Arial" panose="020B0604020202020204" pitchFamily="34" charset="0"/>
                </a:rPr>
                <a:t>).</a:t>
              </a: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DAC2E81B-5DAC-597D-93A4-C6183168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5951538"/>
            <a:ext cx="82565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 The equation of the locus of </a:t>
            </a:r>
            <a:r>
              <a:rPr lang="en-US" altLang="zh-HK" sz="2400" i="1">
                <a:latin typeface="Arial" panose="020B0604020202020204" pitchFamily="34" charset="0"/>
              </a:rPr>
              <a:t>P</a:t>
            </a:r>
            <a:r>
              <a:rPr lang="en-US" altLang="zh-HK" sz="2400">
                <a:latin typeface="Arial" panose="020B0604020202020204" pitchFamily="34" charset="0"/>
              </a:rPr>
              <a:t> is </a:t>
            </a:r>
            <a:r>
              <a:rPr lang="en-US" altLang="zh-HK" sz="2400" i="1">
                <a:latin typeface="Arial" panose="020B0604020202020204" pitchFamily="34" charset="0"/>
              </a:rPr>
              <a:t>x</a:t>
            </a:r>
            <a:r>
              <a:rPr lang="en-US" altLang="zh-HK" sz="2400" baseline="30000">
                <a:latin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</a:rPr>
              <a:t> + </a:t>
            </a:r>
            <a:r>
              <a:rPr lang="en-US" altLang="zh-HK" sz="2400" i="1">
                <a:latin typeface="Arial" panose="020B0604020202020204" pitchFamily="34" charset="0"/>
              </a:rPr>
              <a:t>y</a:t>
            </a:r>
            <a:r>
              <a:rPr lang="en-US" altLang="zh-HK" sz="2400" baseline="30000">
                <a:latin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</a:rPr>
              <a:t> – </a:t>
            </a:r>
            <a:r>
              <a:rPr lang="en-US" altLang="zh-HK" sz="2400" i="1">
                <a:latin typeface="Arial" panose="020B0604020202020204" pitchFamily="34" charset="0"/>
              </a:rPr>
              <a:t>x</a:t>
            </a:r>
            <a:r>
              <a:rPr lang="en-US" altLang="zh-HK" sz="2400">
                <a:latin typeface="Arial" panose="020B0604020202020204" pitchFamily="34" charset="0"/>
              </a:rPr>
              <a:t> + 6</a:t>
            </a:r>
            <a:r>
              <a:rPr lang="en-US" altLang="zh-HK" sz="2400" i="1">
                <a:latin typeface="Arial" panose="020B0604020202020204" pitchFamily="34" charset="0"/>
              </a:rPr>
              <a:t>y</a:t>
            </a:r>
            <a:r>
              <a:rPr lang="en-US" altLang="zh-HK" sz="2400">
                <a:latin typeface="Arial" panose="020B0604020202020204" pitchFamily="34" charset="0"/>
              </a:rPr>
              <a:t> + 2 = 0.</a:t>
            </a:r>
            <a:endParaRPr lang="zh-TW" altLang="zh-HK" sz="2400" i="1">
              <a:latin typeface="Arial" panose="020B0604020202020204" pitchFamily="34" charset="0"/>
            </a:endParaRP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96B29E69-11EC-46CD-5697-EE448EA929D8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509588"/>
            <a:ext cx="8507413" cy="935037"/>
            <a:chOff x="325835" y="4051002"/>
            <a:chExt cx="8507412" cy="935037"/>
          </a:xfrm>
        </p:grpSpPr>
        <p:sp>
          <p:nvSpPr>
            <p:cNvPr id="31790" name="Rectangle 11">
              <a:extLst>
                <a:ext uri="{FF2B5EF4-FFF2-40B4-BE49-F238E27FC236}">
                  <a16:creationId xmlns:a16="http://schemas.microsoft.com/office/drawing/2014/main" id="{AEC6E94F-A7ED-B150-38B4-7FE73EF89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835" y="4051002"/>
              <a:ext cx="8507412" cy="93503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91" name="Text Box 12">
              <a:extLst>
                <a:ext uri="{FF2B5EF4-FFF2-40B4-BE49-F238E27FC236}">
                  <a16:creationId xmlns:a16="http://schemas.microsoft.com/office/drawing/2014/main" id="{47E67868-AA73-CEF2-46A7-4647F492B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85" y="4051002"/>
              <a:ext cx="7559675" cy="89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TW" sz="2400" b="1" u="sng">
                  <a:latin typeface="Arial" panose="020B0604020202020204" pitchFamily="34" charset="0"/>
                </a:rPr>
                <a:t>Step 3:</a:t>
              </a:r>
              <a:r>
                <a:rPr lang="en-US" altLang="zh-TW" sz="2400">
                  <a:latin typeface="Arial" panose="020B0604020202020204" pitchFamily="34" charset="0"/>
                </a:rPr>
                <a:t> </a:t>
              </a:r>
            </a:p>
            <a:p>
              <a:pPr eaLnBrk="1" hangingPunct="1"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Simplify the equation if possible.</a:t>
              </a:r>
            </a:p>
          </p:txBody>
        </p:sp>
      </p:grpSp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530C0B83-C071-97F0-B91C-801EA8A5E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4900" y="5084763"/>
          <a:ext cx="32385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3238500" imgH="393700" progId="Equation.3">
                  <p:embed/>
                </p:oleObj>
              </mc:Choice>
              <mc:Fallback>
                <p:oleObj name="方程式" r:id="rId3" imgW="3238500" imgH="393700" progId="Equation.3">
                  <p:embed/>
                  <p:pic>
                    <p:nvPicPr>
                      <p:cNvPr id="0" name="物件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5084763"/>
                        <a:ext cx="32385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物件 38">
            <a:extLst>
              <a:ext uri="{FF2B5EF4-FFF2-40B4-BE49-F238E27FC236}">
                <a16:creationId xmlns:a16="http://schemas.microsoft.com/office/drawing/2014/main" id="{B996D1F0-FA31-E56B-62EF-9250159534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7938" y="5559425"/>
          <a:ext cx="30480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3048000" imgH="393700" progId="Equation.3">
                  <p:embed/>
                </p:oleObj>
              </mc:Choice>
              <mc:Fallback>
                <p:oleObj name="方程式" r:id="rId5" imgW="3048000" imgH="393700" progId="Equation.3">
                  <p:embed/>
                  <p:pic>
                    <p:nvPicPr>
                      <p:cNvPr id="0" name="物件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5559425"/>
                        <a:ext cx="30480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44D3E359-86AC-6C9C-2935-B24A4967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1628775"/>
            <a:ext cx="59150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(a)   Let 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) be the coordinates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3826CE0-9D82-B5D0-19A9-F74B5547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2103438"/>
            <a:ext cx="5913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∵</a:t>
            </a:r>
            <a:r>
              <a:rPr lang="en-US" altLang="zh-HK" sz="2400">
                <a:latin typeface="Arial" panose="020B0604020202020204" pitchFamily="34" charset="0"/>
              </a:rPr>
              <a:t>	</a:t>
            </a:r>
            <a:r>
              <a:rPr lang="en-US" altLang="zh-HK" sz="2400" i="1">
                <a:latin typeface="Arial" panose="020B0604020202020204" pitchFamily="34" charset="0"/>
              </a:rPr>
              <a:t>AP</a:t>
            </a:r>
            <a:r>
              <a:rPr lang="en-US" altLang="zh-HK" sz="2400">
                <a:latin typeface="Arial" panose="020B0604020202020204" pitchFamily="34" charset="0"/>
              </a:rPr>
              <a:t> </a:t>
            </a:r>
            <a:r>
              <a:rPr lang="zh-HK" altLang="zh-HK" sz="2400">
                <a:latin typeface="Arial" panose="020B0604020202020204" pitchFamily="34" charset="0"/>
              </a:rPr>
              <a:t>⊥</a:t>
            </a:r>
            <a:r>
              <a:rPr lang="en-US" altLang="zh-HK" sz="2400">
                <a:latin typeface="Arial" panose="020B0604020202020204" pitchFamily="34" charset="0"/>
              </a:rPr>
              <a:t> </a:t>
            </a:r>
            <a:r>
              <a:rPr lang="en-US" altLang="zh-HK" sz="2400" i="1">
                <a:latin typeface="Arial" panose="020B0604020202020204" pitchFamily="34" charset="0"/>
              </a:rPr>
              <a:t>BP</a:t>
            </a:r>
            <a:endParaRPr lang="zh-TW" altLang="zh-HK" sz="2400" i="1">
              <a:latin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8CA29D9-32A1-F186-9835-CE5F55AEE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2708275"/>
            <a:ext cx="5913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endParaRPr lang="zh-TW" altLang="zh-HK" sz="2400" i="1">
              <a:latin typeface="Arial" panose="020B0604020202020204" pitchFamily="34" charset="0"/>
            </a:endParaRPr>
          </a:p>
        </p:txBody>
      </p:sp>
      <p:sp>
        <p:nvSpPr>
          <p:cNvPr id="31755" name="Rectangle 2">
            <a:extLst>
              <a:ext uri="{FF2B5EF4-FFF2-40B4-BE49-F238E27FC236}">
                <a16:creationId xmlns:a16="http://schemas.microsoft.com/office/drawing/2014/main" id="{1CAC562C-F741-D42C-6EA7-2F09A275C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5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F75B0EE1-32C9-95FA-0091-214EF43ECA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4313" y="2566988"/>
          <a:ext cx="30003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2997200" imgH="787400" progId="Equation.3">
                  <p:embed/>
                </p:oleObj>
              </mc:Choice>
              <mc:Fallback>
                <p:oleObj name="方程式" r:id="rId7" imgW="2997200" imgH="7874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2566988"/>
                        <a:ext cx="30003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Rectangle 4">
            <a:extLst>
              <a:ext uri="{FF2B5EF4-FFF2-40B4-BE49-F238E27FC236}">
                <a16:creationId xmlns:a16="http://schemas.microsoft.com/office/drawing/2014/main" id="{02B06463-AB9E-9E4F-AA58-5EF905903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5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44711D94-9CDC-AB42-370B-D8491706D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5038" y="3429000"/>
          <a:ext cx="22764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2273300" imgH="723900" progId="Equation.3">
                  <p:embed/>
                </p:oleObj>
              </mc:Choice>
              <mc:Fallback>
                <p:oleObj name="方程式" r:id="rId9" imgW="2273300" imgH="7239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3429000"/>
                        <a:ext cx="22764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Rectangle 6">
            <a:extLst>
              <a:ext uri="{FF2B5EF4-FFF2-40B4-BE49-F238E27FC236}">
                <a16:creationId xmlns:a16="http://schemas.microsoft.com/office/drawing/2014/main" id="{946C2A7E-93B9-9E35-ADCA-8E41021B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5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E3B045F0-6C90-01ED-422E-1F12475DC6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9500" y="4224338"/>
          <a:ext cx="21240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1" imgW="2120900" imgH="762000" progId="Equation.3">
                  <p:embed/>
                </p:oleObj>
              </mc:Choice>
              <mc:Fallback>
                <p:oleObj name="方程式" r:id="rId11" imgW="2120900" imgH="7620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4224338"/>
                        <a:ext cx="21240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1" name="Rectangle 8">
            <a:extLst>
              <a:ext uri="{FF2B5EF4-FFF2-40B4-BE49-F238E27FC236}">
                <a16:creationId xmlns:a16="http://schemas.microsoft.com/office/drawing/2014/main" id="{B8DF3D79-3916-415B-705F-E466074D7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5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1762" name="Rectangle 10">
            <a:extLst>
              <a:ext uri="{FF2B5EF4-FFF2-40B4-BE49-F238E27FC236}">
                <a16:creationId xmlns:a16="http://schemas.microsoft.com/office/drawing/2014/main" id="{69B120FE-72DF-4602-E24B-D72B06614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5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4" name="AutoShape 38">
            <a:extLst>
              <a:ext uri="{FF2B5EF4-FFF2-40B4-BE49-F238E27FC236}">
                <a16:creationId xmlns:a16="http://schemas.microsoft.com/office/drawing/2014/main" id="{C27D8EC5-E55E-CE03-DD78-3B64A96C1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538538"/>
            <a:ext cx="3760788" cy="1079500"/>
          </a:xfrm>
          <a:prstGeom prst="wedgeRoundRectCallout">
            <a:avLst>
              <a:gd name="adj1" fmla="val 20569"/>
              <a:gd name="adj2" fmla="val -82425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The product of the slopes of two perpendicular lines is –1.</a:t>
            </a:r>
          </a:p>
        </p:txBody>
      </p:sp>
      <p:grpSp>
        <p:nvGrpSpPr>
          <p:cNvPr id="31764" name="群組 76">
            <a:extLst>
              <a:ext uri="{FF2B5EF4-FFF2-40B4-BE49-F238E27FC236}">
                <a16:creationId xmlns:a16="http://schemas.microsoft.com/office/drawing/2014/main" id="{9253617F-EC41-956D-7595-AE1D662915DF}"/>
              </a:ext>
            </a:extLst>
          </p:cNvPr>
          <p:cNvGrpSpPr>
            <a:grpSpLocks/>
          </p:cNvGrpSpPr>
          <p:nvPr/>
        </p:nvGrpSpPr>
        <p:grpSpPr bwMode="auto">
          <a:xfrm>
            <a:off x="5859463" y="1331913"/>
            <a:ext cx="3240087" cy="3387725"/>
            <a:chOff x="5858944" y="697830"/>
            <a:chExt cx="3241327" cy="3386137"/>
          </a:xfrm>
        </p:grpSpPr>
        <p:sp>
          <p:nvSpPr>
            <p:cNvPr id="31768" name="Text Box 285">
              <a:extLst>
                <a:ext uri="{FF2B5EF4-FFF2-40B4-BE49-F238E27FC236}">
                  <a16:creationId xmlns:a16="http://schemas.microsoft.com/office/drawing/2014/main" id="{D822DD7C-A636-ED3E-08F5-257A5D482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7713" y="2179414"/>
              <a:ext cx="152081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</a:rPr>
                <a:t>(–2, –4)</a:t>
              </a:r>
            </a:p>
          </p:txBody>
        </p:sp>
        <p:sp>
          <p:nvSpPr>
            <p:cNvPr id="31769" name="Text Box 285">
              <a:extLst>
                <a:ext uri="{FF2B5EF4-FFF2-40B4-BE49-F238E27FC236}">
                  <a16:creationId xmlns:a16="http://schemas.microsoft.com/office/drawing/2014/main" id="{46E2A24E-BD52-41DA-6AED-E784CF6C2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194" y="1821451"/>
              <a:ext cx="1214437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</a:rPr>
                <a:t>(3, –2)</a:t>
              </a:r>
            </a:p>
          </p:txBody>
        </p:sp>
        <p:sp>
          <p:nvSpPr>
            <p:cNvPr id="31770" name="Line 12">
              <a:extLst>
                <a:ext uri="{FF2B5EF4-FFF2-40B4-BE49-F238E27FC236}">
                  <a16:creationId xmlns:a16="http://schemas.microsoft.com/office/drawing/2014/main" id="{39121E4A-4E2B-5E48-59AF-BBB46E5118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49607" y="1175667"/>
              <a:ext cx="14287" cy="29083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71" name="Line 13">
              <a:extLst>
                <a:ext uri="{FF2B5EF4-FFF2-40B4-BE49-F238E27FC236}">
                  <a16:creationId xmlns:a16="http://schemas.microsoft.com/office/drawing/2014/main" id="{97F9348B-DECC-631F-E6EB-E0A16437E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8944" y="1428527"/>
              <a:ext cx="29591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72" name="Text Box 14">
              <a:extLst>
                <a:ext uri="{FF2B5EF4-FFF2-40B4-BE49-F238E27FC236}">
                  <a16:creationId xmlns:a16="http://schemas.microsoft.com/office/drawing/2014/main" id="{F4758636-16EE-B7A2-1988-A1F4C9553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3082" y="69783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31773" name="Text Box 15">
              <a:extLst>
                <a:ext uri="{FF2B5EF4-FFF2-40B4-BE49-F238E27FC236}">
                  <a16:creationId xmlns:a16="http://schemas.microsoft.com/office/drawing/2014/main" id="{6167FBFB-16D9-40B2-47F4-67101884F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9271" y="1196752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31774" name="Text Box 16">
              <a:extLst>
                <a:ext uri="{FF2B5EF4-FFF2-40B4-BE49-F238E27FC236}">
                  <a16:creationId xmlns:a16="http://schemas.microsoft.com/office/drawing/2014/main" id="{BA088B24-EDA1-D572-3FF1-5942CED3C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9301" y="1412776"/>
              <a:ext cx="381000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0</a:t>
              </a:r>
            </a:p>
          </p:txBody>
        </p:sp>
        <p:grpSp>
          <p:nvGrpSpPr>
            <p:cNvPr id="31775" name="群組 84">
              <a:extLst>
                <a:ext uri="{FF2B5EF4-FFF2-40B4-BE49-F238E27FC236}">
                  <a16:creationId xmlns:a16="http://schemas.microsoft.com/office/drawing/2014/main" id="{9913067E-C9B1-213D-24E8-4B6A55CAF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5386" y="2220707"/>
              <a:ext cx="1736391" cy="1123019"/>
              <a:chOff x="6663857" y="3339928"/>
              <a:chExt cx="1736391" cy="1123019"/>
            </a:xfrm>
          </p:grpSpPr>
          <p:grpSp>
            <p:nvGrpSpPr>
              <p:cNvPr id="31779" name="群組 21">
                <a:extLst>
                  <a:ext uri="{FF2B5EF4-FFF2-40B4-BE49-F238E27FC236}">
                    <a16:creationId xmlns:a16="http://schemas.microsoft.com/office/drawing/2014/main" id="{E627BF8D-06BA-8CA6-93E3-224142EEA2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7791619">
                <a:off x="6680172" y="3738865"/>
                <a:ext cx="125413" cy="128587"/>
                <a:chOff x="4860032" y="2636911"/>
                <a:chExt cx="216024" cy="223144"/>
              </a:xfrm>
            </p:grpSpPr>
            <p:cxnSp>
              <p:nvCxnSpPr>
                <p:cNvPr id="98" name="直線接點 97">
                  <a:extLst>
                    <a:ext uri="{FF2B5EF4-FFF2-40B4-BE49-F238E27FC236}">
                      <a16:creationId xmlns:a16="http://schemas.microsoft.com/office/drawing/2014/main" id="{F89D5102-2671-C0CA-7DB2-61124B939AA5}"/>
                    </a:ext>
                  </a:extLst>
                </p:cNvPr>
                <p:cNvCxnSpPr/>
                <p:nvPr/>
              </p:nvCxnSpPr>
              <p:spPr>
                <a:xfrm>
                  <a:off x="4860061" y="2637606"/>
                  <a:ext cx="215921" cy="22323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接點 98">
                  <a:extLst>
                    <a:ext uri="{FF2B5EF4-FFF2-40B4-BE49-F238E27FC236}">
                      <a16:creationId xmlns:a16="http://schemas.microsoft.com/office/drawing/2014/main" id="{4CD67D13-34B4-5F64-0BA6-53E1DB3BED7A}"/>
                    </a:ext>
                  </a:extLst>
                </p:cNvPr>
                <p:cNvCxnSpPr/>
                <p:nvPr/>
              </p:nvCxnSpPr>
              <p:spPr>
                <a:xfrm flipV="1">
                  <a:off x="4860061" y="2637606"/>
                  <a:ext cx="215921" cy="22323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80" name="群組 25">
                <a:extLst>
                  <a:ext uri="{FF2B5EF4-FFF2-40B4-BE49-F238E27FC236}">
                    <a16:creationId xmlns:a16="http://schemas.microsoft.com/office/drawing/2014/main" id="{17B07469-4424-6655-E42C-0A7E1B1ED0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7791619">
                <a:off x="7647925" y="4335947"/>
                <a:ext cx="125413" cy="128588"/>
                <a:chOff x="4860032" y="2636911"/>
                <a:chExt cx="216024" cy="223144"/>
              </a:xfrm>
            </p:grpSpPr>
            <p:cxnSp>
              <p:nvCxnSpPr>
                <p:cNvPr id="96" name="直線接點 95">
                  <a:extLst>
                    <a:ext uri="{FF2B5EF4-FFF2-40B4-BE49-F238E27FC236}">
                      <a16:creationId xmlns:a16="http://schemas.microsoft.com/office/drawing/2014/main" id="{5F5062E0-3869-DF63-521C-66DE4054376F}"/>
                    </a:ext>
                  </a:extLst>
                </p:cNvPr>
                <p:cNvCxnSpPr/>
                <p:nvPr/>
              </p:nvCxnSpPr>
              <p:spPr>
                <a:xfrm>
                  <a:off x="4862733" y="2640710"/>
                  <a:ext cx="215921" cy="22598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線接點 96">
                  <a:extLst>
                    <a:ext uri="{FF2B5EF4-FFF2-40B4-BE49-F238E27FC236}">
                      <a16:creationId xmlns:a16="http://schemas.microsoft.com/office/drawing/2014/main" id="{5E076806-0082-B452-9EC9-2FCE235C250A}"/>
                    </a:ext>
                  </a:extLst>
                </p:cNvPr>
                <p:cNvCxnSpPr/>
                <p:nvPr/>
              </p:nvCxnSpPr>
              <p:spPr>
                <a:xfrm flipV="1">
                  <a:off x="4862733" y="2640710"/>
                  <a:ext cx="215921" cy="22598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直線接點 90">
                <a:extLst>
                  <a:ext uri="{FF2B5EF4-FFF2-40B4-BE49-F238E27FC236}">
                    <a16:creationId xmlns:a16="http://schemas.microsoft.com/office/drawing/2014/main" id="{A03DF60F-C579-4553-5B84-62C9A3D45905}"/>
                  </a:ext>
                </a:extLst>
              </p:cNvPr>
              <p:cNvCxnSpPr/>
              <p:nvPr/>
            </p:nvCxnSpPr>
            <p:spPr>
              <a:xfrm rot="7791619" flipH="1" flipV="1">
                <a:off x="7149184" y="3537407"/>
                <a:ext cx="160262" cy="1130732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D02551C5-0416-21CB-7F15-E7C4DC6A1853}"/>
                  </a:ext>
                </a:extLst>
              </p:cNvPr>
              <p:cNvCxnSpPr/>
              <p:nvPr/>
            </p:nvCxnSpPr>
            <p:spPr>
              <a:xfrm flipH="1">
                <a:off x="7729569" y="3389526"/>
                <a:ext cx="616186" cy="955227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783" name="群組 37">
                <a:extLst>
                  <a:ext uri="{FF2B5EF4-FFF2-40B4-BE49-F238E27FC236}">
                    <a16:creationId xmlns:a16="http://schemas.microsoft.com/office/drawing/2014/main" id="{53015D8A-DE34-4A10-0053-A9F5350AE8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7791619">
                <a:off x="8273248" y="3338340"/>
                <a:ext cx="125412" cy="128588"/>
                <a:chOff x="4860032" y="2636911"/>
                <a:chExt cx="216024" cy="223144"/>
              </a:xfrm>
            </p:grpSpPr>
            <p:cxnSp>
              <p:nvCxnSpPr>
                <p:cNvPr id="94" name="直線接點 93">
                  <a:extLst>
                    <a:ext uri="{FF2B5EF4-FFF2-40B4-BE49-F238E27FC236}">
                      <a16:creationId xmlns:a16="http://schemas.microsoft.com/office/drawing/2014/main" id="{26EBC6B9-1FDA-085C-5303-6BF96440EC13}"/>
                    </a:ext>
                  </a:extLst>
                </p:cNvPr>
                <p:cNvCxnSpPr/>
                <p:nvPr/>
              </p:nvCxnSpPr>
              <p:spPr>
                <a:xfrm>
                  <a:off x="4861159" y="2637143"/>
                  <a:ext cx="215922" cy="22322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接點 94">
                  <a:extLst>
                    <a:ext uri="{FF2B5EF4-FFF2-40B4-BE49-F238E27FC236}">
                      <a16:creationId xmlns:a16="http://schemas.microsoft.com/office/drawing/2014/main" id="{680F6E1F-0AEC-F8E1-E002-C6463907A3F2}"/>
                    </a:ext>
                  </a:extLst>
                </p:cNvPr>
                <p:cNvCxnSpPr/>
                <p:nvPr/>
              </p:nvCxnSpPr>
              <p:spPr>
                <a:xfrm flipV="1">
                  <a:off x="4861159" y="2637143"/>
                  <a:ext cx="215922" cy="22322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776" name="群組 85">
              <a:extLst>
                <a:ext uri="{FF2B5EF4-FFF2-40B4-BE49-F238E27FC236}">
                  <a16:creationId xmlns:a16="http://schemas.microsoft.com/office/drawing/2014/main" id="{E17C2D3B-A66A-22B2-FAE1-5CAD775EAB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69969" y="2902893"/>
              <a:ext cx="370383" cy="247650"/>
              <a:chOff x="7369969" y="3362325"/>
              <a:chExt cx="370383" cy="247650"/>
            </a:xfrm>
          </p:grpSpPr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4A970CAB-F0E9-2CB8-B067-637063A7EC1F}"/>
                  </a:ext>
                </a:extLst>
              </p:cNvPr>
              <p:cNvCxnSpPr/>
              <p:nvPr/>
            </p:nvCxnSpPr>
            <p:spPr>
              <a:xfrm flipH="1" flipV="1">
                <a:off x="7515340" y="3367613"/>
                <a:ext cx="225511" cy="142808"/>
              </a:xfrm>
              <a:prstGeom prst="line">
                <a:avLst/>
              </a:prstGeom>
              <a:ln w="28575">
                <a:solidFill>
                  <a:srgbClr val="66CC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DFC07FA5-EC4F-C7FB-4109-88C8E5CB989D}"/>
                  </a:ext>
                </a:extLst>
              </p:cNvPr>
              <p:cNvCxnSpPr/>
              <p:nvPr/>
            </p:nvCxnSpPr>
            <p:spPr>
              <a:xfrm flipH="1">
                <a:off x="7369234" y="3362853"/>
                <a:ext cx="147695" cy="247534"/>
              </a:xfrm>
              <a:prstGeom prst="line">
                <a:avLst/>
              </a:prstGeom>
              <a:ln w="28575">
                <a:solidFill>
                  <a:srgbClr val="66CC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6E87602E-FE8A-ED99-27F1-2ECFEA03282D}"/>
              </a:ext>
            </a:extLst>
          </p:cNvPr>
          <p:cNvSpPr/>
          <p:nvPr/>
        </p:nvSpPr>
        <p:spPr>
          <a:xfrm>
            <a:off x="5757863" y="5997575"/>
            <a:ext cx="3087687" cy="36353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51" name="AutoShape 38">
            <a:extLst>
              <a:ext uri="{FF2B5EF4-FFF2-40B4-BE49-F238E27FC236}">
                <a16:creationId xmlns:a16="http://schemas.microsoft.com/office/drawing/2014/main" id="{E2FDF786-FDBE-883F-1B1D-C4C7473CC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652963"/>
            <a:ext cx="3382963" cy="966787"/>
          </a:xfrm>
          <a:prstGeom prst="wedgeRoundRectCallout">
            <a:avLst>
              <a:gd name="adj1" fmla="val -9282"/>
              <a:gd name="adj2" fmla="val 81974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This is an equation of a circle.</a:t>
            </a:r>
          </a:p>
        </p:txBody>
      </p:sp>
      <p:sp>
        <p:nvSpPr>
          <p:cNvPr id="31767" name="矩形 14">
            <a:extLst>
              <a:ext uri="{FF2B5EF4-FFF2-40B4-BE49-F238E27FC236}">
                <a16:creationId xmlns:a16="http://schemas.microsoft.com/office/drawing/2014/main" id="{EE27D966-0B8F-EE7B-8EEE-1C7E21367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003675"/>
            <a:ext cx="1327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)</a:t>
            </a:r>
            <a:endParaRPr lang="zh-HK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6" grpId="0"/>
      <p:bldP spid="28" grpId="0"/>
      <p:bldP spid="29" grpId="0"/>
      <p:bldP spid="54" grpId="0" animBg="1"/>
      <p:bldP spid="54" grpId="1" animBg="1"/>
      <p:bldP spid="49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13176B63-43F5-0F17-2765-BAD642C9C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1628775"/>
            <a:ext cx="59150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(b)   The locus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is a circle with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AB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as 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       diameter, excluding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746AF3A-8C6A-0582-868A-83F9F23D3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5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56A9B5A7-9CB0-1C87-8801-4B10B926B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5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2773" name="Rectangle 6">
            <a:extLst>
              <a:ext uri="{FF2B5EF4-FFF2-40B4-BE49-F238E27FC236}">
                <a16:creationId xmlns:a16="http://schemas.microsoft.com/office/drawing/2014/main" id="{EEF4F4C1-5F63-1540-B5A5-FA6DC043A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5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2774" name="Rectangle 8">
            <a:extLst>
              <a:ext uri="{FF2B5EF4-FFF2-40B4-BE49-F238E27FC236}">
                <a16:creationId xmlns:a16="http://schemas.microsoft.com/office/drawing/2014/main" id="{D1B99260-4D38-B6EC-4459-BCF1F7AC1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5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2775" name="Rectangle 10">
            <a:extLst>
              <a:ext uri="{FF2B5EF4-FFF2-40B4-BE49-F238E27FC236}">
                <a16:creationId xmlns:a16="http://schemas.microsoft.com/office/drawing/2014/main" id="{AF01E4DF-7439-6757-3126-AA2E6D7D9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5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pSp>
        <p:nvGrpSpPr>
          <p:cNvPr id="32776" name="群組 76">
            <a:extLst>
              <a:ext uri="{FF2B5EF4-FFF2-40B4-BE49-F238E27FC236}">
                <a16:creationId xmlns:a16="http://schemas.microsoft.com/office/drawing/2014/main" id="{EEA0CE24-CB53-8ADB-AE39-C22B40811348}"/>
              </a:ext>
            </a:extLst>
          </p:cNvPr>
          <p:cNvGrpSpPr>
            <a:grpSpLocks/>
          </p:cNvGrpSpPr>
          <p:nvPr/>
        </p:nvGrpSpPr>
        <p:grpSpPr bwMode="auto">
          <a:xfrm>
            <a:off x="5859463" y="1331913"/>
            <a:ext cx="3240087" cy="3387725"/>
            <a:chOff x="5858944" y="697830"/>
            <a:chExt cx="3241327" cy="3386137"/>
          </a:xfrm>
        </p:grpSpPr>
        <p:sp>
          <p:nvSpPr>
            <p:cNvPr id="32780" name="Text Box 285">
              <a:extLst>
                <a:ext uri="{FF2B5EF4-FFF2-40B4-BE49-F238E27FC236}">
                  <a16:creationId xmlns:a16="http://schemas.microsoft.com/office/drawing/2014/main" id="{C3D89FC0-E5D5-EB3D-1F3B-20463550A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7713" y="2179414"/>
              <a:ext cx="152081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</a:rPr>
                <a:t>(–2, –4)</a:t>
              </a:r>
            </a:p>
          </p:txBody>
        </p:sp>
        <p:sp>
          <p:nvSpPr>
            <p:cNvPr id="32781" name="Text Box 285">
              <a:extLst>
                <a:ext uri="{FF2B5EF4-FFF2-40B4-BE49-F238E27FC236}">
                  <a16:creationId xmlns:a16="http://schemas.microsoft.com/office/drawing/2014/main" id="{1BF43066-3020-F027-C0D3-77C5C373A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194" y="1821451"/>
              <a:ext cx="1214437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</a:rPr>
                <a:t>(3, –2)</a:t>
              </a:r>
            </a:p>
          </p:txBody>
        </p:sp>
        <p:sp>
          <p:nvSpPr>
            <p:cNvPr id="32782" name="Line 12">
              <a:extLst>
                <a:ext uri="{FF2B5EF4-FFF2-40B4-BE49-F238E27FC236}">
                  <a16:creationId xmlns:a16="http://schemas.microsoft.com/office/drawing/2014/main" id="{F5A150CB-106C-ACD7-414D-1A4A16D348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0176" y="1175443"/>
              <a:ext cx="14293" cy="2908524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32783" name="Line 13">
              <a:extLst>
                <a:ext uri="{FF2B5EF4-FFF2-40B4-BE49-F238E27FC236}">
                  <a16:creationId xmlns:a16="http://schemas.microsoft.com/office/drawing/2014/main" id="{19790759-3573-C70B-9832-16F250DBE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8944" y="1427738"/>
              <a:ext cx="2958644" cy="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32784" name="Text Box 14">
              <a:extLst>
                <a:ext uri="{FF2B5EF4-FFF2-40B4-BE49-F238E27FC236}">
                  <a16:creationId xmlns:a16="http://schemas.microsoft.com/office/drawing/2014/main" id="{EEDABF9A-EFF2-CB94-61E6-47B6EE44E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3599" y="697830"/>
              <a:ext cx="381146" cy="456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i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y</a:t>
              </a:r>
            </a:p>
          </p:txBody>
        </p:sp>
        <p:sp>
          <p:nvSpPr>
            <p:cNvPr id="32785" name="Text Box 15">
              <a:extLst>
                <a:ext uri="{FF2B5EF4-FFF2-40B4-BE49-F238E27FC236}">
                  <a16:creationId xmlns:a16="http://schemas.microsoft.com/office/drawing/2014/main" id="{DA958DA6-B3D8-B8E8-4A4E-4E10058EA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9125" y="1196071"/>
              <a:ext cx="381146" cy="458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i="1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32786" name="Text Box 16">
              <a:extLst>
                <a:ext uri="{FF2B5EF4-FFF2-40B4-BE49-F238E27FC236}">
                  <a16:creationId xmlns:a16="http://schemas.microsoft.com/office/drawing/2014/main" id="{7658B2E0-79D7-72FD-8A77-A951A3D27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8907" y="1413456"/>
              <a:ext cx="381146" cy="461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0</a:t>
              </a:r>
            </a:p>
          </p:txBody>
        </p:sp>
        <p:grpSp>
          <p:nvGrpSpPr>
            <p:cNvPr id="32787" name="群組 84">
              <a:extLst>
                <a:ext uri="{FF2B5EF4-FFF2-40B4-BE49-F238E27FC236}">
                  <a16:creationId xmlns:a16="http://schemas.microsoft.com/office/drawing/2014/main" id="{B62727B2-918D-CC70-AD35-F6086D40E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5386" y="2220707"/>
              <a:ext cx="1736391" cy="1123019"/>
              <a:chOff x="6663857" y="3339928"/>
              <a:chExt cx="1736391" cy="1123019"/>
            </a:xfrm>
          </p:grpSpPr>
          <p:grpSp>
            <p:nvGrpSpPr>
              <p:cNvPr id="32791" name="群組 21">
                <a:extLst>
                  <a:ext uri="{FF2B5EF4-FFF2-40B4-BE49-F238E27FC236}">
                    <a16:creationId xmlns:a16="http://schemas.microsoft.com/office/drawing/2014/main" id="{8BEF90D2-8AE4-2ACC-8FA9-0FAC46964F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7791619">
                <a:off x="6680172" y="3738865"/>
                <a:ext cx="125413" cy="128587"/>
                <a:chOff x="4860032" y="2636911"/>
                <a:chExt cx="216024" cy="223144"/>
              </a:xfrm>
            </p:grpSpPr>
            <p:cxnSp>
              <p:nvCxnSpPr>
                <p:cNvPr id="98" name="直線接點 97">
                  <a:extLst>
                    <a:ext uri="{FF2B5EF4-FFF2-40B4-BE49-F238E27FC236}">
                      <a16:creationId xmlns:a16="http://schemas.microsoft.com/office/drawing/2014/main" id="{12F4335E-D823-3CAD-EE55-F68CFF0075FD}"/>
                    </a:ext>
                  </a:extLst>
                </p:cNvPr>
                <p:cNvCxnSpPr/>
                <p:nvPr/>
              </p:nvCxnSpPr>
              <p:spPr>
                <a:xfrm>
                  <a:off x="4860061" y="2637606"/>
                  <a:ext cx="215921" cy="22323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接點 98">
                  <a:extLst>
                    <a:ext uri="{FF2B5EF4-FFF2-40B4-BE49-F238E27FC236}">
                      <a16:creationId xmlns:a16="http://schemas.microsoft.com/office/drawing/2014/main" id="{F465CE34-E84C-EE88-C8F0-BCF152FC6F0D}"/>
                    </a:ext>
                  </a:extLst>
                </p:cNvPr>
                <p:cNvCxnSpPr/>
                <p:nvPr/>
              </p:nvCxnSpPr>
              <p:spPr>
                <a:xfrm flipV="1">
                  <a:off x="4860061" y="2637606"/>
                  <a:ext cx="215921" cy="22323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92" name="群組 25">
                <a:extLst>
                  <a:ext uri="{FF2B5EF4-FFF2-40B4-BE49-F238E27FC236}">
                    <a16:creationId xmlns:a16="http://schemas.microsoft.com/office/drawing/2014/main" id="{F6E08BD8-007B-F85B-CCA9-124AD4B735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7791619">
                <a:off x="7647925" y="4335947"/>
                <a:ext cx="125413" cy="128588"/>
                <a:chOff x="4860032" y="2636911"/>
                <a:chExt cx="216024" cy="223144"/>
              </a:xfrm>
            </p:grpSpPr>
            <p:cxnSp>
              <p:nvCxnSpPr>
                <p:cNvPr id="96" name="直線接點 95">
                  <a:extLst>
                    <a:ext uri="{FF2B5EF4-FFF2-40B4-BE49-F238E27FC236}">
                      <a16:creationId xmlns:a16="http://schemas.microsoft.com/office/drawing/2014/main" id="{AB2D9112-3730-5C04-36AE-27F45B74712F}"/>
                    </a:ext>
                  </a:extLst>
                </p:cNvPr>
                <p:cNvCxnSpPr/>
                <p:nvPr/>
              </p:nvCxnSpPr>
              <p:spPr>
                <a:xfrm>
                  <a:off x="4862733" y="2640710"/>
                  <a:ext cx="215921" cy="22598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線接點 96">
                  <a:extLst>
                    <a:ext uri="{FF2B5EF4-FFF2-40B4-BE49-F238E27FC236}">
                      <a16:creationId xmlns:a16="http://schemas.microsoft.com/office/drawing/2014/main" id="{E110FBA6-E43B-9755-C53A-FD7D726BF34F}"/>
                    </a:ext>
                  </a:extLst>
                </p:cNvPr>
                <p:cNvCxnSpPr/>
                <p:nvPr/>
              </p:nvCxnSpPr>
              <p:spPr>
                <a:xfrm flipV="1">
                  <a:off x="4862733" y="2640710"/>
                  <a:ext cx="215921" cy="22598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直線接點 90">
                <a:extLst>
                  <a:ext uri="{FF2B5EF4-FFF2-40B4-BE49-F238E27FC236}">
                    <a16:creationId xmlns:a16="http://schemas.microsoft.com/office/drawing/2014/main" id="{5847315D-4450-5B50-26EE-072391FA4A58}"/>
                  </a:ext>
                </a:extLst>
              </p:cNvPr>
              <p:cNvCxnSpPr/>
              <p:nvPr/>
            </p:nvCxnSpPr>
            <p:spPr>
              <a:xfrm rot="7791619" flipH="1" flipV="1">
                <a:off x="7149184" y="3537407"/>
                <a:ext cx="160262" cy="1130732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B244897F-FAEE-E3B6-6213-0B42262825F9}"/>
                  </a:ext>
                </a:extLst>
              </p:cNvPr>
              <p:cNvCxnSpPr/>
              <p:nvPr/>
            </p:nvCxnSpPr>
            <p:spPr>
              <a:xfrm flipH="1">
                <a:off x="7729569" y="3389526"/>
                <a:ext cx="616186" cy="955227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795" name="群組 37">
                <a:extLst>
                  <a:ext uri="{FF2B5EF4-FFF2-40B4-BE49-F238E27FC236}">
                    <a16:creationId xmlns:a16="http://schemas.microsoft.com/office/drawing/2014/main" id="{84E0680C-7931-A113-3B3E-87A29E103C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7791619">
                <a:off x="8273248" y="3338340"/>
                <a:ext cx="125412" cy="128588"/>
                <a:chOff x="4860032" y="2636911"/>
                <a:chExt cx="216024" cy="223144"/>
              </a:xfrm>
            </p:grpSpPr>
            <p:cxnSp>
              <p:nvCxnSpPr>
                <p:cNvPr id="94" name="直線接點 93">
                  <a:extLst>
                    <a:ext uri="{FF2B5EF4-FFF2-40B4-BE49-F238E27FC236}">
                      <a16:creationId xmlns:a16="http://schemas.microsoft.com/office/drawing/2014/main" id="{FCC97CA8-E389-0D1B-3A5E-BF2BC878CF8F}"/>
                    </a:ext>
                  </a:extLst>
                </p:cNvPr>
                <p:cNvCxnSpPr/>
                <p:nvPr/>
              </p:nvCxnSpPr>
              <p:spPr>
                <a:xfrm>
                  <a:off x="4861159" y="2637143"/>
                  <a:ext cx="215922" cy="22322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接點 94">
                  <a:extLst>
                    <a:ext uri="{FF2B5EF4-FFF2-40B4-BE49-F238E27FC236}">
                      <a16:creationId xmlns:a16="http://schemas.microsoft.com/office/drawing/2014/main" id="{0FEE21C1-BA5B-69D9-B4CB-14EC1F7B3E84}"/>
                    </a:ext>
                  </a:extLst>
                </p:cNvPr>
                <p:cNvCxnSpPr/>
                <p:nvPr/>
              </p:nvCxnSpPr>
              <p:spPr>
                <a:xfrm flipV="1">
                  <a:off x="4861159" y="2637143"/>
                  <a:ext cx="215922" cy="22322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788" name="群組 85">
              <a:extLst>
                <a:ext uri="{FF2B5EF4-FFF2-40B4-BE49-F238E27FC236}">
                  <a16:creationId xmlns:a16="http://schemas.microsoft.com/office/drawing/2014/main" id="{A4FB1646-C61B-8EAB-A7CE-A744B542AF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69969" y="2902893"/>
              <a:ext cx="370383" cy="247650"/>
              <a:chOff x="7369969" y="3362325"/>
              <a:chExt cx="370383" cy="247650"/>
            </a:xfrm>
          </p:grpSpPr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C2CA9DC9-F552-C97D-8474-85CFA9FE8BA0}"/>
                  </a:ext>
                </a:extLst>
              </p:cNvPr>
              <p:cNvCxnSpPr/>
              <p:nvPr/>
            </p:nvCxnSpPr>
            <p:spPr>
              <a:xfrm flipH="1" flipV="1">
                <a:off x="7515340" y="3367613"/>
                <a:ext cx="225511" cy="142808"/>
              </a:xfrm>
              <a:prstGeom prst="line">
                <a:avLst/>
              </a:prstGeom>
              <a:ln w="28575">
                <a:solidFill>
                  <a:srgbClr val="66CC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1D867384-A42E-2C8C-FFAB-8BCED9A6B485}"/>
                  </a:ext>
                </a:extLst>
              </p:cNvPr>
              <p:cNvCxnSpPr/>
              <p:nvPr/>
            </p:nvCxnSpPr>
            <p:spPr>
              <a:xfrm flipH="1">
                <a:off x="7369234" y="3362853"/>
                <a:ext cx="147695" cy="247534"/>
              </a:xfrm>
              <a:prstGeom prst="line">
                <a:avLst/>
              </a:prstGeom>
              <a:ln w="28575">
                <a:solidFill>
                  <a:srgbClr val="66CC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橢圓 51">
            <a:extLst>
              <a:ext uri="{FF2B5EF4-FFF2-40B4-BE49-F238E27FC236}">
                <a16:creationId xmlns:a16="http://schemas.microsoft.com/office/drawing/2014/main" id="{14E53E6F-6001-2E6F-49B5-2C7D9E4DFB59}"/>
              </a:ext>
            </a:extLst>
          </p:cNvPr>
          <p:cNvSpPr/>
          <p:nvPr/>
        </p:nvSpPr>
        <p:spPr>
          <a:xfrm>
            <a:off x="6594475" y="2281238"/>
            <a:ext cx="1649413" cy="1647825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55" name="Text Box 285">
            <a:extLst>
              <a:ext uri="{FF2B5EF4-FFF2-40B4-BE49-F238E27FC236}">
                <a16:creationId xmlns:a16="http://schemas.microsoft.com/office/drawing/2014/main" id="{A4D58738-DDC5-7018-4137-2824E81C8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7025" y="4052888"/>
            <a:ext cx="18224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locus of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D5F3131C-BF29-E2D8-B3FB-7D3B1037D8E8}"/>
              </a:ext>
            </a:extLst>
          </p:cNvPr>
          <p:cNvCxnSpPr/>
          <p:nvPr/>
        </p:nvCxnSpPr>
        <p:spPr>
          <a:xfrm flipV="1">
            <a:off x="6121400" y="3671888"/>
            <a:ext cx="563563" cy="401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2" grpId="0" animBg="1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Q:\Secondary (Maths)\[]Senior Maths\NSSMIA(Compulsory) 2nd Ed\Finalized\TRDVD\4A\[1] 5-Min Lec\Cartoon\Teacher and student artwork Tiff file\Teacher_M1.tif">
            <a:extLst>
              <a:ext uri="{FF2B5EF4-FFF2-40B4-BE49-F238E27FC236}">
                <a16:creationId xmlns:a16="http://schemas.microsoft.com/office/drawing/2014/main" id="{BB3BE09E-A809-4AD2-019D-45980279C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21605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6205AF3F-AB97-9853-8BE2-90107FAFBCCF}"/>
              </a:ext>
            </a:extLst>
          </p:cNvPr>
          <p:cNvGrpSpPr>
            <a:grpSpLocks/>
          </p:cNvGrpSpPr>
          <p:nvPr/>
        </p:nvGrpSpPr>
        <p:grpSpPr bwMode="auto">
          <a:xfrm>
            <a:off x="2825750" y="2205038"/>
            <a:ext cx="6192838" cy="1585912"/>
            <a:chOff x="2555775" y="4723113"/>
            <a:chExt cx="6192689" cy="1586207"/>
          </a:xfrm>
        </p:grpSpPr>
        <p:sp>
          <p:nvSpPr>
            <p:cNvPr id="33799" name="AutoShape 109">
              <a:extLst>
                <a:ext uri="{FF2B5EF4-FFF2-40B4-BE49-F238E27FC236}">
                  <a16:creationId xmlns:a16="http://schemas.microsoft.com/office/drawing/2014/main" id="{B202A66A-BB0A-1A70-5FA7-2FEC3B8B9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5" y="4723113"/>
              <a:ext cx="6192689" cy="1586207"/>
            </a:xfrm>
            <a:prstGeom prst="cloudCallout">
              <a:avLst>
                <a:gd name="adj1" fmla="val -67431"/>
                <a:gd name="adj2" fmla="val -3606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endParaRPr lang="zh-HK" altLang="zh-HK" sz="2600">
                <a:latin typeface="Arial" panose="020B0604020202020204" pitchFamily="34" charset="0"/>
                <a:sym typeface="Wingdings 3" panose="05040102010807070707" pitchFamily="18" charset="2"/>
              </a:endParaRPr>
            </a:p>
          </p:txBody>
        </p:sp>
        <p:sp>
          <p:nvSpPr>
            <p:cNvPr id="33800" name="矩形 6">
              <a:extLst>
                <a:ext uri="{FF2B5EF4-FFF2-40B4-BE49-F238E27FC236}">
                  <a16:creationId xmlns:a16="http://schemas.microsoft.com/office/drawing/2014/main" id="{2404E546-EEFC-ED60-EC8B-DA1DD3ED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598" y="4989918"/>
              <a:ext cx="5262842" cy="1052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HK" sz="2600">
                  <a:solidFill>
                    <a:srgbClr val="000000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Sometimes, we can make use of the geometric properties to find the equation of locus.</a:t>
              </a:r>
              <a:endParaRPr lang="zh-HK" altLang="zh-HK" sz="2600">
                <a:solidFill>
                  <a:srgbClr val="000000"/>
                </a:solidFill>
                <a:latin typeface="Arial" panose="020B0604020202020204" pitchFamily="34" charset="0"/>
                <a:sym typeface="Wingdings 3" panose="05040102010807070707" pitchFamily="18" charset="2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51EC156A-9C74-B12C-A609-BDD708D327E5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1843088"/>
            <a:ext cx="6192837" cy="1225550"/>
            <a:chOff x="2555775" y="4723114"/>
            <a:chExt cx="6192689" cy="1062608"/>
          </a:xfrm>
        </p:grpSpPr>
        <p:sp>
          <p:nvSpPr>
            <p:cNvPr id="33797" name="AutoShape 109">
              <a:extLst>
                <a:ext uri="{FF2B5EF4-FFF2-40B4-BE49-F238E27FC236}">
                  <a16:creationId xmlns:a16="http://schemas.microsoft.com/office/drawing/2014/main" id="{47DC6EDB-86CB-818C-2EDA-7ADDE27F5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5" y="4723114"/>
              <a:ext cx="6192689" cy="1062608"/>
            </a:xfrm>
            <a:prstGeom prst="cloudCallout">
              <a:avLst>
                <a:gd name="adj1" fmla="val -67222"/>
                <a:gd name="adj2" fmla="val -643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endParaRPr lang="zh-HK" altLang="zh-HK" sz="2600">
                <a:latin typeface="Arial" panose="020B0604020202020204" pitchFamily="34" charset="0"/>
                <a:sym typeface="Wingdings 3" panose="05040102010807070707" pitchFamily="18" charset="2"/>
              </a:endParaRPr>
            </a:p>
          </p:txBody>
        </p:sp>
        <p:sp>
          <p:nvSpPr>
            <p:cNvPr id="33798" name="矩形 9">
              <a:extLst>
                <a:ext uri="{FF2B5EF4-FFF2-40B4-BE49-F238E27FC236}">
                  <a16:creationId xmlns:a16="http://schemas.microsoft.com/office/drawing/2014/main" id="{DC613771-52D6-1D51-2157-6ABAA2B85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598" y="4989918"/>
              <a:ext cx="5262842" cy="635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HK" sz="2600">
                  <a:solidFill>
                    <a:srgbClr val="000000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Let us look at the following example.</a:t>
              </a:r>
              <a:endParaRPr lang="zh-HK" altLang="zh-HK" sz="2600">
                <a:solidFill>
                  <a:srgbClr val="000000"/>
                </a:solidFill>
                <a:latin typeface="Arial" panose="020B0604020202020204" pitchFamily="34" charset="0"/>
                <a:sym typeface="Wingdings 3" panose="050401020108070707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50">
            <a:extLst>
              <a:ext uri="{FF2B5EF4-FFF2-40B4-BE49-F238E27FC236}">
                <a16:creationId xmlns:a16="http://schemas.microsoft.com/office/drawing/2014/main" id="{F7BBCAD3-A381-7570-DE92-68F80C8E9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125538"/>
            <a:ext cx="862806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 moving point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 maintains an equal distance from two parallel lines </a:t>
            </a:r>
            <a:r>
              <a:rPr lang="en-US" altLang="zh-TW" sz="2400" i="1">
                <a:latin typeface="Arial" panose="020B0604020202020204" pitchFamily="34" charset="0"/>
              </a:rPr>
              <a:t>L</a:t>
            </a:r>
            <a:r>
              <a:rPr lang="en-US" altLang="zh-TW" sz="2400" baseline="-25000">
                <a:latin typeface="Arial" panose="020B0604020202020204" pitchFamily="34" charset="0"/>
              </a:rPr>
              <a:t>1</a:t>
            </a:r>
            <a:r>
              <a:rPr lang="en-US" altLang="zh-TW" sz="2400">
                <a:latin typeface="Arial" panose="020B0604020202020204" pitchFamily="34" charset="0"/>
              </a:rPr>
              <a:t>: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+ 5 and </a:t>
            </a:r>
            <a:r>
              <a:rPr lang="en-US" altLang="zh-TW" sz="2400" i="1">
                <a:latin typeface="Arial" panose="020B0604020202020204" pitchFamily="34" charset="0"/>
              </a:rPr>
              <a:t>L</a:t>
            </a:r>
            <a:r>
              <a:rPr lang="en-US" altLang="zh-TW" sz="2400" baseline="-25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: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+ 9. Find the equation of the locus of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0">
            <a:extLst>
              <a:ext uri="{FF2B5EF4-FFF2-40B4-BE49-F238E27FC236}">
                <a16:creationId xmlns:a16="http://schemas.microsoft.com/office/drawing/2014/main" id="{9F09406E-29E4-82E2-DF02-876BBA70E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2276475"/>
            <a:ext cx="862806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required locus is the straight line parallel to and midway between </a:t>
            </a:r>
            <a:r>
              <a:rPr lang="en-US" altLang="zh-TW" sz="2400" i="1">
                <a:latin typeface="Arial" panose="020B0604020202020204" pitchFamily="34" charset="0"/>
              </a:rPr>
              <a:t>L</a:t>
            </a:r>
            <a:r>
              <a:rPr lang="en-US" altLang="zh-TW" sz="2400" baseline="-25000">
                <a:latin typeface="Arial" panose="020B0604020202020204" pitchFamily="34" charset="0"/>
              </a:rPr>
              <a:t>1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L</a:t>
            </a:r>
            <a:r>
              <a:rPr lang="en-US" altLang="zh-TW" sz="2400" baseline="-25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. We name the line </a:t>
            </a:r>
            <a:r>
              <a:rPr lang="en-US" altLang="zh-TW" sz="2400" i="1">
                <a:latin typeface="Arial" panose="020B0604020202020204" pitchFamily="34" charset="0"/>
              </a:rPr>
              <a:t>L</a:t>
            </a:r>
            <a:r>
              <a:rPr lang="en-US" altLang="zh-TW" sz="2400" baseline="-25000">
                <a:latin typeface="Arial" panose="020B0604020202020204" pitchFamily="34" charset="0"/>
              </a:rPr>
              <a:t>3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50">
            <a:extLst>
              <a:ext uri="{FF2B5EF4-FFF2-40B4-BE49-F238E27FC236}">
                <a16:creationId xmlns:a16="http://schemas.microsoft.com/office/drawing/2014/main" id="{41236357-696C-184A-6460-0DF1A78C7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3108325"/>
            <a:ext cx="86280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With the notations in the figure,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6CCDF20B-256D-153B-4250-F84A7733D1E7}"/>
              </a:ext>
            </a:extLst>
          </p:cNvPr>
          <p:cNvGrpSpPr>
            <a:grpSpLocks/>
          </p:cNvGrpSpPr>
          <p:nvPr/>
        </p:nvGrpSpPr>
        <p:grpSpPr bwMode="auto">
          <a:xfrm>
            <a:off x="5503863" y="2706688"/>
            <a:ext cx="3625850" cy="3614737"/>
            <a:chOff x="5503764" y="2907656"/>
            <a:chExt cx="3625276" cy="3614737"/>
          </a:xfrm>
        </p:grpSpPr>
        <p:sp>
          <p:nvSpPr>
            <p:cNvPr id="26635" name="Line 12">
              <a:extLst>
                <a:ext uri="{FF2B5EF4-FFF2-40B4-BE49-F238E27FC236}">
                  <a16:creationId xmlns:a16="http://schemas.microsoft.com/office/drawing/2014/main" id="{1C4E5C5F-CDD0-BB0F-1B78-175BA43EB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78304" y="3385493"/>
              <a:ext cx="14286" cy="290830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26636" name="Line 13">
              <a:extLst>
                <a:ext uri="{FF2B5EF4-FFF2-40B4-BE49-F238E27FC236}">
                  <a16:creationId xmlns:a16="http://schemas.microsoft.com/office/drawing/2014/main" id="{E35E9262-4DAD-3DDD-875D-97F0ADCC5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7878" y="5719118"/>
              <a:ext cx="2958632" cy="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26637" name="Text Box 14">
              <a:extLst>
                <a:ext uri="{FF2B5EF4-FFF2-40B4-BE49-F238E27FC236}">
                  <a16:creationId xmlns:a16="http://schemas.microsoft.com/office/drawing/2014/main" id="{B399401B-0BBF-6010-90A2-F434E56CA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1801" y="2907656"/>
              <a:ext cx="38094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i="1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y</a:t>
              </a:r>
            </a:p>
          </p:txBody>
        </p:sp>
        <p:sp>
          <p:nvSpPr>
            <p:cNvPr id="26638" name="Text Box 15">
              <a:extLst>
                <a:ext uri="{FF2B5EF4-FFF2-40B4-BE49-F238E27FC236}">
                  <a16:creationId xmlns:a16="http://schemas.microsoft.com/office/drawing/2014/main" id="{B688F56B-172E-FA8B-A345-31F733A8A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100" y="5487343"/>
              <a:ext cx="38094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i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34830" name="Text Box 16">
              <a:extLst>
                <a:ext uri="{FF2B5EF4-FFF2-40B4-BE49-F238E27FC236}">
                  <a16:creationId xmlns:a16="http://schemas.microsoft.com/office/drawing/2014/main" id="{97C3A93E-7717-6E32-454E-9ACAC0A62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160" y="5703243"/>
              <a:ext cx="38094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i="1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O</a:t>
              </a:r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A996D77B-3749-1102-F049-5AE41661756E}"/>
                </a:ext>
              </a:extLst>
            </p:cNvPr>
            <p:cNvCxnSpPr/>
            <p:nvPr/>
          </p:nvCxnSpPr>
          <p:spPr>
            <a:xfrm>
              <a:off x="7057680" y="4014143"/>
              <a:ext cx="650772" cy="58102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832" name="群組 16">
              <a:extLst>
                <a:ext uri="{FF2B5EF4-FFF2-40B4-BE49-F238E27FC236}">
                  <a16:creationId xmlns:a16="http://schemas.microsoft.com/office/drawing/2014/main" id="{E70346AA-8A79-AAA6-468B-30CCF730E9DB}"/>
                </a:ext>
              </a:extLst>
            </p:cNvPr>
            <p:cNvGrpSpPr>
              <a:grpSpLocks/>
            </p:cNvGrpSpPr>
            <p:nvPr/>
          </p:nvGrpSpPr>
          <p:grpSpPr bwMode="auto">
            <a:xfrm rot="20575785" flipV="1">
              <a:off x="6963611" y="4085971"/>
              <a:ext cx="211671" cy="141530"/>
              <a:chOff x="7369969" y="3362325"/>
              <a:chExt cx="370383" cy="247650"/>
            </a:xfrm>
          </p:grpSpPr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8D5925DB-83AF-8630-3F4B-8AD75F18E58E}"/>
                  </a:ext>
                </a:extLst>
              </p:cNvPr>
              <p:cNvCxnSpPr/>
              <p:nvPr/>
            </p:nvCxnSpPr>
            <p:spPr>
              <a:xfrm flipH="1" flipV="1">
                <a:off x="7514520" y="3374274"/>
                <a:ext cx="222190" cy="141668"/>
              </a:xfrm>
              <a:prstGeom prst="line">
                <a:avLst/>
              </a:prstGeom>
              <a:ln w="28575">
                <a:solidFill>
                  <a:srgbClr val="66CC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FDEE350E-E844-8612-6BC4-94BB9798584A}"/>
                  </a:ext>
                </a:extLst>
              </p:cNvPr>
              <p:cNvCxnSpPr/>
              <p:nvPr/>
            </p:nvCxnSpPr>
            <p:spPr>
              <a:xfrm flipH="1">
                <a:off x="7370962" y="3380006"/>
                <a:ext cx="147200" cy="247225"/>
              </a:xfrm>
              <a:prstGeom prst="line">
                <a:avLst/>
              </a:prstGeom>
              <a:ln w="28575">
                <a:solidFill>
                  <a:srgbClr val="66CC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D70CF772-6EFA-844A-A0B8-5AF0F60FAE05}"/>
                </a:ext>
              </a:extLst>
            </p:cNvPr>
            <p:cNvCxnSpPr/>
            <p:nvPr/>
          </p:nvCxnSpPr>
          <p:spPr>
            <a:xfrm flipV="1">
              <a:off x="6084697" y="3423593"/>
              <a:ext cx="2836413" cy="28702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87690727-0C17-0824-9F78-95788D1CFE23}"/>
                </a:ext>
              </a:extLst>
            </p:cNvPr>
            <p:cNvCxnSpPr/>
            <p:nvPr/>
          </p:nvCxnSpPr>
          <p:spPr>
            <a:xfrm flipV="1">
              <a:off x="6011684" y="3393431"/>
              <a:ext cx="1644390" cy="169386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331FD97F-10E2-84FD-B6C2-DD163F1A0188}"/>
                </a:ext>
              </a:extLst>
            </p:cNvPr>
            <p:cNvCxnSpPr/>
            <p:nvPr/>
          </p:nvCxnSpPr>
          <p:spPr>
            <a:xfrm flipV="1">
              <a:off x="6014858" y="3428356"/>
              <a:ext cx="2222148" cy="229076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69464C77-9D2F-AB23-140F-65874FF16095}"/>
                </a:ext>
              </a:extLst>
            </p:cNvPr>
            <p:cNvSpPr/>
            <p:nvPr/>
          </p:nvSpPr>
          <p:spPr>
            <a:xfrm rot="2569100">
              <a:off x="7162438" y="3701406"/>
              <a:ext cx="144440" cy="249237"/>
            </a:xfrm>
            <a:prstGeom prst="triangl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FECDC977-12A6-0011-B550-9D79A9C07A72}"/>
                </a:ext>
              </a:extLst>
            </p:cNvPr>
            <p:cNvSpPr/>
            <p:nvPr/>
          </p:nvSpPr>
          <p:spPr>
            <a:xfrm rot="2569100">
              <a:off x="7524331" y="3963343"/>
              <a:ext cx="144440" cy="249238"/>
            </a:xfrm>
            <a:prstGeom prst="triangl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F076B69B-C5B4-636B-F6C6-5A90C5EED454}"/>
                </a:ext>
              </a:extLst>
            </p:cNvPr>
            <p:cNvSpPr/>
            <p:nvPr/>
          </p:nvSpPr>
          <p:spPr>
            <a:xfrm rot="2569100">
              <a:off x="7867177" y="4287193"/>
              <a:ext cx="144440" cy="249238"/>
            </a:xfrm>
            <a:prstGeom prst="triangl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34839" name="Text Box 14">
              <a:extLst>
                <a:ext uri="{FF2B5EF4-FFF2-40B4-BE49-F238E27FC236}">
                  <a16:creationId xmlns:a16="http://schemas.microsoft.com/office/drawing/2014/main" id="{47B66CBA-FC6C-6502-9805-AFD2D4F6A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5796" y="4365104"/>
              <a:ext cx="47853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34840" name="Text Box 14">
              <a:extLst>
                <a:ext uri="{FF2B5EF4-FFF2-40B4-BE49-F238E27FC236}">
                  <a16:creationId xmlns:a16="http://schemas.microsoft.com/office/drawing/2014/main" id="{105565CA-4904-B29C-3061-6CBCC621C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3828" y="4869160"/>
              <a:ext cx="47853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4841" name="Text Box 14">
              <a:extLst>
                <a:ext uri="{FF2B5EF4-FFF2-40B4-BE49-F238E27FC236}">
                  <a16:creationId xmlns:a16="http://schemas.microsoft.com/office/drawing/2014/main" id="{440BE2DA-1E0D-CA87-5D3B-BB342BE7E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0272" y="3340374"/>
              <a:ext cx="47853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B</a:t>
              </a:r>
            </a:p>
          </p:txBody>
        </p:sp>
        <p:grpSp>
          <p:nvGrpSpPr>
            <p:cNvPr id="34842" name="群組 46">
              <a:extLst>
                <a:ext uri="{FF2B5EF4-FFF2-40B4-BE49-F238E27FC236}">
                  <a16:creationId xmlns:a16="http://schemas.microsoft.com/office/drawing/2014/main" id="{2DB2D1EA-BB89-046C-A238-2FD386FFCE33}"/>
                </a:ext>
              </a:extLst>
            </p:cNvPr>
            <p:cNvGrpSpPr>
              <a:grpSpLocks/>
            </p:cNvGrpSpPr>
            <p:nvPr/>
          </p:nvGrpSpPr>
          <p:grpSpPr bwMode="auto">
            <a:xfrm rot="4399751" flipV="1">
              <a:off x="7477961" y="4559839"/>
              <a:ext cx="211671" cy="141530"/>
              <a:chOff x="7369969" y="3362325"/>
              <a:chExt cx="370383" cy="247650"/>
            </a:xfrm>
          </p:grpSpPr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88541A04-E28C-7A7E-105A-71A2C58E75FE}"/>
                  </a:ext>
                </a:extLst>
              </p:cNvPr>
              <p:cNvCxnSpPr/>
              <p:nvPr/>
            </p:nvCxnSpPr>
            <p:spPr>
              <a:xfrm flipH="1" flipV="1">
                <a:off x="7501167" y="3378389"/>
                <a:ext cx="219448" cy="138869"/>
              </a:xfrm>
              <a:prstGeom prst="line">
                <a:avLst/>
              </a:prstGeom>
              <a:ln w="28575">
                <a:solidFill>
                  <a:srgbClr val="66CC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>
                <a:extLst>
                  <a:ext uri="{FF2B5EF4-FFF2-40B4-BE49-F238E27FC236}">
                    <a16:creationId xmlns:a16="http://schemas.microsoft.com/office/drawing/2014/main" id="{62423C9E-7E2F-6945-41E4-FDC911D206BE}"/>
                  </a:ext>
                </a:extLst>
              </p:cNvPr>
              <p:cNvCxnSpPr/>
              <p:nvPr/>
            </p:nvCxnSpPr>
            <p:spPr>
              <a:xfrm flipH="1">
                <a:off x="7362237" y="3350343"/>
                <a:ext cx="138891" cy="247188"/>
              </a:xfrm>
              <a:prstGeom prst="line">
                <a:avLst/>
              </a:prstGeom>
              <a:ln w="28575">
                <a:solidFill>
                  <a:srgbClr val="66CC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843" name="Text Box 14">
              <a:extLst>
                <a:ext uri="{FF2B5EF4-FFF2-40B4-BE49-F238E27FC236}">
                  <a16:creationId xmlns:a16="http://schemas.microsoft.com/office/drawing/2014/main" id="{B16D5BA7-24E6-8266-C43C-CCFA2FCBB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1860" y="4555976"/>
              <a:ext cx="47853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4844" name="Text Box 14">
              <a:extLst>
                <a:ext uri="{FF2B5EF4-FFF2-40B4-BE49-F238E27FC236}">
                  <a16:creationId xmlns:a16="http://schemas.microsoft.com/office/drawing/2014/main" id="{D7C41133-FCAB-BC49-C567-C0C5C10A9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8234" y="3675330"/>
              <a:ext cx="47853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S</a:t>
              </a:r>
            </a:p>
          </p:txBody>
        </p:sp>
        <p:grpSp>
          <p:nvGrpSpPr>
            <p:cNvPr id="34845" name="群組 55">
              <a:extLst>
                <a:ext uri="{FF2B5EF4-FFF2-40B4-BE49-F238E27FC236}">
                  <a16:creationId xmlns:a16="http://schemas.microsoft.com/office/drawing/2014/main" id="{65036A4E-B6E3-7849-B21F-C25F024D0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6267" y="4130219"/>
              <a:ext cx="176283" cy="113574"/>
              <a:chOff x="4440512" y="4721687"/>
              <a:chExt cx="176283" cy="113574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F03E658A-22F9-9829-1601-E3695B19249F}"/>
                  </a:ext>
                </a:extLst>
              </p:cNvPr>
              <p:cNvCxnSpPr/>
              <p:nvPr/>
            </p:nvCxnSpPr>
            <p:spPr>
              <a:xfrm rot="20575785" flipH="1">
                <a:off x="4440811" y="4721499"/>
                <a:ext cx="128568" cy="82550"/>
              </a:xfrm>
              <a:prstGeom prst="line">
                <a:avLst/>
              </a:prstGeom>
              <a:ln w="28575">
                <a:solidFill>
                  <a:srgbClr val="66CC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B42CA161-2754-FB80-96BA-C37BA33B16AD}"/>
                  </a:ext>
                </a:extLst>
              </p:cNvPr>
              <p:cNvCxnSpPr/>
              <p:nvPr/>
            </p:nvCxnSpPr>
            <p:spPr>
              <a:xfrm rot="20575785" flipH="1">
                <a:off x="4488428" y="4753249"/>
                <a:ext cx="128568" cy="82550"/>
              </a:xfrm>
              <a:prstGeom prst="line">
                <a:avLst/>
              </a:prstGeom>
              <a:ln w="28575">
                <a:solidFill>
                  <a:srgbClr val="66CC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846" name="群組 56">
              <a:extLst>
                <a:ext uri="{FF2B5EF4-FFF2-40B4-BE49-F238E27FC236}">
                  <a16:creationId xmlns:a16="http://schemas.microsoft.com/office/drawing/2014/main" id="{8E14E417-C64A-442E-4CBF-FEDA1F69C9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1077" y="4380706"/>
              <a:ext cx="176283" cy="113574"/>
              <a:chOff x="4440512" y="4721687"/>
              <a:chExt cx="176283" cy="113574"/>
            </a:xfrm>
          </p:grpSpPr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789E7804-C0B6-DB1F-68D6-5160A4D012D9}"/>
                  </a:ext>
                </a:extLst>
              </p:cNvPr>
              <p:cNvCxnSpPr/>
              <p:nvPr/>
            </p:nvCxnSpPr>
            <p:spPr>
              <a:xfrm rot="20575785" flipH="1">
                <a:off x="4440753" y="4721837"/>
                <a:ext cx="128568" cy="80962"/>
              </a:xfrm>
              <a:prstGeom prst="line">
                <a:avLst/>
              </a:prstGeom>
              <a:ln w="28575">
                <a:solidFill>
                  <a:srgbClr val="66CC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7D30A72B-AAA9-DA0F-ED79-37CCC6F77791}"/>
                  </a:ext>
                </a:extLst>
              </p:cNvPr>
              <p:cNvCxnSpPr/>
              <p:nvPr/>
            </p:nvCxnSpPr>
            <p:spPr>
              <a:xfrm rot="20575785" flipH="1">
                <a:off x="4488370" y="4753587"/>
                <a:ext cx="128568" cy="80962"/>
              </a:xfrm>
              <a:prstGeom prst="line">
                <a:avLst/>
              </a:prstGeom>
              <a:ln w="28575">
                <a:solidFill>
                  <a:srgbClr val="66CC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847" name="Text Box 14">
              <a:extLst>
                <a:ext uri="{FF2B5EF4-FFF2-40B4-BE49-F238E27FC236}">
                  <a16:creationId xmlns:a16="http://schemas.microsoft.com/office/drawing/2014/main" id="{7A8FE920-FEBD-3B27-4FC0-0220B2274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3764" y="4859168"/>
              <a:ext cx="47853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L</a:t>
              </a:r>
              <a:r>
                <a:rPr lang="en-US" altLang="zh-TW" sz="2400" baseline="-25000">
                  <a:latin typeface="Arial" panose="020B0604020202020204" pitchFamily="34" charset="0"/>
                </a:rPr>
                <a:t>2</a:t>
              </a:r>
              <a:endParaRPr lang="en-US" altLang="zh-TW" sz="2400" i="1">
                <a:latin typeface="Arial" panose="020B0604020202020204" pitchFamily="34" charset="0"/>
              </a:endParaRPr>
            </a:p>
          </p:txBody>
        </p:sp>
        <p:sp>
          <p:nvSpPr>
            <p:cNvPr id="34848" name="Text Box 14">
              <a:extLst>
                <a:ext uri="{FF2B5EF4-FFF2-40B4-BE49-F238E27FC236}">
                  <a16:creationId xmlns:a16="http://schemas.microsoft.com/office/drawing/2014/main" id="{DF8D3A07-A4C4-F2D5-C287-AAF33D05C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3764" y="5477123"/>
              <a:ext cx="47853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L</a:t>
              </a:r>
              <a:r>
                <a:rPr lang="en-US" altLang="zh-TW" sz="2400" baseline="-25000">
                  <a:latin typeface="Arial" panose="020B0604020202020204" pitchFamily="34" charset="0"/>
                </a:rPr>
                <a:t>3</a:t>
              </a:r>
              <a:endParaRPr lang="en-US" altLang="zh-TW" sz="2400" i="1">
                <a:latin typeface="Arial" panose="020B0604020202020204" pitchFamily="34" charset="0"/>
              </a:endParaRPr>
            </a:p>
          </p:txBody>
        </p:sp>
        <p:sp>
          <p:nvSpPr>
            <p:cNvPr id="34849" name="Text Box 14">
              <a:extLst>
                <a:ext uri="{FF2B5EF4-FFF2-40B4-BE49-F238E27FC236}">
                  <a16:creationId xmlns:a16="http://schemas.microsoft.com/office/drawing/2014/main" id="{2F195AC8-7848-0FC3-2D17-9C58FE272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5636" y="6065193"/>
              <a:ext cx="47853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L</a:t>
              </a:r>
              <a:r>
                <a:rPr lang="en-US" altLang="zh-TW" sz="2400" baseline="-25000">
                  <a:latin typeface="Arial" panose="020B0604020202020204" pitchFamily="34" charset="0"/>
                </a:rPr>
                <a:t>1</a:t>
              </a:r>
              <a:endParaRPr lang="en-US" altLang="zh-TW" sz="2400" i="1">
                <a:latin typeface="Arial" panose="020B0604020202020204" pitchFamily="34" charset="0"/>
              </a:endParaRPr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2A59E900-2262-7455-9020-D57DF351E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3516313"/>
            <a:ext cx="4572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∵ </a:t>
            </a:r>
            <a:r>
              <a:rPr lang="en-US" altLang="zh-HK" sz="2400">
                <a:latin typeface="Arial" panose="020B0604020202020204" pitchFamily="34" charset="0"/>
              </a:rPr>
              <a:t>	</a:t>
            </a:r>
            <a:r>
              <a:rPr lang="en-US" altLang="zh-HK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-intercept of </a:t>
            </a:r>
            <a:r>
              <a:rPr lang="en-US" altLang="zh-HK" sz="2400" i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HK" sz="24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 = 5 and </a:t>
            </a:r>
            <a:b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HK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-intercept of </a:t>
            </a:r>
            <a:r>
              <a:rPr lang="en-US" altLang="zh-HK" sz="2400" i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HK" sz="24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 = 9</a:t>
            </a:r>
            <a:endParaRPr lang="zh-TW" altLang="zh-HK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4EACCF6-774F-15F1-2724-E8441DD89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4429125"/>
            <a:ext cx="50228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Coordinates of 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= (0, 5) and 	coordinates of 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>
                <a:latin typeface="Arial" panose="020B0604020202020204" pitchFamily="34" charset="0"/>
              </a:rPr>
              <a:t> = (0, 9)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34824" name="Rectangle 2">
            <a:extLst>
              <a:ext uri="{FF2B5EF4-FFF2-40B4-BE49-F238E27FC236}">
                <a16:creationId xmlns:a16="http://schemas.microsoft.com/office/drawing/2014/main" id="{0A7A3039-7278-F62B-3F56-C74C4859A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4825" name="Rectangle 4">
            <a:extLst>
              <a:ext uri="{FF2B5EF4-FFF2-40B4-BE49-F238E27FC236}">
                <a16:creationId xmlns:a16="http://schemas.microsoft.com/office/drawing/2014/main" id="{C6E2FE26-82CD-297B-2BA4-1CF0703F5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6" grpId="0"/>
      <p:bldP spid="7" grpId="0"/>
      <p:bldP spid="65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3">
            <a:extLst>
              <a:ext uri="{FF2B5EF4-FFF2-40B4-BE49-F238E27FC236}">
                <a16:creationId xmlns:a16="http://schemas.microsoft.com/office/drawing/2014/main" id="{91395E81-4D16-9DEA-5A14-93A517794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404813"/>
            <a:ext cx="8535988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</a:rPr>
              <a:t>Consider a point 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</a:rPr>
              <a:t> which moves in such a way that it maintains a fixed distance of 2 units from a fixed point 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5" name="Picture 1" descr="Q:\Secondary (Maths)\[]Senior Maths\NSSMIA(Compulsory) 2nd Ed\Finalized\TRDVD\4A\[1] 5-Min Lec\Cartoon\Teacher and student artwork Tiff file\Teacher_M1.tif">
            <a:extLst>
              <a:ext uri="{FF2B5EF4-FFF2-40B4-BE49-F238E27FC236}">
                <a16:creationId xmlns:a16="http://schemas.microsoft.com/office/drawing/2014/main" id="{39185FD1-2FC3-162D-FD11-6376ADB42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4760913"/>
            <a:ext cx="21605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A1D16619-6DF7-FFEC-B916-3C25B68C30F7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5019675"/>
            <a:ext cx="6192838" cy="1585913"/>
            <a:chOff x="2555775" y="4723113"/>
            <a:chExt cx="6192689" cy="1586207"/>
          </a:xfrm>
        </p:grpSpPr>
        <p:sp>
          <p:nvSpPr>
            <p:cNvPr id="17430" name="AutoShape 109">
              <a:extLst>
                <a:ext uri="{FF2B5EF4-FFF2-40B4-BE49-F238E27FC236}">
                  <a16:creationId xmlns:a16="http://schemas.microsoft.com/office/drawing/2014/main" id="{88AA1D6D-FACD-F0EA-CCB2-9DEF285A1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5" y="4723113"/>
              <a:ext cx="6192689" cy="1586207"/>
            </a:xfrm>
            <a:prstGeom prst="cloudCallout">
              <a:avLst>
                <a:gd name="adj1" fmla="val -67431"/>
                <a:gd name="adj2" fmla="val -3606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endParaRPr lang="zh-HK" altLang="zh-HK" sz="2600">
                <a:latin typeface="Arial" panose="020B0604020202020204" pitchFamily="34" charset="0"/>
                <a:sym typeface="Wingdings 3" panose="05040102010807070707" pitchFamily="18" charset="2"/>
              </a:endParaRPr>
            </a:p>
          </p:txBody>
        </p:sp>
        <p:sp>
          <p:nvSpPr>
            <p:cNvPr id="17431" name="矩形 17">
              <a:extLst>
                <a:ext uri="{FF2B5EF4-FFF2-40B4-BE49-F238E27FC236}">
                  <a16:creationId xmlns:a16="http://schemas.microsoft.com/office/drawing/2014/main" id="{01666CE2-4692-3E2D-849A-DDF72EC74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598" y="4989918"/>
              <a:ext cx="5262842" cy="1052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HK" sz="2600">
                  <a:solidFill>
                    <a:srgbClr val="000000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Besides using words, we can use an equation to describe the locus of a moving point.</a:t>
              </a:r>
              <a:endParaRPr lang="zh-HK" altLang="zh-HK" sz="2600">
                <a:solidFill>
                  <a:srgbClr val="000000"/>
                </a:solidFill>
                <a:latin typeface="Arial" panose="020B0604020202020204" pitchFamily="34" charset="0"/>
                <a:sym typeface="Wingdings 3" panose="05040102010807070707" pitchFamily="18" charset="2"/>
              </a:endParaRPr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2004269-BB1A-A669-0A5A-53C8D60E6E61}"/>
              </a:ext>
            </a:extLst>
          </p:cNvPr>
          <p:cNvCxnSpPr/>
          <p:nvPr/>
        </p:nvCxnSpPr>
        <p:spPr>
          <a:xfrm>
            <a:off x="4743450" y="4460875"/>
            <a:ext cx="3956050" cy="635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70EE28B3-C57D-7A23-C7FF-F8C73DC8C2A1}"/>
              </a:ext>
            </a:extLst>
          </p:cNvPr>
          <p:cNvSpPr/>
          <p:nvPr/>
        </p:nvSpPr>
        <p:spPr>
          <a:xfrm>
            <a:off x="8748713" y="4243388"/>
            <a:ext cx="338137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x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8ADC655-5CBC-60A8-DC03-2138DC7477B3}"/>
              </a:ext>
            </a:extLst>
          </p:cNvPr>
          <p:cNvCxnSpPr/>
          <p:nvPr/>
        </p:nvCxnSpPr>
        <p:spPr>
          <a:xfrm flipV="1">
            <a:off x="5359400" y="1838325"/>
            <a:ext cx="4763" cy="302895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144B603-0E88-CED4-25FB-2B2C24B73B4F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2276475"/>
            <a:ext cx="2928938" cy="2665413"/>
            <a:chOff x="5172577" y="2031231"/>
            <a:chExt cx="2927815" cy="2665403"/>
          </a:xfrm>
        </p:grpSpPr>
        <p:sp>
          <p:nvSpPr>
            <p:cNvPr id="5" name="乘號 4">
              <a:extLst>
                <a:ext uri="{FF2B5EF4-FFF2-40B4-BE49-F238E27FC236}">
                  <a16:creationId xmlns:a16="http://schemas.microsoft.com/office/drawing/2014/main" id="{7D1D5971-DBE9-0F04-1383-9B2949C49E7D}"/>
                </a:ext>
              </a:extLst>
            </p:cNvPr>
            <p:cNvSpPr/>
            <p:nvPr/>
          </p:nvSpPr>
          <p:spPr>
            <a:xfrm>
              <a:off x="5172577" y="4045761"/>
              <a:ext cx="382441" cy="360361"/>
            </a:xfrm>
            <a:prstGeom prst="mathMultiply">
              <a:avLst>
                <a:gd name="adj1" fmla="val 32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6" name="乘號 5">
              <a:extLst>
                <a:ext uri="{FF2B5EF4-FFF2-40B4-BE49-F238E27FC236}">
                  <a16:creationId xmlns:a16="http://schemas.microsoft.com/office/drawing/2014/main" id="{06A89E10-C409-6415-A2BC-991CD2D9EED8}"/>
                </a:ext>
              </a:extLst>
            </p:cNvPr>
            <p:cNvSpPr/>
            <p:nvPr/>
          </p:nvSpPr>
          <p:spPr>
            <a:xfrm>
              <a:off x="7548154" y="2461442"/>
              <a:ext cx="384028" cy="360361"/>
            </a:xfrm>
            <a:prstGeom prst="mathMultiply">
              <a:avLst>
                <a:gd name="adj1" fmla="val 32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F5EE2322-375B-5989-DDB0-D18FB2C2AA55}"/>
                </a:ext>
              </a:extLst>
            </p:cNvPr>
            <p:cNvCxnSpPr/>
            <p:nvPr/>
          </p:nvCxnSpPr>
          <p:spPr>
            <a:xfrm flipH="1">
              <a:off x="5348722" y="2628129"/>
              <a:ext cx="2400966" cy="1600194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27" name="矩形 8">
              <a:extLst>
                <a:ext uri="{FF2B5EF4-FFF2-40B4-BE49-F238E27FC236}">
                  <a16:creationId xmlns:a16="http://schemas.microsoft.com/office/drawing/2014/main" id="{BAB032AD-8EC3-D742-8BDC-3AB2641F6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088" y="4234969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7428" name="矩形 9">
              <a:extLst>
                <a:ext uri="{FF2B5EF4-FFF2-40B4-BE49-F238E27FC236}">
                  <a16:creationId xmlns:a16="http://schemas.microsoft.com/office/drawing/2014/main" id="{7FF98FEA-24AA-20DD-59B8-DC4C8DFE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542" y="2031231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7429" name="矩形 10">
              <a:extLst>
                <a:ext uri="{FF2B5EF4-FFF2-40B4-BE49-F238E27FC236}">
                  <a16:creationId xmlns:a16="http://schemas.microsoft.com/office/drawing/2014/main" id="{2EA5F4C1-F273-988D-3CEC-32EBBC21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0790" y="3429000"/>
              <a:ext cx="10919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</a:rPr>
                <a:t>2 units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44176F74-494E-5F1F-0489-B304491786EE}"/>
              </a:ext>
            </a:extLst>
          </p:cNvPr>
          <p:cNvSpPr/>
          <p:nvPr/>
        </p:nvSpPr>
        <p:spPr>
          <a:xfrm>
            <a:off x="5194300" y="1428750"/>
            <a:ext cx="3397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y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E89EAF-713F-E13C-73AB-693C127EB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63" y="4476750"/>
            <a:ext cx="901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(0, 0)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BE29237-2184-5EDA-A0A5-C7D3005D9717}"/>
              </a:ext>
            </a:extLst>
          </p:cNvPr>
          <p:cNvSpPr/>
          <p:nvPr/>
        </p:nvSpPr>
        <p:spPr>
          <a:xfrm>
            <a:off x="4927600" y="4460875"/>
            <a:ext cx="3556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0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35" name="矩形 86">
            <a:extLst>
              <a:ext uri="{FF2B5EF4-FFF2-40B4-BE49-F238E27FC236}">
                <a16:creationId xmlns:a16="http://schemas.microsoft.com/office/drawing/2014/main" id="{6D1B0E49-0FA9-089D-75B6-430A8F78B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1844675"/>
            <a:ext cx="5103813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</a:rPr>
              <a:t>By introducing a rectangular coordinate system, the locus of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</a:rPr>
              <a:t> P 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</a:rPr>
              <a:t>can be described by an algebraic equation. This equation is called the </a:t>
            </a:r>
            <a:r>
              <a:rPr lang="en-US" altLang="zh-TW" sz="2800" b="1">
                <a:solidFill>
                  <a:srgbClr val="0000FF"/>
                </a:solidFill>
                <a:latin typeface="Arial" panose="020B0604020202020204" pitchFamily="34" charset="0"/>
              </a:rPr>
              <a:t>equation of the locus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A0F33C41-822E-1594-DC97-631BC2E8B04D}"/>
              </a:ext>
            </a:extLst>
          </p:cNvPr>
          <p:cNvGrpSpPr>
            <a:grpSpLocks/>
          </p:cNvGrpSpPr>
          <p:nvPr/>
        </p:nvGrpSpPr>
        <p:grpSpPr bwMode="auto">
          <a:xfrm>
            <a:off x="2657475" y="5503863"/>
            <a:ext cx="6192838" cy="1008062"/>
            <a:chOff x="2555775" y="4823631"/>
            <a:chExt cx="6192689" cy="1008113"/>
          </a:xfrm>
        </p:grpSpPr>
        <p:sp>
          <p:nvSpPr>
            <p:cNvPr id="17422" name="AutoShape 109">
              <a:extLst>
                <a:ext uri="{FF2B5EF4-FFF2-40B4-BE49-F238E27FC236}">
                  <a16:creationId xmlns:a16="http://schemas.microsoft.com/office/drawing/2014/main" id="{37BEADA1-6ECD-C732-58A0-1B14862E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5" y="4823631"/>
              <a:ext cx="6192689" cy="1008113"/>
            </a:xfrm>
            <a:prstGeom prst="cloudCallout">
              <a:avLst>
                <a:gd name="adj1" fmla="val -67944"/>
                <a:gd name="adj2" fmla="val -52384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endParaRPr lang="zh-HK" altLang="zh-HK" sz="2600">
                <a:latin typeface="Arial" panose="020B0604020202020204" pitchFamily="34" charset="0"/>
                <a:sym typeface="Wingdings 3" panose="05040102010807070707" pitchFamily="18" charset="2"/>
              </a:endParaRPr>
            </a:p>
          </p:txBody>
        </p:sp>
        <p:sp>
          <p:nvSpPr>
            <p:cNvPr id="17423" name="矩形 37">
              <a:extLst>
                <a:ext uri="{FF2B5EF4-FFF2-40B4-BE49-F238E27FC236}">
                  <a16:creationId xmlns:a16="http://schemas.microsoft.com/office/drawing/2014/main" id="{49B80C60-6108-37D3-FEE0-1A4402BBF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598" y="4989918"/>
              <a:ext cx="5262842" cy="7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HK" sz="2600">
                  <a:solidFill>
                    <a:srgbClr val="000000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The equation of the locus can be found by the following steps.</a:t>
              </a:r>
              <a:endParaRPr lang="zh-HK" altLang="zh-HK" sz="2600">
                <a:solidFill>
                  <a:srgbClr val="000000"/>
                </a:solidFill>
                <a:latin typeface="Arial" panose="020B0604020202020204" pitchFamily="34" charset="0"/>
                <a:sym typeface="Wingdings 3" panose="050401020108070707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31" grpId="0"/>
      <p:bldP spid="33" grpId="0"/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群組 62">
            <a:extLst>
              <a:ext uri="{FF2B5EF4-FFF2-40B4-BE49-F238E27FC236}">
                <a16:creationId xmlns:a16="http://schemas.microsoft.com/office/drawing/2014/main" id="{6D9E325F-2D0C-2ABD-1AB3-70736C099339}"/>
              </a:ext>
            </a:extLst>
          </p:cNvPr>
          <p:cNvGrpSpPr>
            <a:grpSpLocks/>
          </p:cNvGrpSpPr>
          <p:nvPr/>
        </p:nvGrpSpPr>
        <p:grpSpPr bwMode="auto">
          <a:xfrm>
            <a:off x="5503863" y="1052513"/>
            <a:ext cx="3625850" cy="3614737"/>
            <a:chOff x="5503764" y="2907656"/>
            <a:chExt cx="3625276" cy="3614737"/>
          </a:xfrm>
        </p:grpSpPr>
        <p:sp>
          <p:nvSpPr>
            <p:cNvPr id="27661" name="Line 12">
              <a:extLst>
                <a:ext uri="{FF2B5EF4-FFF2-40B4-BE49-F238E27FC236}">
                  <a16:creationId xmlns:a16="http://schemas.microsoft.com/office/drawing/2014/main" id="{B9F94E26-8840-5478-ADFF-29E678555D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78304" y="3385493"/>
              <a:ext cx="14286" cy="290830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27662" name="Line 13">
              <a:extLst>
                <a:ext uri="{FF2B5EF4-FFF2-40B4-BE49-F238E27FC236}">
                  <a16:creationId xmlns:a16="http://schemas.microsoft.com/office/drawing/2014/main" id="{D1F72E07-EEE6-76C5-1CB5-C371129D0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7878" y="5719118"/>
              <a:ext cx="2958632" cy="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27663" name="Text Box 14">
              <a:extLst>
                <a:ext uri="{FF2B5EF4-FFF2-40B4-BE49-F238E27FC236}">
                  <a16:creationId xmlns:a16="http://schemas.microsoft.com/office/drawing/2014/main" id="{7A43CCF8-EBDE-6DB3-440C-68FF296FA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1801" y="2907656"/>
              <a:ext cx="38094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i="1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y</a:t>
              </a:r>
            </a:p>
          </p:txBody>
        </p:sp>
        <p:sp>
          <p:nvSpPr>
            <p:cNvPr id="27664" name="Text Box 15">
              <a:extLst>
                <a:ext uri="{FF2B5EF4-FFF2-40B4-BE49-F238E27FC236}">
                  <a16:creationId xmlns:a16="http://schemas.microsoft.com/office/drawing/2014/main" id="{27978307-1B41-46AF-B555-8FA221F6D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100" y="5487343"/>
              <a:ext cx="38094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i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2" name="Text Box 16">
              <a:extLst>
                <a:ext uri="{FF2B5EF4-FFF2-40B4-BE49-F238E27FC236}">
                  <a16:creationId xmlns:a16="http://schemas.microsoft.com/office/drawing/2014/main" id="{C1359C83-9764-2EF8-E1F0-894306FF5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160" y="5703243"/>
              <a:ext cx="38094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i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O</a:t>
              </a:r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F869A50F-0FC9-E70A-BE61-9D30479BAB51}"/>
                </a:ext>
              </a:extLst>
            </p:cNvPr>
            <p:cNvCxnSpPr/>
            <p:nvPr/>
          </p:nvCxnSpPr>
          <p:spPr>
            <a:xfrm>
              <a:off x="7057680" y="4014143"/>
              <a:ext cx="650772" cy="58102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874" name="群組 16">
              <a:extLst>
                <a:ext uri="{FF2B5EF4-FFF2-40B4-BE49-F238E27FC236}">
                  <a16:creationId xmlns:a16="http://schemas.microsoft.com/office/drawing/2014/main" id="{E601CBFE-728E-8A21-038D-8281032ADA46}"/>
                </a:ext>
              </a:extLst>
            </p:cNvPr>
            <p:cNvGrpSpPr>
              <a:grpSpLocks/>
            </p:cNvGrpSpPr>
            <p:nvPr/>
          </p:nvGrpSpPr>
          <p:grpSpPr bwMode="auto">
            <a:xfrm rot="20575785" flipV="1">
              <a:off x="6963611" y="4085971"/>
              <a:ext cx="211671" cy="141530"/>
              <a:chOff x="7369969" y="3362325"/>
              <a:chExt cx="370383" cy="247650"/>
            </a:xfrm>
          </p:grpSpPr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EDF7EAAE-C084-3258-7A75-9A57B3ECC80D}"/>
                  </a:ext>
                </a:extLst>
              </p:cNvPr>
              <p:cNvCxnSpPr/>
              <p:nvPr/>
            </p:nvCxnSpPr>
            <p:spPr>
              <a:xfrm flipH="1" flipV="1">
                <a:off x="7514520" y="3374274"/>
                <a:ext cx="222190" cy="141668"/>
              </a:xfrm>
              <a:prstGeom prst="line">
                <a:avLst/>
              </a:prstGeom>
              <a:ln w="28575">
                <a:solidFill>
                  <a:srgbClr val="66CC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2D42E3AC-0709-E73C-6F7E-CE758FAC5061}"/>
                  </a:ext>
                </a:extLst>
              </p:cNvPr>
              <p:cNvCxnSpPr/>
              <p:nvPr/>
            </p:nvCxnSpPr>
            <p:spPr>
              <a:xfrm flipH="1">
                <a:off x="7370962" y="3380006"/>
                <a:ext cx="147200" cy="247225"/>
              </a:xfrm>
              <a:prstGeom prst="line">
                <a:avLst/>
              </a:prstGeom>
              <a:ln w="28575">
                <a:solidFill>
                  <a:srgbClr val="66CC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8C8DC406-2CE7-0709-539B-A1F697A29634}"/>
                </a:ext>
              </a:extLst>
            </p:cNvPr>
            <p:cNvCxnSpPr/>
            <p:nvPr/>
          </p:nvCxnSpPr>
          <p:spPr>
            <a:xfrm flipV="1">
              <a:off x="6084697" y="3423593"/>
              <a:ext cx="2836413" cy="28702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583CA7F9-1F68-81DA-A58F-7C71FCBEE866}"/>
                </a:ext>
              </a:extLst>
            </p:cNvPr>
            <p:cNvCxnSpPr/>
            <p:nvPr/>
          </p:nvCxnSpPr>
          <p:spPr>
            <a:xfrm flipV="1">
              <a:off x="6011684" y="3393431"/>
              <a:ext cx="1644390" cy="169386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26329E62-AA63-F4B6-34F8-BDC5F98EF9D5}"/>
                </a:ext>
              </a:extLst>
            </p:cNvPr>
            <p:cNvCxnSpPr/>
            <p:nvPr/>
          </p:nvCxnSpPr>
          <p:spPr>
            <a:xfrm flipV="1">
              <a:off x="6014858" y="3428356"/>
              <a:ext cx="2222148" cy="229076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3593AAB1-2C76-E690-4A8F-E3D5A357FC3C}"/>
                </a:ext>
              </a:extLst>
            </p:cNvPr>
            <p:cNvSpPr/>
            <p:nvPr/>
          </p:nvSpPr>
          <p:spPr>
            <a:xfrm rot="2569100">
              <a:off x="7162438" y="3701406"/>
              <a:ext cx="144440" cy="249237"/>
            </a:xfrm>
            <a:prstGeom prst="triangl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D64418FC-4BBB-33E7-CE41-4D1677CFC7DE}"/>
                </a:ext>
              </a:extLst>
            </p:cNvPr>
            <p:cNvSpPr/>
            <p:nvPr/>
          </p:nvSpPr>
          <p:spPr>
            <a:xfrm rot="2569100">
              <a:off x="7524331" y="3963343"/>
              <a:ext cx="144440" cy="249238"/>
            </a:xfrm>
            <a:prstGeom prst="triangl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BA822F25-D009-5D87-3B60-9B9DD56E63B8}"/>
                </a:ext>
              </a:extLst>
            </p:cNvPr>
            <p:cNvSpPr/>
            <p:nvPr/>
          </p:nvSpPr>
          <p:spPr>
            <a:xfrm rot="2569100">
              <a:off x="7867177" y="4287193"/>
              <a:ext cx="144440" cy="249238"/>
            </a:xfrm>
            <a:prstGeom prst="triangl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35881" name="Text Box 14">
              <a:extLst>
                <a:ext uri="{FF2B5EF4-FFF2-40B4-BE49-F238E27FC236}">
                  <a16:creationId xmlns:a16="http://schemas.microsoft.com/office/drawing/2014/main" id="{7DEAF65C-8D9B-C594-B1A1-7D1849AAB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5796" y="4365104"/>
              <a:ext cx="47853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35882" name="Text Box 14">
              <a:extLst>
                <a:ext uri="{FF2B5EF4-FFF2-40B4-BE49-F238E27FC236}">
                  <a16:creationId xmlns:a16="http://schemas.microsoft.com/office/drawing/2014/main" id="{85901A52-5CFC-89C3-8FC2-9B1B6690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3828" y="4869160"/>
              <a:ext cx="47853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5883" name="Text Box 14">
              <a:extLst>
                <a:ext uri="{FF2B5EF4-FFF2-40B4-BE49-F238E27FC236}">
                  <a16:creationId xmlns:a16="http://schemas.microsoft.com/office/drawing/2014/main" id="{5FAB4729-5920-3953-5072-FE61EFF0B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0272" y="3340374"/>
              <a:ext cx="47853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B</a:t>
              </a:r>
            </a:p>
          </p:txBody>
        </p:sp>
        <p:grpSp>
          <p:nvGrpSpPr>
            <p:cNvPr id="35884" name="群組 46">
              <a:extLst>
                <a:ext uri="{FF2B5EF4-FFF2-40B4-BE49-F238E27FC236}">
                  <a16:creationId xmlns:a16="http://schemas.microsoft.com/office/drawing/2014/main" id="{8749D957-1956-3F29-466D-5154EE01D91B}"/>
                </a:ext>
              </a:extLst>
            </p:cNvPr>
            <p:cNvGrpSpPr>
              <a:grpSpLocks/>
            </p:cNvGrpSpPr>
            <p:nvPr/>
          </p:nvGrpSpPr>
          <p:grpSpPr bwMode="auto">
            <a:xfrm rot="4399751" flipV="1">
              <a:off x="7477961" y="4559839"/>
              <a:ext cx="211671" cy="141530"/>
              <a:chOff x="7369969" y="3362325"/>
              <a:chExt cx="370383" cy="247650"/>
            </a:xfrm>
          </p:grpSpPr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F2D6AEA0-2A64-0702-D20A-0397A2C26A36}"/>
                  </a:ext>
                </a:extLst>
              </p:cNvPr>
              <p:cNvCxnSpPr/>
              <p:nvPr/>
            </p:nvCxnSpPr>
            <p:spPr>
              <a:xfrm flipH="1" flipV="1">
                <a:off x="7501167" y="3378389"/>
                <a:ext cx="219448" cy="138869"/>
              </a:xfrm>
              <a:prstGeom prst="line">
                <a:avLst/>
              </a:prstGeom>
              <a:ln w="28575">
                <a:solidFill>
                  <a:srgbClr val="66CC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>
                <a:extLst>
                  <a:ext uri="{FF2B5EF4-FFF2-40B4-BE49-F238E27FC236}">
                    <a16:creationId xmlns:a16="http://schemas.microsoft.com/office/drawing/2014/main" id="{D74E6985-A0BF-7856-DC42-25D26AA4896A}"/>
                  </a:ext>
                </a:extLst>
              </p:cNvPr>
              <p:cNvCxnSpPr/>
              <p:nvPr/>
            </p:nvCxnSpPr>
            <p:spPr>
              <a:xfrm flipH="1">
                <a:off x="7362237" y="3350343"/>
                <a:ext cx="138891" cy="247188"/>
              </a:xfrm>
              <a:prstGeom prst="line">
                <a:avLst/>
              </a:prstGeom>
              <a:ln w="28575">
                <a:solidFill>
                  <a:srgbClr val="66CC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885" name="Text Box 14">
              <a:extLst>
                <a:ext uri="{FF2B5EF4-FFF2-40B4-BE49-F238E27FC236}">
                  <a16:creationId xmlns:a16="http://schemas.microsoft.com/office/drawing/2014/main" id="{12D89C6A-B1DE-F4B3-9835-E66C4C4DF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1860" y="4555976"/>
              <a:ext cx="47853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886" name="Text Box 14">
              <a:extLst>
                <a:ext uri="{FF2B5EF4-FFF2-40B4-BE49-F238E27FC236}">
                  <a16:creationId xmlns:a16="http://schemas.microsoft.com/office/drawing/2014/main" id="{CA22B7F9-2BCA-DFAD-A430-423C52A37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8234" y="3675330"/>
              <a:ext cx="47853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S</a:t>
              </a:r>
            </a:p>
          </p:txBody>
        </p:sp>
        <p:grpSp>
          <p:nvGrpSpPr>
            <p:cNvPr id="35887" name="群組 55">
              <a:extLst>
                <a:ext uri="{FF2B5EF4-FFF2-40B4-BE49-F238E27FC236}">
                  <a16:creationId xmlns:a16="http://schemas.microsoft.com/office/drawing/2014/main" id="{7FD54296-0BE3-0E8D-247F-20B4E72787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6267" y="4130219"/>
              <a:ext cx="176283" cy="113574"/>
              <a:chOff x="4440512" y="4721687"/>
              <a:chExt cx="176283" cy="113574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2A47D744-ACEC-08E1-E638-C04139A7B0B5}"/>
                  </a:ext>
                </a:extLst>
              </p:cNvPr>
              <p:cNvCxnSpPr/>
              <p:nvPr/>
            </p:nvCxnSpPr>
            <p:spPr>
              <a:xfrm rot="20575785" flipH="1">
                <a:off x="4440811" y="4721499"/>
                <a:ext cx="128568" cy="82550"/>
              </a:xfrm>
              <a:prstGeom prst="line">
                <a:avLst/>
              </a:prstGeom>
              <a:ln w="28575">
                <a:solidFill>
                  <a:srgbClr val="66CC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D00DE160-246F-9603-5D4E-78E4E536606B}"/>
                  </a:ext>
                </a:extLst>
              </p:cNvPr>
              <p:cNvCxnSpPr/>
              <p:nvPr/>
            </p:nvCxnSpPr>
            <p:spPr>
              <a:xfrm rot="20575785" flipH="1">
                <a:off x="4488428" y="4753249"/>
                <a:ext cx="128568" cy="82550"/>
              </a:xfrm>
              <a:prstGeom prst="line">
                <a:avLst/>
              </a:prstGeom>
              <a:ln w="28575">
                <a:solidFill>
                  <a:srgbClr val="66CC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888" name="群組 56">
              <a:extLst>
                <a:ext uri="{FF2B5EF4-FFF2-40B4-BE49-F238E27FC236}">
                  <a16:creationId xmlns:a16="http://schemas.microsoft.com/office/drawing/2014/main" id="{D8DBAE50-7331-1A82-83B1-03E94AF30D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1077" y="4380706"/>
              <a:ext cx="176283" cy="113574"/>
              <a:chOff x="4440512" y="4721687"/>
              <a:chExt cx="176283" cy="113574"/>
            </a:xfrm>
          </p:grpSpPr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E11BFEC5-0DC5-723E-1776-6418AEAF3B11}"/>
                  </a:ext>
                </a:extLst>
              </p:cNvPr>
              <p:cNvCxnSpPr/>
              <p:nvPr/>
            </p:nvCxnSpPr>
            <p:spPr>
              <a:xfrm rot="20575785" flipH="1">
                <a:off x="4440753" y="4721837"/>
                <a:ext cx="128568" cy="80962"/>
              </a:xfrm>
              <a:prstGeom prst="line">
                <a:avLst/>
              </a:prstGeom>
              <a:ln w="28575">
                <a:solidFill>
                  <a:srgbClr val="66CC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EAE7A760-FCA9-C787-67E1-C9F87B79AFD4}"/>
                  </a:ext>
                </a:extLst>
              </p:cNvPr>
              <p:cNvCxnSpPr/>
              <p:nvPr/>
            </p:nvCxnSpPr>
            <p:spPr>
              <a:xfrm rot="20575785" flipH="1">
                <a:off x="4488370" y="4753587"/>
                <a:ext cx="128568" cy="80962"/>
              </a:xfrm>
              <a:prstGeom prst="line">
                <a:avLst/>
              </a:prstGeom>
              <a:ln w="28575">
                <a:solidFill>
                  <a:srgbClr val="66CC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889" name="Text Box 14">
              <a:extLst>
                <a:ext uri="{FF2B5EF4-FFF2-40B4-BE49-F238E27FC236}">
                  <a16:creationId xmlns:a16="http://schemas.microsoft.com/office/drawing/2014/main" id="{DA16DA1A-ECAB-B653-3CAE-8D0C21227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3764" y="4859168"/>
              <a:ext cx="47853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L</a:t>
              </a:r>
              <a:r>
                <a:rPr lang="en-US" altLang="zh-TW" sz="2400" baseline="-25000">
                  <a:latin typeface="Arial" panose="020B0604020202020204" pitchFamily="34" charset="0"/>
                </a:rPr>
                <a:t>2</a:t>
              </a:r>
              <a:endParaRPr lang="en-US" altLang="zh-TW" sz="2400" i="1">
                <a:latin typeface="Arial" panose="020B0604020202020204" pitchFamily="34" charset="0"/>
              </a:endParaRPr>
            </a:p>
          </p:txBody>
        </p:sp>
        <p:sp>
          <p:nvSpPr>
            <p:cNvPr id="35890" name="Text Box 14">
              <a:extLst>
                <a:ext uri="{FF2B5EF4-FFF2-40B4-BE49-F238E27FC236}">
                  <a16:creationId xmlns:a16="http://schemas.microsoft.com/office/drawing/2014/main" id="{5F9CA6B1-D9A7-B960-AA83-F383405F5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3764" y="5477123"/>
              <a:ext cx="47853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L</a:t>
              </a:r>
              <a:r>
                <a:rPr lang="en-US" altLang="zh-TW" sz="2400" baseline="-25000">
                  <a:latin typeface="Arial" panose="020B0604020202020204" pitchFamily="34" charset="0"/>
                </a:rPr>
                <a:t>3</a:t>
              </a:r>
              <a:endParaRPr lang="en-US" altLang="zh-TW" sz="2400" i="1">
                <a:latin typeface="Arial" panose="020B0604020202020204" pitchFamily="34" charset="0"/>
              </a:endParaRPr>
            </a:p>
          </p:txBody>
        </p:sp>
        <p:sp>
          <p:nvSpPr>
            <p:cNvPr id="35891" name="Text Box 14">
              <a:extLst>
                <a:ext uri="{FF2B5EF4-FFF2-40B4-BE49-F238E27FC236}">
                  <a16:creationId xmlns:a16="http://schemas.microsoft.com/office/drawing/2014/main" id="{3EC8A5DC-AF05-1E39-D2A7-51E3D4C91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5636" y="6065193"/>
              <a:ext cx="47853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L</a:t>
              </a:r>
              <a:r>
                <a:rPr lang="en-US" altLang="zh-TW" sz="2400" baseline="-25000">
                  <a:latin typeface="Arial" panose="020B0604020202020204" pitchFamily="34" charset="0"/>
                </a:rPr>
                <a:t>1</a:t>
              </a:r>
              <a:endParaRPr lang="en-US" altLang="zh-TW" sz="2400" i="1">
                <a:latin typeface="Arial" panose="020B0604020202020204" pitchFamily="34" charset="0"/>
              </a:endParaRPr>
            </a:p>
          </p:txBody>
        </p:sp>
      </p:grp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0FEEF29-DC62-5F97-737C-26638E11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83BC1445-242D-689A-9157-A3131467A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DF5B640-E7A9-DA2F-7D40-0F58B30B9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701675"/>
            <a:ext cx="5021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Coordinates of 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graphicFrame>
        <p:nvGraphicFramePr>
          <p:cNvPr id="52" name="物件 51">
            <a:extLst>
              <a:ext uri="{FF2B5EF4-FFF2-40B4-BE49-F238E27FC236}">
                <a16:creationId xmlns:a16="http://schemas.microsoft.com/office/drawing/2014/main" id="{A5BD7FBC-B22C-601A-8A37-2197F4F148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39750"/>
          <a:ext cx="14954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498600" imgH="787400" progId="Equation.3">
                  <p:embed/>
                </p:oleObj>
              </mc:Choice>
              <mc:Fallback>
                <p:oleObj name="方程式" r:id="rId2" imgW="1498600" imgH="787400" progId="Equation.3">
                  <p:embed/>
                  <p:pic>
                    <p:nvPicPr>
                      <p:cNvPr id="0" name="物件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39750"/>
                        <a:ext cx="149542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物件 53">
            <a:extLst>
              <a:ext uri="{FF2B5EF4-FFF2-40B4-BE49-F238E27FC236}">
                <a16:creationId xmlns:a16="http://schemas.microsoft.com/office/drawing/2014/main" id="{8C90E428-428B-884E-BFCA-16DB4A945A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6488" y="1463675"/>
          <a:ext cx="9239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926698" imgH="355446" progId="Equation.3">
                  <p:embed/>
                </p:oleObj>
              </mc:Choice>
              <mc:Fallback>
                <p:oleObj name="方程式" r:id="rId4" imgW="926698" imgH="355446" progId="Equation.3">
                  <p:embed/>
                  <p:pic>
                    <p:nvPicPr>
                      <p:cNvPr id="0" name="物件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1463675"/>
                        <a:ext cx="9239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矩形 63">
            <a:extLst>
              <a:ext uri="{FF2B5EF4-FFF2-40B4-BE49-F238E27FC236}">
                <a16:creationId xmlns:a16="http://schemas.microsoft.com/office/drawing/2014/main" id="{EA84D02F-1267-C628-9AC6-385998FED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08163"/>
            <a:ext cx="5021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</a:t>
            </a:r>
            <a:r>
              <a:rPr lang="en-US" altLang="zh-HK" sz="2400" i="1">
                <a:latin typeface="Arial" panose="020B0604020202020204" pitchFamily="34" charset="0"/>
              </a:rPr>
              <a:t>y</a:t>
            </a:r>
            <a:r>
              <a:rPr lang="en-US" altLang="zh-HK" sz="2400">
                <a:latin typeface="Arial" panose="020B0604020202020204" pitchFamily="34" charset="0"/>
              </a:rPr>
              <a:t>-intercept of </a:t>
            </a:r>
            <a:r>
              <a:rPr lang="en-US" altLang="zh-HK" sz="2400" i="1">
                <a:latin typeface="Arial" panose="020B0604020202020204" pitchFamily="34" charset="0"/>
              </a:rPr>
              <a:t>L</a:t>
            </a:r>
            <a:r>
              <a:rPr lang="en-US" altLang="zh-HK" sz="2400" baseline="-25000">
                <a:latin typeface="Arial" panose="020B0604020202020204" pitchFamily="34" charset="0"/>
              </a:rPr>
              <a:t>3</a:t>
            </a:r>
            <a:r>
              <a:rPr lang="en-US" altLang="zh-HK" sz="2400">
                <a:latin typeface="Arial" panose="020B0604020202020204" pitchFamily="34" charset="0"/>
              </a:rPr>
              <a:t> = 7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1610AD7-AAC4-569E-85C3-9C62D7289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2374900"/>
            <a:ext cx="5021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Slope of </a:t>
            </a:r>
            <a:r>
              <a:rPr lang="en-US" altLang="zh-HK" sz="2400" i="1">
                <a:latin typeface="Arial" panose="020B0604020202020204" pitchFamily="34" charset="0"/>
              </a:rPr>
              <a:t>L</a:t>
            </a:r>
            <a:r>
              <a:rPr lang="en-US" altLang="zh-HK" sz="2400" baseline="-25000">
                <a:latin typeface="Arial" panose="020B0604020202020204" pitchFamily="34" charset="0"/>
              </a:rPr>
              <a:t>3</a:t>
            </a:r>
            <a:r>
              <a:rPr lang="en-US" altLang="zh-HK" sz="2400">
                <a:latin typeface="Arial" panose="020B0604020202020204" pitchFamily="34" charset="0"/>
              </a:rPr>
              <a:t> = slope of </a:t>
            </a:r>
            <a:r>
              <a:rPr lang="en-US" altLang="zh-HK" sz="2400" i="1">
                <a:latin typeface="Arial" panose="020B0604020202020204" pitchFamily="34" charset="0"/>
              </a:rPr>
              <a:t>L</a:t>
            </a:r>
            <a:r>
              <a:rPr lang="en-US" altLang="zh-HK" sz="2400" baseline="-25000">
                <a:latin typeface="Arial" panose="020B0604020202020204" pitchFamily="34" charset="0"/>
              </a:rPr>
              <a:t>1</a:t>
            </a:r>
            <a:r>
              <a:rPr lang="en-US" altLang="zh-HK" sz="2400">
                <a:latin typeface="Arial" panose="020B0604020202020204" pitchFamily="34" charset="0"/>
              </a:rPr>
              <a:t> = 1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BA68825-A53E-7506-4C5B-E95E0E453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2938463"/>
            <a:ext cx="5021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The equation of </a:t>
            </a:r>
            <a:r>
              <a:rPr lang="en-US" altLang="zh-HK" sz="2400" i="1">
                <a:latin typeface="Arial" panose="020B0604020202020204" pitchFamily="34" charset="0"/>
              </a:rPr>
              <a:t>L</a:t>
            </a:r>
            <a:r>
              <a:rPr lang="en-US" altLang="zh-HK" sz="2400" baseline="-25000">
                <a:latin typeface="Arial" panose="020B0604020202020204" pitchFamily="34" charset="0"/>
              </a:rPr>
              <a:t>3</a:t>
            </a:r>
            <a:r>
              <a:rPr lang="en-US" altLang="zh-HK" sz="2400">
                <a:latin typeface="Arial" panose="020B0604020202020204" pitchFamily="34" charset="0"/>
              </a:rPr>
              <a:t> is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8FF9F5F-C78E-482B-1318-540D6B656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3" y="3402013"/>
            <a:ext cx="5021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y</a:t>
            </a:r>
            <a:r>
              <a:rPr lang="en-US" altLang="zh-HK" sz="2400">
                <a:latin typeface="Arial" panose="020B0604020202020204" pitchFamily="34" charset="0"/>
              </a:rPr>
              <a:t> = </a:t>
            </a:r>
            <a:r>
              <a:rPr lang="en-US" altLang="zh-HK" sz="2400" i="1">
                <a:latin typeface="Arial" panose="020B0604020202020204" pitchFamily="34" charset="0"/>
              </a:rPr>
              <a:t>x</a:t>
            </a:r>
            <a:r>
              <a:rPr lang="en-US" altLang="zh-HK" sz="2400">
                <a:latin typeface="Arial" panose="020B0604020202020204" pitchFamily="34" charset="0"/>
              </a:rPr>
              <a:t> + 7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7882443-527C-5CC1-0C8B-923B8BB58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3860800"/>
            <a:ext cx="50212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The equation of the locus of 	</a:t>
            </a:r>
            <a:r>
              <a:rPr lang="en-US" altLang="zh-HK" sz="2400" i="1">
                <a:latin typeface="Arial" panose="020B0604020202020204" pitchFamily="34" charset="0"/>
              </a:rPr>
              <a:t>P</a:t>
            </a:r>
            <a:r>
              <a:rPr lang="en-US" altLang="zh-HK" sz="2400">
                <a:latin typeface="Arial" panose="020B0604020202020204" pitchFamily="34" charset="0"/>
              </a:rPr>
              <a:t> is </a:t>
            </a:r>
            <a:r>
              <a:rPr lang="en-US" altLang="zh-HK" sz="2400" i="1">
                <a:latin typeface="Arial" panose="020B0604020202020204" pitchFamily="34" charset="0"/>
              </a:rPr>
              <a:t>y</a:t>
            </a:r>
            <a:r>
              <a:rPr lang="en-US" altLang="zh-HK" sz="2400">
                <a:latin typeface="Arial" panose="020B0604020202020204" pitchFamily="34" charset="0"/>
              </a:rPr>
              <a:t> = </a:t>
            </a:r>
            <a:r>
              <a:rPr lang="en-US" altLang="zh-HK" sz="2400" i="1">
                <a:latin typeface="Arial" panose="020B0604020202020204" pitchFamily="34" charset="0"/>
              </a:rPr>
              <a:t>x</a:t>
            </a:r>
            <a:r>
              <a:rPr lang="en-US" altLang="zh-HK" sz="2400">
                <a:latin typeface="Arial" panose="020B0604020202020204" pitchFamily="34" charset="0"/>
              </a:rPr>
              <a:t> + 7.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pic>
        <p:nvPicPr>
          <p:cNvPr id="45" name="Picture 45">
            <a:hlinkClick r:id="rId6" action="ppaction://hlinkpres?slideindex=1&amp;slidetitle="/>
            <a:extLst>
              <a:ext uri="{FF2B5EF4-FFF2-40B4-BE49-F238E27FC236}">
                <a16:creationId xmlns:a16="http://schemas.microsoft.com/office/drawing/2014/main" id="{52F479B3-D880-2A7E-687E-6D80D498F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440488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>
            <a:hlinkClick r:id="rId8" action="ppaction://hlinkpres?slideindex=1&amp;slidetitle="/>
            <a:extLst>
              <a:ext uri="{FF2B5EF4-FFF2-40B4-BE49-F238E27FC236}">
                <a16:creationId xmlns:a16="http://schemas.microsoft.com/office/drawing/2014/main" id="{B984B18A-6E30-5AEA-A548-35CF6F161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429375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55" name="Rectangle 64">
            <a:extLst>
              <a:ext uri="{FF2B5EF4-FFF2-40B4-BE49-F238E27FC236}">
                <a16:creationId xmlns:a16="http://schemas.microsoft.com/office/drawing/2014/main" id="{C5DEA16F-F5EF-44E9-BF6E-229EF927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59B6BA3-BD44-3993-98F5-012A1284C62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857375"/>
            <a:ext cx="12934950" cy="1184275"/>
            <a:chOff x="2081212" y="1439456"/>
            <a:chExt cx="12935478" cy="1184309"/>
          </a:xfrm>
        </p:grpSpPr>
        <p:sp>
          <p:nvSpPr>
            <p:cNvPr id="50" name="AutoShape 38">
              <a:extLst>
                <a:ext uri="{FF2B5EF4-FFF2-40B4-BE49-F238E27FC236}">
                  <a16:creationId xmlns:a16="http://schemas.microsoft.com/office/drawing/2014/main" id="{0B5A694C-C89E-B14C-A256-B2E3AB049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212" y="1439456"/>
              <a:ext cx="4627752" cy="1184309"/>
            </a:xfrm>
            <a:prstGeom prst="wedgeRoundRectCallout">
              <a:avLst>
                <a:gd name="adj1" fmla="val 20072"/>
                <a:gd name="adj2" fmla="val -95768"/>
                <a:gd name="adj3" fmla="val 16667"/>
              </a:avLst>
            </a:prstGeom>
            <a:gradFill rotWithShape="1">
              <a:gsLst>
                <a:gs pos="0">
                  <a:srgbClr val="0099FF"/>
                </a:gs>
                <a:gs pos="50000">
                  <a:schemeClr val="bg1"/>
                </a:gs>
                <a:gs pos="100000">
                  <a:srgbClr val="0099FF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 anchor="ctr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defRPr/>
              </a:pPr>
              <a:endParaRPr lang="en-US" altLang="zh-TW" sz="2400" dirty="0">
                <a:latin typeface="Arial" charset="0"/>
              </a:endParaRPr>
            </a:p>
          </p:txBody>
        </p:sp>
        <p:grpSp>
          <p:nvGrpSpPr>
            <p:cNvPr id="35858" name="群組 7">
              <a:extLst>
                <a:ext uri="{FF2B5EF4-FFF2-40B4-BE49-F238E27FC236}">
                  <a16:creationId xmlns:a16="http://schemas.microsoft.com/office/drawing/2014/main" id="{9C711A25-6FAA-9238-F0E7-A2530EFA5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5210" y="1511449"/>
              <a:ext cx="11015742" cy="461665"/>
              <a:chOff x="754063" y="5082952"/>
              <a:chExt cx="11015742" cy="461665"/>
            </a:xfrm>
          </p:grpSpPr>
          <p:sp>
            <p:nvSpPr>
              <p:cNvPr id="35865" name="Rectangle 51">
                <a:extLst>
                  <a:ext uri="{FF2B5EF4-FFF2-40B4-BE49-F238E27FC236}">
                    <a16:creationId xmlns:a16="http://schemas.microsoft.com/office/drawing/2014/main" id="{F380D45B-9973-F6A2-96CB-141C0F8B9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063" y="5082952"/>
                <a:ext cx="173957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HK" altLang="zh-TW" sz="2400">
                    <a:ea typeface="細明體" panose="02020509000000000000" pitchFamily="49" charset="-120"/>
                  </a:rPr>
                  <a:t>∵</a:t>
                </a:r>
                <a:r>
                  <a:rPr lang="en-US" altLang="zh-HK" sz="240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altLang="zh-HK" sz="2400"/>
                  <a:t>△</a:t>
                </a:r>
                <a:r>
                  <a:rPr lang="en-US" altLang="zh-HK" sz="2400" i="1">
                    <a:latin typeface="Arial" panose="020B0604020202020204" pitchFamily="34" charset="0"/>
                    <a:cs typeface="Arial" panose="020B0604020202020204" pitchFamily="34" charset="0"/>
                  </a:rPr>
                  <a:t>MRA</a:t>
                </a:r>
                <a:endParaRPr lang="en-US" altLang="zh-HK" sz="180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35866" name="物件 5">
                <a:extLst>
                  <a:ext uri="{FF2B5EF4-FFF2-40B4-BE49-F238E27FC236}">
                    <a16:creationId xmlns:a16="http://schemas.microsoft.com/office/drawing/2014/main" id="{A1D50C95-09A8-90DB-AC1B-DEF9E67C365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28956" y="5213771"/>
              <a:ext cx="219075" cy="2000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10" imgW="215713" imgH="203024" progId="Equation.3">
                      <p:embed/>
                    </p:oleObj>
                  </mc:Choice>
                  <mc:Fallback>
                    <p:oleObj name="方程式" r:id="rId10" imgW="215713" imgH="203024" progId="Equation.3">
                      <p:embed/>
                      <p:pic>
                        <p:nvPicPr>
                          <p:cNvPr id="0" name="物件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8956" y="5213771"/>
                            <a:ext cx="219075" cy="2000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67" name="Rectangle 52">
                <a:extLst>
                  <a:ext uri="{FF2B5EF4-FFF2-40B4-BE49-F238E27FC236}">
                    <a16:creationId xmlns:a16="http://schemas.microsoft.com/office/drawing/2014/main" id="{1952F2F0-7AF4-13DC-B86E-7DE886C60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5805" y="5313784"/>
                <a:ext cx="9144000" cy="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HK" sz="2400"/>
                  <a:t>△</a:t>
                </a:r>
                <a:r>
                  <a:rPr lang="en-US" altLang="zh-HK" sz="2400" i="1">
                    <a:latin typeface="Arial" panose="020B0604020202020204" pitchFamily="34" charset="0"/>
                    <a:cs typeface="Arial" panose="020B0604020202020204" pitchFamily="34" charset="0"/>
                  </a:rPr>
                  <a:t>MSB</a:t>
                </a:r>
                <a:r>
                  <a:rPr lang="en-US" altLang="zh-HK" sz="2400">
                    <a:latin typeface="Arial" panose="020B0604020202020204" pitchFamily="34" charset="0"/>
                    <a:cs typeface="Arial" panose="020B0604020202020204" pitchFamily="34" charset="0"/>
                  </a:rPr>
                  <a:t> (ASA)</a:t>
                </a:r>
                <a:endParaRPr lang="en-US" altLang="zh-HK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5859" name="群組 23">
              <a:extLst>
                <a:ext uri="{FF2B5EF4-FFF2-40B4-BE49-F238E27FC236}">
                  <a16:creationId xmlns:a16="http://schemas.microsoft.com/office/drawing/2014/main" id="{17EC51B7-BFA9-E151-3B70-DDB32C0072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6524" y="2004219"/>
              <a:ext cx="12880166" cy="457200"/>
              <a:chOff x="2136524" y="2004219"/>
              <a:chExt cx="12880166" cy="457200"/>
            </a:xfrm>
          </p:grpSpPr>
          <p:graphicFrame>
            <p:nvGraphicFramePr>
              <p:cNvPr id="35860" name="物件 13">
                <a:extLst>
                  <a:ext uri="{FF2B5EF4-FFF2-40B4-BE49-F238E27FC236}">
                    <a16:creationId xmlns:a16="http://schemas.microsoft.com/office/drawing/2014/main" id="{4B25C0E0-67CA-C3B3-0F8D-24FEFD06092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74504" y="2088842"/>
              <a:ext cx="1333500" cy="276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12" imgW="1333500" imgH="279400" progId="Equation.3">
                      <p:embed/>
                    </p:oleObj>
                  </mc:Choice>
                  <mc:Fallback>
                    <p:oleObj name="方程式" r:id="rId12" imgW="1333500" imgH="279400" progId="Equation.3">
                      <p:embed/>
                      <p:pic>
                        <p:nvPicPr>
                          <p:cNvPr id="0" name="物件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4504" y="2088842"/>
                            <a:ext cx="1333500" cy="276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61" name="Rectangle 60">
                <a:extLst>
                  <a:ext uri="{FF2B5EF4-FFF2-40B4-BE49-F238E27FC236}">
                    <a16:creationId xmlns:a16="http://schemas.microsoft.com/office/drawing/2014/main" id="{70C33D2F-D8F0-EAEC-97E3-D9BCEDE17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524" y="2004219"/>
                <a:ext cx="9144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HK" altLang="zh-HK" sz="2400">
                    <a:cs typeface="Arial" panose="020B0604020202020204" pitchFamily="34" charset="0"/>
                  </a:rPr>
                  <a:t>∴</a:t>
                </a:r>
                <a:r>
                  <a:rPr lang="en-US" altLang="zh-HK" sz="240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endParaRPr lang="en-US" altLang="zh-HK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5862" name="Rectangle 61">
                <a:extLst>
                  <a:ext uri="{FF2B5EF4-FFF2-40B4-BE49-F238E27FC236}">
                    <a16:creationId xmlns:a16="http://schemas.microsoft.com/office/drawing/2014/main" id="{41A22FF2-3D18-0508-DC39-5CEF8ACC2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856" y="2204864"/>
                <a:ext cx="9144000" cy="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HK" sz="2400">
                    <a:latin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:r>
                  <a:rPr lang="en-US" altLang="zh-HK" sz="2400">
                    <a:latin typeface="Arial" panose="020B0604020202020204" pitchFamily="34" charset="0"/>
                    <a:cs typeface="Arial" panose="020B0604020202020204" pitchFamily="34" charset="0"/>
                  </a:rPr>
                  <a:t>(corr. sides,</a:t>
                </a:r>
                <a:endParaRPr lang="en-US" altLang="zh-HK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5863" name="Rectangle 62">
                <a:extLst>
                  <a:ext uri="{FF2B5EF4-FFF2-40B4-BE49-F238E27FC236}">
                    <a16:creationId xmlns:a16="http://schemas.microsoft.com/office/drawing/2014/main" id="{A1DB8579-30AB-5F2E-9009-66CE02B6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2690" y="2204864"/>
                <a:ext cx="9144000" cy="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HK" sz="2400"/>
                  <a:t>△</a:t>
                </a:r>
                <a:r>
                  <a:rPr lang="en-US" altLang="zh-HK" sz="2400">
                    <a:latin typeface="Arial" panose="020B0604020202020204" pitchFamily="34" charset="0"/>
                    <a:cs typeface="Arial" panose="020B0604020202020204" pitchFamily="34" charset="0"/>
                  </a:rPr>
                  <a:t>s)</a:t>
                </a:r>
                <a:endParaRPr lang="en-US" altLang="zh-HK" sz="180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35864" name="物件 21">
                <a:extLst>
                  <a:ext uri="{FF2B5EF4-FFF2-40B4-BE49-F238E27FC236}">
                    <a16:creationId xmlns:a16="http://schemas.microsoft.com/office/drawing/2014/main" id="{DC9AA0E7-AE92-0EFF-7F1D-C98A7B496C7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26202" y="2104851"/>
              <a:ext cx="219075" cy="2000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14" imgW="215713" imgH="203024" progId="Equation.3">
                      <p:embed/>
                    </p:oleObj>
                  </mc:Choice>
                  <mc:Fallback>
                    <p:oleObj name="方程式" r:id="rId14" imgW="215713" imgH="203024" progId="Equation.3">
                      <p:embed/>
                      <p:pic>
                        <p:nvPicPr>
                          <p:cNvPr id="0" name="物件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26202" y="2104851"/>
                            <a:ext cx="219075" cy="2000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4" grpId="0"/>
      <p:bldP spid="72" grpId="0"/>
      <p:bldP spid="73" grpId="0"/>
      <p:bldP spid="74" grpId="0"/>
      <p:bldP spid="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>
            <a:extLst>
              <a:ext uri="{FF2B5EF4-FFF2-40B4-BE49-F238E27FC236}">
                <a16:creationId xmlns:a16="http://schemas.microsoft.com/office/drawing/2014/main" id="{C5201DCE-0426-67A7-7572-B4F16A73C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542925"/>
            <a:ext cx="5640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36867" name="Text Box 50">
            <a:extLst>
              <a:ext uri="{FF2B5EF4-FFF2-40B4-BE49-F238E27FC236}">
                <a16:creationId xmlns:a16="http://schemas.microsoft.com/office/drawing/2014/main" id="{239CB3C1-2886-5FA8-FFE7-1D0CB9B05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125538"/>
            <a:ext cx="86280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Find the equation of the locus of a moving point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 such that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 maintains a fixed distance of 3 units from the line </a:t>
            </a:r>
            <a:r>
              <a:rPr lang="en-US" altLang="zh-TW" sz="2400" i="1">
                <a:latin typeface="Arial" panose="020B0604020202020204" pitchFamily="34" charset="0"/>
              </a:rPr>
              <a:t>L</a:t>
            </a:r>
            <a:r>
              <a:rPr lang="en-US" altLang="zh-TW" sz="2400">
                <a:latin typeface="Arial" panose="020B0604020202020204" pitchFamily="34" charset="0"/>
              </a:rPr>
              <a:t>: 3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+ 1 = 0.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3F88D987-F2FA-E41E-210A-83F658321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0D3474F8-B3B8-5CF0-734C-FB956C9FFA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" y="2173288"/>
          <a:ext cx="12668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69449" imgH="291973" progId="Equation.3">
                  <p:embed/>
                </p:oleObj>
              </mc:Choice>
              <mc:Fallback>
                <p:oleObj name="方程式" r:id="rId2" imgW="1269449" imgH="291973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2173288"/>
                        <a:ext cx="12668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4">
            <a:extLst>
              <a:ext uri="{FF2B5EF4-FFF2-40B4-BE49-F238E27FC236}">
                <a16:creationId xmlns:a16="http://schemas.microsoft.com/office/drawing/2014/main" id="{D4CC16FA-77D8-0569-3223-50E31F888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AAD39A8D-9635-9C82-21F0-37836D061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175" y="2516188"/>
          <a:ext cx="9429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939392" imgH="723586" progId="Equation.3">
                  <p:embed/>
                </p:oleObj>
              </mc:Choice>
              <mc:Fallback>
                <p:oleObj name="方程式" r:id="rId4" imgW="939392" imgH="723586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2516188"/>
                        <a:ext cx="9429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16B41B39-DC41-5D5D-7324-085384C6F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144838"/>
            <a:ext cx="6948488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∵</a:t>
            </a:r>
            <a:r>
              <a:rPr lang="en-US" altLang="zh-HK" sz="2400">
                <a:latin typeface="Arial" panose="020B0604020202020204" pitchFamily="34" charset="0"/>
              </a:rPr>
              <a:t>	</a:t>
            </a:r>
            <a:r>
              <a:rPr lang="en-US" altLang="zh-HK" sz="2400" i="1">
                <a:latin typeface="Arial" panose="020B0604020202020204" pitchFamily="34" charset="0"/>
              </a:rPr>
              <a:t>L</a:t>
            </a:r>
            <a:r>
              <a:rPr lang="en-US" altLang="zh-HK" sz="2400">
                <a:latin typeface="Arial" panose="020B0604020202020204" pitchFamily="34" charset="0"/>
              </a:rPr>
              <a:t> is a vertical line with </a:t>
            </a:r>
            <a:br>
              <a:rPr lang="en-US" altLang="zh-HK" sz="2400">
                <a:latin typeface="Arial" panose="020B0604020202020204" pitchFamily="34" charset="0"/>
              </a:rPr>
            </a:br>
            <a:r>
              <a:rPr lang="en-US" altLang="zh-HK" sz="2400">
                <a:latin typeface="Arial" panose="020B0604020202020204" pitchFamily="34" charset="0"/>
              </a:rPr>
              <a:t>	</a:t>
            </a:r>
            <a:r>
              <a:rPr lang="en-US" altLang="zh-HK" sz="2400" i="1">
                <a:latin typeface="Arial" panose="020B0604020202020204" pitchFamily="34" charset="0"/>
              </a:rPr>
              <a:t>x</a:t>
            </a:r>
            <a:r>
              <a:rPr lang="en-US" altLang="zh-HK" sz="2400">
                <a:latin typeface="Arial" panose="020B0604020202020204" pitchFamily="34" charset="0"/>
              </a:rPr>
              <a:t>-intercept      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A13FD377-C90E-DB77-65E3-EB62613FBD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7813" y="3673475"/>
          <a:ext cx="4587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457002" imgH="723586" progId="Equation.3">
                  <p:embed/>
                </p:oleObj>
              </mc:Choice>
              <mc:Fallback>
                <p:oleObj name="方程式" r:id="rId6" imgW="457002" imgH="723586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3673475"/>
                        <a:ext cx="45878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FC5B6EA7-B638-5CCB-1F0E-FEEF4771F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397375"/>
            <a:ext cx="84248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The required locus is a pair </a:t>
            </a:r>
            <a:br>
              <a:rPr lang="en-US" altLang="zh-HK" sz="2400">
                <a:latin typeface="Arial" panose="020B0604020202020204" pitchFamily="34" charset="0"/>
              </a:rPr>
            </a:br>
            <a:r>
              <a:rPr lang="en-US" altLang="zh-HK" sz="2400">
                <a:latin typeface="Arial" panose="020B0604020202020204" pitchFamily="34" charset="0"/>
              </a:rPr>
              <a:t>	of vertical lines at a 	distance </a:t>
            </a:r>
            <a:br>
              <a:rPr lang="en-US" altLang="zh-HK" sz="2400">
                <a:latin typeface="Arial" panose="020B0604020202020204" pitchFamily="34" charset="0"/>
              </a:rPr>
            </a:br>
            <a:r>
              <a:rPr lang="en-US" altLang="zh-HK" sz="2400">
                <a:latin typeface="Arial" panose="020B0604020202020204" pitchFamily="34" charset="0"/>
              </a:rPr>
              <a:t>	of 3 units from </a:t>
            </a:r>
            <a:r>
              <a:rPr lang="en-US" altLang="zh-HK" sz="2400" i="1">
                <a:latin typeface="Arial" panose="020B0604020202020204" pitchFamily="34" charset="0"/>
              </a:rPr>
              <a:t>L</a:t>
            </a:r>
            <a:r>
              <a:rPr lang="en-US" altLang="zh-HK" sz="2400">
                <a:latin typeface="Arial" panose="020B0604020202020204" pitchFamily="34" charset="0"/>
              </a:rPr>
              <a:t>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36875" name="Rectangle 8">
            <a:extLst>
              <a:ext uri="{FF2B5EF4-FFF2-40B4-BE49-F238E27FC236}">
                <a16:creationId xmlns:a16="http://schemas.microsoft.com/office/drawing/2014/main" id="{F90FBE05-3CBA-3166-5933-DD2B1217A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6876" name="Rectangle 10">
            <a:extLst>
              <a:ext uri="{FF2B5EF4-FFF2-40B4-BE49-F238E27FC236}">
                <a16:creationId xmlns:a16="http://schemas.microsoft.com/office/drawing/2014/main" id="{8EBAA4E1-B5C8-CAC7-0A0B-AFDB84C1A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B72BD471-1FB3-92A6-6B84-DF2EF7AE8D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6775" y="2681288"/>
            <a:ext cx="14288" cy="290830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HK" altLang="en-US">
              <a:latin typeface="Arial" charset="0"/>
            </a:endParaRPr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D7006743-48CE-AE15-9717-F795ADFB5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3" y="5014913"/>
            <a:ext cx="2959100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HK" altLang="en-US">
              <a:latin typeface="Arial" charset="0"/>
            </a:endParaRP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BA25C3D2-42E5-7362-EDB3-19CA47EAA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0" y="22034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y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0C4158FA-BD83-FF11-F8BC-4F890FDD9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788" y="47831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sz="2400" i="1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x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FFA83B5-BCD4-81E7-7C01-7BF6AB45F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4999038"/>
            <a:ext cx="381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sz="2400" i="1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O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A730C6C-7D81-E1F2-B901-21E737C84231}"/>
              </a:ext>
            </a:extLst>
          </p:cNvPr>
          <p:cNvCxnSpPr/>
          <p:nvPr/>
        </p:nvCxnSpPr>
        <p:spPr bwMode="auto">
          <a:xfrm flipV="1">
            <a:off x="6862763" y="2724150"/>
            <a:ext cx="0" cy="28654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物件 22">
            <a:extLst>
              <a:ext uri="{FF2B5EF4-FFF2-40B4-BE49-F238E27FC236}">
                <a16:creationId xmlns:a16="http://schemas.microsoft.com/office/drawing/2014/main" id="{439985CC-329D-7F14-6E92-09806E8682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3150" y="5568950"/>
          <a:ext cx="13128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307532" imgH="723586" progId="Equation.3">
                  <p:embed/>
                </p:oleObj>
              </mc:Choice>
              <mc:Fallback>
                <p:oleObj name="方程式" r:id="rId8" imgW="1307532" imgH="723586" progId="Equation.3">
                  <p:embed/>
                  <p:pic>
                    <p:nvPicPr>
                      <p:cNvPr id="0" name="物件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5568950"/>
                        <a:ext cx="131286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1A32A34-5157-B145-676A-A3E6DE43B0C1}"/>
              </a:ext>
            </a:extLst>
          </p:cNvPr>
          <p:cNvCxnSpPr/>
          <p:nvPr/>
        </p:nvCxnSpPr>
        <p:spPr bwMode="auto">
          <a:xfrm flipV="1">
            <a:off x="5895975" y="2724150"/>
            <a:ext cx="0" cy="28654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46CEC23-1A96-6575-D2E3-993170574240}"/>
              </a:ext>
            </a:extLst>
          </p:cNvPr>
          <p:cNvCxnSpPr/>
          <p:nvPr/>
        </p:nvCxnSpPr>
        <p:spPr bwMode="auto">
          <a:xfrm flipV="1">
            <a:off x="7839075" y="2732088"/>
            <a:ext cx="0" cy="286543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4CA5503-3BE1-DD35-9698-6C734C7BD4E5}"/>
              </a:ext>
            </a:extLst>
          </p:cNvPr>
          <p:cNvCxnSpPr/>
          <p:nvPr/>
        </p:nvCxnSpPr>
        <p:spPr>
          <a:xfrm>
            <a:off x="5895975" y="3448050"/>
            <a:ext cx="96678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5DCEA34-6A27-E151-0764-320CDFF4534D}"/>
              </a:ext>
            </a:extLst>
          </p:cNvPr>
          <p:cNvCxnSpPr/>
          <p:nvPr/>
        </p:nvCxnSpPr>
        <p:spPr>
          <a:xfrm>
            <a:off x="6872288" y="3448050"/>
            <a:ext cx="96678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4">
            <a:extLst>
              <a:ext uri="{FF2B5EF4-FFF2-40B4-BE49-F238E27FC236}">
                <a16:creationId xmlns:a16="http://schemas.microsoft.com/office/drawing/2014/main" id="{F73A09A7-478B-BD21-EBEA-2935795E4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2973388"/>
            <a:ext cx="1152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3 units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914197AF-46FF-1A63-C7FC-27A5983C4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3" y="2986088"/>
            <a:ext cx="1152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3 units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86647340-83EC-45B7-FC9D-A9486CB25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5" y="1935163"/>
            <a:ext cx="1727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locus of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1C6A5CA-1A98-9EA6-FFB7-91991065019F}"/>
              </a:ext>
            </a:extLst>
          </p:cNvPr>
          <p:cNvCxnSpPr/>
          <p:nvPr/>
        </p:nvCxnSpPr>
        <p:spPr>
          <a:xfrm flipH="1">
            <a:off x="5943600" y="2316163"/>
            <a:ext cx="407988" cy="479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B252B58-D9AE-0B78-062B-3CC66FF4FF23}"/>
              </a:ext>
            </a:extLst>
          </p:cNvPr>
          <p:cNvCxnSpPr/>
          <p:nvPr/>
        </p:nvCxnSpPr>
        <p:spPr>
          <a:xfrm>
            <a:off x="7356475" y="2316163"/>
            <a:ext cx="409575" cy="434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9" grpId="0"/>
      <p:bldP spid="20" grpId="0"/>
      <p:bldP spid="21" grpId="0"/>
      <p:bldP spid="28" grpId="0"/>
      <p:bldP spid="29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94A673F-4380-3645-7897-6F9AB6C43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925" y="-2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7891" name="Rectangle 4">
            <a:extLst>
              <a:ext uri="{FF2B5EF4-FFF2-40B4-BE49-F238E27FC236}">
                <a16:creationId xmlns:a16="http://schemas.microsoft.com/office/drawing/2014/main" id="{48C0A80E-2CA9-DF38-13DC-A320E7B10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925" y="-2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B17212-4900-8F18-E8D1-37A04D082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79700"/>
            <a:ext cx="84248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x</a:t>
            </a:r>
            <a:r>
              <a:rPr lang="en-US" altLang="zh-HK" sz="2400">
                <a:latin typeface="Arial" panose="020B0604020202020204" pitchFamily="34" charset="0"/>
              </a:rPr>
              <a:t>-intercept of the vertical line </a:t>
            </a:r>
            <a:br>
              <a:rPr lang="en-US" altLang="zh-HK" sz="2400">
                <a:latin typeface="Arial" panose="020B0604020202020204" pitchFamily="34" charset="0"/>
              </a:rPr>
            </a:br>
            <a:r>
              <a:rPr lang="en-US" altLang="zh-HK" sz="2400">
                <a:latin typeface="Arial" panose="020B0604020202020204" pitchFamily="34" charset="0"/>
              </a:rPr>
              <a:t>3 units on the right of </a:t>
            </a:r>
            <a:r>
              <a:rPr lang="en-US" altLang="zh-HK" sz="2400" i="1">
                <a:latin typeface="Arial" panose="020B0604020202020204" pitchFamily="34" charset="0"/>
              </a:rPr>
              <a:t>L</a:t>
            </a:r>
            <a:endParaRPr lang="zh-TW" altLang="zh-HK" sz="2400" i="1">
              <a:latin typeface="Arial" panose="020B0604020202020204" pitchFamily="34" charset="0"/>
            </a:endParaRPr>
          </a:p>
        </p:txBody>
      </p:sp>
      <p:sp>
        <p:nvSpPr>
          <p:cNvPr id="37893" name="Rectangle 8">
            <a:extLst>
              <a:ext uri="{FF2B5EF4-FFF2-40B4-BE49-F238E27FC236}">
                <a16:creationId xmlns:a16="http://schemas.microsoft.com/office/drawing/2014/main" id="{205F8A92-9C5E-342D-7835-6214717D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925" y="-2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C4B7B486-A00D-D0C7-28CA-87548F1BA7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" y="3513138"/>
          <a:ext cx="1130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29810" imgH="723586" progId="Equation.3">
                  <p:embed/>
                </p:oleObj>
              </mc:Choice>
              <mc:Fallback>
                <p:oleObj name="方程式" r:id="rId2" imgW="1129810" imgH="723586" progId="Equation.3">
                  <p:embed/>
                  <p:pic>
                    <p:nvPicPr>
                      <p:cNvPr id="0" name="物件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3513138"/>
                        <a:ext cx="1130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10">
            <a:extLst>
              <a:ext uri="{FF2B5EF4-FFF2-40B4-BE49-F238E27FC236}">
                <a16:creationId xmlns:a16="http://schemas.microsoft.com/office/drawing/2014/main" id="{A8CDD6F7-B4BB-F2CD-FCE9-9384C6C80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925" y="-2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7" name="物件 16">
            <a:extLst>
              <a:ext uri="{FF2B5EF4-FFF2-40B4-BE49-F238E27FC236}">
                <a16:creationId xmlns:a16="http://schemas.microsoft.com/office/drawing/2014/main" id="{834648E1-4CC8-AD7E-FB8B-FBC7FEEDF6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262438"/>
          <a:ext cx="469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469696" imgH="723586" progId="Equation.3">
                  <p:embed/>
                </p:oleObj>
              </mc:Choice>
              <mc:Fallback>
                <p:oleObj name="方程式" r:id="rId4" imgW="469696" imgH="723586" progId="Equation.3">
                  <p:embed/>
                  <p:pic>
                    <p:nvPicPr>
                      <p:cNvPr id="0" name="物件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62438"/>
                        <a:ext cx="469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6AA6694D-0BED-F364-9B79-643E83358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138738"/>
            <a:ext cx="8424863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The required equations are</a:t>
            </a:r>
            <a:br>
              <a:rPr lang="en-US" altLang="zh-HK" sz="2400">
                <a:latin typeface="Arial" panose="020B0604020202020204" pitchFamily="34" charset="0"/>
              </a:rPr>
            </a:br>
            <a:r>
              <a:rPr lang="en-US" altLang="zh-HK" sz="2400">
                <a:latin typeface="Arial" panose="020B0604020202020204" pitchFamily="34" charset="0"/>
              </a:rPr>
              <a:t>	                and          .  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37898" name="Rectangle 2">
            <a:extLst>
              <a:ext uri="{FF2B5EF4-FFF2-40B4-BE49-F238E27FC236}">
                <a16:creationId xmlns:a16="http://schemas.microsoft.com/office/drawing/2014/main" id="{C2ABFDCB-B51F-29FE-047C-6CFEB3C49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925" y="-2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C839C0C3-FBFB-1D59-8594-7C1040FB01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695950"/>
          <a:ext cx="1092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091726" imgH="723586" progId="Equation.3">
                  <p:embed/>
                </p:oleObj>
              </mc:Choice>
              <mc:Fallback>
                <p:oleObj name="方程式" r:id="rId6" imgW="1091726" imgH="723586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695950"/>
                        <a:ext cx="1092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物件 18">
            <a:extLst>
              <a:ext uri="{FF2B5EF4-FFF2-40B4-BE49-F238E27FC236}">
                <a16:creationId xmlns:a16="http://schemas.microsoft.com/office/drawing/2014/main" id="{2633B98B-407A-7109-9E2B-1E06960E66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705475"/>
          <a:ext cx="723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723586" imgH="723586" progId="Equation.3">
                  <p:embed/>
                </p:oleObj>
              </mc:Choice>
              <mc:Fallback>
                <p:oleObj name="方程式" r:id="rId8" imgW="723586" imgH="723586" progId="Equation.3">
                  <p:embed/>
                  <p:pic>
                    <p:nvPicPr>
                      <p:cNvPr id="0" name="物件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705475"/>
                        <a:ext cx="723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矩形 39">
            <a:extLst>
              <a:ext uri="{FF2B5EF4-FFF2-40B4-BE49-F238E27FC236}">
                <a16:creationId xmlns:a16="http://schemas.microsoft.com/office/drawing/2014/main" id="{243FC56E-3556-7035-D27E-D8C4159C8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49263"/>
            <a:ext cx="84248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x</a:t>
            </a:r>
            <a:r>
              <a:rPr lang="en-US" altLang="zh-HK" sz="2400">
                <a:latin typeface="Arial" panose="020B0604020202020204" pitchFamily="34" charset="0"/>
              </a:rPr>
              <a:t>-intercept of the vertical line </a:t>
            </a:r>
            <a:br>
              <a:rPr lang="en-US" altLang="zh-HK" sz="2400">
                <a:latin typeface="Arial" panose="020B0604020202020204" pitchFamily="34" charset="0"/>
              </a:rPr>
            </a:br>
            <a:r>
              <a:rPr lang="en-US" altLang="zh-HK" sz="2400">
                <a:latin typeface="Arial" panose="020B0604020202020204" pitchFamily="34" charset="0"/>
              </a:rPr>
              <a:t>3 units on the left of </a:t>
            </a:r>
            <a:r>
              <a:rPr lang="en-US" altLang="zh-HK" sz="2400" i="1">
                <a:latin typeface="Arial" panose="020B0604020202020204" pitchFamily="34" charset="0"/>
              </a:rPr>
              <a:t>L</a:t>
            </a:r>
            <a:endParaRPr lang="zh-TW" altLang="zh-HK" sz="2400" i="1">
              <a:latin typeface="Arial" panose="020B0604020202020204" pitchFamily="34" charset="0"/>
            </a:endParaRPr>
          </a:p>
        </p:txBody>
      </p:sp>
      <p:graphicFrame>
        <p:nvGraphicFramePr>
          <p:cNvPr id="41" name="物件 40">
            <a:extLst>
              <a:ext uri="{FF2B5EF4-FFF2-40B4-BE49-F238E27FC236}">
                <a16:creationId xmlns:a16="http://schemas.microsoft.com/office/drawing/2014/main" id="{961432C2-C0A8-32CF-00E8-92F5763F99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700" y="1208088"/>
          <a:ext cx="1143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1143000" imgH="723900" progId="Equation.3">
                  <p:embed/>
                </p:oleObj>
              </mc:Choice>
              <mc:Fallback>
                <p:oleObj name="方程式" r:id="rId10" imgW="1143000" imgH="723900" progId="Equation.3">
                  <p:embed/>
                  <p:pic>
                    <p:nvPicPr>
                      <p:cNvPr id="0" name="物件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208088"/>
                        <a:ext cx="1143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物件 41">
            <a:extLst>
              <a:ext uri="{FF2B5EF4-FFF2-40B4-BE49-F238E27FC236}">
                <a16:creationId xmlns:a16="http://schemas.microsoft.com/office/drawing/2014/main" id="{8A416066-2D64-B3E7-319E-313BE12728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957388"/>
          <a:ext cx="838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837836" imgH="723586" progId="Equation.3">
                  <p:embed/>
                </p:oleObj>
              </mc:Choice>
              <mc:Fallback>
                <p:oleObj name="方程式" r:id="rId12" imgW="837836" imgH="723586" progId="Equation.3">
                  <p:embed/>
                  <p:pic>
                    <p:nvPicPr>
                      <p:cNvPr id="0" name="物件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57388"/>
                        <a:ext cx="838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Line 12">
            <a:extLst>
              <a:ext uri="{FF2B5EF4-FFF2-40B4-BE49-F238E27FC236}">
                <a16:creationId xmlns:a16="http://schemas.microsoft.com/office/drawing/2014/main" id="{BB7FCF8B-6C54-4362-1FF2-075E2A5EE0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6775" y="1295400"/>
            <a:ext cx="14288" cy="290830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HK" altLang="en-US">
              <a:latin typeface="Arial" charset="0"/>
            </a:endParaRP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78EE301B-C7A9-91B2-AA65-214052131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3" y="3629025"/>
            <a:ext cx="2959100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HK" altLang="en-US">
              <a:latin typeface="Arial" charset="0"/>
            </a:endParaRPr>
          </a:p>
        </p:txBody>
      </p:sp>
      <p:sp>
        <p:nvSpPr>
          <p:cNvPr id="53" name="Text Box 14">
            <a:extLst>
              <a:ext uri="{FF2B5EF4-FFF2-40B4-BE49-F238E27FC236}">
                <a16:creationId xmlns:a16="http://schemas.microsoft.com/office/drawing/2014/main" id="{2EF6D16A-E647-4064-D815-B354522E8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0" y="8175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y</a:t>
            </a:r>
          </a:p>
        </p:txBody>
      </p:sp>
      <p:sp>
        <p:nvSpPr>
          <p:cNvPr id="54" name="Text Box 15">
            <a:extLst>
              <a:ext uri="{FF2B5EF4-FFF2-40B4-BE49-F238E27FC236}">
                <a16:creationId xmlns:a16="http://schemas.microsoft.com/office/drawing/2014/main" id="{8B470857-35CB-C464-5EA8-162D207A3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788" y="33972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sz="2400" i="1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x</a:t>
            </a:r>
          </a:p>
        </p:txBody>
      </p:sp>
      <p:sp>
        <p:nvSpPr>
          <p:cNvPr id="55" name="Text Box 16">
            <a:extLst>
              <a:ext uri="{FF2B5EF4-FFF2-40B4-BE49-F238E27FC236}">
                <a16:creationId xmlns:a16="http://schemas.microsoft.com/office/drawing/2014/main" id="{B09574CE-4FD3-323D-5585-1FF39D1DD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3613150"/>
            <a:ext cx="381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sz="2400" i="1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O</a:t>
            </a: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03649118-92DE-2CDB-53E1-DB3C0032CD3E}"/>
              </a:ext>
            </a:extLst>
          </p:cNvPr>
          <p:cNvCxnSpPr/>
          <p:nvPr/>
        </p:nvCxnSpPr>
        <p:spPr bwMode="auto">
          <a:xfrm flipV="1">
            <a:off x="6862763" y="1338263"/>
            <a:ext cx="0" cy="28654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910" name="物件 56">
            <a:extLst>
              <a:ext uri="{FF2B5EF4-FFF2-40B4-BE49-F238E27FC236}">
                <a16:creationId xmlns:a16="http://schemas.microsoft.com/office/drawing/2014/main" id="{8E77718D-E859-1923-ED5A-CFD44B3C20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3150" y="4183063"/>
          <a:ext cx="13128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4" imgW="1307532" imgH="723586" progId="Equation.3">
                  <p:embed/>
                </p:oleObj>
              </mc:Choice>
              <mc:Fallback>
                <p:oleObj name="方程式" r:id="rId14" imgW="1307532" imgH="723586" progId="Equation.3">
                  <p:embed/>
                  <p:pic>
                    <p:nvPicPr>
                      <p:cNvPr id="0" name="物件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4183063"/>
                        <a:ext cx="131286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424F9CCA-FF82-8214-25D1-A9A293609DA6}"/>
              </a:ext>
            </a:extLst>
          </p:cNvPr>
          <p:cNvCxnSpPr/>
          <p:nvPr/>
        </p:nvCxnSpPr>
        <p:spPr bwMode="auto">
          <a:xfrm flipV="1">
            <a:off x="5895975" y="1338263"/>
            <a:ext cx="0" cy="286543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7F1B15F8-C2C1-70FF-628D-26FD69DD8663}"/>
              </a:ext>
            </a:extLst>
          </p:cNvPr>
          <p:cNvCxnSpPr/>
          <p:nvPr/>
        </p:nvCxnSpPr>
        <p:spPr bwMode="auto">
          <a:xfrm flipV="1">
            <a:off x="7840663" y="1346200"/>
            <a:ext cx="0" cy="28654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93F0EB17-6DDB-9500-79A2-A132F458C3C2}"/>
              </a:ext>
            </a:extLst>
          </p:cNvPr>
          <p:cNvCxnSpPr/>
          <p:nvPr/>
        </p:nvCxnSpPr>
        <p:spPr>
          <a:xfrm>
            <a:off x="5895975" y="2060575"/>
            <a:ext cx="96678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4C022095-5B3E-39D2-D4DE-3650E334A9BE}"/>
              </a:ext>
            </a:extLst>
          </p:cNvPr>
          <p:cNvCxnSpPr/>
          <p:nvPr/>
        </p:nvCxnSpPr>
        <p:spPr>
          <a:xfrm>
            <a:off x="6873875" y="2060575"/>
            <a:ext cx="96678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15" name="Text Box 14">
            <a:extLst>
              <a:ext uri="{FF2B5EF4-FFF2-40B4-BE49-F238E27FC236}">
                <a16:creationId xmlns:a16="http://schemas.microsoft.com/office/drawing/2014/main" id="{905B8EC8-0B91-7D71-38AF-693FC27AF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1587500"/>
            <a:ext cx="11525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3 units</a:t>
            </a:r>
          </a:p>
        </p:txBody>
      </p:sp>
      <p:sp>
        <p:nvSpPr>
          <p:cNvPr id="37916" name="Text Box 14">
            <a:extLst>
              <a:ext uri="{FF2B5EF4-FFF2-40B4-BE49-F238E27FC236}">
                <a16:creationId xmlns:a16="http://schemas.microsoft.com/office/drawing/2014/main" id="{139C91B1-BB91-2998-73F1-83BA937DD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600" y="1598613"/>
            <a:ext cx="1152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3 units</a:t>
            </a:r>
          </a:p>
        </p:txBody>
      </p:sp>
      <p:sp>
        <p:nvSpPr>
          <p:cNvPr id="37917" name="Text Box 14">
            <a:extLst>
              <a:ext uri="{FF2B5EF4-FFF2-40B4-BE49-F238E27FC236}">
                <a16:creationId xmlns:a16="http://schemas.microsoft.com/office/drawing/2014/main" id="{D7F0DA43-5750-2BBF-78BE-53BF5E770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5" y="549275"/>
            <a:ext cx="17287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locus of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52A56835-17D0-3663-A017-E4493754F298}"/>
              </a:ext>
            </a:extLst>
          </p:cNvPr>
          <p:cNvCxnSpPr/>
          <p:nvPr/>
        </p:nvCxnSpPr>
        <p:spPr>
          <a:xfrm flipH="1">
            <a:off x="5943600" y="930275"/>
            <a:ext cx="407988" cy="479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751888A-35E2-0BCE-B64B-3BE5BA2F6987}"/>
              </a:ext>
            </a:extLst>
          </p:cNvPr>
          <p:cNvCxnSpPr/>
          <p:nvPr/>
        </p:nvCxnSpPr>
        <p:spPr>
          <a:xfrm>
            <a:off x="7356475" y="930275"/>
            <a:ext cx="409575" cy="434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物件 66">
            <a:extLst>
              <a:ext uri="{FF2B5EF4-FFF2-40B4-BE49-F238E27FC236}">
                <a16:creationId xmlns:a16="http://schemas.microsoft.com/office/drawing/2014/main" id="{59E637BA-644D-F007-0716-0EC18AC0A8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9975" y="4211638"/>
          <a:ext cx="10969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6" imgW="1091726" imgH="723586" progId="Equation.3">
                  <p:embed/>
                </p:oleObj>
              </mc:Choice>
              <mc:Fallback>
                <p:oleObj name="方程式" r:id="rId16" imgW="1091726" imgH="723586" progId="Equation.3">
                  <p:embed/>
                  <p:pic>
                    <p:nvPicPr>
                      <p:cNvPr id="0" name="物件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4211638"/>
                        <a:ext cx="109696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物件 67">
            <a:extLst>
              <a:ext uri="{FF2B5EF4-FFF2-40B4-BE49-F238E27FC236}">
                <a16:creationId xmlns:a16="http://schemas.microsoft.com/office/drawing/2014/main" id="{7631D4D8-DFCA-1729-EDD9-29EF5078F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37475" y="4203700"/>
          <a:ext cx="7270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8" imgW="723586" imgH="723586" progId="Equation.3">
                  <p:embed/>
                </p:oleObj>
              </mc:Choice>
              <mc:Fallback>
                <p:oleObj name="方程式" r:id="rId18" imgW="723586" imgH="723586" progId="Equation.3">
                  <p:embed/>
                  <p:pic>
                    <p:nvPicPr>
                      <p:cNvPr id="0" name="物件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7475" y="4203700"/>
                        <a:ext cx="7270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F39DABF-427A-8EEF-9427-343651F8E025}"/>
              </a:ext>
            </a:extLst>
          </p:cNvPr>
          <p:cNvCxnSpPr/>
          <p:nvPr/>
        </p:nvCxnSpPr>
        <p:spPr>
          <a:xfrm>
            <a:off x="4743450" y="4460875"/>
            <a:ext cx="3956050" cy="635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DC1C795-96A7-7423-A969-E74DD0FB9425}"/>
              </a:ext>
            </a:extLst>
          </p:cNvPr>
          <p:cNvSpPr/>
          <p:nvPr/>
        </p:nvSpPr>
        <p:spPr>
          <a:xfrm>
            <a:off x="8748713" y="4243388"/>
            <a:ext cx="338137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x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C53D202-E28E-36E1-6CF7-E923D215B46F}"/>
              </a:ext>
            </a:extLst>
          </p:cNvPr>
          <p:cNvCxnSpPr/>
          <p:nvPr/>
        </p:nvCxnSpPr>
        <p:spPr>
          <a:xfrm flipV="1">
            <a:off x="5359400" y="1838325"/>
            <a:ext cx="4763" cy="302895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37" name="群組 13">
            <a:extLst>
              <a:ext uri="{FF2B5EF4-FFF2-40B4-BE49-F238E27FC236}">
                <a16:creationId xmlns:a16="http://schemas.microsoft.com/office/drawing/2014/main" id="{A19234FD-6915-B6D4-8264-F04C0F6F0336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2276475"/>
            <a:ext cx="2928938" cy="2665413"/>
            <a:chOff x="5172577" y="2031231"/>
            <a:chExt cx="2927815" cy="2665403"/>
          </a:xfrm>
        </p:grpSpPr>
        <p:sp>
          <p:nvSpPr>
            <p:cNvPr id="5" name="乘號 4">
              <a:extLst>
                <a:ext uri="{FF2B5EF4-FFF2-40B4-BE49-F238E27FC236}">
                  <a16:creationId xmlns:a16="http://schemas.microsoft.com/office/drawing/2014/main" id="{48491786-5781-A6B4-143D-4368515F0EE4}"/>
                </a:ext>
              </a:extLst>
            </p:cNvPr>
            <p:cNvSpPr/>
            <p:nvPr/>
          </p:nvSpPr>
          <p:spPr>
            <a:xfrm>
              <a:off x="5172577" y="4045761"/>
              <a:ext cx="382441" cy="360361"/>
            </a:xfrm>
            <a:prstGeom prst="mathMultiply">
              <a:avLst>
                <a:gd name="adj1" fmla="val 32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6" name="乘號 5">
              <a:extLst>
                <a:ext uri="{FF2B5EF4-FFF2-40B4-BE49-F238E27FC236}">
                  <a16:creationId xmlns:a16="http://schemas.microsoft.com/office/drawing/2014/main" id="{B326C6AB-0280-049C-2F9D-61A9EF6CF0B2}"/>
                </a:ext>
              </a:extLst>
            </p:cNvPr>
            <p:cNvSpPr/>
            <p:nvPr/>
          </p:nvSpPr>
          <p:spPr>
            <a:xfrm>
              <a:off x="7548154" y="2461442"/>
              <a:ext cx="384028" cy="360361"/>
            </a:xfrm>
            <a:prstGeom prst="mathMultiply">
              <a:avLst>
                <a:gd name="adj1" fmla="val 32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51B5FB7A-A388-422B-EE5B-969B636799A7}"/>
                </a:ext>
              </a:extLst>
            </p:cNvPr>
            <p:cNvCxnSpPr/>
            <p:nvPr/>
          </p:nvCxnSpPr>
          <p:spPr>
            <a:xfrm flipH="1">
              <a:off x="5348722" y="2628129"/>
              <a:ext cx="2400966" cy="1600194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47" name="矩形 8">
              <a:extLst>
                <a:ext uri="{FF2B5EF4-FFF2-40B4-BE49-F238E27FC236}">
                  <a16:creationId xmlns:a16="http://schemas.microsoft.com/office/drawing/2014/main" id="{E6407390-9193-D148-37CE-ECAB21E16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088" y="4234969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8448" name="矩形 9">
              <a:extLst>
                <a:ext uri="{FF2B5EF4-FFF2-40B4-BE49-F238E27FC236}">
                  <a16:creationId xmlns:a16="http://schemas.microsoft.com/office/drawing/2014/main" id="{158BE28F-9C38-764D-D657-3AF0F2CF6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542" y="2031231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8449" name="矩形 10">
              <a:extLst>
                <a:ext uri="{FF2B5EF4-FFF2-40B4-BE49-F238E27FC236}">
                  <a16:creationId xmlns:a16="http://schemas.microsoft.com/office/drawing/2014/main" id="{A999419F-AB02-080F-B94E-7F96D0CE1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0790" y="3429000"/>
              <a:ext cx="10919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</a:rPr>
                <a:t>2 units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2C8F1064-AAB5-E436-95B0-A5121A0F17A0}"/>
              </a:ext>
            </a:extLst>
          </p:cNvPr>
          <p:cNvSpPr/>
          <p:nvPr/>
        </p:nvSpPr>
        <p:spPr>
          <a:xfrm>
            <a:off x="5194300" y="1428750"/>
            <a:ext cx="3397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y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B01648-7B81-6212-7B37-65E462AEB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75" y="2276475"/>
            <a:ext cx="866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)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18440" name="矩形 32">
            <a:extLst>
              <a:ext uri="{FF2B5EF4-FFF2-40B4-BE49-F238E27FC236}">
                <a16:creationId xmlns:a16="http://schemas.microsoft.com/office/drawing/2014/main" id="{AEA6F7F2-FA2C-49B8-25D7-F61836AD4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63" y="4476750"/>
            <a:ext cx="901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(0, 0)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CC680F2-1664-A02D-AD91-7EC8967DC479}"/>
              </a:ext>
            </a:extLst>
          </p:cNvPr>
          <p:cNvSpPr/>
          <p:nvPr/>
        </p:nvSpPr>
        <p:spPr>
          <a:xfrm>
            <a:off x="4927600" y="4460875"/>
            <a:ext cx="3556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0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29" name="Text Box 6">
            <a:extLst>
              <a:ext uri="{FF2B5EF4-FFF2-40B4-BE49-F238E27FC236}">
                <a16:creationId xmlns:a16="http://schemas.microsoft.com/office/drawing/2014/main" id="{36B44671-7430-464B-BFE4-8920F85BC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8" y="476250"/>
            <a:ext cx="7681912" cy="9064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u="sng">
                <a:latin typeface="Arial" panose="020B0604020202020204" pitchFamily="34" charset="0"/>
              </a:rPr>
              <a:t>Step 1: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Let the coordinates of a moving point be 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).</a:t>
            </a:r>
          </a:p>
        </p:txBody>
      </p:sp>
      <p:sp>
        <p:nvSpPr>
          <p:cNvPr id="30" name="矩形 23">
            <a:extLst>
              <a:ext uri="{FF2B5EF4-FFF2-40B4-BE49-F238E27FC236}">
                <a16:creationId xmlns:a16="http://schemas.microsoft.com/office/drawing/2014/main" id="{024F2EAA-59D9-3ED0-7E01-FFD87477B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19250"/>
            <a:ext cx="85359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Let 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) be the coordinates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9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39CDB67-86F0-8B29-E14E-55216BF4F59A}"/>
              </a:ext>
            </a:extLst>
          </p:cNvPr>
          <p:cNvCxnSpPr/>
          <p:nvPr/>
        </p:nvCxnSpPr>
        <p:spPr>
          <a:xfrm>
            <a:off x="4743450" y="4460875"/>
            <a:ext cx="3956050" cy="635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51BE2308-85D9-A451-CCFE-73E689D2DADF}"/>
              </a:ext>
            </a:extLst>
          </p:cNvPr>
          <p:cNvSpPr/>
          <p:nvPr/>
        </p:nvSpPr>
        <p:spPr>
          <a:xfrm>
            <a:off x="8748713" y="4243388"/>
            <a:ext cx="338137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x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DC11417-A52F-A581-8BD1-FED60FF5B49C}"/>
              </a:ext>
            </a:extLst>
          </p:cNvPr>
          <p:cNvCxnSpPr/>
          <p:nvPr/>
        </p:nvCxnSpPr>
        <p:spPr>
          <a:xfrm flipV="1">
            <a:off x="5359400" y="1838325"/>
            <a:ext cx="4763" cy="302895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61" name="群組 13">
            <a:extLst>
              <a:ext uri="{FF2B5EF4-FFF2-40B4-BE49-F238E27FC236}">
                <a16:creationId xmlns:a16="http://schemas.microsoft.com/office/drawing/2014/main" id="{6EE6D052-6FD8-ED60-42D7-93E764AAAC5E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2276475"/>
            <a:ext cx="2928938" cy="2665413"/>
            <a:chOff x="5172577" y="2031231"/>
            <a:chExt cx="2927815" cy="2665403"/>
          </a:xfrm>
        </p:grpSpPr>
        <p:sp>
          <p:nvSpPr>
            <p:cNvPr id="5" name="乘號 4">
              <a:extLst>
                <a:ext uri="{FF2B5EF4-FFF2-40B4-BE49-F238E27FC236}">
                  <a16:creationId xmlns:a16="http://schemas.microsoft.com/office/drawing/2014/main" id="{C0E5819E-8699-E979-EE48-59FBDBC3054D}"/>
                </a:ext>
              </a:extLst>
            </p:cNvPr>
            <p:cNvSpPr/>
            <p:nvPr/>
          </p:nvSpPr>
          <p:spPr>
            <a:xfrm>
              <a:off x="5172577" y="4045761"/>
              <a:ext cx="382441" cy="360361"/>
            </a:xfrm>
            <a:prstGeom prst="mathMultiply">
              <a:avLst>
                <a:gd name="adj1" fmla="val 32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6" name="乘號 5">
              <a:extLst>
                <a:ext uri="{FF2B5EF4-FFF2-40B4-BE49-F238E27FC236}">
                  <a16:creationId xmlns:a16="http://schemas.microsoft.com/office/drawing/2014/main" id="{FA6E1503-B197-BC88-F9BD-2FEE9B161B57}"/>
                </a:ext>
              </a:extLst>
            </p:cNvPr>
            <p:cNvSpPr/>
            <p:nvPr/>
          </p:nvSpPr>
          <p:spPr>
            <a:xfrm>
              <a:off x="7548154" y="2461442"/>
              <a:ext cx="384028" cy="360361"/>
            </a:xfrm>
            <a:prstGeom prst="mathMultiply">
              <a:avLst>
                <a:gd name="adj1" fmla="val 32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B795DBB9-D510-1BAF-6D11-80274AEFBC6C}"/>
                </a:ext>
              </a:extLst>
            </p:cNvPr>
            <p:cNvCxnSpPr/>
            <p:nvPr/>
          </p:nvCxnSpPr>
          <p:spPr>
            <a:xfrm flipH="1">
              <a:off x="5348722" y="2628129"/>
              <a:ext cx="2400966" cy="1600194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479" name="矩形 8">
              <a:extLst>
                <a:ext uri="{FF2B5EF4-FFF2-40B4-BE49-F238E27FC236}">
                  <a16:creationId xmlns:a16="http://schemas.microsoft.com/office/drawing/2014/main" id="{1D38CD1A-0E9C-5639-B593-B3D848480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088" y="4234969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9480" name="矩形 9">
              <a:extLst>
                <a:ext uri="{FF2B5EF4-FFF2-40B4-BE49-F238E27FC236}">
                  <a16:creationId xmlns:a16="http://schemas.microsoft.com/office/drawing/2014/main" id="{BF6E85AB-47AB-72A9-565C-39227715F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542" y="2031231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9481" name="矩形 10">
              <a:extLst>
                <a:ext uri="{FF2B5EF4-FFF2-40B4-BE49-F238E27FC236}">
                  <a16:creationId xmlns:a16="http://schemas.microsoft.com/office/drawing/2014/main" id="{FACC5BA2-217A-92CF-EE35-653DD00E0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0790" y="3429000"/>
              <a:ext cx="10919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</a:rPr>
                <a:t>2 units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9462" name="矩形 31">
            <a:extLst>
              <a:ext uri="{FF2B5EF4-FFF2-40B4-BE49-F238E27FC236}">
                <a16:creationId xmlns:a16="http://schemas.microsoft.com/office/drawing/2014/main" id="{61D7BD81-876D-57A5-ED08-090A495BD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75" y="2276475"/>
            <a:ext cx="866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)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19463" name="矩形 32">
            <a:extLst>
              <a:ext uri="{FF2B5EF4-FFF2-40B4-BE49-F238E27FC236}">
                <a16:creationId xmlns:a16="http://schemas.microsoft.com/office/drawing/2014/main" id="{4A20B9A6-D76B-BF23-69F0-460E8A0BD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63" y="4476750"/>
            <a:ext cx="901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(0, 0)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72E95A2-D0C7-46C2-DD80-67663E3873E3}"/>
              </a:ext>
            </a:extLst>
          </p:cNvPr>
          <p:cNvSpPr/>
          <p:nvPr/>
        </p:nvSpPr>
        <p:spPr>
          <a:xfrm>
            <a:off x="4927600" y="4460875"/>
            <a:ext cx="3556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0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9465" name="矩形 23">
            <a:extLst>
              <a:ext uri="{FF2B5EF4-FFF2-40B4-BE49-F238E27FC236}">
                <a16:creationId xmlns:a16="http://schemas.microsoft.com/office/drawing/2014/main" id="{3683B22B-ACB9-0FFE-D984-766575F51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19250"/>
            <a:ext cx="85359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Let 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) be the coordinates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AA4593F-5110-B537-3AD1-16506D44D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411163"/>
            <a:ext cx="8664575" cy="11620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u="sng">
                <a:latin typeface="Arial" panose="020B0604020202020204" pitchFamily="34" charset="0"/>
              </a:rPr>
              <a:t>Step 2: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Set up an equation connecting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according to the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condition(s) which the moving point must satisfy. 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78008AD-359F-262C-4321-594E40BBC676}"/>
              </a:ext>
            </a:extLst>
          </p:cNvPr>
          <p:cNvSpPr/>
          <p:nvPr/>
        </p:nvSpPr>
        <p:spPr>
          <a:xfrm>
            <a:off x="5194300" y="1428750"/>
            <a:ext cx="3397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y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0AE1E7-B5F7-1A3F-D751-69CE6A616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21177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HK" sz="2400">
                <a:latin typeface="Arial" panose="020B0604020202020204" pitchFamily="34" charset="0"/>
                <a:cs typeface="Times New Roman" panose="02020603050405020304" pitchFamily="18" charset="0"/>
              </a:rPr>
              <a:t>∵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19469" name="Rectangle 2">
            <a:extLst>
              <a:ext uri="{FF2B5EF4-FFF2-40B4-BE49-F238E27FC236}">
                <a16:creationId xmlns:a16="http://schemas.microsoft.com/office/drawing/2014/main" id="{E7E31CAA-E1C8-8562-3891-631661ED2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80539353-B62C-79D4-EF29-D1798C53E3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9588" y="2205038"/>
          <a:ext cx="16668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663700" imgH="355600" progId="Equation.3">
                  <p:embed/>
                </p:oleObj>
              </mc:Choice>
              <mc:Fallback>
                <p:oleObj name="方程式" r:id="rId2" imgW="1663700" imgH="3556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2205038"/>
                        <a:ext cx="166687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1FCF745B-7070-3316-1F25-E24B6F6EF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268605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19472" name="Rectangle 4">
            <a:extLst>
              <a:ext uri="{FF2B5EF4-FFF2-40B4-BE49-F238E27FC236}">
                <a16:creationId xmlns:a16="http://schemas.microsoft.com/office/drawing/2014/main" id="{580E79F3-5F25-5B76-7BCC-B722DA0BC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11715F75-6C80-C3AD-C02A-7D2DF9037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633663"/>
          <a:ext cx="29813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984500" imgH="444500" progId="Equation.3">
                  <p:embed/>
                </p:oleObj>
              </mc:Choice>
              <mc:Fallback>
                <p:oleObj name="方程式" r:id="rId4" imgW="2984500" imgH="444500" progId="Equation.3">
                  <p:embed/>
                  <p:pic>
                    <p:nvPicPr>
                      <p:cNvPr id="0" name="物件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33663"/>
                        <a:ext cx="29813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4" name="Rectangle 6">
            <a:extLst>
              <a:ext uri="{FF2B5EF4-FFF2-40B4-BE49-F238E27FC236}">
                <a16:creationId xmlns:a16="http://schemas.microsoft.com/office/drawing/2014/main" id="{76B20169-0641-84C4-6450-19128D013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6" name="AutoShape 38">
            <a:extLst>
              <a:ext uri="{FF2B5EF4-FFF2-40B4-BE49-F238E27FC236}">
                <a16:creationId xmlns:a16="http://schemas.microsoft.com/office/drawing/2014/main" id="{387DFDE8-87A2-DC3A-344E-6D0BC9A83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3538538"/>
            <a:ext cx="3330575" cy="500062"/>
          </a:xfrm>
          <a:prstGeom prst="wedgeRoundRectCallout">
            <a:avLst>
              <a:gd name="adj1" fmla="val -22992"/>
              <a:gd name="adj2" fmla="val -142219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By the distance formula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/>
      <p:bldP spid="12" grpId="0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83FE3C0-7C83-D56D-BB81-A4D3DF82C97B}"/>
              </a:ext>
            </a:extLst>
          </p:cNvPr>
          <p:cNvCxnSpPr/>
          <p:nvPr/>
        </p:nvCxnSpPr>
        <p:spPr>
          <a:xfrm>
            <a:off x="4743450" y="4460875"/>
            <a:ext cx="3956050" cy="635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A59CCA4-EB18-3E1D-991E-950BF8D198A2}"/>
              </a:ext>
            </a:extLst>
          </p:cNvPr>
          <p:cNvSpPr/>
          <p:nvPr/>
        </p:nvSpPr>
        <p:spPr>
          <a:xfrm>
            <a:off x="8748713" y="4243388"/>
            <a:ext cx="338137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x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AD76E83-C4B8-0C59-409D-60E379F729DB}"/>
              </a:ext>
            </a:extLst>
          </p:cNvPr>
          <p:cNvCxnSpPr/>
          <p:nvPr/>
        </p:nvCxnSpPr>
        <p:spPr>
          <a:xfrm flipV="1">
            <a:off x="5359400" y="1838325"/>
            <a:ext cx="4763" cy="302895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5" name="群組 13">
            <a:extLst>
              <a:ext uri="{FF2B5EF4-FFF2-40B4-BE49-F238E27FC236}">
                <a16:creationId xmlns:a16="http://schemas.microsoft.com/office/drawing/2014/main" id="{6EAC9163-1CAB-2CDE-BAE9-9BDAC715C5FE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2276475"/>
            <a:ext cx="2928938" cy="2665413"/>
            <a:chOff x="5172577" y="2031231"/>
            <a:chExt cx="2927815" cy="2665403"/>
          </a:xfrm>
        </p:grpSpPr>
        <p:sp>
          <p:nvSpPr>
            <p:cNvPr id="5" name="乘號 4">
              <a:extLst>
                <a:ext uri="{FF2B5EF4-FFF2-40B4-BE49-F238E27FC236}">
                  <a16:creationId xmlns:a16="http://schemas.microsoft.com/office/drawing/2014/main" id="{7FB0CC20-62E1-0B55-68C8-5EBE85F44FA8}"/>
                </a:ext>
              </a:extLst>
            </p:cNvPr>
            <p:cNvSpPr/>
            <p:nvPr/>
          </p:nvSpPr>
          <p:spPr>
            <a:xfrm>
              <a:off x="5172577" y="4045761"/>
              <a:ext cx="382441" cy="360361"/>
            </a:xfrm>
            <a:prstGeom prst="mathMultiply">
              <a:avLst>
                <a:gd name="adj1" fmla="val 32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6" name="乘號 5">
              <a:extLst>
                <a:ext uri="{FF2B5EF4-FFF2-40B4-BE49-F238E27FC236}">
                  <a16:creationId xmlns:a16="http://schemas.microsoft.com/office/drawing/2014/main" id="{5B1AB21E-1224-F670-DE76-5DAD9C53F1BB}"/>
                </a:ext>
              </a:extLst>
            </p:cNvPr>
            <p:cNvSpPr/>
            <p:nvPr/>
          </p:nvSpPr>
          <p:spPr>
            <a:xfrm>
              <a:off x="7548154" y="2461442"/>
              <a:ext cx="384028" cy="360361"/>
            </a:xfrm>
            <a:prstGeom prst="mathMultiply">
              <a:avLst>
                <a:gd name="adj1" fmla="val 32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A63CE1B6-899E-A995-4E14-1BCA07880E85}"/>
                </a:ext>
              </a:extLst>
            </p:cNvPr>
            <p:cNvCxnSpPr/>
            <p:nvPr/>
          </p:nvCxnSpPr>
          <p:spPr>
            <a:xfrm flipH="1">
              <a:off x="5348722" y="2628129"/>
              <a:ext cx="2400966" cy="1600194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06" name="矩形 8">
              <a:extLst>
                <a:ext uri="{FF2B5EF4-FFF2-40B4-BE49-F238E27FC236}">
                  <a16:creationId xmlns:a16="http://schemas.microsoft.com/office/drawing/2014/main" id="{2D89F864-6196-C567-F96A-E02576715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088" y="4234969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507" name="矩形 9">
              <a:extLst>
                <a:ext uri="{FF2B5EF4-FFF2-40B4-BE49-F238E27FC236}">
                  <a16:creationId xmlns:a16="http://schemas.microsoft.com/office/drawing/2014/main" id="{5B119185-4E3D-60D1-70C7-6EE668824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542" y="2031231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508" name="矩形 10">
              <a:extLst>
                <a:ext uri="{FF2B5EF4-FFF2-40B4-BE49-F238E27FC236}">
                  <a16:creationId xmlns:a16="http://schemas.microsoft.com/office/drawing/2014/main" id="{20E177C1-A98D-9340-57BE-03B691777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0790" y="3429000"/>
              <a:ext cx="10919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</a:rPr>
                <a:t>2 units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20486" name="矩形 31">
            <a:extLst>
              <a:ext uri="{FF2B5EF4-FFF2-40B4-BE49-F238E27FC236}">
                <a16:creationId xmlns:a16="http://schemas.microsoft.com/office/drawing/2014/main" id="{5877676D-0980-89FA-DA6F-62234E5E3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75" y="2276475"/>
            <a:ext cx="866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)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0487" name="矩形 32">
            <a:extLst>
              <a:ext uri="{FF2B5EF4-FFF2-40B4-BE49-F238E27FC236}">
                <a16:creationId xmlns:a16="http://schemas.microsoft.com/office/drawing/2014/main" id="{27236E7C-31F0-2DC8-D443-82E7647FB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63" y="4476750"/>
            <a:ext cx="901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(0, 0)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C6115DE-FB6D-4CED-C211-1D50AB67D9C7}"/>
              </a:ext>
            </a:extLst>
          </p:cNvPr>
          <p:cNvSpPr/>
          <p:nvPr/>
        </p:nvSpPr>
        <p:spPr>
          <a:xfrm>
            <a:off x="4927600" y="4460875"/>
            <a:ext cx="3556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0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20489" name="矩形 23">
            <a:extLst>
              <a:ext uri="{FF2B5EF4-FFF2-40B4-BE49-F238E27FC236}">
                <a16:creationId xmlns:a16="http://schemas.microsoft.com/office/drawing/2014/main" id="{65D9FDCE-EB4B-AE67-2210-DC5B7C0A0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19250"/>
            <a:ext cx="85359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Let 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) be the coordinates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97BC1FDA-A5BD-213E-5FBD-7AF2D7DE8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411163"/>
            <a:ext cx="8664575" cy="11620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u="sng">
                <a:latin typeface="Arial" panose="020B0604020202020204" pitchFamily="34" charset="0"/>
              </a:rPr>
              <a:t>Step 3: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Simplify the equation if possible.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D57FA00-E584-88CE-2879-835308793076}"/>
              </a:ext>
            </a:extLst>
          </p:cNvPr>
          <p:cNvSpPr/>
          <p:nvPr/>
        </p:nvSpPr>
        <p:spPr>
          <a:xfrm>
            <a:off x="5194300" y="1428750"/>
            <a:ext cx="3397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y</a:t>
            </a:r>
            <a:endParaRPr lang="zh-HK" alt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20492" name="矩形 2">
            <a:extLst>
              <a:ext uri="{FF2B5EF4-FFF2-40B4-BE49-F238E27FC236}">
                <a16:creationId xmlns:a16="http://schemas.microsoft.com/office/drawing/2014/main" id="{610B9BC7-9F35-D469-FBCB-C8010166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21177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HK" sz="2400">
                <a:latin typeface="Arial" panose="020B0604020202020204" pitchFamily="34" charset="0"/>
                <a:cs typeface="Times New Roman" panose="02020603050405020304" pitchFamily="18" charset="0"/>
              </a:rPr>
              <a:t>∵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0493" name="Rectangle 2">
            <a:extLst>
              <a:ext uri="{FF2B5EF4-FFF2-40B4-BE49-F238E27FC236}">
                <a16:creationId xmlns:a16="http://schemas.microsoft.com/office/drawing/2014/main" id="{CFDFCD7B-DCEA-2CDF-52A7-0EFBB4202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0494" name="物件 6">
            <a:extLst>
              <a:ext uri="{FF2B5EF4-FFF2-40B4-BE49-F238E27FC236}">
                <a16:creationId xmlns:a16="http://schemas.microsoft.com/office/drawing/2014/main" id="{2A00D2D2-05D0-C3E2-0AC3-6DBB409D5B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9588" y="2205038"/>
          <a:ext cx="16668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663700" imgH="355600" progId="Equation.3">
                  <p:embed/>
                </p:oleObj>
              </mc:Choice>
              <mc:Fallback>
                <p:oleObj name="方程式" r:id="rId2" imgW="1663700" imgH="3556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2205038"/>
                        <a:ext cx="166687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矩形 11">
            <a:extLst>
              <a:ext uri="{FF2B5EF4-FFF2-40B4-BE49-F238E27FC236}">
                <a16:creationId xmlns:a16="http://schemas.microsoft.com/office/drawing/2014/main" id="{0805475D-B9C8-EFF4-D52D-D7AC02132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268605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0496" name="Rectangle 4">
            <a:extLst>
              <a:ext uri="{FF2B5EF4-FFF2-40B4-BE49-F238E27FC236}">
                <a16:creationId xmlns:a16="http://schemas.microsoft.com/office/drawing/2014/main" id="{FD04D259-73E8-4D71-7BDE-84AFC9F85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0497" name="物件 14">
            <a:extLst>
              <a:ext uri="{FF2B5EF4-FFF2-40B4-BE49-F238E27FC236}">
                <a16:creationId xmlns:a16="http://schemas.microsoft.com/office/drawing/2014/main" id="{B2D4677B-315D-9871-7D5A-FFEF78C582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633663"/>
          <a:ext cx="29813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984500" imgH="444500" progId="Equation.3">
                  <p:embed/>
                </p:oleObj>
              </mc:Choice>
              <mc:Fallback>
                <p:oleObj name="方程式" r:id="rId4" imgW="2984500" imgH="444500" progId="Equation.3">
                  <p:embed/>
                  <p:pic>
                    <p:nvPicPr>
                      <p:cNvPr id="0" name="物件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33663"/>
                        <a:ext cx="29813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Rectangle 6">
            <a:extLst>
              <a:ext uri="{FF2B5EF4-FFF2-40B4-BE49-F238E27FC236}">
                <a16:creationId xmlns:a16="http://schemas.microsoft.com/office/drawing/2014/main" id="{3C8AD9E4-8EA8-3AE2-292F-41E9D85A7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7" name="物件 16">
            <a:extLst>
              <a:ext uri="{FF2B5EF4-FFF2-40B4-BE49-F238E27FC236}">
                <a16:creationId xmlns:a16="http://schemas.microsoft.com/office/drawing/2014/main" id="{1DC813AA-8268-7EC5-35B0-B3D2C4D840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3182938"/>
          <a:ext cx="1476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473200" imgH="393700" progId="Equation.3">
                  <p:embed/>
                </p:oleObj>
              </mc:Choice>
              <mc:Fallback>
                <p:oleObj name="方程式" r:id="rId6" imgW="1473200" imgH="393700" progId="Equation.3">
                  <p:embed/>
                  <p:pic>
                    <p:nvPicPr>
                      <p:cNvPr id="0" name="物件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182938"/>
                        <a:ext cx="14763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>
            <a:extLst>
              <a:ext uri="{FF2B5EF4-FFF2-40B4-BE49-F238E27FC236}">
                <a16:creationId xmlns:a16="http://schemas.microsoft.com/office/drawing/2014/main" id="{2BD808DB-2E73-B291-A220-E89834EDF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3708400"/>
            <a:ext cx="44910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    The equation of the locus  </a:t>
            </a:r>
            <a:br>
              <a:rPr lang="en-US" altLang="zh-HK" sz="2400">
                <a:latin typeface="Arial" panose="020B0604020202020204" pitchFamily="34" charset="0"/>
              </a:rPr>
            </a:br>
            <a:r>
              <a:rPr lang="en-US" altLang="zh-HK" sz="2400">
                <a:latin typeface="Arial" panose="020B0604020202020204" pitchFamily="34" charset="0"/>
              </a:rPr>
              <a:t>        of </a:t>
            </a:r>
            <a:r>
              <a:rPr lang="en-US" altLang="zh-HK" sz="2400" i="1">
                <a:latin typeface="Arial" panose="020B0604020202020204" pitchFamily="34" charset="0"/>
              </a:rPr>
              <a:t>P</a:t>
            </a:r>
            <a:r>
              <a:rPr lang="en-US" altLang="zh-HK" sz="2400">
                <a:latin typeface="Arial" panose="020B0604020202020204" pitchFamily="34" charset="0"/>
              </a:rPr>
              <a:t> is                   . 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19" name="物件 18">
            <a:extLst>
              <a:ext uri="{FF2B5EF4-FFF2-40B4-BE49-F238E27FC236}">
                <a16:creationId xmlns:a16="http://schemas.microsoft.com/office/drawing/2014/main" id="{AAA234D0-D840-C424-5993-D30781D03B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122738"/>
          <a:ext cx="1476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473200" imgH="393700" progId="Equation.3">
                  <p:embed/>
                </p:oleObj>
              </mc:Choice>
              <mc:Fallback>
                <p:oleObj name="方程式" r:id="rId6" imgW="1473200" imgH="393700" progId="Equation.3">
                  <p:embed/>
                  <p:pic>
                    <p:nvPicPr>
                      <p:cNvPr id="0" name="物件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122738"/>
                        <a:ext cx="14763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38">
            <a:extLst>
              <a:ext uri="{FF2B5EF4-FFF2-40B4-BE49-F238E27FC236}">
                <a16:creationId xmlns:a16="http://schemas.microsoft.com/office/drawing/2014/main" id="{30E6273F-0A65-1583-8CE6-7C7AE3C72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4652963"/>
            <a:ext cx="4348163" cy="1163637"/>
          </a:xfrm>
          <a:prstGeom prst="wedgeRoundRectCallout">
            <a:avLst>
              <a:gd name="adj1" fmla="val 2462"/>
              <a:gd name="adj2" fmla="val -62946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From the equation, we can see that the required locus is a circle </a:t>
            </a:r>
            <a:r>
              <a:rPr lang="en-US" altLang="zh-TW" sz="2400" dirty="0" err="1">
                <a:latin typeface="Arial" charset="0"/>
              </a:rPr>
              <a:t>centred</a:t>
            </a:r>
            <a:r>
              <a:rPr lang="en-US" altLang="zh-TW" sz="2400" dirty="0">
                <a:latin typeface="Arial" charset="0"/>
              </a:rPr>
              <a:t> at the origin.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5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09">
            <a:extLst>
              <a:ext uri="{FF2B5EF4-FFF2-40B4-BE49-F238E27FC236}">
                <a16:creationId xmlns:a16="http://schemas.microsoft.com/office/drawing/2014/main" id="{580F8138-99B9-57D7-6F61-85545167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6338"/>
            <a:ext cx="6084888" cy="1684337"/>
          </a:xfrm>
          <a:prstGeom prst="cloudCallout">
            <a:avLst>
              <a:gd name="adj1" fmla="val 70954"/>
              <a:gd name="adj2" fmla="val -29375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HK" altLang="zh-HK" sz="2600">
              <a:latin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7F30C5-E9FA-2334-3A2E-F7D0AA795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329238"/>
            <a:ext cx="5364162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In general, we can know the location and the shape of the locus from the equation of the locus.</a:t>
            </a:r>
            <a:endParaRPr lang="zh-HK" altLang="zh-HK" sz="2600">
              <a:solidFill>
                <a:srgbClr val="000000"/>
              </a:solidFill>
              <a:latin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93A2C48-BE3E-300A-B3C4-2969E952B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2513013"/>
            <a:ext cx="8507413" cy="127476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277B8450-4B69-1E39-9595-65A3A4B55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2513013"/>
            <a:ext cx="8423275" cy="127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 b="1" u="sng">
                <a:latin typeface="Arial" panose="020B0604020202020204" pitchFamily="34" charset="0"/>
              </a:rPr>
              <a:t>Step 2: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Set up an equation connecting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according to the condition(s) which the moving point must satisfy.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78CE4A-85F5-5D68-F0BC-E686ED9A5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307975"/>
            <a:ext cx="868045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</a:rPr>
              <a:t>In general, the equation of the locus can be found by the following steps: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36ECA7-3327-7243-4421-83F474727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1343025"/>
            <a:ext cx="8507413" cy="93503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CD2C68B9-DA38-2141-C6B3-005504767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343025"/>
            <a:ext cx="8278813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 b="1" u="sng">
                <a:latin typeface="Arial" panose="020B0604020202020204" pitchFamily="34" charset="0"/>
              </a:rPr>
              <a:t>Step 1: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Let the coordinates of a moving point be 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).</a:t>
            </a: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F4C92B4A-5140-451D-EB73-F4065658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3787775"/>
            <a:ext cx="576263" cy="273050"/>
          </a:xfrm>
          <a:prstGeom prst="downArrow">
            <a:avLst>
              <a:gd name="adj1" fmla="val 48528"/>
              <a:gd name="adj2" fmla="val 37088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9B878C36-AC80-A412-D639-BCB7F8A18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4051300"/>
            <a:ext cx="8507412" cy="93503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8AA99E50-8BD4-441C-97EC-1DC5BA4DB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4051300"/>
            <a:ext cx="75596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 b="1" u="sng">
                <a:latin typeface="Arial" panose="020B0604020202020204" pitchFamily="34" charset="0"/>
              </a:rPr>
              <a:t>Step 3: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Simplify the equation if possible.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F9C7FCF-BBCE-2F79-4A0B-8F5AB19CD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2278063"/>
            <a:ext cx="576263" cy="249237"/>
          </a:xfrm>
          <a:prstGeom prst="downArrow">
            <a:avLst>
              <a:gd name="adj1" fmla="val 48528"/>
              <a:gd name="adj2" fmla="val 37088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pic>
        <p:nvPicPr>
          <p:cNvPr id="13" name="Picture 1" descr="Q:\Secondary (Maths)\[]Senior Maths\NSSMIA(Compulsory) 2nd Ed\Finalized\TRDVD\4A\[1] 5-Min Lec\Cartoon\Teacher and student artwork Tiff file\Teacher_M1.tif">
            <a:extLst>
              <a:ext uri="{FF2B5EF4-FFF2-40B4-BE49-F238E27FC236}">
                <a16:creationId xmlns:a16="http://schemas.microsoft.com/office/drawing/2014/main" id="{EDC05482-E1BD-CCBB-E9D2-498793C09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886325"/>
            <a:ext cx="17018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109">
            <a:extLst>
              <a:ext uri="{FF2B5EF4-FFF2-40B4-BE49-F238E27FC236}">
                <a16:creationId xmlns:a16="http://schemas.microsoft.com/office/drawing/2014/main" id="{A7A46FAB-BAA9-7B91-3591-5DA9B5A4F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151438"/>
            <a:ext cx="4318000" cy="1028700"/>
          </a:xfrm>
          <a:prstGeom prst="cloudCallout">
            <a:avLst>
              <a:gd name="adj1" fmla="val 69060"/>
              <a:gd name="adj2" fmla="val -22690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HK" sz="2600">
                <a:latin typeface="Arial" panose="020B0604020202020204" pitchFamily="34" charset="0"/>
                <a:sym typeface="Wingdings 3" panose="05040102010807070707" pitchFamily="18" charset="2"/>
              </a:rPr>
              <a:t>Let us look at more examples.</a:t>
            </a:r>
            <a:endParaRPr lang="zh-HK" altLang="zh-HK" sz="2600">
              <a:latin typeface="Arial" panose="020B0604020202020204" pitchFamily="34" charset="0"/>
              <a:sym typeface="Wingdings 3" panose="050401020108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3" grpId="0"/>
      <p:bldP spid="3" grpId="1"/>
      <p:bldP spid="8" grpId="0" animBg="1"/>
      <p:bldP spid="4" grpId="0"/>
      <p:bldP spid="5" grpId="0" animBg="1"/>
      <p:bldP spid="10" grpId="0" animBg="1"/>
      <p:bldP spid="11" grpId="0" animBg="1"/>
      <p:bldP spid="7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23">
            <a:extLst>
              <a:ext uri="{FF2B5EF4-FFF2-40B4-BE49-F238E27FC236}">
                <a16:creationId xmlns:a16="http://schemas.microsoft.com/office/drawing/2014/main" id="{34649160-B4A6-6DC0-DAC9-1054E4C96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404813"/>
            <a:ext cx="83200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The figure shows two points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(3, –1) 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(–2, 1).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is a moving point such that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PA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PB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. Find the equation of the locus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20" name="群組 1">
            <a:extLst>
              <a:ext uri="{FF2B5EF4-FFF2-40B4-BE49-F238E27FC236}">
                <a16:creationId xmlns:a16="http://schemas.microsoft.com/office/drawing/2014/main" id="{217D76CF-6892-4E8E-3BA2-9A0347F77ED6}"/>
              </a:ext>
            </a:extLst>
          </p:cNvPr>
          <p:cNvGrpSpPr>
            <a:grpSpLocks/>
          </p:cNvGrpSpPr>
          <p:nvPr/>
        </p:nvGrpSpPr>
        <p:grpSpPr bwMode="auto">
          <a:xfrm>
            <a:off x="2838450" y="1866900"/>
            <a:ext cx="3449638" cy="3386138"/>
            <a:chOff x="5712073" y="620688"/>
            <a:chExt cx="3449289" cy="3386137"/>
          </a:xfrm>
        </p:grpSpPr>
        <p:sp>
          <p:nvSpPr>
            <p:cNvPr id="22538" name="Text Box 285">
              <a:extLst>
                <a:ext uri="{FF2B5EF4-FFF2-40B4-BE49-F238E27FC236}">
                  <a16:creationId xmlns:a16="http://schemas.microsoft.com/office/drawing/2014/main" id="{9D7AD803-2B81-C572-AE51-45D75D604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9635" y="2927325"/>
              <a:ext cx="1214438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</a:rPr>
                <a:t>(3, –1)</a:t>
              </a:r>
            </a:p>
          </p:txBody>
        </p:sp>
        <p:sp>
          <p:nvSpPr>
            <p:cNvPr id="22539" name="Text Box 285">
              <a:extLst>
                <a:ext uri="{FF2B5EF4-FFF2-40B4-BE49-F238E27FC236}">
                  <a16:creationId xmlns:a16="http://schemas.microsoft.com/office/drawing/2014/main" id="{D108F79F-A2E5-BF20-1C73-2AAE0C84E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2073" y="2081188"/>
              <a:ext cx="1214437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</a:rPr>
                <a:t>(–2, 1)</a:t>
              </a:r>
            </a:p>
          </p:txBody>
        </p:sp>
        <p:grpSp>
          <p:nvGrpSpPr>
            <p:cNvPr id="22540" name="群組 21">
              <a:extLst>
                <a:ext uri="{FF2B5EF4-FFF2-40B4-BE49-F238E27FC236}">
                  <a16:creationId xmlns:a16="http://schemas.microsoft.com/office/drawing/2014/main" id="{3C21551E-C62E-8AF5-69E5-1E6F43EF20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7460" y="2852713"/>
              <a:ext cx="125413" cy="128587"/>
              <a:chOff x="4860032" y="2636911"/>
              <a:chExt cx="216024" cy="223144"/>
            </a:xfrm>
          </p:grpSpPr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9C27CCEA-AB73-82AB-BE4E-B04CC6120257}"/>
                  </a:ext>
                </a:extLst>
              </p:cNvPr>
              <p:cNvCxnSpPr/>
              <p:nvPr/>
            </p:nvCxnSpPr>
            <p:spPr>
              <a:xfrm>
                <a:off x="4859605" y="2636909"/>
                <a:ext cx="216000" cy="22314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ECC12640-F9BF-A1C7-7611-7ACE5023C687}"/>
                  </a:ext>
                </a:extLst>
              </p:cNvPr>
              <p:cNvCxnSpPr/>
              <p:nvPr/>
            </p:nvCxnSpPr>
            <p:spPr>
              <a:xfrm flipV="1">
                <a:off x="4859605" y="2636909"/>
                <a:ext cx="216000" cy="22314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541" name="群組 25">
              <a:extLst>
                <a:ext uri="{FF2B5EF4-FFF2-40B4-BE49-F238E27FC236}">
                  <a16:creationId xmlns:a16="http://schemas.microsoft.com/office/drawing/2014/main" id="{5B5F6CEA-8C08-FC28-1D3A-B600C64EA4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5535" y="1727175"/>
              <a:ext cx="125413" cy="128588"/>
              <a:chOff x="4860032" y="2636911"/>
              <a:chExt cx="216024" cy="223144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9799FD58-90BC-E0B0-A536-93A9E18A528B}"/>
                  </a:ext>
                </a:extLst>
              </p:cNvPr>
              <p:cNvCxnSpPr/>
              <p:nvPr/>
            </p:nvCxnSpPr>
            <p:spPr>
              <a:xfrm>
                <a:off x="4859632" y="2636913"/>
                <a:ext cx="216000" cy="2231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6B37B078-9EA2-86E7-16DD-E8587160815F}"/>
                  </a:ext>
                </a:extLst>
              </p:cNvPr>
              <p:cNvCxnSpPr/>
              <p:nvPr/>
            </p:nvCxnSpPr>
            <p:spPr>
              <a:xfrm flipV="1">
                <a:off x="4859632" y="2636913"/>
                <a:ext cx="216000" cy="2231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9A7F28C9-9FA9-A068-557B-47B20C8E1AA0}"/>
                </a:ext>
              </a:extLst>
            </p:cNvPr>
            <p:cNvCxnSpPr/>
            <p:nvPr/>
          </p:nvCxnSpPr>
          <p:spPr>
            <a:xfrm flipH="1" flipV="1">
              <a:off x="8078797" y="1784326"/>
              <a:ext cx="160321" cy="113188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43" name="Text Box 285">
              <a:extLst>
                <a:ext uri="{FF2B5EF4-FFF2-40B4-BE49-F238E27FC236}">
                  <a16:creationId xmlns:a16="http://schemas.microsoft.com/office/drawing/2014/main" id="{6EC1C321-4C07-2E93-9161-EF87584F7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7298" y="1485875"/>
              <a:ext cx="503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BC594616-6F31-B8D7-BE56-57DD0457F4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0526" y="1098526"/>
              <a:ext cx="14287" cy="2908299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D87B39D1-EB50-5EC8-C196-C8E568A2E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0015" y="2598712"/>
              <a:ext cx="2958801" cy="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29" name="Text Box 14">
              <a:extLst>
                <a:ext uri="{FF2B5EF4-FFF2-40B4-BE49-F238E27FC236}">
                  <a16:creationId xmlns:a16="http://schemas.microsoft.com/office/drawing/2014/main" id="{22566FBC-9772-EFC2-FBE2-B7957178F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4015" y="620688"/>
              <a:ext cx="380961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i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y</a:t>
              </a:r>
            </a:p>
          </p:txBody>
        </p:sp>
        <p:sp>
          <p:nvSpPr>
            <p:cNvPr id="30" name="Text Box 15">
              <a:extLst>
                <a:ext uri="{FF2B5EF4-FFF2-40B4-BE49-F238E27FC236}">
                  <a16:creationId xmlns:a16="http://schemas.microsoft.com/office/drawing/2014/main" id="{783DDA77-904D-02AF-D307-D7DF55B71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0401" y="2366937"/>
              <a:ext cx="380961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i="1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31" name="Text Box 16">
              <a:extLst>
                <a:ext uri="{FF2B5EF4-FFF2-40B4-BE49-F238E27FC236}">
                  <a16:creationId xmlns:a16="http://schemas.microsoft.com/office/drawing/2014/main" id="{3DBDFDCC-78D1-3CE2-9326-E0194DF94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8613" y="2620937"/>
              <a:ext cx="380961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0</a:t>
              </a:r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E3A53A88-DA85-0F98-708C-7B8B7715637E}"/>
                </a:ext>
              </a:extLst>
            </p:cNvPr>
            <p:cNvCxnSpPr/>
            <p:nvPr/>
          </p:nvCxnSpPr>
          <p:spPr>
            <a:xfrm rot="4200000" flipH="1" flipV="1">
              <a:off x="7438296" y="1515302"/>
              <a:ext cx="161925" cy="1131773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550" name="群組 37">
              <a:extLst>
                <a:ext uri="{FF2B5EF4-FFF2-40B4-BE49-F238E27FC236}">
                  <a16:creationId xmlns:a16="http://schemas.microsoft.com/office/drawing/2014/main" id="{B86F9752-AACD-825A-7ADC-61BB0D3BCB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3498" y="2276450"/>
              <a:ext cx="125412" cy="128588"/>
              <a:chOff x="4860032" y="2636911"/>
              <a:chExt cx="216024" cy="223144"/>
            </a:xfrm>
          </p:grpSpPr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28EC39CA-3BB8-CEC0-351E-B9EEEF476A13}"/>
                  </a:ext>
                </a:extLst>
              </p:cNvPr>
              <p:cNvCxnSpPr/>
              <p:nvPr/>
            </p:nvCxnSpPr>
            <p:spPr>
              <a:xfrm>
                <a:off x="4859815" y="2636913"/>
                <a:ext cx="216003" cy="2231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0CC6F46C-DF57-93D2-6BA8-C0886F9FB170}"/>
                  </a:ext>
                </a:extLst>
              </p:cNvPr>
              <p:cNvCxnSpPr/>
              <p:nvPr/>
            </p:nvCxnSpPr>
            <p:spPr>
              <a:xfrm flipV="1">
                <a:off x="4859815" y="2636913"/>
                <a:ext cx="216003" cy="2231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67338268-5148-D447-8F50-39B9202FF54E}"/>
              </a:ext>
            </a:extLst>
          </p:cNvPr>
          <p:cNvGrpSpPr>
            <a:grpSpLocks/>
          </p:cNvGrpSpPr>
          <p:nvPr/>
        </p:nvGrpSpPr>
        <p:grpSpPr bwMode="auto">
          <a:xfrm rot="1236212">
            <a:off x="4595813" y="3236913"/>
            <a:ext cx="158750" cy="142875"/>
            <a:chOff x="2792016" y="2447738"/>
            <a:chExt cx="123800" cy="111535"/>
          </a:xfrm>
        </p:grpSpPr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BA124D28-D0A2-FD13-D8AC-A1F2832E1F88}"/>
                </a:ext>
              </a:extLst>
            </p:cNvPr>
            <p:cNvCxnSpPr/>
            <p:nvPr/>
          </p:nvCxnSpPr>
          <p:spPr>
            <a:xfrm>
              <a:off x="2818669" y="2446381"/>
              <a:ext cx="91612" cy="71878"/>
            </a:xfrm>
            <a:prstGeom prst="line">
              <a:avLst/>
            </a:prstGeom>
            <a:ln w="19050">
              <a:solidFill>
                <a:srgbClr val="66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D34C56D3-3367-3240-9918-5DC37B854B02}"/>
                </a:ext>
              </a:extLst>
            </p:cNvPr>
            <p:cNvCxnSpPr/>
            <p:nvPr/>
          </p:nvCxnSpPr>
          <p:spPr>
            <a:xfrm>
              <a:off x="2791726" y="2487671"/>
              <a:ext cx="87898" cy="71878"/>
            </a:xfrm>
            <a:prstGeom prst="line">
              <a:avLst/>
            </a:prstGeom>
            <a:ln w="19050">
              <a:solidFill>
                <a:srgbClr val="66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EDD07E94-26DD-61AF-38ED-3C80FA321A03}"/>
              </a:ext>
            </a:extLst>
          </p:cNvPr>
          <p:cNvGrpSpPr>
            <a:grpSpLocks/>
          </p:cNvGrpSpPr>
          <p:nvPr/>
        </p:nvGrpSpPr>
        <p:grpSpPr bwMode="auto">
          <a:xfrm rot="-3190944">
            <a:off x="5207001" y="3516312"/>
            <a:ext cx="158750" cy="142875"/>
            <a:chOff x="2792016" y="2447738"/>
            <a:chExt cx="123800" cy="111535"/>
          </a:xfrm>
        </p:grpSpPr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DE47A770-1F8F-5DDA-73F4-995E999A26A2}"/>
                </a:ext>
              </a:extLst>
            </p:cNvPr>
            <p:cNvCxnSpPr/>
            <p:nvPr/>
          </p:nvCxnSpPr>
          <p:spPr>
            <a:xfrm>
              <a:off x="2819034" y="2434612"/>
              <a:ext cx="91612" cy="71878"/>
            </a:xfrm>
            <a:prstGeom prst="line">
              <a:avLst/>
            </a:prstGeom>
            <a:ln w="19050">
              <a:solidFill>
                <a:srgbClr val="66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3E2804C3-E486-D5FA-C52D-AC1DAFBE29A7}"/>
                </a:ext>
              </a:extLst>
            </p:cNvPr>
            <p:cNvCxnSpPr/>
            <p:nvPr/>
          </p:nvCxnSpPr>
          <p:spPr>
            <a:xfrm>
              <a:off x="2809465" y="2474134"/>
              <a:ext cx="87898" cy="71878"/>
            </a:xfrm>
            <a:prstGeom prst="line">
              <a:avLst/>
            </a:prstGeom>
            <a:ln w="19050">
              <a:solidFill>
                <a:srgbClr val="66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1" name="Text Box 6">
            <a:extLst>
              <a:ext uri="{FF2B5EF4-FFF2-40B4-BE49-F238E27FC236}">
                <a16:creationId xmlns:a16="http://schemas.microsoft.com/office/drawing/2014/main" id="{E28818BB-9343-471D-CB50-19882446E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579438"/>
            <a:ext cx="4368800" cy="131286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u="sng">
                <a:latin typeface="Arial" panose="020B0604020202020204" pitchFamily="34" charset="0"/>
              </a:rPr>
              <a:t>Step 1: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Let the coordinates of a moving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point be 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).</a:t>
            </a:r>
          </a:p>
        </p:txBody>
      </p:sp>
      <p:sp>
        <p:nvSpPr>
          <p:cNvPr id="19472" name="矩形 46">
            <a:extLst>
              <a:ext uri="{FF2B5EF4-FFF2-40B4-BE49-F238E27FC236}">
                <a16:creationId xmlns:a16="http://schemas.microsoft.com/office/drawing/2014/main" id="{7297760F-8BE0-9469-A904-5319EA3F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75" y="2844800"/>
            <a:ext cx="83185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Let 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) be the coordinates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23556" name="群組 1">
            <a:extLst>
              <a:ext uri="{FF2B5EF4-FFF2-40B4-BE49-F238E27FC236}">
                <a16:creationId xmlns:a16="http://schemas.microsoft.com/office/drawing/2014/main" id="{E4E3E21B-3F24-6A25-4FFE-0A545D5CF81D}"/>
              </a:ext>
            </a:extLst>
          </p:cNvPr>
          <p:cNvGrpSpPr>
            <a:grpSpLocks/>
          </p:cNvGrpSpPr>
          <p:nvPr/>
        </p:nvGrpSpPr>
        <p:grpSpPr bwMode="auto">
          <a:xfrm>
            <a:off x="5711825" y="620713"/>
            <a:ext cx="3860800" cy="3386137"/>
            <a:chOff x="5712073" y="620688"/>
            <a:chExt cx="3861310" cy="3386137"/>
          </a:xfrm>
        </p:grpSpPr>
        <p:sp>
          <p:nvSpPr>
            <p:cNvPr id="23564" name="Text Box 285">
              <a:extLst>
                <a:ext uri="{FF2B5EF4-FFF2-40B4-BE49-F238E27FC236}">
                  <a16:creationId xmlns:a16="http://schemas.microsoft.com/office/drawing/2014/main" id="{96EBDAA0-8F35-343E-1AFD-0BA6E9DBA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9635" y="2927325"/>
              <a:ext cx="1214438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</a:rPr>
                <a:t>(3, –1)</a:t>
              </a:r>
            </a:p>
          </p:txBody>
        </p:sp>
        <p:sp>
          <p:nvSpPr>
            <p:cNvPr id="23565" name="Text Box 285">
              <a:extLst>
                <a:ext uri="{FF2B5EF4-FFF2-40B4-BE49-F238E27FC236}">
                  <a16:creationId xmlns:a16="http://schemas.microsoft.com/office/drawing/2014/main" id="{AAB3923E-1405-93C4-B06A-3BAB6C400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2073" y="2081188"/>
              <a:ext cx="1214437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</a:rPr>
                <a:t>(–2, 1)</a:t>
              </a:r>
            </a:p>
          </p:txBody>
        </p:sp>
        <p:grpSp>
          <p:nvGrpSpPr>
            <p:cNvPr id="23566" name="群組 21">
              <a:extLst>
                <a:ext uri="{FF2B5EF4-FFF2-40B4-BE49-F238E27FC236}">
                  <a16:creationId xmlns:a16="http://schemas.microsoft.com/office/drawing/2014/main" id="{FE403F71-E22D-93BE-6137-860B9AA424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7460" y="2852713"/>
              <a:ext cx="125413" cy="128587"/>
              <a:chOff x="4860032" y="2636911"/>
              <a:chExt cx="216024" cy="223144"/>
            </a:xfrm>
          </p:grpSpPr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D923D7B0-FB3E-7C39-4D50-9A82B852C589}"/>
                  </a:ext>
                </a:extLst>
              </p:cNvPr>
              <p:cNvCxnSpPr/>
              <p:nvPr/>
            </p:nvCxnSpPr>
            <p:spPr>
              <a:xfrm>
                <a:off x="4860595" y="2636911"/>
                <a:ext cx="216052" cy="2231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434693A0-A8D3-26CA-2F4F-4A3AFDC8544C}"/>
                  </a:ext>
                </a:extLst>
              </p:cNvPr>
              <p:cNvCxnSpPr/>
              <p:nvPr/>
            </p:nvCxnSpPr>
            <p:spPr>
              <a:xfrm flipV="1">
                <a:off x="4860595" y="2636911"/>
                <a:ext cx="216052" cy="2231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567" name="群組 25">
              <a:extLst>
                <a:ext uri="{FF2B5EF4-FFF2-40B4-BE49-F238E27FC236}">
                  <a16:creationId xmlns:a16="http://schemas.microsoft.com/office/drawing/2014/main" id="{3926B48B-8F42-50B5-F203-6F38DAD702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5535" y="1727175"/>
              <a:ext cx="125413" cy="128588"/>
              <a:chOff x="4860032" y="2636911"/>
              <a:chExt cx="216024" cy="223144"/>
            </a:xfrm>
          </p:grpSpPr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3425DFF8-338B-5631-F7F5-D68DC95662B8}"/>
                  </a:ext>
                </a:extLst>
              </p:cNvPr>
              <p:cNvCxnSpPr/>
              <p:nvPr/>
            </p:nvCxnSpPr>
            <p:spPr>
              <a:xfrm>
                <a:off x="4860557" y="2636911"/>
                <a:ext cx="216052" cy="2231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9A51DF11-61F4-BCE4-E817-73EA76302ADA}"/>
                  </a:ext>
                </a:extLst>
              </p:cNvPr>
              <p:cNvCxnSpPr/>
              <p:nvPr/>
            </p:nvCxnSpPr>
            <p:spPr>
              <a:xfrm flipV="1">
                <a:off x="4860557" y="2636911"/>
                <a:ext cx="216052" cy="2231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EACCBEB6-BCF2-20DF-FACE-B6DABDD8B37D}"/>
                </a:ext>
              </a:extLst>
            </p:cNvPr>
            <p:cNvCxnSpPr/>
            <p:nvPr/>
          </p:nvCxnSpPr>
          <p:spPr>
            <a:xfrm flipH="1" flipV="1">
              <a:off x="8079349" y="1784325"/>
              <a:ext cx="160358" cy="11318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569" name="Text Box 285">
              <a:extLst>
                <a:ext uri="{FF2B5EF4-FFF2-40B4-BE49-F238E27FC236}">
                  <a16:creationId xmlns:a16="http://schemas.microsoft.com/office/drawing/2014/main" id="{87287D0D-3360-23E3-D0AB-839893A3B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7298" y="1485875"/>
              <a:ext cx="503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9467" name="Line 12">
              <a:extLst>
                <a:ext uri="{FF2B5EF4-FFF2-40B4-BE49-F238E27FC236}">
                  <a16:creationId xmlns:a16="http://schemas.microsoft.com/office/drawing/2014/main" id="{F4371993-BC21-1B68-4901-B18B7972A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0922" y="1098525"/>
              <a:ext cx="14290" cy="290830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19468" name="Line 13">
              <a:extLst>
                <a:ext uri="{FF2B5EF4-FFF2-40B4-BE49-F238E27FC236}">
                  <a16:creationId xmlns:a16="http://schemas.microsoft.com/office/drawing/2014/main" id="{B8800D49-27F8-6A6E-6BE9-AD4C2AC95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0063" y="2598713"/>
              <a:ext cx="2959491" cy="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19469" name="Text Box 14">
              <a:extLst>
                <a:ext uri="{FF2B5EF4-FFF2-40B4-BE49-F238E27FC236}">
                  <a16:creationId xmlns:a16="http://schemas.microsoft.com/office/drawing/2014/main" id="{866A9234-3507-9A26-4C5F-EC7836933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4379" y="620688"/>
              <a:ext cx="3810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i="1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y</a:t>
              </a:r>
            </a:p>
          </p:txBody>
        </p:sp>
        <p:sp>
          <p:nvSpPr>
            <p:cNvPr id="19470" name="Text Box 15">
              <a:extLst>
                <a:ext uri="{FF2B5EF4-FFF2-40B4-BE49-F238E27FC236}">
                  <a16:creationId xmlns:a16="http://schemas.microsoft.com/office/drawing/2014/main" id="{17609D2A-BCC0-F6D5-61A1-48B004322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1116" y="2366938"/>
              <a:ext cx="3794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i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2" name="Text Box 16">
              <a:extLst>
                <a:ext uri="{FF2B5EF4-FFF2-40B4-BE49-F238E27FC236}">
                  <a16:creationId xmlns:a16="http://schemas.microsoft.com/office/drawing/2014/main" id="{9E5DA4C9-AE14-5275-A2CC-EBB586CFD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8925" y="2620938"/>
              <a:ext cx="381050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0</a:t>
              </a: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BC10B2CC-9B56-B480-6717-EE0E57DA97C8}"/>
                </a:ext>
              </a:extLst>
            </p:cNvPr>
            <p:cNvCxnSpPr/>
            <p:nvPr/>
          </p:nvCxnSpPr>
          <p:spPr>
            <a:xfrm rot="4200000" flipH="1" flipV="1">
              <a:off x="7438718" y="1515169"/>
              <a:ext cx="161925" cy="11320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576" name="群組 37">
              <a:extLst>
                <a:ext uri="{FF2B5EF4-FFF2-40B4-BE49-F238E27FC236}">
                  <a16:creationId xmlns:a16="http://schemas.microsoft.com/office/drawing/2014/main" id="{C7ECF382-A82E-ADAA-5C06-4F018821B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3498" y="2276450"/>
              <a:ext cx="125412" cy="128588"/>
              <a:chOff x="4860032" y="2636911"/>
              <a:chExt cx="216024" cy="223144"/>
            </a:xfrm>
          </p:grpSpPr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0EDCB5A8-4123-2A0F-338A-BAA9981E08D6}"/>
                  </a:ext>
                </a:extLst>
              </p:cNvPr>
              <p:cNvCxnSpPr/>
              <p:nvPr/>
            </p:nvCxnSpPr>
            <p:spPr>
              <a:xfrm>
                <a:off x="4860315" y="2636911"/>
                <a:ext cx="216055" cy="2231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1753B0DC-EA9F-652F-CEC0-78D52656B657}"/>
                  </a:ext>
                </a:extLst>
              </p:cNvPr>
              <p:cNvCxnSpPr/>
              <p:nvPr/>
            </p:nvCxnSpPr>
            <p:spPr>
              <a:xfrm flipV="1">
                <a:off x="4860315" y="2636911"/>
                <a:ext cx="216055" cy="2231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577" name="Text Box 285">
              <a:extLst>
                <a:ext uri="{FF2B5EF4-FFF2-40B4-BE49-F238E27FC236}">
                  <a16:creationId xmlns:a16="http://schemas.microsoft.com/office/drawing/2014/main" id="{D41AC4AD-9DC4-C97D-FA2E-21E7E6127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8946" y="1484784"/>
              <a:ext cx="121443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</a:rPr>
                <a:t>x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 i="1">
                  <a:latin typeface="Arial" panose="020B0604020202020204" pitchFamily="34" charset="0"/>
                </a:rPr>
                <a:t>y</a:t>
              </a:r>
              <a:r>
                <a:rPr lang="en-US" altLang="zh-TW" sz="2400"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23557" name="群組 25">
            <a:extLst>
              <a:ext uri="{FF2B5EF4-FFF2-40B4-BE49-F238E27FC236}">
                <a16:creationId xmlns:a16="http://schemas.microsoft.com/office/drawing/2014/main" id="{EC385AA2-C046-CA87-C1BD-BC7E48158EF9}"/>
              </a:ext>
            </a:extLst>
          </p:cNvPr>
          <p:cNvGrpSpPr>
            <a:grpSpLocks/>
          </p:cNvGrpSpPr>
          <p:nvPr/>
        </p:nvGrpSpPr>
        <p:grpSpPr bwMode="auto">
          <a:xfrm rot="1236212">
            <a:off x="7472363" y="2012950"/>
            <a:ext cx="158750" cy="142875"/>
            <a:chOff x="2792016" y="2447738"/>
            <a:chExt cx="123800" cy="11153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F21373F-48E7-4E00-74A9-83052A7267BA}"/>
                </a:ext>
              </a:extLst>
            </p:cNvPr>
            <p:cNvCxnSpPr/>
            <p:nvPr/>
          </p:nvCxnSpPr>
          <p:spPr>
            <a:xfrm>
              <a:off x="2818670" y="2446381"/>
              <a:ext cx="91612" cy="71878"/>
            </a:xfrm>
            <a:prstGeom prst="line">
              <a:avLst/>
            </a:prstGeom>
            <a:ln w="19050">
              <a:solidFill>
                <a:srgbClr val="66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89BEF49B-8390-E4C1-A3A9-24B40B360D2C}"/>
                </a:ext>
              </a:extLst>
            </p:cNvPr>
            <p:cNvCxnSpPr/>
            <p:nvPr/>
          </p:nvCxnSpPr>
          <p:spPr>
            <a:xfrm>
              <a:off x="2791726" y="2487671"/>
              <a:ext cx="87898" cy="71878"/>
            </a:xfrm>
            <a:prstGeom prst="line">
              <a:avLst/>
            </a:prstGeom>
            <a:ln w="19050">
              <a:solidFill>
                <a:srgbClr val="66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58" name="群組 31">
            <a:extLst>
              <a:ext uri="{FF2B5EF4-FFF2-40B4-BE49-F238E27FC236}">
                <a16:creationId xmlns:a16="http://schemas.microsoft.com/office/drawing/2014/main" id="{DA693F04-0FA7-FE58-2BF9-B1098B3487FD}"/>
              </a:ext>
            </a:extLst>
          </p:cNvPr>
          <p:cNvGrpSpPr>
            <a:grpSpLocks/>
          </p:cNvGrpSpPr>
          <p:nvPr/>
        </p:nvGrpSpPr>
        <p:grpSpPr bwMode="auto">
          <a:xfrm rot="-3190944">
            <a:off x="8083551" y="2292350"/>
            <a:ext cx="158750" cy="142875"/>
            <a:chOff x="2792016" y="2447738"/>
            <a:chExt cx="123800" cy="111535"/>
          </a:xfrm>
        </p:grpSpPr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B0FBA3D0-70DB-5D07-431C-7265D9C8FD9B}"/>
                </a:ext>
              </a:extLst>
            </p:cNvPr>
            <p:cNvCxnSpPr/>
            <p:nvPr/>
          </p:nvCxnSpPr>
          <p:spPr>
            <a:xfrm>
              <a:off x="2819034" y="2434612"/>
              <a:ext cx="91612" cy="71878"/>
            </a:xfrm>
            <a:prstGeom prst="line">
              <a:avLst/>
            </a:prstGeom>
            <a:ln w="19050">
              <a:solidFill>
                <a:srgbClr val="66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2AF0C29B-7531-3661-E77F-AD28D6CCF551}"/>
                </a:ext>
              </a:extLst>
            </p:cNvPr>
            <p:cNvCxnSpPr/>
            <p:nvPr/>
          </p:nvCxnSpPr>
          <p:spPr>
            <a:xfrm>
              <a:off x="2809466" y="2474134"/>
              <a:ext cx="87898" cy="71878"/>
            </a:xfrm>
            <a:prstGeom prst="line">
              <a:avLst/>
            </a:prstGeom>
            <a:ln w="19050">
              <a:solidFill>
                <a:srgbClr val="66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五邊形 34">
            <a:extLst>
              <a:ext uri="{FF2B5EF4-FFF2-40B4-BE49-F238E27FC236}">
                <a16:creationId xmlns:a16="http://schemas.microsoft.com/office/drawing/2014/main" id="{F4928700-0B53-6FAE-555D-7D86814ECDFD}"/>
              </a:ext>
            </a:extLst>
          </p:cNvPr>
          <p:cNvSpPr/>
          <p:nvPr/>
        </p:nvSpPr>
        <p:spPr>
          <a:xfrm>
            <a:off x="192088" y="2854325"/>
            <a:ext cx="1296987" cy="46513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400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zh-HK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1" grpId="0" animBg="1"/>
      <p:bldP spid="19472" grpId="0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6" name="Text Box 9">
            <a:extLst>
              <a:ext uri="{FF2B5EF4-FFF2-40B4-BE49-F238E27FC236}">
                <a16:creationId xmlns:a16="http://schemas.microsoft.com/office/drawing/2014/main" id="{48DAE04C-4FBF-3AF0-4C65-D9696CF10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63550"/>
            <a:ext cx="5459412" cy="157003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u="sng">
                <a:latin typeface="Arial" panose="020B0604020202020204" pitchFamily="34" charset="0"/>
              </a:rPr>
              <a:t>Step 2: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Set up an equation connecting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according to the condition(s) which the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moving point must satisfy. 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F5B24D0-9C06-E918-4FDE-E840F78CC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8B3E23EA-E8F4-234B-C493-DDAF3CAC2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0" name="AutoShape 38">
            <a:extLst>
              <a:ext uri="{FF2B5EF4-FFF2-40B4-BE49-F238E27FC236}">
                <a16:creationId xmlns:a16="http://schemas.microsoft.com/office/drawing/2014/main" id="{E87A9750-7BAD-8C6C-E3CF-961A23A5F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4437063"/>
            <a:ext cx="3760787" cy="1079500"/>
          </a:xfrm>
          <a:prstGeom prst="wedgeRoundRectCallout">
            <a:avLst>
              <a:gd name="adj1" fmla="val 20569"/>
              <a:gd name="adj2" fmla="val -82425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Use the distance formula to set up the equation connecting </a:t>
            </a:r>
            <a:r>
              <a:rPr lang="en-US" altLang="zh-TW" sz="2400" i="1" dirty="0">
                <a:latin typeface="Arial" charset="0"/>
              </a:rPr>
              <a:t>x</a:t>
            </a:r>
            <a:r>
              <a:rPr lang="en-US" altLang="zh-TW" sz="2400" dirty="0">
                <a:latin typeface="Arial" charset="0"/>
              </a:rPr>
              <a:t> and </a:t>
            </a:r>
            <a:r>
              <a:rPr lang="en-US" altLang="zh-TW" sz="2400" i="1" dirty="0">
                <a:latin typeface="Arial" charset="0"/>
              </a:rPr>
              <a:t>y</a:t>
            </a:r>
            <a:r>
              <a:rPr lang="en-US" altLang="zh-TW" sz="2400" dirty="0">
                <a:latin typeface="Arial" charset="0"/>
              </a:rPr>
              <a:t>.</a:t>
            </a:r>
          </a:p>
        </p:txBody>
      </p:sp>
      <p:grpSp>
        <p:nvGrpSpPr>
          <p:cNvPr id="24582" name="群組 30">
            <a:extLst>
              <a:ext uri="{FF2B5EF4-FFF2-40B4-BE49-F238E27FC236}">
                <a16:creationId xmlns:a16="http://schemas.microsoft.com/office/drawing/2014/main" id="{8C68D2D2-AFF3-9037-BC54-AB064C71806A}"/>
              </a:ext>
            </a:extLst>
          </p:cNvPr>
          <p:cNvGrpSpPr>
            <a:grpSpLocks/>
          </p:cNvGrpSpPr>
          <p:nvPr/>
        </p:nvGrpSpPr>
        <p:grpSpPr bwMode="auto">
          <a:xfrm>
            <a:off x="5711825" y="620713"/>
            <a:ext cx="3860800" cy="3386137"/>
            <a:chOff x="5712073" y="620688"/>
            <a:chExt cx="3861310" cy="3386137"/>
          </a:xfrm>
        </p:grpSpPr>
        <p:sp>
          <p:nvSpPr>
            <p:cNvPr id="24594" name="Text Box 285">
              <a:extLst>
                <a:ext uri="{FF2B5EF4-FFF2-40B4-BE49-F238E27FC236}">
                  <a16:creationId xmlns:a16="http://schemas.microsoft.com/office/drawing/2014/main" id="{235EB843-BB60-58F7-1CE9-43E0B38BB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9635" y="2927325"/>
              <a:ext cx="1214438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</a:rPr>
                <a:t>(3, –1)</a:t>
              </a:r>
            </a:p>
          </p:txBody>
        </p:sp>
        <p:sp>
          <p:nvSpPr>
            <p:cNvPr id="24595" name="Text Box 285">
              <a:extLst>
                <a:ext uri="{FF2B5EF4-FFF2-40B4-BE49-F238E27FC236}">
                  <a16:creationId xmlns:a16="http://schemas.microsoft.com/office/drawing/2014/main" id="{D9A130D0-1F50-5421-FF3B-7F88B56BC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2073" y="2081188"/>
              <a:ext cx="1214437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</a:rPr>
                <a:t>(–2, 1)</a:t>
              </a:r>
            </a:p>
          </p:txBody>
        </p:sp>
        <p:grpSp>
          <p:nvGrpSpPr>
            <p:cNvPr id="24596" name="群組 21">
              <a:extLst>
                <a:ext uri="{FF2B5EF4-FFF2-40B4-BE49-F238E27FC236}">
                  <a16:creationId xmlns:a16="http://schemas.microsoft.com/office/drawing/2014/main" id="{AC473595-D55C-FDBA-115A-B2AB5C4758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7460" y="2852713"/>
              <a:ext cx="125413" cy="128587"/>
              <a:chOff x="4860032" y="2636911"/>
              <a:chExt cx="216024" cy="223144"/>
            </a:xfrm>
          </p:grpSpPr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CBDFA33A-702A-6BE4-CB79-766CC26FD384}"/>
                  </a:ext>
                </a:extLst>
              </p:cNvPr>
              <p:cNvCxnSpPr/>
              <p:nvPr/>
            </p:nvCxnSpPr>
            <p:spPr>
              <a:xfrm>
                <a:off x="4860595" y="2636911"/>
                <a:ext cx="216052" cy="2231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73149CC9-20A8-9FC6-B170-29F6F9455CD0}"/>
                  </a:ext>
                </a:extLst>
              </p:cNvPr>
              <p:cNvCxnSpPr/>
              <p:nvPr/>
            </p:nvCxnSpPr>
            <p:spPr>
              <a:xfrm flipV="1">
                <a:off x="4860595" y="2636911"/>
                <a:ext cx="216052" cy="2231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597" name="群組 25">
              <a:extLst>
                <a:ext uri="{FF2B5EF4-FFF2-40B4-BE49-F238E27FC236}">
                  <a16:creationId xmlns:a16="http://schemas.microsoft.com/office/drawing/2014/main" id="{E027AB8A-1BEB-9052-65C4-6D425F942B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5535" y="1727175"/>
              <a:ext cx="125413" cy="128588"/>
              <a:chOff x="4860032" y="2636911"/>
              <a:chExt cx="216024" cy="223144"/>
            </a:xfrm>
          </p:grpSpPr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93F8BC0E-4361-EE81-6DA5-4E3DA20E8E75}"/>
                  </a:ext>
                </a:extLst>
              </p:cNvPr>
              <p:cNvCxnSpPr/>
              <p:nvPr/>
            </p:nvCxnSpPr>
            <p:spPr>
              <a:xfrm>
                <a:off x="4860557" y="2636911"/>
                <a:ext cx="216052" cy="2231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649C89E6-3DB5-7EC9-8932-63FAF51DAA99}"/>
                  </a:ext>
                </a:extLst>
              </p:cNvPr>
              <p:cNvCxnSpPr/>
              <p:nvPr/>
            </p:nvCxnSpPr>
            <p:spPr>
              <a:xfrm flipV="1">
                <a:off x="4860557" y="2636911"/>
                <a:ext cx="216052" cy="2231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7C034BC8-C5C4-94E8-B971-577DCE2433D5}"/>
                </a:ext>
              </a:extLst>
            </p:cNvPr>
            <p:cNvCxnSpPr/>
            <p:nvPr/>
          </p:nvCxnSpPr>
          <p:spPr>
            <a:xfrm flipH="1" flipV="1">
              <a:off x="8079349" y="1784325"/>
              <a:ext cx="160358" cy="11318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99" name="Text Box 285">
              <a:extLst>
                <a:ext uri="{FF2B5EF4-FFF2-40B4-BE49-F238E27FC236}">
                  <a16:creationId xmlns:a16="http://schemas.microsoft.com/office/drawing/2014/main" id="{68EF7D0E-69DC-0CAD-BFF0-AE7BEACA4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7298" y="1485875"/>
              <a:ext cx="503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0497" name="Line 12">
              <a:extLst>
                <a:ext uri="{FF2B5EF4-FFF2-40B4-BE49-F238E27FC236}">
                  <a16:creationId xmlns:a16="http://schemas.microsoft.com/office/drawing/2014/main" id="{91F5DF7B-3376-5BCB-31FE-E3D5490D9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0922" y="1098525"/>
              <a:ext cx="14290" cy="290830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20498" name="Line 13">
              <a:extLst>
                <a:ext uri="{FF2B5EF4-FFF2-40B4-BE49-F238E27FC236}">
                  <a16:creationId xmlns:a16="http://schemas.microsoft.com/office/drawing/2014/main" id="{F96B88FE-6E4B-C7F0-17FE-14185F26A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0063" y="2598713"/>
              <a:ext cx="2959491" cy="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20499" name="Text Box 14">
              <a:extLst>
                <a:ext uri="{FF2B5EF4-FFF2-40B4-BE49-F238E27FC236}">
                  <a16:creationId xmlns:a16="http://schemas.microsoft.com/office/drawing/2014/main" id="{D65403E9-9F18-B52F-1E2E-CD60DA177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4379" y="620688"/>
              <a:ext cx="3810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i="1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y</a:t>
              </a:r>
            </a:p>
          </p:txBody>
        </p:sp>
        <p:sp>
          <p:nvSpPr>
            <p:cNvPr id="20500" name="Text Box 15">
              <a:extLst>
                <a:ext uri="{FF2B5EF4-FFF2-40B4-BE49-F238E27FC236}">
                  <a16:creationId xmlns:a16="http://schemas.microsoft.com/office/drawing/2014/main" id="{EBCB83D6-BE55-6F5A-0A4A-CED7B002E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1116" y="2366938"/>
              <a:ext cx="3794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i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20501" name="Text Box 16">
              <a:extLst>
                <a:ext uri="{FF2B5EF4-FFF2-40B4-BE49-F238E27FC236}">
                  <a16:creationId xmlns:a16="http://schemas.microsoft.com/office/drawing/2014/main" id="{858EF937-36F5-F4AF-D2AF-EAEBE7F28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8925" y="2620938"/>
              <a:ext cx="381050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0</a:t>
              </a:r>
            </a:p>
          </p:txBody>
        </p: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C4DBFB3A-BF00-021D-5661-DB35F27F3A4B}"/>
                </a:ext>
              </a:extLst>
            </p:cNvPr>
            <p:cNvCxnSpPr/>
            <p:nvPr/>
          </p:nvCxnSpPr>
          <p:spPr>
            <a:xfrm rot="4200000" flipH="1" flipV="1">
              <a:off x="7438718" y="1515169"/>
              <a:ext cx="161925" cy="11320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606" name="群組 37">
              <a:extLst>
                <a:ext uri="{FF2B5EF4-FFF2-40B4-BE49-F238E27FC236}">
                  <a16:creationId xmlns:a16="http://schemas.microsoft.com/office/drawing/2014/main" id="{774814EE-6398-3239-A90E-91DB7F3C08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3498" y="2276450"/>
              <a:ext cx="125412" cy="128588"/>
              <a:chOff x="4860032" y="2636911"/>
              <a:chExt cx="216024" cy="223144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6B2E8376-8032-9E79-D631-098E02CBBB13}"/>
                  </a:ext>
                </a:extLst>
              </p:cNvPr>
              <p:cNvCxnSpPr/>
              <p:nvPr/>
            </p:nvCxnSpPr>
            <p:spPr>
              <a:xfrm>
                <a:off x="4860315" y="2636911"/>
                <a:ext cx="216055" cy="2231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2ED8F88B-BABE-D16E-6F1E-E5B5B3B672EB}"/>
                  </a:ext>
                </a:extLst>
              </p:cNvPr>
              <p:cNvCxnSpPr/>
              <p:nvPr/>
            </p:nvCxnSpPr>
            <p:spPr>
              <a:xfrm flipV="1">
                <a:off x="4860315" y="2636911"/>
                <a:ext cx="216055" cy="2231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607" name="Text Box 285">
              <a:extLst>
                <a:ext uri="{FF2B5EF4-FFF2-40B4-BE49-F238E27FC236}">
                  <a16:creationId xmlns:a16="http://schemas.microsoft.com/office/drawing/2014/main" id="{FD9F127A-7AD0-36EF-9905-099684FB0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8946" y="1484784"/>
              <a:ext cx="121443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</a:rPr>
                <a:t>x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 i="1">
                  <a:latin typeface="Arial" panose="020B0604020202020204" pitchFamily="34" charset="0"/>
                </a:rPr>
                <a:t>y</a:t>
              </a:r>
              <a:r>
                <a:rPr lang="en-US" altLang="zh-TW" sz="2400">
                  <a:latin typeface="Arial" panose="020B0604020202020204" pitchFamily="34" charset="0"/>
                </a:rPr>
                <a:t>)</a:t>
              </a:r>
            </a:p>
          </p:txBody>
        </p:sp>
      </p:grp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3F5BC796-5D88-1D4B-3B8D-9FD5F81DD1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5238" y="3284538"/>
          <a:ext cx="117157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68400" imgH="279400" progId="Equation.3">
                  <p:embed/>
                </p:oleObj>
              </mc:Choice>
              <mc:Fallback>
                <p:oleObj name="方程式" r:id="rId2" imgW="1168400" imgH="2794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3284538"/>
                        <a:ext cx="1171575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9A180848-9409-51C7-874D-945A4BF504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5738" y="3632200"/>
          <a:ext cx="58562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5854700" imgH="444500" progId="Equation.3">
                  <p:embed/>
                </p:oleObj>
              </mc:Choice>
              <mc:Fallback>
                <p:oleObj name="方程式" r:id="rId4" imgW="5854700" imgH="4445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3632200"/>
                        <a:ext cx="58562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五邊形 30">
            <a:extLst>
              <a:ext uri="{FF2B5EF4-FFF2-40B4-BE49-F238E27FC236}">
                <a16:creationId xmlns:a16="http://schemas.microsoft.com/office/drawing/2014/main" id="{0897E921-8B33-0502-8C09-B9979000A493}"/>
              </a:ext>
            </a:extLst>
          </p:cNvPr>
          <p:cNvSpPr/>
          <p:nvPr/>
        </p:nvSpPr>
        <p:spPr>
          <a:xfrm>
            <a:off x="192088" y="3644900"/>
            <a:ext cx="1296987" cy="46513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400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zh-HK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6" name="矩形 46">
            <a:extLst>
              <a:ext uri="{FF2B5EF4-FFF2-40B4-BE49-F238E27FC236}">
                <a16:creationId xmlns:a16="http://schemas.microsoft.com/office/drawing/2014/main" id="{B608086F-FA62-F17A-7798-C2B3AFE1D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75" y="2844800"/>
            <a:ext cx="83185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Let 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) be the coordinates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24587" name="群組 32">
            <a:extLst>
              <a:ext uri="{FF2B5EF4-FFF2-40B4-BE49-F238E27FC236}">
                <a16:creationId xmlns:a16="http://schemas.microsoft.com/office/drawing/2014/main" id="{2BAE9ADA-0F26-656F-4A26-602FB7E240D4}"/>
              </a:ext>
            </a:extLst>
          </p:cNvPr>
          <p:cNvGrpSpPr>
            <a:grpSpLocks/>
          </p:cNvGrpSpPr>
          <p:nvPr/>
        </p:nvGrpSpPr>
        <p:grpSpPr bwMode="auto">
          <a:xfrm rot="1236212">
            <a:off x="7472363" y="2012950"/>
            <a:ext cx="158750" cy="142875"/>
            <a:chOff x="2792016" y="2447738"/>
            <a:chExt cx="123800" cy="111535"/>
          </a:xfrm>
        </p:grpSpPr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4EA20C68-3A70-82B2-92A8-DA1482D38940}"/>
                </a:ext>
              </a:extLst>
            </p:cNvPr>
            <p:cNvCxnSpPr/>
            <p:nvPr/>
          </p:nvCxnSpPr>
          <p:spPr>
            <a:xfrm>
              <a:off x="2818670" y="2446381"/>
              <a:ext cx="91612" cy="71878"/>
            </a:xfrm>
            <a:prstGeom prst="line">
              <a:avLst/>
            </a:prstGeom>
            <a:ln w="19050">
              <a:solidFill>
                <a:srgbClr val="66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FB61DE10-8530-2B60-0D2A-6F5804C2E5A3}"/>
                </a:ext>
              </a:extLst>
            </p:cNvPr>
            <p:cNvCxnSpPr/>
            <p:nvPr/>
          </p:nvCxnSpPr>
          <p:spPr>
            <a:xfrm>
              <a:off x="2791726" y="2487671"/>
              <a:ext cx="87898" cy="71878"/>
            </a:xfrm>
            <a:prstGeom prst="line">
              <a:avLst/>
            </a:prstGeom>
            <a:ln w="19050">
              <a:solidFill>
                <a:srgbClr val="66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88" name="群組 36">
            <a:extLst>
              <a:ext uri="{FF2B5EF4-FFF2-40B4-BE49-F238E27FC236}">
                <a16:creationId xmlns:a16="http://schemas.microsoft.com/office/drawing/2014/main" id="{CCD53D92-C2AC-8553-72C9-BA6F3253E971}"/>
              </a:ext>
            </a:extLst>
          </p:cNvPr>
          <p:cNvGrpSpPr>
            <a:grpSpLocks/>
          </p:cNvGrpSpPr>
          <p:nvPr/>
        </p:nvGrpSpPr>
        <p:grpSpPr bwMode="auto">
          <a:xfrm rot="-3190944">
            <a:off x="8083551" y="2292350"/>
            <a:ext cx="158750" cy="142875"/>
            <a:chOff x="2792016" y="2447738"/>
            <a:chExt cx="123800" cy="111535"/>
          </a:xfrm>
        </p:grpSpPr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752256AF-2D8E-0194-124C-0FA325E29367}"/>
                </a:ext>
              </a:extLst>
            </p:cNvPr>
            <p:cNvCxnSpPr/>
            <p:nvPr/>
          </p:nvCxnSpPr>
          <p:spPr>
            <a:xfrm>
              <a:off x="2819034" y="2434612"/>
              <a:ext cx="91612" cy="71878"/>
            </a:xfrm>
            <a:prstGeom prst="line">
              <a:avLst/>
            </a:prstGeom>
            <a:ln w="19050">
              <a:solidFill>
                <a:srgbClr val="66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EB272D40-D66F-B664-113C-812F3C78CFAF}"/>
                </a:ext>
              </a:extLst>
            </p:cNvPr>
            <p:cNvCxnSpPr/>
            <p:nvPr/>
          </p:nvCxnSpPr>
          <p:spPr>
            <a:xfrm>
              <a:off x="2809466" y="2474134"/>
              <a:ext cx="87898" cy="71878"/>
            </a:xfrm>
            <a:prstGeom prst="line">
              <a:avLst/>
            </a:prstGeom>
            <a:ln w="19050">
              <a:solidFill>
                <a:srgbClr val="66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AutoShape 38">
            <a:extLst>
              <a:ext uri="{FF2B5EF4-FFF2-40B4-BE49-F238E27FC236}">
                <a16:creationId xmlns:a16="http://schemas.microsoft.com/office/drawing/2014/main" id="{ED5819BA-4324-205C-015C-125538D01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2620963"/>
            <a:ext cx="3760788" cy="1079500"/>
          </a:xfrm>
          <a:prstGeom prst="wedgeRoundRectCallout">
            <a:avLst>
              <a:gd name="adj1" fmla="val 62601"/>
              <a:gd name="adj2" fmla="val -102781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In this case, the condition that must be satisfied is </a:t>
            </a:r>
            <a:r>
              <a:rPr lang="en-US" altLang="zh-TW" sz="2400" i="1" dirty="0">
                <a:latin typeface="Arial" charset="0"/>
              </a:rPr>
              <a:t>PA</a:t>
            </a:r>
            <a:r>
              <a:rPr lang="en-US" altLang="zh-TW" sz="2400" dirty="0">
                <a:latin typeface="Arial" charset="0"/>
              </a:rPr>
              <a:t> = </a:t>
            </a:r>
            <a:r>
              <a:rPr lang="en-US" altLang="zh-TW" sz="2400" i="1" dirty="0">
                <a:latin typeface="Arial" charset="0"/>
              </a:rPr>
              <a:t>PB</a:t>
            </a:r>
            <a:r>
              <a:rPr lang="en-US" altLang="zh-TW" sz="2400" dirty="0">
                <a:latin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nimBg="1"/>
      <p:bldP spid="30" grpId="0" animBg="1"/>
      <p:bldP spid="31" grpId="0" animBg="1"/>
      <p:bldP spid="41" grpId="0" animBg="1"/>
      <p:bldP spid="41" grpId="1" animBg="1"/>
    </p:bld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1605</Words>
  <Application>Microsoft Office PowerPoint</Application>
  <PresentationFormat>如螢幕大小 (4:3)</PresentationFormat>
  <Paragraphs>243</Paragraphs>
  <Slides>22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3" baseType="lpstr">
      <vt:lpstr>Arial</vt:lpstr>
      <vt:lpstr>新細明體</vt:lpstr>
      <vt:lpstr>Calibri</vt:lpstr>
      <vt:lpstr>Arial Black</vt:lpstr>
      <vt:lpstr>Wingdings 3</vt:lpstr>
      <vt:lpstr>Times New Roman</vt:lpstr>
      <vt:lpstr>細明體</vt:lpstr>
      <vt:lpstr>Cambria Math</vt:lpstr>
      <vt:lpstr>預設簡報設計</vt:lpstr>
      <vt:lpstr>自訂設計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Andrew Lok</dc:creator>
  <cp:lastModifiedBy>Lee Perseus Robin</cp:lastModifiedBy>
  <cp:revision>1500</cp:revision>
  <cp:lastPrinted>2014-02-25T10:05:27Z</cp:lastPrinted>
  <dcterms:created xsi:type="dcterms:W3CDTF">2008-10-21T01:19:13Z</dcterms:created>
  <dcterms:modified xsi:type="dcterms:W3CDTF">2024-12-07T15:27:27Z</dcterms:modified>
</cp:coreProperties>
</file>