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350" r:id="rId3"/>
    <p:sldId id="442" r:id="rId4"/>
    <p:sldId id="443" r:id="rId5"/>
    <p:sldId id="447" r:id="rId6"/>
    <p:sldId id="445" r:id="rId7"/>
    <p:sldId id="446" r:id="rId8"/>
    <p:sldId id="448" r:id="rId9"/>
    <p:sldId id="458" r:id="rId10"/>
    <p:sldId id="481" r:id="rId11"/>
    <p:sldId id="484" r:id="rId12"/>
    <p:sldId id="487" r:id="rId13"/>
    <p:sldId id="450" r:id="rId14"/>
    <p:sldId id="453" r:id="rId15"/>
    <p:sldId id="452" r:id="rId16"/>
    <p:sldId id="454" r:id="rId17"/>
    <p:sldId id="455" r:id="rId18"/>
    <p:sldId id="456" r:id="rId19"/>
    <p:sldId id="467" r:id="rId20"/>
    <p:sldId id="468" r:id="rId21"/>
    <p:sldId id="457" r:id="rId22"/>
    <p:sldId id="491" r:id="rId23"/>
    <p:sldId id="492" r:id="rId24"/>
    <p:sldId id="474" r:id="rId25"/>
    <p:sldId id="489" r:id="rId26"/>
    <p:sldId id="475" r:id="rId27"/>
    <p:sldId id="460" r:id="rId28"/>
    <p:sldId id="461" r:id="rId29"/>
    <p:sldId id="470" r:id="rId30"/>
    <p:sldId id="471" r:id="rId31"/>
    <p:sldId id="472" r:id="rId32"/>
    <p:sldId id="478" r:id="rId33"/>
    <p:sldId id="476" r:id="rId34"/>
    <p:sldId id="477" r:id="rId35"/>
    <p:sldId id="465" r:id="rId36"/>
    <p:sldId id="466" r:id="rId37"/>
    <p:sldId id="493" r:id="rId38"/>
    <p:sldId id="480" r:id="rId39"/>
    <p:sldId id="494" r:id="rId40"/>
    <p:sldId id="486" r:id="rId4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orient="horz" pos="1888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pos="2517">
          <p15:clr>
            <a:srgbClr val="A4A3A4"/>
          </p15:clr>
        </p15:guide>
        <p15:guide id="6" pos="2608">
          <p15:clr>
            <a:srgbClr val="A4A3A4"/>
          </p15:clr>
        </p15:guide>
        <p15:guide id="7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66FF"/>
    <a:srgbClr val="99CCFF"/>
    <a:srgbClr val="CC0099"/>
    <a:srgbClr val="FFFFCC"/>
    <a:srgbClr val="CECEEF"/>
    <a:srgbClr val="3399FF"/>
    <a:srgbClr val="A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9828" autoAdjust="0"/>
  </p:normalViewPr>
  <p:slideViewPr>
    <p:cSldViewPr>
      <p:cViewPr varScale="1">
        <p:scale>
          <a:sx n="102" d="100"/>
          <a:sy n="102" d="100"/>
        </p:scale>
        <p:origin x="-144" y="-84"/>
      </p:cViewPr>
      <p:guideLst>
        <p:guide orient="horz" pos="2614"/>
        <p:guide orient="horz" pos="1298"/>
        <p:guide orient="horz" pos="1888"/>
        <p:guide orient="horz" pos="482"/>
        <p:guide pos="2517"/>
        <p:guide pos="2608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8B19C743-168D-4E27-55F2-982D41E342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D03F8E67-F0FD-33DA-01E2-F57AE530EF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B774257D-06A3-81DD-9F8B-ADAD720A23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C38A9C74-3F49-4B60-8CF7-ED98A523D4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33D32-65FE-46A5-89DB-DFB1AA3077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1A1C0-4E0E-EB8B-BBB9-5F5E4A7C88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2764E3-EF80-6715-5D55-625B5E9092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4DBDCA14-55C0-0519-9E8D-47562CB4EE9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4B84CEA-8FD3-0FBA-2E12-312A6C3265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EE9186F-3AA1-05CC-2613-1E12866404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0465212-674C-E1BC-7682-D60391312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BF958A-9059-4BE1-B838-CE277C47B5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7C5946A-4EDC-B8C2-E588-C31111496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0A1FE3-58C9-47B7-BE32-AA2FEBD80BBC}" type="slidenum">
              <a:rPr lang="en-US" altLang="zh-TW"/>
              <a:pPr algn="r"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4F2901F-8937-0CAC-E84E-4DAFD10B0B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BAD6BAC-734A-4BC8-4720-6CF7C9863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Title page:</a:t>
            </a:r>
          </a:p>
          <a:p>
            <a:pPr eaLnBrk="1" hangingPunct="1"/>
            <a:r>
              <a:rPr lang="en-US" altLang="zh-TW"/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B3B97B3-F3EC-747B-3746-D056DF64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5B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9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BE0D0-7661-4320-5F4F-0C867718E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D0C09-B1EF-D975-074F-90E5D6567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E1507-64F3-8F41-A8E5-D2D10FE60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1042-10D4-44A9-A99E-A54AA9D087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577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701E81-0621-D110-7719-D7A8EB083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5ED220-0D77-1E88-074A-03E630794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2C9721-A63C-1967-9ADF-47B92C861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75FFB-6FDD-4F4A-B67D-A47E0417DF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7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CA2536-C347-FDD9-0F9D-3735D9E97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172A7C-E785-3F6B-D5C5-EEEDCE31B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C192C-3AF8-C028-36E8-7F051120A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8FE7E-C65E-4BFE-81E7-8551790DA7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7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56EB6A-A141-2996-1183-5A93527A23FF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78D0EA0-8026-F04E-28C3-C9EC3B75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E0D1-C9DD-417F-B354-34D75C017EA5}" type="datetimeFigureOut">
              <a:rPr lang="zh-HK" altLang="en-US"/>
              <a:pPr>
                <a:defRPr/>
              </a:pPr>
              <a:t>7/12/2024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2CDEE2D-4CE4-0EC8-EDF9-0F6D621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2006AC0-B2C1-1FCA-3ECF-104B888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FF623-5D81-475C-B5AB-DD9E32757DD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794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5BA450-7D31-16FD-F7BB-99DFBC0CA5C3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8785AD8-6EC3-A529-C535-9477D7DC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0819-59C2-44F0-A325-15C120961E8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3A734C-6315-F316-1B88-4CFF334D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CA0B1AB-39FF-D71D-E57C-5A406FB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3445D-E109-42BA-B802-E033E7D0526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75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7959EB-7A6C-169B-A6E2-F5E34F5D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78C2-9AAB-4A34-86D8-D75C37A9781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16218-EF12-6312-1D8C-82AC7224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7CDD-B699-E4B2-823F-3EFCBA00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A9528-84B1-4C58-BFFA-A6FEE8858E8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371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9961AB6-061A-B16E-FE7C-B38C20EE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59CC-7182-4C92-848E-16E3F8F0C62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ABF06B8-9D54-A419-EDD2-FC4C4C8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D852967-8499-A883-BE89-FBEB30B4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E4AB7-1BC1-4B97-A0E2-EBE17D6194C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814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BAEED26-62B5-FC38-2005-43B8F7C5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117F-03E6-4F9D-A170-60C2206B263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ABFE5925-354C-1901-3F0A-1040EE15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4A06619-6469-EBC1-D4D9-436B0AF8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DF52D-9BA7-4990-9E15-22ED8775DA2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3309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C19CC5D7-0A30-A352-9565-8F6BB0BA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C8B7D-CBD3-47FA-A80C-BCFA8BB340C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9D85AF29-1B5A-8798-C1E2-91285266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68E8EB0-C018-3C2C-0028-4AAD1912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33D99-14A8-4A01-94DD-9AB218CB9F7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438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E4B60FCF-7A95-5F0B-EFCC-E496DC9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B0533-EADB-4725-94B4-1DA2EB9F81B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F2747D93-4DC3-2951-7F7B-86E141F8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564F946-9803-2C0D-4AF0-274F61A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9C98A-A742-4D8D-B091-2AF0E7F9C0A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9398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04716F2-EE6D-A380-A053-9FB43AE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B9ECE-DD03-4810-92CA-9B6EA3B509A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A4E3F8-14A4-E45B-90B6-79985C2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7C4A81B-8115-228C-F577-4B97021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ECA55-B3E0-4E54-90C5-1EF6FA99CB8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7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9C4090-3D05-653D-48BA-CDD579A49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1D932D-2AE5-7760-5462-2D264BB61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42B743-8DAF-928F-8B9F-9BAD3EBA6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05C8-C8AA-4F9C-B795-C3A606A4FD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9661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B073A3E-5A12-9CAA-2150-E98390DA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1AE11-E4E0-420D-A9F0-875E76EF10C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33B0944-7CBE-D2CE-84FC-BC22F6D8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192363D-4758-FE3D-E697-CE08D9F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125B3-AC19-489B-9F33-16AF9594ABF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505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8D207-7789-F53E-8214-06A562D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95414-17EC-4D52-B154-0E6AFF9AAF0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A4497-875A-81E3-9A58-F6EAE8E0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6FD01-B638-D2B5-EC20-14288871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40888-8174-4056-9601-CFFA4FCEF58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93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D51124-01D5-AC88-5E9F-08F1327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8FD18-D316-46D0-9DF5-02B9C882852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911BC-2B6A-886F-1022-C632569A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5930F-359B-8F7B-E5F7-993E4E55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1D1D0-8ABC-4477-BCEE-AE1EC5CCA58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14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AC0AC7-4FC5-1A01-5250-132956800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051C96-31F0-2F73-15F2-E425685B6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143D71-5047-CD6B-C5C8-AAF48ACD1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EA1F-3D8B-4F9B-A9E3-0C82963A9D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57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150B8-0104-18D1-ED6C-747F9FFE5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C2C4D-9EE0-F441-5817-8328730E8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8D267-87AE-FBA3-B72D-0E6C66ED9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A56D5-6A31-47BF-9783-F06A9CC78E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73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97934-45E7-3F3D-A3E0-8BD51747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F569FD-47BD-6875-DECD-F864C9E4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F07C2E-7803-AE5E-C23B-EAAFCDD6C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E1C6F-1E06-4FC1-995E-90DDE01E8E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7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4F1E0D-40A1-F56F-E859-E76CB9B3A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D5A253-F069-E714-4096-B747A16B3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B6B980-4571-DCD2-E17C-74A2A9AF9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48C26-E98A-43FC-8000-77741D3291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8B5704-FF38-9F94-C10C-5D7B338CA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1EBFFF-4346-4EC8-D3DF-91A332214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E636B9-0991-E120-9CEA-F95EA9936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D4B47-B74D-4B0F-8650-974A556F29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28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2004A-1856-88CF-6E1B-E27583939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E45E-EAA0-025C-5924-67DC526F6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02B5F-C532-BB61-D8C8-6AC4C17B8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CE6E6-3D58-43CC-8D20-01FE5C0CCF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46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B8426-1577-9E89-B1AA-048318A55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E4AF4-B524-DCD8-6735-AC385CEBE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01783-81D8-1B39-A863-B8AC1B177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D07A-60DB-4AC6-B607-F0EB076645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0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963ADA-5BAF-0D79-7B67-BE20B3F75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473DFD-F37F-5D39-4372-D7E3FDA31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A39FCE-0FC9-61A5-11A0-4BD3EA7E51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06991D-143F-4FA7-F1AB-86DA492A94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83BBB1-8858-C716-7504-A5045BECF0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135651-AD70-4D1C-BB40-6736196DF58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BB510CA-3932-4DB1-06E0-DA96A4B3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B51E4E-5AB1-2964-1948-F7106C1B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8CD5CE-0EE8-FB91-25C4-C8B8B036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16DEB6-1D3C-90AF-346D-2EC779CE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F0F149-248E-DD5B-003F-F53C2A1A62EE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17B022-65BB-A69F-C243-C003B6785869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537A243-87F2-A691-E3A0-392F35D5A1E8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3497EFDF-5266-228D-3B66-063619AB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A9BDA9-10CE-1E8A-7057-ADE7ABD5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4FC319-D09D-30F0-CCC8-BE6A1C3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99ADC1-A6B6-DDBB-F003-37F164C8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72EF29D3-0AD6-6F02-91B9-335F4DF467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7E445963-6EE9-90FE-6698-96A3F9A22A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2FF4B2-1957-3BF1-CDD5-FB22370A2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FA71291-C6CE-42FC-86C6-99F67EF84B1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C5100-4C41-F268-5A28-1BEDB132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BC211-0834-0277-8BC9-AB75E4FF3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7881FD-BF77-4EF4-A49A-81E05274859A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28C1CD-FB23-2BC2-A722-E933C18E57B6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41AEC9-CFF4-4F65-DE92-242B4285A2AA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B209E6-C87C-A9D9-6709-C8FAE71F8AF2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787CDD-727D-7538-0364-73030EEF1366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_09/Example_09_07e_02.ppt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hyperlink" Target="5B09_TE_07e_02.p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_09/Example_09_07e_03.ppt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hyperlink" Target="5B09_TE_07e_03.ppt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_09/Example_09_07e_01.ppt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hyperlink" Target="5B09_TE_07e_01.p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ECA865D-A7B7-C01E-D0D8-EE3E8D54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2784475"/>
            <a:ext cx="6000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Effects of Data Change 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Measures of Dispersion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7">
            <a:extLst>
              <a:ext uri="{FF2B5EF4-FFF2-40B4-BE49-F238E27FC236}">
                <a16:creationId xmlns:a16="http://schemas.microsoft.com/office/drawing/2014/main" id="{94BACCF2-258E-8593-279E-CA06BB35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pic>
        <p:nvPicPr>
          <p:cNvPr id="25603" name="Picture 2" descr="C:\Users\UTsoiFe\AppData\Local\Microsoft\Windows\Temporary Internet Files\Content.IE5\UPWEPFQY\424px-Smartphone_icon.svg[1].png">
            <a:extLst>
              <a:ext uri="{FF2B5EF4-FFF2-40B4-BE49-F238E27FC236}">
                <a16:creationId xmlns:a16="http://schemas.microsoft.com/office/drawing/2014/main" id="{A8579AB5-3C54-9CFF-470A-AFBFD041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55638"/>
            <a:ext cx="18161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1C2A56-EC79-C00A-43E2-CC495F8597DB}"/>
              </a:ext>
            </a:extLst>
          </p:cNvPr>
          <p:cNvSpPr/>
          <p:nvPr/>
        </p:nvSpPr>
        <p:spPr>
          <a:xfrm>
            <a:off x="323850" y="1196975"/>
            <a:ext cx="84963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spcAft>
                <a:spcPts val="0"/>
              </a:spcAft>
              <a:buFontTx/>
              <a:buAutoNum type="alphaLcParenBoth" startAt="2"/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shop owner decides to mark the price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higher than the cost of these smartphones, find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the range, the inter-quartile range and the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standard deviation of the marked prices of these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smartphones.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95F07A-30AA-8D72-8F28-0785197179CF}"/>
              </a:ext>
            </a:extLst>
          </p:cNvPr>
          <p:cNvSpPr/>
          <p:nvPr/>
        </p:nvSpPr>
        <p:spPr>
          <a:xfrm>
            <a:off x="323850" y="1576388"/>
            <a:ext cx="84963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(</a:t>
            </a:r>
            <a:r>
              <a:rPr lang="en-US" altLang="zh-HK" sz="2400" kern="100" dirty="0" err="1">
                <a:ea typeface="新細明體"/>
                <a:cs typeface="Arial" panose="020B0604020202020204" pitchFamily="34" charset="0"/>
              </a:rPr>
              <a:t>i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)   $100,                          (ii)   10%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0CC24C-E50C-4EA1-508C-FC80B7706168}"/>
              </a:ext>
            </a:extLst>
          </p:cNvPr>
          <p:cNvSpPr/>
          <p:nvPr/>
        </p:nvSpPr>
        <p:spPr>
          <a:xfrm>
            <a:off x="323850" y="3794125"/>
            <a:ext cx="84963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(b) (</a:t>
            </a:r>
            <a:r>
              <a:rPr lang="en-US" altLang="zh-HK" sz="2400" kern="100" dirty="0" err="1">
                <a:ea typeface="新細明體"/>
                <a:cs typeface="Arial" panose="020B0604020202020204" pitchFamily="34" charset="0"/>
              </a:rPr>
              <a:t>i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) The range the marked prices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  <a:sym typeface="Symbol"/>
              </a:rPr>
              <a:t>= $3500</a:t>
            </a:r>
          </a:p>
          <a:p>
            <a:pPr algn="l">
              <a:spcAft>
                <a:spcPts val="0"/>
              </a:spcAft>
              <a:defRPr/>
            </a:pPr>
            <a:endParaRPr lang="en-US" altLang="zh-HK" sz="24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</a:rPr>
              <a:t>         </a:t>
            </a:r>
            <a:r>
              <a:rPr lang="en-US" altLang="zh-TW" sz="1600" kern="100" dirty="0">
                <a:ea typeface="新細明體"/>
                <a:cs typeface="Arial" panose="020B0604020202020204" pitchFamily="34" charset="0"/>
              </a:rPr>
              <a:t> </a:t>
            </a:r>
            <a:r>
              <a:rPr lang="en-US" altLang="zh-TW" sz="2400" kern="100" dirty="0">
                <a:ea typeface="新細明體"/>
                <a:cs typeface="Arial" panose="020B0604020202020204" pitchFamily="34" charset="0"/>
              </a:rPr>
              <a:t>The inter-quartile range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marked prices </a:t>
            </a: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= $2200</a:t>
            </a:r>
          </a:p>
          <a:p>
            <a:pPr algn="l">
              <a:spcAft>
                <a:spcPts val="0"/>
              </a:spcAft>
              <a:defRPr/>
            </a:pPr>
            <a:endParaRPr lang="en-US" altLang="zh-TW" sz="24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   The standard deviation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marked prices </a:t>
            </a:r>
            <a:br>
              <a:rPr lang="en-US" altLang="zh-HK" sz="2400" kern="100" dirty="0">
                <a:ea typeface="新細明體"/>
                <a:cs typeface="Arial" panose="020B0604020202020204" pitchFamily="34" charset="0"/>
              </a:rPr>
            </a:b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   = $1200 (cor. to 3 sig. fig.)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539CA9EB-44CC-90C0-9EC2-37148172B23C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149725"/>
            <a:ext cx="827088" cy="38100"/>
            <a:chOff x="2476" y="3501"/>
            <a:chExt cx="360" cy="24"/>
          </a:xfrm>
        </p:grpSpPr>
        <p:sp>
          <p:nvSpPr>
            <p:cNvPr id="25614" name="Line 79">
              <a:extLst>
                <a:ext uri="{FF2B5EF4-FFF2-40B4-BE49-F238E27FC236}">
                  <a16:creationId xmlns:a16="http://schemas.microsoft.com/office/drawing/2014/main" id="{B01F8851-E07D-5346-AAC1-581A350FD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15" name="Line 80">
              <a:extLst>
                <a:ext uri="{FF2B5EF4-FFF2-40B4-BE49-F238E27FC236}">
                  <a16:creationId xmlns:a16="http://schemas.microsoft.com/office/drawing/2014/main" id="{D12D46AB-7631-E7BF-13BC-3215FA373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6F8B3A65-E7F1-0CA1-6595-28C211825B4B}"/>
              </a:ext>
            </a:extLst>
          </p:cNvPr>
          <p:cNvGrpSpPr>
            <a:grpSpLocks/>
          </p:cNvGrpSpPr>
          <p:nvPr/>
        </p:nvGrpSpPr>
        <p:grpSpPr bwMode="auto">
          <a:xfrm>
            <a:off x="7202488" y="4910138"/>
            <a:ext cx="828675" cy="38100"/>
            <a:chOff x="2476" y="3501"/>
            <a:chExt cx="360" cy="24"/>
          </a:xfrm>
        </p:grpSpPr>
        <p:sp>
          <p:nvSpPr>
            <p:cNvPr id="25612" name="Line 79">
              <a:extLst>
                <a:ext uri="{FF2B5EF4-FFF2-40B4-BE49-F238E27FC236}">
                  <a16:creationId xmlns:a16="http://schemas.microsoft.com/office/drawing/2014/main" id="{F3469C0A-3CA6-46EB-0C77-80715F727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13" name="Line 80">
              <a:extLst>
                <a:ext uri="{FF2B5EF4-FFF2-40B4-BE49-F238E27FC236}">
                  <a16:creationId xmlns:a16="http://schemas.microsoft.com/office/drawing/2014/main" id="{75514963-7927-2D0A-3C56-093E64A2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879FF493-C17A-F24E-0829-CB6075F764CA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6026150"/>
            <a:ext cx="828675" cy="38100"/>
            <a:chOff x="2476" y="3501"/>
            <a:chExt cx="360" cy="24"/>
          </a:xfrm>
        </p:grpSpPr>
        <p:sp>
          <p:nvSpPr>
            <p:cNvPr id="25610" name="Line 79">
              <a:extLst>
                <a:ext uri="{FF2B5EF4-FFF2-40B4-BE49-F238E27FC236}">
                  <a16:creationId xmlns:a16="http://schemas.microsoft.com/office/drawing/2014/main" id="{254872B1-D327-27A5-FA58-0BCA5D2EF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11" name="Line 80">
              <a:extLst>
                <a:ext uri="{FF2B5EF4-FFF2-40B4-BE49-F238E27FC236}">
                  <a16:creationId xmlns:a16="http://schemas.microsoft.com/office/drawing/2014/main" id="{B9586DD6-E855-398F-DCBD-EFD75C24F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7">
            <a:extLst>
              <a:ext uri="{FF2B5EF4-FFF2-40B4-BE49-F238E27FC236}">
                <a16:creationId xmlns:a16="http://schemas.microsoft.com/office/drawing/2014/main" id="{B382927C-1997-D806-D62A-0035948F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pic>
        <p:nvPicPr>
          <p:cNvPr id="26627" name="Picture 2" descr="C:\Users\UTsoiFe\AppData\Local\Microsoft\Windows\Temporary Internet Files\Content.IE5\UPWEPFQY\424px-Smartphone_icon.svg[1].png">
            <a:extLst>
              <a:ext uri="{FF2B5EF4-FFF2-40B4-BE49-F238E27FC236}">
                <a16:creationId xmlns:a16="http://schemas.microsoft.com/office/drawing/2014/main" id="{595B8E2D-8AAD-C61A-8338-F458CF6D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55638"/>
            <a:ext cx="18161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EACE16-615F-9D37-7DBE-52930033DA3C}"/>
              </a:ext>
            </a:extLst>
          </p:cNvPr>
          <p:cNvSpPr/>
          <p:nvPr/>
        </p:nvSpPr>
        <p:spPr>
          <a:xfrm>
            <a:off x="323850" y="1196975"/>
            <a:ext cx="84963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spcAft>
                <a:spcPts val="0"/>
              </a:spcAft>
              <a:buFontTx/>
              <a:buAutoNum type="alphaLcParenBoth" startAt="2"/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shop owner decides to mark the price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higher than the cost of these smartphones, find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the range, the inter-quartile range and the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standard deviation of the marked prices of these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smartphones.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1395B4-8098-CB41-47DA-9DA2CBC8DB9F}"/>
              </a:ext>
            </a:extLst>
          </p:cNvPr>
          <p:cNvSpPr/>
          <p:nvPr/>
        </p:nvSpPr>
        <p:spPr>
          <a:xfrm>
            <a:off x="323850" y="1576388"/>
            <a:ext cx="84963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(</a:t>
            </a:r>
            <a:r>
              <a:rPr lang="en-US" altLang="zh-HK" sz="2400" kern="100" dirty="0" err="1">
                <a:ea typeface="新細明體"/>
                <a:cs typeface="Arial" panose="020B0604020202020204" pitchFamily="34" charset="0"/>
              </a:rPr>
              <a:t>i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)   $100,                          (ii)   10%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100E63-D079-4F0B-58F3-C2B8BA5D4662}"/>
              </a:ext>
            </a:extLst>
          </p:cNvPr>
          <p:cNvSpPr/>
          <p:nvPr/>
        </p:nvSpPr>
        <p:spPr>
          <a:xfrm>
            <a:off x="323850" y="3590925"/>
            <a:ext cx="8496300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(b) (ii)  </a:t>
            </a:r>
            <a:r>
              <a:rPr lang="en-US" altLang="zh-HK" sz="1200" kern="100" dirty="0">
                <a:ea typeface="新細明體"/>
                <a:cs typeface="Arial" panose="020B0604020202020204" pitchFamily="34" charset="0"/>
              </a:rPr>
              <a:t>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range of the marked prices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  <a:sym typeface="Symbol"/>
              </a:rPr>
              <a:t>            = $[3500  (1 + 10%)]  = $3850</a:t>
            </a:r>
          </a:p>
          <a:p>
            <a:pPr algn="l">
              <a:spcAft>
                <a:spcPts val="0"/>
              </a:spcAft>
              <a:defRPr/>
            </a:pPr>
            <a:endParaRPr lang="en-US" altLang="zh-HK" sz="12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</a:rPr>
              <a:t>            The inter-quartile range of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marked prices </a:t>
            </a:r>
            <a:endParaRPr lang="en-US" altLang="zh-TW" sz="24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     = $[2200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  <a:sym typeface="Symbol"/>
              </a:rPr>
              <a:t> (1 + 10%)] = $2420</a:t>
            </a:r>
            <a:endParaRPr lang="en-US" altLang="zh-TW" sz="24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endParaRPr lang="en-US" altLang="zh-TW" sz="12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     The standard deviation of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marked prices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      $[1197.617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  <a:sym typeface="Symbol"/>
              </a:rPr>
              <a:t>  (1 + 10%)]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</a:rPr>
              <a:t>            </a:t>
            </a: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= $1320 (cor. to 3 sig. fig.)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D118F5E9-0300-A0E9-15E6-C1E675BD90AC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4340225"/>
            <a:ext cx="827087" cy="38100"/>
            <a:chOff x="2476" y="3501"/>
            <a:chExt cx="360" cy="24"/>
          </a:xfrm>
        </p:grpSpPr>
        <p:sp>
          <p:nvSpPr>
            <p:cNvPr id="26638" name="Line 79">
              <a:extLst>
                <a:ext uri="{FF2B5EF4-FFF2-40B4-BE49-F238E27FC236}">
                  <a16:creationId xmlns:a16="http://schemas.microsoft.com/office/drawing/2014/main" id="{6311596D-87B1-FB5D-0FE8-CDAA24CA7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39" name="Line 80">
              <a:extLst>
                <a:ext uri="{FF2B5EF4-FFF2-40B4-BE49-F238E27FC236}">
                  <a16:creationId xmlns:a16="http://schemas.microsoft.com/office/drawing/2014/main" id="{9B7B0F12-4BFF-F1D7-E9FA-06D5A9EF8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0299DCC6-3903-7B65-F0DE-6D6E4FDA6FC3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5249863"/>
            <a:ext cx="828675" cy="38100"/>
            <a:chOff x="2476" y="3501"/>
            <a:chExt cx="360" cy="24"/>
          </a:xfrm>
        </p:grpSpPr>
        <p:sp>
          <p:nvSpPr>
            <p:cNvPr id="26636" name="Line 79">
              <a:extLst>
                <a:ext uri="{FF2B5EF4-FFF2-40B4-BE49-F238E27FC236}">
                  <a16:creationId xmlns:a16="http://schemas.microsoft.com/office/drawing/2014/main" id="{285AC22C-6844-CD9C-5CF4-E3BF77515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37" name="Line 80">
              <a:extLst>
                <a:ext uri="{FF2B5EF4-FFF2-40B4-BE49-F238E27FC236}">
                  <a16:creationId xmlns:a16="http://schemas.microsoft.com/office/drawing/2014/main" id="{4E99D17D-E78D-C3CB-CE11-B50C935C8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B777E441-9E71-50F5-A779-E3C87FD44720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6546850"/>
            <a:ext cx="828675" cy="38100"/>
            <a:chOff x="2476" y="3501"/>
            <a:chExt cx="360" cy="24"/>
          </a:xfrm>
        </p:grpSpPr>
        <p:sp>
          <p:nvSpPr>
            <p:cNvPr id="26634" name="Line 79">
              <a:extLst>
                <a:ext uri="{FF2B5EF4-FFF2-40B4-BE49-F238E27FC236}">
                  <a16:creationId xmlns:a16="http://schemas.microsoft.com/office/drawing/2014/main" id="{978E1D76-FC95-C57F-9CE9-71C368931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35" name="Line 80">
              <a:extLst>
                <a:ext uri="{FF2B5EF4-FFF2-40B4-BE49-F238E27FC236}">
                  <a16:creationId xmlns:a16="http://schemas.microsoft.com/office/drawing/2014/main" id="{E880CD18-ACF9-364D-652B-1E225B349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>
            <a:extLst>
              <a:ext uri="{FF2B5EF4-FFF2-40B4-BE49-F238E27FC236}">
                <a16:creationId xmlns:a16="http://schemas.microsoft.com/office/drawing/2014/main" id="{0808EC28-C3E9-6898-E7B9-76A33CA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28675"/>
            <a:ext cx="800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Removing a Datum from a Set of Data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A9A2D41-7970-72BE-9FAD-2F4B1DE4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47888"/>
            <a:ext cx="7704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When a datum is removed from a set of data, the range will decrease only if the deleted datum is the largest datum or the smallest datum,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F2F56602-B8A4-23D8-CD3D-E54274C5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6700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range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A62480-E801-FD98-7E6D-DC2A9012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67025"/>
            <a:ext cx="7704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                                          and the removed datum is unique.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240B8E-71B4-91DC-3D48-7A00F5C4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78238"/>
            <a:ext cx="7704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Otherwise, the range will not be affected.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09370A5-4F4B-7EA2-13C2-01DD423A1C00}"/>
              </a:ext>
            </a:extLst>
          </p:cNvPr>
          <p:cNvGraphicFramePr>
            <a:graphicFrameLocks noGrp="1"/>
          </p:cNvGraphicFramePr>
          <p:nvPr/>
        </p:nvGraphicFramePr>
        <p:xfrm>
          <a:off x="4211638" y="2997200"/>
          <a:ext cx="2016125" cy="1081088"/>
        </p:xfrm>
        <a:graphic>
          <a:graphicData uri="http://schemas.openxmlformats.org/drawingml/2006/table">
            <a:tbl>
              <a:tblPr firstRow="1" bandRow="1"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baseline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= 8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 Box 16">
            <a:extLst>
              <a:ext uri="{FF2B5EF4-FFF2-40B4-BE49-F238E27FC236}">
                <a16:creationId xmlns:a16="http://schemas.microsoft.com/office/drawing/2014/main" id="{DA2C24B7-00FB-AB81-3F9F-2D73F7F7A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3DFE88C-91E5-7288-AE90-7627BE7E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18CCAD7-60E6-DFE5-BE14-78DCA88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10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7578A3B9-1D3C-D092-8A2F-F0E55608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4359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1: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the largest datum, i.e. ‘22’ which is unique </a:t>
            </a:r>
            <a:b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             in the data set.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41CDF02-B273-7350-E762-41FE5CA5E313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997200"/>
          <a:ext cx="2519363" cy="1081088"/>
        </p:xfrm>
        <a:graphic>
          <a:graphicData uri="http://schemas.openxmlformats.org/drawingml/2006/table">
            <a:tbl>
              <a:tblPr firstRow="1" bandRow="1"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14, 16, 20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 Box 16">
            <a:extLst>
              <a:ext uri="{FF2B5EF4-FFF2-40B4-BE49-F238E27FC236}">
                <a16:creationId xmlns:a16="http://schemas.microsoft.com/office/drawing/2014/main" id="{C23D53A4-F200-672A-AB2E-4A52CE75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D837BC7F-40B7-D0E6-D10F-F4A8573C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1196975"/>
            <a:ext cx="52911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342900" indent="-342900" algn="l" eaLnBrk="1" hangingPunct="1">
              <a:spcBef>
                <a:spcPts val="0"/>
              </a:spcBef>
              <a:buFont typeface="Wingdings 3" pitchFamily="18" charset="2"/>
              <a:buChar char=""/>
              <a:tabLst>
                <a:tab pos="265113" algn="l"/>
              </a:tabLst>
              <a:defRPr/>
            </a:pPr>
            <a:r>
              <a:rPr lang="en-US" altLang="zh-TW" sz="2000" dirty="0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There are 2 smallest data ‘12’ in the data</a:t>
            </a:r>
          </a:p>
          <a:p>
            <a:pPr algn="l" eaLnBrk="1" hangingPunct="1">
              <a:spcBef>
                <a:spcPts val="0"/>
              </a:spcBef>
              <a:tabLst>
                <a:tab pos="265113" algn="l"/>
              </a:tabLst>
              <a:defRPr/>
            </a:pPr>
            <a:r>
              <a:rPr lang="en-US" altLang="zh-TW" sz="2000" dirty="0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     set, i.e. the smallest datum is not unique.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1A595223-7B27-4CF0-8746-89540F08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33" name="AutoShape 24">
            <a:extLst>
              <a:ext uri="{FF2B5EF4-FFF2-40B4-BE49-F238E27FC236}">
                <a16:creationId xmlns:a16="http://schemas.microsoft.com/office/drawing/2014/main" id="{FB682D61-0B9F-62B7-9D3C-D5CD5C5F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252788"/>
            <a:ext cx="1735138" cy="936625"/>
          </a:xfrm>
          <a:prstGeom prst="wedgeRoundRectCallout">
            <a:avLst>
              <a:gd name="adj1" fmla="val -80463"/>
              <a:gd name="adj2" fmla="val 1236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decreases.</a:t>
            </a: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00C064C9-9102-EF6B-393F-D7A0CFE2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35425"/>
            <a:ext cx="381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                                   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largest datum decreases to 20.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  <p:bldP spid="29" grpId="0"/>
      <p:bldP spid="29" grpId="1"/>
      <p:bldP spid="31" grpId="0"/>
      <p:bldP spid="33" grpId="0" animBg="1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B223DA-F1E8-9AE0-6527-7794403A939A}"/>
              </a:ext>
            </a:extLst>
          </p:cNvPr>
          <p:cNvGraphicFramePr>
            <a:graphicFrameLocks noGrp="1"/>
          </p:cNvGraphicFramePr>
          <p:nvPr/>
        </p:nvGraphicFramePr>
        <p:xfrm>
          <a:off x="4211638" y="2997200"/>
          <a:ext cx="2016125" cy="1079500"/>
        </p:xfrm>
        <a:graphic>
          <a:graphicData uri="http://schemas.openxmlformats.org/drawingml/2006/table">
            <a:tbl>
              <a:tblPr firstRow="1" bandRow="1"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baseline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06" name="Text Box 16">
            <a:extLst>
              <a:ext uri="{FF2B5EF4-FFF2-40B4-BE49-F238E27FC236}">
                <a16:creationId xmlns:a16="http://schemas.microsoft.com/office/drawing/2014/main" id="{111DEB90-5B83-3C64-2D43-9FD80E47F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3776B1AC-E80D-E5E3-167B-4C111F34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4359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2: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the smallest datum, i.e. ‘12’ which is not </a:t>
            </a:r>
            <a:b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             unique in the data set.</a:t>
            </a:r>
          </a:p>
        </p:txBody>
      </p:sp>
      <p:sp>
        <p:nvSpPr>
          <p:cNvPr id="29708" name="Text Box 16">
            <a:extLst>
              <a:ext uri="{FF2B5EF4-FFF2-40B4-BE49-F238E27FC236}">
                <a16:creationId xmlns:a16="http://schemas.microsoft.com/office/drawing/2014/main" id="{89CB7316-8FC0-54BA-4BEE-8EEAF336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29709" name="Text Box 16">
            <a:extLst>
              <a:ext uri="{FF2B5EF4-FFF2-40B4-BE49-F238E27FC236}">
                <a16:creationId xmlns:a16="http://schemas.microsoft.com/office/drawing/2014/main" id="{335EC7BB-353D-EE67-32BA-87A0FE03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10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4C8FDEA-291F-BC71-7689-F9AC184F7AD8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997200"/>
          <a:ext cx="2519363" cy="1079500"/>
        </p:xfrm>
        <a:graphic>
          <a:graphicData uri="http://schemas.openxmlformats.org/drawingml/2006/table">
            <a:tbl>
              <a:tblPr firstRow="1" bandRow="1"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14, 16, 20, </a:t>
                      </a:r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HK" altLang="en-US" sz="2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18" name="Text Box 16">
            <a:extLst>
              <a:ext uri="{FF2B5EF4-FFF2-40B4-BE49-F238E27FC236}">
                <a16:creationId xmlns:a16="http://schemas.microsoft.com/office/drawing/2014/main" id="{C71E73E8-47B8-B717-114E-BCEE848F7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29719" name="Text Box 16">
            <a:extLst>
              <a:ext uri="{FF2B5EF4-FFF2-40B4-BE49-F238E27FC236}">
                <a16:creationId xmlns:a16="http://schemas.microsoft.com/office/drawing/2014/main" id="{74145695-E8DB-74E2-B5B4-C3B23949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32" name="AutoShape 24">
            <a:extLst>
              <a:ext uri="{FF2B5EF4-FFF2-40B4-BE49-F238E27FC236}">
                <a16:creationId xmlns:a16="http://schemas.microsoft.com/office/drawing/2014/main" id="{45B3FCAF-AD70-EED8-D598-C7681BF0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068638"/>
            <a:ext cx="1944688" cy="1223962"/>
          </a:xfrm>
          <a:prstGeom prst="wedgeRoundRectCallout">
            <a:avLst>
              <a:gd name="adj1" fmla="val -76352"/>
              <a:gd name="adj2" fmla="val 13634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remains unchanged.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52DCC9B0-6939-9F6D-9592-3ABC6AF8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17963"/>
            <a:ext cx="3816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                                   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smallest datum is still 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nimBg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544B1A-C34D-247E-23C2-17FD92A3009E}"/>
              </a:ext>
            </a:extLst>
          </p:cNvPr>
          <p:cNvGraphicFramePr>
            <a:graphicFrameLocks noGrp="1"/>
          </p:cNvGraphicFramePr>
          <p:nvPr/>
        </p:nvGraphicFramePr>
        <p:xfrm>
          <a:off x="4211638" y="2997200"/>
          <a:ext cx="2016125" cy="1079500"/>
        </p:xfrm>
        <a:graphic>
          <a:graphicData uri="http://schemas.openxmlformats.org/drawingml/2006/table">
            <a:tbl>
              <a:tblPr firstRow="1" bandRow="1"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baseline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0" name="Text Box 16">
            <a:extLst>
              <a:ext uri="{FF2B5EF4-FFF2-40B4-BE49-F238E27FC236}">
                <a16:creationId xmlns:a16="http://schemas.microsoft.com/office/drawing/2014/main" id="{C2DF1160-1638-1CA2-1774-FD39E295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BE60C004-6D82-3EE0-5416-ADAE5B65C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2899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3: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other than the largest datum or 	   the smallest datum, say ‘14’.</a:t>
            </a:r>
          </a:p>
        </p:txBody>
      </p:sp>
      <p:sp>
        <p:nvSpPr>
          <p:cNvPr id="30732" name="Text Box 16">
            <a:extLst>
              <a:ext uri="{FF2B5EF4-FFF2-40B4-BE49-F238E27FC236}">
                <a16:creationId xmlns:a16="http://schemas.microsoft.com/office/drawing/2014/main" id="{14359ACD-2691-7821-1064-56569476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30733" name="Text Box 16">
            <a:extLst>
              <a:ext uri="{FF2B5EF4-FFF2-40B4-BE49-F238E27FC236}">
                <a16:creationId xmlns:a16="http://schemas.microsoft.com/office/drawing/2014/main" id="{DACD5544-C5AE-30BC-77E3-03C6DC68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10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876A1C0-6EF3-13CA-CE40-42DFF1F8A2E7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997200"/>
          <a:ext cx="2519363" cy="1079500"/>
        </p:xfrm>
        <a:graphic>
          <a:graphicData uri="http://schemas.openxmlformats.org/drawingml/2006/table">
            <a:tbl>
              <a:tblPr firstRow="1" bandRow="1"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16, 20, </a:t>
                      </a:r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HK" altLang="en-US" sz="2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745" marB="457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2" name="Text Box 16">
            <a:extLst>
              <a:ext uri="{FF2B5EF4-FFF2-40B4-BE49-F238E27FC236}">
                <a16:creationId xmlns:a16="http://schemas.microsoft.com/office/drawing/2014/main" id="{6E15D449-0E3D-291D-9E14-93B633C4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FF9933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30743" name="Text Box 16">
            <a:extLst>
              <a:ext uri="{FF2B5EF4-FFF2-40B4-BE49-F238E27FC236}">
                <a16:creationId xmlns:a16="http://schemas.microsoft.com/office/drawing/2014/main" id="{8ACAB512-ECC9-33C9-814C-444CCE502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1CD1E1FD-C026-7E7D-BC15-B8296612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979738"/>
            <a:ext cx="1944688" cy="1222375"/>
          </a:xfrm>
          <a:prstGeom prst="wedgeRoundRectCallout">
            <a:avLst>
              <a:gd name="adj1" fmla="val -75130"/>
              <a:gd name="adj2" fmla="val 1849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remains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>
            <a:extLst>
              <a:ext uri="{FF2B5EF4-FFF2-40B4-BE49-F238E27FC236}">
                <a16:creationId xmlns:a16="http://schemas.microsoft.com/office/drawing/2014/main" id="{F4235ABE-3F46-FC60-A48B-91711F348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98600"/>
            <a:ext cx="7975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Removing a datum from a set of data may change its upper quartile and/or the lower quartile. 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A2498042-427F-58E1-639C-73088DEDA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17563"/>
            <a:ext cx="806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inter-quartile range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C704F6-CA7F-2838-8F49-F3635693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78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Therefore, the inter-quartile range may increase, decrease or remain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6">
            <a:extLst>
              <a:ext uri="{FF2B5EF4-FFF2-40B4-BE49-F238E27FC236}">
                <a16:creationId xmlns:a16="http://schemas.microsoft.com/office/drawing/2014/main" id="{6E7536F5-8E6B-D1D2-C916-A97531A26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034B30F-8B4E-22BC-E257-76CA73DB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0816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BF6EA5BA-9822-C1C2-97DA-1E878C2B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180816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8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3D0BE3C-7981-0B2F-161A-9AD5A430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91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0FB22C0E-7BBD-9495-D542-69BD6824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0E5C3B0B-3A50-6E56-7E74-3BAC1359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22.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E5DE23B0-0E23-129E-18DB-45056487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295400"/>
            <a:ext cx="534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32" name="直線單箭頭接點 2">
            <a:extLst>
              <a:ext uri="{FF2B5EF4-FFF2-40B4-BE49-F238E27FC236}">
                <a16:creationId xmlns:a16="http://schemas.microsoft.com/office/drawing/2014/main" id="{340430E6-5F54-8B6E-A7A9-0B7A5F0CB3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874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直線單箭頭接點 21">
            <a:extLst>
              <a:ext uri="{FF2B5EF4-FFF2-40B4-BE49-F238E27FC236}">
                <a16:creationId xmlns:a16="http://schemas.microsoft.com/office/drawing/2014/main" id="{AAC443C2-F425-D07E-0A00-844A7D84A9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413" y="11747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直線接點 25">
            <a:extLst>
              <a:ext uri="{FF2B5EF4-FFF2-40B4-BE49-F238E27FC236}">
                <a16:creationId xmlns:a16="http://schemas.microsoft.com/office/drawing/2014/main" id="{6AD5337D-ACD1-C430-01F4-0405BA024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63638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直線接點 28">
            <a:extLst>
              <a:ext uri="{FF2B5EF4-FFF2-40B4-BE49-F238E27FC236}">
                <a16:creationId xmlns:a16="http://schemas.microsoft.com/office/drawing/2014/main" id="{5D0AB874-1EB0-47A8-2CB8-39A8F03CF5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0963" y="1173163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Text Box 16">
            <a:extLst>
              <a:ext uri="{FF2B5EF4-FFF2-40B4-BE49-F238E27FC236}">
                <a16:creationId xmlns:a16="http://schemas.microsoft.com/office/drawing/2014/main" id="{8511A781-9F6B-127C-A802-30345E22B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1: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‘14’.</a:t>
            </a: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70FF9C3A-550E-B0F8-4A40-DE70D2F58B9C}"/>
              </a:ext>
            </a:extLst>
          </p:cNvPr>
          <p:cNvGraphicFramePr>
            <a:graphicFrameLocks noGrp="1"/>
          </p:cNvGraphicFramePr>
          <p:nvPr/>
        </p:nvGraphicFramePr>
        <p:xfrm>
          <a:off x="4405313" y="2997200"/>
          <a:ext cx="3024187" cy="2324100"/>
        </p:xfrm>
        <a:graphic>
          <a:graphicData uri="http://schemas.openxmlformats.org/drawingml/2006/table">
            <a:tbl>
              <a:tblPr firstRow="1" bandRow="1"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inter-quartile range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zh-HK" sz="24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400" b="0" baseline="0" dirty="0">
                          <a:solidFill>
                            <a:srgbClr val="FF9900"/>
                          </a:solidFill>
                        </a:rPr>
                        <a:t>12</a:t>
                      </a:r>
                      <a:r>
                        <a:rPr lang="en-US" altLang="zh-HK" sz="2400" b="0" baseline="0" dirty="0">
                          <a:solidFill>
                            <a:schemeClr val="tx1"/>
                          </a:solidFill>
                        </a:rPr>
                        <a:t> = 9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2A4F3FB7-E9D7-C996-FCA9-F80E02B0B431}"/>
              </a:ext>
            </a:extLst>
          </p:cNvPr>
          <p:cNvGraphicFramePr>
            <a:graphicFrameLocks noGrp="1"/>
          </p:cNvGraphicFramePr>
          <p:nvPr/>
        </p:nvGraphicFramePr>
        <p:xfrm>
          <a:off x="1392238" y="2997200"/>
          <a:ext cx="3022600" cy="2324100"/>
        </p:xfrm>
        <a:graphic>
          <a:graphicData uri="http://schemas.openxmlformats.org/drawingml/2006/table">
            <a:tbl>
              <a:tblPr firstRow="1" bandRow="1"/>
              <a:tblGrid>
                <a:gridCol w="30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12, 12, 16, 20, 22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143984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物件 56">
            <a:extLst>
              <a:ext uri="{FF2B5EF4-FFF2-40B4-BE49-F238E27FC236}">
                <a16:creationId xmlns:a16="http://schemas.microsoft.com/office/drawing/2014/main" id="{863FB8FB-C013-8209-8CAF-6CACA2756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4370388"/>
          <a:ext cx="6842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77900" imgH="368300" progId="Equation.3">
                  <p:embed/>
                </p:oleObj>
              </mc:Choice>
              <mc:Fallback>
                <p:oleObj name="方程式" r:id="rId2" imgW="977900" imgH="368300" progId="Equation.3">
                  <p:embed/>
                  <p:pic>
                    <p:nvPicPr>
                      <p:cNvPr id="0" name="物件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370388"/>
                        <a:ext cx="6842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物件 57">
            <a:extLst>
              <a:ext uri="{FF2B5EF4-FFF2-40B4-BE49-F238E27FC236}">
                <a16:creationId xmlns:a16="http://schemas.microsoft.com/office/drawing/2014/main" id="{0B9A6E2E-7F9E-522B-C9BD-7BC4DFC71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4365625"/>
          <a:ext cx="7032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02865" imgH="380835" progId="Equation.3">
                  <p:embed/>
                </p:oleObj>
              </mc:Choice>
              <mc:Fallback>
                <p:oleObj name="方程式" r:id="rId4" imgW="1002865" imgH="380835" progId="Equation.3">
                  <p:embed/>
                  <p:pic>
                    <p:nvPicPr>
                      <p:cNvPr id="0" name="物件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365625"/>
                        <a:ext cx="7032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4">
            <a:extLst>
              <a:ext uri="{FF2B5EF4-FFF2-40B4-BE49-F238E27FC236}">
                <a16:creationId xmlns:a16="http://schemas.microsoft.com/office/drawing/2014/main" id="{CB80BC8F-CD66-36A3-166B-504C0B38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5373688"/>
            <a:ext cx="252253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remains unchanged but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increases.</a:t>
            </a:r>
          </a:p>
        </p:txBody>
      </p:sp>
      <p:cxnSp>
        <p:nvCxnSpPr>
          <p:cNvPr id="61" name="直線接點 29">
            <a:extLst>
              <a:ext uri="{FF2B5EF4-FFF2-40B4-BE49-F238E27FC236}">
                <a16:creationId xmlns:a16="http://schemas.microsoft.com/office/drawing/2014/main" id="{BF9A5049-6CD6-C507-E77E-6A96FDF84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9100" y="3978275"/>
            <a:ext cx="97155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接點 30">
            <a:extLst>
              <a:ext uri="{FF2B5EF4-FFF2-40B4-BE49-F238E27FC236}">
                <a16:creationId xmlns:a16="http://schemas.microsoft.com/office/drawing/2014/main" id="{54B27AEC-7CD6-543D-B929-AC85E53E8D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0875" y="3978275"/>
            <a:ext cx="936625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直線單箭頭接點 31">
            <a:extLst>
              <a:ext uri="{FF2B5EF4-FFF2-40B4-BE49-F238E27FC236}">
                <a16:creationId xmlns:a16="http://schemas.microsoft.com/office/drawing/2014/main" id="{81731E0E-7538-C342-0E2F-5785CB17DA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0113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直線單箭頭接點 32">
            <a:extLst>
              <a:ext uri="{FF2B5EF4-FFF2-40B4-BE49-F238E27FC236}">
                <a16:creationId xmlns:a16="http://schemas.microsoft.com/office/drawing/2014/main" id="{8F6EBBB3-4646-AB6A-869C-774DAE170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188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AutoShape 24">
            <a:extLst>
              <a:ext uri="{FF2B5EF4-FFF2-40B4-BE49-F238E27FC236}">
                <a16:creationId xmlns:a16="http://schemas.microsoft.com/office/drawing/2014/main" id="{E5E700B3-F0BA-1642-BD25-B6D86548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868863"/>
            <a:ext cx="2741613" cy="1333500"/>
          </a:xfrm>
          <a:prstGeom prst="wedgeRoundRectCallout">
            <a:avLst>
              <a:gd name="adj1" fmla="val 7977"/>
              <a:gd name="adj2" fmla="val -7469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44" grpId="0"/>
      <p:bldP spid="59" grpId="0"/>
      <p:bldP spid="59" grpId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6">
            <a:extLst>
              <a:ext uri="{FF2B5EF4-FFF2-40B4-BE49-F238E27FC236}">
                <a16:creationId xmlns:a16="http://schemas.microsoft.com/office/drawing/2014/main" id="{BC9B3570-2FC5-DB45-7D54-012E4DCF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33795" name="Text Box 16">
            <a:extLst>
              <a:ext uri="{FF2B5EF4-FFF2-40B4-BE49-F238E27FC236}">
                <a16:creationId xmlns:a16="http://schemas.microsoft.com/office/drawing/2014/main" id="{3E8E8B6D-B3DC-3C1E-D9DB-D21C85C1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0816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33796" name="Text Box 16">
            <a:extLst>
              <a:ext uri="{FF2B5EF4-FFF2-40B4-BE49-F238E27FC236}">
                <a16:creationId xmlns:a16="http://schemas.microsoft.com/office/drawing/2014/main" id="{250100D8-246C-BB04-A984-2237B6D1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180816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8</a:t>
            </a:r>
          </a:p>
        </p:txBody>
      </p:sp>
      <p:sp>
        <p:nvSpPr>
          <p:cNvPr id="33797" name="Text Box 16">
            <a:extLst>
              <a:ext uri="{FF2B5EF4-FFF2-40B4-BE49-F238E27FC236}">
                <a16:creationId xmlns:a16="http://schemas.microsoft.com/office/drawing/2014/main" id="{DFE9A43D-7F57-6328-5774-18F1F9CD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91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33798" name="Text Box 24">
            <a:extLst>
              <a:ext uri="{FF2B5EF4-FFF2-40B4-BE49-F238E27FC236}">
                <a16:creationId xmlns:a16="http://schemas.microsoft.com/office/drawing/2014/main" id="{EFF0CE6D-07D5-D193-923D-A0976B65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33799" name="Text Box 16">
            <a:extLst>
              <a:ext uri="{FF2B5EF4-FFF2-40B4-BE49-F238E27FC236}">
                <a16:creationId xmlns:a16="http://schemas.microsoft.com/office/drawing/2014/main" id="{12C8C8D1-9B3C-E7FF-37C4-310314DA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22.</a:t>
            </a:r>
          </a:p>
        </p:txBody>
      </p:sp>
      <p:sp>
        <p:nvSpPr>
          <p:cNvPr id="33800" name="Text Box 24">
            <a:extLst>
              <a:ext uri="{FF2B5EF4-FFF2-40B4-BE49-F238E27FC236}">
                <a16:creationId xmlns:a16="http://schemas.microsoft.com/office/drawing/2014/main" id="{1D942D20-BFE9-0668-D653-1683879F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295400"/>
            <a:ext cx="534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33801" name="直線單箭頭接點 2">
            <a:extLst>
              <a:ext uri="{FF2B5EF4-FFF2-40B4-BE49-F238E27FC236}">
                <a16:creationId xmlns:a16="http://schemas.microsoft.com/office/drawing/2014/main" id="{5658FF55-E341-8C76-E12E-D751546E0B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874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2" name="直線單箭頭接點 21">
            <a:extLst>
              <a:ext uri="{FF2B5EF4-FFF2-40B4-BE49-F238E27FC236}">
                <a16:creationId xmlns:a16="http://schemas.microsoft.com/office/drawing/2014/main" id="{E95962C3-C0B2-1C3B-2138-D56B179524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413" y="11747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3" name="直線接點 25">
            <a:extLst>
              <a:ext uri="{FF2B5EF4-FFF2-40B4-BE49-F238E27FC236}">
                <a16:creationId xmlns:a16="http://schemas.microsoft.com/office/drawing/2014/main" id="{25912A3E-E33B-6F07-1ED5-AF07D6D87E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63638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4" name="直線接點 28">
            <a:extLst>
              <a:ext uri="{FF2B5EF4-FFF2-40B4-BE49-F238E27FC236}">
                <a16:creationId xmlns:a16="http://schemas.microsoft.com/office/drawing/2014/main" id="{D9C30AA1-791E-CB39-EFAA-91F757E984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0963" y="1173163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Text Box 16">
            <a:extLst>
              <a:ext uri="{FF2B5EF4-FFF2-40B4-BE49-F238E27FC236}">
                <a16:creationId xmlns:a16="http://schemas.microsoft.com/office/drawing/2014/main" id="{D4215B6C-F99F-593D-62BF-26B90C584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2: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‘20’.</a:t>
            </a: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2CBEA581-0A09-5DE3-61AD-520FE70AB57F}"/>
              </a:ext>
            </a:extLst>
          </p:cNvPr>
          <p:cNvGraphicFramePr>
            <a:graphicFrameLocks noGrp="1"/>
          </p:cNvGraphicFramePr>
          <p:nvPr/>
        </p:nvGraphicFramePr>
        <p:xfrm>
          <a:off x="4416425" y="2997200"/>
          <a:ext cx="3024188" cy="2324100"/>
        </p:xfrm>
        <a:graphic>
          <a:graphicData uri="http://schemas.openxmlformats.org/drawingml/2006/table">
            <a:tbl>
              <a:tblPr firstRow="1" bandRow="1"/>
              <a:tblGrid>
                <a:gridCol w="302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inter-quartile range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altLang="zh-HK" sz="24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400" b="0" baseline="0" dirty="0">
                          <a:solidFill>
                            <a:srgbClr val="FF9900"/>
                          </a:solidFill>
                        </a:rPr>
                        <a:t>12</a:t>
                      </a:r>
                      <a:r>
                        <a:rPr lang="en-US" altLang="zh-HK" sz="2400" b="0" baseline="0" dirty="0">
                          <a:solidFill>
                            <a:schemeClr val="tx1"/>
                          </a:solidFill>
                        </a:rPr>
                        <a:t> = 7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721A38C-E513-6400-4755-59F88AECC55B}"/>
              </a:ext>
            </a:extLst>
          </p:cNvPr>
          <p:cNvGraphicFramePr>
            <a:graphicFrameLocks noGrp="1"/>
          </p:cNvGraphicFramePr>
          <p:nvPr/>
        </p:nvGraphicFramePr>
        <p:xfrm>
          <a:off x="1392238" y="2997200"/>
          <a:ext cx="3024187" cy="2324100"/>
        </p:xfrm>
        <a:graphic>
          <a:graphicData uri="http://schemas.openxmlformats.org/drawingml/2006/table">
            <a:tbl>
              <a:tblPr firstRow="1" bandRow="1"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12, 12, 14, 16, 22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143984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物件 56">
            <a:extLst>
              <a:ext uri="{FF2B5EF4-FFF2-40B4-BE49-F238E27FC236}">
                <a16:creationId xmlns:a16="http://schemas.microsoft.com/office/drawing/2014/main" id="{5514B312-03D4-16A2-8F79-43F49C29E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4370388"/>
          <a:ext cx="6858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77900" imgH="368300" progId="Equation.3">
                  <p:embed/>
                </p:oleObj>
              </mc:Choice>
              <mc:Fallback>
                <p:oleObj name="方程式" r:id="rId2" imgW="977900" imgH="368300" progId="Equation.3">
                  <p:embed/>
                  <p:pic>
                    <p:nvPicPr>
                      <p:cNvPr id="0" name="物件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370388"/>
                        <a:ext cx="6858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物件 57">
            <a:extLst>
              <a:ext uri="{FF2B5EF4-FFF2-40B4-BE49-F238E27FC236}">
                <a16:creationId xmlns:a16="http://schemas.microsoft.com/office/drawing/2014/main" id="{7B622AB8-DEAB-6C6D-8E3E-56E137CF0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4375150"/>
          <a:ext cx="1165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63700" imgH="1117600" progId="Equation.3">
                  <p:embed/>
                </p:oleObj>
              </mc:Choice>
              <mc:Fallback>
                <p:oleObj name="方程式" r:id="rId4" imgW="1663700" imgH="1117600" progId="Equation.3">
                  <p:embed/>
                  <p:pic>
                    <p:nvPicPr>
                      <p:cNvPr id="0" name="物件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375150"/>
                        <a:ext cx="1165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4">
            <a:extLst>
              <a:ext uri="{FF2B5EF4-FFF2-40B4-BE49-F238E27FC236}">
                <a16:creationId xmlns:a16="http://schemas.microsoft.com/office/drawing/2014/main" id="{89896F5D-D757-38E9-7EC4-4095BCD7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5378450"/>
            <a:ext cx="25225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6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 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remains unchanged but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decreases.</a:t>
            </a:r>
          </a:p>
        </p:txBody>
      </p:sp>
      <p:cxnSp>
        <p:nvCxnSpPr>
          <p:cNvPr id="61" name="直線接點 29">
            <a:extLst>
              <a:ext uri="{FF2B5EF4-FFF2-40B4-BE49-F238E27FC236}">
                <a16:creationId xmlns:a16="http://schemas.microsoft.com/office/drawing/2014/main" id="{F110DB36-50F7-A29A-23A5-82EC34D152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0688" y="3978275"/>
            <a:ext cx="97155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接點 30">
            <a:extLst>
              <a:ext uri="{FF2B5EF4-FFF2-40B4-BE49-F238E27FC236}">
                <a16:creationId xmlns:a16="http://schemas.microsoft.com/office/drawing/2014/main" id="{8CB38E43-6F19-4232-1F9F-FFB8E122AB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2463" y="3978275"/>
            <a:ext cx="936625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直線單箭頭接點 31">
            <a:extLst>
              <a:ext uri="{FF2B5EF4-FFF2-40B4-BE49-F238E27FC236}">
                <a16:creationId xmlns:a16="http://schemas.microsoft.com/office/drawing/2014/main" id="{5D1C6A06-FADE-A2B3-C484-83AD3CB14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直線單箭頭接點 32">
            <a:extLst>
              <a:ext uri="{FF2B5EF4-FFF2-40B4-BE49-F238E27FC236}">
                <a16:creationId xmlns:a16="http://schemas.microsoft.com/office/drawing/2014/main" id="{29CEC5CC-7701-501C-2AC6-E879EE42E6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60775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AutoShape 24">
            <a:extLst>
              <a:ext uri="{FF2B5EF4-FFF2-40B4-BE49-F238E27FC236}">
                <a16:creationId xmlns:a16="http://schemas.microsoft.com/office/drawing/2014/main" id="{250F7AEF-BEF8-F15B-7773-301D257C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868863"/>
            <a:ext cx="2741613" cy="1333500"/>
          </a:xfrm>
          <a:prstGeom prst="wedgeRoundRectCallout">
            <a:avLst>
              <a:gd name="adj1" fmla="val 7977"/>
              <a:gd name="adj2" fmla="val -7469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decreases.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9" grpId="0"/>
      <p:bldP spid="59" grpId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4FBA85C-27DB-B055-1471-A0F607BF6214}"/>
              </a:ext>
            </a:extLst>
          </p:cNvPr>
          <p:cNvGraphicFramePr>
            <a:graphicFrameLocks noGrp="1"/>
          </p:cNvGraphicFramePr>
          <p:nvPr/>
        </p:nvGraphicFramePr>
        <p:xfrm>
          <a:off x="4414838" y="2997200"/>
          <a:ext cx="3024187" cy="2324100"/>
        </p:xfrm>
        <a:graphic>
          <a:graphicData uri="http://schemas.openxmlformats.org/drawingml/2006/table">
            <a:tbl>
              <a:tblPr firstRow="1" bandRow="1"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inter-quartile range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zh-HK" sz="2400" b="0" baseline="0" dirty="0">
                          <a:solidFill>
                            <a:schemeClr val="tx1"/>
                          </a:solidFill>
                        </a:rPr>
                        <a:t> – 13 = 8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89BB962-9CEE-87CD-2FF3-75D3B93CF650}"/>
              </a:ext>
            </a:extLst>
          </p:cNvPr>
          <p:cNvGraphicFramePr>
            <a:graphicFrameLocks noGrp="1"/>
          </p:cNvGraphicFramePr>
          <p:nvPr/>
        </p:nvGraphicFramePr>
        <p:xfrm>
          <a:off x="1392238" y="2997200"/>
          <a:ext cx="3022600" cy="2324100"/>
        </p:xfrm>
        <a:graphic>
          <a:graphicData uri="http://schemas.openxmlformats.org/drawingml/2006/table">
            <a:tbl>
              <a:tblPr firstRow="1" bandRow="1"/>
              <a:tblGrid>
                <a:gridCol w="30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400" b="0" dirty="0">
                          <a:solidFill>
                            <a:schemeClr val="tx1"/>
                          </a:solidFill>
                        </a:rPr>
                        <a:t>12, 14, 16, 20, 22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143984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4" name="Text Box 16">
            <a:extLst>
              <a:ext uri="{FF2B5EF4-FFF2-40B4-BE49-F238E27FC236}">
                <a16:creationId xmlns:a16="http://schemas.microsoft.com/office/drawing/2014/main" id="{753F485E-C14A-6A95-52E1-76E43D1E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34835" name="Text Box 16">
            <a:extLst>
              <a:ext uri="{FF2B5EF4-FFF2-40B4-BE49-F238E27FC236}">
                <a16:creationId xmlns:a16="http://schemas.microsoft.com/office/drawing/2014/main" id="{3E6E2566-E363-8C95-8D24-D9F222AB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0816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34836" name="Text Box 16">
            <a:extLst>
              <a:ext uri="{FF2B5EF4-FFF2-40B4-BE49-F238E27FC236}">
                <a16:creationId xmlns:a16="http://schemas.microsoft.com/office/drawing/2014/main" id="{A4A28874-5F72-1340-F5B2-09EA8EB8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180816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8</a:t>
            </a:r>
          </a:p>
        </p:txBody>
      </p:sp>
      <p:sp>
        <p:nvSpPr>
          <p:cNvPr id="34837" name="Text Box 16">
            <a:extLst>
              <a:ext uri="{FF2B5EF4-FFF2-40B4-BE49-F238E27FC236}">
                <a16:creationId xmlns:a16="http://schemas.microsoft.com/office/drawing/2014/main" id="{54C59C82-F79D-751A-FFE9-E0FD7A2F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91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20, 22.</a:t>
            </a:r>
          </a:p>
        </p:txBody>
      </p:sp>
      <p:sp>
        <p:nvSpPr>
          <p:cNvPr id="34838" name="Text Box 24">
            <a:extLst>
              <a:ext uri="{FF2B5EF4-FFF2-40B4-BE49-F238E27FC236}">
                <a16:creationId xmlns:a16="http://schemas.microsoft.com/office/drawing/2014/main" id="{70069819-1D2A-4B14-BA2F-7075010A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34839" name="Text Box 16">
            <a:extLst>
              <a:ext uri="{FF2B5EF4-FFF2-40B4-BE49-F238E27FC236}">
                <a16:creationId xmlns:a16="http://schemas.microsoft.com/office/drawing/2014/main" id="{E79428B5-C8CC-DBB7-2265-D7147371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7238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22.</a:t>
            </a: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BC737D5F-F50F-203C-FEE8-D9DA02F5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295400"/>
            <a:ext cx="534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34841" name="直線單箭頭接點 2">
            <a:extLst>
              <a:ext uri="{FF2B5EF4-FFF2-40B4-BE49-F238E27FC236}">
                <a16:creationId xmlns:a16="http://schemas.microsoft.com/office/drawing/2014/main" id="{589E6ED4-F984-0EB9-400A-5CC88DD9D5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874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42" name="直線單箭頭接點 21">
            <a:extLst>
              <a:ext uri="{FF2B5EF4-FFF2-40B4-BE49-F238E27FC236}">
                <a16:creationId xmlns:a16="http://schemas.microsoft.com/office/drawing/2014/main" id="{E06A0ADD-D154-7EE1-FB48-114B83B132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413" y="1174750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4" name="物件 33">
            <a:extLst>
              <a:ext uri="{FF2B5EF4-FFF2-40B4-BE49-F238E27FC236}">
                <a16:creationId xmlns:a16="http://schemas.microsoft.com/office/drawing/2014/main" id="{39B305EE-B054-B9BD-C38D-14E21C2ED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4364038"/>
          <a:ext cx="1120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00200" imgH="1117600" progId="Equation.3">
                  <p:embed/>
                </p:oleObj>
              </mc:Choice>
              <mc:Fallback>
                <p:oleObj name="方程式" r:id="rId2" imgW="1600200" imgH="1117600" progId="Equation.3">
                  <p:embed/>
                  <p:pic>
                    <p:nvPicPr>
                      <p:cNvPr id="0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364038"/>
                        <a:ext cx="11207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>
            <a:extLst>
              <a:ext uri="{FF2B5EF4-FFF2-40B4-BE49-F238E27FC236}">
                <a16:creationId xmlns:a16="http://schemas.microsoft.com/office/drawing/2014/main" id="{3CC2F446-9880-B182-4B8B-B667D2770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0713" y="4364038"/>
          <a:ext cx="11826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9100" imgH="1117600" progId="Equation.3">
                  <p:embed/>
                </p:oleObj>
              </mc:Choice>
              <mc:Fallback>
                <p:oleObj name="方程式" r:id="rId4" imgW="1689100" imgH="1117600" progId="Equation.3">
                  <p:embed/>
                  <p:pic>
                    <p:nvPicPr>
                      <p:cNvPr id="0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364038"/>
                        <a:ext cx="118268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4">
            <a:extLst>
              <a:ext uri="{FF2B5EF4-FFF2-40B4-BE49-F238E27FC236}">
                <a16:creationId xmlns:a16="http://schemas.microsoft.com/office/drawing/2014/main" id="{D75C8A55-7B1C-285D-356C-EE42EE6D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5373688"/>
            <a:ext cx="29845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     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Both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and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increase.</a:t>
            </a:r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3D8B6DD8-EC72-E576-925F-C4992DC4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868863"/>
            <a:ext cx="2741613" cy="1333500"/>
          </a:xfrm>
          <a:prstGeom prst="wedgeRoundRectCallout">
            <a:avLst>
              <a:gd name="adj1" fmla="val 7977"/>
              <a:gd name="adj2" fmla="val -7469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remains unchanged.</a:t>
            </a:r>
          </a:p>
        </p:txBody>
      </p:sp>
      <p:cxnSp>
        <p:nvCxnSpPr>
          <p:cNvPr id="34847" name="直線接點 25">
            <a:extLst>
              <a:ext uri="{FF2B5EF4-FFF2-40B4-BE49-F238E27FC236}">
                <a16:creationId xmlns:a16="http://schemas.microsoft.com/office/drawing/2014/main" id="{DAC0BC22-1845-D623-C660-9BF2631D31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63638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48" name="直線接點 28">
            <a:extLst>
              <a:ext uri="{FF2B5EF4-FFF2-40B4-BE49-F238E27FC236}">
                <a16:creationId xmlns:a16="http://schemas.microsoft.com/office/drawing/2014/main" id="{4D998B04-873C-DF7A-93AA-615EC7A463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0963" y="1173163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直線接點 29">
            <a:extLst>
              <a:ext uri="{FF2B5EF4-FFF2-40B4-BE49-F238E27FC236}">
                <a16:creationId xmlns:a16="http://schemas.microsoft.com/office/drawing/2014/main" id="{D8F660F9-9DD3-1BE4-51E4-7D8F0AEE0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9100" y="3978275"/>
            <a:ext cx="97155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直線接點 30">
            <a:extLst>
              <a:ext uri="{FF2B5EF4-FFF2-40B4-BE49-F238E27FC236}">
                <a16:creationId xmlns:a16="http://schemas.microsoft.com/office/drawing/2014/main" id="{72B23626-0C66-8723-6174-B35FC14D40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0875" y="3978275"/>
            <a:ext cx="936625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直線單箭頭接點 31">
            <a:extLst>
              <a:ext uri="{FF2B5EF4-FFF2-40B4-BE49-F238E27FC236}">
                <a16:creationId xmlns:a16="http://schemas.microsoft.com/office/drawing/2014/main" id="{D406877D-E28B-ADB9-B39E-FB49FBF6B7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0113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直線單箭頭接點 32">
            <a:extLst>
              <a:ext uri="{FF2B5EF4-FFF2-40B4-BE49-F238E27FC236}">
                <a16:creationId xmlns:a16="http://schemas.microsoft.com/office/drawing/2014/main" id="{0DDFC473-B15B-84C1-FEE5-9A1ED64532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188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Text Box 16">
            <a:extLst>
              <a:ext uri="{FF2B5EF4-FFF2-40B4-BE49-F238E27FC236}">
                <a16:creationId xmlns:a16="http://schemas.microsoft.com/office/drawing/2014/main" id="{400721A1-5ADD-A225-B585-D894F7C4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3: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‘12’.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>
            <a:extLst>
              <a:ext uri="{FF2B5EF4-FFF2-40B4-BE49-F238E27FC236}">
                <a16:creationId xmlns:a16="http://schemas.microsoft.com/office/drawing/2014/main" id="{113A8F1E-A0F5-49A5-5009-42B666C2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Adding a Common Constant to Each Datum</a:t>
            </a:r>
          </a:p>
        </p:txBody>
      </p:sp>
      <p:grpSp>
        <p:nvGrpSpPr>
          <p:cNvPr id="17411" name="Group 132">
            <a:extLst>
              <a:ext uri="{FF2B5EF4-FFF2-40B4-BE49-F238E27FC236}">
                <a16:creationId xmlns:a16="http://schemas.microsoft.com/office/drawing/2014/main" id="{23B5F3A1-5961-E8E3-FFFF-54A45E9AD9F5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1946275"/>
            <a:ext cx="4062412" cy="1439863"/>
            <a:chOff x="295" y="1253"/>
            <a:chExt cx="2559" cy="907"/>
          </a:xfrm>
        </p:grpSpPr>
        <p:grpSp>
          <p:nvGrpSpPr>
            <p:cNvPr id="17455" name="Group 52">
              <a:extLst>
                <a:ext uri="{FF2B5EF4-FFF2-40B4-BE49-F238E27FC236}">
                  <a16:creationId xmlns:a16="http://schemas.microsoft.com/office/drawing/2014/main" id="{8E072D91-E0C0-ABE7-C9CD-B81C14FDC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" y="1308"/>
              <a:ext cx="733" cy="385"/>
              <a:chOff x="811" y="1535"/>
              <a:chExt cx="733" cy="385"/>
            </a:xfrm>
          </p:grpSpPr>
          <p:sp>
            <p:nvSpPr>
              <p:cNvPr id="17469" name="Oval 21">
                <a:extLst>
                  <a:ext uri="{FF2B5EF4-FFF2-40B4-BE49-F238E27FC236}">
                    <a16:creationId xmlns:a16="http://schemas.microsoft.com/office/drawing/2014/main" id="{CD03C9DF-798E-CC90-3B1E-455F25B0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0" name="Oval 22">
                <a:extLst>
                  <a:ext uri="{FF2B5EF4-FFF2-40B4-BE49-F238E27FC236}">
                    <a16:creationId xmlns:a16="http://schemas.microsoft.com/office/drawing/2014/main" id="{E43E40A7-72CA-BAF3-0B2D-0E4B7D088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1" name="Oval 23">
                <a:extLst>
                  <a:ext uri="{FF2B5EF4-FFF2-40B4-BE49-F238E27FC236}">
                    <a16:creationId xmlns:a16="http://schemas.microsoft.com/office/drawing/2014/main" id="{868C5D39-FB55-1792-9139-F49A20F5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2" name="Oval 24">
                <a:extLst>
                  <a:ext uri="{FF2B5EF4-FFF2-40B4-BE49-F238E27FC236}">
                    <a16:creationId xmlns:a16="http://schemas.microsoft.com/office/drawing/2014/main" id="{B019AEB4-0E2B-6911-A380-20BCC264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3" name="Oval 25">
                <a:extLst>
                  <a:ext uri="{FF2B5EF4-FFF2-40B4-BE49-F238E27FC236}">
                    <a16:creationId xmlns:a16="http://schemas.microsoft.com/office/drawing/2014/main" id="{345B28E6-F984-CFDA-9150-B9BB002C8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4" name="Oval 26">
                <a:extLst>
                  <a:ext uri="{FF2B5EF4-FFF2-40B4-BE49-F238E27FC236}">
                    <a16:creationId xmlns:a16="http://schemas.microsoft.com/office/drawing/2014/main" id="{0E9F6128-DA9D-2A70-ECC8-896CA0806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5" name="Oval 27">
                <a:extLst>
                  <a:ext uri="{FF2B5EF4-FFF2-40B4-BE49-F238E27FC236}">
                    <a16:creationId xmlns:a16="http://schemas.microsoft.com/office/drawing/2014/main" id="{6FBD1213-EBEA-4993-ACCD-D2495E7FD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648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7476" name="Oval 28">
                <a:extLst>
                  <a:ext uri="{FF2B5EF4-FFF2-40B4-BE49-F238E27FC236}">
                    <a16:creationId xmlns:a16="http://schemas.microsoft.com/office/drawing/2014/main" id="{879EF3FA-9445-2F61-355F-EF616779D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53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56" name="Group 84">
              <a:extLst>
                <a:ext uri="{FF2B5EF4-FFF2-40B4-BE49-F238E27FC236}">
                  <a16:creationId xmlns:a16="http://schemas.microsoft.com/office/drawing/2014/main" id="{16004219-77EA-D1FD-29FF-4D7946FCA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36"/>
              <a:ext cx="2559" cy="324"/>
              <a:chOff x="295" y="2063"/>
              <a:chExt cx="2559" cy="324"/>
            </a:xfrm>
          </p:grpSpPr>
          <p:sp>
            <p:nvSpPr>
              <p:cNvPr id="17458" name="Line 7">
                <a:extLst>
                  <a:ext uri="{FF2B5EF4-FFF2-40B4-BE49-F238E27FC236}">
                    <a16:creationId xmlns:a16="http://schemas.microsoft.com/office/drawing/2014/main" id="{AF16F806-F9E3-4474-BBBB-A3AEDA4E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59" name="Line 9">
                <a:extLst>
                  <a:ext uri="{FF2B5EF4-FFF2-40B4-BE49-F238E27FC236}">
                    <a16:creationId xmlns:a16="http://schemas.microsoft.com/office/drawing/2014/main" id="{238880D1-44AA-ABF7-02FA-AC81FDDC2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0" name="Text Box 19">
                <a:extLst>
                  <a:ext uri="{FF2B5EF4-FFF2-40B4-BE49-F238E27FC236}">
                    <a16:creationId xmlns:a16="http://schemas.microsoft.com/office/drawing/2014/main" id="{F3794A5B-6892-60E2-5E0F-38E0B5185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7461" name="Line 32">
                <a:extLst>
                  <a:ext uri="{FF2B5EF4-FFF2-40B4-BE49-F238E27FC236}">
                    <a16:creationId xmlns:a16="http://schemas.microsoft.com/office/drawing/2014/main" id="{921E31E5-FDF8-EFB9-2DED-9DE0F85FC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2" name="Line 33">
                <a:extLst>
                  <a:ext uri="{FF2B5EF4-FFF2-40B4-BE49-F238E27FC236}">
                    <a16:creationId xmlns:a16="http://schemas.microsoft.com/office/drawing/2014/main" id="{8877C649-D232-DBDB-F411-8FCB95DAE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3" name="Line 45">
                <a:extLst>
                  <a:ext uri="{FF2B5EF4-FFF2-40B4-BE49-F238E27FC236}">
                    <a16:creationId xmlns:a16="http://schemas.microsoft.com/office/drawing/2014/main" id="{11EC15EE-531A-3658-FCBB-EEBA4E1F4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4" name="Line 46">
                <a:extLst>
                  <a:ext uri="{FF2B5EF4-FFF2-40B4-BE49-F238E27FC236}">
                    <a16:creationId xmlns:a16="http://schemas.microsoft.com/office/drawing/2014/main" id="{17C981B7-3F85-135E-A2B1-F553F9459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5" name="Line 47">
                <a:extLst>
                  <a:ext uri="{FF2B5EF4-FFF2-40B4-BE49-F238E27FC236}">
                    <a16:creationId xmlns:a16="http://schemas.microsoft.com/office/drawing/2014/main" id="{3454169A-BC83-60CD-9185-92EC33790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6" name="Line 48">
                <a:extLst>
                  <a:ext uri="{FF2B5EF4-FFF2-40B4-BE49-F238E27FC236}">
                    <a16:creationId xmlns:a16="http://schemas.microsoft.com/office/drawing/2014/main" id="{2F4A70E9-8A49-6907-1B41-61DEA8466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7" name="Line 49">
                <a:extLst>
                  <a:ext uri="{FF2B5EF4-FFF2-40B4-BE49-F238E27FC236}">
                    <a16:creationId xmlns:a16="http://schemas.microsoft.com/office/drawing/2014/main" id="{E49E8BA5-7FC8-D78F-BE40-99D80FD4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68" name="Line 51">
                <a:extLst>
                  <a:ext uri="{FF2B5EF4-FFF2-40B4-BE49-F238E27FC236}">
                    <a16:creationId xmlns:a16="http://schemas.microsoft.com/office/drawing/2014/main" id="{532E85F9-39E3-E276-A35D-CA55C0797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7457" name="Text Box 53">
              <a:extLst>
                <a:ext uri="{FF2B5EF4-FFF2-40B4-BE49-F238E27FC236}">
                  <a16:creationId xmlns:a16="http://schemas.microsoft.com/office/drawing/2014/main" id="{2D0B16AE-09C6-082B-C985-D3C16D02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1253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Data set A</a:t>
              </a:r>
            </a:p>
          </p:txBody>
        </p:sp>
      </p:grpSp>
      <p:sp>
        <p:nvSpPr>
          <p:cNvPr id="314422" name="AutoShape 54">
            <a:extLst>
              <a:ext uri="{FF2B5EF4-FFF2-40B4-BE49-F238E27FC236}">
                <a16:creationId xmlns:a16="http://schemas.microsoft.com/office/drawing/2014/main" id="{E926A903-DF2F-379D-8157-38253E4B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57346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14425" name="Text Box 57">
            <a:extLst>
              <a:ext uri="{FF2B5EF4-FFF2-40B4-BE49-F238E27FC236}">
                <a16:creationId xmlns:a16="http://schemas.microsoft.com/office/drawing/2014/main" id="{9FBFCE1E-AAEA-8D39-3638-8A113C45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3471863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</a:rPr>
              <a:t>Add 2 to each datum</a:t>
            </a:r>
          </a:p>
        </p:txBody>
      </p:sp>
      <p:grpSp>
        <p:nvGrpSpPr>
          <p:cNvPr id="314453" name="Group 85">
            <a:extLst>
              <a:ext uri="{FF2B5EF4-FFF2-40B4-BE49-F238E27FC236}">
                <a16:creationId xmlns:a16="http://schemas.microsoft.com/office/drawing/2014/main" id="{F173381A-AD05-E88E-702D-3D6F0EFFD529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5300663"/>
            <a:ext cx="4062412" cy="514350"/>
            <a:chOff x="295" y="2063"/>
            <a:chExt cx="2559" cy="324"/>
          </a:xfrm>
        </p:grpSpPr>
        <p:sp>
          <p:nvSpPr>
            <p:cNvPr id="17444" name="Line 86">
              <a:extLst>
                <a:ext uri="{FF2B5EF4-FFF2-40B4-BE49-F238E27FC236}">
                  <a16:creationId xmlns:a16="http://schemas.microsoft.com/office/drawing/2014/main" id="{ECADD516-0B67-9F96-834E-86C572484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113"/>
              <a:ext cx="2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45" name="Line 87">
              <a:extLst>
                <a:ext uri="{FF2B5EF4-FFF2-40B4-BE49-F238E27FC236}">
                  <a16:creationId xmlns:a16="http://schemas.microsoft.com/office/drawing/2014/main" id="{A71FD5F0-E178-9924-22D4-60A28EE31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46" name="Text Box 88">
              <a:extLst>
                <a:ext uri="{FF2B5EF4-FFF2-40B4-BE49-F238E27FC236}">
                  <a16:creationId xmlns:a16="http://schemas.microsoft.com/office/drawing/2014/main" id="{7AF0A748-71C3-64E5-42EA-9A237B150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" y="2156"/>
              <a:ext cx="2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 1   </a:t>
              </a:r>
              <a:r>
                <a:rPr lang="en-US" altLang="zh-TW" sz="15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2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3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4   </a:t>
              </a:r>
              <a:r>
                <a:rPr lang="en-US" altLang="zh-TW" sz="200">
                  <a:latin typeface="Arial" panose="020B0604020202020204" pitchFamily="34" charset="0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5 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6   </a:t>
              </a:r>
              <a:r>
                <a:rPr lang="en-US" altLang="zh-TW" sz="200">
                  <a:latin typeface="Arial" panose="020B0604020202020204" pitchFamily="34" charset="0"/>
                </a:rPr>
                <a:t>1  </a:t>
              </a:r>
              <a:r>
                <a:rPr lang="en-US" altLang="zh-TW" sz="1800">
                  <a:latin typeface="Arial" panose="020B0604020202020204" pitchFamily="34" charset="0"/>
                </a:rPr>
                <a:t>7 </a:t>
              </a:r>
              <a:r>
                <a:rPr lang="en-US" altLang="zh-TW" sz="200">
                  <a:latin typeface="Arial" panose="020B0604020202020204" pitchFamily="34" charset="0"/>
                </a:rPr>
                <a:t>    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  <a:r>
                <a:rPr lang="en-US" altLang="zh-TW" sz="4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8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8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7447" name="Line 89">
              <a:extLst>
                <a:ext uri="{FF2B5EF4-FFF2-40B4-BE49-F238E27FC236}">
                  <a16:creationId xmlns:a16="http://schemas.microsoft.com/office/drawing/2014/main" id="{C68CEC99-F7BD-CC99-EA98-12BFB271D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48" name="Line 90">
              <a:extLst>
                <a:ext uri="{FF2B5EF4-FFF2-40B4-BE49-F238E27FC236}">
                  <a16:creationId xmlns:a16="http://schemas.microsoft.com/office/drawing/2014/main" id="{B6FC4340-5EC9-FD5B-EA09-DE71BEBD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49" name="Line 91">
              <a:extLst>
                <a:ext uri="{FF2B5EF4-FFF2-40B4-BE49-F238E27FC236}">
                  <a16:creationId xmlns:a16="http://schemas.microsoft.com/office/drawing/2014/main" id="{3FD7D934-3D09-47CE-05DA-56265365E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50" name="Line 92">
              <a:extLst>
                <a:ext uri="{FF2B5EF4-FFF2-40B4-BE49-F238E27FC236}">
                  <a16:creationId xmlns:a16="http://schemas.microsoft.com/office/drawing/2014/main" id="{25B15137-A289-E831-A8A1-47BEA8A9D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51" name="Line 93">
              <a:extLst>
                <a:ext uri="{FF2B5EF4-FFF2-40B4-BE49-F238E27FC236}">
                  <a16:creationId xmlns:a16="http://schemas.microsoft.com/office/drawing/2014/main" id="{31179A38-9C63-B1B3-0D80-8CD5CECC6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52" name="Line 94">
              <a:extLst>
                <a:ext uri="{FF2B5EF4-FFF2-40B4-BE49-F238E27FC236}">
                  <a16:creationId xmlns:a16="http://schemas.microsoft.com/office/drawing/2014/main" id="{B9A2FFF0-657C-CDFE-A751-4D4BA8B5A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53" name="Line 95">
              <a:extLst>
                <a:ext uri="{FF2B5EF4-FFF2-40B4-BE49-F238E27FC236}">
                  <a16:creationId xmlns:a16="http://schemas.microsoft.com/office/drawing/2014/main" id="{580735D0-7863-7ED4-B7A5-7DCAB574D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54" name="Line 96">
              <a:extLst>
                <a:ext uri="{FF2B5EF4-FFF2-40B4-BE49-F238E27FC236}">
                  <a16:creationId xmlns:a16="http://schemas.microsoft.com/office/drawing/2014/main" id="{5162A8AF-3FC2-3260-6426-FC93B30A0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14474" name="Text Box 106">
            <a:extLst>
              <a:ext uri="{FF2B5EF4-FFF2-40B4-BE49-F238E27FC236}">
                <a16:creationId xmlns:a16="http://schemas.microsoft.com/office/drawing/2014/main" id="{43B9F31B-BBD2-3DAF-1A47-B74372EFD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36562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Data set B</a:t>
            </a:r>
          </a:p>
        </p:txBody>
      </p:sp>
      <p:sp>
        <p:nvSpPr>
          <p:cNvPr id="70" name="Text Box 16">
            <a:extLst>
              <a:ext uri="{FF2B5EF4-FFF2-40B4-BE49-F238E27FC236}">
                <a16:creationId xmlns:a16="http://schemas.microsoft.com/office/drawing/2014/main" id="{ED2376D2-E7E8-2531-9D23-4EC9CF92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095375"/>
            <a:ext cx="4356100" cy="461963"/>
          </a:xfrm>
          <a:prstGeom prst="rect">
            <a:avLst/>
          </a:prstGeom>
          <a:solidFill>
            <a:srgbClr val="FDC9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1, 2, 2, 3, 3, 3, 3, 4</a:t>
            </a: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0B7613B3-D90A-F936-0FBC-A9FEC93BD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500438"/>
            <a:ext cx="4356100" cy="461962"/>
          </a:xfrm>
          <a:prstGeom prst="rect">
            <a:avLst/>
          </a:prstGeom>
          <a:solidFill>
            <a:srgbClr val="CEC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3, 4, 4, 5, 5, 5, 5, 6</a:t>
            </a:r>
          </a:p>
        </p:txBody>
      </p:sp>
      <p:grpSp>
        <p:nvGrpSpPr>
          <p:cNvPr id="78" name="Group 97">
            <a:extLst>
              <a:ext uri="{FF2B5EF4-FFF2-40B4-BE49-F238E27FC236}">
                <a16:creationId xmlns:a16="http://schemas.microsoft.com/office/drawing/2014/main" id="{008FEBC7-C20F-196B-DFD6-4D0F2BC617F7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4459288"/>
            <a:ext cx="1163638" cy="611187"/>
            <a:chOff x="811" y="1535"/>
            <a:chExt cx="733" cy="385"/>
          </a:xfrm>
        </p:grpSpPr>
        <p:sp>
          <p:nvSpPr>
            <p:cNvPr id="17436" name="Oval 98">
              <a:extLst>
                <a:ext uri="{FF2B5EF4-FFF2-40B4-BE49-F238E27FC236}">
                  <a16:creationId xmlns:a16="http://schemas.microsoft.com/office/drawing/2014/main" id="{4770DE44-0D48-6CB0-CF93-3FA0E93B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7" name="Oval 99">
              <a:extLst>
                <a:ext uri="{FF2B5EF4-FFF2-40B4-BE49-F238E27FC236}">
                  <a16:creationId xmlns:a16="http://schemas.microsoft.com/office/drawing/2014/main" id="{62797841-5363-812B-D2AE-0A6037D8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8" name="Oval 100">
              <a:extLst>
                <a:ext uri="{FF2B5EF4-FFF2-40B4-BE49-F238E27FC236}">
                  <a16:creationId xmlns:a16="http://schemas.microsoft.com/office/drawing/2014/main" id="{6B77E722-355D-D480-EB61-A4E97946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9" name="Oval 101">
              <a:extLst>
                <a:ext uri="{FF2B5EF4-FFF2-40B4-BE49-F238E27FC236}">
                  <a16:creationId xmlns:a16="http://schemas.microsoft.com/office/drawing/2014/main" id="{F179CAAB-7921-557E-CC6A-73D37541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40" name="Oval 102">
              <a:extLst>
                <a:ext uri="{FF2B5EF4-FFF2-40B4-BE49-F238E27FC236}">
                  <a16:creationId xmlns:a16="http://schemas.microsoft.com/office/drawing/2014/main" id="{366708E3-6A82-0B64-2A95-AAC75A70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41" name="Oval 103">
              <a:extLst>
                <a:ext uri="{FF2B5EF4-FFF2-40B4-BE49-F238E27FC236}">
                  <a16:creationId xmlns:a16="http://schemas.microsoft.com/office/drawing/2014/main" id="{D05F3130-6C7E-0CCD-0E6E-00BE94A30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42" name="Oval 104">
              <a:extLst>
                <a:ext uri="{FF2B5EF4-FFF2-40B4-BE49-F238E27FC236}">
                  <a16:creationId xmlns:a16="http://schemas.microsoft.com/office/drawing/2014/main" id="{190EF5F3-5351-EF1A-022D-0C603F2F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648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43" name="Oval 105">
              <a:extLst>
                <a:ext uri="{FF2B5EF4-FFF2-40B4-BE49-F238E27FC236}">
                  <a16:creationId xmlns:a16="http://schemas.microsoft.com/office/drawing/2014/main" id="{347B2AFA-8DF5-6380-45E3-DD4A9A49E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53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115">
            <a:extLst>
              <a:ext uri="{FF2B5EF4-FFF2-40B4-BE49-F238E27FC236}">
                <a16:creationId xmlns:a16="http://schemas.microsoft.com/office/drawing/2014/main" id="{3C596F5D-7DAE-5074-71C0-570B6F1CD92F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4457700"/>
            <a:ext cx="1163637" cy="611188"/>
            <a:chOff x="811" y="1535"/>
            <a:chExt cx="733" cy="385"/>
          </a:xfrm>
        </p:grpSpPr>
        <p:sp>
          <p:nvSpPr>
            <p:cNvPr id="17428" name="Oval 116">
              <a:extLst>
                <a:ext uri="{FF2B5EF4-FFF2-40B4-BE49-F238E27FC236}">
                  <a16:creationId xmlns:a16="http://schemas.microsoft.com/office/drawing/2014/main" id="{4E3370A1-393C-1E54-25FD-33656850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29" name="Oval 117">
              <a:extLst>
                <a:ext uri="{FF2B5EF4-FFF2-40B4-BE49-F238E27FC236}">
                  <a16:creationId xmlns:a16="http://schemas.microsoft.com/office/drawing/2014/main" id="{BC9B6AF6-CA35-6EEB-9DEE-CEF08DFC7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0" name="Oval 118">
              <a:extLst>
                <a:ext uri="{FF2B5EF4-FFF2-40B4-BE49-F238E27FC236}">
                  <a16:creationId xmlns:a16="http://schemas.microsoft.com/office/drawing/2014/main" id="{B67EC604-F6BE-0BF1-2B59-6EADFAD0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1" name="Oval 119">
              <a:extLst>
                <a:ext uri="{FF2B5EF4-FFF2-40B4-BE49-F238E27FC236}">
                  <a16:creationId xmlns:a16="http://schemas.microsoft.com/office/drawing/2014/main" id="{D26C5808-7CBB-D7D6-5C54-0E89DB34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2" name="Oval 120">
              <a:extLst>
                <a:ext uri="{FF2B5EF4-FFF2-40B4-BE49-F238E27FC236}">
                  <a16:creationId xmlns:a16="http://schemas.microsoft.com/office/drawing/2014/main" id="{D9684C14-626E-E7C4-064C-5C822980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3" name="Oval 121">
              <a:extLst>
                <a:ext uri="{FF2B5EF4-FFF2-40B4-BE49-F238E27FC236}">
                  <a16:creationId xmlns:a16="http://schemas.microsoft.com/office/drawing/2014/main" id="{F168BF04-27A9-6D52-229C-F57AFF6B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4" name="Oval 122">
              <a:extLst>
                <a:ext uri="{FF2B5EF4-FFF2-40B4-BE49-F238E27FC236}">
                  <a16:creationId xmlns:a16="http://schemas.microsoft.com/office/drawing/2014/main" id="{CFE04C21-763F-F207-D528-13475B26D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648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435" name="Oval 123">
              <a:extLst>
                <a:ext uri="{FF2B5EF4-FFF2-40B4-BE49-F238E27FC236}">
                  <a16:creationId xmlns:a16="http://schemas.microsoft.com/office/drawing/2014/main" id="{DFE819AE-0414-504A-87EB-67A56AD92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53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3ECD1E8-58FC-E8FF-377E-6110C296EB20}"/>
              </a:ext>
            </a:extLst>
          </p:cNvPr>
          <p:cNvGrpSpPr>
            <a:grpSpLocks/>
          </p:cNvGrpSpPr>
          <p:nvPr/>
        </p:nvGrpSpPr>
        <p:grpSpPr bwMode="auto">
          <a:xfrm>
            <a:off x="-365125" y="1333500"/>
            <a:ext cx="5897563" cy="2254250"/>
            <a:chOff x="-514375" y="4055506"/>
            <a:chExt cx="5897521" cy="2254271"/>
          </a:xfrm>
        </p:grpSpPr>
        <p:sp>
          <p:nvSpPr>
            <p:cNvPr id="17425" name="AutoShape 108">
              <a:extLst>
                <a:ext uri="{FF2B5EF4-FFF2-40B4-BE49-F238E27FC236}">
                  <a16:creationId xmlns:a16="http://schemas.microsoft.com/office/drawing/2014/main" id="{F7A68CC0-026C-FEA1-D6A1-013AE7E4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94" y="4300179"/>
              <a:ext cx="4140052" cy="1894879"/>
            </a:xfrm>
            <a:prstGeom prst="cloudCallout">
              <a:avLst>
                <a:gd name="adj1" fmla="val -56231"/>
                <a:gd name="adj2" fmla="val -244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17426" name="Picture 109">
              <a:extLst>
                <a:ext uri="{FF2B5EF4-FFF2-40B4-BE49-F238E27FC236}">
                  <a16:creationId xmlns:a16="http://schemas.microsoft.com/office/drawing/2014/main" id="{AE4541F8-3DA0-AB55-AF8E-3876737E8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14375" y="4055506"/>
              <a:ext cx="2278063" cy="225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矩形 3">
              <a:extLst>
                <a:ext uri="{FF2B5EF4-FFF2-40B4-BE49-F238E27FC236}">
                  <a16:creationId xmlns:a16="http://schemas.microsoft.com/office/drawing/2014/main" id="{8CEC1093-54E1-EA6F-A0BF-B405B2CD3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920" y="4459834"/>
              <a:ext cx="296401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Does the dispersion of the data change after adding 2 to each datum?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0208DF-2F32-2114-F8C0-8999AE480702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4092575"/>
            <a:ext cx="5421313" cy="2505075"/>
            <a:chOff x="83012" y="4092536"/>
            <a:chExt cx="5420225" cy="2504816"/>
          </a:xfrm>
        </p:grpSpPr>
        <p:sp>
          <p:nvSpPr>
            <p:cNvPr id="17422" name="AutoShape 108">
              <a:extLst>
                <a:ext uri="{FF2B5EF4-FFF2-40B4-BE49-F238E27FC236}">
                  <a16:creationId xmlns:a16="http://schemas.microsoft.com/office/drawing/2014/main" id="{8A1C9E0F-3173-2BBC-D960-DE88063A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2" y="4092536"/>
              <a:ext cx="3480876" cy="2504816"/>
            </a:xfrm>
            <a:prstGeom prst="cloudCallout">
              <a:avLst>
                <a:gd name="adj1" fmla="val 70403"/>
                <a:gd name="adj2" fmla="val -2213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17423" name="矩形 67">
              <a:extLst>
                <a:ext uri="{FF2B5EF4-FFF2-40B4-BE49-F238E27FC236}">
                  <a16:creationId xmlns:a16="http://schemas.microsoft.com/office/drawing/2014/main" id="{ABDB1BA9-4E7E-7036-61C8-E8CB7A50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56" y="4293096"/>
              <a:ext cx="2964011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After adding 2 to each datum, the shape of the distribution remains unchanged.</a:t>
              </a:r>
            </a:p>
          </p:txBody>
        </p:sp>
        <p:pic>
          <p:nvPicPr>
            <p:cNvPr id="17424" name="圖片 1">
              <a:extLst>
                <a:ext uri="{FF2B5EF4-FFF2-40B4-BE49-F238E27FC236}">
                  <a16:creationId xmlns:a16="http://schemas.microsoft.com/office/drawing/2014/main" id="{D932FA2B-8B26-F20B-9B3D-72700EFA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129" y="4155955"/>
              <a:ext cx="2034108" cy="2288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4624E-7 L 0.07969 4.04624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314422" grpId="0" animBg="1"/>
      <p:bldP spid="314425" grpId="0"/>
      <p:bldP spid="314474" grpId="0"/>
      <p:bldP spid="70" grpId="0" animBg="1"/>
      <p:bldP spid="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>
            <a:extLst>
              <a:ext uri="{FF2B5EF4-FFF2-40B4-BE49-F238E27FC236}">
                <a16:creationId xmlns:a16="http://schemas.microsoft.com/office/drawing/2014/main" id="{F4EDD015-F8F0-9343-E2EE-89BAD5A7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757363"/>
            <a:ext cx="7704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Since the standard deviation takes all data into account, it may increase, decrease or remain unchanged if a datum is removed.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FBF4673E-6430-71B4-81F0-99547847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7632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5CBA57-DDD8-30D9-FA61-2BE900C6E8D3}"/>
              </a:ext>
            </a:extLst>
          </p:cNvPr>
          <p:cNvGraphicFramePr>
            <a:graphicFrameLocks noGrp="1"/>
          </p:cNvGraphicFramePr>
          <p:nvPr/>
        </p:nvGraphicFramePr>
        <p:xfrm>
          <a:off x="4211638" y="4652963"/>
          <a:ext cx="3384550" cy="100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6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HK" sz="2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standard deviation</a:t>
                      </a:r>
                      <a:endParaRPr lang="zh-HK" altLang="en-US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800" marB="45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2.9933…</a:t>
                      </a:r>
                      <a:endParaRPr lang="zh-HK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800" marB="45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B9E42A-5BD8-8E08-1D26-2975AD87F159}"/>
              </a:ext>
            </a:extLst>
          </p:cNvPr>
          <p:cNvGraphicFramePr>
            <a:graphicFrameLocks noGrp="1"/>
          </p:cNvGraphicFramePr>
          <p:nvPr/>
        </p:nvGraphicFramePr>
        <p:xfrm>
          <a:off x="4202113" y="2492375"/>
          <a:ext cx="3384550" cy="100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2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HK" sz="2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standard deviation</a:t>
                      </a:r>
                      <a:endParaRPr lang="zh-HK" altLang="en-US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HK" sz="2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4.1952…</a:t>
                      </a:r>
                      <a:endParaRPr lang="zh-HK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6">
            <a:extLst>
              <a:ext uri="{FF2B5EF4-FFF2-40B4-BE49-F238E27FC236}">
                <a16:creationId xmlns:a16="http://schemas.microsoft.com/office/drawing/2014/main" id="{C7385094-FD89-6B15-CE3A-00B74A584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12, 14, 16, 20, 22.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3937DFF-65E6-5CD9-B7EE-2AC4F5B9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5897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1: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equal to the mean, i.e. ‘16’.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721A5037-1BBB-B623-591D-07E3894A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Mean = 16,</a:t>
            </a:r>
            <a:endParaRPr lang="en-US" altLang="zh-TW" sz="2400">
              <a:solidFill>
                <a:srgbClr val="FF99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879D2A2-EA19-B38D-1444-32D58BFB8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412875"/>
            <a:ext cx="6245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3.83 (cor. to 3 sig. fig.)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FC8481-AD22-102F-C8F9-2314F6856E8B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492375"/>
          <a:ext cx="2519363" cy="100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25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12, 12, 14, 20, 22</a:t>
                      </a:r>
                      <a:endParaRPr lang="zh-HK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6">
            <a:extLst>
              <a:ext uri="{FF2B5EF4-FFF2-40B4-BE49-F238E27FC236}">
                <a16:creationId xmlns:a16="http://schemas.microsoft.com/office/drawing/2014/main" id="{CF19674D-29B3-7FE3-5F54-53DF1B7D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8783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2: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Remove a datum further away from the mean, say ‘22’.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7BEE6B-5F97-AECF-7E7C-E337EF7A8F4D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4652963"/>
          <a:ext cx="2519363" cy="100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6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HK" sz="2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data set</a:t>
                      </a:r>
                      <a:endParaRPr lang="zh-HK" altLang="en-US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800" marB="45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12, 12, 14, 16, 20</a:t>
                      </a:r>
                      <a:endParaRPr lang="zh-HK" altLang="en-US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800" marB="45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24">
            <a:extLst>
              <a:ext uri="{FF2B5EF4-FFF2-40B4-BE49-F238E27FC236}">
                <a16:creationId xmlns:a16="http://schemas.microsoft.com/office/drawing/2014/main" id="{5B8F316D-F6CE-D819-A3B5-0BB4B13F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73463"/>
            <a:ext cx="4752975" cy="495300"/>
          </a:xfrm>
          <a:prstGeom prst="wedgeRoundRectCallout">
            <a:avLst>
              <a:gd name="adj1" fmla="val 7046"/>
              <a:gd name="adj2" fmla="val -108972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standard deviation increases.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FEF80F01-D910-83DF-A920-24A60C53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732463"/>
            <a:ext cx="4924425" cy="504825"/>
          </a:xfrm>
          <a:prstGeom prst="wedgeRoundRectCallout">
            <a:avLst>
              <a:gd name="adj1" fmla="val 7222"/>
              <a:gd name="adj2" fmla="val -110690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standard deviation decreases.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8" grpId="0"/>
      <p:bldP spid="9" grpId="0"/>
      <p:bldP spid="11" grpId="0"/>
      <p:bldP spid="17" grpId="0" animBg="1"/>
      <p:bldP spid="17" grpId="1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>
            <a:extLst>
              <a:ext uri="{FF2B5EF4-FFF2-40B4-BE49-F238E27FC236}">
                <a16:creationId xmlns:a16="http://schemas.microsoft.com/office/drawing/2014/main" id="{81F1D03E-F355-AE43-2FC5-972F018BF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268413"/>
            <a:ext cx="7704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 general,</a:t>
            </a:r>
          </a:p>
        </p:txBody>
      </p:sp>
      <p:sp>
        <p:nvSpPr>
          <p:cNvPr id="37891" name="矩形 3">
            <a:extLst>
              <a:ext uri="{FF2B5EF4-FFF2-40B4-BE49-F238E27FC236}">
                <a16:creationId xmlns:a16="http://schemas.microsoft.com/office/drawing/2014/main" id="{56B54500-6B32-B3CB-6B11-0B9058A5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16113"/>
            <a:ext cx="77041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1.   if a datum equal to the mean is removed from a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data set which are not entirely the same, the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distribution will become less concentrated about the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mean. Therefore, the standard deviation will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increase.</a:t>
            </a:r>
          </a:p>
        </p:txBody>
      </p:sp>
      <p:sp>
        <p:nvSpPr>
          <p:cNvPr id="37892" name="矩形 4">
            <a:extLst>
              <a:ext uri="{FF2B5EF4-FFF2-40B4-BE49-F238E27FC236}">
                <a16:creationId xmlns:a16="http://schemas.microsoft.com/office/drawing/2014/main" id="{D27C2E00-CCFE-4FE5-8A5B-850F43B4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4154488"/>
            <a:ext cx="77041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2.   if a datum removed from a data set is further away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from the mean than all other data, the distribution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will become more concentrated about the mean.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Therefore, the standard deviation will decrease.</a:t>
            </a:r>
          </a:p>
        </p:txBody>
      </p:sp>
      <p:pic>
        <p:nvPicPr>
          <p:cNvPr id="6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67BE4AA-3B6B-1CA1-2106-8579EED1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135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1FED6F60-E35C-E270-A794-F7A14FF8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641350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7891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7">
            <a:extLst>
              <a:ext uri="{FF2B5EF4-FFF2-40B4-BE49-F238E27FC236}">
                <a16:creationId xmlns:a16="http://schemas.microsoft.com/office/drawing/2014/main" id="{8FCB555E-8E56-FB3B-42C7-0811D7A0D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8915" name="Rectangle 71">
            <a:extLst>
              <a:ext uri="{FF2B5EF4-FFF2-40B4-BE49-F238E27FC236}">
                <a16:creationId xmlns:a16="http://schemas.microsoft.com/office/drawing/2014/main" id="{4609F0DD-7716-F34C-7EEE-4FB9F992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36650"/>
            <a:ext cx="87122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following set of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{3, 6, 8, 9, 12, 14}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range and the standard deviation of the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If the datum ’14’ is removed,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(i)	  find the range and the standard deviation of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  remaining 5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(ii)  will the range and the standard deviation increase, 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decrease or remain unchanged? State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reasons for the results obtained.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(Give your answers correct to 3 significant figures if necessary.)</a:t>
            </a:r>
          </a:p>
        </p:txBody>
      </p:sp>
      <p:sp>
        <p:nvSpPr>
          <p:cNvPr id="12" name="Rectangle 137">
            <a:extLst>
              <a:ext uri="{FF2B5EF4-FFF2-40B4-BE49-F238E27FC236}">
                <a16:creationId xmlns:a16="http://schemas.microsoft.com/office/drawing/2014/main" id="{95FB189A-25E8-123C-282F-AB238E50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5264150"/>
            <a:ext cx="8416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Range = 14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3 = 11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Standard deviation ≈ 3.6362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			      = 3.64 (cor. to 3 sig. fig.)</a:t>
            </a:r>
          </a:p>
        </p:txBody>
      </p:sp>
      <p:grpSp>
        <p:nvGrpSpPr>
          <p:cNvPr id="13" name="Group 196">
            <a:extLst>
              <a:ext uri="{FF2B5EF4-FFF2-40B4-BE49-F238E27FC236}">
                <a16:creationId xmlns:a16="http://schemas.microsoft.com/office/drawing/2014/main" id="{CF71A42C-AC23-FF85-34D8-318645F70DE0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5640388"/>
            <a:ext cx="293688" cy="44450"/>
            <a:chOff x="2204" y="3213"/>
            <a:chExt cx="185" cy="28"/>
          </a:xfrm>
        </p:grpSpPr>
        <p:sp>
          <p:nvSpPr>
            <p:cNvPr id="38921" name="Line 192">
              <a:extLst>
                <a:ext uri="{FF2B5EF4-FFF2-40B4-BE49-F238E27FC236}">
                  <a16:creationId xmlns:a16="http://schemas.microsoft.com/office/drawing/2014/main" id="{27213991-5312-726C-1886-5D3309FC1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3241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22" name="Line 193">
              <a:extLst>
                <a:ext uri="{FF2B5EF4-FFF2-40B4-BE49-F238E27FC236}">
                  <a16:creationId xmlns:a16="http://schemas.microsoft.com/office/drawing/2014/main" id="{C7AB1143-3ED5-EB58-8184-75183C947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3213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6" name="Group 197">
            <a:extLst>
              <a:ext uri="{FF2B5EF4-FFF2-40B4-BE49-F238E27FC236}">
                <a16:creationId xmlns:a16="http://schemas.microsoft.com/office/drawing/2014/main" id="{CC51CD58-C564-08A4-F1B0-2186DE66796B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6523038"/>
            <a:ext cx="571500" cy="38100"/>
            <a:chOff x="2476" y="3501"/>
            <a:chExt cx="360" cy="24"/>
          </a:xfrm>
        </p:grpSpPr>
        <p:sp>
          <p:nvSpPr>
            <p:cNvPr id="38919" name="Line 194">
              <a:extLst>
                <a:ext uri="{FF2B5EF4-FFF2-40B4-BE49-F238E27FC236}">
                  <a16:creationId xmlns:a16="http://schemas.microsoft.com/office/drawing/2014/main" id="{E7F7DDFA-F863-5CC6-86CC-20FB66D73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20" name="Line 195">
              <a:extLst>
                <a:ext uri="{FF2B5EF4-FFF2-40B4-BE49-F238E27FC236}">
                  <a16:creationId xmlns:a16="http://schemas.microsoft.com/office/drawing/2014/main" id="{7948D97D-0328-9FA4-7C8F-E88BCD7D6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7">
            <a:extLst>
              <a:ext uri="{FF2B5EF4-FFF2-40B4-BE49-F238E27FC236}">
                <a16:creationId xmlns:a16="http://schemas.microsoft.com/office/drawing/2014/main" id="{4568BEED-900E-1377-4BD0-6C2148E0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9939" name="Rectangle 71">
            <a:extLst>
              <a:ext uri="{FF2B5EF4-FFF2-40B4-BE49-F238E27FC236}">
                <a16:creationId xmlns:a16="http://schemas.microsoft.com/office/drawing/2014/main" id="{0EE9E29D-D605-B817-7BA0-617AD425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36650"/>
            <a:ext cx="87122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following set of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{3, 6, 8, 9, 12, 14}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range and the standard deviation of the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If the datum ’14’ is removed,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(i)	  find the range and the standard deviation of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  remaining 5 data.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(ii)  will the range and the standard deviation increase, 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decrease or remain unchanged? State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reasons for the results obtained.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(Give your answers correct to 3 significant figures if necessary.)</a:t>
            </a:r>
          </a:p>
        </p:txBody>
      </p:sp>
      <p:sp>
        <p:nvSpPr>
          <p:cNvPr id="11" name="Rectangle 72">
            <a:extLst>
              <a:ext uri="{FF2B5EF4-FFF2-40B4-BE49-F238E27FC236}">
                <a16:creationId xmlns:a16="http://schemas.microsoft.com/office/drawing/2014/main" id="{D93E8FEA-75B1-F2D0-909C-538AF53A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5332413"/>
            <a:ext cx="8416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(i)	  New range =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>
                <a:latin typeface="Arial" panose="020B0604020202020204" pitchFamily="34" charset="0"/>
              </a:rPr>
              <a:t> 3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= 9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	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2400">
                <a:latin typeface="Arial" panose="020B0604020202020204" pitchFamily="34" charset="0"/>
              </a:rPr>
              <a:t>New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standard deviation = 3.01 (cor. to 3 sig. fig.)</a:t>
            </a:r>
          </a:p>
        </p:txBody>
      </p:sp>
      <p:grpSp>
        <p:nvGrpSpPr>
          <p:cNvPr id="19" name="Group 78">
            <a:extLst>
              <a:ext uri="{FF2B5EF4-FFF2-40B4-BE49-F238E27FC236}">
                <a16:creationId xmlns:a16="http://schemas.microsoft.com/office/drawing/2014/main" id="{799A48F7-A817-59BF-6DA9-BB332C2285CE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6162675"/>
            <a:ext cx="571500" cy="38100"/>
            <a:chOff x="2476" y="3501"/>
            <a:chExt cx="360" cy="24"/>
          </a:xfrm>
        </p:grpSpPr>
        <p:sp>
          <p:nvSpPr>
            <p:cNvPr id="39945" name="Line 79">
              <a:extLst>
                <a:ext uri="{FF2B5EF4-FFF2-40B4-BE49-F238E27FC236}">
                  <a16:creationId xmlns:a16="http://schemas.microsoft.com/office/drawing/2014/main" id="{40AC3F97-56CB-7002-7071-30E1E193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6" name="Line 80">
              <a:extLst>
                <a:ext uri="{FF2B5EF4-FFF2-40B4-BE49-F238E27FC236}">
                  <a16:creationId xmlns:a16="http://schemas.microsoft.com/office/drawing/2014/main" id="{31BC66A2-B4BD-F742-CF29-8FCF5DD9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22" name="Group 85">
            <a:extLst>
              <a:ext uri="{FF2B5EF4-FFF2-40B4-BE49-F238E27FC236}">
                <a16:creationId xmlns:a16="http://schemas.microsoft.com/office/drawing/2014/main" id="{C4A681E8-34EB-6A28-5BF3-CD6942BBE3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708650"/>
            <a:ext cx="215900" cy="42863"/>
            <a:chOff x="2783" y="3213"/>
            <a:chExt cx="221" cy="27"/>
          </a:xfrm>
        </p:grpSpPr>
        <p:sp>
          <p:nvSpPr>
            <p:cNvPr id="39943" name="Line 83">
              <a:extLst>
                <a:ext uri="{FF2B5EF4-FFF2-40B4-BE49-F238E27FC236}">
                  <a16:creationId xmlns:a16="http://schemas.microsoft.com/office/drawing/2014/main" id="{A68B25DB-6307-61F5-D78F-635AB0573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3213"/>
              <a:ext cx="2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4" name="Line 84">
              <a:extLst>
                <a:ext uri="{FF2B5EF4-FFF2-40B4-BE49-F238E27FC236}">
                  <a16:creationId xmlns:a16="http://schemas.microsoft.com/office/drawing/2014/main" id="{21FC1012-B439-C7D4-482D-C4AE0409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3240"/>
              <a:ext cx="2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A3FD371E-A2C7-53F0-4EB7-ED096D2C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3F0DC93E-F3DA-225F-05B4-BF41F649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125538"/>
            <a:ext cx="841692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(ii)  Since the maximum datum is decreased from 14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     12,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  Since the removed datum is further away from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mean than other data, removing it will make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distribution of data more concentrated about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mean. Therefore, the standard deviation is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       decreased.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CFEFE9-4B6E-E055-886C-E3E77F7B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1503363"/>
            <a:ext cx="340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range is decreased.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0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>
            <a:extLst>
              <a:ext uri="{FF2B5EF4-FFF2-40B4-BE49-F238E27FC236}">
                <a16:creationId xmlns:a16="http://schemas.microsoft.com/office/drawing/2014/main" id="{CE525118-C18D-21CF-5B8E-035F7476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28675"/>
            <a:ext cx="800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Adding a Datum to a Set of Data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379F16A8-B01B-DF6B-C6D4-9255BD30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47888"/>
            <a:ext cx="7704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When a datum is added to a set of data, the range will increase only if the added datum is larger than the largest datum or smaller than the smallest datum.</a:t>
            </a: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7B2C6F73-686C-D5DC-40EF-DB375144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6700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range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E530C2-ACE0-CEA7-BF55-79D5CB7D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78238"/>
            <a:ext cx="7704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Otherwise, the range will not be affected.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C4DE11-CDF4-7B0C-E2A6-09AB5D822754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2997200"/>
          <a:ext cx="2303463" cy="1081088"/>
        </p:xfrm>
        <a:graphic>
          <a:graphicData uri="http://schemas.openxmlformats.org/drawingml/2006/table">
            <a:tbl>
              <a:tblPr firstRow="1" bandRow="1"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1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90" marB="45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HK" sz="2200" b="0" baseline="0" dirty="0">
                          <a:solidFill>
                            <a:srgbClr val="CC0099"/>
                          </a:solidFill>
                        </a:rPr>
                        <a:t>10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= 16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90" marB="45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7A745D1A-05A5-523A-181C-CE8AB213C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18, 20,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2DE2FF94-B2B6-F77D-AE7B-05E5D72E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1: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smaller than the smallest datum, say ‘</a:t>
            </a:r>
            <a:r>
              <a:rPr lang="en-US" altLang="zh-TW" sz="23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2E02FDF1-9981-675B-B4BA-859574623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36885378-AA3A-D4D1-2E54-239142C27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2430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14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96A879B-5AD5-4D7C-F468-164FB50D619B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2997200"/>
          <a:ext cx="3887788" cy="1081088"/>
        </p:xfrm>
        <a:graphic>
          <a:graphicData uri="http://schemas.openxmlformats.org/drawingml/2006/table">
            <a:tbl>
              <a:tblPr firstRow="1" bandRow="1"/>
              <a:tblGrid>
                <a:gridCol w="3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1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0" marB="45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10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14, 16, 18,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20, 20, </a:t>
                      </a:r>
                      <a:r>
                        <a:rPr lang="en-US" altLang="zh-HK" sz="2200" b="0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  <a:endParaRPr lang="zh-HK" altLang="en-US" sz="2200" b="0" kern="1200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90" marB="45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24">
            <a:extLst>
              <a:ext uri="{FF2B5EF4-FFF2-40B4-BE49-F238E27FC236}">
                <a16:creationId xmlns:a16="http://schemas.microsoft.com/office/drawing/2014/main" id="{F72F5FAC-4EF7-7133-2174-F5809F13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4006850"/>
            <a:ext cx="39925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smallest datum decreases to 10.</a:t>
            </a: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6022DBEC-2618-ADDF-78D4-FB621119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438650"/>
            <a:ext cx="2879725" cy="719138"/>
          </a:xfrm>
          <a:prstGeom prst="wedgeRoundRectCallout">
            <a:avLst>
              <a:gd name="adj1" fmla="val 7000"/>
              <a:gd name="adj2" fmla="val -11680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4" grpId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6">
            <a:extLst>
              <a:ext uri="{FF2B5EF4-FFF2-40B4-BE49-F238E27FC236}">
                <a16:creationId xmlns:a16="http://schemas.microsoft.com/office/drawing/2014/main" id="{5A824DE4-638E-8ADD-7C23-CCE1C4E4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18, 20,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44035" name="Text Box 16">
            <a:extLst>
              <a:ext uri="{FF2B5EF4-FFF2-40B4-BE49-F238E27FC236}">
                <a16:creationId xmlns:a16="http://schemas.microsoft.com/office/drawing/2014/main" id="{CB817BB1-4441-3621-A121-14A2AA5A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44036" name="Text Box 16">
            <a:extLst>
              <a:ext uri="{FF2B5EF4-FFF2-40B4-BE49-F238E27FC236}">
                <a16:creationId xmlns:a16="http://schemas.microsoft.com/office/drawing/2014/main" id="{6392F3BC-59DA-2929-31E8-F41466A0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2430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14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BD97D4B-4D21-23E0-17CC-9874D288D8EF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2997200"/>
          <a:ext cx="2303463" cy="1081088"/>
        </p:xfrm>
        <a:graphic>
          <a:graphicData uri="http://schemas.openxmlformats.org/drawingml/2006/table">
            <a:tbl>
              <a:tblPr firstRow="1" bandRow="1"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14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 Box 16">
            <a:extLst>
              <a:ext uri="{FF2B5EF4-FFF2-40B4-BE49-F238E27FC236}">
                <a16:creationId xmlns:a16="http://schemas.microsoft.com/office/drawing/2014/main" id="{785DF679-6CB6-A4B7-131F-26DAA0A9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43597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2: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between the smallest and the largest</a:t>
            </a:r>
            <a:b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             data, say ‘</a:t>
            </a:r>
            <a:r>
              <a:rPr lang="en-US" altLang="zh-TW" sz="23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13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366D2AE-98F6-9040-2F1E-38DA53E0185A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2997200"/>
          <a:ext cx="3887788" cy="1081088"/>
        </p:xfrm>
        <a:graphic>
          <a:graphicData uri="http://schemas.openxmlformats.org/drawingml/2006/table">
            <a:tbl>
              <a:tblPr firstRow="1" bandRow="1"/>
              <a:tblGrid>
                <a:gridCol w="3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13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14, 16, 18,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20, 20, </a:t>
                      </a:r>
                      <a:r>
                        <a:rPr lang="en-US" altLang="zh-HK" sz="2200" b="0" baseline="0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HK" altLang="en-US" sz="2200" b="0" dirty="0">
                        <a:solidFill>
                          <a:srgbClr val="FF0000"/>
                        </a:solidFill>
                      </a:endParaRPr>
                    </a:p>
                  </a:txBody>
                  <a:tcPr marT="45812" marB="4581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AutoShape 24">
            <a:extLst>
              <a:ext uri="{FF2B5EF4-FFF2-40B4-BE49-F238E27FC236}">
                <a16:creationId xmlns:a16="http://schemas.microsoft.com/office/drawing/2014/main" id="{2575810F-19E2-3916-386B-64747894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438650"/>
            <a:ext cx="2879725" cy="719138"/>
          </a:xfrm>
          <a:prstGeom prst="wedgeRoundRectCallout">
            <a:avLst>
              <a:gd name="adj1" fmla="val 7000"/>
              <a:gd name="adj2" fmla="val -11680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remains unchanged.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A81FB308-CC7F-582D-7FA9-4AD7AFD1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4006850"/>
            <a:ext cx="399256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smallest and the largest datum remain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2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EC996B-0757-939B-B224-94C771B0C347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2997200"/>
          <a:ext cx="2303463" cy="1079500"/>
        </p:xfrm>
        <a:graphic>
          <a:graphicData uri="http://schemas.openxmlformats.org/drawingml/2006/table">
            <a:tbl>
              <a:tblPr firstRow="1" bandRow="1"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57" marB="457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28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16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57" marB="457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66" name="Text Box 16">
            <a:extLst>
              <a:ext uri="{FF2B5EF4-FFF2-40B4-BE49-F238E27FC236}">
                <a16:creationId xmlns:a16="http://schemas.microsoft.com/office/drawing/2014/main" id="{4B91C56C-D47D-849F-DD1E-E9BA5124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14, 16, 18, 20, 20,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.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2799E565-44B3-E631-5BF8-2699C6A4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3: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greater than the largest datum, say ‘</a:t>
            </a:r>
            <a:r>
              <a:rPr lang="en-US" altLang="zh-TW" sz="23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28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sp>
        <p:nvSpPr>
          <p:cNvPr id="45068" name="Text Box 16">
            <a:extLst>
              <a:ext uri="{FF2B5EF4-FFF2-40B4-BE49-F238E27FC236}">
                <a16:creationId xmlns:a16="http://schemas.microsoft.com/office/drawing/2014/main" id="{CE200762-09EE-65E2-9A08-77B05A91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Range =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26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0066FF"/>
                </a:solidFill>
                <a:latin typeface="Arial" panose="020B0604020202020204" pitchFamily="34" charset="0"/>
                <a:ea typeface="Arial Unicode MS" pitchFamily="34" charset="-120"/>
              </a:rPr>
              <a:t>12</a:t>
            </a:r>
          </a:p>
        </p:txBody>
      </p:sp>
      <p:sp>
        <p:nvSpPr>
          <p:cNvPr id="45069" name="Text Box 16">
            <a:extLst>
              <a:ext uri="{FF2B5EF4-FFF2-40B4-BE49-F238E27FC236}">
                <a16:creationId xmlns:a16="http://schemas.microsoft.com/office/drawing/2014/main" id="{E455706D-B9EF-C833-5BF9-F4DF50D9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2430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14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629491D-02FD-6D9C-D82E-45A3B3F69AA4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2997200"/>
          <a:ext cx="3887788" cy="1079500"/>
        </p:xfrm>
        <a:graphic>
          <a:graphicData uri="http://schemas.openxmlformats.org/drawingml/2006/table">
            <a:tbl>
              <a:tblPr firstRow="1" bandRow="1"/>
              <a:tblGrid>
                <a:gridCol w="3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7" marB="457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66FF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14, 16, 18,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20, 20, </a:t>
                      </a:r>
                      <a:r>
                        <a:rPr lang="en-US" altLang="zh-HK" sz="2200" b="0" baseline="0" dirty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HK" sz="2200" b="0" baseline="0" dirty="0">
                          <a:solidFill>
                            <a:srgbClr val="CC0099"/>
                          </a:solidFill>
                        </a:rPr>
                        <a:t>28</a:t>
                      </a:r>
                      <a:endParaRPr lang="zh-HK" altLang="en-US" sz="2200" b="0" dirty="0">
                        <a:solidFill>
                          <a:srgbClr val="CC0099"/>
                        </a:solidFill>
                      </a:endParaRPr>
                    </a:p>
                  </a:txBody>
                  <a:tcPr marT="45757" marB="457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24">
            <a:extLst>
              <a:ext uri="{FF2B5EF4-FFF2-40B4-BE49-F238E27FC236}">
                <a16:creationId xmlns:a16="http://schemas.microsoft.com/office/drawing/2014/main" id="{23198FB3-E4B5-6D51-14E4-45CAC984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4017963"/>
            <a:ext cx="38496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                                                                      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The largest datum increases to 28.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30A21380-ECB5-7243-8E14-1B8A4E18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449763"/>
            <a:ext cx="2879725" cy="719137"/>
          </a:xfrm>
          <a:prstGeom prst="wedgeRoundRectCallout">
            <a:avLst>
              <a:gd name="adj1" fmla="val 7000"/>
              <a:gd name="adj2" fmla="val -116806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range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>
            <a:extLst>
              <a:ext uri="{FF2B5EF4-FFF2-40B4-BE49-F238E27FC236}">
                <a16:creationId xmlns:a16="http://schemas.microsoft.com/office/drawing/2014/main" id="{CE2831FF-FCC6-C14D-F83D-E6CCE659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Adding a Common Constant to Each Datum</a:t>
            </a:r>
          </a:p>
        </p:txBody>
      </p:sp>
      <p:grpSp>
        <p:nvGrpSpPr>
          <p:cNvPr id="18435" name="Group 132">
            <a:extLst>
              <a:ext uri="{FF2B5EF4-FFF2-40B4-BE49-F238E27FC236}">
                <a16:creationId xmlns:a16="http://schemas.microsoft.com/office/drawing/2014/main" id="{5919A1E6-DCF0-D203-7494-4AD023998283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1946275"/>
            <a:ext cx="4062412" cy="1439863"/>
            <a:chOff x="295" y="1253"/>
            <a:chExt cx="2559" cy="907"/>
          </a:xfrm>
        </p:grpSpPr>
        <p:grpSp>
          <p:nvGrpSpPr>
            <p:cNvPr id="18497" name="Group 52">
              <a:extLst>
                <a:ext uri="{FF2B5EF4-FFF2-40B4-BE49-F238E27FC236}">
                  <a16:creationId xmlns:a16="http://schemas.microsoft.com/office/drawing/2014/main" id="{EBDB2A9F-05C1-EDE1-36FF-09D1B6468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" y="1308"/>
              <a:ext cx="733" cy="385"/>
              <a:chOff x="811" y="1535"/>
              <a:chExt cx="733" cy="385"/>
            </a:xfrm>
          </p:grpSpPr>
          <p:sp>
            <p:nvSpPr>
              <p:cNvPr id="18511" name="Oval 21">
                <a:extLst>
                  <a:ext uri="{FF2B5EF4-FFF2-40B4-BE49-F238E27FC236}">
                    <a16:creationId xmlns:a16="http://schemas.microsoft.com/office/drawing/2014/main" id="{731A5717-3738-07F3-E6DC-D9961E79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2" name="Oval 22">
                <a:extLst>
                  <a:ext uri="{FF2B5EF4-FFF2-40B4-BE49-F238E27FC236}">
                    <a16:creationId xmlns:a16="http://schemas.microsoft.com/office/drawing/2014/main" id="{004AD5E7-CA72-8A61-A274-19550FD6A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3" name="Oval 23">
                <a:extLst>
                  <a:ext uri="{FF2B5EF4-FFF2-40B4-BE49-F238E27FC236}">
                    <a16:creationId xmlns:a16="http://schemas.microsoft.com/office/drawing/2014/main" id="{64FDB923-1BE6-284C-F9B8-81B1E1A68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4" name="Oval 24">
                <a:extLst>
                  <a:ext uri="{FF2B5EF4-FFF2-40B4-BE49-F238E27FC236}">
                    <a16:creationId xmlns:a16="http://schemas.microsoft.com/office/drawing/2014/main" id="{40F87084-9227-1D93-5C1D-776B9A15B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5" name="Oval 25">
                <a:extLst>
                  <a:ext uri="{FF2B5EF4-FFF2-40B4-BE49-F238E27FC236}">
                    <a16:creationId xmlns:a16="http://schemas.microsoft.com/office/drawing/2014/main" id="{862BABD5-9CE6-C33A-E642-253E09347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6" name="Oval 26">
                <a:extLst>
                  <a:ext uri="{FF2B5EF4-FFF2-40B4-BE49-F238E27FC236}">
                    <a16:creationId xmlns:a16="http://schemas.microsoft.com/office/drawing/2014/main" id="{4649B00F-8D3C-49C3-80B5-017E75067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7" name="Oval 27">
                <a:extLst>
                  <a:ext uri="{FF2B5EF4-FFF2-40B4-BE49-F238E27FC236}">
                    <a16:creationId xmlns:a16="http://schemas.microsoft.com/office/drawing/2014/main" id="{B5C90ED5-DA22-49C4-BB57-DD3B6E85B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648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8518" name="Oval 28">
                <a:extLst>
                  <a:ext uri="{FF2B5EF4-FFF2-40B4-BE49-F238E27FC236}">
                    <a16:creationId xmlns:a16="http://schemas.microsoft.com/office/drawing/2014/main" id="{67691BA9-DAAA-C67C-07F3-916A3C35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53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98" name="Group 84">
              <a:extLst>
                <a:ext uri="{FF2B5EF4-FFF2-40B4-BE49-F238E27FC236}">
                  <a16:creationId xmlns:a16="http://schemas.microsoft.com/office/drawing/2014/main" id="{40A0DBC5-967E-80B2-ACBC-5313357B3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36"/>
              <a:ext cx="2559" cy="324"/>
              <a:chOff x="295" y="2063"/>
              <a:chExt cx="2559" cy="324"/>
            </a:xfrm>
          </p:grpSpPr>
          <p:sp>
            <p:nvSpPr>
              <p:cNvPr id="18500" name="Line 7">
                <a:extLst>
                  <a:ext uri="{FF2B5EF4-FFF2-40B4-BE49-F238E27FC236}">
                    <a16:creationId xmlns:a16="http://schemas.microsoft.com/office/drawing/2014/main" id="{5460FAD3-5809-D0E7-5709-DFF7C7754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1" name="Line 9">
                <a:extLst>
                  <a:ext uri="{FF2B5EF4-FFF2-40B4-BE49-F238E27FC236}">
                    <a16:creationId xmlns:a16="http://schemas.microsoft.com/office/drawing/2014/main" id="{90C0AF62-387F-54A9-1BDB-F4958114C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2" name="Text Box 19">
                <a:extLst>
                  <a:ext uri="{FF2B5EF4-FFF2-40B4-BE49-F238E27FC236}">
                    <a16:creationId xmlns:a16="http://schemas.microsoft.com/office/drawing/2014/main" id="{E64988BD-FA10-064B-C009-5662B49FB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8503" name="Line 32">
                <a:extLst>
                  <a:ext uri="{FF2B5EF4-FFF2-40B4-BE49-F238E27FC236}">
                    <a16:creationId xmlns:a16="http://schemas.microsoft.com/office/drawing/2014/main" id="{818E46E6-55E2-1DDA-609E-FA8DD1206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4" name="Line 33">
                <a:extLst>
                  <a:ext uri="{FF2B5EF4-FFF2-40B4-BE49-F238E27FC236}">
                    <a16:creationId xmlns:a16="http://schemas.microsoft.com/office/drawing/2014/main" id="{8F865EBD-8611-41F7-2C75-2C6221669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5" name="Line 45">
                <a:extLst>
                  <a:ext uri="{FF2B5EF4-FFF2-40B4-BE49-F238E27FC236}">
                    <a16:creationId xmlns:a16="http://schemas.microsoft.com/office/drawing/2014/main" id="{2226A101-605B-CDB1-98E9-EAC5B382F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6" name="Line 46">
                <a:extLst>
                  <a:ext uri="{FF2B5EF4-FFF2-40B4-BE49-F238E27FC236}">
                    <a16:creationId xmlns:a16="http://schemas.microsoft.com/office/drawing/2014/main" id="{F6AD33F9-FEAC-32F4-D5D0-FED7B0287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7" name="Line 47">
                <a:extLst>
                  <a:ext uri="{FF2B5EF4-FFF2-40B4-BE49-F238E27FC236}">
                    <a16:creationId xmlns:a16="http://schemas.microsoft.com/office/drawing/2014/main" id="{D3CEFE3B-A599-662A-5E92-33F0A8B20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8" name="Line 48">
                <a:extLst>
                  <a:ext uri="{FF2B5EF4-FFF2-40B4-BE49-F238E27FC236}">
                    <a16:creationId xmlns:a16="http://schemas.microsoft.com/office/drawing/2014/main" id="{24A844C4-C5B0-6980-4BB3-A7E1D251A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09" name="Line 49">
                <a:extLst>
                  <a:ext uri="{FF2B5EF4-FFF2-40B4-BE49-F238E27FC236}">
                    <a16:creationId xmlns:a16="http://schemas.microsoft.com/office/drawing/2014/main" id="{1C0DFF62-FABD-E1F7-9108-237651EC2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510" name="Line 51">
                <a:extLst>
                  <a:ext uri="{FF2B5EF4-FFF2-40B4-BE49-F238E27FC236}">
                    <a16:creationId xmlns:a16="http://schemas.microsoft.com/office/drawing/2014/main" id="{C8A4BE74-5B9C-8D70-923E-7B6F66B70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8499" name="Text Box 53">
              <a:extLst>
                <a:ext uri="{FF2B5EF4-FFF2-40B4-BE49-F238E27FC236}">
                  <a16:creationId xmlns:a16="http://schemas.microsoft.com/office/drawing/2014/main" id="{4568AC7B-07CA-42D7-1AAE-25C2E57CD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1253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Data set A</a:t>
              </a:r>
            </a:p>
          </p:txBody>
        </p:sp>
      </p:grpSp>
      <p:sp>
        <p:nvSpPr>
          <p:cNvPr id="18436" name="AutoShape 54">
            <a:extLst>
              <a:ext uri="{FF2B5EF4-FFF2-40B4-BE49-F238E27FC236}">
                <a16:creationId xmlns:a16="http://schemas.microsoft.com/office/drawing/2014/main" id="{F393A7D1-3518-8C1E-F258-D436233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57346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8437" name="Text Box 57">
            <a:extLst>
              <a:ext uri="{FF2B5EF4-FFF2-40B4-BE49-F238E27FC236}">
                <a16:creationId xmlns:a16="http://schemas.microsoft.com/office/drawing/2014/main" id="{AC37480D-13B3-1E1D-138E-F2DC37547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3471863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</a:rPr>
              <a:t>Add 2 to each datum</a:t>
            </a:r>
          </a:p>
        </p:txBody>
      </p:sp>
      <p:grpSp>
        <p:nvGrpSpPr>
          <p:cNvPr id="18438" name="Group 85">
            <a:extLst>
              <a:ext uri="{FF2B5EF4-FFF2-40B4-BE49-F238E27FC236}">
                <a16:creationId xmlns:a16="http://schemas.microsoft.com/office/drawing/2014/main" id="{56760DC7-D328-3051-9A91-97F6AC5EDF05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5300663"/>
            <a:ext cx="4062412" cy="514350"/>
            <a:chOff x="295" y="2063"/>
            <a:chExt cx="2559" cy="324"/>
          </a:xfrm>
        </p:grpSpPr>
        <p:sp>
          <p:nvSpPr>
            <p:cNvPr id="18486" name="Line 86">
              <a:extLst>
                <a:ext uri="{FF2B5EF4-FFF2-40B4-BE49-F238E27FC236}">
                  <a16:creationId xmlns:a16="http://schemas.microsoft.com/office/drawing/2014/main" id="{FA32873D-8630-ADA7-E32F-85AB1E0BC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113"/>
              <a:ext cx="2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87" name="Line 87">
              <a:extLst>
                <a:ext uri="{FF2B5EF4-FFF2-40B4-BE49-F238E27FC236}">
                  <a16:creationId xmlns:a16="http://schemas.microsoft.com/office/drawing/2014/main" id="{63565999-8D0C-2D1A-83F1-B8885AC4E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88" name="Text Box 88">
              <a:extLst>
                <a:ext uri="{FF2B5EF4-FFF2-40B4-BE49-F238E27FC236}">
                  <a16:creationId xmlns:a16="http://schemas.microsoft.com/office/drawing/2014/main" id="{67E6651A-E12E-3E6D-E612-2CA411358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" y="2156"/>
              <a:ext cx="2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 1   </a:t>
              </a:r>
              <a:r>
                <a:rPr lang="en-US" altLang="zh-TW" sz="15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2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3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4   </a:t>
              </a:r>
              <a:r>
                <a:rPr lang="en-US" altLang="zh-TW" sz="200">
                  <a:latin typeface="Arial" panose="020B0604020202020204" pitchFamily="34" charset="0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5 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6   </a:t>
              </a:r>
              <a:r>
                <a:rPr lang="en-US" altLang="zh-TW" sz="200">
                  <a:latin typeface="Arial" panose="020B0604020202020204" pitchFamily="34" charset="0"/>
                </a:rPr>
                <a:t>1  </a:t>
              </a:r>
              <a:r>
                <a:rPr lang="en-US" altLang="zh-TW" sz="1800">
                  <a:latin typeface="Arial" panose="020B0604020202020204" pitchFamily="34" charset="0"/>
                </a:rPr>
                <a:t>7 </a:t>
              </a:r>
              <a:r>
                <a:rPr lang="en-US" altLang="zh-TW" sz="200">
                  <a:latin typeface="Arial" panose="020B0604020202020204" pitchFamily="34" charset="0"/>
                </a:rPr>
                <a:t>    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  <a:r>
                <a:rPr lang="en-US" altLang="zh-TW" sz="4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8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8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8489" name="Line 89">
              <a:extLst>
                <a:ext uri="{FF2B5EF4-FFF2-40B4-BE49-F238E27FC236}">
                  <a16:creationId xmlns:a16="http://schemas.microsoft.com/office/drawing/2014/main" id="{5E320EA5-96D0-432C-6777-8E9E0EE20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0" name="Line 90">
              <a:extLst>
                <a:ext uri="{FF2B5EF4-FFF2-40B4-BE49-F238E27FC236}">
                  <a16:creationId xmlns:a16="http://schemas.microsoft.com/office/drawing/2014/main" id="{C5B831ED-A075-BAF8-DE6C-A6071D79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1" name="Line 91">
              <a:extLst>
                <a:ext uri="{FF2B5EF4-FFF2-40B4-BE49-F238E27FC236}">
                  <a16:creationId xmlns:a16="http://schemas.microsoft.com/office/drawing/2014/main" id="{307D50F3-54BD-3303-A126-861BA247B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2" name="Line 92">
              <a:extLst>
                <a:ext uri="{FF2B5EF4-FFF2-40B4-BE49-F238E27FC236}">
                  <a16:creationId xmlns:a16="http://schemas.microsoft.com/office/drawing/2014/main" id="{C6CA830A-9A58-05FA-444B-7085396E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3" name="Line 93">
              <a:extLst>
                <a:ext uri="{FF2B5EF4-FFF2-40B4-BE49-F238E27FC236}">
                  <a16:creationId xmlns:a16="http://schemas.microsoft.com/office/drawing/2014/main" id="{0AD8E14E-12BF-24C7-D92C-D6B3B2EA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4" name="Line 94">
              <a:extLst>
                <a:ext uri="{FF2B5EF4-FFF2-40B4-BE49-F238E27FC236}">
                  <a16:creationId xmlns:a16="http://schemas.microsoft.com/office/drawing/2014/main" id="{F7B241E6-E343-6AAF-0CB7-6CE7072D4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5" name="Line 95">
              <a:extLst>
                <a:ext uri="{FF2B5EF4-FFF2-40B4-BE49-F238E27FC236}">
                  <a16:creationId xmlns:a16="http://schemas.microsoft.com/office/drawing/2014/main" id="{E23CF491-1196-34F7-1206-A2865A4FB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96" name="Line 96">
              <a:extLst>
                <a:ext uri="{FF2B5EF4-FFF2-40B4-BE49-F238E27FC236}">
                  <a16:creationId xmlns:a16="http://schemas.microsoft.com/office/drawing/2014/main" id="{8B297967-BB61-73EF-A83D-A9936CEB1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8439" name="Text Box 106">
            <a:extLst>
              <a:ext uri="{FF2B5EF4-FFF2-40B4-BE49-F238E27FC236}">
                <a16:creationId xmlns:a16="http://schemas.microsoft.com/office/drawing/2014/main" id="{BF49D3A1-2728-120F-A9BD-E9093C479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36562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Data set B</a:t>
            </a:r>
          </a:p>
        </p:txBody>
      </p:sp>
      <p:sp>
        <p:nvSpPr>
          <p:cNvPr id="18440" name="Text Box 16">
            <a:extLst>
              <a:ext uri="{FF2B5EF4-FFF2-40B4-BE49-F238E27FC236}">
                <a16:creationId xmlns:a16="http://schemas.microsoft.com/office/drawing/2014/main" id="{08CF7861-83DB-D4D0-B007-17E4018B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095375"/>
            <a:ext cx="4356100" cy="461963"/>
          </a:xfrm>
          <a:prstGeom prst="rect">
            <a:avLst/>
          </a:prstGeom>
          <a:solidFill>
            <a:srgbClr val="FDC9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1, 2, 2, 3, 3, 3, 3, 4</a:t>
            </a:r>
          </a:p>
        </p:txBody>
      </p:sp>
      <p:sp>
        <p:nvSpPr>
          <p:cNvPr id="18441" name="Text Box 16">
            <a:extLst>
              <a:ext uri="{FF2B5EF4-FFF2-40B4-BE49-F238E27FC236}">
                <a16:creationId xmlns:a16="http://schemas.microsoft.com/office/drawing/2014/main" id="{E10A9F44-86F7-59A9-66D0-6C47C5EC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500438"/>
            <a:ext cx="4356100" cy="461962"/>
          </a:xfrm>
          <a:prstGeom prst="rect">
            <a:avLst/>
          </a:prstGeom>
          <a:solidFill>
            <a:srgbClr val="CEC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3, 4, 4, 5, 5, 5, 5, 6</a:t>
            </a:r>
          </a:p>
        </p:txBody>
      </p:sp>
      <p:grpSp>
        <p:nvGrpSpPr>
          <p:cNvPr id="18442" name="Group 97">
            <a:extLst>
              <a:ext uri="{FF2B5EF4-FFF2-40B4-BE49-F238E27FC236}">
                <a16:creationId xmlns:a16="http://schemas.microsoft.com/office/drawing/2014/main" id="{EEB45A0D-DD8A-7DD3-EDED-7D0196DF477C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4459288"/>
            <a:ext cx="1163638" cy="611187"/>
            <a:chOff x="811" y="1535"/>
            <a:chExt cx="733" cy="385"/>
          </a:xfrm>
        </p:grpSpPr>
        <p:sp>
          <p:nvSpPr>
            <p:cNvPr id="18478" name="Oval 98">
              <a:extLst>
                <a:ext uri="{FF2B5EF4-FFF2-40B4-BE49-F238E27FC236}">
                  <a16:creationId xmlns:a16="http://schemas.microsoft.com/office/drawing/2014/main" id="{B15BB56C-737C-0388-303E-D4872896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79" name="Oval 99">
              <a:extLst>
                <a:ext uri="{FF2B5EF4-FFF2-40B4-BE49-F238E27FC236}">
                  <a16:creationId xmlns:a16="http://schemas.microsoft.com/office/drawing/2014/main" id="{0F77E9B4-AABE-D1E6-645B-76747710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0" name="Oval 100">
              <a:extLst>
                <a:ext uri="{FF2B5EF4-FFF2-40B4-BE49-F238E27FC236}">
                  <a16:creationId xmlns:a16="http://schemas.microsoft.com/office/drawing/2014/main" id="{87492761-F380-EE16-3864-F2B7F2BA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1" name="Oval 101">
              <a:extLst>
                <a:ext uri="{FF2B5EF4-FFF2-40B4-BE49-F238E27FC236}">
                  <a16:creationId xmlns:a16="http://schemas.microsoft.com/office/drawing/2014/main" id="{B67F2767-01EA-A465-776F-0BC9166BD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2" name="Oval 102">
              <a:extLst>
                <a:ext uri="{FF2B5EF4-FFF2-40B4-BE49-F238E27FC236}">
                  <a16:creationId xmlns:a16="http://schemas.microsoft.com/office/drawing/2014/main" id="{C08244D4-EC19-5A5D-EA7E-433B7282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762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3" name="Oval 103">
              <a:extLst>
                <a:ext uri="{FF2B5EF4-FFF2-40B4-BE49-F238E27FC236}">
                  <a16:creationId xmlns:a16="http://schemas.microsoft.com/office/drawing/2014/main" id="{92AA5533-A8D9-E09D-A147-280695A1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87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4" name="Oval 104">
              <a:extLst>
                <a:ext uri="{FF2B5EF4-FFF2-40B4-BE49-F238E27FC236}">
                  <a16:creationId xmlns:a16="http://schemas.microsoft.com/office/drawing/2014/main" id="{FEEB5ADF-2FF8-1EF8-E616-E6EF343B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648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485" name="Oval 105">
              <a:extLst>
                <a:ext uri="{FF2B5EF4-FFF2-40B4-BE49-F238E27FC236}">
                  <a16:creationId xmlns:a16="http://schemas.microsoft.com/office/drawing/2014/main" id="{92540DAB-A70F-0A8D-A980-7B6CACBF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535"/>
              <a:ext cx="45" cy="4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69" name="Text Box 16">
            <a:extLst>
              <a:ext uri="{FF2B5EF4-FFF2-40B4-BE49-F238E27FC236}">
                <a16:creationId xmlns:a16="http://schemas.microsoft.com/office/drawing/2014/main" id="{1117B3EA-6B5F-7305-E515-E1C8F6C9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776413"/>
            <a:ext cx="3382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Range = 4 </a:t>
            </a:r>
            <a:r>
              <a:rPr lang="en-US" altLang="zh-HK" sz="2400" kern="0" dirty="0">
                <a:solidFill>
                  <a:srgbClr val="000000"/>
                </a:solidFill>
              </a:rPr>
              <a:t>–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/>
                <a:ea typeface="Arial Unicode MS" pitchFamily="34" charset="-120"/>
                <a:cs typeface="Times New Roman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Times New Roman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= 3</a:t>
            </a: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A82FFC61-63C3-08A4-7F7D-8DA6D4C7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2244725"/>
            <a:ext cx="2836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Inter-quartile range</a:t>
            </a: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BD892CBA-2FD1-7E46-CD3F-8D781090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2706688"/>
            <a:ext cx="41005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0.857</a:t>
            </a:r>
          </a:p>
        </p:txBody>
      </p:sp>
      <p:sp>
        <p:nvSpPr>
          <p:cNvPr id="73" name="Text Box 16">
            <a:extLst>
              <a:ext uri="{FF2B5EF4-FFF2-40B4-BE49-F238E27FC236}">
                <a16:creationId xmlns:a16="http://schemas.microsoft.com/office/drawing/2014/main" id="{065D407B-A220-732B-B2B4-3BEA6CE51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273550"/>
            <a:ext cx="3382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Range = 6 </a:t>
            </a:r>
            <a:r>
              <a:rPr lang="en-US" altLang="zh-HK" sz="2400" kern="0" dirty="0">
                <a:solidFill>
                  <a:srgbClr val="000000"/>
                </a:solidFill>
              </a:rPr>
              <a:t>–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/>
                <a:ea typeface="Arial Unicode MS" pitchFamily="34" charset="-120"/>
                <a:cs typeface="Times New Roman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Times New Roman"/>
              </a:rPr>
              <a:t>3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= 3</a:t>
            </a: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4DE6108D-5106-B839-CA03-88810C1E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741863"/>
            <a:ext cx="2836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Inter-quartile range</a:t>
            </a: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EBCCA836-5216-4612-0840-71254730C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203825"/>
            <a:ext cx="4100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0.857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688AD58-308F-5210-466A-BA02CF4B02D2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4233863"/>
            <a:ext cx="3833812" cy="469900"/>
            <a:chOff x="3081754" y="3996592"/>
            <a:chExt cx="3832643" cy="471249"/>
          </a:xfrm>
        </p:grpSpPr>
        <p:sp>
          <p:nvSpPr>
            <p:cNvPr id="18476" name="AutoShape 33">
              <a:extLst>
                <a:ext uri="{FF2B5EF4-FFF2-40B4-BE49-F238E27FC236}">
                  <a16:creationId xmlns:a16="http://schemas.microsoft.com/office/drawing/2014/main" id="{167ABE22-C309-876D-ADE9-5BB575D70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3996592"/>
              <a:ext cx="3688627" cy="471249"/>
            </a:xfrm>
            <a:prstGeom prst="wedgeRoundRectCallout">
              <a:avLst>
                <a:gd name="adj1" fmla="val -58597"/>
                <a:gd name="adj2" fmla="val 5065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18477" name="矩形 5">
              <a:extLst>
                <a:ext uri="{FF2B5EF4-FFF2-40B4-BE49-F238E27FC236}">
                  <a16:creationId xmlns:a16="http://schemas.microsoft.com/office/drawing/2014/main" id="{9915F3F1-42AB-F3BD-74FC-164681BA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range remains unchanged.</a:t>
              </a: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D1BED195-C97A-CE6C-8C03-5CADE9ECBA2D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4770438"/>
            <a:ext cx="3067050" cy="766762"/>
            <a:chOff x="3081754" y="3996592"/>
            <a:chExt cx="3832643" cy="767313"/>
          </a:xfrm>
        </p:grpSpPr>
        <p:sp>
          <p:nvSpPr>
            <p:cNvPr id="18474" name="AutoShape 33">
              <a:extLst>
                <a:ext uri="{FF2B5EF4-FFF2-40B4-BE49-F238E27FC236}">
                  <a16:creationId xmlns:a16="http://schemas.microsoft.com/office/drawing/2014/main" id="{E6540E37-A9E8-9E5F-FD91-D19B59B0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996592"/>
              <a:ext cx="3688627" cy="766559"/>
            </a:xfrm>
            <a:prstGeom prst="wedgeRoundRectCallout">
              <a:avLst>
                <a:gd name="adj1" fmla="val -60889"/>
                <a:gd name="adj2" fmla="val -17028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18475" name="矩形 101">
              <a:extLst>
                <a:ext uri="{FF2B5EF4-FFF2-40B4-BE49-F238E27FC236}">
                  <a16:creationId xmlns:a16="http://schemas.microsoft.com/office/drawing/2014/main" id="{EC33DE35-EBA9-5312-F230-33517662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inter-quartile range remains unchanged.</a:t>
              </a: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22224833-C48A-9F85-2B28-C07DBF8BE7C7}"/>
              </a:ext>
            </a:extLst>
          </p:cNvPr>
          <p:cNvGrpSpPr>
            <a:grpSpLocks/>
          </p:cNvGrpSpPr>
          <p:nvPr/>
        </p:nvGrpSpPr>
        <p:grpSpPr bwMode="auto">
          <a:xfrm>
            <a:off x="3408363" y="5975350"/>
            <a:ext cx="3065462" cy="766763"/>
            <a:chOff x="3081754" y="3996592"/>
            <a:chExt cx="3832643" cy="767313"/>
          </a:xfrm>
        </p:grpSpPr>
        <p:sp>
          <p:nvSpPr>
            <p:cNvPr id="18472" name="AutoShape 33">
              <a:extLst>
                <a:ext uri="{FF2B5EF4-FFF2-40B4-BE49-F238E27FC236}">
                  <a16:creationId xmlns:a16="http://schemas.microsoft.com/office/drawing/2014/main" id="{00C3224E-695D-EEC8-94A2-418678241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996592"/>
              <a:ext cx="3688627" cy="766559"/>
            </a:xfrm>
            <a:prstGeom prst="wedgeRoundRectCallout">
              <a:avLst>
                <a:gd name="adj1" fmla="val -44824"/>
                <a:gd name="adj2" fmla="val -98023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18473" name="矩形 104">
              <a:extLst>
                <a:ext uri="{FF2B5EF4-FFF2-40B4-BE49-F238E27FC236}">
                  <a16:creationId xmlns:a16="http://schemas.microsoft.com/office/drawing/2014/main" id="{CCCB7AC9-A8CF-29EB-B215-C79BC452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standard deviation remains unchanged.</a:t>
              </a:r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49DC5662-C2E6-0365-CAAD-232F4B5B6180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1412875"/>
            <a:ext cx="631825" cy="500063"/>
            <a:chOff x="3379" y="2663"/>
            <a:chExt cx="1361" cy="315"/>
          </a:xfrm>
        </p:grpSpPr>
        <p:sp>
          <p:nvSpPr>
            <p:cNvPr id="18470" name="Line 20">
              <a:extLst>
                <a:ext uri="{FF2B5EF4-FFF2-40B4-BE49-F238E27FC236}">
                  <a16:creationId xmlns:a16="http://schemas.microsoft.com/office/drawing/2014/main" id="{FBD4096A-F660-6AA5-C7FF-FE4780795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71" name="Text Box 21">
              <a:extLst>
                <a:ext uri="{FF2B5EF4-FFF2-40B4-BE49-F238E27FC236}">
                  <a16:creationId xmlns:a16="http://schemas.microsoft.com/office/drawing/2014/main" id="{35AEAF01-FAC5-C82F-23B1-29D8A7C5C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2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4" name="Group 27">
            <a:extLst>
              <a:ext uri="{FF2B5EF4-FFF2-40B4-BE49-F238E27FC236}">
                <a16:creationId xmlns:a16="http://schemas.microsoft.com/office/drawing/2014/main" id="{D4BA9922-3B99-0BED-49C0-793DCB0F1983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412875"/>
            <a:ext cx="511175" cy="503238"/>
            <a:chOff x="1156" y="2664"/>
            <a:chExt cx="1270" cy="317"/>
          </a:xfrm>
        </p:grpSpPr>
        <p:sp>
          <p:nvSpPr>
            <p:cNvPr id="18468" name="Line 18">
              <a:extLst>
                <a:ext uri="{FF2B5EF4-FFF2-40B4-BE49-F238E27FC236}">
                  <a16:creationId xmlns:a16="http://schemas.microsoft.com/office/drawing/2014/main" id="{881B0BA6-0729-9F30-2409-7D807ACAD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9" name="Text Box 19">
              <a:extLst>
                <a:ext uri="{FF2B5EF4-FFF2-40B4-BE49-F238E27FC236}">
                  <a16:creationId xmlns:a16="http://schemas.microsoft.com/office/drawing/2014/main" id="{BDF5AA4A-72F2-1820-E77A-6D111343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29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B05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B05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9" name="群組 2">
            <a:extLst>
              <a:ext uri="{FF2B5EF4-FFF2-40B4-BE49-F238E27FC236}">
                <a16:creationId xmlns:a16="http://schemas.microsoft.com/office/drawing/2014/main" id="{B8C0E8B4-4499-E240-65E6-05C381B7FA0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412875"/>
            <a:ext cx="542925" cy="498475"/>
            <a:chOff x="3749675" y="2281709"/>
            <a:chExt cx="2068513" cy="498460"/>
          </a:xfrm>
        </p:grpSpPr>
        <p:sp>
          <p:nvSpPr>
            <p:cNvPr id="18466" name="Line 16">
              <a:extLst>
                <a:ext uri="{FF2B5EF4-FFF2-40B4-BE49-F238E27FC236}">
                  <a16:creationId xmlns:a16="http://schemas.microsoft.com/office/drawing/2014/main" id="{2EE0A74F-A177-CB23-578B-1784FF8C0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974" y="2281709"/>
              <a:ext cx="0" cy="18000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7" name="Text Box 22">
              <a:extLst>
                <a:ext uri="{FF2B5EF4-FFF2-40B4-BE49-F238E27FC236}">
                  <a16:creationId xmlns:a16="http://schemas.microsoft.com/office/drawing/2014/main" id="{5A3FF53C-16E1-50A5-AB62-46640B3E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380059"/>
              <a:ext cx="20685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9E507D02-8F74-029F-AD1C-F655A5045594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3800475"/>
            <a:ext cx="631825" cy="500063"/>
            <a:chOff x="3379" y="2663"/>
            <a:chExt cx="1361" cy="315"/>
          </a:xfrm>
        </p:grpSpPr>
        <p:sp>
          <p:nvSpPr>
            <p:cNvPr id="18464" name="Line 20">
              <a:extLst>
                <a:ext uri="{FF2B5EF4-FFF2-40B4-BE49-F238E27FC236}">
                  <a16:creationId xmlns:a16="http://schemas.microsoft.com/office/drawing/2014/main" id="{65F06FF4-27A4-3F8D-26D1-822DA455B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5" name="Text Box 21">
              <a:extLst>
                <a:ext uri="{FF2B5EF4-FFF2-40B4-BE49-F238E27FC236}">
                  <a16:creationId xmlns:a16="http://schemas.microsoft.com/office/drawing/2014/main" id="{7F9604D6-516A-CDDB-61C8-8144B8639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2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5" name="Group 27">
            <a:extLst>
              <a:ext uri="{FF2B5EF4-FFF2-40B4-BE49-F238E27FC236}">
                <a16:creationId xmlns:a16="http://schemas.microsoft.com/office/drawing/2014/main" id="{D30E1E5B-A4A9-6311-B75A-36339DBB673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800475"/>
            <a:ext cx="509587" cy="503238"/>
            <a:chOff x="1156" y="2664"/>
            <a:chExt cx="1270" cy="317"/>
          </a:xfrm>
        </p:grpSpPr>
        <p:sp>
          <p:nvSpPr>
            <p:cNvPr id="18462" name="Line 18">
              <a:extLst>
                <a:ext uri="{FF2B5EF4-FFF2-40B4-BE49-F238E27FC236}">
                  <a16:creationId xmlns:a16="http://schemas.microsoft.com/office/drawing/2014/main" id="{B836A1AD-10D6-E635-4ED7-F58E10EE6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3" name="Text Box 19">
              <a:extLst>
                <a:ext uri="{FF2B5EF4-FFF2-40B4-BE49-F238E27FC236}">
                  <a16:creationId xmlns:a16="http://schemas.microsoft.com/office/drawing/2014/main" id="{B77FB9D8-C187-E474-18F1-B7BEE7FA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29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B05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B05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群組 2">
            <a:extLst>
              <a:ext uri="{FF2B5EF4-FFF2-40B4-BE49-F238E27FC236}">
                <a16:creationId xmlns:a16="http://schemas.microsoft.com/office/drawing/2014/main" id="{C59D449C-5435-3976-E28C-C7BBFD859808}"/>
              </a:ext>
            </a:extLst>
          </p:cNvPr>
          <p:cNvGrpSpPr>
            <a:grpSpLocks/>
          </p:cNvGrpSpPr>
          <p:nvPr/>
        </p:nvGrpSpPr>
        <p:grpSpPr bwMode="auto">
          <a:xfrm>
            <a:off x="2994025" y="3800475"/>
            <a:ext cx="542925" cy="498475"/>
            <a:chOff x="3749675" y="2281709"/>
            <a:chExt cx="2068513" cy="498460"/>
          </a:xfrm>
        </p:grpSpPr>
        <p:sp>
          <p:nvSpPr>
            <p:cNvPr id="18460" name="Line 16">
              <a:extLst>
                <a:ext uri="{FF2B5EF4-FFF2-40B4-BE49-F238E27FC236}">
                  <a16:creationId xmlns:a16="http://schemas.microsoft.com/office/drawing/2014/main" id="{2FDF9B77-3E12-1FFC-0249-4E5002EE7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974" y="2281709"/>
              <a:ext cx="0" cy="18000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61" name="Text Box 22">
              <a:extLst>
                <a:ext uri="{FF2B5EF4-FFF2-40B4-BE49-F238E27FC236}">
                  <a16:creationId xmlns:a16="http://schemas.microsoft.com/office/drawing/2014/main" id="{6DB6D54D-53BB-BA11-4D32-288CE637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380059"/>
              <a:ext cx="20685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30D4AF6-B7D7-064F-A106-9AB062925D7D}"/>
              </a:ext>
            </a:extLst>
          </p:cNvPr>
          <p:cNvSpPr/>
          <p:nvPr/>
        </p:nvSpPr>
        <p:spPr>
          <a:xfrm>
            <a:off x="2960688" y="2247900"/>
            <a:ext cx="16541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 3 </a:t>
            </a:r>
            <a:r>
              <a:rPr lang="en-US" altLang="zh-HK" sz="2400" kern="0" dirty="0">
                <a:solidFill>
                  <a:srgbClr val="000000"/>
                </a:solidFill>
                <a:latin typeface="Arial" charset="0"/>
              </a:rPr>
              <a:t>– 2 =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DB19C9-6E20-36C5-9E26-B09D3972D0ED}"/>
              </a:ext>
            </a:extLst>
          </p:cNvPr>
          <p:cNvSpPr/>
          <p:nvPr/>
        </p:nvSpPr>
        <p:spPr>
          <a:xfrm>
            <a:off x="2954338" y="4743450"/>
            <a:ext cx="16541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 5 </a:t>
            </a:r>
            <a:r>
              <a:rPr lang="en-US" altLang="zh-HK" sz="2400" kern="0" dirty="0">
                <a:solidFill>
                  <a:srgbClr val="000000"/>
                </a:solidFill>
                <a:latin typeface="Arial" charset="0"/>
              </a:rPr>
              <a:t>– 4 =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72" grpId="0"/>
      <p:bldP spid="73" grpId="0"/>
      <p:bldP spid="75" grpId="0"/>
      <p:bldP spid="76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>
            <a:extLst>
              <a:ext uri="{FF2B5EF4-FFF2-40B4-BE49-F238E27FC236}">
                <a16:creationId xmlns:a16="http://schemas.microsoft.com/office/drawing/2014/main" id="{288FEFEC-194D-8D72-A194-B85E75997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98600"/>
            <a:ext cx="7975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Adding a datum to a set of data may change its upper quartile and/or the lower quartile. 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BF14C86D-1095-2F63-8796-224C7A31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17563"/>
            <a:ext cx="806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inter-quartile range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22F8D8-2DA9-CA73-3164-5E4C5B8C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78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Therefore, the inter-quartile range may increase, decrease or remain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6">
            <a:extLst>
              <a:ext uri="{FF2B5EF4-FFF2-40B4-BE49-F238E27FC236}">
                <a16:creationId xmlns:a16="http://schemas.microsoft.com/office/drawing/2014/main" id="{00C94A1D-1F0F-D13B-552F-E702082C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8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14, 16, 18, 20, 20, 26.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32648FAB-B06F-26B8-B3FE-0A96A6175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021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D246BB33-FB79-9795-F434-FAE0189C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70021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6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3CE81F11-6BCA-EC10-B016-DF75C564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20, 26.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6F3F14A3-A1CF-1A70-B43E-13E49175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FF3FB4F9-2C99-C49B-78E3-2564151CB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26.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768593BF-CCC7-66D3-9770-E51DAB7C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303338"/>
            <a:ext cx="5349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14" name="直線單箭頭接點 2">
            <a:extLst>
              <a:ext uri="{FF2B5EF4-FFF2-40B4-BE49-F238E27FC236}">
                <a16:creationId xmlns:a16="http://schemas.microsoft.com/office/drawing/2014/main" id="{70D7D58E-44B9-C8FE-BCEA-E62AD548D6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953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直線單箭頭接點 21">
            <a:extLst>
              <a:ext uri="{FF2B5EF4-FFF2-40B4-BE49-F238E27FC236}">
                <a16:creationId xmlns:a16="http://schemas.microsoft.com/office/drawing/2014/main" id="{F7728D03-F4F8-4894-64F8-1E304F0A8C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6350" y="11826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直線接點 25">
            <a:extLst>
              <a:ext uri="{FF2B5EF4-FFF2-40B4-BE49-F238E27FC236}">
                <a16:creationId xmlns:a16="http://schemas.microsoft.com/office/drawing/2014/main" id="{E9AF8328-A3F4-3E13-B6F8-38352423A5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71575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直線接點 28">
            <a:extLst>
              <a:ext uri="{FF2B5EF4-FFF2-40B4-BE49-F238E27FC236}">
                <a16:creationId xmlns:a16="http://schemas.microsoft.com/office/drawing/2014/main" id="{CDAE8BE6-8EDF-9BEA-E33D-E0D48B8DC6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7213" y="1181100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16">
            <a:extLst>
              <a:ext uri="{FF2B5EF4-FFF2-40B4-BE49-F238E27FC236}">
                <a16:creationId xmlns:a16="http://schemas.microsoft.com/office/drawing/2014/main" id="{D99E66A8-9B0E-FA20-5450-29DDA1D9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1: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‘</a:t>
            </a:r>
            <a:r>
              <a:rPr lang="en-US" altLang="zh-TW" sz="24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19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2D5E151-39E6-F579-550B-8CC352B563D2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2997200"/>
          <a:ext cx="2808288" cy="2324100"/>
        </p:xfrm>
        <a:graphic>
          <a:graphicData uri="http://schemas.openxmlformats.org/drawingml/2006/table">
            <a:tbl>
              <a:tblPr firstRow="1" bandRow="1"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inter-quartile range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9" marR="35999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9900"/>
                          </a:solidFill>
                        </a:rPr>
                        <a:t>20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– 15 = 5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9" marR="35999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F524FDB-2170-A113-D0C7-D4008012B8BF}"/>
              </a:ext>
            </a:extLst>
          </p:cNvPr>
          <p:cNvGraphicFramePr>
            <a:graphicFrameLocks noGrp="1"/>
          </p:cNvGraphicFramePr>
          <p:nvPr/>
        </p:nvGraphicFramePr>
        <p:xfrm>
          <a:off x="1404938" y="2997200"/>
          <a:ext cx="3814762" cy="2324100"/>
        </p:xfrm>
        <a:graphic>
          <a:graphicData uri="http://schemas.openxmlformats.org/drawingml/2006/table">
            <a:tbl>
              <a:tblPr firstRow="1" bandRow="1"/>
              <a:tblGrid>
                <a:gridCol w="381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12, 14, 16, 18, </a:t>
                      </a:r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19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20, 20, 26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35979" marR="35979" marT="143984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6D6D5A3-2377-61F8-D728-B23A155A2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4775" y="4438650"/>
          <a:ext cx="7286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40948" imgH="380835" progId="Equation.3">
                  <p:embed/>
                </p:oleObj>
              </mc:Choice>
              <mc:Fallback>
                <p:oleObj name="方程式" r:id="rId2" imgW="1040948" imgH="380835" progId="Equation.3">
                  <p:embed/>
                  <p:pic>
                    <p:nvPicPr>
                      <p:cNvPr id="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4438650"/>
                        <a:ext cx="72866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4">
            <a:extLst>
              <a:ext uri="{FF2B5EF4-FFF2-40B4-BE49-F238E27FC236}">
                <a16:creationId xmlns:a16="http://schemas.microsoft.com/office/drawing/2014/main" id="{767191D4-587C-57D4-CA16-58FF7499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302250"/>
            <a:ext cx="2984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increases, but </a:t>
            </a:r>
            <a:b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remains unchanged.</a:t>
            </a:r>
          </a:p>
        </p:txBody>
      </p:sp>
      <p:cxnSp>
        <p:nvCxnSpPr>
          <p:cNvPr id="33" name="直線接點 29">
            <a:extLst>
              <a:ext uri="{FF2B5EF4-FFF2-40B4-BE49-F238E27FC236}">
                <a16:creationId xmlns:a16="http://schemas.microsoft.com/office/drawing/2014/main" id="{3D0D9B04-B311-A8EF-C40D-FE31676F07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813" y="3978275"/>
            <a:ext cx="170180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線接點 30">
            <a:extLst>
              <a:ext uri="{FF2B5EF4-FFF2-40B4-BE49-F238E27FC236}">
                <a16:creationId xmlns:a16="http://schemas.microsoft.com/office/drawing/2014/main" id="{F371BEB7-40EB-5181-4C10-8D8CA9649E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8363" y="3978275"/>
            <a:ext cx="1701800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線單箭頭接點 31">
            <a:extLst>
              <a:ext uri="{FF2B5EF4-FFF2-40B4-BE49-F238E27FC236}">
                <a16:creationId xmlns:a16="http://schemas.microsoft.com/office/drawing/2014/main" id="{7DBA509D-0071-9F15-9DA0-B8F2FF2020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1413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2">
            <a:extLst>
              <a:ext uri="{FF2B5EF4-FFF2-40B4-BE49-F238E27FC236}">
                <a16:creationId xmlns:a16="http://schemas.microsoft.com/office/drawing/2014/main" id="{992FB2F1-4F3E-3FCC-0BA4-DAC50ABE06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4663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物件 36">
            <a:extLst>
              <a:ext uri="{FF2B5EF4-FFF2-40B4-BE49-F238E27FC236}">
                <a16:creationId xmlns:a16="http://schemas.microsoft.com/office/drawing/2014/main" id="{76F348F4-47AA-DDFE-5A94-4DEE2180D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64038"/>
          <a:ext cx="11287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12900" imgH="1117600" progId="Equation.3">
                  <p:embed/>
                </p:oleObj>
              </mc:Choice>
              <mc:Fallback>
                <p:oleObj name="方程式" r:id="rId4" imgW="1612900" imgH="1117600" progId="Equation.3">
                  <p:embed/>
                  <p:pic>
                    <p:nvPicPr>
                      <p:cNvPr id="0" name="物件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4038"/>
                        <a:ext cx="11287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24">
            <a:extLst>
              <a:ext uri="{FF2B5EF4-FFF2-40B4-BE49-F238E27FC236}">
                <a16:creationId xmlns:a16="http://schemas.microsoft.com/office/drawing/2014/main" id="{ED4A37BD-79B3-F6EC-F09C-B4B57D03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095875"/>
            <a:ext cx="2581275" cy="1069975"/>
          </a:xfrm>
          <a:prstGeom prst="wedgeRoundRectCallout">
            <a:avLst>
              <a:gd name="adj1" fmla="val 18370"/>
              <a:gd name="adj2" fmla="val -100574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decreases.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7" grpId="0"/>
      <p:bldP spid="31" grpId="0"/>
      <p:bldP spid="31" grpId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6">
            <a:extLst>
              <a:ext uri="{FF2B5EF4-FFF2-40B4-BE49-F238E27FC236}">
                <a16:creationId xmlns:a16="http://schemas.microsoft.com/office/drawing/2014/main" id="{6906E87C-0F49-1269-847C-2CDC29C6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8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14, 16, 18, 20, 20, 26.</a:t>
            </a:r>
          </a:p>
        </p:txBody>
      </p:sp>
      <p:sp>
        <p:nvSpPr>
          <p:cNvPr id="48131" name="Text Box 16">
            <a:extLst>
              <a:ext uri="{FF2B5EF4-FFF2-40B4-BE49-F238E27FC236}">
                <a16:creationId xmlns:a16="http://schemas.microsoft.com/office/drawing/2014/main" id="{2898BA0D-22E8-4397-8CCD-4C54C0AA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021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</a:p>
        </p:txBody>
      </p:sp>
      <p:sp>
        <p:nvSpPr>
          <p:cNvPr id="48132" name="Text Box 16">
            <a:extLst>
              <a:ext uri="{FF2B5EF4-FFF2-40B4-BE49-F238E27FC236}">
                <a16:creationId xmlns:a16="http://schemas.microsoft.com/office/drawing/2014/main" id="{5B32DE9B-7B15-6392-0DA7-BF286876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70021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6</a:t>
            </a:r>
          </a:p>
        </p:txBody>
      </p:sp>
      <p:sp>
        <p:nvSpPr>
          <p:cNvPr id="48133" name="Text Box 16">
            <a:extLst>
              <a:ext uri="{FF2B5EF4-FFF2-40B4-BE49-F238E27FC236}">
                <a16:creationId xmlns:a16="http://schemas.microsoft.com/office/drawing/2014/main" id="{17076006-0753-A9CD-806B-A792AA2D9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20, 26.</a:t>
            </a:r>
          </a:p>
        </p:txBody>
      </p:sp>
      <p:sp>
        <p:nvSpPr>
          <p:cNvPr id="48134" name="Text Box 24">
            <a:extLst>
              <a:ext uri="{FF2B5EF4-FFF2-40B4-BE49-F238E27FC236}">
                <a16:creationId xmlns:a16="http://schemas.microsoft.com/office/drawing/2014/main" id="{21F78E9B-B6A1-43FB-00B4-CCCEA99A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48135" name="Text Box 16">
            <a:extLst>
              <a:ext uri="{FF2B5EF4-FFF2-40B4-BE49-F238E27FC236}">
                <a16:creationId xmlns:a16="http://schemas.microsoft.com/office/drawing/2014/main" id="{AF32B1C1-F8A5-C40B-48AB-B2998A2B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26.</a:t>
            </a:r>
          </a:p>
        </p:txBody>
      </p:sp>
      <p:sp>
        <p:nvSpPr>
          <p:cNvPr id="48136" name="Text Box 24">
            <a:extLst>
              <a:ext uri="{FF2B5EF4-FFF2-40B4-BE49-F238E27FC236}">
                <a16:creationId xmlns:a16="http://schemas.microsoft.com/office/drawing/2014/main" id="{93C41133-ECDA-E95A-7815-855573BF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303338"/>
            <a:ext cx="5349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48137" name="直線單箭頭接點 2">
            <a:extLst>
              <a:ext uri="{FF2B5EF4-FFF2-40B4-BE49-F238E27FC236}">
                <a16:creationId xmlns:a16="http://schemas.microsoft.com/office/drawing/2014/main" id="{3CEBF751-28F8-B455-5664-826029DDFB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953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8" name="直線單箭頭接點 21">
            <a:extLst>
              <a:ext uri="{FF2B5EF4-FFF2-40B4-BE49-F238E27FC236}">
                <a16:creationId xmlns:a16="http://schemas.microsoft.com/office/drawing/2014/main" id="{D257781D-6FF7-B714-3153-8F20998027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6350" y="11826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9" name="直線接點 25">
            <a:extLst>
              <a:ext uri="{FF2B5EF4-FFF2-40B4-BE49-F238E27FC236}">
                <a16:creationId xmlns:a16="http://schemas.microsoft.com/office/drawing/2014/main" id="{74A1E636-B518-682F-5A25-DFDB63712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71575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0" name="直線接點 28">
            <a:extLst>
              <a:ext uri="{FF2B5EF4-FFF2-40B4-BE49-F238E27FC236}">
                <a16:creationId xmlns:a16="http://schemas.microsoft.com/office/drawing/2014/main" id="{373CBDC7-C1CD-EB09-3B99-428C75E72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7213" y="1181100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16">
            <a:extLst>
              <a:ext uri="{FF2B5EF4-FFF2-40B4-BE49-F238E27FC236}">
                <a16:creationId xmlns:a16="http://schemas.microsoft.com/office/drawing/2014/main" id="{9C174A9A-481F-CAD9-C019-635ACB7C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2: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‘</a:t>
            </a:r>
            <a:r>
              <a:rPr lang="en-US" altLang="zh-TW" sz="24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14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6973B9B-02F8-A494-AB1D-828F3AAEBEFE}"/>
              </a:ext>
            </a:extLst>
          </p:cNvPr>
          <p:cNvGraphicFramePr>
            <a:graphicFrameLocks noGrp="1"/>
          </p:cNvGraphicFramePr>
          <p:nvPr/>
        </p:nvGraphicFramePr>
        <p:xfrm>
          <a:off x="5191125" y="2995613"/>
          <a:ext cx="2808288" cy="1873250"/>
        </p:xfrm>
        <a:graphic>
          <a:graphicData uri="http://schemas.openxmlformats.org/drawingml/2006/table">
            <a:tbl>
              <a:tblPr firstRow="1" bandRow="1"/>
              <a:tblGrid>
                <a:gridCol w="280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8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inter-quartile range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9" marR="35999" marT="45744" marB="457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009900"/>
                          </a:solidFill>
                        </a:rPr>
                        <a:t>20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zh-HK" sz="2200" b="0" baseline="0" dirty="0">
                          <a:solidFill>
                            <a:srgbClr val="FF9933"/>
                          </a:solidFill>
                        </a:rPr>
                        <a:t>14</a:t>
                      </a:r>
                      <a:r>
                        <a:rPr lang="en-US" altLang="zh-HK" sz="2200" b="0" baseline="0" dirty="0">
                          <a:solidFill>
                            <a:schemeClr val="tx1"/>
                          </a:solidFill>
                        </a:rPr>
                        <a:t> = 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9" marR="35999" marT="45744" marB="457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529FADBC-76BE-EAD4-F601-1B5AB4776DB9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995613"/>
          <a:ext cx="3816350" cy="1873250"/>
        </p:xfrm>
        <a:graphic>
          <a:graphicData uri="http://schemas.openxmlformats.org/drawingml/2006/table">
            <a:tbl>
              <a:tblPr firstRow="1" bandRow="1"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8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4" marR="35994" marT="45744" marB="457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12, 14, </a:t>
                      </a:r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14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16, 18, 20, 20, 26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4" marR="35994" marT="144024" marB="457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32CF49C7-ABC9-48CB-E943-855215B81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364038"/>
          <a:ext cx="68580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77900" imgH="368300" progId="Equation.3">
                  <p:embed/>
                </p:oleObj>
              </mc:Choice>
              <mc:Fallback>
                <p:oleObj name="方程式" r:id="rId2" imgW="977900" imgH="368300" progId="Equation.3">
                  <p:embed/>
                  <p:pic>
                    <p:nvPicPr>
                      <p:cNvPr id="0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4038"/>
                        <a:ext cx="68580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23068EFC-6A51-D69F-526E-7E87DBB6A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364038"/>
          <a:ext cx="7286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40948" imgH="380835" progId="Equation.3">
                  <p:embed/>
                </p:oleObj>
              </mc:Choice>
              <mc:Fallback>
                <p:oleObj name="方程式" r:id="rId4" imgW="1040948" imgH="380835" progId="Equation.3">
                  <p:embed/>
                  <p:pic>
                    <p:nvPicPr>
                      <p:cNvPr id="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4038"/>
                        <a:ext cx="72866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4">
            <a:extLst>
              <a:ext uri="{FF2B5EF4-FFF2-40B4-BE49-F238E27FC236}">
                <a16:creationId xmlns:a16="http://schemas.microsoft.com/office/drawing/2014/main" id="{2B72F6E8-1926-4029-4FC1-34D539571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4868863"/>
            <a:ext cx="4394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</a:t>
            </a: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Both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and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remain </a:t>
            </a:r>
            <a:b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unchanged.</a:t>
            </a:r>
          </a:p>
        </p:txBody>
      </p:sp>
      <p:cxnSp>
        <p:nvCxnSpPr>
          <p:cNvPr id="33" name="直線接點 29">
            <a:extLst>
              <a:ext uri="{FF2B5EF4-FFF2-40B4-BE49-F238E27FC236}">
                <a16:creationId xmlns:a16="http://schemas.microsoft.com/office/drawing/2014/main" id="{B9F84758-D756-2DE7-46FE-49B997D510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813" y="3976688"/>
            <a:ext cx="170180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線接點 30">
            <a:extLst>
              <a:ext uri="{FF2B5EF4-FFF2-40B4-BE49-F238E27FC236}">
                <a16:creationId xmlns:a16="http://schemas.microsoft.com/office/drawing/2014/main" id="{0FE76BD4-379A-A89F-FE76-6667D04638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8363" y="3976688"/>
            <a:ext cx="1701800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線單箭頭接點 31">
            <a:extLst>
              <a:ext uri="{FF2B5EF4-FFF2-40B4-BE49-F238E27FC236}">
                <a16:creationId xmlns:a16="http://schemas.microsoft.com/office/drawing/2014/main" id="{703AE51A-8163-6DBC-1889-8D9C6336B5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11413" y="4035425"/>
            <a:ext cx="0" cy="290513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2">
            <a:extLst>
              <a:ext uri="{FF2B5EF4-FFF2-40B4-BE49-F238E27FC236}">
                <a16:creationId xmlns:a16="http://schemas.microsoft.com/office/drawing/2014/main" id="{CC331FCE-565A-3E4D-89B5-8D33302FAD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48150" y="4035425"/>
            <a:ext cx="0" cy="290513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AutoShape 24">
            <a:extLst>
              <a:ext uri="{FF2B5EF4-FFF2-40B4-BE49-F238E27FC236}">
                <a16:creationId xmlns:a16="http://schemas.microsoft.com/office/drawing/2014/main" id="{CF314909-1925-1EBE-1164-BD95CD93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941888"/>
            <a:ext cx="2581275" cy="1068387"/>
          </a:xfrm>
          <a:prstGeom prst="wedgeRoundRectCallout">
            <a:avLst>
              <a:gd name="adj1" fmla="val 18370"/>
              <a:gd name="adj2" fmla="val -100574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remains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1" grpId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6">
            <a:extLst>
              <a:ext uri="{FF2B5EF4-FFF2-40B4-BE49-F238E27FC236}">
                <a16:creationId xmlns:a16="http://schemas.microsoft.com/office/drawing/2014/main" id="{F73C1042-5E27-1285-5782-9B9018078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8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14, 16, 18, 20, 20, 26.</a:t>
            </a:r>
          </a:p>
        </p:txBody>
      </p:sp>
      <p:sp>
        <p:nvSpPr>
          <p:cNvPr id="49155" name="Text Box 16">
            <a:extLst>
              <a:ext uri="{FF2B5EF4-FFF2-40B4-BE49-F238E27FC236}">
                <a16:creationId xmlns:a16="http://schemas.microsoft.com/office/drawing/2014/main" id="{F63C18D9-721B-7D35-0A08-36835EA6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0213"/>
            <a:ext cx="426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Inter-quartile range =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–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</a:p>
        </p:txBody>
      </p:sp>
      <p:sp>
        <p:nvSpPr>
          <p:cNvPr id="49156" name="Text Box 16">
            <a:extLst>
              <a:ext uri="{FF2B5EF4-FFF2-40B4-BE49-F238E27FC236}">
                <a16:creationId xmlns:a16="http://schemas.microsoft.com/office/drawing/2014/main" id="{D38651BA-46BC-653C-F97B-8EBB72EC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700213"/>
            <a:ext cx="1216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6</a:t>
            </a:r>
          </a:p>
        </p:txBody>
      </p:sp>
      <p:sp>
        <p:nvSpPr>
          <p:cNvPr id="49157" name="Text Box 16">
            <a:extLst>
              <a:ext uri="{FF2B5EF4-FFF2-40B4-BE49-F238E27FC236}">
                <a16:creationId xmlns:a16="http://schemas.microsoft.com/office/drawing/2014/main" id="{F7069769-DFC6-396B-AAC0-DD9CB24E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20, 26.</a:t>
            </a:r>
          </a:p>
        </p:txBody>
      </p:sp>
      <p:sp>
        <p:nvSpPr>
          <p:cNvPr id="49158" name="Text Box 24">
            <a:extLst>
              <a:ext uri="{FF2B5EF4-FFF2-40B4-BE49-F238E27FC236}">
                <a16:creationId xmlns:a16="http://schemas.microsoft.com/office/drawing/2014/main" id="{859D2D59-1C6B-56ED-D8FC-2B881908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314450"/>
            <a:ext cx="534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</a:p>
        </p:txBody>
      </p:sp>
      <p:sp>
        <p:nvSpPr>
          <p:cNvPr id="49159" name="Text Box 16">
            <a:extLst>
              <a:ext uri="{FF2B5EF4-FFF2-40B4-BE49-F238E27FC236}">
                <a16:creationId xmlns:a16="http://schemas.microsoft.com/office/drawing/2014/main" id="{29297E79-5784-67F0-E7DB-A77C9BCF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</a:t>
            </a:r>
            <a:r>
              <a:rPr lang="en-US" altLang="zh-TW" sz="2400">
                <a:solidFill>
                  <a:srgbClr val="FF9900"/>
                </a:solidFill>
                <a:latin typeface="Arial" panose="020B0604020202020204" pitchFamily="34" charset="0"/>
                <a:ea typeface="Arial Unicode MS" pitchFamily="34" charset="-120"/>
              </a:rPr>
              <a:t>14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16, 18, 20, </a:t>
            </a:r>
            <a:r>
              <a:rPr lang="en-US" altLang="zh-TW" sz="2400">
                <a:solidFill>
                  <a:srgbClr val="009900"/>
                </a:solidFill>
                <a:latin typeface="Arial" panose="020B0604020202020204" pitchFamily="34" charset="0"/>
                <a:ea typeface="Arial Unicode MS" pitchFamily="34" charset="-120"/>
              </a:rPr>
              <a:t>20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, 26.</a:t>
            </a:r>
          </a:p>
        </p:txBody>
      </p:sp>
      <p:sp>
        <p:nvSpPr>
          <p:cNvPr id="49160" name="Text Box 24">
            <a:extLst>
              <a:ext uri="{FF2B5EF4-FFF2-40B4-BE49-F238E27FC236}">
                <a16:creationId xmlns:a16="http://schemas.microsoft.com/office/drawing/2014/main" id="{81F612D6-CF31-8786-C768-D47D192A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303338"/>
            <a:ext cx="5349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24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</a:p>
        </p:txBody>
      </p:sp>
      <p:cxnSp>
        <p:nvCxnSpPr>
          <p:cNvPr id="49161" name="直線單箭頭接點 2">
            <a:extLst>
              <a:ext uri="{FF2B5EF4-FFF2-40B4-BE49-F238E27FC236}">
                <a16:creationId xmlns:a16="http://schemas.microsoft.com/office/drawing/2014/main" id="{5DFFC5BC-55AC-7FCD-D17B-E31C653ECE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9750" y="11953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2" name="直線單箭頭接點 21">
            <a:extLst>
              <a:ext uri="{FF2B5EF4-FFF2-40B4-BE49-F238E27FC236}">
                <a16:creationId xmlns:a16="http://schemas.microsoft.com/office/drawing/2014/main" id="{8FF23A92-3C2F-91D8-4A1C-4949719C9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6350" y="1182688"/>
            <a:ext cx="0" cy="215900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3" name="直線接點 25">
            <a:extLst>
              <a:ext uri="{FF2B5EF4-FFF2-40B4-BE49-F238E27FC236}">
                <a16:creationId xmlns:a16="http://schemas.microsoft.com/office/drawing/2014/main" id="{76C8E6EE-AA42-670C-6518-4D8C6A1153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1171575"/>
            <a:ext cx="1382712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4" name="直線接點 28">
            <a:extLst>
              <a:ext uri="{FF2B5EF4-FFF2-40B4-BE49-F238E27FC236}">
                <a16:creationId xmlns:a16="http://schemas.microsoft.com/office/drawing/2014/main" id="{77BE582F-8187-4A5B-1FCC-39308654F9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7213" y="1181100"/>
            <a:ext cx="1382712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56BDF9A-9788-1CC3-11C7-C7507D193ADB}"/>
              </a:ext>
            </a:extLst>
          </p:cNvPr>
          <p:cNvGraphicFramePr>
            <a:graphicFrameLocks noGrp="1"/>
          </p:cNvGraphicFramePr>
          <p:nvPr/>
        </p:nvGraphicFramePr>
        <p:xfrm>
          <a:off x="5208588" y="2997200"/>
          <a:ext cx="2808287" cy="2324100"/>
        </p:xfrm>
        <a:graphic>
          <a:graphicData uri="http://schemas.openxmlformats.org/drawingml/2006/table">
            <a:tbl>
              <a:tblPr/>
              <a:tblGrid>
                <a:gridCol w="2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New inter-quartile range</a:t>
                      </a:r>
                      <a:endParaRPr kumimoji="0" lang="zh-HK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35999" marR="3599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1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20</a:t>
                      </a:r>
                      <a:r>
                        <a:rPr kumimoji="0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– 13 = 7</a:t>
                      </a:r>
                      <a:endParaRPr kumimoji="0" lang="zh-HK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35999" marR="3599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9E6563A-6CDE-2925-48D9-041EB1C4C9EE}"/>
              </a:ext>
            </a:extLst>
          </p:cNvPr>
          <p:cNvGraphicFramePr>
            <a:graphicFrameLocks noGrp="1"/>
          </p:cNvGraphicFramePr>
          <p:nvPr/>
        </p:nvGraphicFramePr>
        <p:xfrm>
          <a:off x="1392238" y="2997200"/>
          <a:ext cx="3816350" cy="2324100"/>
        </p:xfrm>
        <a:graphic>
          <a:graphicData uri="http://schemas.openxmlformats.org/drawingml/2006/table">
            <a:tbl>
              <a:tblPr firstRow="1" bandRow="1"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1800" b="1" dirty="0">
                          <a:solidFill>
                            <a:schemeClr val="tx1"/>
                          </a:solidFill>
                        </a:rPr>
                        <a:t>New data</a:t>
                      </a:r>
                      <a:r>
                        <a:rPr lang="en-US" altLang="zh-HK" sz="1800" b="1" baseline="0" dirty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zh-HK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4" marR="35994" marT="45731" marB="4573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10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12, 14, 16, 18, 20, 20, 26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4" marR="35994" marT="143984" marB="45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物件 56">
            <a:extLst>
              <a:ext uri="{FF2B5EF4-FFF2-40B4-BE49-F238E27FC236}">
                <a16:creationId xmlns:a16="http://schemas.microsoft.com/office/drawing/2014/main" id="{ACFCCC75-23FD-411A-72E3-EB10395AE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4364038"/>
          <a:ext cx="11207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00200" imgH="1117600" progId="Equation.3">
                  <p:embed/>
                </p:oleObj>
              </mc:Choice>
              <mc:Fallback>
                <p:oleObj name="方程式" r:id="rId2" imgW="1600200" imgH="1117600" progId="Equation.3">
                  <p:embed/>
                  <p:pic>
                    <p:nvPicPr>
                      <p:cNvPr id="0" name="物件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364038"/>
                        <a:ext cx="11207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4">
            <a:extLst>
              <a:ext uri="{FF2B5EF4-FFF2-40B4-BE49-F238E27FC236}">
                <a16:creationId xmlns:a16="http://schemas.microsoft.com/office/drawing/2014/main" id="{81E037FB-A7FF-75B4-C763-78D03798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302250"/>
            <a:ext cx="2984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651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Wingdings 3" panose="05040102010807070707" pitchFamily="18" charset="2"/>
              </a:rPr>
              <a:t> 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1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decreases, but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Q</a:t>
            </a:r>
            <a:r>
              <a:rPr lang="en-US" altLang="zh-TW" sz="1800" baseline="-25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3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</a:rPr>
              <a:t> remains unchanged.</a:t>
            </a:r>
          </a:p>
        </p:txBody>
      </p:sp>
      <p:sp>
        <p:nvSpPr>
          <p:cNvPr id="60" name="AutoShape 24">
            <a:extLst>
              <a:ext uri="{FF2B5EF4-FFF2-40B4-BE49-F238E27FC236}">
                <a16:creationId xmlns:a16="http://schemas.microsoft.com/office/drawing/2014/main" id="{A5DEF331-CEEB-99F3-1123-D592FFDB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157788"/>
            <a:ext cx="2581275" cy="1068387"/>
          </a:xfrm>
          <a:prstGeom prst="wedgeRoundRectCallout">
            <a:avLst>
              <a:gd name="adj1" fmla="val 18370"/>
              <a:gd name="adj2" fmla="val -100574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inter-quartile range increases.</a:t>
            </a:r>
          </a:p>
        </p:txBody>
      </p:sp>
      <p:cxnSp>
        <p:nvCxnSpPr>
          <p:cNvPr id="61" name="直線接點 29">
            <a:extLst>
              <a:ext uri="{FF2B5EF4-FFF2-40B4-BE49-F238E27FC236}">
                <a16:creationId xmlns:a16="http://schemas.microsoft.com/office/drawing/2014/main" id="{A9C1913E-B4E8-EB3F-B90B-C4CC4F7F74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6700" y="3978275"/>
            <a:ext cx="1701800" cy="0"/>
          </a:xfrm>
          <a:prstGeom prst="line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接點 30">
            <a:extLst>
              <a:ext uri="{FF2B5EF4-FFF2-40B4-BE49-F238E27FC236}">
                <a16:creationId xmlns:a16="http://schemas.microsoft.com/office/drawing/2014/main" id="{009A6A5C-8BD7-0687-DA22-1BF0AD205F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7250" y="3978275"/>
            <a:ext cx="1701800" cy="0"/>
          </a:xfrm>
          <a:prstGeom prst="line">
            <a:avLst/>
          </a:prstGeom>
          <a:noFill/>
          <a:ln w="19050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直線單箭頭接點 31">
            <a:extLst>
              <a:ext uri="{FF2B5EF4-FFF2-40B4-BE49-F238E27FC236}">
                <a16:creationId xmlns:a16="http://schemas.microsoft.com/office/drawing/2014/main" id="{501775D2-72A1-C013-1359-9CE150536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6813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直線單箭頭接點 32">
            <a:extLst>
              <a:ext uri="{FF2B5EF4-FFF2-40B4-BE49-F238E27FC236}">
                <a16:creationId xmlns:a16="http://schemas.microsoft.com/office/drawing/2014/main" id="{9AB53AF3-F826-AD69-F40C-9446C45D48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7038" y="4037013"/>
            <a:ext cx="0" cy="290512"/>
          </a:xfrm>
          <a:prstGeom prst="straightConnector1">
            <a:avLst/>
          </a:prstGeom>
          <a:noFill/>
          <a:ln w="19050" algn="ctr">
            <a:solidFill>
              <a:srgbClr val="00B0F0"/>
            </a:solidFill>
            <a:round/>
            <a:headEnd type="arrow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 Box 16">
            <a:extLst>
              <a:ext uri="{FF2B5EF4-FFF2-40B4-BE49-F238E27FC236}">
                <a16:creationId xmlns:a16="http://schemas.microsoft.com/office/drawing/2014/main" id="{619AA080-B37C-0528-AC0D-FBC89D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632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 3: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‘</a:t>
            </a:r>
            <a:r>
              <a:rPr lang="en-US" altLang="zh-TW" sz="24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E005843-B50B-1A7D-186B-7F47886AB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364038"/>
          <a:ext cx="7286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40948" imgH="380835" progId="Equation.3">
                  <p:embed/>
                </p:oleObj>
              </mc:Choice>
              <mc:Fallback>
                <p:oleObj name="方程式" r:id="rId4" imgW="1040948" imgH="38083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4038"/>
                        <a:ext cx="72866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>
            <a:extLst>
              <a:ext uri="{FF2B5EF4-FFF2-40B4-BE49-F238E27FC236}">
                <a16:creationId xmlns:a16="http://schemas.microsoft.com/office/drawing/2014/main" id="{F5CED950-D8F5-160A-6A51-7F3B255DD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757363"/>
            <a:ext cx="7704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Since the standard deviation takes all data into account, it may increase, decrease or remain unchanged if a datum is added.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4DD9030-C3D4-242F-9D1C-EE4AC2AE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7632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b="1" kern="0" dirty="0">
                <a:solidFill>
                  <a:srgbClr val="FFFFFF">
                    <a:lumMod val="50000"/>
                  </a:srgbClr>
                </a:solidFill>
              </a:rPr>
              <a:t>Effect on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727CC18-5CF3-B520-5C70-CEE077122A3D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2492375"/>
          <a:ext cx="3455987" cy="1081088"/>
        </p:xfrm>
        <a:graphic>
          <a:graphicData uri="http://schemas.openxmlformats.org/drawingml/2006/table">
            <a:tbl>
              <a:tblPr firstRow="1" bandRow="1"/>
              <a:tblGrid>
                <a:gridCol w="345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standard deviation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4" marB="457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64" marB="457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FB9A7BB-C91B-D966-A964-3C39A21D03EC}"/>
              </a:ext>
            </a:extLst>
          </p:cNvPr>
          <p:cNvGraphicFramePr>
            <a:graphicFrameLocks noGrp="1"/>
          </p:cNvGraphicFramePr>
          <p:nvPr/>
        </p:nvGraphicFramePr>
        <p:xfrm>
          <a:off x="5140325" y="4437063"/>
          <a:ext cx="3455988" cy="1079500"/>
        </p:xfrm>
        <a:graphic>
          <a:graphicData uri="http://schemas.openxmlformats.org/drawingml/2006/table">
            <a:tbl>
              <a:tblPr firstRow="1" bandRow="1"/>
              <a:tblGrid>
                <a:gridCol w="345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 standard deviation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4.4651…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 Box 16">
            <a:extLst>
              <a:ext uri="{FF2B5EF4-FFF2-40B4-BE49-F238E27FC236}">
                <a16:creationId xmlns:a16="http://schemas.microsoft.com/office/drawing/2014/main" id="{8DF0A9DE-DD30-AE56-CEF5-891245CFE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the data set: 12, 14, 16, 18, 20, 20, 26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5FD38B0A-EF5D-C834-D505-21BC1015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58975"/>
            <a:ext cx="8435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1: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equal to the mean, i.e. ‘</a:t>
            </a:r>
            <a:r>
              <a:rPr lang="en-US" altLang="zh-TW" sz="23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18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9DD890F6-CAA6-F32C-0A6C-F2A3AD86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2752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Mean = 18,</a:t>
            </a:r>
            <a:endParaRPr lang="en-US" altLang="zh-TW" sz="2400">
              <a:solidFill>
                <a:srgbClr val="FF99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E5C659C6-FDC2-1251-C2D0-E050A574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412875"/>
            <a:ext cx="6245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4.28 (cor. to 3 sig. fig.)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F890E0BF-DAC0-F061-C5CC-59023773908E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2492375"/>
          <a:ext cx="3816350" cy="1081088"/>
        </p:xfrm>
        <a:graphic>
          <a:graphicData uri="http://schemas.openxmlformats.org/drawingml/2006/table">
            <a:tbl>
              <a:tblPr firstRow="1" bandRow="1"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64" marB="457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12, 14, 16, 18, </a:t>
                      </a:r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18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20, 20, 26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64" marB="457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 Box 16">
            <a:extLst>
              <a:ext uri="{FF2B5EF4-FFF2-40B4-BE49-F238E27FC236}">
                <a16:creationId xmlns:a16="http://schemas.microsoft.com/office/drawing/2014/main" id="{E1D2F336-38EC-08D7-30EF-30A89720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810000"/>
            <a:ext cx="8783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Case 2: 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Add a datum further away from the mean, say ‘</a:t>
            </a:r>
            <a:r>
              <a:rPr lang="en-US" altLang="zh-TW" sz="2300" dirty="0">
                <a:solidFill>
                  <a:srgbClr val="CC0099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12</a:t>
            </a:r>
            <a:r>
              <a:rPr lang="en-US" altLang="zh-TW" sz="2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’.</a:t>
            </a:r>
          </a:p>
        </p:txBody>
      </p:sp>
      <p:sp>
        <p:nvSpPr>
          <p:cNvPr id="35" name="AutoShape 24">
            <a:extLst>
              <a:ext uri="{FF2B5EF4-FFF2-40B4-BE49-F238E27FC236}">
                <a16:creationId xmlns:a16="http://schemas.microsoft.com/office/drawing/2014/main" id="{CC52F486-AF19-A947-6E33-2A5D8C49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716338"/>
            <a:ext cx="4537075" cy="554037"/>
          </a:xfrm>
          <a:prstGeom prst="wedgeRoundRectCallout">
            <a:avLst>
              <a:gd name="adj1" fmla="val 16338"/>
              <a:gd name="adj2" fmla="val -96991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standard deviation decreases.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C7C1502-87F8-1933-A8BA-C9C6EFA26814}"/>
              </a:ext>
            </a:extLst>
          </p:cNvPr>
          <p:cNvGraphicFramePr>
            <a:graphicFrameLocks noGrp="1"/>
          </p:cNvGraphicFramePr>
          <p:nvPr/>
        </p:nvGraphicFramePr>
        <p:xfrm>
          <a:off x="1330325" y="4437063"/>
          <a:ext cx="3816350" cy="1079500"/>
        </p:xfrm>
        <a:graphic>
          <a:graphicData uri="http://schemas.openxmlformats.org/drawingml/2006/table">
            <a:tbl>
              <a:tblPr firstRow="1" bandRow="1"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1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altLang="zh-HK" sz="2200" b="1" baseline="0" dirty="0">
                          <a:solidFill>
                            <a:schemeClr val="tx1"/>
                          </a:solidFill>
                        </a:rPr>
                        <a:t> data set</a:t>
                      </a:r>
                      <a:endParaRPr lang="zh-HK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HK" sz="2200" b="0" dirty="0">
                          <a:solidFill>
                            <a:srgbClr val="CC0099"/>
                          </a:solidFill>
                        </a:rPr>
                        <a:t>12</a:t>
                      </a:r>
                      <a:r>
                        <a:rPr lang="en-US" altLang="zh-HK" sz="2200" b="0" dirty="0">
                          <a:solidFill>
                            <a:schemeClr val="tx1"/>
                          </a:solidFill>
                        </a:rPr>
                        <a:t>, 12, 14, 16, 18, 20, 20, 26</a:t>
                      </a:r>
                      <a:endParaRPr lang="zh-HK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AutoShape 24">
            <a:extLst>
              <a:ext uri="{FF2B5EF4-FFF2-40B4-BE49-F238E27FC236}">
                <a16:creationId xmlns:a16="http://schemas.microsoft.com/office/drawing/2014/main" id="{27167515-1121-CE51-160B-E069D9D75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29275"/>
            <a:ext cx="4465638" cy="571500"/>
          </a:xfrm>
          <a:prstGeom prst="wedgeRoundRectCallout">
            <a:avLst>
              <a:gd name="adj1" fmla="val 12917"/>
              <a:gd name="adj2" fmla="val -8888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The standard deviation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 animBg="1"/>
      <p:bldP spid="35" grpId="1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>
            <a:extLst>
              <a:ext uri="{FF2B5EF4-FFF2-40B4-BE49-F238E27FC236}">
                <a16:creationId xmlns:a16="http://schemas.microsoft.com/office/drawing/2014/main" id="{ABFD8136-1338-84DD-E877-B2585DD3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268413"/>
            <a:ext cx="7704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 general,</a:t>
            </a:r>
          </a:p>
        </p:txBody>
      </p:sp>
      <p:sp>
        <p:nvSpPr>
          <p:cNvPr id="52227" name="矩形 3">
            <a:extLst>
              <a:ext uri="{FF2B5EF4-FFF2-40B4-BE49-F238E27FC236}">
                <a16:creationId xmlns:a16="http://schemas.microsoft.com/office/drawing/2014/main" id="{07CCD7FE-9D7E-BFE6-0050-BD9E6402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16113"/>
            <a:ext cx="77041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1.   if a datum equal to the mean is added to a data set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which are not entirely the same, the distribution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will become more concentrated about the mean.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Therefore, the standard deviation will decrease.</a:t>
            </a:r>
          </a:p>
        </p:txBody>
      </p:sp>
      <p:sp>
        <p:nvSpPr>
          <p:cNvPr id="52228" name="矩形 4">
            <a:extLst>
              <a:ext uri="{FF2B5EF4-FFF2-40B4-BE49-F238E27FC236}">
                <a16:creationId xmlns:a16="http://schemas.microsoft.com/office/drawing/2014/main" id="{B4C74575-2434-3F48-FC67-D119460E8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716338"/>
            <a:ext cx="77041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2.   if a datum added to a data set is further away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from the mean than all other data, the distribution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will become less concentrated about the mean.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Therefore, the standard deviation will increase.</a:t>
            </a:r>
          </a:p>
        </p:txBody>
      </p:sp>
      <p:pic>
        <p:nvPicPr>
          <p:cNvPr id="6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1B14B41D-4A1B-5B8E-DF64-C85441CE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135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B76E346E-6DE1-5CAC-5A79-66EB20BC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641350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52227" grpId="0"/>
      <p:bldP spid="522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7">
            <a:extLst>
              <a:ext uri="{FF2B5EF4-FFF2-40B4-BE49-F238E27FC236}">
                <a16:creationId xmlns:a16="http://schemas.microsoft.com/office/drawing/2014/main" id="{44C9DED8-3897-7EF9-0411-ABBFF87B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pic>
        <p:nvPicPr>
          <p:cNvPr id="53251" name="Picture 3" descr="C:\Users\UTsoiFe\AppData\Local\Microsoft\Windows\Temporary Internet Files\Content.IE5\A6MEGV5R\cup-42427_640[1].png">
            <a:extLst>
              <a:ext uri="{FF2B5EF4-FFF2-40B4-BE49-F238E27FC236}">
                <a16:creationId xmlns:a16="http://schemas.microsoft.com/office/drawing/2014/main" id="{976B9B91-0444-35A8-3A3C-114C0691B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133475"/>
            <a:ext cx="154622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62">
            <a:extLst>
              <a:ext uri="{FF2B5EF4-FFF2-40B4-BE49-F238E27FC236}">
                <a16:creationId xmlns:a16="http://schemas.microsoft.com/office/drawing/2014/main" id="{31CE3EDF-A93E-3DFF-9E3F-B85DF988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36650"/>
            <a:ext cx="8066088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capacities (in mL) of the 6 cups in Andrew’s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house are shown below.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90, 180, 250, 350, 500, 600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Find the inter-quartile range and the standard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deviation of the capacities of the cups.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 If Andrew buys a new cup with capacity 430 mL, will  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the inter-quartile range and the standard deviation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the capacities of the cups increase, decrease or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remain unchanged? If there is an increase/ decrease,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      find the corresponding changes.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(Give your answers correct to 3 significant figures if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necessary.) </a:t>
            </a:r>
          </a:p>
          <a:p>
            <a:pPr eaLnBrk="1" hangingPunct="1"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7">
            <a:extLst>
              <a:ext uri="{FF2B5EF4-FFF2-40B4-BE49-F238E27FC236}">
                <a16:creationId xmlns:a16="http://schemas.microsoft.com/office/drawing/2014/main" id="{9B32D981-2E95-5D5D-3193-FAC5C79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pic>
        <p:nvPicPr>
          <p:cNvPr id="54275" name="Picture 3" descr="C:\Users\UTsoiFe\AppData\Local\Microsoft\Windows\Temporary Internet Files\Content.IE5\A6MEGV5R\cup-42427_640[1].png">
            <a:extLst>
              <a:ext uri="{FF2B5EF4-FFF2-40B4-BE49-F238E27FC236}">
                <a16:creationId xmlns:a16="http://schemas.microsoft.com/office/drawing/2014/main" id="{72B96E9D-D855-2961-D08A-526B623A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133475"/>
            <a:ext cx="154622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62">
            <a:extLst>
              <a:ext uri="{FF2B5EF4-FFF2-40B4-BE49-F238E27FC236}">
                <a16:creationId xmlns:a16="http://schemas.microsoft.com/office/drawing/2014/main" id="{F04E3C26-4257-2ED6-D333-8902A780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36650"/>
            <a:ext cx="8066088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capacities (in mL) of the 6 cups in Andrew’s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house are shown below.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90, 180, 250, 350, 500, 600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Find the inter-quartile range and the standard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deviation of the capacities of the cups.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F186A8B0-FC7D-14C2-A5F2-22485458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4750"/>
            <a:ext cx="8066088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286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Inter-quartile range = (500 – 180) mL = 320 mL</a:t>
            </a:r>
          </a:p>
          <a:p>
            <a:pPr eaLnBrk="1" hangingPunct="1">
              <a:buFontTx/>
              <a:buNone/>
            </a:pP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Standard deviation ≈ 177.3336 mL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			    </a:t>
            </a:r>
            <a:r>
              <a:rPr lang="en-US" altLang="zh-TW" sz="7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177 mL (cor. to 3 sig. fig.)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pSp>
        <p:nvGrpSpPr>
          <p:cNvPr id="6" name="Group 78">
            <a:extLst>
              <a:ext uri="{FF2B5EF4-FFF2-40B4-BE49-F238E27FC236}">
                <a16:creationId xmlns:a16="http://schemas.microsoft.com/office/drawing/2014/main" id="{720C95A4-46C0-6583-C29F-1520A01FD354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5013325"/>
            <a:ext cx="1008062" cy="38100"/>
            <a:chOff x="2476" y="3501"/>
            <a:chExt cx="360" cy="24"/>
          </a:xfrm>
        </p:grpSpPr>
        <p:sp>
          <p:nvSpPr>
            <p:cNvPr id="54282" name="Line 79">
              <a:extLst>
                <a:ext uri="{FF2B5EF4-FFF2-40B4-BE49-F238E27FC236}">
                  <a16:creationId xmlns:a16="http://schemas.microsoft.com/office/drawing/2014/main" id="{4AAD2BEE-4370-353C-BA67-83FF05480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4283" name="Line 80">
              <a:extLst>
                <a:ext uri="{FF2B5EF4-FFF2-40B4-BE49-F238E27FC236}">
                  <a16:creationId xmlns:a16="http://schemas.microsoft.com/office/drawing/2014/main" id="{B3E66CB5-577E-40D7-FDB2-71323D646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3F59847C-EDB1-F2BB-6F96-07FEC809E136}"/>
              </a:ext>
            </a:extLst>
          </p:cNvPr>
          <p:cNvGrpSpPr>
            <a:grpSpLocks/>
          </p:cNvGrpSpPr>
          <p:nvPr/>
        </p:nvGrpSpPr>
        <p:grpSpPr bwMode="auto">
          <a:xfrm>
            <a:off x="6270625" y="4117975"/>
            <a:ext cx="1044575" cy="38100"/>
            <a:chOff x="2476" y="3501"/>
            <a:chExt cx="360" cy="24"/>
          </a:xfrm>
        </p:grpSpPr>
        <p:sp>
          <p:nvSpPr>
            <p:cNvPr id="54280" name="Line 79">
              <a:extLst>
                <a:ext uri="{FF2B5EF4-FFF2-40B4-BE49-F238E27FC236}">
                  <a16:creationId xmlns:a16="http://schemas.microsoft.com/office/drawing/2014/main" id="{2B2D49F5-CB78-0565-263A-FB8DFF4BF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4281" name="Line 80">
              <a:extLst>
                <a:ext uri="{FF2B5EF4-FFF2-40B4-BE49-F238E27FC236}">
                  <a16:creationId xmlns:a16="http://schemas.microsoft.com/office/drawing/2014/main" id="{9A0986A8-99F7-B5B5-FC40-30761DF90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57">
            <a:extLst>
              <a:ext uri="{FF2B5EF4-FFF2-40B4-BE49-F238E27FC236}">
                <a16:creationId xmlns:a16="http://schemas.microsoft.com/office/drawing/2014/main" id="{2EBA9313-387F-5FA7-C919-F8AC73892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E3C470-EB9B-D2D4-D6C4-204304B4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66813"/>
            <a:ext cx="871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(b)  The capacities (in mL) of the 7 cups are:</a:t>
            </a:r>
            <a:endParaRPr lang="en-US" altLang="zh-TW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  90, 180, 250, 350, 430, 500, 600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Inter-quartile range = (500 – 180) mL = 320 mL</a:t>
            </a:r>
            <a:endParaRPr lang="en-US" altLang="zh-TW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Standard deviation ≈ 167.9893 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TW" sz="2400">
                <a:solidFill>
                  <a:srgbClr val="000000"/>
                </a:solidFill>
                <a:latin typeface="新細明體" panose="02020500000000000000" pitchFamily="18" charset="-120"/>
              </a:rPr>
              <a:t>∴ 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Inter-quartile range remains unchanged.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Decrease in the standard deviation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≈ (177.3336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167.9893) mL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9.34 mL (cor. to 3 sig. fig.)</a:t>
            </a:r>
            <a:endParaRPr lang="en-US" altLang="zh-TW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8">
            <a:extLst>
              <a:ext uri="{FF2B5EF4-FFF2-40B4-BE49-F238E27FC236}">
                <a16:creationId xmlns:a16="http://schemas.microsoft.com/office/drawing/2014/main" id="{DA6C6A1C-E6C5-9370-599C-8A8322AC8604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229225"/>
            <a:ext cx="1116012" cy="38100"/>
            <a:chOff x="2476" y="3501"/>
            <a:chExt cx="360" cy="24"/>
          </a:xfrm>
        </p:grpSpPr>
        <p:sp>
          <p:nvSpPr>
            <p:cNvPr id="55301" name="Line 79">
              <a:extLst>
                <a:ext uri="{FF2B5EF4-FFF2-40B4-BE49-F238E27FC236}">
                  <a16:creationId xmlns:a16="http://schemas.microsoft.com/office/drawing/2014/main" id="{D89C6BAB-820A-53C6-8A22-23D328BA1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5302" name="Line 80">
              <a:extLst>
                <a:ext uri="{FF2B5EF4-FFF2-40B4-BE49-F238E27FC236}">
                  <a16:creationId xmlns:a16="http://schemas.microsoft.com/office/drawing/2014/main" id="{2E7B2376-41D1-9D15-1953-06659A577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>
            <a:extLst>
              <a:ext uri="{FF2B5EF4-FFF2-40B4-BE49-F238E27FC236}">
                <a16:creationId xmlns:a16="http://schemas.microsoft.com/office/drawing/2014/main" id="{09D704D7-2A07-8732-F725-D934AB87D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 general,</a:t>
            </a:r>
          </a:p>
        </p:txBody>
      </p:sp>
      <p:sp>
        <p:nvSpPr>
          <p:cNvPr id="4" name="Text Box 114">
            <a:extLst>
              <a:ext uri="{FF2B5EF4-FFF2-40B4-BE49-F238E27FC236}">
                <a16:creationId xmlns:a16="http://schemas.microsoft.com/office/drawing/2014/main" id="{C016A111-B075-8233-6668-8AB7FC9F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00213"/>
            <a:ext cx="8469313" cy="18764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18800" rIns="36000" bIns="118800" anchor="ctr" anchorCtr="1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TW" sz="2300">
                <a:latin typeface="Arial" panose="020B0604020202020204" pitchFamily="34" charset="0"/>
              </a:rPr>
              <a:t>if </a:t>
            </a:r>
            <a:r>
              <a:rPr lang="en-US" altLang="zh-TW" sz="2300" u="sng">
                <a:latin typeface="Arial" panose="020B0604020202020204" pitchFamily="34" charset="0"/>
              </a:rPr>
              <a:t>a common constant is added to each datum</a:t>
            </a:r>
            <a:r>
              <a:rPr lang="en-US" altLang="zh-TW" sz="2300">
                <a:latin typeface="Arial" panose="020B0604020202020204" pitchFamily="34" charset="0"/>
              </a:rPr>
              <a:t> of a data set, then:</a:t>
            </a:r>
          </a:p>
          <a:p>
            <a:pPr algn="ctr" eaLnBrk="1" hangingPunct="1"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300">
                <a:latin typeface="Arial" panose="020B0604020202020204" pitchFamily="34" charset="0"/>
              </a:rPr>
              <a:t> range = original range</a:t>
            </a:r>
          </a:p>
          <a:p>
            <a:pPr algn="ctr" eaLnBrk="1" hangingPunct="1"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300">
                <a:latin typeface="Arial" panose="020B0604020202020204" pitchFamily="34" charset="0"/>
              </a:rPr>
              <a:t> inter-quartile range = original inter-quartile range</a:t>
            </a:r>
          </a:p>
          <a:p>
            <a:pPr algn="ctr" eaLnBrk="1" hangingPunct="1"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3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300">
                <a:latin typeface="Arial" panose="020B0604020202020204" pitchFamily="34" charset="0"/>
              </a:rPr>
              <a:t>standard deviation = original standard deviation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5A5F358-DC08-F8CE-C78D-5AC4F5E72A5B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84613"/>
            <a:ext cx="8199437" cy="2505075"/>
            <a:chOff x="-2214582" y="4092536"/>
            <a:chExt cx="8199585" cy="2504816"/>
          </a:xfrm>
        </p:grpSpPr>
        <p:sp>
          <p:nvSpPr>
            <p:cNvPr id="19461" name="AutoShape 108">
              <a:extLst>
                <a:ext uri="{FF2B5EF4-FFF2-40B4-BE49-F238E27FC236}">
                  <a16:creationId xmlns:a16="http://schemas.microsoft.com/office/drawing/2014/main" id="{9894C2F5-FB14-94BF-1BDA-9068FA47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4582" y="4092536"/>
              <a:ext cx="5778470" cy="2504816"/>
            </a:xfrm>
            <a:prstGeom prst="cloudCallout">
              <a:avLst>
                <a:gd name="adj1" fmla="val 62616"/>
                <a:gd name="adj2" fmla="val -3024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19462" name="矩形 7">
              <a:extLst>
                <a:ext uri="{FF2B5EF4-FFF2-40B4-BE49-F238E27FC236}">
                  <a16:creationId xmlns:a16="http://schemas.microsoft.com/office/drawing/2014/main" id="{17A56051-CD6C-A908-25F9-5183149D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82060" y="4452290"/>
              <a:ext cx="4846469" cy="1938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If </a:t>
              </a:r>
              <a:r>
                <a:rPr lang="en-US" altLang="zh-TW" sz="2400" u="sng">
                  <a:solidFill>
                    <a:srgbClr val="000000"/>
                  </a:solidFill>
                  <a:latin typeface="Arial" panose="020B0604020202020204" pitchFamily="34" charset="0"/>
                </a:rPr>
                <a:t>a common constant is subtracted from each datum</a:t>
              </a: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 of a data set, the measures of dispersion also remain </a:t>
              </a:r>
              <a:b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unchanged.</a:t>
              </a:r>
            </a:p>
          </p:txBody>
        </p:sp>
        <p:pic>
          <p:nvPicPr>
            <p:cNvPr id="19463" name="圖片 8">
              <a:extLst>
                <a:ext uri="{FF2B5EF4-FFF2-40B4-BE49-F238E27FC236}">
                  <a16:creationId xmlns:a16="http://schemas.microsoft.com/office/drawing/2014/main" id="{B19275CB-1892-98A0-D0BD-E6669055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321" y="4092537"/>
              <a:ext cx="2684682" cy="246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>
            <a:extLst>
              <a:ext uri="{FF2B5EF4-FFF2-40B4-BE49-F238E27FC236}">
                <a16:creationId xmlns:a16="http://schemas.microsoft.com/office/drawing/2014/main" id="{D69EC82A-ECEB-321B-0031-DB0EA2331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Multiplying Each Datum by a Common Constant</a:t>
            </a:r>
          </a:p>
        </p:txBody>
      </p:sp>
      <p:grpSp>
        <p:nvGrpSpPr>
          <p:cNvPr id="20483" name="Group 132">
            <a:extLst>
              <a:ext uri="{FF2B5EF4-FFF2-40B4-BE49-F238E27FC236}">
                <a16:creationId xmlns:a16="http://schemas.microsoft.com/office/drawing/2014/main" id="{369BFB53-6B3D-9EE8-59C9-BDB38938F2EF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1946275"/>
            <a:ext cx="4062412" cy="1439863"/>
            <a:chOff x="295" y="1253"/>
            <a:chExt cx="2559" cy="907"/>
          </a:xfrm>
        </p:grpSpPr>
        <p:grpSp>
          <p:nvGrpSpPr>
            <p:cNvPr id="20518" name="Group 52">
              <a:extLst>
                <a:ext uri="{FF2B5EF4-FFF2-40B4-BE49-F238E27FC236}">
                  <a16:creationId xmlns:a16="http://schemas.microsoft.com/office/drawing/2014/main" id="{65537855-8D38-01EB-B881-84E348D80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" y="1308"/>
              <a:ext cx="733" cy="385"/>
              <a:chOff x="811" y="1535"/>
              <a:chExt cx="733" cy="385"/>
            </a:xfrm>
          </p:grpSpPr>
          <p:sp>
            <p:nvSpPr>
              <p:cNvPr id="20532" name="Oval 21">
                <a:extLst>
                  <a:ext uri="{FF2B5EF4-FFF2-40B4-BE49-F238E27FC236}">
                    <a16:creationId xmlns:a16="http://schemas.microsoft.com/office/drawing/2014/main" id="{C802C664-A92D-0603-D3C7-B4EEAACA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3" name="Oval 22">
                <a:extLst>
                  <a:ext uri="{FF2B5EF4-FFF2-40B4-BE49-F238E27FC236}">
                    <a16:creationId xmlns:a16="http://schemas.microsoft.com/office/drawing/2014/main" id="{9AE31DB0-F56D-9C4B-0F42-2233FB54B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4" name="Oval 23">
                <a:extLst>
                  <a:ext uri="{FF2B5EF4-FFF2-40B4-BE49-F238E27FC236}">
                    <a16:creationId xmlns:a16="http://schemas.microsoft.com/office/drawing/2014/main" id="{2DFBCEF0-F24C-CCDF-A271-E21C206B0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5" name="Oval 24">
                <a:extLst>
                  <a:ext uri="{FF2B5EF4-FFF2-40B4-BE49-F238E27FC236}">
                    <a16:creationId xmlns:a16="http://schemas.microsoft.com/office/drawing/2014/main" id="{C6B96043-770B-252E-BD62-8FF43CC6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6" name="Oval 25">
                <a:extLst>
                  <a:ext uri="{FF2B5EF4-FFF2-40B4-BE49-F238E27FC236}">
                    <a16:creationId xmlns:a16="http://schemas.microsoft.com/office/drawing/2014/main" id="{FF7DAAF2-DB6E-B0DE-FBEA-88E87318D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7" name="Oval 26">
                <a:extLst>
                  <a:ext uri="{FF2B5EF4-FFF2-40B4-BE49-F238E27FC236}">
                    <a16:creationId xmlns:a16="http://schemas.microsoft.com/office/drawing/2014/main" id="{5C5E190A-39A2-30C4-8E9C-3DFFF5CD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8" name="Oval 27">
                <a:extLst>
                  <a:ext uri="{FF2B5EF4-FFF2-40B4-BE49-F238E27FC236}">
                    <a16:creationId xmlns:a16="http://schemas.microsoft.com/office/drawing/2014/main" id="{54F9E943-3075-8EA7-C16F-AC12AE948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648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0539" name="Oval 28">
                <a:extLst>
                  <a:ext uri="{FF2B5EF4-FFF2-40B4-BE49-F238E27FC236}">
                    <a16:creationId xmlns:a16="http://schemas.microsoft.com/office/drawing/2014/main" id="{C73116E3-B7C0-4D3F-A911-49FFDB79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53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519" name="Group 84">
              <a:extLst>
                <a:ext uri="{FF2B5EF4-FFF2-40B4-BE49-F238E27FC236}">
                  <a16:creationId xmlns:a16="http://schemas.microsoft.com/office/drawing/2014/main" id="{32EB6681-C1AA-39F7-E732-C626BE86E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36"/>
              <a:ext cx="2559" cy="324"/>
              <a:chOff x="295" y="2063"/>
              <a:chExt cx="2559" cy="324"/>
            </a:xfrm>
          </p:grpSpPr>
          <p:sp>
            <p:nvSpPr>
              <p:cNvPr id="20521" name="Line 7">
                <a:extLst>
                  <a:ext uri="{FF2B5EF4-FFF2-40B4-BE49-F238E27FC236}">
                    <a16:creationId xmlns:a16="http://schemas.microsoft.com/office/drawing/2014/main" id="{8ECC7B47-BA3C-0F57-04FF-0857CBC50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2" name="Line 9">
                <a:extLst>
                  <a:ext uri="{FF2B5EF4-FFF2-40B4-BE49-F238E27FC236}">
                    <a16:creationId xmlns:a16="http://schemas.microsoft.com/office/drawing/2014/main" id="{137049FE-2C65-0CA8-E543-A0EA5A990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3" name="Text Box 19">
                <a:extLst>
                  <a:ext uri="{FF2B5EF4-FFF2-40B4-BE49-F238E27FC236}">
                    <a16:creationId xmlns:a16="http://schemas.microsoft.com/office/drawing/2014/main" id="{522F2FF7-1BFE-F701-FCC7-0FF9398BC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0524" name="Line 32">
                <a:extLst>
                  <a:ext uri="{FF2B5EF4-FFF2-40B4-BE49-F238E27FC236}">
                    <a16:creationId xmlns:a16="http://schemas.microsoft.com/office/drawing/2014/main" id="{34F7959B-5685-AA91-E5E7-B6D93E704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5" name="Line 33">
                <a:extLst>
                  <a:ext uri="{FF2B5EF4-FFF2-40B4-BE49-F238E27FC236}">
                    <a16:creationId xmlns:a16="http://schemas.microsoft.com/office/drawing/2014/main" id="{143365FE-5B5A-BDF1-0FBC-2C8D350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6" name="Line 45">
                <a:extLst>
                  <a:ext uri="{FF2B5EF4-FFF2-40B4-BE49-F238E27FC236}">
                    <a16:creationId xmlns:a16="http://schemas.microsoft.com/office/drawing/2014/main" id="{7983E906-6AE9-3D56-9753-ECAD3A15D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7" name="Line 46">
                <a:extLst>
                  <a:ext uri="{FF2B5EF4-FFF2-40B4-BE49-F238E27FC236}">
                    <a16:creationId xmlns:a16="http://schemas.microsoft.com/office/drawing/2014/main" id="{711DF4EC-EFD0-DA09-ED8C-47D364AF5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8" name="Line 47">
                <a:extLst>
                  <a:ext uri="{FF2B5EF4-FFF2-40B4-BE49-F238E27FC236}">
                    <a16:creationId xmlns:a16="http://schemas.microsoft.com/office/drawing/2014/main" id="{A7A7CC81-AC7F-EB70-1230-A2573B509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29" name="Line 48">
                <a:extLst>
                  <a:ext uri="{FF2B5EF4-FFF2-40B4-BE49-F238E27FC236}">
                    <a16:creationId xmlns:a16="http://schemas.microsoft.com/office/drawing/2014/main" id="{9BCA40A1-5667-8F31-44AE-F77B18953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30" name="Line 49">
                <a:extLst>
                  <a:ext uri="{FF2B5EF4-FFF2-40B4-BE49-F238E27FC236}">
                    <a16:creationId xmlns:a16="http://schemas.microsoft.com/office/drawing/2014/main" id="{B594E0BF-8396-F0A3-5A75-A7DB0A9B0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31" name="Line 51">
                <a:extLst>
                  <a:ext uri="{FF2B5EF4-FFF2-40B4-BE49-F238E27FC236}">
                    <a16:creationId xmlns:a16="http://schemas.microsoft.com/office/drawing/2014/main" id="{6D02D75F-4A14-CEDC-EAE8-0050FFA72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520" name="Text Box 53">
              <a:extLst>
                <a:ext uri="{FF2B5EF4-FFF2-40B4-BE49-F238E27FC236}">
                  <a16:creationId xmlns:a16="http://schemas.microsoft.com/office/drawing/2014/main" id="{FB55E5B9-DD09-6909-E297-2311116AA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1253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Data set A</a:t>
              </a:r>
            </a:p>
          </p:txBody>
        </p:sp>
      </p:grpSp>
      <p:sp>
        <p:nvSpPr>
          <p:cNvPr id="314422" name="AutoShape 54">
            <a:extLst>
              <a:ext uri="{FF2B5EF4-FFF2-40B4-BE49-F238E27FC236}">
                <a16:creationId xmlns:a16="http://schemas.microsoft.com/office/drawing/2014/main" id="{8878A57A-D9C1-8F46-D8A5-426D506B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57346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14425" name="Text Box 57">
            <a:extLst>
              <a:ext uri="{FF2B5EF4-FFF2-40B4-BE49-F238E27FC236}">
                <a16:creationId xmlns:a16="http://schemas.microsoft.com/office/drawing/2014/main" id="{D91E9E70-5F51-F1A2-5F00-31C237A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3471863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</a:rPr>
              <a:t>Multiply each datum by 2</a:t>
            </a:r>
          </a:p>
        </p:txBody>
      </p:sp>
      <p:grpSp>
        <p:nvGrpSpPr>
          <p:cNvPr id="20486" name="Group 85">
            <a:extLst>
              <a:ext uri="{FF2B5EF4-FFF2-40B4-BE49-F238E27FC236}">
                <a16:creationId xmlns:a16="http://schemas.microsoft.com/office/drawing/2014/main" id="{C2E416FF-E8F7-B16B-01A3-E64D5B68BF54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5300663"/>
            <a:ext cx="4062412" cy="514350"/>
            <a:chOff x="295" y="2063"/>
            <a:chExt cx="2559" cy="324"/>
          </a:xfrm>
        </p:grpSpPr>
        <p:sp>
          <p:nvSpPr>
            <p:cNvPr id="20507" name="Line 86">
              <a:extLst>
                <a:ext uri="{FF2B5EF4-FFF2-40B4-BE49-F238E27FC236}">
                  <a16:creationId xmlns:a16="http://schemas.microsoft.com/office/drawing/2014/main" id="{C89322C1-DD5C-F544-90BF-16CAEB4D6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113"/>
              <a:ext cx="2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8" name="Line 87">
              <a:extLst>
                <a:ext uri="{FF2B5EF4-FFF2-40B4-BE49-F238E27FC236}">
                  <a16:creationId xmlns:a16="http://schemas.microsoft.com/office/drawing/2014/main" id="{B8BF6821-CC98-9D69-DE3E-8174949D4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9" name="Text Box 88">
              <a:extLst>
                <a:ext uri="{FF2B5EF4-FFF2-40B4-BE49-F238E27FC236}">
                  <a16:creationId xmlns:a16="http://schemas.microsoft.com/office/drawing/2014/main" id="{9DE0EA9E-C592-857D-FB5B-AEBB8C367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" y="2156"/>
              <a:ext cx="2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 1   </a:t>
              </a:r>
              <a:r>
                <a:rPr lang="en-US" altLang="zh-TW" sz="15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2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3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4   </a:t>
              </a:r>
              <a:r>
                <a:rPr lang="en-US" altLang="zh-TW" sz="200">
                  <a:latin typeface="Arial" panose="020B0604020202020204" pitchFamily="34" charset="0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5 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6   </a:t>
              </a:r>
              <a:r>
                <a:rPr lang="en-US" altLang="zh-TW" sz="200">
                  <a:latin typeface="Arial" panose="020B0604020202020204" pitchFamily="34" charset="0"/>
                </a:rPr>
                <a:t>1  </a:t>
              </a:r>
              <a:r>
                <a:rPr lang="en-US" altLang="zh-TW" sz="1800">
                  <a:latin typeface="Arial" panose="020B0604020202020204" pitchFamily="34" charset="0"/>
                </a:rPr>
                <a:t>7 </a:t>
              </a:r>
              <a:r>
                <a:rPr lang="en-US" altLang="zh-TW" sz="200">
                  <a:latin typeface="Arial" panose="020B0604020202020204" pitchFamily="34" charset="0"/>
                </a:rPr>
                <a:t>    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  <a:r>
                <a:rPr lang="en-US" altLang="zh-TW" sz="4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8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8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0510" name="Line 89">
              <a:extLst>
                <a:ext uri="{FF2B5EF4-FFF2-40B4-BE49-F238E27FC236}">
                  <a16:creationId xmlns:a16="http://schemas.microsoft.com/office/drawing/2014/main" id="{0F43A352-D486-E33E-D088-0CBD0F0F9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1" name="Line 90">
              <a:extLst>
                <a:ext uri="{FF2B5EF4-FFF2-40B4-BE49-F238E27FC236}">
                  <a16:creationId xmlns:a16="http://schemas.microsoft.com/office/drawing/2014/main" id="{0668B487-BB64-7C95-770A-617950D9D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2" name="Line 91">
              <a:extLst>
                <a:ext uri="{FF2B5EF4-FFF2-40B4-BE49-F238E27FC236}">
                  <a16:creationId xmlns:a16="http://schemas.microsoft.com/office/drawing/2014/main" id="{C6B19F8F-A093-044A-3395-1167F5DFE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3" name="Line 92">
              <a:extLst>
                <a:ext uri="{FF2B5EF4-FFF2-40B4-BE49-F238E27FC236}">
                  <a16:creationId xmlns:a16="http://schemas.microsoft.com/office/drawing/2014/main" id="{E624CA16-0FD0-CF2D-511B-AC658EDC4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4" name="Line 93">
              <a:extLst>
                <a:ext uri="{FF2B5EF4-FFF2-40B4-BE49-F238E27FC236}">
                  <a16:creationId xmlns:a16="http://schemas.microsoft.com/office/drawing/2014/main" id="{132E6274-1FF2-F47F-120D-321E5B4A3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5" name="Line 94">
              <a:extLst>
                <a:ext uri="{FF2B5EF4-FFF2-40B4-BE49-F238E27FC236}">
                  <a16:creationId xmlns:a16="http://schemas.microsoft.com/office/drawing/2014/main" id="{1EEC9B7A-5C46-3FEB-87E4-046FF4A2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6" name="Line 95">
              <a:extLst>
                <a:ext uri="{FF2B5EF4-FFF2-40B4-BE49-F238E27FC236}">
                  <a16:creationId xmlns:a16="http://schemas.microsoft.com/office/drawing/2014/main" id="{D9836A5A-342F-4F49-A20C-1810A20D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7" name="Line 96">
              <a:extLst>
                <a:ext uri="{FF2B5EF4-FFF2-40B4-BE49-F238E27FC236}">
                  <a16:creationId xmlns:a16="http://schemas.microsoft.com/office/drawing/2014/main" id="{E5769B78-95E8-A7D0-D834-5988A47DE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14474" name="Text Box 106">
            <a:extLst>
              <a:ext uri="{FF2B5EF4-FFF2-40B4-BE49-F238E27FC236}">
                <a16:creationId xmlns:a16="http://schemas.microsoft.com/office/drawing/2014/main" id="{C0D51F81-50BC-AC9B-4158-4CD6CEB4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36562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Data set C</a:t>
            </a:r>
          </a:p>
        </p:txBody>
      </p:sp>
      <p:sp>
        <p:nvSpPr>
          <p:cNvPr id="20488" name="Text Box 16">
            <a:extLst>
              <a:ext uri="{FF2B5EF4-FFF2-40B4-BE49-F238E27FC236}">
                <a16:creationId xmlns:a16="http://schemas.microsoft.com/office/drawing/2014/main" id="{C8599AAB-6138-EFF9-5557-2CBC9CB9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095375"/>
            <a:ext cx="4321175" cy="461963"/>
          </a:xfrm>
          <a:prstGeom prst="rect">
            <a:avLst/>
          </a:prstGeom>
          <a:solidFill>
            <a:srgbClr val="FDC9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1, 2, 2, 3, 3, 3, 3, 4</a:t>
            </a: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AC774ABA-E087-187C-78C8-A202CE70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500438"/>
            <a:ext cx="4356100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2, 4, 4, 6, 6, 6, 6, 8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6059F1-2319-6468-565D-4B6CBD03D9E5}"/>
              </a:ext>
            </a:extLst>
          </p:cNvPr>
          <p:cNvGrpSpPr>
            <a:grpSpLocks/>
          </p:cNvGrpSpPr>
          <p:nvPr/>
        </p:nvGrpSpPr>
        <p:grpSpPr bwMode="auto">
          <a:xfrm>
            <a:off x="-365125" y="1333500"/>
            <a:ext cx="5676900" cy="2254250"/>
            <a:chOff x="-514375" y="4055506"/>
            <a:chExt cx="5676975" cy="2254271"/>
          </a:xfrm>
        </p:grpSpPr>
        <p:sp>
          <p:nvSpPr>
            <p:cNvPr id="20504" name="AutoShape 108">
              <a:extLst>
                <a:ext uri="{FF2B5EF4-FFF2-40B4-BE49-F238E27FC236}">
                  <a16:creationId xmlns:a16="http://schemas.microsoft.com/office/drawing/2014/main" id="{41159C9F-5F51-8594-6A0F-4740705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94" y="4300179"/>
              <a:ext cx="3919506" cy="1893485"/>
            </a:xfrm>
            <a:prstGeom prst="cloudCallout">
              <a:avLst>
                <a:gd name="adj1" fmla="val -56231"/>
                <a:gd name="adj2" fmla="val -244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pic>
          <p:nvPicPr>
            <p:cNvPr id="20505" name="Picture 109">
              <a:extLst>
                <a:ext uri="{FF2B5EF4-FFF2-40B4-BE49-F238E27FC236}">
                  <a16:creationId xmlns:a16="http://schemas.microsoft.com/office/drawing/2014/main" id="{A2A831BA-B57A-44F3-61FB-ABFCD0D3E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14375" y="4055506"/>
              <a:ext cx="2278063" cy="225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矩形 3">
              <a:extLst>
                <a:ext uri="{FF2B5EF4-FFF2-40B4-BE49-F238E27FC236}">
                  <a16:creationId xmlns:a16="http://schemas.microsoft.com/office/drawing/2014/main" id="{412B9B73-FD8A-37C8-6DB2-20B2D46B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920" y="4459834"/>
              <a:ext cx="296401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Does the dispersion of the data change after multiplying each datum by 2?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4BBE429-D9F2-7093-D25B-AB658360D01A}"/>
              </a:ext>
            </a:extLst>
          </p:cNvPr>
          <p:cNvGrpSpPr>
            <a:grpSpLocks/>
          </p:cNvGrpSpPr>
          <p:nvPr/>
        </p:nvGrpSpPr>
        <p:grpSpPr bwMode="auto">
          <a:xfrm>
            <a:off x="0" y="4092575"/>
            <a:ext cx="5503863" cy="2576513"/>
            <a:chOff x="479" y="4092536"/>
            <a:chExt cx="5502758" cy="2576519"/>
          </a:xfrm>
        </p:grpSpPr>
        <p:sp>
          <p:nvSpPr>
            <p:cNvPr id="20501" name="AutoShape 108">
              <a:extLst>
                <a:ext uri="{FF2B5EF4-FFF2-40B4-BE49-F238E27FC236}">
                  <a16:creationId xmlns:a16="http://schemas.microsoft.com/office/drawing/2014/main" id="{EDF2CA42-C064-DF8B-DEB8-60D3713F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4092536"/>
              <a:ext cx="3707160" cy="2576519"/>
            </a:xfrm>
            <a:prstGeom prst="cloudCallout">
              <a:avLst>
                <a:gd name="adj1" fmla="val 67287"/>
                <a:gd name="adj2" fmla="val -2438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20502" name="矩形 67">
              <a:extLst>
                <a:ext uri="{FF2B5EF4-FFF2-40B4-BE49-F238E27FC236}">
                  <a16:creationId xmlns:a16="http://schemas.microsoft.com/office/drawing/2014/main" id="{662C5A39-85DD-A945-39D1-DF782159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20" y="4381615"/>
              <a:ext cx="3344223" cy="1938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After multiplying each datum by 2, the shape of the distribution is changed. The spread is greater.</a:t>
              </a:r>
            </a:p>
          </p:txBody>
        </p:sp>
        <p:pic>
          <p:nvPicPr>
            <p:cNvPr id="20503" name="圖片 1">
              <a:extLst>
                <a:ext uri="{FF2B5EF4-FFF2-40B4-BE49-F238E27FC236}">
                  <a16:creationId xmlns:a16="http://schemas.microsoft.com/office/drawing/2014/main" id="{282E8FD3-A68C-CA9D-1142-5975872E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129" y="4155955"/>
              <a:ext cx="2034108" cy="2288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458AA025-F1D4-061A-B09E-B4CD5DF357C9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4459288"/>
            <a:ext cx="2239963" cy="611187"/>
            <a:chOff x="5924912" y="4459482"/>
            <a:chExt cx="2239868" cy="611188"/>
          </a:xfrm>
        </p:grpSpPr>
        <p:sp>
          <p:nvSpPr>
            <p:cNvPr id="20493" name="Oval 98">
              <a:extLst>
                <a:ext uri="{FF2B5EF4-FFF2-40B4-BE49-F238E27FC236}">
                  <a16:creationId xmlns:a16="http://schemas.microsoft.com/office/drawing/2014/main" id="{E2F9C7A6-8E8D-3603-BC22-1C324D7F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91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4" name="Oval 99">
              <a:extLst>
                <a:ext uri="{FF2B5EF4-FFF2-40B4-BE49-F238E27FC236}">
                  <a16:creationId xmlns:a16="http://schemas.microsoft.com/office/drawing/2014/main" id="{A54B7E21-6342-25D8-F656-6C883E3B8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5" name="Oval 100">
              <a:extLst>
                <a:ext uri="{FF2B5EF4-FFF2-40B4-BE49-F238E27FC236}">
                  <a16:creationId xmlns:a16="http://schemas.microsoft.com/office/drawing/2014/main" id="{63605556-5AEF-0894-E998-446C6F4D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4819845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6" name="Oval 101">
              <a:extLst>
                <a:ext uri="{FF2B5EF4-FFF2-40B4-BE49-F238E27FC236}">
                  <a16:creationId xmlns:a16="http://schemas.microsoft.com/office/drawing/2014/main" id="{DAFB1F7A-9BD1-D323-8874-9E3F752C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7" name="Oval 102">
              <a:extLst>
                <a:ext uri="{FF2B5EF4-FFF2-40B4-BE49-F238E27FC236}">
                  <a16:creationId xmlns:a16="http://schemas.microsoft.com/office/drawing/2014/main" id="{E5F1BA40-A7AA-D63F-CC93-B1CF68BE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819845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8" name="Oval 103">
              <a:extLst>
                <a:ext uri="{FF2B5EF4-FFF2-40B4-BE49-F238E27FC236}">
                  <a16:creationId xmlns:a16="http://schemas.microsoft.com/office/drawing/2014/main" id="{4083AA0A-6676-FF88-191F-DD24045B9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34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499" name="Oval 104">
              <a:extLst>
                <a:ext uri="{FF2B5EF4-FFF2-40B4-BE49-F238E27FC236}">
                  <a16:creationId xmlns:a16="http://schemas.microsoft.com/office/drawing/2014/main" id="{5ADB1D8B-C0BD-47FB-5B68-8CB85F4F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638870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0500" name="Oval 105">
              <a:extLst>
                <a:ext uri="{FF2B5EF4-FFF2-40B4-BE49-F238E27FC236}">
                  <a16:creationId xmlns:a16="http://schemas.microsoft.com/office/drawing/2014/main" id="{C8534E8B-253B-140E-17F5-B4D7040B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45948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314422" grpId="0" animBg="1"/>
      <p:bldP spid="314425" grpId="0"/>
      <p:bldP spid="314474" grpId="0"/>
      <p:bldP spid="20488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A2B6930F-471F-24C7-E5EB-7704352F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Multiplying Each Datum by a Common Constant</a:t>
            </a:r>
          </a:p>
        </p:txBody>
      </p:sp>
      <p:grpSp>
        <p:nvGrpSpPr>
          <p:cNvPr id="21507" name="Group 132">
            <a:extLst>
              <a:ext uri="{FF2B5EF4-FFF2-40B4-BE49-F238E27FC236}">
                <a16:creationId xmlns:a16="http://schemas.microsoft.com/office/drawing/2014/main" id="{BC8B2EBC-5A57-F998-A429-9664F1E4F761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1946275"/>
            <a:ext cx="4062412" cy="1439863"/>
            <a:chOff x="295" y="1253"/>
            <a:chExt cx="2559" cy="907"/>
          </a:xfrm>
        </p:grpSpPr>
        <p:grpSp>
          <p:nvGrpSpPr>
            <p:cNvPr id="21568" name="Group 52">
              <a:extLst>
                <a:ext uri="{FF2B5EF4-FFF2-40B4-BE49-F238E27FC236}">
                  <a16:creationId xmlns:a16="http://schemas.microsoft.com/office/drawing/2014/main" id="{23DEFC95-76D2-14F7-4D15-EAF2D0689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" y="1308"/>
              <a:ext cx="733" cy="385"/>
              <a:chOff x="811" y="1535"/>
              <a:chExt cx="733" cy="385"/>
            </a:xfrm>
          </p:grpSpPr>
          <p:sp>
            <p:nvSpPr>
              <p:cNvPr id="21582" name="Oval 21">
                <a:extLst>
                  <a:ext uri="{FF2B5EF4-FFF2-40B4-BE49-F238E27FC236}">
                    <a16:creationId xmlns:a16="http://schemas.microsoft.com/office/drawing/2014/main" id="{9154C3D5-D693-ECDC-2598-E9E6C9F08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3" name="Oval 22">
                <a:extLst>
                  <a:ext uri="{FF2B5EF4-FFF2-40B4-BE49-F238E27FC236}">
                    <a16:creationId xmlns:a16="http://schemas.microsoft.com/office/drawing/2014/main" id="{5E5A718E-FCB5-322B-5B9C-5D1A341FB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4" name="Oval 23">
                <a:extLst>
                  <a:ext uri="{FF2B5EF4-FFF2-40B4-BE49-F238E27FC236}">
                    <a16:creationId xmlns:a16="http://schemas.microsoft.com/office/drawing/2014/main" id="{54436E3E-D1E1-3D3F-BA68-049C45D5D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5" name="Oval 24">
                <a:extLst>
                  <a:ext uri="{FF2B5EF4-FFF2-40B4-BE49-F238E27FC236}">
                    <a16:creationId xmlns:a16="http://schemas.microsoft.com/office/drawing/2014/main" id="{CCECCE4D-9E23-3B3E-4150-4F2AA261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6" name="Oval 25">
                <a:extLst>
                  <a:ext uri="{FF2B5EF4-FFF2-40B4-BE49-F238E27FC236}">
                    <a16:creationId xmlns:a16="http://schemas.microsoft.com/office/drawing/2014/main" id="{5C98F9E1-1CA7-D77F-D4D1-AB1791F54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762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7" name="Oval 26">
                <a:extLst>
                  <a:ext uri="{FF2B5EF4-FFF2-40B4-BE49-F238E27FC236}">
                    <a16:creationId xmlns:a16="http://schemas.microsoft.com/office/drawing/2014/main" id="{8D9A9FFF-D3A0-A288-6391-DB2BB7046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187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8" name="Oval 27">
                <a:extLst>
                  <a:ext uri="{FF2B5EF4-FFF2-40B4-BE49-F238E27FC236}">
                    <a16:creationId xmlns:a16="http://schemas.microsoft.com/office/drawing/2014/main" id="{8276E1CD-7AC3-25E4-E4D9-4202F7EF0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648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1589" name="Oval 28">
                <a:extLst>
                  <a:ext uri="{FF2B5EF4-FFF2-40B4-BE49-F238E27FC236}">
                    <a16:creationId xmlns:a16="http://schemas.microsoft.com/office/drawing/2014/main" id="{E779383A-FA7C-E8E7-082C-ADF1F8A04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535"/>
                <a:ext cx="45" cy="45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69" name="Group 84">
              <a:extLst>
                <a:ext uri="{FF2B5EF4-FFF2-40B4-BE49-F238E27FC236}">
                  <a16:creationId xmlns:a16="http://schemas.microsoft.com/office/drawing/2014/main" id="{5F036C8D-940C-E0AF-BAC6-0EF7700A5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36"/>
              <a:ext cx="2559" cy="324"/>
              <a:chOff x="295" y="2063"/>
              <a:chExt cx="2559" cy="324"/>
            </a:xfrm>
          </p:grpSpPr>
          <p:sp>
            <p:nvSpPr>
              <p:cNvPr id="21571" name="Line 7">
                <a:extLst>
                  <a:ext uri="{FF2B5EF4-FFF2-40B4-BE49-F238E27FC236}">
                    <a16:creationId xmlns:a16="http://schemas.microsoft.com/office/drawing/2014/main" id="{5EE240F2-864B-77B0-CB82-6C1EA8061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2" name="Line 9">
                <a:extLst>
                  <a:ext uri="{FF2B5EF4-FFF2-40B4-BE49-F238E27FC236}">
                    <a16:creationId xmlns:a16="http://schemas.microsoft.com/office/drawing/2014/main" id="{B2C2CD4B-CF2F-4892-2AFF-AEF603EF6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3" name="Text Box 19">
                <a:extLst>
                  <a:ext uri="{FF2B5EF4-FFF2-40B4-BE49-F238E27FC236}">
                    <a16:creationId xmlns:a16="http://schemas.microsoft.com/office/drawing/2014/main" id="{70BEC704-36CF-D3A8-36A6-4F5C99994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1574" name="Line 32">
                <a:extLst>
                  <a:ext uri="{FF2B5EF4-FFF2-40B4-BE49-F238E27FC236}">
                    <a16:creationId xmlns:a16="http://schemas.microsoft.com/office/drawing/2014/main" id="{686DE806-E07D-5811-A4DB-1A57C5845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5" name="Line 33">
                <a:extLst>
                  <a:ext uri="{FF2B5EF4-FFF2-40B4-BE49-F238E27FC236}">
                    <a16:creationId xmlns:a16="http://schemas.microsoft.com/office/drawing/2014/main" id="{1AD3F7CE-8766-EFEA-4963-10A33DD0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6" name="Line 45">
                <a:extLst>
                  <a:ext uri="{FF2B5EF4-FFF2-40B4-BE49-F238E27FC236}">
                    <a16:creationId xmlns:a16="http://schemas.microsoft.com/office/drawing/2014/main" id="{C2E80F89-E40E-AD54-8F7C-EB8C0EB68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7" name="Line 46">
                <a:extLst>
                  <a:ext uri="{FF2B5EF4-FFF2-40B4-BE49-F238E27FC236}">
                    <a16:creationId xmlns:a16="http://schemas.microsoft.com/office/drawing/2014/main" id="{F6353DCB-778D-126C-10BE-1BACF217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8" name="Line 47">
                <a:extLst>
                  <a:ext uri="{FF2B5EF4-FFF2-40B4-BE49-F238E27FC236}">
                    <a16:creationId xmlns:a16="http://schemas.microsoft.com/office/drawing/2014/main" id="{782FB796-5FA7-D57C-C714-10BE21B67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79" name="Line 48">
                <a:extLst>
                  <a:ext uri="{FF2B5EF4-FFF2-40B4-BE49-F238E27FC236}">
                    <a16:creationId xmlns:a16="http://schemas.microsoft.com/office/drawing/2014/main" id="{3A1B7ECF-8DCD-303C-826B-3320C48F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80" name="Line 49">
                <a:extLst>
                  <a:ext uri="{FF2B5EF4-FFF2-40B4-BE49-F238E27FC236}">
                    <a16:creationId xmlns:a16="http://schemas.microsoft.com/office/drawing/2014/main" id="{8EDA3EF3-4E7A-7776-357D-38EC56C7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81" name="Line 51">
                <a:extLst>
                  <a:ext uri="{FF2B5EF4-FFF2-40B4-BE49-F238E27FC236}">
                    <a16:creationId xmlns:a16="http://schemas.microsoft.com/office/drawing/2014/main" id="{B3F9B684-AB80-DBAB-3C2F-EAADE3D86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1570" name="Text Box 53">
              <a:extLst>
                <a:ext uri="{FF2B5EF4-FFF2-40B4-BE49-F238E27FC236}">
                  <a16:creationId xmlns:a16="http://schemas.microsoft.com/office/drawing/2014/main" id="{90DFEB8A-8C8E-7345-BFF5-AFB9C00BF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1253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Data set A</a:t>
              </a:r>
            </a:p>
          </p:txBody>
        </p:sp>
      </p:grpSp>
      <p:sp>
        <p:nvSpPr>
          <p:cNvPr id="21508" name="AutoShape 54">
            <a:extLst>
              <a:ext uri="{FF2B5EF4-FFF2-40B4-BE49-F238E27FC236}">
                <a16:creationId xmlns:a16="http://schemas.microsoft.com/office/drawing/2014/main" id="{A83A1599-12DB-920E-9E8D-0DF2F02A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57346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1509" name="Text Box 57">
            <a:extLst>
              <a:ext uri="{FF2B5EF4-FFF2-40B4-BE49-F238E27FC236}">
                <a16:creationId xmlns:a16="http://schemas.microsoft.com/office/drawing/2014/main" id="{789B436C-E235-DFC6-1F90-2D3B38EF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3471863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</a:rPr>
              <a:t>Multiply each datum by 2</a:t>
            </a:r>
          </a:p>
        </p:txBody>
      </p:sp>
      <p:grpSp>
        <p:nvGrpSpPr>
          <p:cNvPr id="21510" name="Group 85">
            <a:extLst>
              <a:ext uri="{FF2B5EF4-FFF2-40B4-BE49-F238E27FC236}">
                <a16:creationId xmlns:a16="http://schemas.microsoft.com/office/drawing/2014/main" id="{1807A29B-DB71-028B-1D69-949BD02A564E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5300663"/>
            <a:ext cx="4062412" cy="514350"/>
            <a:chOff x="295" y="2063"/>
            <a:chExt cx="2559" cy="324"/>
          </a:xfrm>
        </p:grpSpPr>
        <p:sp>
          <p:nvSpPr>
            <p:cNvPr id="21557" name="Line 86">
              <a:extLst>
                <a:ext uri="{FF2B5EF4-FFF2-40B4-BE49-F238E27FC236}">
                  <a16:creationId xmlns:a16="http://schemas.microsoft.com/office/drawing/2014/main" id="{466B1987-6DBC-14C7-DDC3-13C345A9A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113"/>
              <a:ext cx="2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58" name="Line 87">
              <a:extLst>
                <a:ext uri="{FF2B5EF4-FFF2-40B4-BE49-F238E27FC236}">
                  <a16:creationId xmlns:a16="http://schemas.microsoft.com/office/drawing/2014/main" id="{BDD85026-36BF-005F-A975-A462760AC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59" name="Text Box 88">
              <a:extLst>
                <a:ext uri="{FF2B5EF4-FFF2-40B4-BE49-F238E27FC236}">
                  <a16:creationId xmlns:a16="http://schemas.microsoft.com/office/drawing/2014/main" id="{97DC20BE-8AED-F933-C71E-F45EFB5FF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" y="2156"/>
              <a:ext cx="2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 1   </a:t>
              </a:r>
              <a:r>
                <a:rPr lang="en-US" altLang="zh-TW" sz="15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2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3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4   </a:t>
              </a:r>
              <a:r>
                <a:rPr lang="en-US" altLang="zh-TW" sz="200">
                  <a:latin typeface="Arial" panose="020B0604020202020204" pitchFamily="34" charset="0"/>
                </a:rPr>
                <a:t>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5  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2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6   </a:t>
              </a:r>
              <a:r>
                <a:rPr lang="en-US" altLang="zh-TW" sz="200">
                  <a:latin typeface="Arial" panose="020B0604020202020204" pitchFamily="34" charset="0"/>
                </a:rPr>
                <a:t>1  </a:t>
              </a:r>
              <a:r>
                <a:rPr lang="en-US" altLang="zh-TW" sz="1800">
                  <a:latin typeface="Arial" panose="020B0604020202020204" pitchFamily="34" charset="0"/>
                </a:rPr>
                <a:t>7 </a:t>
              </a:r>
              <a:r>
                <a:rPr lang="en-US" altLang="zh-TW" sz="200">
                  <a:latin typeface="Arial" panose="020B0604020202020204" pitchFamily="34" charset="0"/>
                </a:rPr>
                <a:t>    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  <a:r>
                <a:rPr lang="en-US" altLang="zh-TW" sz="400">
                  <a:latin typeface="Arial" panose="020B0604020202020204" pitchFamily="34" charset="0"/>
                </a:rPr>
                <a:t> </a:t>
              </a:r>
              <a:r>
                <a:rPr lang="en-US" altLang="zh-TW" sz="1800">
                  <a:latin typeface="Arial" panose="020B0604020202020204" pitchFamily="34" charset="0"/>
                </a:rPr>
                <a:t> 8   </a:t>
              </a:r>
              <a:r>
                <a:rPr lang="en-US" altLang="zh-TW" sz="1000">
                  <a:latin typeface="Arial" panose="020B0604020202020204" pitchFamily="34" charset="0"/>
                </a:rPr>
                <a:t> </a:t>
              </a:r>
              <a:r>
                <a:rPr lang="en-US" altLang="zh-TW" sz="200">
                  <a:latin typeface="Arial" panose="020B0604020202020204" pitchFamily="34" charset="0"/>
                </a:rPr>
                <a:t>  </a:t>
              </a:r>
              <a:r>
                <a:rPr lang="en-US" altLang="zh-TW" sz="18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1560" name="Line 89">
              <a:extLst>
                <a:ext uri="{FF2B5EF4-FFF2-40B4-BE49-F238E27FC236}">
                  <a16:creationId xmlns:a16="http://schemas.microsoft.com/office/drawing/2014/main" id="{8CA1646C-32CE-BA5C-2D83-B4B6E68FE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1" name="Line 90">
              <a:extLst>
                <a:ext uri="{FF2B5EF4-FFF2-40B4-BE49-F238E27FC236}">
                  <a16:creationId xmlns:a16="http://schemas.microsoft.com/office/drawing/2014/main" id="{9C0688DC-9F94-55B9-50E8-5203AD7D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2" name="Line 91">
              <a:extLst>
                <a:ext uri="{FF2B5EF4-FFF2-40B4-BE49-F238E27FC236}">
                  <a16:creationId xmlns:a16="http://schemas.microsoft.com/office/drawing/2014/main" id="{D8B0D60B-2AD4-0D9A-B18A-6F53A4F26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3" name="Line 92">
              <a:extLst>
                <a:ext uri="{FF2B5EF4-FFF2-40B4-BE49-F238E27FC236}">
                  <a16:creationId xmlns:a16="http://schemas.microsoft.com/office/drawing/2014/main" id="{DAAE23BD-F25A-A558-B430-0A785524B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4" name="Line 93">
              <a:extLst>
                <a:ext uri="{FF2B5EF4-FFF2-40B4-BE49-F238E27FC236}">
                  <a16:creationId xmlns:a16="http://schemas.microsoft.com/office/drawing/2014/main" id="{E1EA6518-1E2B-F779-4C18-B90C77325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5" name="Line 94">
              <a:extLst>
                <a:ext uri="{FF2B5EF4-FFF2-40B4-BE49-F238E27FC236}">
                  <a16:creationId xmlns:a16="http://schemas.microsoft.com/office/drawing/2014/main" id="{A336CDA4-B134-D90E-CA99-BF53F86C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6" name="Line 95">
              <a:extLst>
                <a:ext uri="{FF2B5EF4-FFF2-40B4-BE49-F238E27FC236}">
                  <a16:creationId xmlns:a16="http://schemas.microsoft.com/office/drawing/2014/main" id="{F0BFDEEF-3CA8-985B-6AAB-C4D9B18B1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67" name="Line 96">
              <a:extLst>
                <a:ext uri="{FF2B5EF4-FFF2-40B4-BE49-F238E27FC236}">
                  <a16:creationId xmlns:a16="http://schemas.microsoft.com/office/drawing/2014/main" id="{B45ADFFD-9628-7C57-D150-24491FD23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063"/>
              <a:ext cx="0" cy="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1511" name="Text Box 106">
            <a:extLst>
              <a:ext uri="{FF2B5EF4-FFF2-40B4-BE49-F238E27FC236}">
                <a16:creationId xmlns:a16="http://schemas.microsoft.com/office/drawing/2014/main" id="{061F5588-31E0-0686-99BB-F81E2EE0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36562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Data set C</a:t>
            </a:r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293E3D9-D990-6625-8039-E58D29AE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095375"/>
            <a:ext cx="4356100" cy="461963"/>
          </a:xfrm>
          <a:prstGeom prst="rect">
            <a:avLst/>
          </a:prstGeom>
          <a:solidFill>
            <a:srgbClr val="FDC9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1, 2, 2, 3, 3, 3, 3, 4</a:t>
            </a:r>
          </a:p>
        </p:txBody>
      </p:sp>
      <p:sp>
        <p:nvSpPr>
          <p:cNvPr id="21513" name="Text Box 16">
            <a:extLst>
              <a:ext uri="{FF2B5EF4-FFF2-40B4-BE49-F238E27FC236}">
                <a16:creationId xmlns:a16="http://schemas.microsoft.com/office/drawing/2014/main" id="{8D28D5D0-E471-A51C-BDB7-AFBDAD35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500438"/>
            <a:ext cx="4356100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Data set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: 2, 4, 4, 6, 6, 6, 6, 8</a:t>
            </a:r>
          </a:p>
        </p:txBody>
      </p:sp>
      <p:grpSp>
        <p:nvGrpSpPr>
          <p:cNvPr id="21514" name="群組 1">
            <a:extLst>
              <a:ext uri="{FF2B5EF4-FFF2-40B4-BE49-F238E27FC236}">
                <a16:creationId xmlns:a16="http://schemas.microsoft.com/office/drawing/2014/main" id="{13544C98-A3D9-EE12-FF91-FCFB7A5AFD78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4459288"/>
            <a:ext cx="2239963" cy="611187"/>
            <a:chOff x="5924912" y="4459482"/>
            <a:chExt cx="2239868" cy="611188"/>
          </a:xfrm>
        </p:grpSpPr>
        <p:sp>
          <p:nvSpPr>
            <p:cNvPr id="21549" name="Oval 98">
              <a:extLst>
                <a:ext uri="{FF2B5EF4-FFF2-40B4-BE49-F238E27FC236}">
                  <a16:creationId xmlns:a16="http://schemas.microsoft.com/office/drawing/2014/main" id="{C97FD61C-BFF8-229D-DC4D-475E4586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91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0" name="Oval 99">
              <a:extLst>
                <a:ext uri="{FF2B5EF4-FFF2-40B4-BE49-F238E27FC236}">
                  <a16:creationId xmlns:a16="http://schemas.microsoft.com/office/drawing/2014/main" id="{DF8D6874-E368-7A7B-2DAA-4E6920099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1" name="Oval 100">
              <a:extLst>
                <a:ext uri="{FF2B5EF4-FFF2-40B4-BE49-F238E27FC236}">
                  <a16:creationId xmlns:a16="http://schemas.microsoft.com/office/drawing/2014/main" id="{3A5CE53E-7325-3778-E37C-165BEEA5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4819845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2" name="Oval 101">
              <a:extLst>
                <a:ext uri="{FF2B5EF4-FFF2-40B4-BE49-F238E27FC236}">
                  <a16:creationId xmlns:a16="http://schemas.microsoft.com/office/drawing/2014/main" id="{332505CF-7C20-B431-A66C-C04015B66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3" name="Oval 102">
              <a:extLst>
                <a:ext uri="{FF2B5EF4-FFF2-40B4-BE49-F238E27FC236}">
                  <a16:creationId xmlns:a16="http://schemas.microsoft.com/office/drawing/2014/main" id="{4AB9B1AF-F7BA-9702-BF0B-EEF71A3F0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819845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4" name="Oval 103">
              <a:extLst>
                <a:ext uri="{FF2B5EF4-FFF2-40B4-BE49-F238E27FC236}">
                  <a16:creationId xmlns:a16="http://schemas.microsoft.com/office/drawing/2014/main" id="{9433E2C7-861F-AE42-678A-F6E99FFD9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342" y="499923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5" name="Oval 104">
              <a:extLst>
                <a:ext uri="{FF2B5EF4-FFF2-40B4-BE49-F238E27FC236}">
                  <a16:creationId xmlns:a16="http://schemas.microsoft.com/office/drawing/2014/main" id="{87D2A059-F0EE-BD76-CEE9-66027053C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638870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1556" name="Oval 105">
              <a:extLst>
                <a:ext uri="{FF2B5EF4-FFF2-40B4-BE49-F238E27FC236}">
                  <a16:creationId xmlns:a16="http://schemas.microsoft.com/office/drawing/2014/main" id="{E521D095-3973-3887-C415-660E7495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4459482"/>
              <a:ext cx="71438" cy="7143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73" name="Text Box 16">
            <a:extLst>
              <a:ext uri="{FF2B5EF4-FFF2-40B4-BE49-F238E27FC236}">
                <a16:creationId xmlns:a16="http://schemas.microsoft.com/office/drawing/2014/main" id="{442D4409-B629-690E-10B6-40062966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171950"/>
            <a:ext cx="3382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Range = 8 </a:t>
            </a:r>
            <a:r>
              <a:rPr lang="en-US" altLang="zh-HK" sz="2400" kern="0" dirty="0">
                <a:solidFill>
                  <a:srgbClr val="000000"/>
                </a:solidFill>
              </a:rPr>
              <a:t>–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/>
                <a:ea typeface="Arial Unicode MS" pitchFamily="34" charset="-120"/>
                <a:cs typeface="Times New Roman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2 = 6</a:t>
            </a: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F0B8A052-B1C0-EB56-6AB2-A22AE0318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640263"/>
            <a:ext cx="4576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Inter-quartile range = 6 </a:t>
            </a:r>
            <a:r>
              <a:rPr lang="en-US" altLang="zh-HK" sz="2400" kern="0" dirty="0">
                <a:solidFill>
                  <a:srgbClr val="000000"/>
                </a:solidFill>
              </a:rPr>
              <a:t>– 4 =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2</a:t>
            </a: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2156DC19-9201-2C2C-34DA-45F3CC516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102225"/>
            <a:ext cx="4100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1.71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3B2A198-8288-114D-C29B-1B8EEDD1A917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4132263"/>
            <a:ext cx="4586287" cy="469900"/>
            <a:chOff x="3081754" y="3996592"/>
            <a:chExt cx="3832643" cy="471249"/>
          </a:xfrm>
        </p:grpSpPr>
        <p:sp>
          <p:nvSpPr>
            <p:cNvPr id="21547" name="AutoShape 33">
              <a:extLst>
                <a:ext uri="{FF2B5EF4-FFF2-40B4-BE49-F238E27FC236}">
                  <a16:creationId xmlns:a16="http://schemas.microsoft.com/office/drawing/2014/main" id="{B4C27C45-32D5-C55D-D8BD-A61297E9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3996592"/>
              <a:ext cx="3688627" cy="471249"/>
            </a:xfrm>
            <a:prstGeom prst="wedgeRoundRectCallout">
              <a:avLst>
                <a:gd name="adj1" fmla="val -56639"/>
                <a:gd name="adj2" fmla="val 5065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21548" name="矩形 60">
              <a:extLst>
                <a:ext uri="{FF2B5EF4-FFF2-40B4-BE49-F238E27FC236}">
                  <a16:creationId xmlns:a16="http://schemas.microsoft.com/office/drawing/2014/main" id="{6B7A490F-CE85-913A-6B9D-0E223709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range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C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 is twice that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A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.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969B3E4-503F-7673-40D0-6CDFF2B98963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4668838"/>
            <a:ext cx="3684587" cy="766762"/>
            <a:chOff x="3081754" y="3996592"/>
            <a:chExt cx="3832643" cy="767313"/>
          </a:xfrm>
        </p:grpSpPr>
        <p:sp>
          <p:nvSpPr>
            <p:cNvPr id="21545" name="AutoShape 33">
              <a:extLst>
                <a:ext uri="{FF2B5EF4-FFF2-40B4-BE49-F238E27FC236}">
                  <a16:creationId xmlns:a16="http://schemas.microsoft.com/office/drawing/2014/main" id="{21C0169C-63E4-FA23-6AAA-33BE7BDA4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996592"/>
              <a:ext cx="3688627" cy="766559"/>
            </a:xfrm>
            <a:prstGeom prst="wedgeRoundRectCallout">
              <a:avLst>
                <a:gd name="adj1" fmla="val -57023"/>
                <a:gd name="adj2" fmla="val -17028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21546" name="矩形 63">
              <a:extLst>
                <a:ext uri="{FF2B5EF4-FFF2-40B4-BE49-F238E27FC236}">
                  <a16:creationId xmlns:a16="http://schemas.microsoft.com/office/drawing/2014/main" id="{FDD88AFF-2BAE-562E-2DD8-9A9C1DD3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inter-quartile range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C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 is twice that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A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.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4F527786-1E87-D3E2-88B8-630A3FC70C0B}"/>
              </a:ext>
            </a:extLst>
          </p:cNvPr>
          <p:cNvGrpSpPr>
            <a:grpSpLocks/>
          </p:cNvGrpSpPr>
          <p:nvPr/>
        </p:nvGrpSpPr>
        <p:grpSpPr bwMode="auto">
          <a:xfrm>
            <a:off x="3408363" y="5764213"/>
            <a:ext cx="5340350" cy="522287"/>
            <a:chOff x="3081754" y="3996592"/>
            <a:chExt cx="3832643" cy="767313"/>
          </a:xfrm>
        </p:grpSpPr>
        <p:sp>
          <p:nvSpPr>
            <p:cNvPr id="21543" name="AutoShape 33">
              <a:extLst>
                <a:ext uri="{FF2B5EF4-FFF2-40B4-BE49-F238E27FC236}">
                  <a16:creationId xmlns:a16="http://schemas.microsoft.com/office/drawing/2014/main" id="{1A676B29-61B8-AA93-621C-CA034C05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996592"/>
              <a:ext cx="3688627" cy="766559"/>
            </a:xfrm>
            <a:prstGeom prst="wedgeRoundRectCallout">
              <a:avLst>
                <a:gd name="adj1" fmla="val -44824"/>
                <a:gd name="adj2" fmla="val -98023"/>
                <a:gd name="adj3" fmla="val 16667"/>
              </a:avLst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endParaRPr lang="zh-HK" altLang="zh-HK" sz="2400" i="1">
                <a:latin typeface="Arial" panose="020B0604020202020204" pitchFamily="34" charset="0"/>
              </a:endParaRPr>
            </a:p>
          </p:txBody>
        </p:sp>
        <p:sp>
          <p:nvSpPr>
            <p:cNvPr id="21544" name="矩形 66">
              <a:extLst>
                <a:ext uri="{FF2B5EF4-FFF2-40B4-BE49-F238E27FC236}">
                  <a16:creationId xmlns:a16="http://schemas.microsoft.com/office/drawing/2014/main" id="{8FC6F75B-C27A-B119-BDD3-5721683A1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754" y="4056019"/>
              <a:ext cx="38326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The standard deviation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C 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is twice that of </a:t>
              </a:r>
              <a:r>
                <a:rPr lang="en-US" altLang="zh-TW" sz="2000" i="1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A</a:t>
              </a:r>
              <a:r>
                <a:rPr lang="en-US" altLang="zh-TW" sz="2000">
                  <a:latin typeface="Arial" panose="020B0604020202020204" pitchFamily="34" charset="0"/>
                  <a:ea typeface="Arial Unicode MS" pitchFamily="34" charset="-120"/>
                  <a:sym typeface="Symbol" panose="05050102010706020507" pitchFamily="18" charset="2"/>
                </a:rPr>
                <a:t>.</a:t>
              </a:r>
            </a:p>
          </p:txBody>
        </p:sp>
      </p:grpSp>
      <p:sp>
        <p:nvSpPr>
          <p:cNvPr id="67" name="Text Box 16">
            <a:extLst>
              <a:ext uri="{FF2B5EF4-FFF2-40B4-BE49-F238E27FC236}">
                <a16:creationId xmlns:a16="http://schemas.microsoft.com/office/drawing/2014/main" id="{6EEE9C6E-3E07-2C6B-C819-463CD6A9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776413"/>
            <a:ext cx="3382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Range = 4 </a:t>
            </a:r>
            <a:r>
              <a:rPr lang="en-US" altLang="zh-HK" sz="2400" kern="0" dirty="0">
                <a:solidFill>
                  <a:srgbClr val="000000"/>
                </a:solidFill>
              </a:rPr>
              <a:t>–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/>
                <a:ea typeface="Arial Unicode MS" pitchFamily="34" charset="-120"/>
                <a:cs typeface="Times New Roman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Times New Roman"/>
              </a:rPr>
              <a:t>1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= 3</a:t>
            </a:r>
          </a:p>
        </p:txBody>
      </p:sp>
      <p:sp>
        <p:nvSpPr>
          <p:cNvPr id="68" name="Text Box 16">
            <a:extLst>
              <a:ext uri="{FF2B5EF4-FFF2-40B4-BE49-F238E27FC236}">
                <a16:creationId xmlns:a16="http://schemas.microsoft.com/office/drawing/2014/main" id="{7EC9B0DD-00AE-95D6-07D9-F9ABD39C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2244725"/>
            <a:ext cx="2836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Inter-quartile range</a:t>
            </a:r>
          </a:p>
        </p:txBody>
      </p:sp>
      <p:sp>
        <p:nvSpPr>
          <p:cNvPr id="21523" name="Text Box 16">
            <a:extLst>
              <a:ext uri="{FF2B5EF4-FFF2-40B4-BE49-F238E27FC236}">
                <a16:creationId xmlns:a16="http://schemas.microsoft.com/office/drawing/2014/main" id="{3825A436-25F4-78E9-4757-8A20282D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2706688"/>
            <a:ext cx="41005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Standard deviation = 0.857</a:t>
            </a:r>
          </a:p>
        </p:txBody>
      </p:sp>
      <p:grpSp>
        <p:nvGrpSpPr>
          <p:cNvPr id="21524" name="Group 29">
            <a:extLst>
              <a:ext uri="{FF2B5EF4-FFF2-40B4-BE49-F238E27FC236}">
                <a16:creationId xmlns:a16="http://schemas.microsoft.com/office/drawing/2014/main" id="{A5BAC1A6-8D74-F45B-70D9-DD40401EDFA3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1412875"/>
            <a:ext cx="631825" cy="500063"/>
            <a:chOff x="3379" y="2663"/>
            <a:chExt cx="1361" cy="315"/>
          </a:xfrm>
        </p:grpSpPr>
        <p:sp>
          <p:nvSpPr>
            <p:cNvPr id="21541" name="Line 20">
              <a:extLst>
                <a:ext uri="{FF2B5EF4-FFF2-40B4-BE49-F238E27FC236}">
                  <a16:creationId xmlns:a16="http://schemas.microsoft.com/office/drawing/2014/main" id="{0BA59431-A1F2-67E9-F280-71159F646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42" name="Text Box 21">
              <a:extLst>
                <a:ext uri="{FF2B5EF4-FFF2-40B4-BE49-F238E27FC236}">
                  <a16:creationId xmlns:a16="http://schemas.microsoft.com/office/drawing/2014/main" id="{3DFA53BA-CA5F-4971-03E1-786A40878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2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525" name="Group 27">
            <a:extLst>
              <a:ext uri="{FF2B5EF4-FFF2-40B4-BE49-F238E27FC236}">
                <a16:creationId xmlns:a16="http://schemas.microsoft.com/office/drawing/2014/main" id="{C953C96C-0B36-1A68-A928-FEFFE7CD75B1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412875"/>
            <a:ext cx="511175" cy="503238"/>
            <a:chOff x="1156" y="2664"/>
            <a:chExt cx="1270" cy="317"/>
          </a:xfrm>
        </p:grpSpPr>
        <p:sp>
          <p:nvSpPr>
            <p:cNvPr id="21539" name="Line 18">
              <a:extLst>
                <a:ext uri="{FF2B5EF4-FFF2-40B4-BE49-F238E27FC236}">
                  <a16:creationId xmlns:a16="http://schemas.microsoft.com/office/drawing/2014/main" id="{02554E56-A459-8EB5-3E4C-021E84FA2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40" name="Text Box 19">
              <a:extLst>
                <a:ext uri="{FF2B5EF4-FFF2-40B4-BE49-F238E27FC236}">
                  <a16:creationId xmlns:a16="http://schemas.microsoft.com/office/drawing/2014/main" id="{A40CAB00-C5EE-F290-1F4B-D16227C5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29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B05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B05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526" name="群組 2">
            <a:extLst>
              <a:ext uri="{FF2B5EF4-FFF2-40B4-BE49-F238E27FC236}">
                <a16:creationId xmlns:a16="http://schemas.microsoft.com/office/drawing/2014/main" id="{1E62E87B-921A-8758-32F8-A70631CD084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412875"/>
            <a:ext cx="542925" cy="498475"/>
            <a:chOff x="3749675" y="2281709"/>
            <a:chExt cx="2068513" cy="498460"/>
          </a:xfrm>
        </p:grpSpPr>
        <p:sp>
          <p:nvSpPr>
            <p:cNvPr id="21537" name="Line 16">
              <a:extLst>
                <a:ext uri="{FF2B5EF4-FFF2-40B4-BE49-F238E27FC236}">
                  <a16:creationId xmlns:a16="http://schemas.microsoft.com/office/drawing/2014/main" id="{F471B5B8-27AA-1C03-3F63-BBEC2E51C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974" y="2281709"/>
              <a:ext cx="0" cy="18000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8" name="Text Box 22">
              <a:extLst>
                <a:ext uri="{FF2B5EF4-FFF2-40B4-BE49-F238E27FC236}">
                  <a16:creationId xmlns:a16="http://schemas.microsoft.com/office/drawing/2014/main" id="{A8509C7C-C514-CE27-91F9-B300B0C66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380059"/>
              <a:ext cx="20685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BC7C3A98-AE43-67C8-E5AB-F53B0B2FA9D9}"/>
              </a:ext>
            </a:extLst>
          </p:cNvPr>
          <p:cNvSpPr/>
          <p:nvPr/>
        </p:nvSpPr>
        <p:spPr>
          <a:xfrm>
            <a:off x="2960688" y="2247900"/>
            <a:ext cx="16541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 3 </a:t>
            </a:r>
            <a:r>
              <a:rPr lang="en-US" altLang="zh-HK" sz="2400" kern="0" dirty="0">
                <a:solidFill>
                  <a:srgbClr val="000000"/>
                </a:solidFill>
                <a:latin typeface="Arial" charset="0"/>
              </a:rPr>
              <a:t>– 2 =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1</a:t>
            </a:r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8D5EDE6E-DDEA-4373-F68D-1667EA1AF00B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3800475"/>
            <a:ext cx="631825" cy="500063"/>
            <a:chOff x="3379" y="2663"/>
            <a:chExt cx="1361" cy="315"/>
          </a:xfrm>
        </p:grpSpPr>
        <p:sp>
          <p:nvSpPr>
            <p:cNvPr id="21535" name="Line 20">
              <a:extLst>
                <a:ext uri="{FF2B5EF4-FFF2-40B4-BE49-F238E27FC236}">
                  <a16:creationId xmlns:a16="http://schemas.microsoft.com/office/drawing/2014/main" id="{64C49A4C-0722-821E-570C-1BB690B42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6" name="Text Box 21">
              <a:extLst>
                <a:ext uri="{FF2B5EF4-FFF2-40B4-BE49-F238E27FC236}">
                  <a16:creationId xmlns:a16="http://schemas.microsoft.com/office/drawing/2014/main" id="{7547234E-30C0-8CBA-7E4B-9F08E8FF2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2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27">
            <a:extLst>
              <a:ext uri="{FF2B5EF4-FFF2-40B4-BE49-F238E27FC236}">
                <a16:creationId xmlns:a16="http://schemas.microsoft.com/office/drawing/2014/main" id="{9AACBD51-4707-7DAE-BB5C-A8521617249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800475"/>
            <a:ext cx="509587" cy="503238"/>
            <a:chOff x="1156" y="2664"/>
            <a:chExt cx="1270" cy="317"/>
          </a:xfrm>
        </p:grpSpPr>
        <p:sp>
          <p:nvSpPr>
            <p:cNvPr id="21533" name="Line 18">
              <a:extLst>
                <a:ext uri="{FF2B5EF4-FFF2-40B4-BE49-F238E27FC236}">
                  <a16:creationId xmlns:a16="http://schemas.microsoft.com/office/drawing/2014/main" id="{0AB9C1DE-5E11-AA88-1A97-F4E9F2445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4" name="Text Box 19">
              <a:extLst>
                <a:ext uri="{FF2B5EF4-FFF2-40B4-BE49-F238E27FC236}">
                  <a16:creationId xmlns:a16="http://schemas.microsoft.com/office/drawing/2014/main" id="{6FACF7A5-CBC2-126E-4E28-14AA6ED2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29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B05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B05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2" name="群組 2">
            <a:extLst>
              <a:ext uri="{FF2B5EF4-FFF2-40B4-BE49-F238E27FC236}">
                <a16:creationId xmlns:a16="http://schemas.microsoft.com/office/drawing/2014/main" id="{62C17528-2D4D-AABF-2320-523AE3B3169B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3800475"/>
            <a:ext cx="542925" cy="498475"/>
            <a:chOff x="3749675" y="2281709"/>
            <a:chExt cx="2068513" cy="498460"/>
          </a:xfrm>
        </p:grpSpPr>
        <p:sp>
          <p:nvSpPr>
            <p:cNvPr id="21531" name="Line 16">
              <a:extLst>
                <a:ext uri="{FF2B5EF4-FFF2-40B4-BE49-F238E27FC236}">
                  <a16:creationId xmlns:a16="http://schemas.microsoft.com/office/drawing/2014/main" id="{9AB024BB-88C7-B266-D3EE-0447ED7CD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974" y="2281709"/>
              <a:ext cx="0" cy="18000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2" name="Text Box 22">
              <a:extLst>
                <a:ext uri="{FF2B5EF4-FFF2-40B4-BE49-F238E27FC236}">
                  <a16:creationId xmlns:a16="http://schemas.microsoft.com/office/drawing/2014/main" id="{42A73FEC-E053-B98D-820A-26ED3170A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380059"/>
              <a:ext cx="20685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>
            <a:extLst>
              <a:ext uri="{FF2B5EF4-FFF2-40B4-BE49-F238E27FC236}">
                <a16:creationId xmlns:a16="http://schemas.microsoft.com/office/drawing/2014/main" id="{0FD97175-5154-E26A-ED06-5AC52B97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In general,</a:t>
            </a:r>
          </a:p>
        </p:txBody>
      </p:sp>
      <p:sp>
        <p:nvSpPr>
          <p:cNvPr id="4" name="Text Box 114">
            <a:extLst>
              <a:ext uri="{FF2B5EF4-FFF2-40B4-BE49-F238E27FC236}">
                <a16:creationId xmlns:a16="http://schemas.microsoft.com/office/drawing/2014/main" id="{21992686-4296-A438-AB90-C6B2ACB7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214438"/>
            <a:ext cx="8469313" cy="2254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18800" rIns="36000" bIns="118800" anchor="ctr" anchorCtr="1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each datum of a data set is multiplied by a positive common constant </a:t>
            </a:r>
            <a:r>
              <a:rPr lang="en-US" altLang="zh-HK" sz="2400" b="1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, then:</a:t>
            </a:r>
          </a:p>
          <a:p>
            <a:pPr algn="ctr" eaLnBrk="1" hangingPunct="1">
              <a:buFontTx/>
              <a:buNone/>
            </a:pPr>
            <a:endParaRPr lang="en-US" altLang="zh-TW" sz="2300">
              <a:latin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endParaRPr lang="en-US" altLang="zh-TW" sz="2300">
              <a:latin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endParaRPr lang="en-US" altLang="zh-TW" sz="2300">
              <a:latin typeface="Arial" panose="020B0604020202020204" pitchFamily="34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C45694BC-4C23-27F7-DB0D-F825F607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1992313"/>
            <a:ext cx="64087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range = original range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Wingdings 2" panose="05020102010507070707" pitchFamily="18" charset="2"/>
              </a:rPr>
              <a:t> 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F0CAB1A0-7381-8ED4-8AA9-0D38F27F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508250"/>
            <a:ext cx="820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inter-quartile range = original inter-quartile range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Wingdings 2" panose="05020102010507070707" pitchFamily="18" charset="2"/>
              </a:rPr>
              <a:t> 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DBD6DDA-CA43-9583-6EFC-FB4E04F6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1650"/>
            <a:ext cx="820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standard deviation = original standard deviation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Wingdings 2" panose="05020102010507070707" pitchFamily="18" charset="2"/>
              </a:rPr>
              <a:t> 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AEDAE37A-5EFE-DF01-F0F2-2E493FFC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51238"/>
            <a:ext cx="806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Note: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0B677C-8B8F-A899-9349-03A40865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960813"/>
            <a:ext cx="84089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Since the measures of dispersion should be non-negative,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is negative, then: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50A6B7-2599-AEBC-4775-48EE618F9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4724400"/>
            <a:ext cx="6408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range = original range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Wingdings 2" panose="05020102010507070707" pitchFamily="18" charset="2"/>
              </a:rPr>
              <a:t> (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en-US" altLang="zh-TW" sz="2400" b="1" i="1">
              <a:solidFill>
                <a:srgbClr val="000000"/>
              </a:solidFill>
              <a:latin typeface="Lucida Fax" panose="02060602050505020204" pitchFamily="18" charset="0"/>
              <a:ea typeface="Arial Unicode MS" pitchFamily="34" charset="-120"/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A90218D5-0E46-4640-A74B-C80D1605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145088"/>
            <a:ext cx="8591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inter-quartile range = original inter-quartile range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Wingdings 2" panose="05020102010507070707" pitchFamily="18" charset="2"/>
              </a:rPr>
              <a:t> (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en-US" altLang="zh-TW" sz="2400" b="1" i="1">
              <a:solidFill>
                <a:srgbClr val="000000"/>
              </a:solidFill>
              <a:latin typeface="Lucida Fax" panose="02060602050505020204" pitchFamily="18" charset="0"/>
              <a:ea typeface="Arial Unicode MS" pitchFamily="34" charset="-120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3E76A2DC-3241-D6C6-C24B-FD614BB59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40388"/>
            <a:ext cx="8208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300" b="1">
                <a:solidFill>
                  <a:srgbClr val="333399"/>
                </a:solidFill>
                <a:latin typeface="Arial" panose="020B0604020202020204" pitchFamily="34" charset="0"/>
              </a:rPr>
              <a:t>New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standard deviation = original standard deviation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Wingdings 2" panose="05020102010507070707" pitchFamily="18" charset="2"/>
              </a:rPr>
              <a:t> (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400" b="1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2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579C4132-99C3-0239-CAC1-58B21FE1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135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91DBD7E-D30D-1B5C-2F03-24D90DD2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641350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/>
      <p:bldP spid="14" grpId="0"/>
      <p:bldP spid="1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7">
            <a:extLst>
              <a:ext uri="{FF2B5EF4-FFF2-40B4-BE49-F238E27FC236}">
                <a16:creationId xmlns:a16="http://schemas.microsoft.com/office/drawing/2014/main" id="{7A2F4167-6437-325D-BD9B-85C2249C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083224-7FC3-F768-DB5F-A408AD1774FA}"/>
              </a:ext>
            </a:extLst>
          </p:cNvPr>
          <p:cNvSpPr/>
          <p:nvPr/>
        </p:nvSpPr>
        <p:spPr>
          <a:xfrm>
            <a:off x="323850" y="1341438"/>
            <a:ext cx="84963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costs of 7 second-hand smartphones </a:t>
            </a:r>
            <a:br>
              <a:rPr lang="en-US" altLang="zh-HK" sz="2400" kern="100" dirty="0">
                <a:ea typeface="新細明體"/>
                <a:cs typeface="Arial" panose="020B0604020202020204" pitchFamily="34" charset="0"/>
              </a:rPr>
            </a:b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in a shop are as follows: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$1300, $1700, $1800, $2000, $2700, $3900, $4800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pic>
        <p:nvPicPr>
          <p:cNvPr id="23556" name="Picture 2" descr="C:\Users\UTsoiFe\AppData\Local\Microsoft\Windows\Temporary Internet Files\Content.IE5\UPWEPFQY\424px-Smartphone_icon.svg[1].png">
            <a:extLst>
              <a:ext uri="{FF2B5EF4-FFF2-40B4-BE49-F238E27FC236}">
                <a16:creationId xmlns:a16="http://schemas.microsoft.com/office/drawing/2014/main" id="{F554EAF7-5D45-C2A5-2B0B-38A35D1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55638"/>
            <a:ext cx="18161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03B9B2-4AB4-57C2-A061-CF15F6295B7B}"/>
              </a:ext>
            </a:extLst>
          </p:cNvPr>
          <p:cNvSpPr/>
          <p:nvPr/>
        </p:nvSpPr>
        <p:spPr>
          <a:xfrm>
            <a:off x="323850" y="2636838"/>
            <a:ext cx="8496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l">
              <a:spcAft>
                <a:spcPts val="0"/>
              </a:spcAft>
              <a:buFontTx/>
              <a:buAutoNum type="alphaLcParenBoth"/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Find the range, the inter-quartile range and the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standard deviation of the costs of the smartphones.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75FFEF-C82F-DCC9-0315-C7676EDAE2F0}"/>
              </a:ext>
            </a:extLst>
          </p:cNvPr>
          <p:cNvSpPr/>
          <p:nvPr/>
        </p:nvSpPr>
        <p:spPr>
          <a:xfrm>
            <a:off x="323850" y="3632200"/>
            <a:ext cx="8496300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spcAft>
                <a:spcPts val="0"/>
              </a:spcAft>
              <a:buFontTx/>
              <a:buAutoNum type="alphaLcParenBoth" startAt="2"/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shop owner decides to mark the price</a:t>
            </a:r>
          </a:p>
          <a:p>
            <a:pPr marL="457200" indent="-457200" algn="l">
              <a:spcAft>
                <a:spcPts val="0"/>
              </a:spcAft>
              <a:buFontTx/>
              <a:buAutoNum type="alphaLcParenBoth" startAt="2"/>
              <a:defRPr/>
            </a:pPr>
            <a:endParaRPr lang="en-US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higher than the cost of these smartphones, find the range,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the inter-quartile range and the standard deviation of the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marked prices of these smartphones.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AC588-FC58-7AC2-8DE2-CFA30DA1B121}"/>
              </a:ext>
            </a:extLst>
          </p:cNvPr>
          <p:cNvSpPr/>
          <p:nvPr/>
        </p:nvSpPr>
        <p:spPr>
          <a:xfrm>
            <a:off x="323850" y="4178300"/>
            <a:ext cx="84963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(</a:t>
            </a:r>
            <a:r>
              <a:rPr lang="en-US" altLang="zh-HK" sz="2400" kern="100" dirty="0" err="1">
                <a:ea typeface="新細明體"/>
                <a:cs typeface="Arial" panose="020B0604020202020204" pitchFamily="34" charset="0"/>
              </a:rPr>
              <a:t>i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)   $100,                          (ii)   10%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7">
            <a:extLst>
              <a:ext uri="{FF2B5EF4-FFF2-40B4-BE49-F238E27FC236}">
                <a16:creationId xmlns:a16="http://schemas.microsoft.com/office/drawing/2014/main" id="{FD76E826-4F7B-CA2F-AD5F-371BE0006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C1ACC-B553-B23C-CBF9-E22892062072}"/>
              </a:ext>
            </a:extLst>
          </p:cNvPr>
          <p:cNvSpPr/>
          <p:nvPr/>
        </p:nvSpPr>
        <p:spPr>
          <a:xfrm>
            <a:off x="323850" y="1341438"/>
            <a:ext cx="84963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The costs of 7 second-hand smartphones </a:t>
            </a:r>
            <a:br>
              <a:rPr lang="en-US" altLang="zh-HK" sz="2400" kern="100" dirty="0">
                <a:ea typeface="新細明體"/>
                <a:cs typeface="Arial" panose="020B0604020202020204" pitchFamily="34" charset="0"/>
              </a:rPr>
            </a:b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in a shop are as follows: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$1300, $1700, $1800, $2000, $2700, $3900, $4800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pic>
        <p:nvPicPr>
          <p:cNvPr id="24580" name="Picture 2" descr="C:\Users\UTsoiFe\AppData\Local\Microsoft\Windows\Temporary Internet Files\Content.IE5\UPWEPFQY\424px-Smartphone_icon.svg[1].png">
            <a:extLst>
              <a:ext uri="{FF2B5EF4-FFF2-40B4-BE49-F238E27FC236}">
                <a16:creationId xmlns:a16="http://schemas.microsoft.com/office/drawing/2014/main" id="{6675300F-2AEE-1D59-7358-D40F95C5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55638"/>
            <a:ext cx="18161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052FDF-EE99-D965-FF43-18E52F95FB6E}"/>
              </a:ext>
            </a:extLst>
          </p:cNvPr>
          <p:cNvSpPr/>
          <p:nvPr/>
        </p:nvSpPr>
        <p:spPr>
          <a:xfrm>
            <a:off x="323850" y="2636838"/>
            <a:ext cx="8496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l">
              <a:spcAft>
                <a:spcPts val="0"/>
              </a:spcAft>
              <a:buFontTx/>
              <a:buAutoNum type="alphaLcParenBoth"/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Find the range, the inter-quartile range and the  </a:t>
            </a:r>
          </a:p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      standard deviation of the costs of the smartphones.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D9050F-BC53-613E-A797-3F1BB48A423B}"/>
              </a:ext>
            </a:extLst>
          </p:cNvPr>
          <p:cNvSpPr/>
          <p:nvPr/>
        </p:nvSpPr>
        <p:spPr>
          <a:xfrm>
            <a:off x="323850" y="3794125"/>
            <a:ext cx="8496300" cy="1692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  <a:defRPr/>
            </a:pPr>
            <a:r>
              <a:rPr lang="en-US" altLang="zh-HK" sz="2400" kern="100" dirty="0">
                <a:ea typeface="新細明體"/>
                <a:cs typeface="Arial" panose="020B0604020202020204" pitchFamily="34" charset="0"/>
              </a:rPr>
              <a:t>(a)   Range = $4800 </a:t>
            </a:r>
            <a:r>
              <a:rPr lang="en-US" altLang="zh-HK" sz="2400" kern="100" dirty="0">
                <a:ea typeface="新細明體"/>
                <a:cs typeface="Arial" panose="020B0604020202020204" pitchFamily="34" charset="0"/>
                <a:sym typeface="Symbol"/>
              </a:rPr>
              <a:t> $1300 = $3500</a:t>
            </a:r>
          </a:p>
          <a:p>
            <a:pPr algn="l">
              <a:spcAft>
                <a:spcPts val="0"/>
              </a:spcAft>
              <a:defRPr/>
            </a:pPr>
            <a:endParaRPr lang="en-US" altLang="zh-HK" sz="16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</a:rPr>
              <a:t>       Inter-quartile range = $3900 </a:t>
            </a: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 $1700 = $2200</a:t>
            </a:r>
          </a:p>
          <a:p>
            <a:pPr algn="l">
              <a:spcAft>
                <a:spcPts val="0"/>
              </a:spcAft>
              <a:defRPr/>
            </a:pPr>
            <a:endParaRPr lang="en-US" altLang="zh-TW" sz="1600" kern="100" dirty="0">
              <a:ea typeface="新細明體"/>
              <a:cs typeface="Arial" panose="020B0604020202020204" pitchFamily="34" charset="0"/>
              <a:sym typeface="Symbol"/>
            </a:endParaRPr>
          </a:p>
          <a:p>
            <a:pPr algn="l">
              <a:spcAft>
                <a:spcPts val="0"/>
              </a:spcAft>
              <a:defRPr/>
            </a:pPr>
            <a:r>
              <a:rPr lang="en-US" altLang="zh-TW" sz="2400" kern="100" dirty="0">
                <a:ea typeface="新細明體"/>
                <a:cs typeface="Arial" panose="020B0604020202020204" pitchFamily="34" charset="0"/>
                <a:sym typeface="Symbol"/>
              </a:rPr>
              <a:t>       Standard deviation = $1200 (cor. to 3 sig. fig.)</a:t>
            </a:r>
            <a:endParaRPr lang="zh-TW" altLang="zh-HK" sz="2400" kern="100" dirty="0">
              <a:ea typeface="新細明體"/>
              <a:cs typeface="Arial" panose="020B0604020202020204" pitchFamily="34" charset="0"/>
            </a:endParaRP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FA1E7917-6BA1-2681-F76E-C8FC0A420D20}"/>
              </a:ext>
            </a:extLst>
          </p:cNvPr>
          <p:cNvGrpSpPr>
            <a:grpSpLocks/>
          </p:cNvGrpSpPr>
          <p:nvPr/>
        </p:nvGrpSpPr>
        <p:grpSpPr bwMode="auto">
          <a:xfrm>
            <a:off x="4676775" y="4187825"/>
            <a:ext cx="828675" cy="38100"/>
            <a:chOff x="2476" y="3501"/>
            <a:chExt cx="360" cy="24"/>
          </a:xfrm>
        </p:grpSpPr>
        <p:sp>
          <p:nvSpPr>
            <p:cNvPr id="24590" name="Line 79">
              <a:extLst>
                <a:ext uri="{FF2B5EF4-FFF2-40B4-BE49-F238E27FC236}">
                  <a16:creationId xmlns:a16="http://schemas.microsoft.com/office/drawing/2014/main" id="{6840C80A-C943-C29E-8BBD-1BB3E379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1" name="Line 80">
              <a:extLst>
                <a:ext uri="{FF2B5EF4-FFF2-40B4-BE49-F238E27FC236}">
                  <a16:creationId xmlns:a16="http://schemas.microsoft.com/office/drawing/2014/main" id="{516F3BF5-568D-FFF5-D045-D769693CB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3F8877A2-27AB-316F-DACB-A0176E537505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4808538"/>
            <a:ext cx="827088" cy="38100"/>
            <a:chOff x="2476" y="3501"/>
            <a:chExt cx="360" cy="24"/>
          </a:xfrm>
        </p:grpSpPr>
        <p:sp>
          <p:nvSpPr>
            <p:cNvPr id="24588" name="Line 79">
              <a:extLst>
                <a:ext uri="{FF2B5EF4-FFF2-40B4-BE49-F238E27FC236}">
                  <a16:creationId xmlns:a16="http://schemas.microsoft.com/office/drawing/2014/main" id="{39DD5A26-CDC4-DD0F-CCC2-4D5BE63C9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89" name="Line 80">
              <a:extLst>
                <a:ext uri="{FF2B5EF4-FFF2-40B4-BE49-F238E27FC236}">
                  <a16:creationId xmlns:a16="http://schemas.microsoft.com/office/drawing/2014/main" id="{D053220A-0993-7D7F-43F8-FA2A4B0A1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4" name="Group 78">
            <a:extLst>
              <a:ext uri="{FF2B5EF4-FFF2-40B4-BE49-F238E27FC236}">
                <a16:creationId xmlns:a16="http://schemas.microsoft.com/office/drawing/2014/main" id="{1F4E36D4-792D-9DE5-AC74-11623C531E17}"/>
              </a:ext>
            </a:extLst>
          </p:cNvPr>
          <p:cNvGrpSpPr>
            <a:grpSpLocks/>
          </p:cNvGrpSpPr>
          <p:nvPr/>
        </p:nvGrpSpPr>
        <p:grpSpPr bwMode="auto">
          <a:xfrm>
            <a:off x="3879850" y="5414963"/>
            <a:ext cx="828675" cy="38100"/>
            <a:chOff x="2476" y="3501"/>
            <a:chExt cx="360" cy="24"/>
          </a:xfrm>
        </p:grpSpPr>
        <p:sp>
          <p:nvSpPr>
            <p:cNvPr id="24586" name="Line 79">
              <a:extLst>
                <a:ext uri="{FF2B5EF4-FFF2-40B4-BE49-F238E27FC236}">
                  <a16:creationId xmlns:a16="http://schemas.microsoft.com/office/drawing/2014/main" id="{6414D1DB-6E6E-AD68-BFF0-BB1CD1F4A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01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87" name="Line 80">
              <a:extLst>
                <a:ext uri="{FF2B5EF4-FFF2-40B4-BE49-F238E27FC236}">
                  <a16:creationId xmlns:a16="http://schemas.microsoft.com/office/drawing/2014/main" id="{36452513-E3A9-E01C-9F64-7164F5403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3525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3733</Words>
  <Application>Microsoft Office PowerPoint</Application>
  <PresentationFormat>如螢幕大小 (4:3)</PresentationFormat>
  <Paragraphs>416</Paragraphs>
  <Slides>39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4" baseType="lpstr">
      <vt:lpstr>Arial</vt:lpstr>
      <vt:lpstr>新細明體</vt:lpstr>
      <vt:lpstr>Calibri</vt:lpstr>
      <vt:lpstr>Arial Black</vt:lpstr>
      <vt:lpstr>Symbol</vt:lpstr>
      <vt:lpstr>Arial Unicode MS</vt:lpstr>
      <vt:lpstr>Times New Roman</vt:lpstr>
      <vt:lpstr>Wingdings 2</vt:lpstr>
      <vt:lpstr>Lucida Fax</vt:lpstr>
      <vt:lpstr>Verdana</vt:lpstr>
      <vt:lpstr>Wingdings 3</vt:lpstr>
      <vt:lpstr>Britannic Bold</vt:lpstr>
      <vt:lpstr>佈景主題1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Education Asia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5-Minute Lecture (TE)</dc:title>
  <dc:creator>Pearson Education Asia Limited</dc:creator>
  <cp:lastModifiedBy>Lee Perseus Robin</cp:lastModifiedBy>
  <cp:revision>322</cp:revision>
  <dcterms:created xsi:type="dcterms:W3CDTF">2008-10-21T01:19:13Z</dcterms:created>
  <dcterms:modified xsi:type="dcterms:W3CDTF">2024-12-07T15:27:41Z</dcterms:modified>
</cp:coreProperties>
</file>