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513" r:id="rId2"/>
  </p:sldMasterIdLst>
  <p:notesMasterIdLst>
    <p:notesMasterId r:id="rId48"/>
  </p:notesMasterIdLst>
  <p:handoutMasterIdLst>
    <p:handoutMasterId r:id="rId49"/>
  </p:handoutMasterIdLst>
  <p:sldIdLst>
    <p:sldId id="273" r:id="rId3"/>
    <p:sldId id="294" r:id="rId4"/>
    <p:sldId id="326" r:id="rId5"/>
    <p:sldId id="325" r:id="rId6"/>
    <p:sldId id="341" r:id="rId7"/>
    <p:sldId id="342" r:id="rId8"/>
    <p:sldId id="311" r:id="rId9"/>
    <p:sldId id="312" r:id="rId10"/>
    <p:sldId id="327" r:id="rId11"/>
    <p:sldId id="328" r:id="rId12"/>
    <p:sldId id="329" r:id="rId13"/>
    <p:sldId id="330" r:id="rId14"/>
    <p:sldId id="313" r:id="rId15"/>
    <p:sldId id="331" r:id="rId16"/>
    <p:sldId id="332" r:id="rId17"/>
    <p:sldId id="333" r:id="rId18"/>
    <p:sldId id="334" r:id="rId19"/>
    <p:sldId id="314" r:id="rId20"/>
    <p:sldId id="354" r:id="rId21"/>
    <p:sldId id="315" r:id="rId22"/>
    <p:sldId id="335" r:id="rId23"/>
    <p:sldId id="336" r:id="rId24"/>
    <p:sldId id="316" r:id="rId25"/>
    <p:sldId id="337" r:id="rId26"/>
    <p:sldId id="339" r:id="rId27"/>
    <p:sldId id="338" r:id="rId28"/>
    <p:sldId id="340" r:id="rId29"/>
    <p:sldId id="317" r:id="rId30"/>
    <p:sldId id="345" r:id="rId31"/>
    <p:sldId id="343" r:id="rId32"/>
    <p:sldId id="346" r:id="rId33"/>
    <p:sldId id="353" r:id="rId34"/>
    <p:sldId id="318" r:id="rId35"/>
    <p:sldId id="319" r:id="rId36"/>
    <p:sldId id="321" r:id="rId37"/>
    <p:sldId id="355" r:id="rId38"/>
    <p:sldId id="356" r:id="rId39"/>
    <p:sldId id="348" r:id="rId40"/>
    <p:sldId id="320" r:id="rId41"/>
    <p:sldId id="350" r:id="rId42"/>
    <p:sldId id="322" r:id="rId43"/>
    <p:sldId id="351" r:id="rId44"/>
    <p:sldId id="358" r:id="rId45"/>
    <p:sldId id="359" r:id="rId46"/>
    <p:sldId id="324" r:id="rId47"/>
  </p:sldIdLst>
  <p:sldSz cx="9144000" cy="6858000" type="screen4x3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CC66FF"/>
    <a:srgbClr val="66CCFF"/>
    <a:srgbClr val="800080"/>
    <a:srgbClr val="CC9900"/>
    <a:srgbClr val="009999"/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1" autoAdjust="0"/>
    <p:restoredTop sz="94672" autoAdjust="0"/>
  </p:normalViewPr>
  <p:slideViewPr>
    <p:cSldViewPr>
      <p:cViewPr varScale="1">
        <p:scale>
          <a:sx n="74" d="100"/>
          <a:sy n="74" d="100"/>
        </p:scale>
        <p:origin x="-64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BDDA4A2-05E5-D820-564A-F3A9DA189F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ED195A-D5AD-4F66-76D7-E0FC4B6475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0B936EBA-391F-42B2-835E-99F72DB1D288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F265F2-A922-8090-70DB-9D0CE8019B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90F6DB-E227-37C3-C969-24DE281A0E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EDDEB2-C58A-4399-A3F2-CC48CD3B1CFD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1282FA4-11A2-D094-0AD8-D8F276C1D1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E0FCAA-CC67-1578-7DDD-37C1BC33F2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080239A-19F2-41C6-951E-4D8A8FED53A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812B0A39-4585-B6FA-B779-1B06EA5D1F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32988E9-5053-05EB-C03A-46C66351E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zh-HK" alt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D703A1-F41A-B9FF-0976-76063EEB6E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858C3F-1DAB-42A5-7F27-6FE4DF9F1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0A3429-5E5C-4CB1-9810-34E866A3BE72}" type="slidenum">
              <a:rPr lang="zh-HK" altLang="en-US"/>
              <a:pPr/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FEBAE72-0F10-E09C-16D8-46135A13D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2252041-C34C-4A0C-935D-03B80224733D}" type="slidenum">
              <a:rPr lang="en-US" altLang="zh-TW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AF7A87D-0E11-F3EA-632C-00756D40E6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9DB9D3D-92D2-0E7A-B021-35BD07504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HK" altLang="zh-H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>
            <a:extLst>
              <a:ext uri="{FF2B5EF4-FFF2-40B4-BE49-F238E27FC236}">
                <a16:creationId xmlns:a16="http://schemas.microsoft.com/office/drawing/2014/main" id="{193C408C-E9CC-FE1A-168D-1172F9DFB1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備忘稿版面配置區 2">
            <a:extLst>
              <a:ext uri="{FF2B5EF4-FFF2-40B4-BE49-F238E27FC236}">
                <a16:creationId xmlns:a16="http://schemas.microsoft.com/office/drawing/2014/main" id="{EEBE1CC5-5CF1-AEEC-A1D4-120FBCD127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3732" name="投影片編號版面配置區 3">
            <a:extLst>
              <a:ext uri="{FF2B5EF4-FFF2-40B4-BE49-F238E27FC236}">
                <a16:creationId xmlns:a16="http://schemas.microsoft.com/office/drawing/2014/main" id="{D4D8E4B6-C1F6-A0A4-737C-55D1A6D71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4A22C-E270-428A-956D-3DAC3988A993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>
            <a:extLst>
              <a:ext uri="{FF2B5EF4-FFF2-40B4-BE49-F238E27FC236}">
                <a16:creationId xmlns:a16="http://schemas.microsoft.com/office/drawing/2014/main" id="{538C0098-31D3-305E-9E5C-9E81AFC000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>
            <a:extLst>
              <a:ext uri="{FF2B5EF4-FFF2-40B4-BE49-F238E27FC236}">
                <a16:creationId xmlns:a16="http://schemas.microsoft.com/office/drawing/2014/main" id="{4F442C47-0854-B199-DDA5-67BFB18AFB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4756" name="投影片編號版面配置區 3">
            <a:extLst>
              <a:ext uri="{FF2B5EF4-FFF2-40B4-BE49-F238E27FC236}">
                <a16:creationId xmlns:a16="http://schemas.microsoft.com/office/drawing/2014/main" id="{F4062BC3-786E-8932-EA9C-543C7837C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1B71319-EFF2-42B1-A056-B382C0427D6A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>
            <a:extLst>
              <a:ext uri="{FF2B5EF4-FFF2-40B4-BE49-F238E27FC236}">
                <a16:creationId xmlns:a16="http://schemas.microsoft.com/office/drawing/2014/main" id="{E8F4E3FB-CAFC-E6EA-3AC7-35CD69A53B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備忘稿版面配置區 2">
            <a:extLst>
              <a:ext uri="{FF2B5EF4-FFF2-40B4-BE49-F238E27FC236}">
                <a16:creationId xmlns:a16="http://schemas.microsoft.com/office/drawing/2014/main" id="{982C5B18-E210-FDE4-FA57-1563F7320F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5780" name="投影片編號版面配置區 3">
            <a:extLst>
              <a:ext uri="{FF2B5EF4-FFF2-40B4-BE49-F238E27FC236}">
                <a16:creationId xmlns:a16="http://schemas.microsoft.com/office/drawing/2014/main" id="{B6D38B35-7459-5056-4E28-520681F7E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4A4E4D6-0D21-42CC-9E05-4C937CF6B313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>
            <a:extLst>
              <a:ext uri="{FF2B5EF4-FFF2-40B4-BE49-F238E27FC236}">
                <a16:creationId xmlns:a16="http://schemas.microsoft.com/office/drawing/2014/main" id="{3BABB63F-FA86-C25E-4967-F85B804261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備忘稿版面配置區 2">
            <a:extLst>
              <a:ext uri="{FF2B5EF4-FFF2-40B4-BE49-F238E27FC236}">
                <a16:creationId xmlns:a16="http://schemas.microsoft.com/office/drawing/2014/main" id="{CA32493C-39B1-AEAD-9773-2E3A8981B0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6804" name="投影片編號版面配置區 3">
            <a:extLst>
              <a:ext uri="{FF2B5EF4-FFF2-40B4-BE49-F238E27FC236}">
                <a16:creationId xmlns:a16="http://schemas.microsoft.com/office/drawing/2014/main" id="{66A76B47-1833-0083-F5FD-95E5EF9F1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E3D0F5D-5EC0-4D7E-BC44-99A0287A7081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>
            <a:extLst>
              <a:ext uri="{FF2B5EF4-FFF2-40B4-BE49-F238E27FC236}">
                <a16:creationId xmlns:a16="http://schemas.microsoft.com/office/drawing/2014/main" id="{6C0241D6-3939-F511-3CF6-FE18680670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備忘稿版面配置區 2">
            <a:extLst>
              <a:ext uri="{FF2B5EF4-FFF2-40B4-BE49-F238E27FC236}">
                <a16:creationId xmlns:a16="http://schemas.microsoft.com/office/drawing/2014/main" id="{AF388090-E907-023E-E4CD-1A081F611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7828" name="投影片編號版面配置區 3">
            <a:extLst>
              <a:ext uri="{FF2B5EF4-FFF2-40B4-BE49-F238E27FC236}">
                <a16:creationId xmlns:a16="http://schemas.microsoft.com/office/drawing/2014/main" id="{23AEE720-7B7A-50E0-E0BE-557A4ECF1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D804D09-E949-4ADD-9130-10DBB8D93BC0}" type="slidenum">
              <a:rPr lang="zh-HK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zh-HK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0179F66-CB05-322D-D0A2-9441CCAEE5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23125" y="812800"/>
            <a:ext cx="18859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rgbClr val="2F61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Book 5B Chapter 10</a:t>
            </a:r>
          </a:p>
        </p:txBody>
      </p:sp>
    </p:spTree>
    <p:extLst>
      <p:ext uri="{BB962C8B-B14F-4D97-AF65-F5344CB8AC3E}">
        <p14:creationId xmlns:p14="http://schemas.microsoft.com/office/powerpoint/2010/main" val="414986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2AD97B-01E2-4377-05EB-AC6E8CB15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64139F-F154-1EC3-4722-32762266C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0598F7-001D-1276-F2D0-E395C83C46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6A50D-A2DE-42B0-BD68-957305DE71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569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08B282-D27B-1507-8084-4385BF8920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C407D-6AB5-8EC1-FB06-377D7A76B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2DFA8B-C71C-D194-FABC-1FAFBB6B2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96CC6-32F1-4EDB-B604-01A27263C7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569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AEE8FD-4BFF-B968-C9E2-0631B3C10DF8}"/>
              </a:ext>
            </a:extLst>
          </p:cNvPr>
          <p:cNvSpPr/>
          <p:nvPr userDrawn="1"/>
        </p:nvSpPr>
        <p:spPr>
          <a:xfrm>
            <a:off x="179388" y="636270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56403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61908CDD-995C-0B4B-744B-EC6D4022F2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404C6A40-274C-22EA-5B08-2713993FCC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102447-999C-4FB1-993D-C7C41FA878F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1862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711808D-5C74-3799-C432-E09DA3E976DC}"/>
              </a:ext>
            </a:extLst>
          </p:cNvPr>
          <p:cNvSpPr/>
          <p:nvPr userDrawn="1"/>
        </p:nvSpPr>
        <p:spPr>
          <a:xfrm>
            <a:off x="179388" y="638175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D7DC77D4-D542-C4A5-8D9E-90C441F0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6042CA1-A98B-431B-8728-9E081E8ADF8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FD30DB0B-7A0F-368C-8830-37D8C4BA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F3FC949-5697-916D-3C7E-B3886C7A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76929-FECF-4576-9125-FE150E292EA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261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BBA2EC04-D8C0-276C-4D1B-7E335F475B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9F47ABB6-0010-6F5F-3697-AB596844A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8C610F-8B88-4F4F-8942-8848964AF88E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3BB56BFD-315C-F1C7-12EA-DBD80365D53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2C93D2A-B094-4B45-B118-99A415BD9980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4499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704C835A-77A7-82D1-4BF8-0DC19FB2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7F51738-0CAA-4823-B596-5AA223E1E7E9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D04B42F-DF4D-BB9C-AB5C-AED7FDD8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8FA7C68-BC35-8713-396C-A1F33E77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9F511-69CC-420C-823C-4CE015F134DC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7162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023FA8C1-41F1-FB95-4EBD-7CE211E9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B40C5B5-398F-44DE-9664-B4F276188B32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04EE6854-9FAE-266C-A36A-C14DE098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EE4EE5F-E15F-FC3C-1D34-218AF73D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59CE9-683D-4E97-BB8C-4F4A88AF3C77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67616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A5E4353C-18E2-AEEA-EC63-48770143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5E979870-140E-4EDB-867B-CEBAEA5F9A73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3AA79B21-2695-181E-14BE-64F159CD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CAF88D91-E22D-7A7C-F26A-1E3AD26B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12AEB-FC44-466E-801F-8585ABBC6939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8620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915C9CB7-30BF-4FFC-CC6A-52982267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8836FBA-DEA2-432F-8863-329B29C9800A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9D1CABE1-3500-9EBA-DC51-2DF48FBD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9360BB7-EB1B-938E-7D5E-E19A856D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DE935-F542-4947-AD5D-860BE5FA3E92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0355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4FF4D6-6806-3740-78E4-166833F985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A96212-3AA2-5C50-86F2-086E926312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ABCBF9-A184-01AF-7FD2-E7D3C957D9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9F73C-3F6E-494C-A285-D34AFBADAAF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7246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BA1F705-A88E-6B91-7E65-5EBF972D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CF54925-B449-40E8-98AD-6A87EE36238C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63BD484-50B4-DACB-ECA9-A784D386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B4D9B3C-0002-FC08-0FBE-F5CB5497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69052-4DA7-4203-A6FB-33609F85CC2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38213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E2B86C0-3742-02CE-E678-E94445EC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C6F2D6F-3E1F-46DB-8D9A-6241BE16464F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BB226EB-0177-A4C1-0A87-9A4512AA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E423EDB0-6FA7-B899-7824-E8453C3C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4222C-F998-44F3-9378-7C9DA0C72845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02518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773F7F-6452-0D3D-9F98-B5A0BDA5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388" y="6381750"/>
            <a:ext cx="2663825" cy="3397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F9EF3DBE-581F-4B0F-9540-8A8B888A677B}" type="datetimeFigureOut">
              <a:rPr lang="zh-HK" altLang="en-US"/>
              <a:pPr>
                <a:defRPr/>
              </a:pPr>
              <a:t>7/12/2024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2EEB68-4790-4AC5-3069-FB3B2028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CC9869-C65C-B9BE-8425-F5F13CD6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6AFC7-70DB-4616-AEB9-F6DB1B961F1B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48008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9BE468D-3F0F-4120-25DA-42558BB287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63F67771-ADE3-0B74-6DEF-9BA50F32FE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37DFB0-30A4-4B74-8B1C-7195CE7EC058}" type="slidenum">
              <a:rPr lang="zh-HK" altLang="en-US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27093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4201D72-E723-4656-C931-775F582DB86A}"/>
              </a:ext>
            </a:extLst>
          </p:cNvPr>
          <p:cNvSpPr/>
          <p:nvPr userDrawn="1"/>
        </p:nvSpPr>
        <p:spPr>
          <a:xfrm>
            <a:off x="179388" y="6362700"/>
            <a:ext cx="2592387" cy="360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3141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2B8713-8774-0447-4D2C-865BEE2BD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D809E0-DC61-B3D8-7913-6742F100D8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F84A25-B1A9-857A-619D-C07C571148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9EEAF-022C-4F61-ADE7-ACA9944283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090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558CD-171D-E729-D569-B0C8C9ACE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6A984-58F6-F020-851B-670B72EB2F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C13F6-C94E-20D9-F185-350C73748E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A20D2-2357-4C9B-BFD9-7E33324D9A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935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94EFD0-A9DF-6BBC-35C8-FE19EDF7E8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BCC7CB-22CE-E036-0113-7D2F3A49D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8A7C12-4D70-01D7-7857-99D7D2A115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64BF6-95F2-4AA3-A83F-4B89815D12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312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500F59-0C33-404F-5E10-483FEBCAE4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2E8976-30F3-EDBB-A735-039CE9F1B5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A53951-1592-99D7-6758-0FD503C9C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BDA3C-A403-45D3-8E70-CE29D8A241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577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F3CC898-6233-F6D7-9BF1-E627FC56F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C4B2937-5540-DF56-D948-E86E9D1268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D87DFE-832A-2175-EC15-5F18C6155E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E74A8-7850-4A5E-924C-473021FBA0B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14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3FA0E0-C421-4D1F-FE68-1DC2B0DD4B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7A17E-F63C-B538-3B52-792E3FA53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2115AC-56D2-DB22-293A-9E7E631854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C5E9E-8095-4082-9843-DDDF82E345E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197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AB3B8-64BE-8871-669F-8A0DD4F848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ED723-AD77-FA0B-1541-97E2D50649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96C734-C978-7051-FFA1-B429B80A0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9C519-6267-4762-A9B9-B95F711019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200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9FBC04D-F7E6-00AD-9C09-5FB6F176F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A9F2595-6A3F-B635-546A-A88EC076C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EE175B4-A6A4-28CD-4BD9-E622373677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58742DC-30E7-A57E-8ACB-DEC505B137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79B25B-7106-0BC5-4A3E-3AAF771976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1F304E-F1C4-4FFA-83A0-0C065847523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7E4214C1-32D1-1CFD-A3E5-A5D85E50F6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0663" y="6356350"/>
            <a:ext cx="2212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200" dirty="0">
                <a:solidFill>
                  <a:srgbClr val="076B9E"/>
                </a:solidFill>
                <a:latin typeface="Arial Black" pitchFamily="34" charset="0"/>
              </a:rPr>
              <a:t>Book 4A Chapter 15</a:t>
            </a:r>
          </a:p>
        </p:txBody>
      </p:sp>
      <p:sp>
        <p:nvSpPr>
          <p:cNvPr id="1032" name="Text Box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326C9DC-5F0A-7F63-00AA-766A140705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588" y="63055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3" name="Text Box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4765E5-36E1-8787-0AC9-1D6D3FA6A0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488238" y="6308725"/>
            <a:ext cx="584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034" name="Text Box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4A2F97-F02D-DE5F-E1C3-D62791B147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215313" y="6302375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HK" altLang="zh-HK"/>
          </a:p>
        </p:txBody>
      </p:sp>
      <p:sp>
        <p:nvSpPr>
          <p:cNvPr id="11" name="向右箭號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269863-EADA-2CFA-E620-9EDA76A0D63A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2" name="向右箭號 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38AE9A8-6D11-DA33-2A1C-D08D417D3C83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3" name="圓角矩形 1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DDA3C3-75CF-7FB1-68E5-D65B3D589EE6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6" r:id="rId1"/>
    <p:sldLayoutId id="2147486057" r:id="rId2"/>
    <p:sldLayoutId id="2147486058" r:id="rId3"/>
    <p:sldLayoutId id="2147486059" r:id="rId4"/>
    <p:sldLayoutId id="2147486060" r:id="rId5"/>
    <p:sldLayoutId id="2147486061" r:id="rId6"/>
    <p:sldLayoutId id="2147486062" r:id="rId7"/>
    <p:sldLayoutId id="2147486063" r:id="rId8"/>
    <p:sldLayoutId id="2147486064" r:id="rId9"/>
    <p:sldLayoutId id="2147486065" r:id="rId10"/>
    <p:sldLayoutId id="2147486066" r:id="rId11"/>
    <p:sldLayoutId id="21474860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>
            <a:extLst>
              <a:ext uri="{FF2B5EF4-FFF2-40B4-BE49-F238E27FC236}">
                <a16:creationId xmlns:a16="http://schemas.microsoft.com/office/drawing/2014/main" id="{8D82F3A2-F434-444F-9887-B2B896A44F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2051" name="文字版面配置區 2">
            <a:extLst>
              <a:ext uri="{FF2B5EF4-FFF2-40B4-BE49-F238E27FC236}">
                <a16:creationId xmlns:a16="http://schemas.microsoft.com/office/drawing/2014/main" id="{581A527F-32B7-BF59-4F7A-8DE8A7283A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FA1122-13A2-9AD7-8C26-B01FD9A6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7B00F9-4704-2F16-ED8C-BAE871EAA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C927E70-D08F-4AD2-9D7E-A10D3BD76F71}" type="slidenum">
              <a:rPr lang="zh-HK" altLang="en-US"/>
              <a:pPr/>
              <a:t>‹#›</a:t>
            </a:fld>
            <a:endParaRPr lang="zh-HK" altLang="en-US"/>
          </a:p>
        </p:txBody>
      </p:sp>
      <p:sp>
        <p:nvSpPr>
          <p:cNvPr id="7" name="向右箭號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559C07-810B-4852-640E-7EFED4CBED52}"/>
              </a:ext>
            </a:extLst>
          </p:cNvPr>
          <p:cNvSpPr/>
          <p:nvPr userDrawn="1"/>
        </p:nvSpPr>
        <p:spPr>
          <a:xfrm>
            <a:off x="7559675" y="6408738"/>
            <a:ext cx="288925" cy="287337"/>
          </a:xfrm>
          <a:prstGeom prst="rightArrow">
            <a:avLst>
              <a:gd name="adj1" fmla="val 47275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向右箭號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B72A02-2737-382A-7BD8-67C6D38E360D}"/>
              </a:ext>
            </a:extLst>
          </p:cNvPr>
          <p:cNvSpPr/>
          <p:nvPr userDrawn="1"/>
        </p:nvSpPr>
        <p:spPr>
          <a:xfrm flipH="1">
            <a:off x="7019925" y="6408738"/>
            <a:ext cx="306388" cy="287337"/>
          </a:xfrm>
          <a:prstGeom prst="rightArrow">
            <a:avLst>
              <a:gd name="adj1" fmla="val 45272"/>
              <a:gd name="adj2" fmla="val 5012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圓角矩形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21BBDF-1444-5948-9056-7068451321AB}"/>
              </a:ext>
            </a:extLst>
          </p:cNvPr>
          <p:cNvSpPr/>
          <p:nvPr userDrawn="1"/>
        </p:nvSpPr>
        <p:spPr>
          <a:xfrm>
            <a:off x="8143875" y="6381750"/>
            <a:ext cx="792163" cy="360363"/>
          </a:xfrm>
          <a:prstGeom prst="roundRect">
            <a:avLst>
              <a:gd name="adj" fmla="val 134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4" r:id="rId1"/>
    <p:sldLayoutId id="2147486068" r:id="rId2"/>
    <p:sldLayoutId id="2147486069" r:id="rId3"/>
    <p:sldLayoutId id="2147486070" r:id="rId4"/>
    <p:sldLayoutId id="2147486071" r:id="rId5"/>
    <p:sldLayoutId id="2147486072" r:id="rId6"/>
    <p:sldLayoutId id="2147486073" r:id="rId7"/>
    <p:sldLayoutId id="2147486074" r:id="rId8"/>
    <p:sldLayoutId id="2147486075" r:id="rId9"/>
    <p:sldLayoutId id="2147486076" r:id="rId10"/>
    <p:sldLayoutId id="2147486055" r:id="rId11"/>
    <p:sldLayoutId id="21474860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Relationship Id="rId9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wmf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Relationship Id="rId9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8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emf"/><Relationship Id="rId5" Type="http://schemas.openxmlformats.org/officeDocument/2006/relationships/image" Target="../media/image5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hyperlink" Target="5B10_TE_02e_01.pp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5" Type="http://schemas.openxmlformats.org/officeDocument/2006/relationships/hyperlink" Target="Example_10/Example_10_02e_01.ppt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3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9.wmf"/><Relationship Id="rId7" Type="http://schemas.openxmlformats.org/officeDocument/2006/relationships/hyperlink" Target="Example_10/Example_10_02e_02.ppt" TargetMode="External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33.bin"/><Relationship Id="rId9" Type="http://schemas.openxmlformats.org/officeDocument/2006/relationships/hyperlink" Target="5B10_TE_02e_02.pp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0.wmf"/><Relationship Id="rId7" Type="http://schemas.openxmlformats.org/officeDocument/2006/relationships/image" Target="../media/image12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3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9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0.wmf"/><Relationship Id="rId7" Type="http://schemas.openxmlformats.org/officeDocument/2006/relationships/hyperlink" Target="5B10_TE_02e_03.ppt" TargetMode="External"/><Relationship Id="rId12" Type="http://schemas.openxmlformats.org/officeDocument/2006/relationships/image" Target="../media/image58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1.png"/><Relationship Id="rId11" Type="http://schemas.openxmlformats.org/officeDocument/2006/relationships/oleObject" Target="../embeddings/oleObject45.bin"/><Relationship Id="rId5" Type="http://schemas.openxmlformats.org/officeDocument/2006/relationships/hyperlink" Target="Example_10/Example_10_02e_03.ppt" TargetMode="External"/><Relationship Id="rId10" Type="http://schemas.openxmlformats.org/officeDocument/2006/relationships/image" Target="../media/image57.wmf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4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8FF4EBEB-77AE-730E-8FBE-F089EE783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3143250"/>
            <a:ext cx="65198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3600" b="1">
                <a:solidFill>
                  <a:srgbClr val="003399"/>
                </a:solidFill>
              </a:rPr>
              <a:t>Permutation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6">
            <a:extLst>
              <a:ext uri="{FF2B5EF4-FFF2-40B4-BE49-F238E27FC236}">
                <a16:creationId xmlns:a16="http://schemas.microsoft.com/office/drawing/2014/main" id="{03BFB7E5-D4FE-8701-E90B-DA4B2812D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Suppose we want to arrange the following 3 soldiers in a row. How many different arrangements are there?</a:t>
            </a:r>
          </a:p>
        </p:txBody>
      </p:sp>
      <p:grpSp>
        <p:nvGrpSpPr>
          <p:cNvPr id="34819" name="Group 7">
            <a:extLst>
              <a:ext uri="{FF2B5EF4-FFF2-40B4-BE49-F238E27FC236}">
                <a16:creationId xmlns:a16="http://schemas.microsoft.com/office/drawing/2014/main" id="{797AC775-5059-1B2F-2E55-8271A4CF62FE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716338"/>
            <a:ext cx="6134100" cy="1344612"/>
            <a:chOff x="431" y="2341"/>
            <a:chExt cx="3864" cy="847"/>
          </a:xfrm>
        </p:grpSpPr>
        <p:sp>
          <p:nvSpPr>
            <p:cNvPr id="34845" name="Text Box 8">
              <a:extLst>
                <a:ext uri="{FF2B5EF4-FFF2-40B4-BE49-F238E27FC236}">
                  <a16:creationId xmlns:a16="http://schemas.microsoft.com/office/drawing/2014/main" id="{49635C46-2C5D-961E-0C34-99E798CD1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665"/>
              <a:ext cx="10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4846" name="Text Box 9">
              <a:extLst>
                <a:ext uri="{FF2B5EF4-FFF2-40B4-BE49-F238E27FC236}">
                  <a16:creationId xmlns:a16="http://schemas.microsoft.com/office/drawing/2014/main" id="{D545DFD0-0B05-A860-1B6A-C5820F8EE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34847" name="Rectangle 10">
              <a:extLst>
                <a:ext uri="{FF2B5EF4-FFF2-40B4-BE49-F238E27FC236}">
                  <a16:creationId xmlns:a16="http://schemas.microsoft.com/office/drawing/2014/main" id="{09702ED0-D14A-F429-6630-128A2DF25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4848" name="Text Box 11">
              <a:extLst>
                <a:ext uri="{FF2B5EF4-FFF2-40B4-BE49-F238E27FC236}">
                  <a16:creationId xmlns:a16="http://schemas.microsoft.com/office/drawing/2014/main" id="{B96175AA-15BA-428C-49BC-948FDE01D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34849" name="Rectangle 12">
              <a:extLst>
                <a:ext uri="{FF2B5EF4-FFF2-40B4-BE49-F238E27FC236}">
                  <a16:creationId xmlns:a16="http://schemas.microsoft.com/office/drawing/2014/main" id="{ABD224E2-6C7C-EF1F-304D-96D026228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4850" name="Text Box 13">
              <a:extLst>
                <a:ext uri="{FF2B5EF4-FFF2-40B4-BE49-F238E27FC236}">
                  <a16:creationId xmlns:a16="http://schemas.microsoft.com/office/drawing/2014/main" id="{031FEE56-893D-A1AE-EB31-AB3A95125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34851" name="Rectangle 14">
              <a:extLst>
                <a:ext uri="{FF2B5EF4-FFF2-40B4-BE49-F238E27FC236}">
                  <a16:creationId xmlns:a16="http://schemas.microsoft.com/office/drawing/2014/main" id="{06A0B576-A0E6-8350-048E-93D92BC95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4820" name="Text Box 24">
            <a:extLst>
              <a:ext uri="{FF2B5EF4-FFF2-40B4-BE49-F238E27FC236}">
                <a16:creationId xmlns:a16="http://schemas.microsoft.com/office/drawing/2014/main" id="{43D43CCF-0C21-41A7-5C97-30C94686A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2116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8CEF10A8-0869-897D-8189-8D1FB43AE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22116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38" name="Group 62">
            <a:extLst>
              <a:ext uri="{FF2B5EF4-FFF2-40B4-BE49-F238E27FC236}">
                <a16:creationId xmlns:a16="http://schemas.microsoft.com/office/drawing/2014/main" id="{22FF3E0A-2BDF-1CDB-40F6-A7244DD7DF5B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1557338"/>
            <a:ext cx="1495425" cy="2282825"/>
            <a:chOff x="2810" y="981"/>
            <a:chExt cx="942" cy="1438"/>
          </a:xfrm>
        </p:grpSpPr>
        <p:sp>
          <p:nvSpPr>
            <p:cNvPr id="34835" name="Text Box 43">
              <a:extLst>
                <a:ext uri="{FF2B5EF4-FFF2-40B4-BE49-F238E27FC236}">
                  <a16:creationId xmlns:a16="http://schemas.microsoft.com/office/drawing/2014/main" id="{9D08641B-8E1A-B67E-E0FC-555256BA5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" y="981"/>
              <a:ext cx="30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  <a:endParaRPr lang="en-US" altLang="zh-TW" sz="20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4836" name="Group 48">
              <a:extLst>
                <a:ext uri="{FF2B5EF4-FFF2-40B4-BE49-F238E27FC236}">
                  <a16:creationId xmlns:a16="http://schemas.microsoft.com/office/drawing/2014/main" id="{DF5A9D4B-1834-AC5F-0CFD-1A4967B1CD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1147"/>
              <a:ext cx="589" cy="181"/>
              <a:chOff x="2835" y="935"/>
              <a:chExt cx="589" cy="181"/>
            </a:xfrm>
          </p:grpSpPr>
          <p:sp>
            <p:nvSpPr>
              <p:cNvPr id="34843" name="Line 46">
                <a:extLst>
                  <a:ext uri="{FF2B5EF4-FFF2-40B4-BE49-F238E27FC236}">
                    <a16:creationId xmlns:a16="http://schemas.microsoft.com/office/drawing/2014/main" id="{A8B2A466-2585-A905-4E66-F0D094827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" y="935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844" name="Line 47">
                <a:extLst>
                  <a:ext uri="{FF2B5EF4-FFF2-40B4-BE49-F238E27FC236}">
                    <a16:creationId xmlns:a16="http://schemas.microsoft.com/office/drawing/2014/main" id="{2506CCC2-C6BA-1D31-B606-3C2856100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026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grpSp>
          <p:nvGrpSpPr>
            <p:cNvPr id="34837" name="Group 50">
              <a:extLst>
                <a:ext uri="{FF2B5EF4-FFF2-40B4-BE49-F238E27FC236}">
                  <a16:creationId xmlns:a16="http://schemas.microsoft.com/office/drawing/2014/main" id="{7953377E-51FC-F7B0-F3A3-4E38FEE18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5" y="1616"/>
              <a:ext cx="589" cy="181"/>
              <a:chOff x="2835" y="935"/>
              <a:chExt cx="589" cy="181"/>
            </a:xfrm>
          </p:grpSpPr>
          <p:sp>
            <p:nvSpPr>
              <p:cNvPr id="34841" name="Line 51">
                <a:extLst>
                  <a:ext uri="{FF2B5EF4-FFF2-40B4-BE49-F238E27FC236}">
                    <a16:creationId xmlns:a16="http://schemas.microsoft.com/office/drawing/2014/main" id="{C38A57D9-E0B9-2ACB-A387-D77D81571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" y="935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842" name="Line 52">
                <a:extLst>
                  <a:ext uri="{FF2B5EF4-FFF2-40B4-BE49-F238E27FC236}">
                    <a16:creationId xmlns:a16="http://schemas.microsoft.com/office/drawing/2014/main" id="{44802DFA-6587-9EC8-1C9F-0E7216622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026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grpSp>
          <p:nvGrpSpPr>
            <p:cNvPr id="34838" name="Group 53">
              <a:extLst>
                <a:ext uri="{FF2B5EF4-FFF2-40B4-BE49-F238E27FC236}">
                  <a16:creationId xmlns:a16="http://schemas.microsoft.com/office/drawing/2014/main" id="{CF3B3DEE-87BB-14E8-B760-A650395E5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0" y="2064"/>
              <a:ext cx="589" cy="181"/>
              <a:chOff x="2835" y="935"/>
              <a:chExt cx="589" cy="181"/>
            </a:xfrm>
          </p:grpSpPr>
          <p:sp>
            <p:nvSpPr>
              <p:cNvPr id="34839" name="Line 54">
                <a:extLst>
                  <a:ext uri="{FF2B5EF4-FFF2-40B4-BE49-F238E27FC236}">
                    <a16:creationId xmlns:a16="http://schemas.microsoft.com/office/drawing/2014/main" id="{5C9D7F1F-8ABB-5BB1-4D5B-08A482F98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" y="935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840" name="Line 55">
                <a:extLst>
                  <a:ext uri="{FF2B5EF4-FFF2-40B4-BE49-F238E27FC236}">
                    <a16:creationId xmlns:a16="http://schemas.microsoft.com/office/drawing/2014/main" id="{945D8508-7EA9-5D54-7538-FCB81D161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026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34823" name="Group 61">
            <a:extLst>
              <a:ext uri="{FF2B5EF4-FFF2-40B4-BE49-F238E27FC236}">
                <a16:creationId xmlns:a16="http://schemas.microsoft.com/office/drawing/2014/main" id="{73062509-DFD2-EEE6-6CB7-F52C7C7E14D2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381125"/>
            <a:ext cx="1431925" cy="2282825"/>
            <a:chOff x="1882" y="870"/>
            <a:chExt cx="902" cy="1438"/>
          </a:xfrm>
        </p:grpSpPr>
        <p:sp>
          <p:nvSpPr>
            <p:cNvPr id="34829" name="Text Box 44">
              <a:extLst>
                <a:ext uri="{FF2B5EF4-FFF2-40B4-BE49-F238E27FC236}">
                  <a16:creationId xmlns:a16="http://schemas.microsoft.com/office/drawing/2014/main" id="{5CEAF790-3087-0F9B-022B-A39CDA391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870"/>
              <a:ext cx="25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400" b="1" i="1">
                <a:solidFill>
                  <a:srgbClr val="CC99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  <a:endParaRPr lang="en-US" altLang="zh-TW" sz="2400" b="1" i="1">
                <a:solidFill>
                  <a:srgbClr val="800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  <a:endParaRPr lang="en-US" altLang="zh-TW" sz="20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4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grpSp>
          <p:nvGrpSpPr>
            <p:cNvPr id="34830" name="Group 60">
              <a:extLst>
                <a:ext uri="{FF2B5EF4-FFF2-40B4-BE49-F238E27FC236}">
                  <a16:creationId xmlns:a16="http://schemas.microsoft.com/office/drawing/2014/main" id="{1C48793D-B0E6-9282-B055-662A1B87C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253"/>
              <a:ext cx="590" cy="907"/>
              <a:chOff x="1882" y="1253"/>
              <a:chExt cx="590" cy="907"/>
            </a:xfrm>
          </p:grpSpPr>
          <p:grpSp>
            <p:nvGrpSpPr>
              <p:cNvPr id="34831" name="Group 56">
                <a:extLst>
                  <a:ext uri="{FF2B5EF4-FFF2-40B4-BE49-F238E27FC236}">
                    <a16:creationId xmlns:a16="http://schemas.microsoft.com/office/drawing/2014/main" id="{26C0A9BA-031A-1DCB-7682-A9081B1D4D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3" y="1253"/>
                <a:ext cx="589" cy="907"/>
                <a:chOff x="2835" y="935"/>
                <a:chExt cx="589" cy="181"/>
              </a:xfrm>
            </p:grpSpPr>
            <p:sp>
              <p:nvSpPr>
                <p:cNvPr id="34833" name="Line 57">
                  <a:extLst>
                    <a:ext uri="{FF2B5EF4-FFF2-40B4-BE49-F238E27FC236}">
                      <a16:creationId xmlns:a16="http://schemas.microsoft.com/office/drawing/2014/main" id="{EBE65EC0-997A-1E2E-8CEE-99A8EB508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5" y="935"/>
                  <a:ext cx="589" cy="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34834" name="Line 58">
                  <a:extLst>
                    <a:ext uri="{FF2B5EF4-FFF2-40B4-BE49-F238E27FC236}">
                      <a16:creationId xmlns:a16="http://schemas.microsoft.com/office/drawing/2014/main" id="{8400F546-303B-77E7-7F70-1E0F478EA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1026"/>
                  <a:ext cx="589" cy="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</p:grpSp>
          <p:sp>
            <p:nvSpPr>
              <p:cNvPr id="34832" name="Line 59">
                <a:extLst>
                  <a:ext uri="{FF2B5EF4-FFF2-40B4-BE49-F238E27FC236}">
                    <a16:creationId xmlns:a16="http://schemas.microsoft.com/office/drawing/2014/main" id="{F1DA8C3A-32E0-E30F-F788-BB3AFE47A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706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DEA64AA-5E2C-94B9-E5B8-ED9AA56427B5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4845050"/>
            <a:ext cx="7810500" cy="866775"/>
            <a:chOff x="1298588" y="4845050"/>
            <a:chExt cx="7810492" cy="866172"/>
          </a:xfrm>
        </p:grpSpPr>
        <p:grpSp>
          <p:nvGrpSpPr>
            <p:cNvPr id="34825" name="Group 18">
              <a:extLst>
                <a:ext uri="{FF2B5EF4-FFF2-40B4-BE49-F238E27FC236}">
                  <a16:creationId xmlns:a16="http://schemas.microsoft.com/office/drawing/2014/main" id="{1C083EB0-F4CF-2334-B816-C4EAC1C25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1742" y="4845050"/>
              <a:ext cx="6637338" cy="846138"/>
              <a:chOff x="1557" y="3052"/>
              <a:chExt cx="4181" cy="533"/>
            </a:xfrm>
          </p:grpSpPr>
          <p:sp>
            <p:nvSpPr>
              <p:cNvPr id="34827" name="Text Box 19">
                <a:extLst>
                  <a:ext uri="{FF2B5EF4-FFF2-40B4-BE49-F238E27FC236}">
                    <a16:creationId xmlns:a16="http://schemas.microsoft.com/office/drawing/2014/main" id="{12753410-2522-6C1D-6B04-848EB7156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955" y="305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34828" name="Rectangle 20">
                <a:extLst>
                  <a:ext uri="{FF2B5EF4-FFF2-40B4-BE49-F238E27FC236}">
                    <a16:creationId xmlns:a16="http://schemas.microsoft.com/office/drawing/2014/main" id="{DC76A3AC-6EE7-4BA6-C0F4-2928582B6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3294"/>
                <a:ext cx="418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2 ways to choose the second soldier.</a:t>
                </a:r>
              </a:p>
            </p:txBody>
          </p:sp>
        </p:grpSp>
        <p:sp>
          <p:nvSpPr>
            <p:cNvPr id="34" name="五邊形 33">
              <a:extLst>
                <a:ext uri="{FF2B5EF4-FFF2-40B4-BE49-F238E27FC236}">
                  <a16:creationId xmlns:a16="http://schemas.microsoft.com/office/drawing/2014/main" id="{F528F5EA-CD32-6E37-BD68-CD9505DAB30E}"/>
                </a:ext>
              </a:extLst>
            </p:cNvPr>
            <p:cNvSpPr/>
            <p:nvPr/>
          </p:nvSpPr>
          <p:spPr>
            <a:xfrm>
              <a:off x="1298588" y="5206748"/>
              <a:ext cx="1223962" cy="50447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2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6">
            <a:extLst>
              <a:ext uri="{FF2B5EF4-FFF2-40B4-BE49-F238E27FC236}">
                <a16:creationId xmlns:a16="http://schemas.microsoft.com/office/drawing/2014/main" id="{07B4E75D-8798-B400-8112-9350BBA59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Suppose we want to arrange the following 3 soldiers in a row. How many different arrangements are there?</a:t>
            </a:r>
          </a:p>
        </p:txBody>
      </p:sp>
      <p:grpSp>
        <p:nvGrpSpPr>
          <p:cNvPr id="35843" name="Group 7">
            <a:extLst>
              <a:ext uri="{FF2B5EF4-FFF2-40B4-BE49-F238E27FC236}">
                <a16:creationId xmlns:a16="http://schemas.microsoft.com/office/drawing/2014/main" id="{895AD06B-9B9E-7C3E-8705-C809B3B9B920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716338"/>
            <a:ext cx="6134100" cy="1344612"/>
            <a:chOff x="431" y="2341"/>
            <a:chExt cx="3864" cy="847"/>
          </a:xfrm>
        </p:grpSpPr>
        <p:sp>
          <p:nvSpPr>
            <p:cNvPr id="35873" name="Text Box 8">
              <a:extLst>
                <a:ext uri="{FF2B5EF4-FFF2-40B4-BE49-F238E27FC236}">
                  <a16:creationId xmlns:a16="http://schemas.microsoft.com/office/drawing/2014/main" id="{A95276DE-9800-087B-2A24-890B7A389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665"/>
              <a:ext cx="10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5874" name="Text Box 9">
              <a:extLst>
                <a:ext uri="{FF2B5EF4-FFF2-40B4-BE49-F238E27FC236}">
                  <a16:creationId xmlns:a16="http://schemas.microsoft.com/office/drawing/2014/main" id="{4D5C21AC-07B3-8DFF-FD2E-89186201B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35875" name="Rectangle 10">
              <a:extLst>
                <a:ext uri="{FF2B5EF4-FFF2-40B4-BE49-F238E27FC236}">
                  <a16:creationId xmlns:a16="http://schemas.microsoft.com/office/drawing/2014/main" id="{26854A4C-D2D4-2BC5-E0FB-87C6368B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76" name="Text Box 11">
              <a:extLst>
                <a:ext uri="{FF2B5EF4-FFF2-40B4-BE49-F238E27FC236}">
                  <a16:creationId xmlns:a16="http://schemas.microsoft.com/office/drawing/2014/main" id="{C7B7DB98-FE4F-73DD-1C9F-25774E25C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35877" name="Rectangle 12">
              <a:extLst>
                <a:ext uri="{FF2B5EF4-FFF2-40B4-BE49-F238E27FC236}">
                  <a16:creationId xmlns:a16="http://schemas.microsoft.com/office/drawing/2014/main" id="{C0EF8ABD-F81A-44F1-F57B-4F90B37B3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5878" name="Text Box 13">
              <a:extLst>
                <a:ext uri="{FF2B5EF4-FFF2-40B4-BE49-F238E27FC236}">
                  <a16:creationId xmlns:a16="http://schemas.microsoft.com/office/drawing/2014/main" id="{1C7C4E03-0E62-9D5F-9E0F-685769F6A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35879" name="Rectangle 14">
              <a:extLst>
                <a:ext uri="{FF2B5EF4-FFF2-40B4-BE49-F238E27FC236}">
                  <a16:creationId xmlns:a16="http://schemas.microsoft.com/office/drawing/2014/main" id="{9631771C-6371-E1AF-089A-F6DA52237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5844" name="Text Box 24">
            <a:extLst>
              <a:ext uri="{FF2B5EF4-FFF2-40B4-BE49-F238E27FC236}">
                <a16:creationId xmlns:a16="http://schemas.microsoft.com/office/drawing/2014/main" id="{278236D4-87E7-E057-EB09-CB1E831F9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2116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845" name="Text Box 25">
            <a:extLst>
              <a:ext uri="{FF2B5EF4-FFF2-40B4-BE49-F238E27FC236}">
                <a16:creationId xmlns:a16="http://schemas.microsoft.com/office/drawing/2014/main" id="{E87F638C-2CFC-B777-CECE-58862C178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22116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4EC133EF-1D34-6465-DD26-ED87106E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422116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35" name="Group 63">
            <a:extLst>
              <a:ext uri="{FF2B5EF4-FFF2-40B4-BE49-F238E27FC236}">
                <a16:creationId xmlns:a16="http://schemas.microsoft.com/office/drawing/2014/main" id="{DD0EA95D-632D-F737-97CE-6FF047669DB9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381125"/>
            <a:ext cx="1296988" cy="2459038"/>
            <a:chOff x="3787" y="870"/>
            <a:chExt cx="817" cy="1549"/>
          </a:xfrm>
        </p:grpSpPr>
        <p:sp>
          <p:nvSpPr>
            <p:cNvPr id="35871" name="Text Box 39">
              <a:extLst>
                <a:ext uri="{FF2B5EF4-FFF2-40B4-BE49-F238E27FC236}">
                  <a16:creationId xmlns:a16="http://schemas.microsoft.com/office/drawing/2014/main" id="{575C4906-B2D3-F7F2-7C1C-D781A2204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9" y="981"/>
              <a:ext cx="25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5872" name="Text Box 45">
              <a:extLst>
                <a:ext uri="{FF2B5EF4-FFF2-40B4-BE49-F238E27FC236}">
                  <a16:creationId xmlns:a16="http://schemas.microsoft.com/office/drawing/2014/main" id="{3250EACA-7832-3DC4-A541-D997ECF36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870"/>
              <a:ext cx="59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</a:t>
              </a:r>
              <a:endParaRPr lang="en-US" altLang="zh-TW" sz="2000" b="1" i="1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</a:t>
              </a:r>
            </a:p>
          </p:txBody>
        </p:sp>
      </p:grpSp>
      <p:grpSp>
        <p:nvGrpSpPr>
          <p:cNvPr id="35848" name="Group 62">
            <a:extLst>
              <a:ext uri="{FF2B5EF4-FFF2-40B4-BE49-F238E27FC236}">
                <a16:creationId xmlns:a16="http://schemas.microsoft.com/office/drawing/2014/main" id="{1EFE0C2C-92BD-FF6C-AFB3-B9A503CB429F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1557338"/>
            <a:ext cx="1495425" cy="2282825"/>
            <a:chOff x="2810" y="981"/>
            <a:chExt cx="942" cy="1438"/>
          </a:xfrm>
        </p:grpSpPr>
        <p:sp>
          <p:nvSpPr>
            <p:cNvPr id="35861" name="Text Box 43">
              <a:extLst>
                <a:ext uri="{FF2B5EF4-FFF2-40B4-BE49-F238E27FC236}">
                  <a16:creationId xmlns:a16="http://schemas.microsoft.com/office/drawing/2014/main" id="{5CCD044C-FCB2-8089-1D7B-C20883F9A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" y="981"/>
              <a:ext cx="30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  <a:endParaRPr lang="en-US" altLang="zh-TW" sz="20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5862" name="Group 48">
              <a:extLst>
                <a:ext uri="{FF2B5EF4-FFF2-40B4-BE49-F238E27FC236}">
                  <a16:creationId xmlns:a16="http://schemas.microsoft.com/office/drawing/2014/main" id="{F0B03B7C-0907-36AB-680A-BECCD91A57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1147"/>
              <a:ext cx="589" cy="181"/>
              <a:chOff x="2835" y="935"/>
              <a:chExt cx="589" cy="181"/>
            </a:xfrm>
          </p:grpSpPr>
          <p:sp>
            <p:nvSpPr>
              <p:cNvPr id="35869" name="Line 46">
                <a:extLst>
                  <a:ext uri="{FF2B5EF4-FFF2-40B4-BE49-F238E27FC236}">
                    <a16:creationId xmlns:a16="http://schemas.microsoft.com/office/drawing/2014/main" id="{227661A2-A375-AF30-95C9-7D499FE87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" y="935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5870" name="Line 47">
                <a:extLst>
                  <a:ext uri="{FF2B5EF4-FFF2-40B4-BE49-F238E27FC236}">
                    <a16:creationId xmlns:a16="http://schemas.microsoft.com/office/drawing/2014/main" id="{714CA460-D8E3-4A41-A25A-5C83E93C4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026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grpSp>
          <p:nvGrpSpPr>
            <p:cNvPr id="35863" name="Group 50">
              <a:extLst>
                <a:ext uri="{FF2B5EF4-FFF2-40B4-BE49-F238E27FC236}">
                  <a16:creationId xmlns:a16="http://schemas.microsoft.com/office/drawing/2014/main" id="{C49991E7-A837-0F62-9F75-DD16B5FDE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5" y="1616"/>
              <a:ext cx="589" cy="181"/>
              <a:chOff x="2835" y="935"/>
              <a:chExt cx="589" cy="181"/>
            </a:xfrm>
          </p:grpSpPr>
          <p:sp>
            <p:nvSpPr>
              <p:cNvPr id="35867" name="Line 51">
                <a:extLst>
                  <a:ext uri="{FF2B5EF4-FFF2-40B4-BE49-F238E27FC236}">
                    <a16:creationId xmlns:a16="http://schemas.microsoft.com/office/drawing/2014/main" id="{9880DF11-83AC-111D-1F1F-0A3C8B0CF7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" y="935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5868" name="Line 52">
                <a:extLst>
                  <a:ext uri="{FF2B5EF4-FFF2-40B4-BE49-F238E27FC236}">
                    <a16:creationId xmlns:a16="http://schemas.microsoft.com/office/drawing/2014/main" id="{EE7E566F-66AD-A099-BD0A-4C7E69189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026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grpSp>
          <p:nvGrpSpPr>
            <p:cNvPr id="35864" name="Group 53">
              <a:extLst>
                <a:ext uri="{FF2B5EF4-FFF2-40B4-BE49-F238E27FC236}">
                  <a16:creationId xmlns:a16="http://schemas.microsoft.com/office/drawing/2014/main" id="{FD2C3299-B229-F815-79A5-66F155C12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0" y="2064"/>
              <a:ext cx="589" cy="181"/>
              <a:chOff x="2835" y="935"/>
              <a:chExt cx="589" cy="181"/>
            </a:xfrm>
          </p:grpSpPr>
          <p:sp>
            <p:nvSpPr>
              <p:cNvPr id="35865" name="Line 54">
                <a:extLst>
                  <a:ext uri="{FF2B5EF4-FFF2-40B4-BE49-F238E27FC236}">
                    <a16:creationId xmlns:a16="http://schemas.microsoft.com/office/drawing/2014/main" id="{7F4D2F00-22D8-E01F-75F3-9D9675C5D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" y="935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5866" name="Line 55">
                <a:extLst>
                  <a:ext uri="{FF2B5EF4-FFF2-40B4-BE49-F238E27FC236}">
                    <a16:creationId xmlns:a16="http://schemas.microsoft.com/office/drawing/2014/main" id="{3A991A2F-AA6F-3C8A-DD9E-DA0D2B16F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026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35849" name="Group 61">
            <a:extLst>
              <a:ext uri="{FF2B5EF4-FFF2-40B4-BE49-F238E27FC236}">
                <a16:creationId xmlns:a16="http://schemas.microsoft.com/office/drawing/2014/main" id="{A2171066-8E77-518B-4E16-4B2037813573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381125"/>
            <a:ext cx="1431925" cy="2282825"/>
            <a:chOff x="1882" y="870"/>
            <a:chExt cx="902" cy="1438"/>
          </a:xfrm>
        </p:grpSpPr>
        <p:sp>
          <p:nvSpPr>
            <p:cNvPr id="35855" name="Text Box 44">
              <a:extLst>
                <a:ext uri="{FF2B5EF4-FFF2-40B4-BE49-F238E27FC236}">
                  <a16:creationId xmlns:a16="http://schemas.microsoft.com/office/drawing/2014/main" id="{34DE056A-A1A0-EA30-BC31-14C62575C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870"/>
              <a:ext cx="25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400" b="1" i="1">
                <a:solidFill>
                  <a:srgbClr val="CC99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  <a:endParaRPr lang="en-US" altLang="zh-TW" sz="2400" b="1" i="1">
                <a:solidFill>
                  <a:srgbClr val="800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  <a:endParaRPr lang="en-US" altLang="zh-TW" sz="20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4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grpSp>
          <p:nvGrpSpPr>
            <p:cNvPr id="35856" name="Group 60">
              <a:extLst>
                <a:ext uri="{FF2B5EF4-FFF2-40B4-BE49-F238E27FC236}">
                  <a16:creationId xmlns:a16="http://schemas.microsoft.com/office/drawing/2014/main" id="{5AD8ADA6-6563-04D0-E5CE-35AA06AD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253"/>
              <a:ext cx="590" cy="907"/>
              <a:chOff x="1882" y="1253"/>
              <a:chExt cx="590" cy="907"/>
            </a:xfrm>
          </p:grpSpPr>
          <p:grpSp>
            <p:nvGrpSpPr>
              <p:cNvPr id="35857" name="Group 56">
                <a:extLst>
                  <a:ext uri="{FF2B5EF4-FFF2-40B4-BE49-F238E27FC236}">
                    <a16:creationId xmlns:a16="http://schemas.microsoft.com/office/drawing/2014/main" id="{2B923A11-8C10-967B-7379-F99D787C19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3" y="1253"/>
                <a:ext cx="589" cy="907"/>
                <a:chOff x="2835" y="935"/>
                <a:chExt cx="589" cy="181"/>
              </a:xfrm>
            </p:grpSpPr>
            <p:sp>
              <p:nvSpPr>
                <p:cNvPr id="35859" name="Line 57">
                  <a:extLst>
                    <a:ext uri="{FF2B5EF4-FFF2-40B4-BE49-F238E27FC236}">
                      <a16:creationId xmlns:a16="http://schemas.microsoft.com/office/drawing/2014/main" id="{3A6AF080-1C6A-3801-81F4-23B97FA474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5" y="935"/>
                  <a:ext cx="589" cy="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35860" name="Line 58">
                  <a:extLst>
                    <a:ext uri="{FF2B5EF4-FFF2-40B4-BE49-F238E27FC236}">
                      <a16:creationId xmlns:a16="http://schemas.microsoft.com/office/drawing/2014/main" id="{0B211C30-1365-F039-AD1A-EACCF7C120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1026"/>
                  <a:ext cx="589" cy="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</p:grpSp>
          <p:sp>
            <p:nvSpPr>
              <p:cNvPr id="35858" name="Line 59">
                <a:extLst>
                  <a:ext uri="{FF2B5EF4-FFF2-40B4-BE49-F238E27FC236}">
                    <a16:creationId xmlns:a16="http://schemas.microsoft.com/office/drawing/2014/main" id="{146E96A4-3F78-F423-03D9-B6544282B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706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B171E347-1340-3DFA-9CBF-8EE40DAAD01D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846638"/>
            <a:ext cx="7272338" cy="865187"/>
            <a:chOff x="1403647" y="4868863"/>
            <a:chExt cx="7272046" cy="864393"/>
          </a:xfrm>
        </p:grpSpPr>
        <p:grpSp>
          <p:nvGrpSpPr>
            <p:cNvPr id="35851" name="Group 21">
              <a:extLst>
                <a:ext uri="{FF2B5EF4-FFF2-40B4-BE49-F238E27FC236}">
                  <a16:creationId xmlns:a16="http://schemas.microsoft.com/office/drawing/2014/main" id="{80B4C8C8-4B81-628F-46DA-AEBBA4E4E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6043" y="4868863"/>
              <a:ext cx="6089650" cy="846137"/>
              <a:chOff x="1629" y="3067"/>
              <a:chExt cx="3836" cy="533"/>
            </a:xfrm>
          </p:grpSpPr>
          <p:sp>
            <p:nvSpPr>
              <p:cNvPr id="35853" name="Text Box 22">
                <a:extLst>
                  <a:ext uri="{FF2B5EF4-FFF2-40B4-BE49-F238E27FC236}">
                    <a16:creationId xmlns:a16="http://schemas.microsoft.com/office/drawing/2014/main" id="{B3280C81-9E93-221C-5EAE-27543415EB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924" y="3067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35854" name="Rectangle 23">
                <a:extLst>
                  <a:ext uri="{FF2B5EF4-FFF2-40B4-BE49-F238E27FC236}">
                    <a16:creationId xmlns:a16="http://schemas.microsoft.com/office/drawing/2014/main" id="{A22703D6-E67D-EA1C-88DB-D5D700AB9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3309"/>
                <a:ext cx="38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1 way to choose the third soldier.</a:t>
                </a:r>
              </a:p>
            </p:txBody>
          </p:sp>
        </p:grpSp>
        <p:sp>
          <p:nvSpPr>
            <p:cNvPr id="38" name="五邊形 37">
              <a:extLst>
                <a:ext uri="{FF2B5EF4-FFF2-40B4-BE49-F238E27FC236}">
                  <a16:creationId xmlns:a16="http://schemas.microsoft.com/office/drawing/2014/main" id="{C01B1980-8F87-7A38-0A7C-EE1DA358C246}"/>
                </a:ext>
              </a:extLst>
            </p:cNvPr>
            <p:cNvSpPr/>
            <p:nvPr/>
          </p:nvSpPr>
          <p:spPr>
            <a:xfrm>
              <a:off x="1403647" y="5228894"/>
              <a:ext cx="1223914" cy="50436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3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6">
            <a:extLst>
              <a:ext uri="{FF2B5EF4-FFF2-40B4-BE49-F238E27FC236}">
                <a16:creationId xmlns:a16="http://schemas.microsoft.com/office/drawing/2014/main" id="{4C1A8379-7F91-3F1B-EFBF-53DF4FE4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Suppose we want to arrange the following 3 soldiers in a row. How many different arrangements are there?</a:t>
            </a:r>
          </a:p>
        </p:txBody>
      </p:sp>
      <p:grpSp>
        <p:nvGrpSpPr>
          <p:cNvPr id="36867" name="Group 7">
            <a:extLst>
              <a:ext uri="{FF2B5EF4-FFF2-40B4-BE49-F238E27FC236}">
                <a16:creationId xmlns:a16="http://schemas.microsoft.com/office/drawing/2014/main" id="{2BB6A717-EA69-A2AD-EAFD-DA8A2502B714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716338"/>
            <a:ext cx="6134100" cy="1344612"/>
            <a:chOff x="431" y="2341"/>
            <a:chExt cx="3864" cy="847"/>
          </a:xfrm>
        </p:grpSpPr>
        <p:sp>
          <p:nvSpPr>
            <p:cNvPr id="36903" name="Text Box 8">
              <a:extLst>
                <a:ext uri="{FF2B5EF4-FFF2-40B4-BE49-F238E27FC236}">
                  <a16:creationId xmlns:a16="http://schemas.microsoft.com/office/drawing/2014/main" id="{C507429D-FDE2-5821-0825-C199EAF0D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665"/>
              <a:ext cx="10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6904" name="Text Box 9">
              <a:extLst>
                <a:ext uri="{FF2B5EF4-FFF2-40B4-BE49-F238E27FC236}">
                  <a16:creationId xmlns:a16="http://schemas.microsoft.com/office/drawing/2014/main" id="{24113E21-1B2A-757E-2363-F19796B75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36905" name="Rectangle 10">
              <a:extLst>
                <a:ext uri="{FF2B5EF4-FFF2-40B4-BE49-F238E27FC236}">
                  <a16:creationId xmlns:a16="http://schemas.microsoft.com/office/drawing/2014/main" id="{CC8C1C0C-AA09-EDF7-3281-200BAC79C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6906" name="Text Box 11">
              <a:extLst>
                <a:ext uri="{FF2B5EF4-FFF2-40B4-BE49-F238E27FC236}">
                  <a16:creationId xmlns:a16="http://schemas.microsoft.com/office/drawing/2014/main" id="{DA4209B8-FFEB-1D3D-46C9-53D7F6F09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36907" name="Rectangle 12">
              <a:extLst>
                <a:ext uri="{FF2B5EF4-FFF2-40B4-BE49-F238E27FC236}">
                  <a16:creationId xmlns:a16="http://schemas.microsoft.com/office/drawing/2014/main" id="{9EFCE031-5889-3B15-744B-3F3D80AD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6908" name="Text Box 13">
              <a:extLst>
                <a:ext uri="{FF2B5EF4-FFF2-40B4-BE49-F238E27FC236}">
                  <a16:creationId xmlns:a16="http://schemas.microsoft.com/office/drawing/2014/main" id="{1022862C-BDE0-8553-50DB-476D0078D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36909" name="Rectangle 14">
              <a:extLst>
                <a:ext uri="{FF2B5EF4-FFF2-40B4-BE49-F238E27FC236}">
                  <a16:creationId xmlns:a16="http://schemas.microsoft.com/office/drawing/2014/main" id="{E9428954-9A87-D62B-7C87-E27843040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6868" name="Text Box 24">
            <a:extLst>
              <a:ext uri="{FF2B5EF4-FFF2-40B4-BE49-F238E27FC236}">
                <a16:creationId xmlns:a16="http://schemas.microsoft.com/office/drawing/2014/main" id="{AE76C5ED-C848-02B7-AA40-7D7B5B7DF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2116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869" name="Text Box 25">
            <a:extLst>
              <a:ext uri="{FF2B5EF4-FFF2-40B4-BE49-F238E27FC236}">
                <a16:creationId xmlns:a16="http://schemas.microsoft.com/office/drawing/2014/main" id="{7CDA028C-D901-9ABB-1C01-04A05D2A6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22116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70" name="Text Box 26">
            <a:extLst>
              <a:ext uri="{FF2B5EF4-FFF2-40B4-BE49-F238E27FC236}">
                <a16:creationId xmlns:a16="http://schemas.microsoft.com/office/drawing/2014/main" id="{95514FB0-7ADF-6CD3-01E1-5A9AC3F34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422116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36871" name="群組 7">
            <a:extLst>
              <a:ext uri="{FF2B5EF4-FFF2-40B4-BE49-F238E27FC236}">
                <a16:creationId xmlns:a16="http://schemas.microsoft.com/office/drawing/2014/main" id="{6DE408FE-523F-1B15-E9F5-32F83C049708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381125"/>
            <a:ext cx="1296988" cy="2459038"/>
            <a:chOff x="5292732" y="1381125"/>
            <a:chExt cx="1296989" cy="2459038"/>
          </a:xfrm>
        </p:grpSpPr>
        <p:sp>
          <p:nvSpPr>
            <p:cNvPr id="36901" name="Text Box 39">
              <a:extLst>
                <a:ext uri="{FF2B5EF4-FFF2-40B4-BE49-F238E27FC236}">
                  <a16:creationId xmlns:a16="http://schemas.microsoft.com/office/drawing/2014/main" id="{8DD5870A-7336-EA86-F796-10778CB87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4908" y="1557338"/>
              <a:ext cx="404813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6902" name="Text Box 45">
              <a:extLst>
                <a:ext uri="{FF2B5EF4-FFF2-40B4-BE49-F238E27FC236}">
                  <a16:creationId xmlns:a16="http://schemas.microsoft.com/office/drawing/2014/main" id="{8CA76E80-A2A4-FE99-2579-54AC42904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732" y="1381125"/>
              <a:ext cx="947739" cy="228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</a:t>
              </a:r>
              <a:endParaRPr lang="en-US" altLang="zh-TW" sz="2000" b="1" i="1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latin typeface="Arial" panose="020B0604020202020204" pitchFamily="34" charset="0"/>
                </a:rPr>
                <a:t>____</a:t>
              </a:r>
            </a:p>
          </p:txBody>
        </p:sp>
      </p:grpSp>
      <p:grpSp>
        <p:nvGrpSpPr>
          <p:cNvPr id="36872" name="Group 62">
            <a:extLst>
              <a:ext uri="{FF2B5EF4-FFF2-40B4-BE49-F238E27FC236}">
                <a16:creationId xmlns:a16="http://schemas.microsoft.com/office/drawing/2014/main" id="{F6255AE6-5150-1A75-1CA7-8C2D896B006C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1557338"/>
            <a:ext cx="1495425" cy="2282825"/>
            <a:chOff x="2810" y="981"/>
            <a:chExt cx="942" cy="1438"/>
          </a:xfrm>
        </p:grpSpPr>
        <p:sp>
          <p:nvSpPr>
            <p:cNvPr id="36891" name="Text Box 43">
              <a:extLst>
                <a:ext uri="{FF2B5EF4-FFF2-40B4-BE49-F238E27FC236}">
                  <a16:creationId xmlns:a16="http://schemas.microsoft.com/office/drawing/2014/main" id="{31EFC40C-5E23-6B14-5B95-9C7B566E6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" y="981"/>
              <a:ext cx="30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  <a:endParaRPr lang="en-US" altLang="zh-TW" sz="20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6892" name="Group 48">
              <a:extLst>
                <a:ext uri="{FF2B5EF4-FFF2-40B4-BE49-F238E27FC236}">
                  <a16:creationId xmlns:a16="http://schemas.microsoft.com/office/drawing/2014/main" id="{68BB2A5D-1E39-F45B-078B-57F215F04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1147"/>
              <a:ext cx="589" cy="181"/>
              <a:chOff x="2835" y="935"/>
              <a:chExt cx="589" cy="181"/>
            </a:xfrm>
          </p:grpSpPr>
          <p:sp>
            <p:nvSpPr>
              <p:cNvPr id="36899" name="Line 46">
                <a:extLst>
                  <a:ext uri="{FF2B5EF4-FFF2-40B4-BE49-F238E27FC236}">
                    <a16:creationId xmlns:a16="http://schemas.microsoft.com/office/drawing/2014/main" id="{DE2FEB6B-739F-A171-3CB0-76530CCD0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" y="935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6900" name="Line 47">
                <a:extLst>
                  <a:ext uri="{FF2B5EF4-FFF2-40B4-BE49-F238E27FC236}">
                    <a16:creationId xmlns:a16="http://schemas.microsoft.com/office/drawing/2014/main" id="{164E4C00-F49E-341E-39B9-FCBCAC401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026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grpSp>
          <p:nvGrpSpPr>
            <p:cNvPr id="36893" name="Group 50">
              <a:extLst>
                <a:ext uri="{FF2B5EF4-FFF2-40B4-BE49-F238E27FC236}">
                  <a16:creationId xmlns:a16="http://schemas.microsoft.com/office/drawing/2014/main" id="{CAD45538-835A-CEBA-094A-B217369CDF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5" y="1616"/>
              <a:ext cx="589" cy="181"/>
              <a:chOff x="2835" y="935"/>
              <a:chExt cx="589" cy="181"/>
            </a:xfrm>
          </p:grpSpPr>
          <p:sp>
            <p:nvSpPr>
              <p:cNvPr id="36897" name="Line 51">
                <a:extLst>
                  <a:ext uri="{FF2B5EF4-FFF2-40B4-BE49-F238E27FC236}">
                    <a16:creationId xmlns:a16="http://schemas.microsoft.com/office/drawing/2014/main" id="{3E11EE9E-144B-8639-BDBB-E0507710E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" y="935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6898" name="Line 52">
                <a:extLst>
                  <a:ext uri="{FF2B5EF4-FFF2-40B4-BE49-F238E27FC236}">
                    <a16:creationId xmlns:a16="http://schemas.microsoft.com/office/drawing/2014/main" id="{D52AC42B-D0C6-32B1-C3C6-5B1D0865C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026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grpSp>
          <p:nvGrpSpPr>
            <p:cNvPr id="36894" name="Group 53">
              <a:extLst>
                <a:ext uri="{FF2B5EF4-FFF2-40B4-BE49-F238E27FC236}">
                  <a16:creationId xmlns:a16="http://schemas.microsoft.com/office/drawing/2014/main" id="{41AF88CE-C5C7-CB8E-A90C-ECED2E4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0" y="2064"/>
              <a:ext cx="589" cy="181"/>
              <a:chOff x="2835" y="935"/>
              <a:chExt cx="589" cy="181"/>
            </a:xfrm>
          </p:grpSpPr>
          <p:sp>
            <p:nvSpPr>
              <p:cNvPr id="36895" name="Line 54">
                <a:extLst>
                  <a:ext uri="{FF2B5EF4-FFF2-40B4-BE49-F238E27FC236}">
                    <a16:creationId xmlns:a16="http://schemas.microsoft.com/office/drawing/2014/main" id="{EAFE6B05-BCA0-C0BC-BA58-63BCAC2D50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5" y="935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6896" name="Line 55">
                <a:extLst>
                  <a:ext uri="{FF2B5EF4-FFF2-40B4-BE49-F238E27FC236}">
                    <a16:creationId xmlns:a16="http://schemas.microsoft.com/office/drawing/2014/main" id="{EE2DCB89-50F1-FE1D-27DB-0088C9A8C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026"/>
                <a:ext cx="589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36873" name="Group 61">
            <a:extLst>
              <a:ext uri="{FF2B5EF4-FFF2-40B4-BE49-F238E27FC236}">
                <a16:creationId xmlns:a16="http://schemas.microsoft.com/office/drawing/2014/main" id="{334F7A6C-039B-1B90-A8DC-75E9E7F0626B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381125"/>
            <a:ext cx="1431925" cy="2282825"/>
            <a:chOff x="1882" y="870"/>
            <a:chExt cx="902" cy="1438"/>
          </a:xfrm>
        </p:grpSpPr>
        <p:sp>
          <p:nvSpPr>
            <p:cNvPr id="36885" name="Text Box 44">
              <a:extLst>
                <a:ext uri="{FF2B5EF4-FFF2-40B4-BE49-F238E27FC236}">
                  <a16:creationId xmlns:a16="http://schemas.microsoft.com/office/drawing/2014/main" id="{31A6D7FB-C5D3-7B5A-69AD-0B1D00E57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870"/>
              <a:ext cx="25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400" b="1" i="1">
                <a:solidFill>
                  <a:srgbClr val="CC99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  <a:endParaRPr lang="en-US" altLang="zh-TW" sz="2400" b="1" i="1">
                <a:solidFill>
                  <a:srgbClr val="800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  <a:endParaRPr lang="en-US" altLang="zh-TW" sz="20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4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grpSp>
          <p:nvGrpSpPr>
            <p:cNvPr id="36886" name="Group 60">
              <a:extLst>
                <a:ext uri="{FF2B5EF4-FFF2-40B4-BE49-F238E27FC236}">
                  <a16:creationId xmlns:a16="http://schemas.microsoft.com/office/drawing/2014/main" id="{EE8C5330-EABE-BEF8-42AF-FA4390F82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253"/>
              <a:ext cx="590" cy="907"/>
              <a:chOff x="1882" y="1253"/>
              <a:chExt cx="590" cy="907"/>
            </a:xfrm>
          </p:grpSpPr>
          <p:grpSp>
            <p:nvGrpSpPr>
              <p:cNvPr id="36887" name="Group 56">
                <a:extLst>
                  <a:ext uri="{FF2B5EF4-FFF2-40B4-BE49-F238E27FC236}">
                    <a16:creationId xmlns:a16="http://schemas.microsoft.com/office/drawing/2014/main" id="{835E2E26-0C48-B7D4-B5BB-3D82749805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3" y="1253"/>
                <a:ext cx="589" cy="907"/>
                <a:chOff x="2835" y="935"/>
                <a:chExt cx="589" cy="181"/>
              </a:xfrm>
            </p:grpSpPr>
            <p:sp>
              <p:nvSpPr>
                <p:cNvPr id="36889" name="Line 57">
                  <a:extLst>
                    <a:ext uri="{FF2B5EF4-FFF2-40B4-BE49-F238E27FC236}">
                      <a16:creationId xmlns:a16="http://schemas.microsoft.com/office/drawing/2014/main" id="{87707F19-1D83-F40D-0C7A-632008CD7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5" y="935"/>
                  <a:ext cx="589" cy="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36890" name="Line 58">
                  <a:extLst>
                    <a:ext uri="{FF2B5EF4-FFF2-40B4-BE49-F238E27FC236}">
                      <a16:creationId xmlns:a16="http://schemas.microsoft.com/office/drawing/2014/main" id="{7851C02B-2F20-21CC-DC19-B0FAC6D192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1026"/>
                  <a:ext cx="589" cy="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</p:grpSp>
          <p:sp>
            <p:nvSpPr>
              <p:cNvPr id="36888" name="Line 59">
                <a:extLst>
                  <a:ext uri="{FF2B5EF4-FFF2-40B4-BE49-F238E27FC236}">
                    <a16:creationId xmlns:a16="http://schemas.microsoft.com/office/drawing/2014/main" id="{EF3A4822-3DD1-352F-9A8D-EEADEE701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706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sp>
        <p:nvSpPr>
          <p:cNvPr id="40" name="Text Box 27">
            <a:extLst>
              <a:ext uri="{FF2B5EF4-FFF2-40B4-BE49-F238E27FC236}">
                <a16:creationId xmlns:a16="http://schemas.microsoft.com/office/drawing/2014/main" id="{9EDF75DF-6D27-33FD-9CAD-13B7AD25F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5229225"/>
            <a:ext cx="515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the multiplication rule of counting,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201E6785-5265-6C03-81C8-37B0EB2C0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5708650"/>
            <a:ext cx="348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permutations </a:t>
            </a:r>
          </a:p>
        </p:txBody>
      </p:sp>
      <p:graphicFrame>
        <p:nvGraphicFramePr>
          <p:cNvPr id="42" name="Object 29">
            <a:extLst>
              <a:ext uri="{FF2B5EF4-FFF2-40B4-BE49-F238E27FC236}">
                <a16:creationId xmlns:a16="http://schemas.microsoft.com/office/drawing/2014/main" id="{7FCF8292-CEC1-A714-B87C-23026BC89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9338" y="5732463"/>
          <a:ext cx="17811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88614" imgH="241195" progId="Equation.3">
                  <p:embed/>
                </p:oleObj>
              </mc:Choice>
              <mc:Fallback>
                <p:oleObj name="方程式" r:id="rId2" imgW="888614" imgH="24119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5732463"/>
                        <a:ext cx="17811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66">
            <a:extLst>
              <a:ext uri="{FF2B5EF4-FFF2-40B4-BE49-F238E27FC236}">
                <a16:creationId xmlns:a16="http://schemas.microsoft.com/office/drawing/2014/main" id="{94EB9DC1-42B0-92F9-4EFA-735A64386447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084763"/>
            <a:ext cx="2017713" cy="752475"/>
            <a:chOff x="3696" y="3203"/>
            <a:chExt cx="1271" cy="474"/>
          </a:xfrm>
        </p:grpSpPr>
        <p:sp>
          <p:nvSpPr>
            <p:cNvPr id="36883" name="AutoShape 65">
              <a:extLst>
                <a:ext uri="{FF2B5EF4-FFF2-40B4-BE49-F238E27FC236}">
                  <a16:creationId xmlns:a16="http://schemas.microsoft.com/office/drawing/2014/main" id="{679D104C-78EF-5DDF-3E82-ACF9C2515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03"/>
              <a:ext cx="1271" cy="474"/>
            </a:xfrm>
            <a:prstGeom prst="wedgeRoundRectCallout">
              <a:avLst>
                <a:gd name="adj1" fmla="val -72343"/>
                <a:gd name="adj2" fmla="val 63926"/>
                <a:gd name="adj3" fmla="val 16667"/>
              </a:avLst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36884" name="Object 64">
              <a:extLst>
                <a:ext uri="{FF2B5EF4-FFF2-40B4-BE49-F238E27FC236}">
                  <a16:creationId xmlns:a16="http://schemas.microsoft.com/office/drawing/2014/main" id="{32D49ADB-CF40-76D2-D1DF-7603DC8862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2" y="3339"/>
            <a:ext cx="99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787058" imgH="177723" progId="Equation.3">
                    <p:embed/>
                  </p:oleObj>
                </mc:Choice>
                <mc:Fallback>
                  <p:oleObj name="方程式" r:id="rId4" imgW="787058" imgH="177723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3339"/>
                          <a:ext cx="99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770B85C-0C21-6C91-EFBC-F7CD9E0F790C}"/>
              </a:ext>
            </a:extLst>
          </p:cNvPr>
          <p:cNvGrpSpPr>
            <a:grpSpLocks/>
          </p:cNvGrpSpPr>
          <p:nvPr/>
        </p:nvGrpSpPr>
        <p:grpSpPr bwMode="auto">
          <a:xfrm>
            <a:off x="6764338" y="1517650"/>
            <a:ext cx="2200275" cy="3063875"/>
            <a:chOff x="6764346" y="1517650"/>
            <a:chExt cx="2200142" cy="3063370"/>
          </a:xfrm>
        </p:grpSpPr>
        <p:grpSp>
          <p:nvGrpSpPr>
            <p:cNvPr id="36879" name="群組 8">
              <a:extLst>
                <a:ext uri="{FF2B5EF4-FFF2-40B4-BE49-F238E27FC236}">
                  <a16:creationId xmlns:a16="http://schemas.microsoft.com/office/drawing/2014/main" id="{DAB997FF-113F-F839-53F3-A22279263B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4346" y="1517650"/>
              <a:ext cx="1839497" cy="2353372"/>
              <a:chOff x="6764346" y="1517650"/>
              <a:chExt cx="1839497" cy="2353372"/>
            </a:xfrm>
          </p:grpSpPr>
          <p:sp>
            <p:nvSpPr>
              <p:cNvPr id="36881" name="Text Box 45">
                <a:extLst>
                  <a:ext uri="{FF2B5EF4-FFF2-40B4-BE49-F238E27FC236}">
                    <a16:creationId xmlns:a16="http://schemas.microsoft.com/office/drawing/2014/main" id="{175925A7-0DE4-9612-0F81-496B290419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4346" y="1517650"/>
                <a:ext cx="903289" cy="2308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-------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-------</a:t>
                </a:r>
              </a:p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-------</a:t>
                </a:r>
              </a:p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-------</a:t>
                </a:r>
              </a:p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-------</a:t>
                </a:r>
              </a:p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TW" sz="2400" i="1">
                    <a:latin typeface="Arial" panose="020B0604020202020204" pitchFamily="34" charset="0"/>
                  </a:rPr>
                  <a:t>-------</a:t>
                </a:r>
              </a:p>
            </p:txBody>
          </p:sp>
          <p:sp>
            <p:nvSpPr>
              <p:cNvPr id="36882" name="文字方塊 1">
                <a:extLst>
                  <a:ext uri="{FF2B5EF4-FFF2-40B4-BE49-F238E27FC236}">
                    <a16:creationId xmlns:a16="http://schemas.microsoft.com/office/drawing/2014/main" id="{C04AE27A-4ABD-8A2D-43FE-3B485F323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0352" y="1562698"/>
                <a:ext cx="863491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400" b="1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HK" sz="2400" b="1" i="1">
                    <a:solidFill>
                      <a:srgbClr val="CC990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altLang="zh-HK" sz="2400" b="1" i="1">
                    <a:solidFill>
                      <a:srgbClr val="800080"/>
                    </a:solidFill>
                    <a:latin typeface="Arial" panose="020B0604020202020204" pitchFamily="34" charset="0"/>
                  </a:rPr>
                  <a:t>C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400" b="1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HK" sz="2400" b="1" i="1">
                    <a:solidFill>
                      <a:srgbClr val="80008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n-US" altLang="zh-HK" sz="2400" b="1" i="1">
                    <a:solidFill>
                      <a:srgbClr val="CC9900"/>
                    </a:solidFill>
                    <a:latin typeface="Arial" panose="020B0604020202020204" pitchFamily="34" charset="0"/>
                  </a:rPr>
                  <a:t>BB</a:t>
                </a:r>
                <a:r>
                  <a:rPr lang="en-US" altLang="zh-HK" sz="2400" b="1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HK" sz="2400" b="1" i="1">
                    <a:solidFill>
                      <a:srgbClr val="800080"/>
                    </a:solidFill>
                    <a:latin typeface="Arial" panose="020B0604020202020204" pitchFamily="34" charset="0"/>
                  </a:rPr>
                  <a:t>C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400" b="1" i="1">
                    <a:solidFill>
                      <a:srgbClr val="CC990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altLang="zh-HK" sz="2400" b="1" i="1">
                    <a:solidFill>
                      <a:srgbClr val="80008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n-US" altLang="zh-HK" sz="2400" b="1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zh-HK" sz="2400" b="1" i="1">
                  <a:solidFill>
                    <a:srgbClr val="800080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400" b="1" i="1">
                    <a:solidFill>
                      <a:srgbClr val="80008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n-US" altLang="zh-HK" sz="2400" b="1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HK" sz="2400" b="1" i="1">
                    <a:solidFill>
                      <a:srgbClr val="CC99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zh-HK" sz="2400" b="1" i="1">
                  <a:solidFill>
                    <a:srgbClr val="800080"/>
                  </a:solidFill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400" b="1" i="1">
                    <a:solidFill>
                      <a:srgbClr val="800080"/>
                    </a:solidFill>
                    <a:latin typeface="Arial" panose="020B0604020202020204" pitchFamily="34" charset="0"/>
                  </a:rPr>
                  <a:t>C</a:t>
                </a:r>
                <a:r>
                  <a:rPr lang="en-US" altLang="zh-HK" sz="2400" b="1" i="1">
                    <a:solidFill>
                      <a:srgbClr val="CC990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altLang="zh-HK" sz="2400" b="1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zh-HK" sz="2400" b="1" i="1">
                  <a:solidFill>
                    <a:srgbClr val="80008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6880" name="文字方塊 9">
              <a:extLst>
                <a:ext uri="{FF2B5EF4-FFF2-40B4-BE49-F238E27FC236}">
                  <a16:creationId xmlns:a16="http://schemas.microsoft.com/office/drawing/2014/main" id="{11A43C68-82FD-4376-985F-BF9FDE86C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279" y="3750131"/>
              <a:ext cx="1656209" cy="830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400">
                  <a:latin typeface="Arial" panose="020B0604020202020204" pitchFamily="34" charset="0"/>
                </a:rPr>
                <a:t>6 possible</a:t>
              </a:r>
              <a:br>
                <a:rPr lang="en-US" altLang="zh-HK" sz="2400">
                  <a:latin typeface="Arial" panose="020B0604020202020204" pitchFamily="34" charset="0"/>
                </a:rPr>
              </a:br>
              <a:r>
                <a:rPr lang="en-US" altLang="zh-HK" sz="2400">
                  <a:latin typeface="Arial" panose="020B0604020202020204" pitchFamily="34" charset="0"/>
                </a:rPr>
                <a:t>outcomes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dglxasset[1]">
            <a:extLst>
              <a:ext uri="{FF2B5EF4-FFF2-40B4-BE49-F238E27FC236}">
                <a16:creationId xmlns:a16="http://schemas.microsoft.com/office/drawing/2014/main" id="{B9797631-ED8E-99DF-BAF7-3E30B1D5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6" descr="dglxasset[1]">
            <a:extLst>
              <a:ext uri="{FF2B5EF4-FFF2-40B4-BE49-F238E27FC236}">
                <a16:creationId xmlns:a16="http://schemas.microsoft.com/office/drawing/2014/main" id="{7475C146-3201-99F5-9A2B-094EB03A1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7" descr="dglxasset[2]">
            <a:extLst>
              <a:ext uri="{FF2B5EF4-FFF2-40B4-BE49-F238E27FC236}">
                <a16:creationId xmlns:a16="http://schemas.microsoft.com/office/drawing/2014/main" id="{FF357292-E705-64FE-2B16-517794B3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 Box 8">
            <a:extLst>
              <a:ext uri="{FF2B5EF4-FFF2-40B4-BE49-F238E27FC236}">
                <a16:creationId xmlns:a16="http://schemas.microsoft.com/office/drawing/2014/main" id="{CF8D204A-F8D7-C71B-1DD6-7839EE556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Now we want to arrange the following 4 soldiers in a row. How many different arrangements are there?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3FDF7819-1B95-706F-1BEF-34C9F3956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37895" name="Picture 24" descr="dglxasset[1]">
            <a:extLst>
              <a:ext uri="{FF2B5EF4-FFF2-40B4-BE49-F238E27FC236}">
                <a16:creationId xmlns:a16="http://schemas.microsoft.com/office/drawing/2014/main" id="{56B634F8-B902-4406-9CD6-851B746F9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5">
            <a:extLst>
              <a:ext uri="{FF2B5EF4-FFF2-40B4-BE49-F238E27FC236}">
                <a16:creationId xmlns:a16="http://schemas.microsoft.com/office/drawing/2014/main" id="{DEE05B71-C247-41D2-2E5E-982378D25144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8248650" cy="1104900"/>
            <a:chOff x="269" y="2341"/>
            <a:chExt cx="5196" cy="696"/>
          </a:xfrm>
        </p:grpSpPr>
        <p:sp>
          <p:nvSpPr>
            <p:cNvPr id="37902" name="Text Box 26">
              <a:extLst>
                <a:ext uri="{FF2B5EF4-FFF2-40B4-BE49-F238E27FC236}">
                  <a16:creationId xmlns:a16="http://schemas.microsoft.com/office/drawing/2014/main" id="{7C1E53E3-3900-E2F0-C572-5F9D46413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7903" name="Text Box 27">
              <a:extLst>
                <a:ext uri="{FF2B5EF4-FFF2-40B4-BE49-F238E27FC236}">
                  <a16:creationId xmlns:a16="http://schemas.microsoft.com/office/drawing/2014/main" id="{6DB6519E-C802-8E90-F788-7E9FA65AF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37904" name="Rectangle 28">
              <a:extLst>
                <a:ext uri="{FF2B5EF4-FFF2-40B4-BE49-F238E27FC236}">
                  <a16:creationId xmlns:a16="http://schemas.microsoft.com/office/drawing/2014/main" id="{FF71AFB2-EDD2-0488-B26F-EAB9C7F17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7905" name="Text Box 29">
              <a:extLst>
                <a:ext uri="{FF2B5EF4-FFF2-40B4-BE49-F238E27FC236}">
                  <a16:creationId xmlns:a16="http://schemas.microsoft.com/office/drawing/2014/main" id="{0EFE0B40-9F68-0B4D-4D7A-C332C3D6F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37906" name="Rectangle 30">
              <a:extLst>
                <a:ext uri="{FF2B5EF4-FFF2-40B4-BE49-F238E27FC236}">
                  <a16:creationId xmlns:a16="http://schemas.microsoft.com/office/drawing/2014/main" id="{D50B669F-98B4-E9AB-288C-5F612264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7907" name="Text Box 31">
              <a:extLst>
                <a:ext uri="{FF2B5EF4-FFF2-40B4-BE49-F238E27FC236}">
                  <a16:creationId xmlns:a16="http://schemas.microsoft.com/office/drawing/2014/main" id="{EEF32019-FA3C-5214-42E4-C31AD1EC5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37908" name="Rectangle 32">
              <a:extLst>
                <a:ext uri="{FF2B5EF4-FFF2-40B4-BE49-F238E27FC236}">
                  <a16:creationId xmlns:a16="http://schemas.microsoft.com/office/drawing/2014/main" id="{5D4C2B14-6272-F1A9-BAC3-E28C0B659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7909" name="Text Box 33">
              <a:extLst>
                <a:ext uri="{FF2B5EF4-FFF2-40B4-BE49-F238E27FC236}">
                  <a16:creationId xmlns:a16="http://schemas.microsoft.com/office/drawing/2014/main" id="{12F4EBBC-DF15-95F8-71EE-E1875C57B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" y="2346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4th</a:t>
              </a:r>
            </a:p>
          </p:txBody>
        </p:sp>
        <p:sp>
          <p:nvSpPr>
            <p:cNvPr id="37910" name="Rectangle 34">
              <a:extLst>
                <a:ext uri="{FF2B5EF4-FFF2-40B4-BE49-F238E27FC236}">
                  <a16:creationId xmlns:a16="http://schemas.microsoft.com/office/drawing/2014/main" id="{25B4BEC3-0B38-A856-76B3-FD6101A5E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629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ADA800E7-2959-8276-9E73-03113A7614B6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4892675"/>
            <a:ext cx="7291388" cy="860425"/>
            <a:chOff x="520270" y="4892675"/>
            <a:chExt cx="7291824" cy="860806"/>
          </a:xfrm>
        </p:grpSpPr>
        <p:grpSp>
          <p:nvGrpSpPr>
            <p:cNvPr id="37898" name="Group 2">
              <a:extLst>
                <a:ext uri="{FF2B5EF4-FFF2-40B4-BE49-F238E27FC236}">
                  <a16:creationId xmlns:a16="http://schemas.microsoft.com/office/drawing/2014/main" id="{DC7B6285-FC87-4856-0C7F-6E148E997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231" y="4892675"/>
              <a:ext cx="6138863" cy="846138"/>
              <a:chOff x="1235" y="3052"/>
              <a:chExt cx="3867" cy="533"/>
            </a:xfrm>
          </p:grpSpPr>
          <p:sp>
            <p:nvSpPr>
              <p:cNvPr id="37900" name="Text Box 3">
                <a:extLst>
                  <a:ext uri="{FF2B5EF4-FFF2-40B4-BE49-F238E27FC236}">
                    <a16:creationId xmlns:a16="http://schemas.microsoft.com/office/drawing/2014/main" id="{2FD77213-EF77-655C-6575-4F3FE22B3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562" y="305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37901" name="Rectangle 4">
                <a:extLst>
                  <a:ext uri="{FF2B5EF4-FFF2-40B4-BE49-F238E27FC236}">
                    <a16:creationId xmlns:a16="http://schemas.microsoft.com/office/drawing/2014/main" id="{025BF4F1-7484-6B10-A265-C107E9BB9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" y="3294"/>
                <a:ext cx="38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4 ways to choose the first soldier.</a:t>
                </a:r>
              </a:p>
            </p:txBody>
          </p:sp>
        </p:grpSp>
        <p:sp>
          <p:nvSpPr>
            <p:cNvPr id="21" name="五邊形 20">
              <a:extLst>
                <a:ext uri="{FF2B5EF4-FFF2-40B4-BE49-F238E27FC236}">
                  <a16:creationId xmlns:a16="http://schemas.microsoft.com/office/drawing/2014/main" id="{7832D3E6-D61C-B28A-4B66-D073164CBCFC}"/>
                </a:ext>
              </a:extLst>
            </p:cNvPr>
            <p:cNvSpPr/>
            <p:nvPr/>
          </p:nvSpPr>
          <p:spPr bwMode="auto">
            <a:xfrm>
              <a:off x="520270" y="5248432"/>
              <a:ext cx="1224036" cy="50504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1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dglxasset[1]">
            <a:extLst>
              <a:ext uri="{FF2B5EF4-FFF2-40B4-BE49-F238E27FC236}">
                <a16:creationId xmlns:a16="http://schemas.microsoft.com/office/drawing/2014/main" id="{55BCCBF7-8A73-9BCC-4318-B8C210B59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6" descr="dglxasset[1]">
            <a:extLst>
              <a:ext uri="{FF2B5EF4-FFF2-40B4-BE49-F238E27FC236}">
                <a16:creationId xmlns:a16="http://schemas.microsoft.com/office/drawing/2014/main" id="{358EE000-2ADD-7C69-66ED-881CFDA8A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7" descr="dglxasset[2]">
            <a:extLst>
              <a:ext uri="{FF2B5EF4-FFF2-40B4-BE49-F238E27FC236}">
                <a16:creationId xmlns:a16="http://schemas.microsoft.com/office/drawing/2014/main" id="{578D319D-F22A-9231-A741-3754FE12E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8">
            <a:extLst>
              <a:ext uri="{FF2B5EF4-FFF2-40B4-BE49-F238E27FC236}">
                <a16:creationId xmlns:a16="http://schemas.microsoft.com/office/drawing/2014/main" id="{C3F3E0D2-62EC-E0AB-E016-94EAB5EF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Now we want to arrange the following 4 soldiers in a row. How many different arrangements are there?</a:t>
            </a:r>
          </a:p>
        </p:txBody>
      </p:sp>
      <p:sp>
        <p:nvSpPr>
          <p:cNvPr id="38918" name="Text Box 18">
            <a:extLst>
              <a:ext uri="{FF2B5EF4-FFF2-40B4-BE49-F238E27FC236}">
                <a16:creationId xmlns:a16="http://schemas.microsoft.com/office/drawing/2014/main" id="{D1860A36-D346-EC64-306F-3FB4042F2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C85EC00-C9AF-8FBC-1E28-8E78B64DE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pic>
        <p:nvPicPr>
          <p:cNvPr id="38920" name="Picture 24" descr="dglxasset[1]">
            <a:extLst>
              <a:ext uri="{FF2B5EF4-FFF2-40B4-BE49-F238E27FC236}">
                <a16:creationId xmlns:a16="http://schemas.microsoft.com/office/drawing/2014/main" id="{77F30C30-043F-8D79-07C4-B2D8D939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21" name="Group 25">
            <a:extLst>
              <a:ext uri="{FF2B5EF4-FFF2-40B4-BE49-F238E27FC236}">
                <a16:creationId xmlns:a16="http://schemas.microsoft.com/office/drawing/2014/main" id="{067ABEB1-F143-C6F4-5E8B-316DF3151BB3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8248650" cy="1104900"/>
            <a:chOff x="269" y="2341"/>
            <a:chExt cx="5196" cy="696"/>
          </a:xfrm>
        </p:grpSpPr>
        <p:sp>
          <p:nvSpPr>
            <p:cNvPr id="38927" name="Text Box 26">
              <a:extLst>
                <a:ext uri="{FF2B5EF4-FFF2-40B4-BE49-F238E27FC236}">
                  <a16:creationId xmlns:a16="http://schemas.microsoft.com/office/drawing/2014/main" id="{085046E3-408A-AA66-583F-7C4AAA895B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8928" name="Text Box 27">
              <a:extLst>
                <a:ext uri="{FF2B5EF4-FFF2-40B4-BE49-F238E27FC236}">
                  <a16:creationId xmlns:a16="http://schemas.microsoft.com/office/drawing/2014/main" id="{B44A0045-4681-EC8E-1091-869641C2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38929" name="Rectangle 28">
              <a:extLst>
                <a:ext uri="{FF2B5EF4-FFF2-40B4-BE49-F238E27FC236}">
                  <a16:creationId xmlns:a16="http://schemas.microsoft.com/office/drawing/2014/main" id="{9B6F1635-4041-A5AB-B704-92F6C46E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930" name="Text Box 29">
              <a:extLst>
                <a:ext uri="{FF2B5EF4-FFF2-40B4-BE49-F238E27FC236}">
                  <a16:creationId xmlns:a16="http://schemas.microsoft.com/office/drawing/2014/main" id="{1FD6CF8A-E715-D941-A186-1DFACC6D3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38931" name="Rectangle 30">
              <a:extLst>
                <a:ext uri="{FF2B5EF4-FFF2-40B4-BE49-F238E27FC236}">
                  <a16:creationId xmlns:a16="http://schemas.microsoft.com/office/drawing/2014/main" id="{2D697EA3-EC00-5F52-A121-CBB9B827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932" name="Text Box 31">
              <a:extLst>
                <a:ext uri="{FF2B5EF4-FFF2-40B4-BE49-F238E27FC236}">
                  <a16:creationId xmlns:a16="http://schemas.microsoft.com/office/drawing/2014/main" id="{033D7DEE-049F-485A-C905-48293F812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38933" name="Rectangle 32">
              <a:extLst>
                <a:ext uri="{FF2B5EF4-FFF2-40B4-BE49-F238E27FC236}">
                  <a16:creationId xmlns:a16="http://schemas.microsoft.com/office/drawing/2014/main" id="{F64197C7-09A8-93D4-A969-BD8171B17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934" name="Text Box 33">
              <a:extLst>
                <a:ext uri="{FF2B5EF4-FFF2-40B4-BE49-F238E27FC236}">
                  <a16:creationId xmlns:a16="http://schemas.microsoft.com/office/drawing/2014/main" id="{01FF0310-2866-196E-2D3A-2EA1993EE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" y="2346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4th</a:t>
              </a:r>
            </a:p>
          </p:txBody>
        </p:sp>
        <p:sp>
          <p:nvSpPr>
            <p:cNvPr id="38935" name="Rectangle 34">
              <a:extLst>
                <a:ext uri="{FF2B5EF4-FFF2-40B4-BE49-F238E27FC236}">
                  <a16:creationId xmlns:a16="http://schemas.microsoft.com/office/drawing/2014/main" id="{5E21DD99-ECF1-640A-504A-96030FE81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629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8D7DDDD-DE8D-706E-FDA3-F6954C395D9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876800"/>
            <a:ext cx="7788275" cy="855663"/>
            <a:chOff x="899592" y="4876800"/>
            <a:chExt cx="7788801" cy="856456"/>
          </a:xfrm>
        </p:grpSpPr>
        <p:grpSp>
          <p:nvGrpSpPr>
            <p:cNvPr id="38923" name="Group 9">
              <a:extLst>
                <a:ext uri="{FF2B5EF4-FFF2-40B4-BE49-F238E27FC236}">
                  <a16:creationId xmlns:a16="http://schemas.microsoft.com/office/drawing/2014/main" id="{63995ACB-3894-FCC2-851F-A0E88D7C6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5" y="4876800"/>
              <a:ext cx="6637338" cy="846138"/>
              <a:chOff x="1292" y="3052"/>
              <a:chExt cx="4181" cy="533"/>
            </a:xfrm>
          </p:grpSpPr>
          <p:sp>
            <p:nvSpPr>
              <p:cNvPr id="38925" name="Text Box 10">
                <a:extLst>
                  <a:ext uri="{FF2B5EF4-FFF2-40B4-BE49-F238E27FC236}">
                    <a16:creationId xmlns:a16="http://schemas.microsoft.com/office/drawing/2014/main" id="{8A36335A-DB6D-DA72-93DC-F465E7995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278" y="305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38926" name="Rectangle 11">
                <a:extLst>
                  <a:ext uri="{FF2B5EF4-FFF2-40B4-BE49-F238E27FC236}">
                    <a16:creationId xmlns:a16="http://schemas.microsoft.com/office/drawing/2014/main" id="{63A8F142-51E0-1EB8-54D4-B0E52A2D3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294"/>
                <a:ext cx="418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3 ways to choose the second soldier.</a:t>
                </a:r>
              </a:p>
            </p:txBody>
          </p:sp>
        </p:grpSp>
        <p:sp>
          <p:nvSpPr>
            <p:cNvPr id="22" name="五邊形 21">
              <a:extLst>
                <a:ext uri="{FF2B5EF4-FFF2-40B4-BE49-F238E27FC236}">
                  <a16:creationId xmlns:a16="http://schemas.microsoft.com/office/drawing/2014/main" id="{F4F4EBAB-1644-119E-B29F-AD8F127FCB4B}"/>
                </a:ext>
              </a:extLst>
            </p:cNvPr>
            <p:cNvSpPr/>
            <p:nvPr/>
          </p:nvSpPr>
          <p:spPr bwMode="auto">
            <a:xfrm>
              <a:off x="899592" y="5227963"/>
              <a:ext cx="1224045" cy="505293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2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5" descr="dglxasset[1]">
            <a:extLst>
              <a:ext uri="{FF2B5EF4-FFF2-40B4-BE49-F238E27FC236}">
                <a16:creationId xmlns:a16="http://schemas.microsoft.com/office/drawing/2014/main" id="{118EC287-C63B-7D6B-0868-E7994C06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6" descr="dglxasset[1]">
            <a:extLst>
              <a:ext uri="{FF2B5EF4-FFF2-40B4-BE49-F238E27FC236}">
                <a16:creationId xmlns:a16="http://schemas.microsoft.com/office/drawing/2014/main" id="{82FF6CA3-7FD0-DD77-877D-52EA4041A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7" descr="dglxasset[2]">
            <a:extLst>
              <a:ext uri="{FF2B5EF4-FFF2-40B4-BE49-F238E27FC236}">
                <a16:creationId xmlns:a16="http://schemas.microsoft.com/office/drawing/2014/main" id="{C73F3BAC-9CFD-AC26-9A85-AE5B7FB09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8">
            <a:extLst>
              <a:ext uri="{FF2B5EF4-FFF2-40B4-BE49-F238E27FC236}">
                <a16:creationId xmlns:a16="http://schemas.microsoft.com/office/drawing/2014/main" id="{B665053F-EAC2-EE63-FA75-6D2C09268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Now we want to arrange the following 4 soldiers in a row. How many different arrangements are there?</a:t>
            </a:r>
          </a:p>
        </p:txBody>
      </p:sp>
      <p:sp>
        <p:nvSpPr>
          <p:cNvPr id="39942" name="Text Box 18">
            <a:extLst>
              <a:ext uri="{FF2B5EF4-FFF2-40B4-BE49-F238E27FC236}">
                <a16:creationId xmlns:a16="http://schemas.microsoft.com/office/drawing/2014/main" id="{5B06DBE3-CC3C-47C9-41DF-0D2AF88AF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43" name="Text Box 19">
            <a:extLst>
              <a:ext uri="{FF2B5EF4-FFF2-40B4-BE49-F238E27FC236}">
                <a16:creationId xmlns:a16="http://schemas.microsoft.com/office/drawing/2014/main" id="{CF1E12FB-AC3F-E61B-FB29-A8A02E89D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C26D332B-82FB-E617-568C-2BB6D314A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39945" name="Picture 24" descr="dglxasset[1]">
            <a:extLst>
              <a:ext uri="{FF2B5EF4-FFF2-40B4-BE49-F238E27FC236}">
                <a16:creationId xmlns:a16="http://schemas.microsoft.com/office/drawing/2014/main" id="{0147F9BF-3C49-CFC7-841E-BE6D6DC4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46" name="Group 25">
            <a:extLst>
              <a:ext uri="{FF2B5EF4-FFF2-40B4-BE49-F238E27FC236}">
                <a16:creationId xmlns:a16="http://schemas.microsoft.com/office/drawing/2014/main" id="{30C57155-CF5E-08D8-8C88-28361A0A70A6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8248650" cy="1104900"/>
            <a:chOff x="269" y="2341"/>
            <a:chExt cx="5196" cy="696"/>
          </a:xfrm>
        </p:grpSpPr>
        <p:sp>
          <p:nvSpPr>
            <p:cNvPr id="39952" name="Text Box 26">
              <a:extLst>
                <a:ext uri="{FF2B5EF4-FFF2-40B4-BE49-F238E27FC236}">
                  <a16:creationId xmlns:a16="http://schemas.microsoft.com/office/drawing/2014/main" id="{FD97FBF1-9E05-89A0-D40F-A0F4B3212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9953" name="Text Box 27">
              <a:extLst>
                <a:ext uri="{FF2B5EF4-FFF2-40B4-BE49-F238E27FC236}">
                  <a16:creationId xmlns:a16="http://schemas.microsoft.com/office/drawing/2014/main" id="{778FC151-5C38-57BA-B5A8-D5FFED71E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39954" name="Rectangle 28">
              <a:extLst>
                <a:ext uri="{FF2B5EF4-FFF2-40B4-BE49-F238E27FC236}">
                  <a16:creationId xmlns:a16="http://schemas.microsoft.com/office/drawing/2014/main" id="{5ED3E1D8-1DC9-390E-D97B-C5DA79E05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5" name="Text Box 29">
              <a:extLst>
                <a:ext uri="{FF2B5EF4-FFF2-40B4-BE49-F238E27FC236}">
                  <a16:creationId xmlns:a16="http://schemas.microsoft.com/office/drawing/2014/main" id="{9FDC3B46-F7D0-C425-2059-2752A0BD0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39956" name="Rectangle 30">
              <a:extLst>
                <a:ext uri="{FF2B5EF4-FFF2-40B4-BE49-F238E27FC236}">
                  <a16:creationId xmlns:a16="http://schemas.microsoft.com/office/drawing/2014/main" id="{A71751D0-E276-D426-FC46-40FCD6D7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7" name="Text Box 31">
              <a:extLst>
                <a:ext uri="{FF2B5EF4-FFF2-40B4-BE49-F238E27FC236}">
                  <a16:creationId xmlns:a16="http://schemas.microsoft.com/office/drawing/2014/main" id="{C1EB63B6-EB1F-4086-FDD7-B84D7DA0A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39958" name="Rectangle 32">
              <a:extLst>
                <a:ext uri="{FF2B5EF4-FFF2-40B4-BE49-F238E27FC236}">
                  <a16:creationId xmlns:a16="http://schemas.microsoft.com/office/drawing/2014/main" id="{A25E7050-A092-C817-EA73-3E1789DB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59" name="Text Box 33">
              <a:extLst>
                <a:ext uri="{FF2B5EF4-FFF2-40B4-BE49-F238E27FC236}">
                  <a16:creationId xmlns:a16="http://schemas.microsoft.com/office/drawing/2014/main" id="{70839A97-2791-C652-B692-9AC8FC126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" y="2346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4th</a:t>
              </a:r>
            </a:p>
          </p:txBody>
        </p:sp>
        <p:sp>
          <p:nvSpPr>
            <p:cNvPr id="39960" name="Rectangle 34">
              <a:extLst>
                <a:ext uri="{FF2B5EF4-FFF2-40B4-BE49-F238E27FC236}">
                  <a16:creationId xmlns:a16="http://schemas.microsoft.com/office/drawing/2014/main" id="{286329F2-8270-B483-F9A4-4C90E0764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629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EF4D81D-A23E-255F-909D-C7D9EB94BEF1}"/>
              </a:ext>
            </a:extLst>
          </p:cNvPr>
          <p:cNvGrpSpPr>
            <a:grpSpLocks/>
          </p:cNvGrpSpPr>
          <p:nvPr/>
        </p:nvGrpSpPr>
        <p:grpSpPr bwMode="auto">
          <a:xfrm>
            <a:off x="1209675" y="4876800"/>
            <a:ext cx="7394575" cy="862013"/>
            <a:chOff x="1209037" y="4876800"/>
            <a:chExt cx="7395208" cy="862362"/>
          </a:xfrm>
        </p:grpSpPr>
        <p:grpSp>
          <p:nvGrpSpPr>
            <p:cNvPr id="39948" name="Group 12">
              <a:extLst>
                <a:ext uri="{FF2B5EF4-FFF2-40B4-BE49-F238E27FC236}">
                  <a16:creationId xmlns:a16="http://schemas.microsoft.com/office/drawing/2014/main" id="{751863CD-9DFD-A5D4-2A12-91EE26726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08" y="4876800"/>
              <a:ext cx="6243637" cy="846138"/>
              <a:chOff x="1487" y="3072"/>
              <a:chExt cx="3933" cy="533"/>
            </a:xfrm>
          </p:grpSpPr>
          <p:sp>
            <p:nvSpPr>
              <p:cNvPr id="39950" name="Text Box 13">
                <a:extLst>
                  <a:ext uri="{FF2B5EF4-FFF2-40B4-BE49-F238E27FC236}">
                    <a16:creationId xmlns:a16="http://schemas.microsoft.com/office/drawing/2014/main" id="{3376D05B-E326-D59E-B568-15A4C5501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175" y="307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39951" name="Rectangle 14">
                <a:extLst>
                  <a:ext uri="{FF2B5EF4-FFF2-40B4-BE49-F238E27FC236}">
                    <a16:creationId xmlns:a16="http://schemas.microsoft.com/office/drawing/2014/main" id="{8AA779D0-5F65-14E3-1F8D-06C97CD9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3314"/>
                <a:ext cx="39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2 ways to choose the third soldier.</a:t>
                </a:r>
              </a:p>
            </p:txBody>
          </p:sp>
        </p:grpSp>
        <p:sp>
          <p:nvSpPr>
            <p:cNvPr id="23" name="五邊形 22">
              <a:extLst>
                <a:ext uri="{FF2B5EF4-FFF2-40B4-BE49-F238E27FC236}">
                  <a16:creationId xmlns:a16="http://schemas.microsoft.com/office/drawing/2014/main" id="{2CEF292F-8819-A5D2-0665-E985CE040253}"/>
                </a:ext>
              </a:extLst>
            </p:cNvPr>
            <p:cNvSpPr/>
            <p:nvPr/>
          </p:nvSpPr>
          <p:spPr bwMode="auto">
            <a:xfrm>
              <a:off x="1209037" y="5234133"/>
              <a:ext cx="1224068" cy="50502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3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 descr="dglxasset[1]">
            <a:extLst>
              <a:ext uri="{FF2B5EF4-FFF2-40B4-BE49-F238E27FC236}">
                <a16:creationId xmlns:a16="http://schemas.microsoft.com/office/drawing/2014/main" id="{2D35090D-C38B-7CE9-C5F8-BC8487B4D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6" descr="dglxasset[1]">
            <a:extLst>
              <a:ext uri="{FF2B5EF4-FFF2-40B4-BE49-F238E27FC236}">
                <a16:creationId xmlns:a16="http://schemas.microsoft.com/office/drawing/2014/main" id="{B3D0FC33-2B51-E019-3C5F-C807D8EEF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7" descr="dglxasset[2]">
            <a:extLst>
              <a:ext uri="{FF2B5EF4-FFF2-40B4-BE49-F238E27FC236}">
                <a16:creationId xmlns:a16="http://schemas.microsoft.com/office/drawing/2014/main" id="{EFFE4561-C961-3BD2-56A0-BB51E385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8">
            <a:extLst>
              <a:ext uri="{FF2B5EF4-FFF2-40B4-BE49-F238E27FC236}">
                <a16:creationId xmlns:a16="http://schemas.microsoft.com/office/drawing/2014/main" id="{3E3864C9-5DD7-D621-4794-21689E2C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Now we want to arrange the following 4 soldiers in a row. How many different arrangements are there?</a:t>
            </a:r>
          </a:p>
        </p:txBody>
      </p:sp>
      <p:sp>
        <p:nvSpPr>
          <p:cNvPr id="40966" name="Text Box 18">
            <a:extLst>
              <a:ext uri="{FF2B5EF4-FFF2-40B4-BE49-F238E27FC236}">
                <a16:creationId xmlns:a16="http://schemas.microsoft.com/office/drawing/2014/main" id="{5E7ADD04-19EE-1CC3-3E5E-031A9E1F6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67" name="Text Box 19">
            <a:extLst>
              <a:ext uri="{FF2B5EF4-FFF2-40B4-BE49-F238E27FC236}">
                <a16:creationId xmlns:a16="http://schemas.microsoft.com/office/drawing/2014/main" id="{9698DFE2-8C16-9248-FBC7-6F7175303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0968" name="Text Box 20">
            <a:extLst>
              <a:ext uri="{FF2B5EF4-FFF2-40B4-BE49-F238E27FC236}">
                <a16:creationId xmlns:a16="http://schemas.microsoft.com/office/drawing/2014/main" id="{3AE9FF6A-98C3-5F6B-8BD9-098F2D190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40969" name="Picture 24" descr="dglxasset[1]">
            <a:extLst>
              <a:ext uri="{FF2B5EF4-FFF2-40B4-BE49-F238E27FC236}">
                <a16:creationId xmlns:a16="http://schemas.microsoft.com/office/drawing/2014/main" id="{1BB100AB-C73B-5E04-38FE-D7D76552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70" name="Group 25">
            <a:extLst>
              <a:ext uri="{FF2B5EF4-FFF2-40B4-BE49-F238E27FC236}">
                <a16:creationId xmlns:a16="http://schemas.microsoft.com/office/drawing/2014/main" id="{89DAE6EF-C598-6F8C-3CD2-0EA17B1789EC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8248650" cy="1104900"/>
            <a:chOff x="269" y="2341"/>
            <a:chExt cx="5196" cy="696"/>
          </a:xfrm>
        </p:grpSpPr>
        <p:sp>
          <p:nvSpPr>
            <p:cNvPr id="40977" name="Text Box 26">
              <a:extLst>
                <a:ext uri="{FF2B5EF4-FFF2-40B4-BE49-F238E27FC236}">
                  <a16:creationId xmlns:a16="http://schemas.microsoft.com/office/drawing/2014/main" id="{29749A57-B942-2E8C-4004-D4513C6E2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0978" name="Text Box 27">
              <a:extLst>
                <a:ext uri="{FF2B5EF4-FFF2-40B4-BE49-F238E27FC236}">
                  <a16:creationId xmlns:a16="http://schemas.microsoft.com/office/drawing/2014/main" id="{9EAB4CA3-61AB-4284-3974-A97DC6446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40979" name="Rectangle 28">
              <a:extLst>
                <a:ext uri="{FF2B5EF4-FFF2-40B4-BE49-F238E27FC236}">
                  <a16:creationId xmlns:a16="http://schemas.microsoft.com/office/drawing/2014/main" id="{7DDC1305-7221-4B27-1584-128C11954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80" name="Text Box 29">
              <a:extLst>
                <a:ext uri="{FF2B5EF4-FFF2-40B4-BE49-F238E27FC236}">
                  <a16:creationId xmlns:a16="http://schemas.microsoft.com/office/drawing/2014/main" id="{C3DC5AAB-B05E-3D86-04D5-C7D820D2D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40981" name="Rectangle 30">
              <a:extLst>
                <a:ext uri="{FF2B5EF4-FFF2-40B4-BE49-F238E27FC236}">
                  <a16:creationId xmlns:a16="http://schemas.microsoft.com/office/drawing/2014/main" id="{A5609F4C-16FB-3CCC-ACCC-555B0475E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82" name="Text Box 31">
              <a:extLst>
                <a:ext uri="{FF2B5EF4-FFF2-40B4-BE49-F238E27FC236}">
                  <a16:creationId xmlns:a16="http://schemas.microsoft.com/office/drawing/2014/main" id="{098AEF68-7B44-B046-41A6-A5AA0C7B9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40983" name="Rectangle 32">
              <a:extLst>
                <a:ext uri="{FF2B5EF4-FFF2-40B4-BE49-F238E27FC236}">
                  <a16:creationId xmlns:a16="http://schemas.microsoft.com/office/drawing/2014/main" id="{5499F603-0A34-1434-B84E-0DD51451C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84" name="Text Box 33">
              <a:extLst>
                <a:ext uri="{FF2B5EF4-FFF2-40B4-BE49-F238E27FC236}">
                  <a16:creationId xmlns:a16="http://schemas.microsoft.com/office/drawing/2014/main" id="{6E6AC631-5A7C-FA62-2A55-C5885118C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" y="2346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4th</a:t>
              </a:r>
            </a:p>
          </p:txBody>
        </p:sp>
        <p:sp>
          <p:nvSpPr>
            <p:cNvPr id="40985" name="Rectangle 34">
              <a:extLst>
                <a:ext uri="{FF2B5EF4-FFF2-40B4-BE49-F238E27FC236}">
                  <a16:creationId xmlns:a16="http://schemas.microsoft.com/office/drawing/2014/main" id="{131552FE-5268-DAFC-1933-3EEF7B74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629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7" name="Text Box 35">
            <a:extLst>
              <a:ext uri="{FF2B5EF4-FFF2-40B4-BE49-F238E27FC236}">
                <a16:creationId xmlns:a16="http://schemas.microsoft.com/office/drawing/2014/main" id="{85E5201F-DB1C-BEFF-C7BD-3CC4F9EFC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42291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64D0935-CBD8-A750-6813-0DE2737E11AF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4884738"/>
            <a:ext cx="7439025" cy="847725"/>
            <a:chOff x="1453796" y="4884738"/>
            <a:chExt cx="7439381" cy="848518"/>
          </a:xfrm>
        </p:grpSpPr>
        <p:grpSp>
          <p:nvGrpSpPr>
            <p:cNvPr id="40973" name="Group 15">
              <a:extLst>
                <a:ext uri="{FF2B5EF4-FFF2-40B4-BE49-F238E27FC236}">
                  <a16:creationId xmlns:a16="http://schemas.microsoft.com/office/drawing/2014/main" id="{C8E1645C-9A24-3E9D-73AF-393896D1F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6202" y="4884738"/>
              <a:ext cx="6276975" cy="846137"/>
              <a:chOff x="1648" y="3385"/>
              <a:chExt cx="3954" cy="533"/>
            </a:xfrm>
          </p:grpSpPr>
          <p:sp>
            <p:nvSpPr>
              <p:cNvPr id="40975" name="Text Box 16">
                <a:extLst>
                  <a:ext uri="{FF2B5EF4-FFF2-40B4-BE49-F238E27FC236}">
                    <a16:creationId xmlns:a16="http://schemas.microsoft.com/office/drawing/2014/main" id="{87648222-D8C3-9D5E-DD52-D7D1C04750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5103" y="3385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40976" name="Rectangle 17">
                <a:extLst>
                  <a:ext uri="{FF2B5EF4-FFF2-40B4-BE49-F238E27FC236}">
                    <a16:creationId xmlns:a16="http://schemas.microsoft.com/office/drawing/2014/main" id="{ECCC7D55-3C98-6CD6-392A-43D30DBA6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" y="3627"/>
                <a:ext cx="395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1 way to choose the fourth soldier.</a:t>
                </a:r>
              </a:p>
            </p:txBody>
          </p:sp>
        </p:grpSp>
        <p:sp>
          <p:nvSpPr>
            <p:cNvPr id="24" name="五邊形 23">
              <a:extLst>
                <a:ext uri="{FF2B5EF4-FFF2-40B4-BE49-F238E27FC236}">
                  <a16:creationId xmlns:a16="http://schemas.microsoft.com/office/drawing/2014/main" id="{3841F3D9-7825-4321-14EB-811ACFC5DFCF}"/>
                </a:ext>
              </a:extLst>
            </p:cNvPr>
            <p:cNvSpPr/>
            <p:nvPr/>
          </p:nvSpPr>
          <p:spPr bwMode="auto">
            <a:xfrm>
              <a:off x="1453796" y="5227959"/>
              <a:ext cx="1224022" cy="50529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4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5" descr="dglxasset[1]">
            <a:extLst>
              <a:ext uri="{FF2B5EF4-FFF2-40B4-BE49-F238E27FC236}">
                <a16:creationId xmlns:a16="http://schemas.microsoft.com/office/drawing/2014/main" id="{22271023-D04E-E4CD-5633-2B47083F3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6" descr="dglxasset[1]">
            <a:extLst>
              <a:ext uri="{FF2B5EF4-FFF2-40B4-BE49-F238E27FC236}">
                <a16:creationId xmlns:a16="http://schemas.microsoft.com/office/drawing/2014/main" id="{CC91AA08-AE2B-22C5-41D1-C13F6BAD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7" descr="dglxasset[2]">
            <a:extLst>
              <a:ext uri="{FF2B5EF4-FFF2-40B4-BE49-F238E27FC236}">
                <a16:creationId xmlns:a16="http://schemas.microsoft.com/office/drawing/2014/main" id="{3650F22C-107C-3EA8-155D-FFE16F03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8">
            <a:extLst>
              <a:ext uri="{FF2B5EF4-FFF2-40B4-BE49-F238E27FC236}">
                <a16:creationId xmlns:a16="http://schemas.microsoft.com/office/drawing/2014/main" id="{3CE37B03-B4B5-BCCD-3B33-3099D710C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Now we want to arrange the following 4 soldiers in a row. How many different arrangements are there?</a:t>
            </a:r>
          </a:p>
        </p:txBody>
      </p:sp>
      <p:sp>
        <p:nvSpPr>
          <p:cNvPr id="41990" name="Text Box 18">
            <a:extLst>
              <a:ext uri="{FF2B5EF4-FFF2-40B4-BE49-F238E27FC236}">
                <a16:creationId xmlns:a16="http://schemas.microsoft.com/office/drawing/2014/main" id="{9A026174-EC32-CF4B-7DAE-4EFBD2EFE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991" name="Text Box 19">
            <a:extLst>
              <a:ext uri="{FF2B5EF4-FFF2-40B4-BE49-F238E27FC236}">
                <a16:creationId xmlns:a16="http://schemas.microsoft.com/office/drawing/2014/main" id="{43A2F9D4-2411-4749-F0E1-7E3A78CA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1992" name="Text Box 20">
            <a:extLst>
              <a:ext uri="{FF2B5EF4-FFF2-40B4-BE49-F238E27FC236}">
                <a16:creationId xmlns:a16="http://schemas.microsoft.com/office/drawing/2014/main" id="{8D8545F7-509C-6A3C-2767-F909464D8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9BCE86AB-090D-3053-99B3-8E53542E1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5229225"/>
            <a:ext cx="515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the multiplication rule of counting,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870A1AA3-2FCF-6FE0-9BD0-9E6D7AFC9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5708650"/>
            <a:ext cx="348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permutations </a:t>
            </a:r>
          </a:p>
        </p:txBody>
      </p:sp>
      <p:graphicFrame>
        <p:nvGraphicFramePr>
          <p:cNvPr id="25" name="Object 23">
            <a:extLst>
              <a:ext uri="{FF2B5EF4-FFF2-40B4-BE49-F238E27FC236}">
                <a16:creationId xmlns:a16="http://schemas.microsoft.com/office/drawing/2014/main" id="{F66C1A75-F97E-C0ED-0548-89BF92FE4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2513" y="5754688"/>
          <a:ext cx="23669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180588" imgH="241195" progId="Equation.3">
                  <p:embed/>
                </p:oleObj>
              </mc:Choice>
              <mc:Fallback>
                <p:oleObj name="方程式" r:id="rId5" imgW="1180588" imgH="24119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5754688"/>
                        <a:ext cx="23669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6" name="Picture 24" descr="dglxasset[1]">
            <a:extLst>
              <a:ext uri="{FF2B5EF4-FFF2-40B4-BE49-F238E27FC236}">
                <a16:creationId xmlns:a16="http://schemas.microsoft.com/office/drawing/2014/main" id="{5722F461-2B15-00F2-FB25-9FA882A2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97" name="Group 25">
            <a:extLst>
              <a:ext uri="{FF2B5EF4-FFF2-40B4-BE49-F238E27FC236}">
                <a16:creationId xmlns:a16="http://schemas.microsoft.com/office/drawing/2014/main" id="{120E68A9-91D4-062C-1F7C-5F01305693CF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8248650" cy="1104900"/>
            <a:chOff x="269" y="2341"/>
            <a:chExt cx="5196" cy="696"/>
          </a:xfrm>
        </p:grpSpPr>
        <p:sp>
          <p:nvSpPr>
            <p:cNvPr id="42002" name="Text Box 26">
              <a:extLst>
                <a:ext uri="{FF2B5EF4-FFF2-40B4-BE49-F238E27FC236}">
                  <a16:creationId xmlns:a16="http://schemas.microsoft.com/office/drawing/2014/main" id="{9D7431AD-DF04-A487-BA72-590109609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2003" name="Text Box 27">
              <a:extLst>
                <a:ext uri="{FF2B5EF4-FFF2-40B4-BE49-F238E27FC236}">
                  <a16:creationId xmlns:a16="http://schemas.microsoft.com/office/drawing/2014/main" id="{A21D05E4-3150-3221-C6C8-80C72F323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42004" name="Rectangle 28">
              <a:extLst>
                <a:ext uri="{FF2B5EF4-FFF2-40B4-BE49-F238E27FC236}">
                  <a16:creationId xmlns:a16="http://schemas.microsoft.com/office/drawing/2014/main" id="{454D4D67-6C6F-7913-571A-BB02B389F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2005" name="Text Box 29">
              <a:extLst>
                <a:ext uri="{FF2B5EF4-FFF2-40B4-BE49-F238E27FC236}">
                  <a16:creationId xmlns:a16="http://schemas.microsoft.com/office/drawing/2014/main" id="{48503CEA-5843-5CCB-1714-9640AFAD2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42006" name="Rectangle 30">
              <a:extLst>
                <a:ext uri="{FF2B5EF4-FFF2-40B4-BE49-F238E27FC236}">
                  <a16:creationId xmlns:a16="http://schemas.microsoft.com/office/drawing/2014/main" id="{48EE1E69-0BF5-1647-D852-1B12D6B61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2007" name="Text Box 31">
              <a:extLst>
                <a:ext uri="{FF2B5EF4-FFF2-40B4-BE49-F238E27FC236}">
                  <a16:creationId xmlns:a16="http://schemas.microsoft.com/office/drawing/2014/main" id="{1ECBFA75-5AB6-EE71-EA5E-543E89C42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42008" name="Rectangle 32">
              <a:extLst>
                <a:ext uri="{FF2B5EF4-FFF2-40B4-BE49-F238E27FC236}">
                  <a16:creationId xmlns:a16="http://schemas.microsoft.com/office/drawing/2014/main" id="{789D5F22-F9BA-2215-3353-CD9430F7C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2009" name="Text Box 33">
              <a:extLst>
                <a:ext uri="{FF2B5EF4-FFF2-40B4-BE49-F238E27FC236}">
                  <a16:creationId xmlns:a16="http://schemas.microsoft.com/office/drawing/2014/main" id="{DE0E2FE0-BFF7-7EB0-8785-71786A1C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" y="2346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4th</a:t>
              </a:r>
            </a:p>
          </p:txBody>
        </p:sp>
        <p:sp>
          <p:nvSpPr>
            <p:cNvPr id="42010" name="Rectangle 34">
              <a:extLst>
                <a:ext uri="{FF2B5EF4-FFF2-40B4-BE49-F238E27FC236}">
                  <a16:creationId xmlns:a16="http://schemas.microsoft.com/office/drawing/2014/main" id="{072FFEF7-DE6C-9FB2-F0D0-0AA564F15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2629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1998" name="Text Box 35">
            <a:extLst>
              <a:ext uri="{FF2B5EF4-FFF2-40B4-BE49-F238E27FC236}">
                <a16:creationId xmlns:a16="http://schemas.microsoft.com/office/drawing/2014/main" id="{07F6C08A-AAA3-343A-710C-FBF01EDEE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2600" y="42291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38" name="Group 40">
            <a:extLst>
              <a:ext uri="{FF2B5EF4-FFF2-40B4-BE49-F238E27FC236}">
                <a16:creationId xmlns:a16="http://schemas.microsoft.com/office/drawing/2014/main" id="{51D31ECE-5D72-E0ED-0761-6EA448E1D2EF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5084763"/>
            <a:ext cx="2305050" cy="752475"/>
            <a:chOff x="4013" y="3203"/>
            <a:chExt cx="1452" cy="474"/>
          </a:xfrm>
        </p:grpSpPr>
        <p:sp>
          <p:nvSpPr>
            <p:cNvPr id="42000" name="AutoShape 37">
              <a:extLst>
                <a:ext uri="{FF2B5EF4-FFF2-40B4-BE49-F238E27FC236}">
                  <a16:creationId xmlns:a16="http://schemas.microsoft.com/office/drawing/2014/main" id="{044CA4D8-3317-3F68-2476-6432F81DC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3203"/>
              <a:ext cx="1452" cy="474"/>
            </a:xfrm>
            <a:prstGeom prst="wedgeRoundRectCallout">
              <a:avLst>
                <a:gd name="adj1" fmla="val -69560"/>
                <a:gd name="adj2" fmla="val 63926"/>
                <a:gd name="adj3" fmla="val 16667"/>
              </a:avLst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42001" name="Object 39">
              <a:extLst>
                <a:ext uri="{FF2B5EF4-FFF2-40B4-BE49-F238E27FC236}">
                  <a16:creationId xmlns:a16="http://schemas.microsoft.com/office/drawing/2014/main" id="{BD5BFB93-B8BA-27A1-A11C-A587CA9E62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9" y="3339"/>
            <a:ext cx="126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1002865" imgH="177723" progId="Equation.3">
                    <p:embed/>
                  </p:oleObj>
                </mc:Choice>
                <mc:Fallback>
                  <p:oleObj name="方程式" r:id="rId8" imgW="1002865" imgH="177723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9" y="3339"/>
                          <a:ext cx="126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3">
            <a:extLst>
              <a:ext uri="{FF2B5EF4-FFF2-40B4-BE49-F238E27FC236}">
                <a16:creationId xmlns:a16="http://schemas.microsoft.com/office/drawing/2014/main" id="{6A868D4C-D4F1-B7A2-F3FA-611B7D21F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513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By similar arguments, we have:</a:t>
            </a:r>
          </a:p>
        </p:txBody>
      </p:sp>
      <p:sp>
        <p:nvSpPr>
          <p:cNvPr id="5" name="Text Box 35">
            <a:extLst>
              <a:ext uri="{FF2B5EF4-FFF2-40B4-BE49-F238E27FC236}">
                <a16:creationId xmlns:a16="http://schemas.microsoft.com/office/drawing/2014/main" id="{243C9246-11DD-FA68-85DD-D0D45863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569325" cy="11525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26FF6CD3-FDC5-90A2-7319-6DB51F9EC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57313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number of permutations of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 distinct objects without repetition is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!.</a:t>
            </a:r>
          </a:p>
        </p:txBody>
      </p:sp>
      <p:pic>
        <p:nvPicPr>
          <p:cNvPr id="22535" name="Picture 9" descr="Q:\Secondary (Maths)\[]Senior Maths\NSSMIA(Compulsory) 2nd Ed\Finalize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983D4855-B45D-0F07-06D6-3D54EB89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863" y="3173413"/>
            <a:ext cx="260826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708A6C9C-B0B7-1E4C-BBE4-A372A93CE385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3068638"/>
            <a:ext cx="6723063" cy="1677987"/>
            <a:chOff x="2124497" y="3068657"/>
            <a:chExt cx="6722317" cy="1678294"/>
          </a:xfrm>
        </p:grpSpPr>
        <p:sp>
          <p:nvSpPr>
            <p:cNvPr id="43015" name="AutoShape 37">
              <a:extLst>
                <a:ext uri="{FF2B5EF4-FFF2-40B4-BE49-F238E27FC236}">
                  <a16:creationId xmlns:a16="http://schemas.microsoft.com/office/drawing/2014/main" id="{52532011-2AAC-90A5-0818-F25FED95C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497" y="3068657"/>
              <a:ext cx="6722317" cy="1678294"/>
            </a:xfrm>
            <a:prstGeom prst="cloudCallout">
              <a:avLst>
                <a:gd name="adj1" fmla="val -57176"/>
                <a:gd name="adj2" fmla="val -2540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3016" name="Rectangle 39">
              <a:extLst>
                <a:ext uri="{FF2B5EF4-FFF2-40B4-BE49-F238E27FC236}">
                  <a16:creationId xmlns:a16="http://schemas.microsoft.com/office/drawing/2014/main" id="{1AB058EA-307C-C066-B2B8-DE2A1D37A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392" y="3429000"/>
              <a:ext cx="6189048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In some situations, not all of the </a:t>
              </a:r>
              <a:br>
                <a:rPr lang="en-US" altLang="zh-TW" sz="2800">
                  <a:latin typeface="Arial" panose="020B0604020202020204" pitchFamily="34" charset="0"/>
                </a:rPr>
              </a:br>
              <a:r>
                <a:rPr lang="en-US" altLang="zh-TW" sz="2800" i="1">
                  <a:latin typeface="Arial" panose="020B0604020202020204" pitchFamily="34" charset="0"/>
                </a:rPr>
                <a:t>n</a:t>
              </a:r>
              <a:r>
                <a:rPr lang="en-US" altLang="zh-TW" sz="2800">
                  <a:latin typeface="Arial" panose="020B0604020202020204" pitchFamily="34" charset="0"/>
                </a:rPr>
                <a:t> distinct objects are arranged.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3">
            <a:extLst>
              <a:ext uri="{FF2B5EF4-FFF2-40B4-BE49-F238E27FC236}">
                <a16:creationId xmlns:a16="http://schemas.microsoft.com/office/drawing/2014/main" id="{EBF239F2-A618-2C21-048F-62902200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513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By similar arguments, we have:</a:t>
            </a:r>
          </a:p>
        </p:txBody>
      </p:sp>
      <p:sp>
        <p:nvSpPr>
          <p:cNvPr id="44035" name="Text Box 35">
            <a:extLst>
              <a:ext uri="{FF2B5EF4-FFF2-40B4-BE49-F238E27FC236}">
                <a16:creationId xmlns:a16="http://schemas.microsoft.com/office/drawing/2014/main" id="{40319C11-5B55-311C-1E55-62A11CBC4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569325" cy="11525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44036" name="Text Box 36">
            <a:extLst>
              <a:ext uri="{FF2B5EF4-FFF2-40B4-BE49-F238E27FC236}">
                <a16:creationId xmlns:a16="http://schemas.microsoft.com/office/drawing/2014/main" id="{2EFAE7FE-A1C4-F976-4D38-8AFA79ECD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57313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number of permutations of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 distinct objects without repetition is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!.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34F7D84-CD0B-DB55-A7C9-52DE0AB9CBB6}"/>
              </a:ext>
            </a:extLst>
          </p:cNvPr>
          <p:cNvGrpSpPr>
            <a:grpSpLocks/>
          </p:cNvGrpSpPr>
          <p:nvPr/>
        </p:nvGrpSpPr>
        <p:grpSpPr bwMode="auto">
          <a:xfrm>
            <a:off x="2078038" y="3068638"/>
            <a:ext cx="6723062" cy="2087562"/>
            <a:chOff x="2097834" y="4365880"/>
            <a:chExt cx="6722317" cy="2087944"/>
          </a:xfrm>
        </p:grpSpPr>
        <p:sp>
          <p:nvSpPr>
            <p:cNvPr id="44039" name="AutoShape 37">
              <a:extLst>
                <a:ext uri="{FF2B5EF4-FFF2-40B4-BE49-F238E27FC236}">
                  <a16:creationId xmlns:a16="http://schemas.microsoft.com/office/drawing/2014/main" id="{9B324BD2-AD40-7CB0-2AEF-6FD3C3346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834" y="4365880"/>
              <a:ext cx="6722317" cy="2087944"/>
            </a:xfrm>
            <a:prstGeom prst="cloudCallout">
              <a:avLst>
                <a:gd name="adj1" fmla="val -59634"/>
                <a:gd name="adj2" fmla="val -20213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44040" name="Rectangle 39">
              <a:extLst>
                <a:ext uri="{FF2B5EF4-FFF2-40B4-BE49-F238E27FC236}">
                  <a16:creationId xmlns:a16="http://schemas.microsoft.com/office/drawing/2014/main" id="{F8EA1E7B-06CA-8360-7C28-8FC9A3A0F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408" y="4725144"/>
              <a:ext cx="6189048" cy="1384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Let us consider the case when we only arrange some of the objects but not all of them.</a:t>
              </a:r>
            </a:p>
          </p:txBody>
        </p:sp>
      </p:grpSp>
      <p:pic>
        <p:nvPicPr>
          <p:cNvPr id="44038" name="Picture 9" descr="Q:\Secondary (Maths)\[]Senior Maths\NSSMIA(Compulsory) 2nd Ed\Finalize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DC1CBBB1-A29E-5ABE-B7E0-CE5EDA91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6863" y="3173413"/>
            <a:ext cx="2608263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BF60974D-109E-A182-364B-5F44AE30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2775"/>
            <a:ext cx="92535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Factorial Notation</a:t>
            </a:r>
          </a:p>
        </p:txBody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1E3BED31-5E49-F7E2-D5E8-E8735BE90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4963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We use the notation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! to denote the product of the first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 positive integers from 1 to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198F76BB-20C2-9CDF-EA03-FD4AAD7BC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1773238"/>
            <a:ext cx="32432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 </a:t>
            </a:r>
            <a:r>
              <a:rPr lang="en-US" altLang="zh-TW" sz="2000" i="1">
                <a:solidFill>
                  <a:srgbClr val="00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! is read as </a:t>
            </a:r>
            <a:r>
              <a:rPr lang="en-US" altLang="zh-TW" sz="2000" b="1" i="1">
                <a:solidFill>
                  <a:srgbClr val="3333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n</a:t>
            </a:r>
            <a:r>
              <a:rPr lang="en-US" altLang="zh-TW" sz="2000" b="1">
                <a:solidFill>
                  <a:srgbClr val="3333FF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 factorial</a:t>
            </a:r>
            <a:r>
              <a:rPr lang="en-US" altLang="zh-TW" sz="2000">
                <a:solidFill>
                  <a:srgbClr val="003399"/>
                </a:solidFill>
                <a:latin typeface="Arial" panose="020B0604020202020204" pitchFamily="34" charset="0"/>
                <a:sym typeface="Wingdings 3" panose="05040102010807070707" pitchFamily="18" charset="2"/>
              </a:rPr>
              <a:t>.</a:t>
            </a:r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F13914A3-1FFE-3B9E-1F13-DEE5A3068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20938"/>
            <a:ext cx="8569325" cy="172878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45" name="Text Box 18">
            <a:extLst>
              <a:ext uri="{FF2B5EF4-FFF2-40B4-BE49-F238E27FC236}">
                <a16:creationId xmlns:a16="http://schemas.microsoft.com/office/drawing/2014/main" id="{8E93EB28-B5CB-9F13-9695-026078CDD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32050"/>
            <a:ext cx="8301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For any positive integer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, </a:t>
            </a:r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DB2E632C-49E4-B38E-2F3A-A81A895C41E1}"/>
              </a:ext>
            </a:extLst>
          </p:cNvPr>
          <p:cNvGrpSpPr>
            <a:grpSpLocks/>
          </p:cNvGrpSpPr>
          <p:nvPr/>
        </p:nvGrpSpPr>
        <p:grpSpPr bwMode="auto">
          <a:xfrm>
            <a:off x="765175" y="2981325"/>
            <a:ext cx="5484813" cy="536575"/>
            <a:chOff x="778" y="1848"/>
            <a:chExt cx="3147" cy="338"/>
          </a:xfrm>
        </p:grpSpPr>
        <p:graphicFrame>
          <p:nvGraphicFramePr>
            <p:cNvPr id="26633" name="Object 19">
              <a:extLst>
                <a:ext uri="{FF2B5EF4-FFF2-40B4-BE49-F238E27FC236}">
                  <a16:creationId xmlns:a16="http://schemas.microsoft.com/office/drawing/2014/main" id="{C171AB59-DAC5-3E76-65F8-F2399EDF31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8" y="1871"/>
            <a:ext cx="301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574117" imgH="165028" progId="Equation.3">
                    <p:embed/>
                  </p:oleObj>
                </mc:Choice>
                <mc:Fallback>
                  <p:oleObj name="方程式" r:id="rId2" imgW="1574117" imgH="16502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" y="1871"/>
                          <a:ext cx="301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4" name="Text Box 20">
              <a:extLst>
                <a:ext uri="{FF2B5EF4-FFF2-40B4-BE49-F238E27FC236}">
                  <a16:creationId xmlns:a16="http://schemas.microsoft.com/office/drawing/2014/main" id="{23063E48-BAC8-9A11-C0BF-AE2C36AF6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184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3" name="Text Box 22">
            <a:extLst>
              <a:ext uri="{FF2B5EF4-FFF2-40B4-BE49-F238E27FC236}">
                <a16:creationId xmlns:a16="http://schemas.microsoft.com/office/drawing/2014/main" id="{AAC12F93-4FDE-B447-CC90-34E4021C5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3486150"/>
            <a:ext cx="4497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Moreover, we define 0! </a:t>
            </a:r>
            <a:r>
              <a:rPr lang="en-US" altLang="zh-TW" sz="2800">
                <a:latin typeface="Symbol" panose="05050102010706020507" pitchFamily="18" charset="2"/>
              </a:rPr>
              <a:t>=</a:t>
            </a:r>
            <a:r>
              <a:rPr lang="en-US" altLang="zh-TW" sz="2800">
                <a:latin typeface="Arial" panose="020B0604020202020204" pitchFamily="34" charset="0"/>
              </a:rPr>
              <a:t>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44" grpId="0" animBg="1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5" descr="dglxasset[1]">
            <a:extLst>
              <a:ext uri="{FF2B5EF4-FFF2-40B4-BE49-F238E27FC236}">
                <a16:creationId xmlns:a16="http://schemas.microsoft.com/office/drawing/2014/main" id="{92EABCAE-9A4E-27B4-820E-4F9FC83BC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6" descr="dglxasset[1]">
            <a:extLst>
              <a:ext uri="{FF2B5EF4-FFF2-40B4-BE49-F238E27FC236}">
                <a16:creationId xmlns:a16="http://schemas.microsoft.com/office/drawing/2014/main" id="{3BAEBC66-F501-BB98-2ACB-827A12DD4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7" descr="dglxasset[2]">
            <a:extLst>
              <a:ext uri="{FF2B5EF4-FFF2-40B4-BE49-F238E27FC236}">
                <a16:creationId xmlns:a16="http://schemas.microsoft.com/office/drawing/2014/main" id="{55F85CC4-5EE4-23D3-4F78-12CD39661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8">
            <a:extLst>
              <a:ext uri="{FF2B5EF4-FFF2-40B4-BE49-F238E27FC236}">
                <a16:creationId xmlns:a16="http://schemas.microsoft.com/office/drawing/2014/main" id="{F7C0FB90-E30D-AC5B-CE5C-F153C4ACF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 2 soldiers are selected and arranged in a row, how many different arrangements are there?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E9D88E7A-E222-7280-C2FB-2091ECAEF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45063" name="Picture 21" descr="dglxasset[1]">
            <a:extLst>
              <a:ext uri="{FF2B5EF4-FFF2-40B4-BE49-F238E27FC236}">
                <a16:creationId xmlns:a16="http://schemas.microsoft.com/office/drawing/2014/main" id="{BEB74D70-8D99-A82C-2160-CC78A511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30">
            <a:extLst>
              <a:ext uri="{FF2B5EF4-FFF2-40B4-BE49-F238E27FC236}">
                <a16:creationId xmlns:a16="http://schemas.microsoft.com/office/drawing/2014/main" id="{208A63D6-9270-F43D-C0AD-9FAE7C8A97C1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5341937" cy="1096962"/>
            <a:chOff x="269" y="2341"/>
            <a:chExt cx="3365" cy="691"/>
          </a:xfrm>
        </p:grpSpPr>
        <p:sp>
          <p:nvSpPr>
            <p:cNvPr id="45070" name="Text Box 23">
              <a:extLst>
                <a:ext uri="{FF2B5EF4-FFF2-40B4-BE49-F238E27FC236}">
                  <a16:creationId xmlns:a16="http://schemas.microsoft.com/office/drawing/2014/main" id="{437AE0FC-5F79-A49F-4F1E-D2B022C74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5071" name="Text Box 24">
              <a:extLst>
                <a:ext uri="{FF2B5EF4-FFF2-40B4-BE49-F238E27FC236}">
                  <a16:creationId xmlns:a16="http://schemas.microsoft.com/office/drawing/2014/main" id="{9B0C19E2-04BF-1204-1286-454051077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45072" name="Rectangle 25">
              <a:extLst>
                <a:ext uri="{FF2B5EF4-FFF2-40B4-BE49-F238E27FC236}">
                  <a16:creationId xmlns:a16="http://schemas.microsoft.com/office/drawing/2014/main" id="{428718E1-6C72-537D-024E-97FDF1DE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5073" name="Text Box 26">
              <a:extLst>
                <a:ext uri="{FF2B5EF4-FFF2-40B4-BE49-F238E27FC236}">
                  <a16:creationId xmlns:a16="http://schemas.microsoft.com/office/drawing/2014/main" id="{AB806D39-AC25-F743-468E-62A100D99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45074" name="Rectangle 27">
              <a:extLst>
                <a:ext uri="{FF2B5EF4-FFF2-40B4-BE49-F238E27FC236}">
                  <a16:creationId xmlns:a16="http://schemas.microsoft.com/office/drawing/2014/main" id="{50AFFFFB-C90E-2A0B-E779-2D379B88A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5C3DA797-0F75-CAA9-EC24-E38253535D0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892675"/>
            <a:ext cx="7313613" cy="862013"/>
            <a:chOff x="323702" y="4892675"/>
            <a:chExt cx="7313767" cy="862615"/>
          </a:xfrm>
        </p:grpSpPr>
        <p:grpSp>
          <p:nvGrpSpPr>
            <p:cNvPr id="45066" name="Group 2">
              <a:extLst>
                <a:ext uri="{FF2B5EF4-FFF2-40B4-BE49-F238E27FC236}">
                  <a16:creationId xmlns:a16="http://schemas.microsoft.com/office/drawing/2014/main" id="{A256EE98-9984-B826-0861-69BF07D88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606" y="4892675"/>
              <a:ext cx="6138863" cy="846138"/>
              <a:chOff x="1125" y="3052"/>
              <a:chExt cx="3867" cy="533"/>
            </a:xfrm>
          </p:grpSpPr>
          <p:sp>
            <p:nvSpPr>
              <p:cNvPr id="45068" name="Text Box 3">
                <a:extLst>
                  <a:ext uri="{FF2B5EF4-FFF2-40B4-BE49-F238E27FC236}">
                    <a16:creationId xmlns:a16="http://schemas.microsoft.com/office/drawing/2014/main" id="{328C7EFE-2C95-8E07-BFB2-16145AD0C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562" y="305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45069" name="Rectangle 4">
                <a:extLst>
                  <a:ext uri="{FF2B5EF4-FFF2-40B4-BE49-F238E27FC236}">
                    <a16:creationId xmlns:a16="http://schemas.microsoft.com/office/drawing/2014/main" id="{110C65D7-E71F-DC2E-B636-70B5C1CCB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5" y="3294"/>
                <a:ext cx="38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4 ways to choose the first soldier.</a:t>
                </a:r>
              </a:p>
            </p:txBody>
          </p:sp>
        </p:grpSp>
        <p:sp>
          <p:nvSpPr>
            <p:cNvPr id="17" name="五邊形 16">
              <a:extLst>
                <a:ext uri="{FF2B5EF4-FFF2-40B4-BE49-F238E27FC236}">
                  <a16:creationId xmlns:a16="http://schemas.microsoft.com/office/drawing/2014/main" id="{BAEFFB13-89E9-3770-BECB-EAC92F5884AF}"/>
                </a:ext>
              </a:extLst>
            </p:cNvPr>
            <p:cNvSpPr/>
            <p:nvPr/>
          </p:nvSpPr>
          <p:spPr bwMode="auto">
            <a:xfrm>
              <a:off x="323702" y="5250112"/>
              <a:ext cx="1223989" cy="50517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1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dglxasset[1]">
            <a:extLst>
              <a:ext uri="{FF2B5EF4-FFF2-40B4-BE49-F238E27FC236}">
                <a16:creationId xmlns:a16="http://schemas.microsoft.com/office/drawing/2014/main" id="{C87A3539-D125-9274-E9F9-67C5D3AF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6" descr="dglxasset[1]">
            <a:extLst>
              <a:ext uri="{FF2B5EF4-FFF2-40B4-BE49-F238E27FC236}">
                <a16:creationId xmlns:a16="http://schemas.microsoft.com/office/drawing/2014/main" id="{55BB1326-92A5-3495-D9BD-94E55E48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7" descr="dglxasset[2]">
            <a:extLst>
              <a:ext uri="{FF2B5EF4-FFF2-40B4-BE49-F238E27FC236}">
                <a16:creationId xmlns:a16="http://schemas.microsoft.com/office/drawing/2014/main" id="{BC993EDD-D9AE-E991-06CD-DD223C64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Text Box 8">
            <a:extLst>
              <a:ext uri="{FF2B5EF4-FFF2-40B4-BE49-F238E27FC236}">
                <a16:creationId xmlns:a16="http://schemas.microsoft.com/office/drawing/2014/main" id="{3E17BEB4-D7D0-21A8-B08F-8900A30B2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 2 soldiers are selected and arranged in a row, how many different arrangements are there?</a:t>
            </a:r>
          </a:p>
        </p:txBody>
      </p:sp>
      <p:sp>
        <p:nvSpPr>
          <p:cNvPr id="46086" name="Text Box 15">
            <a:extLst>
              <a:ext uri="{FF2B5EF4-FFF2-40B4-BE49-F238E27FC236}">
                <a16:creationId xmlns:a16="http://schemas.microsoft.com/office/drawing/2014/main" id="{9724E23A-9129-B933-A76A-4648FEAAB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EB6DEC67-1F29-7425-AE01-2E94658A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pic>
        <p:nvPicPr>
          <p:cNvPr id="46088" name="Picture 21" descr="dglxasset[1]">
            <a:extLst>
              <a:ext uri="{FF2B5EF4-FFF2-40B4-BE49-F238E27FC236}">
                <a16:creationId xmlns:a16="http://schemas.microsoft.com/office/drawing/2014/main" id="{1AD84FAF-B171-B8BA-6AD4-6C6868925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089" name="Group 30">
            <a:extLst>
              <a:ext uri="{FF2B5EF4-FFF2-40B4-BE49-F238E27FC236}">
                <a16:creationId xmlns:a16="http://schemas.microsoft.com/office/drawing/2014/main" id="{112EC392-50FA-B271-6F0A-10FEDBFEB64E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5341937" cy="1096962"/>
            <a:chOff x="269" y="2341"/>
            <a:chExt cx="3365" cy="691"/>
          </a:xfrm>
        </p:grpSpPr>
        <p:sp>
          <p:nvSpPr>
            <p:cNvPr id="46095" name="Text Box 23">
              <a:extLst>
                <a:ext uri="{FF2B5EF4-FFF2-40B4-BE49-F238E27FC236}">
                  <a16:creationId xmlns:a16="http://schemas.microsoft.com/office/drawing/2014/main" id="{1BAD05D6-D500-57FC-0A86-C263469DA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096" name="Text Box 24">
              <a:extLst>
                <a:ext uri="{FF2B5EF4-FFF2-40B4-BE49-F238E27FC236}">
                  <a16:creationId xmlns:a16="http://schemas.microsoft.com/office/drawing/2014/main" id="{8922FDB4-D2F7-02F9-C0E0-2281495A1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46097" name="Rectangle 25">
              <a:extLst>
                <a:ext uri="{FF2B5EF4-FFF2-40B4-BE49-F238E27FC236}">
                  <a16:creationId xmlns:a16="http://schemas.microsoft.com/office/drawing/2014/main" id="{0747CA53-4A41-1A71-510B-A483B417B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098" name="Text Box 26">
              <a:extLst>
                <a:ext uri="{FF2B5EF4-FFF2-40B4-BE49-F238E27FC236}">
                  <a16:creationId xmlns:a16="http://schemas.microsoft.com/office/drawing/2014/main" id="{87208D55-8BAD-4202-54E8-551D6BDC9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46099" name="Rectangle 27">
              <a:extLst>
                <a:ext uri="{FF2B5EF4-FFF2-40B4-BE49-F238E27FC236}">
                  <a16:creationId xmlns:a16="http://schemas.microsoft.com/office/drawing/2014/main" id="{9AE33752-5C13-2CC7-CE13-6F7D7327F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DDD7BB0B-9423-EB49-0D02-99D5ED3DD6C3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4876800"/>
            <a:ext cx="7821613" cy="868363"/>
            <a:chOff x="927706" y="4876800"/>
            <a:chExt cx="7821012" cy="868242"/>
          </a:xfrm>
        </p:grpSpPr>
        <p:grpSp>
          <p:nvGrpSpPr>
            <p:cNvPr id="46091" name="Group 9">
              <a:extLst>
                <a:ext uri="{FF2B5EF4-FFF2-40B4-BE49-F238E27FC236}">
                  <a16:creationId xmlns:a16="http://schemas.microsoft.com/office/drawing/2014/main" id="{95501654-0C87-2055-6A87-ACDDDA199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1380" y="4876800"/>
              <a:ext cx="6637338" cy="846138"/>
              <a:chOff x="1330" y="3052"/>
              <a:chExt cx="4181" cy="533"/>
            </a:xfrm>
          </p:grpSpPr>
          <p:sp>
            <p:nvSpPr>
              <p:cNvPr id="46093" name="Text Box 10">
                <a:extLst>
                  <a:ext uri="{FF2B5EF4-FFF2-40B4-BE49-F238E27FC236}">
                    <a16:creationId xmlns:a16="http://schemas.microsoft.com/office/drawing/2014/main" id="{A0F71D38-5855-70E5-14AD-F7BA28A83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243" y="305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46094" name="Rectangle 11">
                <a:extLst>
                  <a:ext uri="{FF2B5EF4-FFF2-40B4-BE49-F238E27FC236}">
                    <a16:creationId xmlns:a16="http://schemas.microsoft.com/office/drawing/2014/main" id="{F2799A2E-A08A-7340-DF81-518088D9D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" y="3294"/>
                <a:ext cx="418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3 ways to choose the second soldier.</a:t>
                </a:r>
              </a:p>
            </p:txBody>
          </p:sp>
        </p:grpSp>
        <p:sp>
          <p:nvSpPr>
            <p:cNvPr id="18" name="五邊形 17">
              <a:extLst>
                <a:ext uri="{FF2B5EF4-FFF2-40B4-BE49-F238E27FC236}">
                  <a16:creationId xmlns:a16="http://schemas.microsoft.com/office/drawing/2014/main" id="{FF34E08F-CBEA-88E4-37C1-1FB5896EE9A6}"/>
                </a:ext>
              </a:extLst>
            </p:cNvPr>
            <p:cNvSpPr/>
            <p:nvPr/>
          </p:nvSpPr>
          <p:spPr bwMode="auto">
            <a:xfrm>
              <a:off x="927706" y="5240287"/>
              <a:ext cx="1223869" cy="504755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2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 descr="dglxasset[1]">
            <a:extLst>
              <a:ext uri="{FF2B5EF4-FFF2-40B4-BE49-F238E27FC236}">
                <a16:creationId xmlns:a16="http://schemas.microsoft.com/office/drawing/2014/main" id="{0C202816-04D6-7672-A6F7-88FC254C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6" descr="dglxasset[1]">
            <a:extLst>
              <a:ext uri="{FF2B5EF4-FFF2-40B4-BE49-F238E27FC236}">
                <a16:creationId xmlns:a16="http://schemas.microsoft.com/office/drawing/2014/main" id="{DA769366-78BE-40AE-4DB6-C369940A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7" descr="dglxasset[2]">
            <a:extLst>
              <a:ext uri="{FF2B5EF4-FFF2-40B4-BE49-F238E27FC236}">
                <a16:creationId xmlns:a16="http://schemas.microsoft.com/office/drawing/2014/main" id="{8F74EC2F-86C5-E92D-3970-6BB47D0A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8">
            <a:extLst>
              <a:ext uri="{FF2B5EF4-FFF2-40B4-BE49-F238E27FC236}">
                <a16:creationId xmlns:a16="http://schemas.microsoft.com/office/drawing/2014/main" id="{844FF396-F37E-2BF3-6892-A0EDBA353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 2 soldiers are selected and arranged in a row, how many different arrangements are there?</a:t>
            </a:r>
          </a:p>
        </p:txBody>
      </p:sp>
      <p:sp>
        <p:nvSpPr>
          <p:cNvPr id="47110" name="Text Box 15">
            <a:extLst>
              <a:ext uri="{FF2B5EF4-FFF2-40B4-BE49-F238E27FC236}">
                <a16:creationId xmlns:a16="http://schemas.microsoft.com/office/drawing/2014/main" id="{38C5E3BA-FC04-3D1A-3E20-5C72901CB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7111" name="Text Box 16">
            <a:extLst>
              <a:ext uri="{FF2B5EF4-FFF2-40B4-BE49-F238E27FC236}">
                <a16:creationId xmlns:a16="http://schemas.microsoft.com/office/drawing/2014/main" id="{A2A9676D-CE1A-895E-632B-D7BE7FAD7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DC9D2ABE-7B6B-3287-5E2B-843CF28F0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5260975"/>
            <a:ext cx="515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the multiplication rule of counting,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FCAE513C-1526-5260-D937-2E234A7A6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5740400"/>
            <a:ext cx="348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permutations </a:t>
            </a:r>
          </a:p>
        </p:txBody>
      </p:sp>
      <p:graphicFrame>
        <p:nvGraphicFramePr>
          <p:cNvPr id="18" name="Object 20">
            <a:extLst>
              <a:ext uri="{FF2B5EF4-FFF2-40B4-BE49-F238E27FC236}">
                <a16:creationId xmlns:a16="http://schemas.microsoft.com/office/drawing/2014/main" id="{67B15772-CD1C-8A9A-43CD-51800A60A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2513" y="5764213"/>
          <a:ext cx="15795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787400" imgH="241300" progId="Equation.3">
                  <p:embed/>
                </p:oleObj>
              </mc:Choice>
              <mc:Fallback>
                <p:oleObj name="方程式" r:id="rId5" imgW="7874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5764213"/>
                        <a:ext cx="15795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5" name="Picture 21" descr="dglxasset[1]">
            <a:extLst>
              <a:ext uri="{FF2B5EF4-FFF2-40B4-BE49-F238E27FC236}">
                <a16:creationId xmlns:a16="http://schemas.microsoft.com/office/drawing/2014/main" id="{32CD172B-ED73-36A1-FAE3-86A50F30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16" name="Group 30">
            <a:extLst>
              <a:ext uri="{FF2B5EF4-FFF2-40B4-BE49-F238E27FC236}">
                <a16:creationId xmlns:a16="http://schemas.microsoft.com/office/drawing/2014/main" id="{01E5190B-1358-70D4-906A-325A53641DF6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5341937" cy="1096962"/>
            <a:chOff x="269" y="2341"/>
            <a:chExt cx="3365" cy="691"/>
          </a:xfrm>
        </p:grpSpPr>
        <p:sp>
          <p:nvSpPr>
            <p:cNvPr id="47120" name="Text Box 23">
              <a:extLst>
                <a:ext uri="{FF2B5EF4-FFF2-40B4-BE49-F238E27FC236}">
                  <a16:creationId xmlns:a16="http://schemas.microsoft.com/office/drawing/2014/main" id="{EC1F9702-7073-2407-909E-BFA45C9BE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7121" name="Text Box 24">
              <a:extLst>
                <a:ext uri="{FF2B5EF4-FFF2-40B4-BE49-F238E27FC236}">
                  <a16:creationId xmlns:a16="http://schemas.microsoft.com/office/drawing/2014/main" id="{93661958-9C1D-C10E-B449-9C230344C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47122" name="Rectangle 25">
              <a:extLst>
                <a:ext uri="{FF2B5EF4-FFF2-40B4-BE49-F238E27FC236}">
                  <a16:creationId xmlns:a16="http://schemas.microsoft.com/office/drawing/2014/main" id="{0E5C4AA4-5E08-8F31-EE91-1F807B91F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7123" name="Text Box 26">
              <a:extLst>
                <a:ext uri="{FF2B5EF4-FFF2-40B4-BE49-F238E27FC236}">
                  <a16:creationId xmlns:a16="http://schemas.microsoft.com/office/drawing/2014/main" id="{B12E431E-27F1-8C2C-157E-04528B667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47124" name="Rectangle 27">
              <a:extLst>
                <a:ext uri="{FF2B5EF4-FFF2-40B4-BE49-F238E27FC236}">
                  <a16:creationId xmlns:a16="http://schemas.microsoft.com/office/drawing/2014/main" id="{91767C4A-0DAA-CA20-584A-0E61ED021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34">
            <a:extLst>
              <a:ext uri="{FF2B5EF4-FFF2-40B4-BE49-F238E27FC236}">
                <a16:creationId xmlns:a16="http://schemas.microsoft.com/office/drawing/2014/main" id="{E108ED3C-67B0-F4A8-F1CD-7495E39A7E33}"/>
              </a:ext>
            </a:extLst>
          </p:cNvPr>
          <p:cNvGrpSpPr>
            <a:grpSpLocks/>
          </p:cNvGrpSpPr>
          <p:nvPr/>
        </p:nvGrpSpPr>
        <p:grpSpPr bwMode="auto">
          <a:xfrm>
            <a:off x="5722938" y="5084763"/>
            <a:ext cx="2305050" cy="752475"/>
            <a:chOff x="4059" y="3203"/>
            <a:chExt cx="1452" cy="474"/>
          </a:xfrm>
        </p:grpSpPr>
        <p:sp>
          <p:nvSpPr>
            <p:cNvPr id="47118" name="AutoShape 32">
              <a:extLst>
                <a:ext uri="{FF2B5EF4-FFF2-40B4-BE49-F238E27FC236}">
                  <a16:creationId xmlns:a16="http://schemas.microsoft.com/office/drawing/2014/main" id="{3022EF82-6FC6-2EFF-FC90-6B4D7750E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203"/>
              <a:ext cx="1452" cy="474"/>
            </a:xfrm>
            <a:prstGeom prst="wedgeRoundRectCallout">
              <a:avLst>
                <a:gd name="adj1" fmla="val -69560"/>
                <a:gd name="adj2" fmla="val 63926"/>
                <a:gd name="adj3" fmla="val 16667"/>
              </a:avLst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47119" name="Object 33">
              <a:extLst>
                <a:ext uri="{FF2B5EF4-FFF2-40B4-BE49-F238E27FC236}">
                  <a16:creationId xmlns:a16="http://schemas.microsoft.com/office/drawing/2014/main" id="{B8E10F50-C87C-6322-6C08-C29F2E31C7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9" y="3323"/>
            <a:ext cx="137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1091726" imgH="203112" progId="Equation.3">
                    <p:embed/>
                  </p:oleObj>
                </mc:Choice>
                <mc:Fallback>
                  <p:oleObj name="方程式" r:id="rId8" imgW="1091726" imgH="203112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9" y="3323"/>
                          <a:ext cx="137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dglxasset[1]">
            <a:extLst>
              <a:ext uri="{FF2B5EF4-FFF2-40B4-BE49-F238E27FC236}">
                <a16:creationId xmlns:a16="http://schemas.microsoft.com/office/drawing/2014/main" id="{3D8ADC13-88E3-D9D9-DAEA-979DEC978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4" descr="dglxasset[1]">
            <a:extLst>
              <a:ext uri="{FF2B5EF4-FFF2-40B4-BE49-F238E27FC236}">
                <a16:creationId xmlns:a16="http://schemas.microsoft.com/office/drawing/2014/main" id="{87B33FEC-E6C5-A63A-F1DC-5C9C85D1A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 descr="dglxasset[2]">
            <a:extLst>
              <a:ext uri="{FF2B5EF4-FFF2-40B4-BE49-F238E27FC236}">
                <a16:creationId xmlns:a16="http://schemas.microsoft.com/office/drawing/2014/main" id="{7ABF36EF-28BC-11DC-4D07-8DFAAA0C5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 Box 6">
            <a:extLst>
              <a:ext uri="{FF2B5EF4-FFF2-40B4-BE49-F238E27FC236}">
                <a16:creationId xmlns:a16="http://schemas.microsoft.com/office/drawing/2014/main" id="{3F375044-48FD-7C5F-0BEA-FE564570C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 3 soldiers (instead of 2) are selected and arranged in a row, how many different arrangements are there?</a:t>
            </a: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50999657-D02B-27A7-6994-A22E5096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48135" name="Picture 30" descr="dglxasset[1]">
            <a:extLst>
              <a:ext uri="{FF2B5EF4-FFF2-40B4-BE49-F238E27FC236}">
                <a16:creationId xmlns:a16="http://schemas.microsoft.com/office/drawing/2014/main" id="{CE12E127-C671-3EF6-B620-573E34C1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41">
            <a:extLst>
              <a:ext uri="{FF2B5EF4-FFF2-40B4-BE49-F238E27FC236}">
                <a16:creationId xmlns:a16="http://schemas.microsoft.com/office/drawing/2014/main" id="{0B257851-9164-A3FE-A0CD-927CBD68D3A9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6781800" cy="1096962"/>
            <a:chOff x="269" y="2341"/>
            <a:chExt cx="4272" cy="691"/>
          </a:xfrm>
        </p:grpSpPr>
        <p:sp>
          <p:nvSpPr>
            <p:cNvPr id="48142" name="Text Box 8">
              <a:extLst>
                <a:ext uri="{FF2B5EF4-FFF2-40B4-BE49-F238E27FC236}">
                  <a16:creationId xmlns:a16="http://schemas.microsoft.com/office/drawing/2014/main" id="{D6FEFBCE-F686-9312-C197-C8EFFC702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8143" name="Text Box 9">
              <a:extLst>
                <a:ext uri="{FF2B5EF4-FFF2-40B4-BE49-F238E27FC236}">
                  <a16:creationId xmlns:a16="http://schemas.microsoft.com/office/drawing/2014/main" id="{724B62DC-5B63-D3DE-CDA0-079487809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48144" name="Rectangle 10">
              <a:extLst>
                <a:ext uri="{FF2B5EF4-FFF2-40B4-BE49-F238E27FC236}">
                  <a16:creationId xmlns:a16="http://schemas.microsoft.com/office/drawing/2014/main" id="{02C3F8C0-01B3-C110-79E7-C35C6A21C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145" name="Text Box 11">
              <a:extLst>
                <a:ext uri="{FF2B5EF4-FFF2-40B4-BE49-F238E27FC236}">
                  <a16:creationId xmlns:a16="http://schemas.microsoft.com/office/drawing/2014/main" id="{B2924BB2-4D15-BFCF-2C5E-2C4F09D12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48146" name="Rectangle 12">
              <a:extLst>
                <a:ext uri="{FF2B5EF4-FFF2-40B4-BE49-F238E27FC236}">
                  <a16:creationId xmlns:a16="http://schemas.microsoft.com/office/drawing/2014/main" id="{8CA1079B-62E2-40B5-AC49-529DA0131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147" name="Text Box 13">
              <a:extLst>
                <a:ext uri="{FF2B5EF4-FFF2-40B4-BE49-F238E27FC236}">
                  <a16:creationId xmlns:a16="http://schemas.microsoft.com/office/drawing/2014/main" id="{6299290A-3AD2-E610-CB96-94C2218A9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48148" name="Rectangle 14">
              <a:extLst>
                <a:ext uri="{FF2B5EF4-FFF2-40B4-BE49-F238E27FC236}">
                  <a16:creationId xmlns:a16="http://schemas.microsoft.com/office/drawing/2014/main" id="{7654B4DF-E43E-481F-B8E1-0B69323BF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CDA99675-1C9C-63F0-C198-BD2B33CEE3FB}"/>
              </a:ext>
            </a:extLst>
          </p:cNvPr>
          <p:cNvGrpSpPr>
            <a:grpSpLocks/>
          </p:cNvGrpSpPr>
          <p:nvPr/>
        </p:nvGrpSpPr>
        <p:grpSpPr bwMode="auto">
          <a:xfrm>
            <a:off x="312738" y="4892675"/>
            <a:ext cx="7283450" cy="863600"/>
            <a:chOff x="312685" y="4892675"/>
            <a:chExt cx="7283508" cy="863384"/>
          </a:xfrm>
        </p:grpSpPr>
        <p:grpSp>
          <p:nvGrpSpPr>
            <p:cNvPr id="48138" name="Group 34">
              <a:extLst>
                <a:ext uri="{FF2B5EF4-FFF2-40B4-BE49-F238E27FC236}">
                  <a16:creationId xmlns:a16="http://schemas.microsoft.com/office/drawing/2014/main" id="{EC8304EC-1A49-EB31-2C3A-AC0C3329E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7330" y="4892675"/>
              <a:ext cx="6138863" cy="846138"/>
              <a:chOff x="1099" y="3052"/>
              <a:chExt cx="3867" cy="533"/>
            </a:xfrm>
          </p:grpSpPr>
          <p:sp>
            <p:nvSpPr>
              <p:cNvPr id="48140" name="Text Box 35">
                <a:extLst>
                  <a:ext uri="{FF2B5EF4-FFF2-40B4-BE49-F238E27FC236}">
                    <a16:creationId xmlns:a16="http://schemas.microsoft.com/office/drawing/2014/main" id="{602BEC6A-2BE3-E7FF-C50E-446F2EA415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2562" y="305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48141" name="Rectangle 36">
                <a:extLst>
                  <a:ext uri="{FF2B5EF4-FFF2-40B4-BE49-F238E27FC236}">
                    <a16:creationId xmlns:a16="http://schemas.microsoft.com/office/drawing/2014/main" id="{08AC2C8A-3C1C-4F61-70D0-740D79207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" y="3294"/>
                <a:ext cx="38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4 ways to choose the first soldier.</a:t>
                </a:r>
              </a:p>
            </p:txBody>
          </p:sp>
        </p:grpSp>
        <p:sp>
          <p:nvSpPr>
            <p:cNvPr id="19" name="五邊形 18">
              <a:extLst>
                <a:ext uri="{FF2B5EF4-FFF2-40B4-BE49-F238E27FC236}">
                  <a16:creationId xmlns:a16="http://schemas.microsoft.com/office/drawing/2014/main" id="{DFA49C6B-8C30-E959-88BA-A6A06460D14A}"/>
                </a:ext>
              </a:extLst>
            </p:cNvPr>
            <p:cNvSpPr/>
            <p:nvPr/>
          </p:nvSpPr>
          <p:spPr bwMode="auto">
            <a:xfrm>
              <a:off x="312685" y="5251360"/>
              <a:ext cx="1223972" cy="504699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1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 descr="dglxasset[1]">
            <a:extLst>
              <a:ext uri="{FF2B5EF4-FFF2-40B4-BE49-F238E27FC236}">
                <a16:creationId xmlns:a16="http://schemas.microsoft.com/office/drawing/2014/main" id="{13F8F5B1-2D48-3451-4624-A168B344D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4" descr="dglxasset[1]">
            <a:extLst>
              <a:ext uri="{FF2B5EF4-FFF2-40B4-BE49-F238E27FC236}">
                <a16:creationId xmlns:a16="http://schemas.microsoft.com/office/drawing/2014/main" id="{CC47D4D0-E052-746E-8F6D-7B7371D43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5" descr="dglxasset[2]">
            <a:extLst>
              <a:ext uri="{FF2B5EF4-FFF2-40B4-BE49-F238E27FC236}">
                <a16:creationId xmlns:a16="http://schemas.microsoft.com/office/drawing/2014/main" id="{2A7F7E93-1D32-7090-BC66-196B68FA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 Box 6">
            <a:extLst>
              <a:ext uri="{FF2B5EF4-FFF2-40B4-BE49-F238E27FC236}">
                <a16:creationId xmlns:a16="http://schemas.microsoft.com/office/drawing/2014/main" id="{060397ED-1A0D-F8D3-A634-58C2CECA9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 3 soldiers (instead of 2) are selected and arranged in a row, how many different arrangements are there?</a:t>
            </a:r>
          </a:p>
        </p:txBody>
      </p:sp>
      <p:sp>
        <p:nvSpPr>
          <p:cNvPr id="49158" name="Text Box 24">
            <a:extLst>
              <a:ext uri="{FF2B5EF4-FFF2-40B4-BE49-F238E27FC236}">
                <a16:creationId xmlns:a16="http://schemas.microsoft.com/office/drawing/2014/main" id="{4A191068-34D3-8AE6-74DC-55EB14761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" name="Text Box 25">
            <a:extLst>
              <a:ext uri="{FF2B5EF4-FFF2-40B4-BE49-F238E27FC236}">
                <a16:creationId xmlns:a16="http://schemas.microsoft.com/office/drawing/2014/main" id="{BF11A6DB-5F42-849C-893B-8A8E2FC17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pic>
        <p:nvPicPr>
          <p:cNvPr id="49160" name="Picture 30" descr="dglxasset[1]">
            <a:extLst>
              <a:ext uri="{FF2B5EF4-FFF2-40B4-BE49-F238E27FC236}">
                <a16:creationId xmlns:a16="http://schemas.microsoft.com/office/drawing/2014/main" id="{7E54FAD2-1619-9DF5-25A7-C49A628B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161" name="Group 41">
            <a:extLst>
              <a:ext uri="{FF2B5EF4-FFF2-40B4-BE49-F238E27FC236}">
                <a16:creationId xmlns:a16="http://schemas.microsoft.com/office/drawing/2014/main" id="{7FC62269-F1A3-AFF0-2F13-3A1F0211EE5A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6781800" cy="1096962"/>
            <a:chOff x="269" y="2341"/>
            <a:chExt cx="4272" cy="691"/>
          </a:xfrm>
        </p:grpSpPr>
        <p:sp>
          <p:nvSpPr>
            <p:cNvPr id="49167" name="Text Box 8">
              <a:extLst>
                <a:ext uri="{FF2B5EF4-FFF2-40B4-BE49-F238E27FC236}">
                  <a16:creationId xmlns:a16="http://schemas.microsoft.com/office/drawing/2014/main" id="{4A2E97A2-C2BC-350A-3DEA-68763AD0F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9168" name="Text Box 9">
              <a:extLst>
                <a:ext uri="{FF2B5EF4-FFF2-40B4-BE49-F238E27FC236}">
                  <a16:creationId xmlns:a16="http://schemas.microsoft.com/office/drawing/2014/main" id="{BF53FC68-0AF0-8696-D1D1-CFAD21BFC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49169" name="Rectangle 10">
              <a:extLst>
                <a:ext uri="{FF2B5EF4-FFF2-40B4-BE49-F238E27FC236}">
                  <a16:creationId xmlns:a16="http://schemas.microsoft.com/office/drawing/2014/main" id="{3CEA54E1-0106-E5E2-2FB7-1E49CF3D9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70" name="Text Box 11">
              <a:extLst>
                <a:ext uri="{FF2B5EF4-FFF2-40B4-BE49-F238E27FC236}">
                  <a16:creationId xmlns:a16="http://schemas.microsoft.com/office/drawing/2014/main" id="{B0EA5B33-672A-4E3F-269F-D87DD7595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49171" name="Rectangle 12">
              <a:extLst>
                <a:ext uri="{FF2B5EF4-FFF2-40B4-BE49-F238E27FC236}">
                  <a16:creationId xmlns:a16="http://schemas.microsoft.com/office/drawing/2014/main" id="{4981445E-4D7D-E95B-EA5A-653B9852E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9172" name="Text Box 13">
              <a:extLst>
                <a:ext uri="{FF2B5EF4-FFF2-40B4-BE49-F238E27FC236}">
                  <a16:creationId xmlns:a16="http://schemas.microsoft.com/office/drawing/2014/main" id="{1D70970E-AECB-FD97-97B7-6753D8FE5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49173" name="Rectangle 14">
              <a:extLst>
                <a:ext uri="{FF2B5EF4-FFF2-40B4-BE49-F238E27FC236}">
                  <a16:creationId xmlns:a16="http://schemas.microsoft.com/office/drawing/2014/main" id="{59724DC6-7AF2-C7AA-EF5A-2953C5B03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712F751D-3D73-DCE3-334B-12432781E923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876800"/>
            <a:ext cx="7788275" cy="866775"/>
            <a:chOff x="899592" y="4876800"/>
            <a:chExt cx="7788801" cy="867473"/>
          </a:xfrm>
        </p:grpSpPr>
        <p:grpSp>
          <p:nvGrpSpPr>
            <p:cNvPr id="49163" name="Group 38">
              <a:extLst>
                <a:ext uri="{FF2B5EF4-FFF2-40B4-BE49-F238E27FC236}">
                  <a16:creationId xmlns:a16="http://schemas.microsoft.com/office/drawing/2014/main" id="{1D43974D-0E54-9DCF-3F9B-F540F5A40D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5" y="4876800"/>
              <a:ext cx="6637338" cy="846138"/>
              <a:chOff x="1292" y="3052"/>
              <a:chExt cx="4181" cy="533"/>
            </a:xfrm>
          </p:grpSpPr>
          <p:sp>
            <p:nvSpPr>
              <p:cNvPr id="49165" name="Text Box 16">
                <a:extLst>
                  <a:ext uri="{FF2B5EF4-FFF2-40B4-BE49-F238E27FC236}">
                    <a16:creationId xmlns:a16="http://schemas.microsoft.com/office/drawing/2014/main" id="{19A59B04-52DC-B220-4F92-9AFEE9A076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243" y="305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49166" name="Rectangle 17">
                <a:extLst>
                  <a:ext uri="{FF2B5EF4-FFF2-40B4-BE49-F238E27FC236}">
                    <a16:creationId xmlns:a16="http://schemas.microsoft.com/office/drawing/2014/main" id="{B2AE27A9-6A33-0BF5-3203-1AA8E7C9B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3294"/>
                <a:ext cx="418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3 ways to choose the second soldier.</a:t>
                </a:r>
              </a:p>
            </p:txBody>
          </p:sp>
        </p:grpSp>
        <p:sp>
          <p:nvSpPr>
            <p:cNvPr id="20" name="五邊形 19">
              <a:extLst>
                <a:ext uri="{FF2B5EF4-FFF2-40B4-BE49-F238E27FC236}">
                  <a16:creationId xmlns:a16="http://schemas.microsoft.com/office/drawing/2014/main" id="{CB3D89C0-8B8C-B9EB-5EB7-AF56399094A9}"/>
                </a:ext>
              </a:extLst>
            </p:cNvPr>
            <p:cNvSpPr/>
            <p:nvPr/>
          </p:nvSpPr>
          <p:spPr bwMode="auto">
            <a:xfrm>
              <a:off x="899592" y="5239041"/>
              <a:ext cx="1224045" cy="5052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2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dglxasset[1]">
            <a:extLst>
              <a:ext uri="{FF2B5EF4-FFF2-40B4-BE49-F238E27FC236}">
                <a16:creationId xmlns:a16="http://schemas.microsoft.com/office/drawing/2014/main" id="{F31A2F0D-CA5A-689B-A79A-6A84F03F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4" descr="dglxasset[1]">
            <a:extLst>
              <a:ext uri="{FF2B5EF4-FFF2-40B4-BE49-F238E27FC236}">
                <a16:creationId xmlns:a16="http://schemas.microsoft.com/office/drawing/2014/main" id="{BFADBAB7-19B6-C974-AE44-F3473D08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5" descr="dglxasset[2]">
            <a:extLst>
              <a:ext uri="{FF2B5EF4-FFF2-40B4-BE49-F238E27FC236}">
                <a16:creationId xmlns:a16="http://schemas.microsoft.com/office/drawing/2014/main" id="{A815B65E-98E8-7D2A-1595-15B536BD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6">
            <a:extLst>
              <a:ext uri="{FF2B5EF4-FFF2-40B4-BE49-F238E27FC236}">
                <a16:creationId xmlns:a16="http://schemas.microsoft.com/office/drawing/2014/main" id="{03B3209D-01A1-F72E-196C-1F21C441A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 3 soldiers (instead of 2) are selected and arranged in a row, how many different arrangements are there?</a:t>
            </a:r>
          </a:p>
        </p:txBody>
      </p:sp>
      <p:sp>
        <p:nvSpPr>
          <p:cNvPr id="50182" name="Text Box 24">
            <a:extLst>
              <a:ext uri="{FF2B5EF4-FFF2-40B4-BE49-F238E27FC236}">
                <a16:creationId xmlns:a16="http://schemas.microsoft.com/office/drawing/2014/main" id="{189AF2C7-160E-95B7-AC09-235E74070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0183" name="Text Box 25">
            <a:extLst>
              <a:ext uri="{FF2B5EF4-FFF2-40B4-BE49-F238E27FC236}">
                <a16:creationId xmlns:a16="http://schemas.microsoft.com/office/drawing/2014/main" id="{C41368E8-449C-345A-3928-CF5C48D02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8FB9190B-38CB-1CF8-4DE9-DC6A81AC1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  <p:pic>
        <p:nvPicPr>
          <p:cNvPr id="50185" name="Picture 30" descr="dglxasset[1]">
            <a:extLst>
              <a:ext uri="{FF2B5EF4-FFF2-40B4-BE49-F238E27FC236}">
                <a16:creationId xmlns:a16="http://schemas.microsoft.com/office/drawing/2014/main" id="{DB44DF77-4AF8-B0E6-542F-32DAD1ED5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186" name="Group 41">
            <a:extLst>
              <a:ext uri="{FF2B5EF4-FFF2-40B4-BE49-F238E27FC236}">
                <a16:creationId xmlns:a16="http://schemas.microsoft.com/office/drawing/2014/main" id="{546DF0AA-9ACD-6BB9-747D-7C566C801789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6781800" cy="1096962"/>
            <a:chOff x="269" y="2341"/>
            <a:chExt cx="4272" cy="691"/>
          </a:xfrm>
        </p:grpSpPr>
        <p:sp>
          <p:nvSpPr>
            <p:cNvPr id="50192" name="Text Box 8">
              <a:extLst>
                <a:ext uri="{FF2B5EF4-FFF2-40B4-BE49-F238E27FC236}">
                  <a16:creationId xmlns:a16="http://schemas.microsoft.com/office/drawing/2014/main" id="{489126F4-74C6-0D6A-8EB0-6B5032499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0193" name="Text Box 9">
              <a:extLst>
                <a:ext uri="{FF2B5EF4-FFF2-40B4-BE49-F238E27FC236}">
                  <a16:creationId xmlns:a16="http://schemas.microsoft.com/office/drawing/2014/main" id="{5DEAB1EE-1D85-0671-9234-4AF28AE30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50194" name="Rectangle 10">
              <a:extLst>
                <a:ext uri="{FF2B5EF4-FFF2-40B4-BE49-F238E27FC236}">
                  <a16:creationId xmlns:a16="http://schemas.microsoft.com/office/drawing/2014/main" id="{3BAB64F4-7808-3F16-DF1A-3896D40C2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5" name="Text Box 11">
              <a:extLst>
                <a:ext uri="{FF2B5EF4-FFF2-40B4-BE49-F238E27FC236}">
                  <a16:creationId xmlns:a16="http://schemas.microsoft.com/office/drawing/2014/main" id="{64AF31C1-A7F3-E7F6-DCAD-20950D5DB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50196" name="Rectangle 12">
              <a:extLst>
                <a:ext uri="{FF2B5EF4-FFF2-40B4-BE49-F238E27FC236}">
                  <a16:creationId xmlns:a16="http://schemas.microsoft.com/office/drawing/2014/main" id="{A41ACD10-EC9B-E598-419A-B91B1B74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197" name="Text Box 13">
              <a:extLst>
                <a:ext uri="{FF2B5EF4-FFF2-40B4-BE49-F238E27FC236}">
                  <a16:creationId xmlns:a16="http://schemas.microsoft.com/office/drawing/2014/main" id="{395C523B-0ED9-213E-9708-5D88D713A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50198" name="Rectangle 14">
              <a:extLst>
                <a:ext uri="{FF2B5EF4-FFF2-40B4-BE49-F238E27FC236}">
                  <a16:creationId xmlns:a16="http://schemas.microsoft.com/office/drawing/2014/main" id="{98AFC071-1CD7-4947-AAB5-AAECA9959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DD17D17B-84B6-33D2-BFB9-6F285BCA5A0F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4876800"/>
            <a:ext cx="7416800" cy="866775"/>
            <a:chOff x="1547664" y="4876800"/>
            <a:chExt cx="7416954" cy="867473"/>
          </a:xfrm>
        </p:grpSpPr>
        <p:grpSp>
          <p:nvGrpSpPr>
            <p:cNvPr id="50188" name="Group 39">
              <a:extLst>
                <a:ext uri="{FF2B5EF4-FFF2-40B4-BE49-F238E27FC236}">
                  <a16:creationId xmlns:a16="http://schemas.microsoft.com/office/drawing/2014/main" id="{45C2DEBC-AD8E-688A-4FD1-B4F4350C4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0980" y="4876800"/>
              <a:ext cx="6243638" cy="846138"/>
              <a:chOff x="1714" y="3072"/>
              <a:chExt cx="3933" cy="533"/>
            </a:xfrm>
          </p:grpSpPr>
          <p:sp>
            <p:nvSpPr>
              <p:cNvPr id="50190" name="Text Box 19">
                <a:extLst>
                  <a:ext uri="{FF2B5EF4-FFF2-40B4-BE49-F238E27FC236}">
                    <a16:creationId xmlns:a16="http://schemas.microsoft.com/office/drawing/2014/main" id="{AFF1E421-72A9-0011-02CD-D634955DE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151" y="307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50191" name="Rectangle 20">
                <a:extLst>
                  <a:ext uri="{FF2B5EF4-FFF2-40B4-BE49-F238E27FC236}">
                    <a16:creationId xmlns:a16="http://schemas.microsoft.com/office/drawing/2014/main" id="{FD63C89A-BBC2-8132-5C7B-4AA48A065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" y="3314"/>
                <a:ext cx="393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2 ways to choose the third soldier.</a:t>
                </a:r>
              </a:p>
            </p:txBody>
          </p:sp>
        </p:grpSp>
        <p:sp>
          <p:nvSpPr>
            <p:cNvPr id="21" name="五邊形 20">
              <a:extLst>
                <a:ext uri="{FF2B5EF4-FFF2-40B4-BE49-F238E27FC236}">
                  <a16:creationId xmlns:a16="http://schemas.microsoft.com/office/drawing/2014/main" id="{2B368FBF-E2FD-C005-102B-66760AE152F9}"/>
                </a:ext>
              </a:extLst>
            </p:cNvPr>
            <p:cNvSpPr/>
            <p:nvPr/>
          </p:nvSpPr>
          <p:spPr bwMode="auto">
            <a:xfrm>
              <a:off x="1547664" y="5239041"/>
              <a:ext cx="1223987" cy="50523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3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dglxasset[1]">
            <a:extLst>
              <a:ext uri="{FF2B5EF4-FFF2-40B4-BE49-F238E27FC236}">
                <a16:creationId xmlns:a16="http://schemas.microsoft.com/office/drawing/2014/main" id="{55A501B1-8248-C9FF-E06A-DBAC78134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619250"/>
            <a:ext cx="11874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4" descr="dglxasset[1]">
            <a:extLst>
              <a:ext uri="{FF2B5EF4-FFF2-40B4-BE49-F238E27FC236}">
                <a16:creationId xmlns:a16="http://schemas.microsoft.com/office/drawing/2014/main" id="{D06465CA-A365-B044-1E87-5C93901E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70050"/>
            <a:ext cx="712787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 descr="dglxasset[2]">
            <a:extLst>
              <a:ext uri="{FF2B5EF4-FFF2-40B4-BE49-F238E27FC236}">
                <a16:creationId xmlns:a16="http://schemas.microsoft.com/office/drawing/2014/main" id="{A7D0E9E0-1624-D109-AE5D-87C176774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662113"/>
            <a:ext cx="833438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 Box 6">
            <a:extLst>
              <a:ext uri="{FF2B5EF4-FFF2-40B4-BE49-F238E27FC236}">
                <a16:creationId xmlns:a16="http://schemas.microsoft.com/office/drawing/2014/main" id="{6A796360-C8F1-C69E-0A68-BE310C5C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If 3 soldiers (instead of 2) are selected and arranged in a row, how many different arrangements are there?</a:t>
            </a:r>
          </a:p>
        </p:txBody>
      </p:sp>
      <p:sp>
        <p:nvSpPr>
          <p:cNvPr id="51206" name="Text Box 24">
            <a:extLst>
              <a:ext uri="{FF2B5EF4-FFF2-40B4-BE49-F238E27FC236}">
                <a16:creationId xmlns:a16="http://schemas.microsoft.com/office/drawing/2014/main" id="{B21F99E5-3F64-DADB-3318-2D277A33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1207" name="Text Box 25">
            <a:extLst>
              <a:ext uri="{FF2B5EF4-FFF2-40B4-BE49-F238E27FC236}">
                <a16:creationId xmlns:a16="http://schemas.microsoft.com/office/drawing/2014/main" id="{57848172-CE9A-5ABF-91F4-A0D839B36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1208" name="Text Box 26">
            <a:extLst>
              <a:ext uri="{FF2B5EF4-FFF2-40B4-BE49-F238E27FC236}">
                <a16:creationId xmlns:a16="http://schemas.microsoft.com/office/drawing/2014/main" id="{79D28FE6-D792-DB0D-CF10-490C7D339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42211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id="{F4CF04F6-4583-94F8-1BC9-B34A02681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5260975"/>
            <a:ext cx="515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the multiplication rule of counting,</a:t>
            </a:r>
          </a:p>
        </p:txBody>
      </p:sp>
      <p:sp>
        <p:nvSpPr>
          <p:cNvPr id="21" name="Text Box 28">
            <a:extLst>
              <a:ext uri="{FF2B5EF4-FFF2-40B4-BE49-F238E27FC236}">
                <a16:creationId xmlns:a16="http://schemas.microsoft.com/office/drawing/2014/main" id="{B8FB0FDC-B1D4-E8AE-5C09-EAA66F15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5740400"/>
            <a:ext cx="348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permutations </a:t>
            </a:r>
          </a:p>
        </p:txBody>
      </p:sp>
      <p:graphicFrame>
        <p:nvGraphicFramePr>
          <p:cNvPr id="22" name="Object 29">
            <a:extLst>
              <a:ext uri="{FF2B5EF4-FFF2-40B4-BE49-F238E27FC236}">
                <a16:creationId xmlns:a16="http://schemas.microsoft.com/office/drawing/2014/main" id="{EC9C9445-8985-29C7-839F-41B0CDFA0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463" y="5780088"/>
          <a:ext cx="2014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002865" imgH="241195" progId="Equation.3">
                  <p:embed/>
                </p:oleObj>
              </mc:Choice>
              <mc:Fallback>
                <p:oleObj name="方程式" r:id="rId5" imgW="1002865" imgH="24119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5780088"/>
                        <a:ext cx="20145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12" name="Picture 30" descr="dglxasset[1]">
            <a:extLst>
              <a:ext uri="{FF2B5EF4-FFF2-40B4-BE49-F238E27FC236}">
                <a16:creationId xmlns:a16="http://schemas.microsoft.com/office/drawing/2014/main" id="{B18662C2-DDCB-A257-B1B3-B97AA95FD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1628775"/>
            <a:ext cx="1547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13" name="Group 41">
            <a:extLst>
              <a:ext uri="{FF2B5EF4-FFF2-40B4-BE49-F238E27FC236}">
                <a16:creationId xmlns:a16="http://schemas.microsoft.com/office/drawing/2014/main" id="{85BBC93F-E8FA-5278-D42D-2C74D6958990}"/>
              </a:ext>
            </a:extLst>
          </p:cNvPr>
          <p:cNvGrpSpPr>
            <a:grpSpLocks/>
          </p:cNvGrpSpPr>
          <p:nvPr/>
        </p:nvGrpSpPr>
        <p:grpSpPr bwMode="auto">
          <a:xfrm>
            <a:off x="427038" y="3716338"/>
            <a:ext cx="6781800" cy="1096962"/>
            <a:chOff x="269" y="2341"/>
            <a:chExt cx="4272" cy="691"/>
          </a:xfrm>
        </p:grpSpPr>
        <p:sp>
          <p:nvSpPr>
            <p:cNvPr id="51217" name="Text Box 8">
              <a:extLst>
                <a:ext uri="{FF2B5EF4-FFF2-40B4-BE49-F238E27FC236}">
                  <a16:creationId xmlns:a16="http://schemas.microsoft.com/office/drawing/2014/main" id="{360F5D91-9F66-BB0D-EE6B-88C5D0A6D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2665"/>
              <a:ext cx="1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51218" name="Text Box 9">
              <a:extLst>
                <a:ext uri="{FF2B5EF4-FFF2-40B4-BE49-F238E27FC236}">
                  <a16:creationId xmlns:a16="http://schemas.microsoft.com/office/drawing/2014/main" id="{BF3F3E33-C827-2BA4-8DF0-A7A53D859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51219" name="Rectangle 10">
              <a:extLst>
                <a:ext uri="{FF2B5EF4-FFF2-40B4-BE49-F238E27FC236}">
                  <a16:creationId xmlns:a16="http://schemas.microsoft.com/office/drawing/2014/main" id="{24AFCD14-8308-1534-3877-7C88EFD46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20" name="Text Box 11">
              <a:extLst>
                <a:ext uri="{FF2B5EF4-FFF2-40B4-BE49-F238E27FC236}">
                  <a16:creationId xmlns:a16="http://schemas.microsoft.com/office/drawing/2014/main" id="{DE34E8A8-D4BA-30B4-9BF7-9F3969F48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51221" name="Rectangle 12">
              <a:extLst>
                <a:ext uri="{FF2B5EF4-FFF2-40B4-BE49-F238E27FC236}">
                  <a16:creationId xmlns:a16="http://schemas.microsoft.com/office/drawing/2014/main" id="{15D28384-27D6-9E60-60C4-FBF1EFAD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22" name="Text Box 13">
              <a:extLst>
                <a:ext uri="{FF2B5EF4-FFF2-40B4-BE49-F238E27FC236}">
                  <a16:creationId xmlns:a16="http://schemas.microsoft.com/office/drawing/2014/main" id="{2371FF65-AFB7-E2B3-ECB1-F382B05F7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51223" name="Rectangle 14">
              <a:extLst>
                <a:ext uri="{FF2B5EF4-FFF2-40B4-BE49-F238E27FC236}">
                  <a16:creationId xmlns:a16="http://schemas.microsoft.com/office/drawing/2014/main" id="{43E91DE6-3531-FCD9-D206-4975639C8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2" name="Group 45">
            <a:extLst>
              <a:ext uri="{FF2B5EF4-FFF2-40B4-BE49-F238E27FC236}">
                <a16:creationId xmlns:a16="http://schemas.microsoft.com/office/drawing/2014/main" id="{3203B91E-8382-E49F-85A8-7B7F53F41558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5084763"/>
            <a:ext cx="2808287" cy="1081087"/>
            <a:chOff x="3833" y="3203"/>
            <a:chExt cx="1769" cy="681"/>
          </a:xfrm>
        </p:grpSpPr>
        <p:sp>
          <p:nvSpPr>
            <p:cNvPr id="51215" name="AutoShape 43">
              <a:extLst>
                <a:ext uri="{FF2B5EF4-FFF2-40B4-BE49-F238E27FC236}">
                  <a16:creationId xmlns:a16="http://schemas.microsoft.com/office/drawing/2014/main" id="{25A619AC-F20C-61EC-3CEF-3F86EBD13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203"/>
              <a:ext cx="1769" cy="681"/>
            </a:xfrm>
            <a:prstGeom prst="wedgeRoundRectCallout">
              <a:avLst>
                <a:gd name="adj1" fmla="val -66056"/>
                <a:gd name="adj2" fmla="val 29296"/>
                <a:gd name="adj3" fmla="val 16667"/>
              </a:avLst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51216" name="Object 44">
              <a:extLst>
                <a:ext uri="{FF2B5EF4-FFF2-40B4-BE49-F238E27FC236}">
                  <a16:creationId xmlns:a16="http://schemas.microsoft.com/office/drawing/2014/main" id="{4AD32556-9040-1553-2C96-68008E98CC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6" y="3294"/>
            <a:ext cx="165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1307532" imgH="431613" progId="Equation.3">
                    <p:embed/>
                  </p:oleObj>
                </mc:Choice>
                <mc:Fallback>
                  <p:oleObj name="方程式" r:id="rId8" imgW="1307532" imgH="43161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6" y="3294"/>
                          <a:ext cx="1650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87EAD769-3180-7848-B432-AB33C2C4C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513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By similar arguments, we have: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1A51DCF-5A09-9E81-7399-1FA2B31E1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569325" cy="15843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9954819-7EAD-BD1D-B2DC-94B38589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57313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number of permutations of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 distinct objects taken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>
                <a:latin typeface="Arial" panose="020B0604020202020204" pitchFamily="34" charset="0"/>
              </a:rPr>
              <a:t> at a time without repetition,</a:t>
            </a:r>
          </a:p>
        </p:txBody>
      </p:sp>
      <p:grpSp>
        <p:nvGrpSpPr>
          <p:cNvPr id="8" name="Group 19">
            <a:extLst>
              <a:ext uri="{FF2B5EF4-FFF2-40B4-BE49-F238E27FC236}">
                <a16:creationId xmlns:a16="http://schemas.microsoft.com/office/drawing/2014/main" id="{D7F586D7-220F-A160-269B-4115B7DC9160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1773238"/>
            <a:ext cx="2660650" cy="533400"/>
            <a:chOff x="3161" y="1818"/>
            <a:chExt cx="1676" cy="336"/>
          </a:xfrm>
        </p:grpSpPr>
        <p:sp>
          <p:nvSpPr>
            <p:cNvPr id="52237" name="Text Box 16">
              <a:extLst>
                <a:ext uri="{FF2B5EF4-FFF2-40B4-BE49-F238E27FC236}">
                  <a16:creationId xmlns:a16="http://schemas.microsoft.com/office/drawing/2014/main" id="{B98F1004-F5C7-229B-9173-6FED2CF24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1818"/>
              <a:ext cx="1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denoted by     , </a:t>
              </a:r>
            </a:p>
          </p:txBody>
        </p:sp>
        <p:graphicFrame>
          <p:nvGraphicFramePr>
            <p:cNvPr id="52238" name="Object 17">
              <a:extLst>
                <a:ext uri="{FF2B5EF4-FFF2-40B4-BE49-F238E27FC236}">
                  <a16:creationId xmlns:a16="http://schemas.microsoft.com/office/drawing/2014/main" id="{D3EC4348-AD36-4FC8-40C7-DC17011405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9" y="1818"/>
            <a:ext cx="3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215806" imgH="228501" progId="Equation.3">
                    <p:embed/>
                  </p:oleObj>
                </mc:Choice>
                <mc:Fallback>
                  <p:oleObj name="方程式" r:id="rId3" imgW="215806" imgH="2285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1818"/>
                          <a:ext cx="3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23">
            <a:extLst>
              <a:ext uri="{FF2B5EF4-FFF2-40B4-BE49-F238E27FC236}">
                <a16:creationId xmlns:a16="http://schemas.microsoft.com/office/drawing/2014/main" id="{1D922BDD-C8F1-D3D8-44C1-FCF6274AAF1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252663"/>
            <a:ext cx="5253037" cy="533400"/>
            <a:chOff x="421" y="2261"/>
            <a:chExt cx="3309" cy="336"/>
          </a:xfrm>
        </p:grpSpPr>
        <p:graphicFrame>
          <p:nvGraphicFramePr>
            <p:cNvPr id="52234" name="Object 10">
              <a:extLst>
                <a:ext uri="{FF2B5EF4-FFF2-40B4-BE49-F238E27FC236}">
                  <a16:creationId xmlns:a16="http://schemas.microsoft.com/office/drawing/2014/main" id="{9E584F58-2154-4565-B759-2327F94710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" y="2303"/>
            <a:ext cx="295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2832100" imgH="279400" progId="Equation.3">
                    <p:embed/>
                  </p:oleObj>
                </mc:Choice>
                <mc:Fallback>
                  <p:oleObj name="方程式" r:id="rId5" imgW="2832100" imgH="279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2303"/>
                          <a:ext cx="295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5" name="Text Box 11">
              <a:extLst>
                <a:ext uri="{FF2B5EF4-FFF2-40B4-BE49-F238E27FC236}">
                  <a16:creationId xmlns:a16="http://schemas.microsoft.com/office/drawing/2014/main" id="{8F66AA92-E83C-1ABE-2768-BD3381272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2261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2236" name="Text Box 20">
              <a:extLst>
                <a:ext uri="{FF2B5EF4-FFF2-40B4-BE49-F238E27FC236}">
                  <a16:creationId xmlns:a16="http://schemas.microsoft.com/office/drawing/2014/main" id="{3C0E263E-9C56-BB72-6374-F231020A0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2267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is</a:t>
              </a:r>
            </a:p>
          </p:txBody>
        </p:sp>
      </p:grpSp>
      <p:graphicFrame>
        <p:nvGraphicFramePr>
          <p:cNvPr id="16" name="Object 22">
            <a:extLst>
              <a:ext uri="{FF2B5EF4-FFF2-40B4-BE49-F238E27FC236}">
                <a16:creationId xmlns:a16="http://schemas.microsoft.com/office/drawing/2014/main" id="{58C04E88-7C16-6509-6A62-4E36E0092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8" y="3429000"/>
          <a:ext cx="76501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324100" imgH="863600" progId="Equation.3">
                  <p:embed/>
                </p:oleObj>
              </mc:Choice>
              <mc:Fallback>
                <p:oleObj name="方程式" r:id="rId7" imgW="2324100" imgH="863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7298"/>
                      <a:stretch>
                        <a:fillRect/>
                      </a:stretch>
                    </p:blipFill>
                    <p:spPr bwMode="auto">
                      <a:xfrm>
                        <a:off x="522288" y="3429000"/>
                        <a:ext cx="76501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>
            <a:extLst>
              <a:ext uri="{FF2B5EF4-FFF2-40B4-BE49-F238E27FC236}">
                <a16:creationId xmlns:a16="http://schemas.microsoft.com/office/drawing/2014/main" id="{14CE09CC-EE8D-D757-6282-3C0C80BA1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888" y="3933825"/>
          <a:ext cx="76755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2324100" imgH="863600" progId="Equation.3">
                  <p:embed/>
                </p:oleObj>
              </mc:Choice>
              <mc:Fallback>
                <p:oleObj name="方程式" r:id="rId9" imgW="2324100" imgH="863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2702" b="38649"/>
                      <a:stretch>
                        <a:fillRect/>
                      </a:stretch>
                    </p:blipFill>
                    <p:spPr bwMode="auto">
                      <a:xfrm>
                        <a:off x="496888" y="3933825"/>
                        <a:ext cx="767556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>
            <a:extLst>
              <a:ext uri="{FF2B5EF4-FFF2-40B4-BE49-F238E27FC236}">
                <a16:creationId xmlns:a16="http://schemas.microsoft.com/office/drawing/2014/main" id="{4740F730-9D0B-E8D2-8837-E5D25A71E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663" y="4652963"/>
          <a:ext cx="68373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2933700" imgH="1117600" progId="Equation.3">
                  <p:embed/>
                </p:oleObj>
              </mc:Choice>
              <mc:Fallback>
                <p:oleObj name="方程式" r:id="rId11" imgW="2933700" imgH="1117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1351"/>
                      <a:stretch>
                        <a:fillRect/>
                      </a:stretch>
                    </p:blipFill>
                    <p:spPr bwMode="auto">
                      <a:xfrm>
                        <a:off x="601663" y="4652963"/>
                        <a:ext cx="68373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>
            <a:extLst>
              <a:ext uri="{FF2B5EF4-FFF2-40B4-BE49-F238E27FC236}">
                <a16:creationId xmlns:a16="http://schemas.microsoft.com/office/drawing/2014/main" id="{061F276D-5288-0D72-2CE3-49B1F25C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11313"/>
            <a:ext cx="8569325" cy="17065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E1F0562B-2B69-E765-683E-07E19690D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513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By similar arguments, we have:</a:t>
            </a:r>
          </a:p>
        </p:txBody>
      </p:sp>
      <p:sp>
        <p:nvSpPr>
          <p:cNvPr id="53252" name="Text Box 3">
            <a:extLst>
              <a:ext uri="{FF2B5EF4-FFF2-40B4-BE49-F238E27FC236}">
                <a16:creationId xmlns:a16="http://schemas.microsoft.com/office/drawing/2014/main" id="{71F25B06-B8F5-2509-264B-AA242B7DE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68413"/>
            <a:ext cx="8569325" cy="15843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3813DF0C-B490-E260-AB67-5149E6216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57313"/>
            <a:ext cx="79930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 number of permutations of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 distinct objects taken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>
                <a:latin typeface="Arial" panose="020B0604020202020204" pitchFamily="34" charset="0"/>
              </a:rPr>
              <a:t> at a time without repetition,</a:t>
            </a:r>
          </a:p>
        </p:txBody>
      </p:sp>
      <p:grpSp>
        <p:nvGrpSpPr>
          <p:cNvPr id="53254" name="Group 19">
            <a:extLst>
              <a:ext uri="{FF2B5EF4-FFF2-40B4-BE49-F238E27FC236}">
                <a16:creationId xmlns:a16="http://schemas.microsoft.com/office/drawing/2014/main" id="{0CCFC8C7-4AA9-C978-6828-FCEE410875B4}"/>
              </a:ext>
            </a:extLst>
          </p:cNvPr>
          <p:cNvGrpSpPr>
            <a:grpSpLocks/>
          </p:cNvGrpSpPr>
          <p:nvPr/>
        </p:nvGrpSpPr>
        <p:grpSpPr bwMode="auto">
          <a:xfrm>
            <a:off x="6159500" y="1773238"/>
            <a:ext cx="2660650" cy="533400"/>
            <a:chOff x="3161" y="1818"/>
            <a:chExt cx="1676" cy="336"/>
          </a:xfrm>
        </p:grpSpPr>
        <p:sp>
          <p:nvSpPr>
            <p:cNvPr id="53266" name="Text Box 16">
              <a:extLst>
                <a:ext uri="{FF2B5EF4-FFF2-40B4-BE49-F238E27FC236}">
                  <a16:creationId xmlns:a16="http://schemas.microsoft.com/office/drawing/2014/main" id="{642BC624-FCC6-0656-98BC-EE2FB75CA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1818"/>
              <a:ext cx="1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denoted by     , </a:t>
              </a:r>
            </a:p>
          </p:txBody>
        </p:sp>
        <p:graphicFrame>
          <p:nvGraphicFramePr>
            <p:cNvPr id="53267" name="Object 17">
              <a:extLst>
                <a:ext uri="{FF2B5EF4-FFF2-40B4-BE49-F238E27FC236}">
                  <a16:creationId xmlns:a16="http://schemas.microsoft.com/office/drawing/2014/main" id="{6C789F8C-441A-44A0-B967-AA7FEA43B7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9" y="1818"/>
            <a:ext cx="3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215806" imgH="228501" progId="Equation.3">
                    <p:embed/>
                  </p:oleObj>
                </mc:Choice>
                <mc:Fallback>
                  <p:oleObj name="方程式" r:id="rId3" imgW="215806" imgH="2285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9" y="1818"/>
                          <a:ext cx="3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5" name="Object 22">
            <a:extLst>
              <a:ext uri="{FF2B5EF4-FFF2-40B4-BE49-F238E27FC236}">
                <a16:creationId xmlns:a16="http://schemas.microsoft.com/office/drawing/2014/main" id="{577CA75B-257E-60D0-EA8F-6D473C81D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8" y="3429000"/>
          <a:ext cx="76501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2324100" imgH="863600" progId="Equation.3">
                  <p:embed/>
                </p:oleObj>
              </mc:Choice>
              <mc:Fallback>
                <p:oleObj name="方程式" r:id="rId5" imgW="2324100" imgH="863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7298"/>
                      <a:stretch>
                        <a:fillRect/>
                      </a:stretch>
                    </p:blipFill>
                    <p:spPr bwMode="auto">
                      <a:xfrm>
                        <a:off x="522288" y="3429000"/>
                        <a:ext cx="76501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>
            <a:extLst>
              <a:ext uri="{FF2B5EF4-FFF2-40B4-BE49-F238E27FC236}">
                <a16:creationId xmlns:a16="http://schemas.microsoft.com/office/drawing/2014/main" id="{16090AEA-B646-7882-0A9D-39BDC04A1D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663" y="4652963"/>
          <a:ext cx="68373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2933700" imgH="1117600" progId="Equation.3">
                  <p:embed/>
                </p:oleObj>
              </mc:Choice>
              <mc:Fallback>
                <p:oleObj name="方程式" r:id="rId7" imgW="2933700" imgH="1117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1351"/>
                      <a:stretch>
                        <a:fillRect/>
                      </a:stretch>
                    </p:blipFill>
                    <p:spPr bwMode="auto">
                      <a:xfrm>
                        <a:off x="601663" y="4652963"/>
                        <a:ext cx="68373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30">
            <a:extLst>
              <a:ext uri="{FF2B5EF4-FFF2-40B4-BE49-F238E27FC236}">
                <a16:creationId xmlns:a16="http://schemas.microsoft.com/office/drawing/2014/main" id="{8171D251-6AA0-0390-299F-C849D3D2DD9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116138"/>
            <a:ext cx="1771650" cy="1096962"/>
            <a:chOff x="3233" y="0"/>
            <a:chExt cx="1116" cy="691"/>
          </a:xfrm>
        </p:grpSpPr>
        <p:graphicFrame>
          <p:nvGraphicFramePr>
            <p:cNvPr id="53263" name="Object 27">
              <a:extLst>
                <a:ext uri="{FF2B5EF4-FFF2-40B4-BE49-F238E27FC236}">
                  <a16:creationId xmlns:a16="http://schemas.microsoft.com/office/drawing/2014/main" id="{8E5FC334-8D3C-5FA8-8E34-EDEF54A697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0"/>
            <a:ext cx="811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9" imgW="520700" imgH="419100" progId="Equation.3">
                    <p:embed/>
                  </p:oleObj>
                </mc:Choice>
                <mc:Fallback>
                  <p:oleObj name="方程式" r:id="rId9" imgW="520700" imgH="4191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6013" t="-12212"/>
                        <a:stretch>
                          <a:fillRect/>
                        </a:stretch>
                      </p:blipFill>
                      <p:spPr bwMode="auto">
                        <a:xfrm>
                          <a:off x="3424" y="0"/>
                          <a:ext cx="811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4" name="Text Box 28">
              <a:extLst>
                <a:ext uri="{FF2B5EF4-FFF2-40B4-BE49-F238E27FC236}">
                  <a16:creationId xmlns:a16="http://schemas.microsoft.com/office/drawing/2014/main" id="{9546B592-62CC-EB96-1988-451E88C34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" y="155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53265" name="Text Box 29">
              <a:extLst>
                <a:ext uri="{FF2B5EF4-FFF2-40B4-BE49-F238E27FC236}">
                  <a16:creationId xmlns:a16="http://schemas.microsoft.com/office/drawing/2014/main" id="{3FD0D36F-9513-7965-B986-C6B56FF7E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190"/>
              <a:ext cx="2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is</a:t>
              </a:r>
            </a:p>
          </p:txBody>
        </p:sp>
      </p:grpSp>
      <p:sp>
        <p:nvSpPr>
          <p:cNvPr id="23" name="Text Box 31">
            <a:extLst>
              <a:ext uri="{FF2B5EF4-FFF2-40B4-BE49-F238E27FC236}">
                <a16:creationId xmlns:a16="http://schemas.microsoft.com/office/drawing/2014/main" id="{5152F86D-9A90-68BB-DB51-39ACD631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07038"/>
            <a:ext cx="2243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In particular, </a:t>
            </a:r>
          </a:p>
        </p:txBody>
      </p:sp>
      <p:graphicFrame>
        <p:nvGraphicFramePr>
          <p:cNvPr id="24" name="Object 32">
            <a:extLst>
              <a:ext uri="{FF2B5EF4-FFF2-40B4-BE49-F238E27FC236}">
                <a16:creationId xmlns:a16="http://schemas.microsoft.com/office/drawing/2014/main" id="{FA3D28F0-A7DC-C008-9F38-F7460D9C6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5334000"/>
          <a:ext cx="19875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1460500" imgH="419100" progId="Equation.3">
                  <p:embed/>
                </p:oleObj>
              </mc:Choice>
              <mc:Fallback>
                <p:oleObj name="方程式" r:id="rId11" imgW="1460500" imgH="419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1495"/>
                      <a:stretch>
                        <a:fillRect/>
                      </a:stretch>
                    </p:blipFill>
                    <p:spPr bwMode="auto">
                      <a:xfrm>
                        <a:off x="2616200" y="5334000"/>
                        <a:ext cx="19875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4">
            <a:extLst>
              <a:ext uri="{FF2B5EF4-FFF2-40B4-BE49-F238E27FC236}">
                <a16:creationId xmlns:a16="http://schemas.microsoft.com/office/drawing/2014/main" id="{E378F3BA-4FEA-E5E8-3BC9-690D0EA5B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5334000"/>
          <a:ext cx="69691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3" imgW="1460500" imgH="419100" progId="Equation.3">
                  <p:embed/>
                </p:oleObj>
              </mc:Choice>
              <mc:Fallback>
                <p:oleObj name="方程式" r:id="rId13" imgW="14605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0046" r="19440"/>
                      <a:stretch>
                        <a:fillRect/>
                      </a:stretch>
                    </p:blipFill>
                    <p:spPr bwMode="auto">
                      <a:xfrm>
                        <a:off x="4667250" y="5334000"/>
                        <a:ext cx="69691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5">
            <a:extLst>
              <a:ext uri="{FF2B5EF4-FFF2-40B4-BE49-F238E27FC236}">
                <a16:creationId xmlns:a16="http://schemas.microsoft.com/office/drawing/2014/main" id="{8FC99AE8-206C-9D68-1706-BA5C230E6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5335588"/>
          <a:ext cx="660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4" imgW="1460500" imgH="419100" progId="Equation.3">
                  <p:embed/>
                </p:oleObj>
              </mc:Choice>
              <mc:Fallback>
                <p:oleObj name="方程式" r:id="rId14" imgW="1460500" imgH="4191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560"/>
                      <a:stretch>
                        <a:fillRect/>
                      </a:stretch>
                    </p:blipFill>
                    <p:spPr bwMode="auto">
                      <a:xfrm>
                        <a:off x="5364163" y="5335588"/>
                        <a:ext cx="6604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37">
            <a:extLst>
              <a:ext uri="{FF2B5EF4-FFF2-40B4-BE49-F238E27FC236}">
                <a16:creationId xmlns:a16="http://schemas.microsoft.com/office/drawing/2014/main" id="{203FDC55-114E-0E51-391C-1FD99603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700" y="5389563"/>
            <a:ext cx="1728788" cy="752475"/>
          </a:xfrm>
          <a:prstGeom prst="wedgeRoundRectCallout">
            <a:avLst>
              <a:gd name="adj1" fmla="val -135343"/>
              <a:gd name="adj2" fmla="val 44894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0! = 1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69 L -0.0026 -0.0941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46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  <p:bldP spid="2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FCFD9A5-067E-EB4D-A62F-C26F0CC2AF4C}"/>
              </a:ext>
            </a:extLst>
          </p:cNvPr>
          <p:cNvSpPr/>
          <p:nvPr/>
        </p:nvSpPr>
        <p:spPr>
          <a:xfrm>
            <a:off x="3276600" y="5157788"/>
            <a:ext cx="790575" cy="792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54275" name="Text Box 23">
            <a:extLst>
              <a:ext uri="{FF2B5EF4-FFF2-40B4-BE49-F238E27FC236}">
                <a16:creationId xmlns:a16="http://schemas.microsoft.com/office/drawing/2014/main" id="{06C02D3B-6BF0-2F4D-D07A-260E0BD9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2006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0871052-FBF8-7B2D-EF0C-98EA6155DE11}"/>
              </a:ext>
            </a:extLst>
          </p:cNvPr>
          <p:cNvSpPr/>
          <p:nvPr/>
        </p:nvSpPr>
        <p:spPr>
          <a:xfrm>
            <a:off x="1619250" y="4452938"/>
            <a:ext cx="720725" cy="720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ACFBE7A-22CB-08B8-8E36-0A9D550734A4}"/>
              </a:ext>
            </a:extLst>
          </p:cNvPr>
          <p:cNvSpPr/>
          <p:nvPr/>
        </p:nvSpPr>
        <p:spPr>
          <a:xfrm>
            <a:off x="4878388" y="2968625"/>
            <a:ext cx="719137" cy="720725"/>
          </a:xfrm>
          <a:prstGeom prst="ellipse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7A4A53F-67F1-F5BD-DA23-F48C74160E31}"/>
              </a:ext>
            </a:extLst>
          </p:cNvPr>
          <p:cNvSpPr/>
          <p:nvPr/>
        </p:nvSpPr>
        <p:spPr>
          <a:xfrm>
            <a:off x="6011863" y="3735388"/>
            <a:ext cx="720725" cy="7191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B7D058C-CE3A-7BC0-9CAA-9BB32A059F64}"/>
              </a:ext>
            </a:extLst>
          </p:cNvPr>
          <p:cNvSpPr/>
          <p:nvPr/>
        </p:nvSpPr>
        <p:spPr>
          <a:xfrm>
            <a:off x="2535238" y="3328988"/>
            <a:ext cx="720725" cy="71913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CD12976-F3DA-4453-604A-05DB36C7B9C4}"/>
              </a:ext>
            </a:extLst>
          </p:cNvPr>
          <p:cNvSpPr/>
          <p:nvPr/>
        </p:nvSpPr>
        <p:spPr>
          <a:xfrm>
            <a:off x="3671888" y="2852738"/>
            <a:ext cx="720725" cy="72072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F0711C-4F10-3599-A33E-380B9B50E623}"/>
              </a:ext>
            </a:extLst>
          </p:cNvPr>
          <p:cNvSpPr/>
          <p:nvPr/>
        </p:nvSpPr>
        <p:spPr>
          <a:xfrm>
            <a:off x="4068763" y="5157788"/>
            <a:ext cx="790575" cy="792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4042" name="文字方塊 11">
            <a:extLst>
              <a:ext uri="{FF2B5EF4-FFF2-40B4-BE49-F238E27FC236}">
                <a16:creationId xmlns:a16="http://schemas.microsoft.com/office/drawing/2014/main" id="{24BB6A70-0C12-F1D5-1FE2-2A867B521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89063"/>
            <a:ext cx="8139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The number of permutations of </a:t>
            </a: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r>
              <a:rPr lang="en-US" altLang="zh-HK" sz="2800">
                <a:latin typeface="Arial" panose="020B0604020202020204" pitchFamily="34" charset="0"/>
              </a:rPr>
              <a:t> distinct balls taken </a:t>
            </a:r>
            <a:r>
              <a:rPr lang="en-US" altLang="zh-HK" sz="28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800">
                <a:latin typeface="Arial" panose="020B0604020202020204" pitchFamily="34" charset="0"/>
              </a:rPr>
              <a:t> at a time without repetition is     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54283" name="文字方塊 14">
            <a:extLst>
              <a:ext uri="{FF2B5EF4-FFF2-40B4-BE49-F238E27FC236}">
                <a16:creationId xmlns:a16="http://schemas.microsoft.com/office/drawing/2014/main" id="{3B20ADF7-9938-0540-01FA-D5106E5FF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949950"/>
            <a:ext cx="649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1st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4284" name="文字方塊 15">
            <a:extLst>
              <a:ext uri="{FF2B5EF4-FFF2-40B4-BE49-F238E27FC236}">
                <a16:creationId xmlns:a16="http://schemas.microsoft.com/office/drawing/2014/main" id="{14317AA2-18DB-87EC-2B75-9F000504D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9436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2nd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02B8E26-79C5-3911-7AD9-14E6E53769CD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2266950"/>
            <a:ext cx="3567112" cy="619125"/>
            <a:chOff x="366713" y="2266950"/>
            <a:chExt cx="3567112" cy="619125"/>
          </a:xfrm>
        </p:grpSpPr>
        <p:grpSp>
          <p:nvGrpSpPr>
            <p:cNvPr id="54287" name="群組 23">
              <a:extLst>
                <a:ext uri="{FF2B5EF4-FFF2-40B4-BE49-F238E27FC236}">
                  <a16:creationId xmlns:a16="http://schemas.microsoft.com/office/drawing/2014/main" id="{275E397B-B734-7D62-3E32-C49985F9DB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713" y="2276475"/>
              <a:ext cx="3567112" cy="609600"/>
              <a:chOff x="6372199" y="2343106"/>
              <a:chExt cx="3566891" cy="609778"/>
            </a:xfrm>
          </p:grpSpPr>
          <p:sp>
            <p:nvSpPr>
              <p:cNvPr id="54289" name="文字方塊 21">
                <a:extLst>
                  <a:ext uri="{FF2B5EF4-FFF2-40B4-BE49-F238E27FC236}">
                    <a16:creationId xmlns:a16="http://schemas.microsoft.com/office/drawing/2014/main" id="{BC88A5D9-2A54-2DCC-FB1F-47402033C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199" y="2343106"/>
                <a:ext cx="356689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800" i="1">
                    <a:latin typeface="Arial" panose="020B0604020202020204" pitchFamily="34" charset="0"/>
                  </a:rPr>
                  <a:t>P  </a:t>
                </a:r>
                <a:r>
                  <a:rPr lang="en-US" altLang="zh-HK" sz="2800">
                    <a:latin typeface="Arial" panose="020B0604020202020204" pitchFamily="34" charset="0"/>
                  </a:rPr>
                  <a:t> = 5 </a:t>
                </a:r>
                <a:r>
                  <a:rPr lang="en-US" altLang="zh-HK" sz="2800">
                    <a:latin typeface="Arial" panose="020B0604020202020204" pitchFamily="34" charset="0"/>
                    <a:sym typeface="Symbol" panose="05050102010706020507" pitchFamily="18" charset="2"/>
                  </a:rPr>
                  <a:t> 4 = 20. </a:t>
                </a:r>
                <a:endParaRPr lang="zh-HK" altLang="en-US" sz="2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4290" name="文字方塊 22">
                <a:extLst>
                  <a:ext uri="{FF2B5EF4-FFF2-40B4-BE49-F238E27FC236}">
                    <a16:creationId xmlns:a16="http://schemas.microsoft.com/office/drawing/2014/main" id="{3CBE3537-7879-7F42-EBD9-2D2F6AFF4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583552"/>
                <a:ext cx="8640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1800">
                    <a:solidFill>
                      <a:srgbClr val="0000FF"/>
                    </a:solidFill>
                    <a:latin typeface="Arial" panose="020B0604020202020204" pitchFamily="34" charset="0"/>
                  </a:rPr>
                  <a:t>2</a:t>
                </a:r>
                <a:endParaRPr lang="zh-HK" altLang="en-US" sz="18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288" name="文字方塊 20">
              <a:extLst>
                <a:ext uri="{FF2B5EF4-FFF2-40B4-BE49-F238E27FC236}">
                  <a16:creationId xmlns:a16="http://schemas.microsoft.com/office/drawing/2014/main" id="{8E376D1D-D8EA-3C1D-AD77-FF00C37A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38" y="2266950"/>
              <a:ext cx="863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zh-HK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34E2AB-6286-B2DC-378A-2CCE37B27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5118100"/>
            <a:ext cx="20431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One possible permutation: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79297E-6 L 0.18698 0.1084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541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1.48148E-6 L 0.04549 0.3425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404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3">
            <a:extLst>
              <a:ext uri="{FF2B5EF4-FFF2-40B4-BE49-F238E27FC236}">
                <a16:creationId xmlns:a16="http://schemas.microsoft.com/office/drawing/2014/main" id="{8738961D-8361-1F29-F85F-C41632617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2006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graphicFrame>
        <p:nvGraphicFramePr>
          <p:cNvPr id="5" name="Object 24">
            <a:extLst>
              <a:ext uri="{FF2B5EF4-FFF2-40B4-BE49-F238E27FC236}">
                <a16:creationId xmlns:a16="http://schemas.microsoft.com/office/drawing/2014/main" id="{1FD8206A-1F4B-26F3-3F38-8FD267236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" y="1346200"/>
          <a:ext cx="17891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015559" imgH="177723" progId="Equation.3">
                  <p:embed/>
                </p:oleObj>
              </mc:Choice>
              <mc:Fallback>
                <p:oleObj name="方程式" r:id="rId2" imgW="1015559" imgH="17772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4413" b="4214"/>
                      <a:stretch>
                        <a:fillRect/>
                      </a:stretch>
                    </p:blipFill>
                    <p:spPr bwMode="auto">
                      <a:xfrm>
                        <a:off x="476250" y="1346200"/>
                        <a:ext cx="17891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5">
            <a:extLst>
              <a:ext uri="{FF2B5EF4-FFF2-40B4-BE49-F238E27FC236}">
                <a16:creationId xmlns:a16="http://schemas.microsoft.com/office/drawing/2014/main" id="{0535D7F5-4CFF-097F-8B0E-8E1248A37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9463" y="1341438"/>
          <a:ext cx="27828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00200" imgH="177800" progId="Equation.3">
                  <p:embed/>
                </p:oleObj>
              </mc:Choice>
              <mc:Fallback>
                <p:oleObj name="方程式" r:id="rId4" imgW="1600200" imgH="177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5340" b="383"/>
                      <a:stretch>
                        <a:fillRect/>
                      </a:stretch>
                    </p:blipFill>
                    <p:spPr bwMode="auto">
                      <a:xfrm>
                        <a:off x="4589463" y="1341438"/>
                        <a:ext cx="278288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1">
            <a:extLst>
              <a:ext uri="{FF2B5EF4-FFF2-40B4-BE49-F238E27FC236}">
                <a16:creationId xmlns:a16="http://schemas.microsoft.com/office/drawing/2014/main" id="{D4805C59-D970-C585-918A-C79296D55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341438"/>
          <a:ext cx="5746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015559" imgH="177723" progId="Equation.3">
                  <p:embed/>
                </p:oleObj>
              </mc:Choice>
              <mc:Fallback>
                <p:oleObj name="方程式" r:id="rId6" imgW="1015559" imgH="17772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5722"/>
                      <a:stretch>
                        <a:fillRect/>
                      </a:stretch>
                    </p:blipFill>
                    <p:spPr bwMode="auto">
                      <a:xfrm>
                        <a:off x="2268538" y="1341438"/>
                        <a:ext cx="5746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>
            <a:extLst>
              <a:ext uri="{FF2B5EF4-FFF2-40B4-BE49-F238E27FC236}">
                <a16:creationId xmlns:a16="http://schemas.microsoft.com/office/drawing/2014/main" id="{2BEB4FD2-35C8-4005-306A-1A5C58B3A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1238" y="1316038"/>
          <a:ext cx="9540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600200" imgH="177800" progId="Equation.3">
                  <p:embed/>
                </p:oleObj>
              </mc:Choice>
              <mc:Fallback>
                <p:oleObj name="方程式" r:id="rId8" imgW="1600200" imgH="177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4403" t="-8429"/>
                      <a:stretch>
                        <a:fillRect/>
                      </a:stretch>
                    </p:blipFill>
                    <p:spPr bwMode="auto">
                      <a:xfrm>
                        <a:off x="7361238" y="1316038"/>
                        <a:ext cx="95408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>
            <a:extLst>
              <a:ext uri="{FF2B5EF4-FFF2-40B4-BE49-F238E27FC236}">
                <a16:creationId xmlns:a16="http://schemas.microsoft.com/office/drawing/2014/main" id="{EE044EB6-5215-6DBE-00D3-69F5B5335E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0538" y="2060575"/>
            <a:ext cx="8113712" cy="2000250"/>
            <a:chOff x="35497" y="476672"/>
            <a:chExt cx="8113265" cy="1999987"/>
          </a:xfrm>
        </p:grpSpPr>
        <p:pic>
          <p:nvPicPr>
            <p:cNvPr id="27659" name="Picture 6" descr="Q:\Secondary (Maths)\[]Senior Maths\NSSMIA(Compulsory) 2nd Ed\Finalized\TRDVD\4A\[1] 5-Min Lec\Cartoon\Teacher and student artwork Tiff file\student_G7.tif">
              <a:extLst>
                <a:ext uri="{FF2B5EF4-FFF2-40B4-BE49-F238E27FC236}">
                  <a16:creationId xmlns:a16="http://schemas.microsoft.com/office/drawing/2014/main" id="{F4865B08-1F13-5F69-87A6-A5F51DE81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476672"/>
              <a:ext cx="2064594" cy="199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0" name="AutoShape 8">
              <a:extLst>
                <a:ext uri="{FF2B5EF4-FFF2-40B4-BE49-F238E27FC236}">
                  <a16:creationId xmlns:a16="http://schemas.microsoft.com/office/drawing/2014/main" id="{C09D4D89-C760-CA9C-0162-D0D61E7A0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7" y="692697"/>
              <a:ext cx="6192688" cy="1728191"/>
            </a:xfrm>
            <a:prstGeom prst="cloudCallout">
              <a:avLst>
                <a:gd name="adj1" fmla="val 52977"/>
                <a:gd name="adj2" fmla="val -37593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7661" name="Rectangle 18">
              <a:extLst>
                <a:ext uri="{FF2B5EF4-FFF2-40B4-BE49-F238E27FC236}">
                  <a16:creationId xmlns:a16="http://schemas.microsoft.com/office/drawing/2014/main" id="{D7E98255-3BE9-DCEC-A4D3-FEE66C55C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56" y="962809"/>
              <a:ext cx="5112568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In fact, we can find the value of </a:t>
              </a:r>
              <a:r>
                <a:rPr lang="en-US" altLang="zh-TW" sz="2800" i="1">
                  <a:latin typeface="Arial" panose="020B0604020202020204" pitchFamily="34" charset="0"/>
                </a:rPr>
                <a:t>n</a:t>
              </a:r>
              <a:r>
                <a:rPr lang="en-US" altLang="zh-TW" sz="2800">
                  <a:latin typeface="Arial" panose="020B0604020202020204" pitchFamily="34" charset="0"/>
                </a:rPr>
                <a:t>! by calculator. For example, 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2EA28E3-0740-40E4-3750-15CC07AEA86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203700"/>
            <a:ext cx="8280400" cy="1304925"/>
            <a:chOff x="323528" y="2620069"/>
            <a:chExt cx="8280920" cy="1304324"/>
          </a:xfrm>
        </p:grpSpPr>
        <p:sp>
          <p:nvSpPr>
            <p:cNvPr id="27657" name="文字方塊 13">
              <a:extLst>
                <a:ext uri="{FF2B5EF4-FFF2-40B4-BE49-F238E27FC236}">
                  <a16:creationId xmlns:a16="http://schemas.microsoft.com/office/drawing/2014/main" id="{41904E81-11F9-F590-EBD8-7FBBBBDFC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2620069"/>
              <a:ext cx="8280920" cy="1304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ts val="1200"/>
                </a:spcBef>
                <a:buFontTx/>
                <a:buNone/>
              </a:pPr>
              <a:r>
                <a:rPr lang="en-US" altLang="zh-HK" sz="2800">
                  <a:latin typeface="Arial" panose="020B0604020202020204" pitchFamily="34" charset="0"/>
                </a:rPr>
                <a:t>keying in 				gives the value of 7! , which is 5040.	</a:t>
              </a:r>
              <a:endParaRPr lang="zh-HK" altLang="en-US" sz="2800">
                <a:latin typeface="Arial" panose="020B0604020202020204" pitchFamily="34" charset="0"/>
              </a:endParaRPr>
            </a:p>
          </p:txBody>
        </p:sp>
        <p:pic>
          <p:nvPicPr>
            <p:cNvPr id="27658" name="圖片 14">
              <a:extLst>
                <a:ext uri="{FF2B5EF4-FFF2-40B4-BE49-F238E27FC236}">
                  <a16:creationId xmlns:a16="http://schemas.microsoft.com/office/drawing/2014/main" id="{6FF5AA09-3DF7-28E3-8D0C-03BEF1145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560" y="2668967"/>
              <a:ext cx="284474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FEFC5CC-D5DF-7ECD-3582-5A2828160CAE}"/>
              </a:ext>
            </a:extLst>
          </p:cNvPr>
          <p:cNvSpPr/>
          <p:nvPr/>
        </p:nvSpPr>
        <p:spPr>
          <a:xfrm>
            <a:off x="3276600" y="5157788"/>
            <a:ext cx="790575" cy="792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55299" name="Text Box 23">
            <a:extLst>
              <a:ext uri="{FF2B5EF4-FFF2-40B4-BE49-F238E27FC236}">
                <a16:creationId xmlns:a16="http://schemas.microsoft.com/office/drawing/2014/main" id="{E13A8C80-F2C9-FC39-8CE6-8B05B7557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2006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C96B3CD-08CF-4667-2056-19EDC8AC330F}"/>
              </a:ext>
            </a:extLst>
          </p:cNvPr>
          <p:cNvSpPr/>
          <p:nvPr/>
        </p:nvSpPr>
        <p:spPr>
          <a:xfrm>
            <a:off x="1619250" y="4452938"/>
            <a:ext cx="720725" cy="720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F0217EB-8761-76DF-5506-E29823E38AF1}"/>
              </a:ext>
            </a:extLst>
          </p:cNvPr>
          <p:cNvSpPr/>
          <p:nvPr/>
        </p:nvSpPr>
        <p:spPr>
          <a:xfrm>
            <a:off x="4878388" y="2968625"/>
            <a:ext cx="719137" cy="720725"/>
          </a:xfrm>
          <a:prstGeom prst="ellipse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F72DF4C-13B6-377C-8997-E6AA5F574557}"/>
              </a:ext>
            </a:extLst>
          </p:cNvPr>
          <p:cNvSpPr/>
          <p:nvPr/>
        </p:nvSpPr>
        <p:spPr>
          <a:xfrm>
            <a:off x="6011863" y="3735388"/>
            <a:ext cx="720725" cy="7191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E93EBE1-AA56-6838-B680-FB83DD040BB6}"/>
              </a:ext>
            </a:extLst>
          </p:cNvPr>
          <p:cNvSpPr/>
          <p:nvPr/>
        </p:nvSpPr>
        <p:spPr>
          <a:xfrm>
            <a:off x="2535238" y="3328988"/>
            <a:ext cx="720725" cy="71913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26442DA-12C3-E044-FCFF-44EE0153E385}"/>
              </a:ext>
            </a:extLst>
          </p:cNvPr>
          <p:cNvSpPr/>
          <p:nvPr/>
        </p:nvSpPr>
        <p:spPr>
          <a:xfrm>
            <a:off x="3671888" y="2852738"/>
            <a:ext cx="720725" cy="72072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EB1176B-2655-3531-985B-C50FB197447F}"/>
              </a:ext>
            </a:extLst>
          </p:cNvPr>
          <p:cNvSpPr/>
          <p:nvPr/>
        </p:nvSpPr>
        <p:spPr>
          <a:xfrm>
            <a:off x="4068763" y="5157788"/>
            <a:ext cx="790575" cy="792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5066" name="文字方塊 11">
            <a:extLst>
              <a:ext uri="{FF2B5EF4-FFF2-40B4-BE49-F238E27FC236}">
                <a16:creationId xmlns:a16="http://schemas.microsoft.com/office/drawing/2014/main" id="{C502BC7B-D850-7134-4490-BA19F5D4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89063"/>
            <a:ext cx="8139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The number of permutations of </a:t>
            </a:r>
            <a:r>
              <a:rPr lang="en-US" altLang="zh-HK" sz="2800">
                <a:solidFill>
                  <a:srgbClr val="008000"/>
                </a:solidFill>
                <a:latin typeface="Arial" panose="020B0604020202020204" pitchFamily="34" charset="0"/>
              </a:rPr>
              <a:t>6</a:t>
            </a:r>
            <a:r>
              <a:rPr lang="en-US" altLang="zh-HK" sz="2800">
                <a:latin typeface="Arial" panose="020B0604020202020204" pitchFamily="34" charset="0"/>
              </a:rPr>
              <a:t> distinct balls taken </a:t>
            </a:r>
            <a:r>
              <a:rPr lang="en-US" altLang="zh-HK" sz="280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en-US" altLang="zh-HK" sz="2800">
                <a:latin typeface="Arial" panose="020B0604020202020204" pitchFamily="34" charset="0"/>
              </a:rPr>
              <a:t> at a time without repetition is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55307" name="文字方塊 14">
            <a:extLst>
              <a:ext uri="{FF2B5EF4-FFF2-40B4-BE49-F238E27FC236}">
                <a16:creationId xmlns:a16="http://schemas.microsoft.com/office/drawing/2014/main" id="{588E4103-7404-5CEB-5C0B-9DC932D7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949950"/>
            <a:ext cx="649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1st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5308" name="文字方塊 15">
            <a:extLst>
              <a:ext uri="{FF2B5EF4-FFF2-40B4-BE49-F238E27FC236}">
                <a16:creationId xmlns:a16="http://schemas.microsoft.com/office/drawing/2014/main" id="{6496F739-FA0A-4930-9112-C3F23F922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9436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2nd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3C73989A-CDC5-20AB-32A5-C0E3C44C733C}"/>
              </a:ext>
            </a:extLst>
          </p:cNvPr>
          <p:cNvSpPr/>
          <p:nvPr/>
        </p:nvSpPr>
        <p:spPr>
          <a:xfrm>
            <a:off x="6723063" y="4606925"/>
            <a:ext cx="720725" cy="7207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7625BF2-B8FC-4F5E-75DC-55799C5C74F7}"/>
              </a:ext>
            </a:extLst>
          </p:cNvPr>
          <p:cNvGrpSpPr>
            <a:grpSpLocks/>
          </p:cNvGrpSpPr>
          <p:nvPr/>
        </p:nvGrpSpPr>
        <p:grpSpPr bwMode="auto">
          <a:xfrm>
            <a:off x="361950" y="2266950"/>
            <a:ext cx="3201988" cy="625475"/>
            <a:chOff x="361950" y="2266950"/>
            <a:chExt cx="3201988" cy="625475"/>
          </a:xfrm>
        </p:grpSpPr>
        <p:grpSp>
          <p:nvGrpSpPr>
            <p:cNvPr id="55312" name="群組 23">
              <a:extLst>
                <a:ext uri="{FF2B5EF4-FFF2-40B4-BE49-F238E27FC236}">
                  <a16:creationId xmlns:a16="http://schemas.microsoft.com/office/drawing/2014/main" id="{D3B18EC4-E214-42FE-5810-A38630A00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950" y="2282825"/>
              <a:ext cx="3201988" cy="609600"/>
              <a:chOff x="6372199" y="2343106"/>
              <a:chExt cx="3201403" cy="609778"/>
            </a:xfrm>
          </p:grpSpPr>
          <p:sp>
            <p:nvSpPr>
              <p:cNvPr id="55314" name="文字方塊 21">
                <a:extLst>
                  <a:ext uri="{FF2B5EF4-FFF2-40B4-BE49-F238E27FC236}">
                    <a16:creationId xmlns:a16="http://schemas.microsoft.com/office/drawing/2014/main" id="{36BCB693-C6F3-9276-A61C-552967BEE2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199" y="2343106"/>
                <a:ext cx="320140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800" i="1">
                    <a:latin typeface="Arial" panose="020B0604020202020204" pitchFamily="34" charset="0"/>
                  </a:rPr>
                  <a:t>P  </a:t>
                </a:r>
                <a:r>
                  <a:rPr lang="en-US" altLang="zh-HK" sz="2800">
                    <a:latin typeface="Arial" panose="020B0604020202020204" pitchFamily="34" charset="0"/>
                  </a:rPr>
                  <a:t> = 6 </a:t>
                </a:r>
                <a:r>
                  <a:rPr lang="en-US" altLang="zh-HK" sz="2800">
                    <a:latin typeface="Arial" panose="020B0604020202020204" pitchFamily="34" charset="0"/>
                    <a:sym typeface="Symbol" panose="05050102010706020507" pitchFamily="18" charset="2"/>
                  </a:rPr>
                  <a:t> 5 = 30. </a:t>
                </a:r>
                <a:endParaRPr lang="zh-HK" altLang="en-US" sz="2800">
                  <a:solidFill>
                    <a:srgbClr val="008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315" name="文字方塊 22">
                <a:extLst>
                  <a:ext uri="{FF2B5EF4-FFF2-40B4-BE49-F238E27FC236}">
                    <a16:creationId xmlns:a16="http://schemas.microsoft.com/office/drawing/2014/main" id="{5EEBC171-29B9-D169-EC31-097DC7565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583552"/>
                <a:ext cx="8640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1800">
                    <a:solidFill>
                      <a:srgbClr val="0000FF"/>
                    </a:solidFill>
                    <a:latin typeface="Arial" panose="020B0604020202020204" pitchFamily="34" charset="0"/>
                  </a:rPr>
                  <a:t>2</a:t>
                </a:r>
                <a:endParaRPr lang="zh-HK" altLang="en-US" sz="180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313" name="文字方塊 20">
              <a:extLst>
                <a:ext uri="{FF2B5EF4-FFF2-40B4-BE49-F238E27FC236}">
                  <a16:creationId xmlns:a16="http://schemas.microsoft.com/office/drawing/2014/main" id="{9AD34E48-75AB-EB99-8453-433E1EE9B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38" y="2266950"/>
              <a:ext cx="863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solidFill>
                    <a:srgbClr val="00B050"/>
                  </a:solidFill>
                  <a:latin typeface="Arial" panose="020B0604020202020204" pitchFamily="34" charset="0"/>
                </a:rPr>
                <a:t>6</a:t>
              </a:r>
              <a:endParaRPr lang="zh-HK" altLang="en-US" sz="180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F7A64D8-6C34-0D9D-614C-324166EF8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5118100"/>
            <a:ext cx="20431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One possible permutation: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68402E-6 L 0.08229 0.269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1344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-2.91464E-6 L -0.2875 0.082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4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5066" grpId="0"/>
      <p:bldP spid="21" grpId="0" animBg="1"/>
      <p:bldP spid="21" grpId="1" animBg="1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90685C8-B7F7-154A-B001-3054504911F3}"/>
              </a:ext>
            </a:extLst>
          </p:cNvPr>
          <p:cNvSpPr/>
          <p:nvPr/>
        </p:nvSpPr>
        <p:spPr>
          <a:xfrm>
            <a:off x="3276600" y="5157788"/>
            <a:ext cx="790575" cy="792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56323" name="Text Box 23">
            <a:extLst>
              <a:ext uri="{FF2B5EF4-FFF2-40B4-BE49-F238E27FC236}">
                <a16:creationId xmlns:a16="http://schemas.microsoft.com/office/drawing/2014/main" id="{AFCBC2A6-7A35-6E95-5D6F-F35F9EE09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2006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8189F0C-FCC3-E1BB-2C89-60C09B767EB1}"/>
              </a:ext>
            </a:extLst>
          </p:cNvPr>
          <p:cNvSpPr/>
          <p:nvPr/>
        </p:nvSpPr>
        <p:spPr>
          <a:xfrm>
            <a:off x="1619250" y="4452938"/>
            <a:ext cx="720725" cy="7207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59E64E4-7D3E-4D83-BE2C-7EA3D96A312B}"/>
              </a:ext>
            </a:extLst>
          </p:cNvPr>
          <p:cNvSpPr/>
          <p:nvPr/>
        </p:nvSpPr>
        <p:spPr>
          <a:xfrm>
            <a:off x="4878388" y="2968625"/>
            <a:ext cx="719137" cy="720725"/>
          </a:xfrm>
          <a:prstGeom prst="ellipse">
            <a:avLst/>
          </a:prstGeom>
          <a:solidFill>
            <a:srgbClr val="009999"/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75D8BBC-613E-9EBE-3396-1CA29DFEE9FD}"/>
              </a:ext>
            </a:extLst>
          </p:cNvPr>
          <p:cNvSpPr/>
          <p:nvPr/>
        </p:nvSpPr>
        <p:spPr>
          <a:xfrm>
            <a:off x="6011863" y="3735388"/>
            <a:ext cx="720725" cy="71913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B9E3327-B081-B363-A22F-0BF70D77AC4B}"/>
              </a:ext>
            </a:extLst>
          </p:cNvPr>
          <p:cNvSpPr/>
          <p:nvPr/>
        </p:nvSpPr>
        <p:spPr>
          <a:xfrm>
            <a:off x="2535238" y="3328988"/>
            <a:ext cx="720725" cy="71913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54E8910-946A-93F6-B028-98B35347AAAC}"/>
              </a:ext>
            </a:extLst>
          </p:cNvPr>
          <p:cNvSpPr/>
          <p:nvPr/>
        </p:nvSpPr>
        <p:spPr>
          <a:xfrm>
            <a:off x="3671888" y="2852738"/>
            <a:ext cx="720725" cy="72072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E44D33-C564-66AA-EEC9-A7BBE15FEDFE}"/>
              </a:ext>
            </a:extLst>
          </p:cNvPr>
          <p:cNvSpPr/>
          <p:nvPr/>
        </p:nvSpPr>
        <p:spPr>
          <a:xfrm>
            <a:off x="4068763" y="5157788"/>
            <a:ext cx="790575" cy="792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46090" name="文字方塊 11">
            <a:extLst>
              <a:ext uri="{FF2B5EF4-FFF2-40B4-BE49-F238E27FC236}">
                <a16:creationId xmlns:a16="http://schemas.microsoft.com/office/drawing/2014/main" id="{C46EC663-8591-0E8F-2F56-949208A7B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89063"/>
            <a:ext cx="81391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The number of permutations of </a:t>
            </a:r>
            <a:r>
              <a:rPr lang="en-US" altLang="zh-HK" sz="2800">
                <a:solidFill>
                  <a:srgbClr val="008000"/>
                </a:solidFill>
                <a:latin typeface="Arial" panose="020B0604020202020204" pitchFamily="34" charset="0"/>
              </a:rPr>
              <a:t>6</a:t>
            </a:r>
            <a:r>
              <a:rPr lang="en-US" altLang="zh-HK" sz="2800">
                <a:latin typeface="Arial" panose="020B0604020202020204" pitchFamily="34" charset="0"/>
              </a:rPr>
              <a:t> distinct balls taken </a:t>
            </a:r>
            <a:r>
              <a:rPr lang="en-US" altLang="zh-HK" sz="2800">
                <a:solidFill>
                  <a:srgbClr val="CC66FF"/>
                </a:solidFill>
                <a:latin typeface="Arial" panose="020B0604020202020204" pitchFamily="34" charset="0"/>
              </a:rPr>
              <a:t>3</a:t>
            </a:r>
            <a:r>
              <a:rPr lang="en-US" altLang="zh-HK" sz="2800">
                <a:latin typeface="Arial" panose="020B0604020202020204" pitchFamily="34" charset="0"/>
              </a:rPr>
              <a:t> at a time without repetition is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56331" name="文字方塊 14">
            <a:extLst>
              <a:ext uri="{FF2B5EF4-FFF2-40B4-BE49-F238E27FC236}">
                <a16:creationId xmlns:a16="http://schemas.microsoft.com/office/drawing/2014/main" id="{4BB7246B-8810-267F-FE10-C47A84004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949950"/>
            <a:ext cx="649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1st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56332" name="文字方塊 15">
            <a:extLst>
              <a:ext uri="{FF2B5EF4-FFF2-40B4-BE49-F238E27FC236}">
                <a16:creationId xmlns:a16="http://schemas.microsoft.com/office/drawing/2014/main" id="{1B1F36A6-7DA1-B506-B1E4-9AD8CEF7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9436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2nd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ADEA734-24EC-D2B9-213F-9F129C1FB35C}"/>
              </a:ext>
            </a:extLst>
          </p:cNvPr>
          <p:cNvSpPr/>
          <p:nvPr/>
        </p:nvSpPr>
        <p:spPr>
          <a:xfrm>
            <a:off x="4859338" y="5157788"/>
            <a:ext cx="792162" cy="792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B72182-015A-957D-71BA-BF174C06A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8" y="5943600"/>
            <a:ext cx="647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3rd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9C266A7-600C-E36A-5058-B88062502A13}"/>
              </a:ext>
            </a:extLst>
          </p:cNvPr>
          <p:cNvSpPr/>
          <p:nvPr/>
        </p:nvSpPr>
        <p:spPr>
          <a:xfrm>
            <a:off x="6723063" y="4606925"/>
            <a:ext cx="720725" cy="72072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1002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43740EE0-C832-9374-8376-03C4EFA541BA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2266950"/>
            <a:ext cx="3703638" cy="619125"/>
            <a:chOff x="365125" y="2266950"/>
            <a:chExt cx="3703638" cy="619125"/>
          </a:xfrm>
        </p:grpSpPr>
        <p:grpSp>
          <p:nvGrpSpPr>
            <p:cNvPr id="56338" name="群組 23">
              <a:extLst>
                <a:ext uri="{FF2B5EF4-FFF2-40B4-BE49-F238E27FC236}">
                  <a16:creationId xmlns:a16="http://schemas.microsoft.com/office/drawing/2014/main" id="{77E4F833-4C0F-6E48-E06D-67ACB5FEBC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25" y="2276475"/>
              <a:ext cx="3703638" cy="609600"/>
              <a:chOff x="6372199" y="2343106"/>
              <a:chExt cx="3702690" cy="609778"/>
            </a:xfrm>
          </p:grpSpPr>
          <p:sp>
            <p:nvSpPr>
              <p:cNvPr id="56340" name="文字方塊 21">
                <a:extLst>
                  <a:ext uri="{FF2B5EF4-FFF2-40B4-BE49-F238E27FC236}">
                    <a16:creationId xmlns:a16="http://schemas.microsoft.com/office/drawing/2014/main" id="{E3A0D1BE-852C-B336-C338-FBB3FCB31F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199" y="2343106"/>
                <a:ext cx="370269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800" i="1">
                    <a:latin typeface="Arial" panose="020B0604020202020204" pitchFamily="34" charset="0"/>
                  </a:rPr>
                  <a:t>P </a:t>
                </a:r>
                <a:r>
                  <a:rPr lang="en-US" altLang="zh-HK" sz="2800">
                    <a:solidFill>
                      <a:srgbClr val="008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en-US" altLang="zh-HK" sz="2800">
                    <a:latin typeface="Arial" panose="020B0604020202020204" pitchFamily="34" charset="0"/>
                  </a:rPr>
                  <a:t>= 6 </a:t>
                </a:r>
                <a:r>
                  <a:rPr lang="en-US" altLang="zh-HK" sz="2800">
                    <a:latin typeface="Arial" panose="020B0604020202020204" pitchFamily="34" charset="0"/>
                    <a:sym typeface="Symbol" panose="05050102010706020507" pitchFamily="18" charset="2"/>
                  </a:rPr>
                  <a:t> 5  4 = 120. </a:t>
                </a:r>
                <a:r>
                  <a:rPr lang="en-US" altLang="zh-HK" sz="2800">
                    <a:latin typeface="Arial" panose="020B0604020202020204" pitchFamily="34" charset="0"/>
                  </a:rPr>
                  <a:t>  </a:t>
                </a: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56341" name="文字方塊 22">
                <a:extLst>
                  <a:ext uri="{FF2B5EF4-FFF2-40B4-BE49-F238E27FC236}">
                    <a16:creationId xmlns:a16="http://schemas.microsoft.com/office/drawing/2014/main" id="{EE3D9442-2A1D-2933-6EC9-259CFBFF2C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583552"/>
                <a:ext cx="8640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1800">
                    <a:solidFill>
                      <a:srgbClr val="CC66FF"/>
                    </a:solidFill>
                    <a:latin typeface="Arial" panose="020B0604020202020204" pitchFamily="34" charset="0"/>
                  </a:rPr>
                  <a:t>3</a:t>
                </a:r>
                <a:endParaRPr lang="zh-HK" altLang="en-US" sz="1800">
                  <a:solidFill>
                    <a:srgbClr val="CC66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6339" name="文字方塊 20">
              <a:extLst>
                <a:ext uri="{FF2B5EF4-FFF2-40B4-BE49-F238E27FC236}">
                  <a16:creationId xmlns:a16="http://schemas.microsoft.com/office/drawing/2014/main" id="{268F8C53-CCE6-B04B-FC94-62A984F75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638" y="2266950"/>
              <a:ext cx="863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solidFill>
                    <a:srgbClr val="009999"/>
                  </a:solidFill>
                  <a:latin typeface="Arial" panose="020B0604020202020204" pitchFamily="34" charset="0"/>
                </a:rPr>
                <a:t>6</a:t>
              </a:r>
              <a:endParaRPr lang="zh-HK" altLang="en-US" sz="1800">
                <a:solidFill>
                  <a:srgbClr val="0099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947CD20-ACA0-77BF-23B6-C4FD73C45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5118100"/>
            <a:ext cx="20431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400">
                <a:latin typeface="Arial" panose="020B0604020202020204" pitchFamily="34" charset="0"/>
              </a:rPr>
              <a:t>One possible permutation:</a:t>
            </a:r>
            <a:endParaRPr lang="zh-HK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79297E-6 L 0.18698 0.1084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0" y="541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22222E-6 1.48148E-6 L 0.04549 0.3425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1713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-2.91464E-6 L -0.20069 0.0839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4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6090" grpId="0"/>
      <p:bldP spid="19" grpId="0" animBg="1"/>
      <p:bldP spid="20" grpId="0"/>
      <p:bldP spid="21" grpId="0" animBg="1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629C4A3-DC9C-E28A-71D8-3A3DA414196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986088"/>
            <a:ext cx="8569325" cy="1306512"/>
            <a:chOff x="323850" y="2924174"/>
            <a:chExt cx="8569325" cy="1306513"/>
          </a:xfrm>
        </p:grpSpPr>
        <p:grpSp>
          <p:nvGrpSpPr>
            <p:cNvPr id="57359" name="群組 3">
              <a:extLst>
                <a:ext uri="{FF2B5EF4-FFF2-40B4-BE49-F238E27FC236}">
                  <a16:creationId xmlns:a16="http://schemas.microsoft.com/office/drawing/2014/main" id="{8FB52B58-37A9-4E3D-2465-86EABC2C9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" y="2924174"/>
              <a:ext cx="8280400" cy="1306513"/>
              <a:chOff x="323528" y="4077071"/>
              <a:chExt cx="8280920" cy="1305165"/>
            </a:xfrm>
          </p:grpSpPr>
          <p:sp>
            <p:nvSpPr>
              <p:cNvPr id="57363" name="文字方塊 10">
                <a:extLst>
                  <a:ext uri="{FF2B5EF4-FFF2-40B4-BE49-F238E27FC236}">
                    <a16:creationId xmlns:a16="http://schemas.microsoft.com/office/drawing/2014/main" id="{062A9AF6-5AE7-833E-5777-322144A81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28" y="4077071"/>
                <a:ext cx="8280920" cy="1305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ts val="1200"/>
                  </a:spcBef>
                  <a:buFontTx/>
                  <a:buNone/>
                </a:pPr>
                <a:r>
                  <a:rPr lang="en-US" altLang="zh-HK" sz="2800">
                    <a:latin typeface="Arial" panose="020B0604020202020204" pitchFamily="34" charset="0"/>
                  </a:rPr>
                  <a:t>keying in 				gives the value of      , which is 56.	</a:t>
                </a: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pic>
            <p:nvPicPr>
              <p:cNvPr id="57364" name="Picture 3">
                <a:extLst>
                  <a:ext uri="{FF2B5EF4-FFF2-40B4-BE49-F238E27FC236}">
                    <a16:creationId xmlns:a16="http://schemas.microsoft.com/office/drawing/2014/main" id="{DEF3D55C-3D43-D651-C66C-AFBA3E4E4A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8566" y="4149080"/>
                <a:ext cx="2911466" cy="692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7360" name="群組 15">
              <a:extLst>
                <a:ext uri="{FF2B5EF4-FFF2-40B4-BE49-F238E27FC236}">
                  <a16:creationId xmlns:a16="http://schemas.microsoft.com/office/drawing/2014/main" id="{8E072CBD-5DBC-5A39-6BEB-D4FFAF213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2088" y="3068638"/>
              <a:ext cx="1081087" cy="609600"/>
              <a:chOff x="6372200" y="2343106"/>
              <a:chExt cx="1080120" cy="609778"/>
            </a:xfrm>
          </p:grpSpPr>
          <p:sp>
            <p:nvSpPr>
              <p:cNvPr id="57361" name="文字方塊 16">
                <a:extLst>
                  <a:ext uri="{FF2B5EF4-FFF2-40B4-BE49-F238E27FC236}">
                    <a16:creationId xmlns:a16="http://schemas.microsoft.com/office/drawing/2014/main" id="{A13E349F-1F42-A499-8122-93DB2AB47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200" y="2343106"/>
                <a:ext cx="8640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2800" i="1">
                    <a:latin typeface="Arial" panose="020B0604020202020204" pitchFamily="34" charset="0"/>
                  </a:rPr>
                  <a:t>P</a:t>
                </a:r>
                <a:r>
                  <a:rPr lang="en-US" altLang="zh-HK" sz="1000" i="1">
                    <a:latin typeface="Arial" panose="020B0604020202020204" pitchFamily="34" charset="0"/>
                  </a:rPr>
                  <a:t> </a:t>
                </a:r>
                <a:r>
                  <a:rPr lang="en-US" altLang="zh-HK" sz="2800" baseline="30000">
                    <a:latin typeface="Arial" panose="020B0604020202020204" pitchFamily="34" charset="0"/>
                  </a:rPr>
                  <a:t>8</a:t>
                </a:r>
                <a:endParaRPr lang="zh-HK" altLang="en-US" sz="2800">
                  <a:latin typeface="Arial" panose="020B0604020202020204" pitchFamily="34" charset="0"/>
                </a:endParaRPr>
              </a:p>
            </p:txBody>
          </p:sp>
          <p:sp>
            <p:nvSpPr>
              <p:cNvPr id="57362" name="文字方塊 17">
                <a:extLst>
                  <a:ext uri="{FF2B5EF4-FFF2-40B4-BE49-F238E27FC236}">
                    <a16:creationId xmlns:a16="http://schemas.microsoft.com/office/drawing/2014/main" id="{C3E19001-F390-A77D-62DC-7ABCB57F5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8224" y="2583552"/>
                <a:ext cx="86409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1800">
                    <a:latin typeface="Arial" panose="020B0604020202020204" pitchFamily="34" charset="0"/>
                  </a:rPr>
                  <a:t>2</a:t>
                </a:r>
                <a:endParaRPr lang="zh-HK" altLang="en-US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C05FF4EB-A304-9AC6-BA85-EBFB341DE7EB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908050"/>
            <a:ext cx="8113712" cy="2000250"/>
            <a:chOff x="490538" y="908050"/>
            <a:chExt cx="8113712" cy="2000250"/>
          </a:xfrm>
        </p:grpSpPr>
        <p:grpSp>
          <p:nvGrpSpPr>
            <p:cNvPr id="57350" name="群組 5">
              <a:extLst>
                <a:ext uri="{FF2B5EF4-FFF2-40B4-BE49-F238E27FC236}">
                  <a16:creationId xmlns:a16="http://schemas.microsoft.com/office/drawing/2014/main" id="{2AAC54FC-AD96-4BBC-F0FD-EE5E301F36A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90538" y="908050"/>
              <a:ext cx="8113712" cy="2000250"/>
              <a:chOff x="35497" y="476672"/>
              <a:chExt cx="8113265" cy="1999987"/>
            </a:xfrm>
          </p:grpSpPr>
          <p:pic>
            <p:nvPicPr>
              <p:cNvPr id="57356" name="Picture 6" descr="Q:\Secondary (Maths)\[]Senior Maths\NSSMIA(Compulsory) 2nd Ed\Finalized\TRDVD\4A\[1] 5-Min Lec\Cartoon\Teacher and student artwork Tiff file\student_G7.tif">
                <a:extLst>
                  <a:ext uri="{FF2B5EF4-FFF2-40B4-BE49-F238E27FC236}">
                    <a16:creationId xmlns:a16="http://schemas.microsoft.com/office/drawing/2014/main" id="{1E3333D5-1CBC-3C40-C73E-76E046EA3B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4168" y="476672"/>
                <a:ext cx="2064594" cy="1999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357" name="AutoShape 8">
                <a:extLst>
                  <a:ext uri="{FF2B5EF4-FFF2-40B4-BE49-F238E27FC236}">
                    <a16:creationId xmlns:a16="http://schemas.microsoft.com/office/drawing/2014/main" id="{14CAB3C7-861A-A30A-E462-9775653DD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7" y="692697"/>
                <a:ext cx="6192688" cy="1728191"/>
              </a:xfrm>
              <a:prstGeom prst="cloudCallout">
                <a:avLst>
                  <a:gd name="adj1" fmla="val 52977"/>
                  <a:gd name="adj2" fmla="val -37593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7358" name="Rectangle 18">
                <a:extLst>
                  <a:ext uri="{FF2B5EF4-FFF2-40B4-BE49-F238E27FC236}">
                    <a16:creationId xmlns:a16="http://schemas.microsoft.com/office/drawing/2014/main" id="{BCF91E97-21E6-2F28-4A0D-529EAFAD2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963885"/>
                <a:ext cx="4896544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804863" algn="l"/>
                    <a:tab pos="1168400" algn="l"/>
                    <a:tab pos="1255713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804863" algn="l"/>
                    <a:tab pos="1168400" algn="l"/>
                    <a:tab pos="1255713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804863" algn="l"/>
                    <a:tab pos="1168400" algn="l"/>
                    <a:tab pos="1255713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804863" algn="l"/>
                    <a:tab pos="1168400" algn="l"/>
                    <a:tab pos="1255713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In fact, we can find the value of 	 by calculator. For example, </a:t>
                </a:r>
              </a:p>
            </p:txBody>
          </p:sp>
        </p:grpSp>
        <p:grpSp>
          <p:nvGrpSpPr>
            <p:cNvPr id="57351" name="群組 1">
              <a:extLst>
                <a:ext uri="{FF2B5EF4-FFF2-40B4-BE49-F238E27FC236}">
                  <a16:creationId xmlns:a16="http://schemas.microsoft.com/office/drawing/2014/main" id="{81673029-D750-8768-806D-A7C23C2D8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921" y="1772816"/>
              <a:ext cx="1152130" cy="648122"/>
              <a:chOff x="3851921" y="1772816"/>
              <a:chExt cx="1152130" cy="648122"/>
            </a:xfrm>
          </p:grpSpPr>
          <p:grpSp>
            <p:nvGrpSpPr>
              <p:cNvPr id="57352" name="群組 18">
                <a:extLst>
                  <a:ext uri="{FF2B5EF4-FFF2-40B4-BE49-F238E27FC236}">
                    <a16:creationId xmlns:a16="http://schemas.microsoft.com/office/drawing/2014/main" id="{BEB84223-27C8-43C4-0F93-781349B570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1921" y="1811338"/>
                <a:ext cx="1079553" cy="609600"/>
                <a:chOff x="6660346" y="2343106"/>
                <a:chExt cx="1080173" cy="609778"/>
              </a:xfrm>
            </p:grpSpPr>
            <p:sp>
              <p:nvSpPr>
                <p:cNvPr id="57354" name="文字方塊 19">
                  <a:extLst>
                    <a:ext uri="{FF2B5EF4-FFF2-40B4-BE49-F238E27FC236}">
                      <a16:creationId xmlns:a16="http://schemas.microsoft.com/office/drawing/2014/main" id="{CA5B4A22-9AFA-06CA-CF3C-EBADA3ADDD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0346" y="2343106"/>
                  <a:ext cx="864096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HK" sz="2800" i="1">
                      <a:latin typeface="Arial" panose="020B0604020202020204" pitchFamily="34" charset="0"/>
                    </a:rPr>
                    <a:t>P</a:t>
                  </a:r>
                  <a:r>
                    <a:rPr lang="en-US" altLang="zh-HK" sz="1000" i="1">
                      <a:latin typeface="Arial" panose="020B0604020202020204" pitchFamily="34" charset="0"/>
                    </a:rPr>
                    <a:t> </a:t>
                  </a:r>
                  <a:endParaRPr lang="zh-HK" altLang="en-US" sz="2800" i="1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355" name="文字方塊 20">
                  <a:extLst>
                    <a:ext uri="{FF2B5EF4-FFF2-40B4-BE49-F238E27FC236}">
                      <a16:creationId xmlns:a16="http://schemas.microsoft.com/office/drawing/2014/main" id="{CD97A297-B30C-383C-5415-A04185797B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6423" y="2583552"/>
                  <a:ext cx="86409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HK" sz="1800" i="1">
                      <a:latin typeface="Arial" panose="020B0604020202020204" pitchFamily="34" charset="0"/>
                    </a:rPr>
                    <a:t>r</a:t>
                  </a:r>
                  <a:endParaRPr lang="zh-HK" altLang="en-US" sz="1800" i="1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7353" name="文字方塊 20">
                <a:extLst>
                  <a:ext uri="{FF2B5EF4-FFF2-40B4-BE49-F238E27FC236}">
                    <a16:creationId xmlns:a16="http://schemas.microsoft.com/office/drawing/2014/main" id="{B407A6D2-1B59-FB50-5DCE-E0CE5E170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451" y="1772816"/>
                <a:ext cx="863600" cy="369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HK" sz="1800" i="1">
                    <a:latin typeface="Arial" panose="020B0604020202020204" pitchFamily="34" charset="0"/>
                  </a:rPr>
                  <a:t>n</a:t>
                </a:r>
                <a:endParaRPr lang="zh-HK" altLang="en-US" sz="1800" i="1"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9" name="Picture 45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20B94FDB-DC83-12E4-00C3-07FCD9B9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DCA50920-21F5-FD33-E4E9-F031D921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字方塊 1">
            <a:extLst>
              <a:ext uri="{FF2B5EF4-FFF2-40B4-BE49-F238E27FC236}">
                <a16:creationId xmlns:a16="http://schemas.microsoft.com/office/drawing/2014/main" id="{95D63B0A-C30C-57DF-E610-68D9E232E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8856662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86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86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286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286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(a)	      means the number of permutations of</a:t>
            </a:r>
            <a:br>
              <a:rPr lang="en-US" altLang="zh-HK" sz="2800">
                <a:latin typeface="Arial" panose="020B0604020202020204" pitchFamily="34" charset="0"/>
              </a:rPr>
            </a:br>
            <a:r>
              <a:rPr lang="en-US" altLang="zh-HK" sz="2800">
                <a:latin typeface="Arial" panose="020B0604020202020204" pitchFamily="34" charset="0"/>
              </a:rPr>
              <a:t>   	___ distinct objects taken ___ at a time without 	repetition.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(b)	Evaluate the following expressions.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	(i)	  = _____		(ii)	      =  _______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58371" name="Text Box 3">
            <a:extLst>
              <a:ext uri="{FF2B5EF4-FFF2-40B4-BE49-F238E27FC236}">
                <a16:creationId xmlns:a16="http://schemas.microsoft.com/office/drawing/2014/main" id="{3CCAA7A7-CCC3-2792-3C15-893E8BF25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8897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grpSp>
        <p:nvGrpSpPr>
          <p:cNvPr id="58372" name="群組 16">
            <a:extLst>
              <a:ext uri="{FF2B5EF4-FFF2-40B4-BE49-F238E27FC236}">
                <a16:creationId xmlns:a16="http://schemas.microsoft.com/office/drawing/2014/main" id="{98F4C10C-98E2-B404-A11F-7F437610591B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1401763"/>
            <a:ext cx="1079500" cy="609600"/>
            <a:chOff x="6372200" y="2343106"/>
            <a:chExt cx="1080120" cy="609778"/>
          </a:xfrm>
        </p:grpSpPr>
        <p:sp>
          <p:nvSpPr>
            <p:cNvPr id="58383" name="文字方塊 17">
              <a:extLst>
                <a:ext uri="{FF2B5EF4-FFF2-40B4-BE49-F238E27FC236}">
                  <a16:creationId xmlns:a16="http://schemas.microsoft.com/office/drawing/2014/main" id="{A89A98B5-F549-88C7-B0AB-097B426B8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343106"/>
              <a:ext cx="8640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 i="1">
                  <a:latin typeface="Arial" panose="020B0604020202020204" pitchFamily="34" charset="0"/>
                </a:rPr>
                <a:t>P</a:t>
              </a:r>
              <a:r>
                <a:rPr lang="en-US" altLang="zh-HK" sz="1000" i="1">
                  <a:latin typeface="Arial" panose="020B0604020202020204" pitchFamily="34" charset="0"/>
                </a:rPr>
                <a:t> </a:t>
              </a:r>
              <a:r>
                <a:rPr lang="en-US" altLang="zh-HK" sz="2800" baseline="30000">
                  <a:latin typeface="Arial" panose="020B0604020202020204" pitchFamily="34" charset="0"/>
                </a:rPr>
                <a:t>8</a:t>
              </a: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58384" name="文字方塊 18">
              <a:extLst>
                <a:ext uri="{FF2B5EF4-FFF2-40B4-BE49-F238E27FC236}">
                  <a16:creationId xmlns:a16="http://schemas.microsoft.com/office/drawing/2014/main" id="{04C339C5-571B-16BB-FC47-815B34D3A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2583552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4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8373" name="群組 19">
            <a:extLst>
              <a:ext uri="{FF2B5EF4-FFF2-40B4-BE49-F238E27FC236}">
                <a16:creationId xmlns:a16="http://schemas.microsoft.com/office/drawing/2014/main" id="{16B45E99-B1AD-54F0-29FE-92D5866CA798}"/>
              </a:ext>
            </a:extLst>
          </p:cNvPr>
          <p:cNvGrpSpPr>
            <a:grpSpLocks/>
          </p:cNvGrpSpPr>
          <p:nvPr/>
        </p:nvGrpSpPr>
        <p:grpSpPr bwMode="auto">
          <a:xfrm>
            <a:off x="1695450" y="4114800"/>
            <a:ext cx="1079500" cy="609600"/>
            <a:chOff x="6372200" y="2343106"/>
            <a:chExt cx="1080120" cy="609778"/>
          </a:xfrm>
        </p:grpSpPr>
        <p:sp>
          <p:nvSpPr>
            <p:cNvPr id="58381" name="文字方塊 20">
              <a:extLst>
                <a:ext uri="{FF2B5EF4-FFF2-40B4-BE49-F238E27FC236}">
                  <a16:creationId xmlns:a16="http://schemas.microsoft.com/office/drawing/2014/main" id="{E3E23343-68E7-80F8-3BF4-E617E1D7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343106"/>
              <a:ext cx="8640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 i="1">
                  <a:latin typeface="Arial" panose="020B0604020202020204" pitchFamily="34" charset="0"/>
                </a:rPr>
                <a:t>P</a:t>
              </a:r>
              <a:r>
                <a:rPr lang="en-US" altLang="zh-HK" sz="1000" i="1">
                  <a:latin typeface="Arial" panose="020B0604020202020204" pitchFamily="34" charset="0"/>
                </a:rPr>
                <a:t> </a:t>
              </a:r>
              <a:r>
                <a:rPr lang="en-US" altLang="zh-HK" sz="2800" baseline="30000">
                  <a:latin typeface="Arial" panose="020B0604020202020204" pitchFamily="34" charset="0"/>
                </a:rPr>
                <a:t>7</a:t>
              </a: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58382" name="文字方塊 21">
              <a:extLst>
                <a:ext uri="{FF2B5EF4-FFF2-40B4-BE49-F238E27FC236}">
                  <a16:creationId xmlns:a16="http://schemas.microsoft.com/office/drawing/2014/main" id="{9EC54174-700C-8D31-77F5-95C5FA75B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2583552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3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8374" name="群組 28">
            <a:extLst>
              <a:ext uri="{FF2B5EF4-FFF2-40B4-BE49-F238E27FC236}">
                <a16:creationId xmlns:a16="http://schemas.microsoft.com/office/drawing/2014/main" id="{1B5C7EC6-D9C8-D429-5533-6671D97A9803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127500"/>
            <a:ext cx="1079500" cy="609600"/>
            <a:chOff x="6372200" y="2343106"/>
            <a:chExt cx="1080120" cy="609778"/>
          </a:xfrm>
        </p:grpSpPr>
        <p:sp>
          <p:nvSpPr>
            <p:cNvPr id="58379" name="文字方塊 29">
              <a:extLst>
                <a:ext uri="{FF2B5EF4-FFF2-40B4-BE49-F238E27FC236}">
                  <a16:creationId xmlns:a16="http://schemas.microsoft.com/office/drawing/2014/main" id="{12E3B950-5681-7344-E41B-16F542EDC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00" y="2343106"/>
              <a:ext cx="8640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 i="1">
                  <a:latin typeface="Arial" panose="020B0604020202020204" pitchFamily="34" charset="0"/>
                </a:rPr>
                <a:t>P</a:t>
              </a:r>
              <a:r>
                <a:rPr lang="en-US" altLang="zh-HK" sz="1000" i="1">
                  <a:latin typeface="Arial" panose="020B0604020202020204" pitchFamily="34" charset="0"/>
                </a:rPr>
                <a:t> </a:t>
              </a:r>
              <a:r>
                <a:rPr lang="en-US" altLang="zh-HK" sz="2800" baseline="30000">
                  <a:latin typeface="Arial" panose="020B0604020202020204" pitchFamily="34" charset="0"/>
                </a:rPr>
                <a:t>14</a:t>
              </a: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58380" name="文字方塊 30">
              <a:extLst>
                <a:ext uri="{FF2B5EF4-FFF2-40B4-BE49-F238E27FC236}">
                  <a16:creationId xmlns:a16="http://schemas.microsoft.com/office/drawing/2014/main" id="{F45BF01B-A45C-B423-B187-4E27AFBFA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2583552"/>
              <a:ext cx="8640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1800">
                  <a:latin typeface="Arial" panose="020B0604020202020204" pitchFamily="34" charset="0"/>
                </a:rPr>
                <a:t>5</a:t>
              </a: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9E2764F-9EBB-199B-D20E-545E2C78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89138"/>
            <a:ext cx="86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6ACFB24-8FD7-B60C-285F-3535086E9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1992313"/>
            <a:ext cx="86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E6F33B9-514C-9B86-929D-FED99A453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4027488"/>
            <a:ext cx="86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210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5A65923-B6FE-5D32-2244-54F5CF326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033838"/>
            <a:ext cx="172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solidFill>
                  <a:srgbClr val="FF0000"/>
                </a:solidFill>
                <a:latin typeface="Arial" panose="020B0604020202020204" pitchFamily="34" charset="0"/>
              </a:rPr>
              <a:t>240 240</a:t>
            </a:r>
            <a:endParaRPr lang="zh-HK" altLang="en-US" sz="2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99577AA2-40DB-ED84-E1D4-2453B0DA4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5388"/>
            <a:ext cx="8642350" cy="11525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4DF6717-4799-DCD7-0885-704CC0ED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284288"/>
            <a:ext cx="8424863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1.	The number of permutations of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 distinct objects without repetition is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!.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12955406-AF47-61F4-4C0A-30C7BAC3D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586038"/>
            <a:ext cx="8642350" cy="17065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69F229FE-22B1-1377-DBCA-F6868B75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05038"/>
            <a:ext cx="8642350" cy="158432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7BCF7B8D-A926-6F22-FCEA-D52D99A31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66950"/>
            <a:ext cx="864235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2.	The number of permutations of </a:t>
            </a:r>
            <a:r>
              <a:rPr lang="en-US" altLang="zh-TW" sz="2800" i="1">
                <a:latin typeface="Arial" panose="020B0604020202020204" pitchFamily="34" charset="0"/>
              </a:rPr>
              <a:t>n</a:t>
            </a:r>
            <a:r>
              <a:rPr lang="en-US" altLang="zh-TW" sz="2800">
                <a:latin typeface="Arial" panose="020B0604020202020204" pitchFamily="34" charset="0"/>
              </a:rPr>
              <a:t> distinct objects taken </a:t>
            </a:r>
            <a:r>
              <a:rPr lang="en-US" altLang="zh-TW" sz="2800" i="1">
                <a:latin typeface="Arial" panose="020B0604020202020204" pitchFamily="34" charset="0"/>
              </a:rPr>
              <a:t>r</a:t>
            </a:r>
            <a:r>
              <a:rPr lang="en-US" altLang="zh-TW" sz="2800">
                <a:latin typeface="Arial" panose="020B0604020202020204" pitchFamily="34" charset="0"/>
              </a:rPr>
              <a:t> at a time without repetition,</a:t>
            </a:r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A301468-9D84-11DC-31DF-179EAA1D866D}"/>
              </a:ext>
            </a:extLst>
          </p:cNvPr>
          <p:cNvGrpSpPr>
            <a:grpSpLocks/>
          </p:cNvGrpSpPr>
          <p:nvPr/>
        </p:nvGrpSpPr>
        <p:grpSpPr bwMode="auto">
          <a:xfrm>
            <a:off x="6376988" y="2679700"/>
            <a:ext cx="2660650" cy="533400"/>
            <a:chOff x="1431" y="1832"/>
            <a:chExt cx="1676" cy="336"/>
          </a:xfrm>
        </p:grpSpPr>
        <p:sp>
          <p:nvSpPr>
            <p:cNvPr id="59407" name="Text Box 11">
              <a:extLst>
                <a:ext uri="{FF2B5EF4-FFF2-40B4-BE49-F238E27FC236}">
                  <a16:creationId xmlns:a16="http://schemas.microsoft.com/office/drawing/2014/main" id="{213CEBBA-5F44-CF5E-6A3E-8F068F53D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1838"/>
              <a:ext cx="16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denoted by     , </a:t>
              </a:r>
            </a:p>
          </p:txBody>
        </p:sp>
        <p:graphicFrame>
          <p:nvGraphicFramePr>
            <p:cNvPr id="59408" name="Object 12">
              <a:extLst>
                <a:ext uri="{FF2B5EF4-FFF2-40B4-BE49-F238E27FC236}">
                  <a16:creationId xmlns:a16="http://schemas.microsoft.com/office/drawing/2014/main" id="{CCFB4756-A72A-62D5-FC0B-43BB6B2F15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4" y="1832"/>
            <a:ext cx="3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215806" imgH="228501" progId="Equation.3">
                    <p:embed/>
                  </p:oleObj>
                </mc:Choice>
                <mc:Fallback>
                  <p:oleObj name="方程式" r:id="rId2" imgW="215806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4" y="1832"/>
                          <a:ext cx="3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AB61ED72-0390-2A78-F2E1-7C3A50EC3FF6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068638"/>
            <a:ext cx="7993062" cy="1096962"/>
            <a:chOff x="3233" y="-14"/>
            <a:chExt cx="4899" cy="691"/>
          </a:xfrm>
        </p:grpSpPr>
        <p:graphicFrame>
          <p:nvGraphicFramePr>
            <p:cNvPr id="59405" name="Object 19">
              <a:extLst>
                <a:ext uri="{FF2B5EF4-FFF2-40B4-BE49-F238E27FC236}">
                  <a16:creationId xmlns:a16="http://schemas.microsoft.com/office/drawing/2014/main" id="{E59DB5EA-14AD-B2DC-F01E-428C57ED94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4" y="-14"/>
            <a:ext cx="811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520700" imgH="419100" progId="Equation.3">
                    <p:embed/>
                  </p:oleObj>
                </mc:Choice>
                <mc:Fallback>
                  <p:oleObj name="方程式" r:id="rId4" imgW="520700" imgH="4191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6013" t="-12212"/>
                        <a:stretch>
                          <a:fillRect/>
                        </a:stretch>
                      </p:blipFill>
                      <p:spPr bwMode="auto">
                        <a:xfrm>
                          <a:off x="7144" y="-14"/>
                          <a:ext cx="811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6" name="Text Box 21">
              <a:extLst>
                <a:ext uri="{FF2B5EF4-FFF2-40B4-BE49-F238E27FC236}">
                  <a16:creationId xmlns:a16="http://schemas.microsoft.com/office/drawing/2014/main" id="{BE682A68-4CF7-9578-9B6D-CB4B38631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190"/>
              <a:ext cx="48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>
                  <a:latin typeface="Arial" panose="020B0604020202020204" pitchFamily="34" charset="0"/>
                </a:rPr>
                <a:t>is </a:t>
              </a:r>
              <a:r>
                <a:rPr lang="en-US" altLang="zh-TW" sz="2800" i="1">
                  <a:latin typeface="Arial" panose="020B0604020202020204" pitchFamily="34" charset="0"/>
                </a:rPr>
                <a:t>n </a:t>
              </a:r>
              <a:r>
                <a:rPr lang="en-US" altLang="zh-TW" sz="2800">
                  <a:latin typeface="Arial" panose="020B0604020202020204" pitchFamily="34" charset="0"/>
                  <a:sym typeface="Symbol" panose="05050102010706020507" pitchFamily="18" charset="2"/>
                </a:rPr>
                <a:t> (</a:t>
              </a:r>
              <a:r>
                <a:rPr lang="en-US" altLang="zh-TW" sz="2800" i="1">
                  <a:latin typeface="Arial" panose="020B0604020202020204" pitchFamily="34" charset="0"/>
                  <a:sym typeface="Symbol" panose="05050102010706020507" pitchFamily="18" charset="2"/>
                </a:rPr>
                <a:t>n </a:t>
              </a:r>
              <a:r>
                <a:rPr lang="en-US" altLang="zh-TW" sz="28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TW" sz="2800" i="1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2800">
                  <a:latin typeface="Arial" panose="020B0604020202020204" pitchFamily="34" charset="0"/>
                  <a:sym typeface="Symbol" panose="05050102010706020507" pitchFamily="18" charset="2"/>
                </a:rPr>
                <a:t>1)  (</a:t>
              </a:r>
              <a:r>
                <a:rPr lang="en-US" altLang="zh-TW" sz="2800" i="1">
                  <a:latin typeface="Arial" panose="020B0604020202020204" pitchFamily="34" charset="0"/>
                  <a:sym typeface="Symbol" panose="05050102010706020507" pitchFamily="18" charset="2"/>
                </a:rPr>
                <a:t>n </a:t>
              </a:r>
              <a:r>
                <a:rPr lang="en-US" altLang="zh-TW" sz="28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TW" sz="2800" i="1"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TW" sz="2800">
                  <a:latin typeface="Arial" panose="020B0604020202020204" pitchFamily="34" charset="0"/>
                  <a:sym typeface="Symbol" panose="05050102010706020507" pitchFamily="18" charset="2"/>
                </a:rPr>
                <a:t>2)  ...  (</a:t>
              </a:r>
              <a:r>
                <a:rPr lang="en-US" altLang="zh-TW" sz="2800" i="1">
                  <a:latin typeface="Arial" panose="020B0604020202020204" pitchFamily="34" charset="0"/>
                  <a:sym typeface="Symbol" panose="05050102010706020507" pitchFamily="18" charset="2"/>
                </a:rPr>
                <a:t>n </a:t>
              </a:r>
              <a:r>
                <a:rPr lang="en-US" altLang="zh-TW" sz="2800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TW" sz="2800" i="1">
                  <a:latin typeface="Arial" panose="020B0604020202020204" pitchFamily="34" charset="0"/>
                  <a:sym typeface="Symbol" panose="05050102010706020507" pitchFamily="18" charset="2"/>
                </a:rPr>
                <a:t> r </a:t>
              </a:r>
              <a:r>
                <a:rPr lang="en-US" altLang="zh-TW" sz="2800">
                  <a:latin typeface="Arial" panose="020B0604020202020204" pitchFamily="34" charset="0"/>
                  <a:sym typeface="Symbol" panose="05050102010706020507" pitchFamily="18" charset="2"/>
                </a:rPr>
                <a:t>+ 1) =             .</a:t>
              </a:r>
              <a:endParaRPr lang="en-US" altLang="zh-TW" sz="2800">
                <a:latin typeface="Arial" panose="020B0604020202020204" pitchFamily="34" charset="0"/>
              </a:endParaRPr>
            </a:p>
          </p:txBody>
        </p:sp>
      </p:grpSp>
      <p:sp>
        <p:nvSpPr>
          <p:cNvPr id="17" name="AutoShape 2">
            <a:extLst>
              <a:ext uri="{FF2B5EF4-FFF2-40B4-BE49-F238E27FC236}">
                <a16:creationId xmlns:a16="http://schemas.microsoft.com/office/drawing/2014/main" id="{8DBD8046-724D-55D6-51CA-2A96D209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365625"/>
            <a:ext cx="6408737" cy="1944688"/>
          </a:xfrm>
          <a:prstGeom prst="cloudCallout">
            <a:avLst>
              <a:gd name="adj1" fmla="val -58199"/>
              <a:gd name="adj2" fmla="val -27144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HK" altLang="zh-HK" sz="1800" i="1"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0571453E-0449-329A-EB3B-6B1B05A2B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4652963"/>
            <a:ext cx="4645025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Let us see how to use the above results to solve permutation problems.</a:t>
            </a:r>
          </a:p>
        </p:txBody>
      </p:sp>
      <p:pic>
        <p:nvPicPr>
          <p:cNvPr id="19" name="Picture 2" descr="Q:\Secondary (Maths)\[]Senior Maths\NSSMIA(Compulsory) 2nd Ed\Finalized\TRDVD\4A\[1] 5-Min Lec\Cartoon\Teacher and student artwork Tiff file\Teacher_M4.tif">
            <a:extLst>
              <a:ext uri="{FF2B5EF4-FFF2-40B4-BE49-F238E27FC236}">
                <a16:creationId xmlns:a16="http://schemas.microsoft.com/office/drawing/2014/main" id="{783CF529-713E-4E22-199F-6F8446E42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379913"/>
            <a:ext cx="1779587" cy="200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4" name="文字方塊 1">
            <a:extLst>
              <a:ext uri="{FF2B5EF4-FFF2-40B4-BE49-F238E27FC236}">
                <a16:creationId xmlns:a16="http://schemas.microsoft.com/office/drawing/2014/main" id="{6854DDC1-EFB8-F12F-8765-97A2320B7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20713"/>
            <a:ext cx="3241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b="1">
                <a:latin typeface="Arial" panose="020B0604020202020204" pitchFamily="34" charset="0"/>
              </a:rPr>
              <a:t>Recall:</a:t>
            </a:r>
            <a:endParaRPr lang="zh-HK" altLang="en-US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7" grpId="0" animBg="1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F42303BC-C937-3DF7-0628-22383D82C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137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There are 7 distinct numbers 1, 3, 4, 5, 7, 8 and 9.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DF94A6CF-F3FE-339C-527B-70FCC1100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B4C67769-0C6F-4C3E-B13D-FC5BA065E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3198813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(a)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2BD7B66A-B521-2371-0FE5-534D5F613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3208338"/>
            <a:ext cx="491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7-digit numbers formed </a:t>
            </a:r>
          </a:p>
        </p:txBody>
      </p:sp>
      <p:sp>
        <p:nvSpPr>
          <p:cNvPr id="19" name="AutoShape 29">
            <a:extLst>
              <a:ext uri="{FF2B5EF4-FFF2-40B4-BE49-F238E27FC236}">
                <a16:creationId xmlns:a16="http://schemas.microsoft.com/office/drawing/2014/main" id="{BAA12AAB-BCEB-5E53-FE6F-89DD4E17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632075"/>
            <a:ext cx="5040312" cy="465138"/>
          </a:xfrm>
          <a:prstGeom prst="wedgeRoundRectCallout">
            <a:avLst>
              <a:gd name="adj1" fmla="val -6222"/>
              <a:gd name="adj2" fmla="val 73569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There are 7 distinct digits.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9DDE4BE-2E00-1F70-65B6-5D455391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28775"/>
            <a:ext cx="8713787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	How many 7-digit numbers can be formed by using the above 7 numbers without repetition?</a:t>
            </a:r>
          </a:p>
        </p:txBody>
      </p:sp>
      <p:sp>
        <p:nvSpPr>
          <p:cNvPr id="60424" name="Rectangle 20">
            <a:extLst>
              <a:ext uri="{FF2B5EF4-FFF2-40B4-BE49-F238E27FC236}">
                <a16:creationId xmlns:a16="http://schemas.microsoft.com/office/drawing/2014/main" id="{011273E7-F4FD-796A-11D6-A8B783B35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DC5D42E9-7D01-F20B-3DEB-39AB4FB27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252788"/>
          <a:ext cx="5889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79279" imgH="165028" progId="Equation.3">
                  <p:embed/>
                </p:oleObj>
              </mc:Choice>
              <mc:Fallback>
                <p:oleObj name="方程式" r:id="rId2" imgW="279279" imgH="165028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52788"/>
                        <a:ext cx="588963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17">
            <a:extLst>
              <a:ext uri="{FF2B5EF4-FFF2-40B4-BE49-F238E27FC236}">
                <a16:creationId xmlns:a16="http://schemas.microsoft.com/office/drawing/2014/main" id="{03CF0349-5ADF-1F0C-8921-646EA709D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9EC66147-D25C-00D9-4820-3039EC6F0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3235325"/>
          <a:ext cx="10652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08000" imgH="241300" progId="Equation.3">
                  <p:embed/>
                </p:oleObj>
              </mc:Choice>
              <mc:Fallback>
                <p:oleObj name="方程式" r:id="rId4" imgW="508000" imgH="2413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3235325"/>
                        <a:ext cx="10652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 animBg="1" autoUpdateAnimBg="0"/>
      <p:bldP spid="19" grpId="1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9F6819F5-00E1-F245-6388-771792C0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28775"/>
            <a:ext cx="8713787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(b)	How many 3-digit numbers can be formed by using the above 7 numbers without repetition?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1190A2FB-377C-1A67-1316-6DA3DD4E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D069FC88-6C72-9F03-F1DB-0690CE4C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3203575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(b)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63D482F5-B3B8-1ABE-7BC7-99888B648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3213100"/>
            <a:ext cx="491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3-digit numbers formed </a:t>
            </a:r>
          </a:p>
        </p:txBody>
      </p:sp>
      <p:graphicFrame>
        <p:nvGraphicFramePr>
          <p:cNvPr id="8" name="Object 17">
            <a:extLst>
              <a:ext uri="{FF2B5EF4-FFF2-40B4-BE49-F238E27FC236}">
                <a16:creationId xmlns:a16="http://schemas.microsoft.com/office/drawing/2014/main" id="{83CAED34-0756-C732-8ECB-608F0892C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0700" y="3213100"/>
          <a:ext cx="7096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61669" imgH="253890" progId="Equation.3">
                  <p:embed/>
                </p:oleObj>
              </mc:Choice>
              <mc:Fallback>
                <p:oleObj name="方程式" r:id="rId2" imgW="761669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3438" b="9062"/>
                      <a:stretch>
                        <a:fillRect/>
                      </a:stretch>
                    </p:blipFill>
                    <p:spPr bwMode="auto">
                      <a:xfrm>
                        <a:off x="5600700" y="3213100"/>
                        <a:ext cx="7096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90BD4E8C-D2D0-46C1-45AC-769A3D20F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3813" y="3213100"/>
          <a:ext cx="8318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761669" imgH="253890" progId="Equation.3">
                  <p:embed/>
                </p:oleObj>
              </mc:Choice>
              <mc:Fallback>
                <p:oleObj name="方程式" r:id="rId4" imgW="761669" imgH="2538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416"/>
                      <a:stretch>
                        <a:fillRect/>
                      </a:stretch>
                    </p:blipFill>
                    <p:spPr bwMode="auto">
                      <a:xfrm>
                        <a:off x="7643813" y="3213100"/>
                        <a:ext cx="8318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7">
            <a:extLst>
              <a:ext uri="{FF2B5EF4-FFF2-40B4-BE49-F238E27FC236}">
                <a16:creationId xmlns:a16="http://schemas.microsoft.com/office/drawing/2014/main" id="{A01F8068-74FD-9848-645A-197C32B88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2688" y="3255963"/>
          <a:ext cx="13493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672516" imgH="177646" progId="Equation.3">
                  <p:embed/>
                </p:oleObj>
              </mc:Choice>
              <mc:Fallback>
                <p:oleObj name="方程式" r:id="rId6" imgW="672516" imgH="17764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3255963"/>
                        <a:ext cx="13493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9">
            <a:extLst>
              <a:ext uri="{FF2B5EF4-FFF2-40B4-BE49-F238E27FC236}">
                <a16:creationId xmlns:a16="http://schemas.microsoft.com/office/drawing/2014/main" id="{025BDB3F-58D6-0369-99AD-76D93FCB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636838"/>
            <a:ext cx="5040313" cy="465137"/>
          </a:xfrm>
          <a:prstGeom prst="wedgeRoundRectCallout">
            <a:avLst>
              <a:gd name="adj1" fmla="val -6222"/>
              <a:gd name="adj2" fmla="val 73569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There are 7 distinct digits.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1450" name="Text Box 2">
            <a:extLst>
              <a:ext uri="{FF2B5EF4-FFF2-40B4-BE49-F238E27FC236}">
                <a16:creationId xmlns:a16="http://schemas.microsoft.com/office/drawing/2014/main" id="{8FB3FECB-4F9D-FC71-1B42-A15B318EA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137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There are 7 distinct numbers 1, 3, 4, 5, 7, 8 and 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6" grpId="0"/>
      <p:bldP spid="7" grpId="0"/>
      <p:bldP spid="19" grpId="0" animBg="1" autoUpdateAnimBg="0"/>
      <p:bldP spid="1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84CD1A29-5AFF-4F14-8F24-7F8A31248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28775"/>
            <a:ext cx="8713787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</a:rPr>
              <a:t>(c)	How many 3-digit numbers formed in (b) are 	divisible by 5?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85097F5D-5EA9-EF16-5CE8-98BE6AC5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A021EA5B-5BB1-DD55-2747-8A92FCC31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270827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75505194-F7CB-A1AA-73DB-1F75FD13C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2708275"/>
            <a:ext cx="75771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a 3-digit number formed in (b) to be divisible by 5, 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CF34F717-ECA2-6CC4-CE14-4BEC19A3E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3109913"/>
            <a:ext cx="319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its last digit must be 5.</a:t>
            </a:r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0D39E034-52B0-0E52-1A80-F03D1D5ED8EB}"/>
              </a:ext>
            </a:extLst>
          </p:cNvPr>
          <p:cNvSpPr/>
          <p:nvPr/>
        </p:nvSpPr>
        <p:spPr>
          <a:xfrm rot="5400000">
            <a:off x="3226594" y="4302919"/>
            <a:ext cx="219075" cy="11858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3519C70-ED10-CE74-4DB6-B3164A2FE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5097463"/>
            <a:ext cx="48847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1800">
                <a:latin typeface="Arial" panose="020B0604020202020204" pitchFamily="34" charset="0"/>
              </a:rPr>
              <a:t>Choose 2 numbers from the remaining </a:t>
            </a:r>
            <a:br>
              <a:rPr lang="en-US" altLang="zh-HK" sz="1800">
                <a:latin typeface="Arial" panose="020B0604020202020204" pitchFamily="34" charset="0"/>
              </a:rPr>
            </a:br>
            <a:r>
              <a:rPr lang="en-US" altLang="zh-HK" sz="1800">
                <a:latin typeface="Arial" panose="020B0604020202020204" pitchFamily="34" charset="0"/>
              </a:rPr>
              <a:t>6 numbers and arrange them in order.</a:t>
            </a:r>
            <a:endParaRPr lang="zh-HK" altLang="en-US" sz="1800">
              <a:latin typeface="Arial" panose="020B0604020202020204" pitchFamily="34" charset="0"/>
            </a:endParaRPr>
          </a:p>
        </p:txBody>
      </p:sp>
      <p:sp>
        <p:nvSpPr>
          <p:cNvPr id="62473" name="Text Box 2">
            <a:extLst>
              <a:ext uri="{FF2B5EF4-FFF2-40B4-BE49-F238E27FC236}">
                <a16:creationId xmlns:a16="http://schemas.microsoft.com/office/drawing/2014/main" id="{C89F24CA-255D-E332-6D3B-B8CF0AD72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137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There are 7 distinct numbers 1, 3, 4, 5, 7, 8 and 9.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403A0BF-52D7-6F5E-9A1F-8B3E5CFA0BE6}"/>
              </a:ext>
            </a:extLst>
          </p:cNvPr>
          <p:cNvGrpSpPr>
            <a:grpSpLocks/>
          </p:cNvGrpSpPr>
          <p:nvPr/>
        </p:nvGrpSpPr>
        <p:grpSpPr bwMode="auto">
          <a:xfrm>
            <a:off x="2747963" y="4173538"/>
            <a:ext cx="1908175" cy="541337"/>
            <a:chOff x="2759052" y="4595404"/>
            <a:chExt cx="1908152" cy="541495"/>
          </a:xfrm>
        </p:grpSpPr>
        <p:sp>
          <p:nvSpPr>
            <p:cNvPr id="62475" name="文字方塊 23">
              <a:extLst>
                <a:ext uri="{FF2B5EF4-FFF2-40B4-BE49-F238E27FC236}">
                  <a16:creationId xmlns:a16="http://schemas.microsoft.com/office/drawing/2014/main" id="{81D5CE85-D663-3AFD-5209-ED26D8A13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204" y="4595404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>
                  <a:latin typeface="Arial" panose="020B0604020202020204" pitchFamily="34" charset="0"/>
                </a:rPr>
                <a:t>5</a:t>
              </a: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DF2CC2-E085-3BA1-85D2-467D6D445646}"/>
                </a:ext>
              </a:extLst>
            </p:cNvPr>
            <p:cNvSpPr/>
            <p:nvPr/>
          </p:nvSpPr>
          <p:spPr>
            <a:xfrm>
              <a:off x="2759052" y="4596991"/>
              <a:ext cx="504819" cy="5399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5A8542C-F5D3-AA97-662D-26DC1965E439}"/>
                </a:ext>
              </a:extLst>
            </p:cNvPr>
            <p:cNvSpPr/>
            <p:nvPr/>
          </p:nvSpPr>
          <p:spPr>
            <a:xfrm>
              <a:off x="3440081" y="4596991"/>
              <a:ext cx="504819" cy="5399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 animBg="1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3">
            <a:extLst>
              <a:ext uri="{FF2B5EF4-FFF2-40B4-BE49-F238E27FC236}">
                <a16:creationId xmlns:a16="http://schemas.microsoft.com/office/drawing/2014/main" id="{B34FC854-CCBC-029F-C811-3A99299A4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AF6EA0F3-D20C-D408-B8CC-005AD52DB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3592513"/>
            <a:ext cx="6843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	Number of choices for 1st digit and 2nd digit </a:t>
            </a:r>
          </a:p>
        </p:txBody>
      </p:sp>
      <p:graphicFrame>
        <p:nvGraphicFramePr>
          <p:cNvPr id="14" name="Object 23">
            <a:extLst>
              <a:ext uri="{FF2B5EF4-FFF2-40B4-BE49-F238E27FC236}">
                <a16:creationId xmlns:a16="http://schemas.microsoft.com/office/drawing/2014/main" id="{ADEE6E76-BB12-DD5C-BDE1-BCC7F8471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9513" y="3573463"/>
          <a:ext cx="647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42751" imgH="431613" progId="Equation.3">
                  <p:embed/>
                </p:oleObj>
              </mc:Choice>
              <mc:Fallback>
                <p:oleObj name="方程式" r:id="rId2" imgW="342751" imgH="4316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74" b="41835"/>
                      <a:stretch>
                        <a:fillRect/>
                      </a:stretch>
                    </p:blipFill>
                    <p:spPr bwMode="auto">
                      <a:xfrm>
                        <a:off x="7529513" y="3573463"/>
                        <a:ext cx="6477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4">
            <a:extLst>
              <a:ext uri="{FF2B5EF4-FFF2-40B4-BE49-F238E27FC236}">
                <a16:creationId xmlns:a16="http://schemas.microsoft.com/office/drawing/2014/main" id="{73438017-D13A-0493-B06D-47556DE85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5202238"/>
            <a:ext cx="447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	The required number is 30.</a:t>
            </a:r>
          </a:p>
        </p:txBody>
      </p:sp>
      <p:graphicFrame>
        <p:nvGraphicFramePr>
          <p:cNvPr id="16" name="Object 25">
            <a:extLst>
              <a:ext uri="{FF2B5EF4-FFF2-40B4-BE49-F238E27FC236}">
                <a16:creationId xmlns:a16="http://schemas.microsoft.com/office/drawing/2014/main" id="{6A3C19A0-9B49-899A-4000-A65AA3B1C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2363" y="4446588"/>
          <a:ext cx="7604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42751" imgH="431613" progId="Equation.3">
                  <p:embed/>
                </p:oleObj>
              </mc:Choice>
              <mc:Fallback>
                <p:oleObj name="方程式" r:id="rId4" imgW="342751" imgH="4316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623" t="58165"/>
                      <a:stretch>
                        <a:fillRect/>
                      </a:stretch>
                    </p:blipFill>
                    <p:spPr bwMode="auto">
                      <a:xfrm>
                        <a:off x="7472363" y="4446588"/>
                        <a:ext cx="7604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>
            <a:extLst>
              <a:ext uri="{FF2B5EF4-FFF2-40B4-BE49-F238E27FC236}">
                <a16:creationId xmlns:a16="http://schemas.microsoft.com/office/drawing/2014/main" id="{69D9B1D4-99FF-F3C3-6C71-BDD7058BC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9038" y="4060825"/>
          <a:ext cx="9413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469696" imgH="177723" progId="Equation.3">
                  <p:embed/>
                </p:oleObj>
              </mc:Choice>
              <mc:Fallback>
                <p:oleObj name="方程式" r:id="rId5" imgW="469696" imgH="17772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038" y="4060825"/>
                        <a:ext cx="9413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群組 1">
            <a:extLst>
              <a:ext uri="{FF2B5EF4-FFF2-40B4-BE49-F238E27FC236}">
                <a16:creationId xmlns:a16="http://schemas.microsoft.com/office/drawing/2014/main" id="{91A94977-64E2-9164-EFE0-520384C9A498}"/>
              </a:ext>
            </a:extLst>
          </p:cNvPr>
          <p:cNvGrpSpPr>
            <a:grpSpLocks/>
          </p:cNvGrpSpPr>
          <p:nvPr/>
        </p:nvGrpSpPr>
        <p:grpSpPr bwMode="auto">
          <a:xfrm>
            <a:off x="2747963" y="4173538"/>
            <a:ext cx="1908175" cy="541337"/>
            <a:chOff x="2759052" y="4595404"/>
            <a:chExt cx="1908152" cy="541495"/>
          </a:xfrm>
        </p:grpSpPr>
        <p:sp>
          <p:nvSpPr>
            <p:cNvPr id="63504" name="文字方塊 23">
              <a:extLst>
                <a:ext uri="{FF2B5EF4-FFF2-40B4-BE49-F238E27FC236}">
                  <a16:creationId xmlns:a16="http://schemas.microsoft.com/office/drawing/2014/main" id="{A8868537-31CC-C63E-C5F9-DDAE4351E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204" y="4595404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HK" sz="2800">
                  <a:latin typeface="Arial" panose="020B0604020202020204" pitchFamily="34" charset="0"/>
                </a:rPr>
                <a:t>5</a:t>
              </a:r>
              <a:endParaRPr lang="zh-HK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58608C2-96E5-6FA0-CB48-2517A39A8C98}"/>
                </a:ext>
              </a:extLst>
            </p:cNvPr>
            <p:cNvSpPr/>
            <p:nvPr/>
          </p:nvSpPr>
          <p:spPr>
            <a:xfrm>
              <a:off x="2759052" y="4596991"/>
              <a:ext cx="504819" cy="5399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17951CB-C972-5F13-D0C2-34557376266B}"/>
                </a:ext>
              </a:extLst>
            </p:cNvPr>
            <p:cNvSpPr/>
            <p:nvPr/>
          </p:nvSpPr>
          <p:spPr>
            <a:xfrm>
              <a:off x="3440081" y="4596991"/>
              <a:ext cx="504819" cy="5399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HK" altLang="en-US"/>
            </a:p>
          </p:txBody>
        </p:sp>
      </p:grpSp>
      <p:pic>
        <p:nvPicPr>
          <p:cNvPr id="17" name="Picture 45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4A1F04A9-8F33-49D4-AF65-CE0E5776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3">
            <a:hlinkClick r:id="rId9" action="ppaction://hlinkpres?slideindex=1&amp;slidetitle="/>
            <a:extLst>
              <a:ext uri="{FF2B5EF4-FFF2-40B4-BE49-F238E27FC236}">
                <a16:creationId xmlns:a16="http://schemas.microsoft.com/office/drawing/2014/main" id="{9D338D15-145E-E878-8CC4-A0FB98BF9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9" name="Text Box 2">
            <a:extLst>
              <a:ext uri="{FF2B5EF4-FFF2-40B4-BE49-F238E27FC236}">
                <a16:creationId xmlns:a16="http://schemas.microsoft.com/office/drawing/2014/main" id="{709B62AC-63C5-A650-4B71-3369E75A4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28775"/>
            <a:ext cx="8713787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</a:rPr>
              <a:t>(c)	How many 3-digit numbers formed in (b) are 	divisible by 5?</a:t>
            </a:r>
          </a:p>
        </p:txBody>
      </p:sp>
      <p:sp>
        <p:nvSpPr>
          <p:cNvPr id="63500" name="Text Box 2">
            <a:extLst>
              <a:ext uri="{FF2B5EF4-FFF2-40B4-BE49-F238E27FC236}">
                <a16:creationId xmlns:a16="http://schemas.microsoft.com/office/drawing/2014/main" id="{30F4201E-B10F-8A16-A9BC-6C6DDD2CA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71378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There are 7 distinct numbers 1, 3, 4, 5, 7, 8 and 9.</a:t>
            </a:r>
          </a:p>
        </p:txBody>
      </p:sp>
      <p:sp>
        <p:nvSpPr>
          <p:cNvPr id="63501" name="Text Box 19">
            <a:extLst>
              <a:ext uri="{FF2B5EF4-FFF2-40B4-BE49-F238E27FC236}">
                <a16:creationId xmlns:a16="http://schemas.microsoft.com/office/drawing/2014/main" id="{4EC623AB-C8D9-BEAF-5B5B-8589E83C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270827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(c)</a:t>
            </a:r>
          </a:p>
        </p:txBody>
      </p:sp>
      <p:sp>
        <p:nvSpPr>
          <p:cNvPr id="63502" name="Text Box 20">
            <a:extLst>
              <a:ext uri="{FF2B5EF4-FFF2-40B4-BE49-F238E27FC236}">
                <a16:creationId xmlns:a16="http://schemas.microsoft.com/office/drawing/2014/main" id="{BAB0A7E4-5C6A-6656-ECF6-09D33C7C3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2708275"/>
            <a:ext cx="75771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For a 3-digit number formed in (b) to be divisible by 5, </a:t>
            </a:r>
          </a:p>
        </p:txBody>
      </p:sp>
      <p:sp>
        <p:nvSpPr>
          <p:cNvPr id="63503" name="Text Box 21">
            <a:extLst>
              <a:ext uri="{FF2B5EF4-FFF2-40B4-BE49-F238E27FC236}">
                <a16:creationId xmlns:a16="http://schemas.microsoft.com/office/drawing/2014/main" id="{682EC702-3212-E3D9-B989-8144AE365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3109913"/>
            <a:ext cx="319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its last digit must be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>
            <a:extLst>
              <a:ext uri="{FF2B5EF4-FFF2-40B4-BE49-F238E27FC236}">
                <a16:creationId xmlns:a16="http://schemas.microsoft.com/office/drawing/2014/main" id="{A895352C-14EF-E544-C4E7-7018F91FC4FB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4292600"/>
            <a:ext cx="5710238" cy="985838"/>
            <a:chOff x="158" y="2115"/>
            <a:chExt cx="3597" cy="621"/>
          </a:xfrm>
        </p:grpSpPr>
        <p:sp>
          <p:nvSpPr>
            <p:cNvPr id="64525" name="Text Box 3">
              <a:extLst>
                <a:ext uri="{FF2B5EF4-FFF2-40B4-BE49-F238E27FC236}">
                  <a16:creationId xmlns:a16="http://schemas.microsoft.com/office/drawing/2014/main" id="{DDED3CAA-368A-6AE0-A519-7CCD8578E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115"/>
              <a:ext cx="359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(a)	Number of </a:t>
              </a:r>
              <a:r>
                <a:rPr lang="en-US" altLang="zh-TW" sz="2400">
                  <a:solidFill>
                    <a:srgbClr val="008000"/>
                  </a:solidFill>
                  <a:latin typeface="Arial" panose="020B0604020202020204" pitchFamily="34" charset="0"/>
                </a:rPr>
                <a:t>6</a:t>
              </a:r>
              <a:r>
                <a:rPr lang="en-US" altLang="zh-TW" sz="2400">
                  <a:latin typeface="Arial" panose="020B0604020202020204" pitchFamily="34" charset="0"/>
                </a:rPr>
                <a:t>-letter strings formed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Symbol" panose="05050102010706020507" pitchFamily="18" charset="2"/>
                </a:rPr>
                <a:t>	=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</a:p>
          </p:txBody>
        </p:sp>
        <p:graphicFrame>
          <p:nvGraphicFramePr>
            <p:cNvPr id="64526" name="Object 4">
              <a:extLst>
                <a:ext uri="{FF2B5EF4-FFF2-40B4-BE49-F238E27FC236}">
                  <a16:creationId xmlns:a16="http://schemas.microsoft.com/office/drawing/2014/main" id="{D15D63E2-BCD7-9A25-8677-C76BDE6E26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6" y="2372"/>
            <a:ext cx="18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545863" imgH="241195" progId="Equation.3">
                    <p:embed/>
                  </p:oleObj>
                </mc:Choice>
                <mc:Fallback>
                  <p:oleObj name="方程式" r:id="rId2" imgW="545863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6625" b="-5650"/>
                        <a:stretch>
                          <a:fillRect/>
                        </a:stretch>
                      </p:blipFill>
                      <p:spPr bwMode="auto">
                        <a:xfrm>
                          <a:off x="906" y="2372"/>
                          <a:ext cx="18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5" name="Text Box 7">
            <a:extLst>
              <a:ext uri="{FF2B5EF4-FFF2-40B4-BE49-F238E27FC236}">
                <a16:creationId xmlns:a16="http://schemas.microsoft.com/office/drawing/2014/main" id="{63F61939-4787-4D37-7774-57440F08A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182688"/>
            <a:ext cx="80645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6 distinct letters are shown below.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	How many </a:t>
            </a:r>
            <a:r>
              <a:rPr lang="en-US" altLang="zh-TW" sz="2800">
                <a:solidFill>
                  <a:srgbClr val="008000"/>
                </a:solidFill>
                <a:latin typeface="Arial" panose="020B0604020202020204" pitchFamily="34" charset="0"/>
              </a:rPr>
              <a:t>6</a:t>
            </a:r>
            <a:r>
              <a:rPr lang="en-US" altLang="zh-TW" sz="2800">
                <a:latin typeface="Arial" panose="020B0604020202020204" pitchFamily="34" charset="0"/>
              </a:rPr>
              <a:t>-letter strings can be formed by 	using the above 6 letters without repetition?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(b)	How many </a:t>
            </a:r>
            <a:r>
              <a:rPr lang="en-US" altLang="zh-TW" sz="2800">
                <a:solidFill>
                  <a:srgbClr val="FF9900"/>
                </a:solidFill>
                <a:latin typeface="Arial" panose="020B0604020202020204" pitchFamily="34" charset="0"/>
              </a:rPr>
              <a:t>4</a:t>
            </a:r>
            <a:r>
              <a:rPr lang="en-US" altLang="zh-TW" sz="2800">
                <a:latin typeface="Arial" panose="020B0604020202020204" pitchFamily="34" charset="0"/>
              </a:rPr>
              <a:t>-letter strings can be formed by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</a:rPr>
              <a:t>	using the above 6 letters without repetition?</a:t>
            </a: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BEC0E7D3-5721-E34E-6CB8-D0D60B419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5661025"/>
          <a:ext cx="8683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45863" imgH="241195" progId="Equation.3">
                  <p:embed/>
                </p:oleObj>
              </mc:Choice>
              <mc:Fallback>
                <p:oleObj name="方程式" r:id="rId4" imgW="545863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001" t="-7062"/>
                      <a:stretch>
                        <a:fillRect/>
                      </a:stretch>
                    </p:blipFill>
                    <p:spPr bwMode="auto">
                      <a:xfrm>
                        <a:off x="1185863" y="5661025"/>
                        <a:ext cx="86836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20">
            <a:extLst>
              <a:ext uri="{FF2B5EF4-FFF2-40B4-BE49-F238E27FC236}">
                <a16:creationId xmlns:a16="http://schemas.microsoft.com/office/drawing/2014/main" id="{9245A11D-780D-577C-414E-B2B1FB50F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689100"/>
            <a:ext cx="6619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5400" b="1">
                <a:solidFill>
                  <a:srgbClr val="003399"/>
                </a:solidFill>
                <a:latin typeface="Bradley Hand ITC" panose="03070402050302030203" pitchFamily="66" charset="0"/>
              </a:rPr>
              <a:t>O</a:t>
            </a:r>
          </a:p>
        </p:txBody>
      </p:sp>
      <p:sp>
        <p:nvSpPr>
          <p:cNvPr id="64518" name="Rectangle 21">
            <a:extLst>
              <a:ext uri="{FF2B5EF4-FFF2-40B4-BE49-F238E27FC236}">
                <a16:creationId xmlns:a16="http://schemas.microsoft.com/office/drawing/2014/main" id="{2050DD77-95B7-D351-27E0-5341CF53C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1811338"/>
            <a:ext cx="6381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b="1">
                <a:solidFill>
                  <a:srgbClr val="7030A0"/>
                </a:solidFill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28686" name="Rectangle 22">
            <a:extLst>
              <a:ext uri="{FF2B5EF4-FFF2-40B4-BE49-F238E27FC236}">
                <a16:creationId xmlns:a16="http://schemas.microsoft.com/office/drawing/2014/main" id="{7AC5AD09-4F3F-2DDB-4AA4-ABCF697B4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1843088"/>
            <a:ext cx="6191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4800" b="1" dirty="0">
                <a:solidFill>
                  <a:schemeClr val="accent6"/>
                </a:solidFill>
                <a:latin typeface="Bradley Hand ITC" pitchFamily="66" charset="0"/>
              </a:rPr>
              <a:t>A</a:t>
            </a:r>
          </a:p>
        </p:txBody>
      </p:sp>
      <p:sp>
        <p:nvSpPr>
          <p:cNvPr id="64520" name="Rectangle 23">
            <a:extLst>
              <a:ext uri="{FF2B5EF4-FFF2-40B4-BE49-F238E27FC236}">
                <a16:creationId xmlns:a16="http://schemas.microsoft.com/office/drawing/2014/main" id="{452EF29B-FA36-263A-5497-717914859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1773238"/>
            <a:ext cx="6524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b="1">
                <a:solidFill>
                  <a:srgbClr val="FF0000"/>
                </a:solidFill>
                <a:latin typeface="Bradley Hand ITC" panose="03070402050302030203" pitchFamily="66" charset="0"/>
              </a:rPr>
              <a:t>N</a:t>
            </a:r>
          </a:p>
        </p:txBody>
      </p:sp>
      <p:sp>
        <p:nvSpPr>
          <p:cNvPr id="64521" name="Rectangle 24">
            <a:extLst>
              <a:ext uri="{FF2B5EF4-FFF2-40B4-BE49-F238E27FC236}">
                <a16:creationId xmlns:a16="http://schemas.microsoft.com/office/drawing/2014/main" id="{3C868B73-FF4D-95A3-570B-B98B6D8D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1628775"/>
            <a:ext cx="6318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b="1">
                <a:solidFill>
                  <a:srgbClr val="FF3399"/>
                </a:solidFill>
                <a:latin typeface="Bradley Hand ITC" panose="03070402050302030203" pitchFamily="66" charset="0"/>
              </a:rPr>
              <a:t>G</a:t>
            </a:r>
          </a:p>
        </p:txBody>
      </p:sp>
      <p:sp>
        <p:nvSpPr>
          <p:cNvPr id="64522" name="Rectangle 25">
            <a:extLst>
              <a:ext uri="{FF2B5EF4-FFF2-40B4-BE49-F238E27FC236}">
                <a16:creationId xmlns:a16="http://schemas.microsoft.com/office/drawing/2014/main" id="{82149979-06C6-20EA-BADE-C3A189DAB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700213"/>
            <a:ext cx="5540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b="1">
                <a:solidFill>
                  <a:srgbClr val="FFC000"/>
                </a:solidFill>
                <a:latin typeface="Bradley Hand ITC" panose="03070402050302030203" pitchFamily="66" charset="0"/>
              </a:rPr>
              <a:t>E</a:t>
            </a:r>
          </a:p>
        </p:txBody>
      </p:sp>
      <p:graphicFrame>
        <p:nvGraphicFramePr>
          <p:cNvPr id="25" name="Object 26">
            <a:extLst>
              <a:ext uri="{FF2B5EF4-FFF2-40B4-BE49-F238E27FC236}">
                <a16:creationId xmlns:a16="http://schemas.microsoft.com/office/drawing/2014/main" id="{48034FEF-D1C6-017F-9F72-C92D47701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5675" y="5060950"/>
          <a:ext cx="28527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219200" imgH="457200" progId="Equation.3">
                  <p:embed/>
                </p:oleObj>
              </mc:Choice>
              <mc:Fallback>
                <p:oleObj name="方程式" r:id="rId5" imgW="12192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287" t="-14706" b="54085"/>
                      <a:stretch>
                        <a:fillRect/>
                      </a:stretch>
                    </p:blipFill>
                    <p:spPr bwMode="auto">
                      <a:xfrm>
                        <a:off x="955675" y="5060950"/>
                        <a:ext cx="28527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4" name="Text Box 3">
            <a:extLst>
              <a:ext uri="{FF2B5EF4-FFF2-40B4-BE49-F238E27FC236}">
                <a16:creationId xmlns:a16="http://schemas.microsoft.com/office/drawing/2014/main" id="{D933F1A2-6957-7BB8-540A-96D3C9E34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FBE0701B-CEED-AEB2-FF84-EF957A8FC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444875"/>
          <a:ext cx="19304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803400" imgH="393700" progId="Equation.3">
                  <p:embed/>
                </p:oleObj>
              </mc:Choice>
              <mc:Fallback>
                <p:oleObj name="方程式" r:id="rId2" imgW="1803400" imgH="3937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419" r="43423"/>
                      <a:stretch>
                        <a:fillRect/>
                      </a:stretch>
                    </p:blipFill>
                    <p:spPr bwMode="auto">
                      <a:xfrm>
                        <a:off x="1331913" y="3444875"/>
                        <a:ext cx="19304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95FED07C-737B-6C71-EA33-6833AA0D4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448050"/>
          <a:ext cx="11509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803400" imgH="393700" progId="Equation.3">
                  <p:embed/>
                </p:oleObj>
              </mc:Choice>
              <mc:Fallback>
                <p:oleObj name="方程式" r:id="rId4" imgW="1803400" imgH="3937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4875" r="17725"/>
                      <a:stretch>
                        <a:fillRect/>
                      </a:stretch>
                    </p:blipFill>
                    <p:spPr bwMode="auto">
                      <a:xfrm>
                        <a:off x="3276600" y="3448050"/>
                        <a:ext cx="115093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8C2BD296-C952-4BEC-EE4B-8DFE29D5D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3725" y="3448050"/>
          <a:ext cx="7445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803400" imgH="393700" progId="Equation.3">
                  <p:embed/>
                </p:oleObj>
              </mc:Choice>
              <mc:Fallback>
                <p:oleObj name="方程式" r:id="rId6" imgW="1803400" imgH="3937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275"/>
                      <a:stretch>
                        <a:fillRect/>
                      </a:stretch>
                    </p:blipFill>
                    <p:spPr bwMode="auto">
                      <a:xfrm>
                        <a:off x="4403725" y="3448050"/>
                        <a:ext cx="74453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群組 14">
            <a:extLst>
              <a:ext uri="{FF2B5EF4-FFF2-40B4-BE49-F238E27FC236}">
                <a16:creationId xmlns:a16="http://schemas.microsoft.com/office/drawing/2014/main" id="{DF034364-F270-43FC-7D64-3259ACCC8FAD}"/>
              </a:ext>
            </a:extLst>
          </p:cNvPr>
          <p:cNvGrpSpPr>
            <a:grpSpLocks/>
          </p:cNvGrpSpPr>
          <p:nvPr/>
        </p:nvGrpSpPr>
        <p:grpSpPr bwMode="auto">
          <a:xfrm>
            <a:off x="204788" y="661988"/>
            <a:ext cx="8831262" cy="2695575"/>
            <a:chOff x="529704" y="3139661"/>
            <a:chExt cx="8832254" cy="2695063"/>
          </a:xfrm>
        </p:grpSpPr>
        <p:pic>
          <p:nvPicPr>
            <p:cNvPr id="28681" name="Picture 16" descr="Q:\Secondary (Maths)\[]Senior Maths\NSSMIA(Compulsory) 2nd Ed\Finalized\TRDVD\4A\[1] 5-Min Lec\Cartoon\Teacher and student artwork Tiff file\Teacher_M3.tif">
              <a:extLst>
                <a:ext uri="{FF2B5EF4-FFF2-40B4-BE49-F238E27FC236}">
                  <a16:creationId xmlns:a16="http://schemas.microsoft.com/office/drawing/2014/main" id="{ADB41506-086F-1ED2-36EF-37EF4EEFB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21004" y="3139661"/>
              <a:ext cx="2040954" cy="2695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682" name="群組 13">
              <a:extLst>
                <a:ext uri="{FF2B5EF4-FFF2-40B4-BE49-F238E27FC236}">
                  <a16:creationId xmlns:a16="http://schemas.microsoft.com/office/drawing/2014/main" id="{079FAE7B-49C9-C9DB-3AC1-629DD2F9F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704" y="3314444"/>
              <a:ext cx="6888038" cy="2304256"/>
              <a:chOff x="529704" y="3314444"/>
              <a:chExt cx="6888038" cy="2304256"/>
            </a:xfrm>
          </p:grpSpPr>
          <p:sp>
            <p:nvSpPr>
              <p:cNvPr id="28683" name="AutoShape 8">
                <a:extLst>
                  <a:ext uri="{FF2B5EF4-FFF2-40B4-BE49-F238E27FC236}">
                    <a16:creationId xmlns:a16="http://schemas.microsoft.com/office/drawing/2014/main" id="{76E3D440-7707-67D9-018F-FFBFBFA51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704" y="3314444"/>
                <a:ext cx="6888038" cy="2176447"/>
              </a:xfrm>
              <a:prstGeom prst="cloudCallout">
                <a:avLst>
                  <a:gd name="adj1" fmla="val 52977"/>
                  <a:gd name="adj2" fmla="val -37593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8684" name="Rectangle 18">
                <a:extLst>
                  <a:ext uri="{FF2B5EF4-FFF2-40B4-BE49-F238E27FC236}">
                    <a16:creationId xmlns:a16="http://schemas.microsoft.com/office/drawing/2014/main" id="{58614450-4C11-0767-9C3F-0E5A4D06A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81046" y="3802818"/>
                <a:ext cx="6192892" cy="1815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But we can also evaluate expressions involving factorial without calculator. For example,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zh-TW" sz="2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80E56B-8F1F-7374-E9BE-3605B236D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97425"/>
            <a:ext cx="85693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HK" sz="2800">
                <a:latin typeface="Arial" panose="020B0604020202020204" pitchFamily="34" charset="0"/>
              </a:rPr>
              <a:t>Factorial notation is useful in finding the number of arrangements or permutations.</a:t>
            </a:r>
            <a:endParaRPr lang="zh-HK" altLang="en-US" sz="2800">
              <a:latin typeface="Arial" panose="020B0604020202020204" pitchFamily="34" charset="0"/>
            </a:endParaRPr>
          </a:p>
        </p:txBody>
      </p:sp>
      <p:sp>
        <p:nvSpPr>
          <p:cNvPr id="28679" name="Rectangle 20">
            <a:extLst>
              <a:ext uri="{FF2B5EF4-FFF2-40B4-BE49-F238E27FC236}">
                <a16:creationId xmlns:a16="http://schemas.microsoft.com/office/drawing/2014/main" id="{CC9F232C-4AF9-71C9-7F87-CDE358D69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HK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6AE3832E-D6F5-4DC4-9903-8A1DBAEC19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435350"/>
          <a:ext cx="10906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444307" imgH="393529" progId="Equation.3">
                  <p:embed/>
                </p:oleObj>
              </mc:Choice>
              <mc:Fallback>
                <p:oleObj name="方程式" r:id="rId8" imgW="444307" imgH="393529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35350"/>
                        <a:ext cx="10906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8">
            <a:extLst>
              <a:ext uri="{FF2B5EF4-FFF2-40B4-BE49-F238E27FC236}">
                <a16:creationId xmlns:a16="http://schemas.microsoft.com/office/drawing/2014/main" id="{867AAC64-450A-1FA1-F7D9-E11E8E1B70DA}"/>
              </a:ext>
            </a:extLst>
          </p:cNvPr>
          <p:cNvGrpSpPr>
            <a:grpSpLocks/>
          </p:cNvGrpSpPr>
          <p:nvPr/>
        </p:nvGrpSpPr>
        <p:grpSpPr bwMode="auto">
          <a:xfrm>
            <a:off x="242888" y="4295775"/>
            <a:ext cx="5710237" cy="890588"/>
            <a:chOff x="158" y="3112"/>
            <a:chExt cx="3117" cy="561"/>
          </a:xfrm>
        </p:grpSpPr>
        <p:sp>
          <p:nvSpPr>
            <p:cNvPr id="65549" name="Text Box 11">
              <a:extLst>
                <a:ext uri="{FF2B5EF4-FFF2-40B4-BE49-F238E27FC236}">
                  <a16:creationId xmlns:a16="http://schemas.microsoft.com/office/drawing/2014/main" id="{A430EF29-6E81-940D-2573-412E5D26D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12"/>
              <a:ext cx="311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(b)	Number of </a:t>
              </a:r>
              <a:r>
                <a:rPr lang="en-US" altLang="zh-TW" sz="2400">
                  <a:solidFill>
                    <a:srgbClr val="FF9900"/>
                  </a:solidFill>
                  <a:latin typeface="Arial" panose="020B0604020202020204" pitchFamily="34" charset="0"/>
                </a:rPr>
                <a:t>4</a:t>
              </a:r>
              <a:r>
                <a:rPr lang="en-US" altLang="zh-TW" sz="2400">
                  <a:latin typeface="Arial" panose="020B0604020202020204" pitchFamily="34" charset="0"/>
                </a:rPr>
                <a:t>-letter strings formed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Symbol" panose="05050102010706020507" pitchFamily="18" charset="2"/>
                </a:rPr>
                <a:t>	=</a:t>
              </a:r>
              <a:r>
                <a:rPr lang="en-US" altLang="zh-TW" sz="2400">
                  <a:latin typeface="Arial" panose="020B0604020202020204" pitchFamily="34" charset="0"/>
                </a:rPr>
                <a:t> </a:t>
              </a:r>
            </a:p>
          </p:txBody>
        </p:sp>
        <p:graphicFrame>
          <p:nvGraphicFramePr>
            <p:cNvPr id="65550" name="Object 12">
              <a:extLst>
                <a:ext uri="{FF2B5EF4-FFF2-40B4-BE49-F238E27FC236}">
                  <a16:creationId xmlns:a16="http://schemas.microsoft.com/office/drawing/2014/main" id="{6D70A09C-22A8-4352-5AAC-DC37CEF312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6" y="3371"/>
            <a:ext cx="26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647419" imgH="253890" progId="Equation.3">
                    <p:embed/>
                  </p:oleObj>
                </mc:Choice>
                <mc:Fallback>
                  <p:oleObj name="方程式" r:id="rId2" imgW="647419" imgH="25389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66771" b="7219"/>
                        <a:stretch>
                          <a:fillRect/>
                        </a:stretch>
                      </p:blipFill>
                      <p:spPr bwMode="auto">
                        <a:xfrm>
                          <a:off x="846" y="3371"/>
                          <a:ext cx="26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B2B5AA6-E82C-BEE7-7D4C-2D7676877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5027613"/>
          <a:ext cx="23796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89000" imgH="457200" progId="Equation.3">
                  <p:embed/>
                </p:oleObj>
              </mc:Choice>
              <mc:Fallback>
                <p:oleObj name="方程式" r:id="rId4" imgW="8890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287" t="-14706" b="54085"/>
                      <a:stretch>
                        <a:fillRect/>
                      </a:stretch>
                    </p:blipFill>
                    <p:spPr bwMode="auto">
                      <a:xfrm>
                        <a:off x="1017588" y="5027613"/>
                        <a:ext cx="23796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>
            <a:extLst>
              <a:ext uri="{FF2B5EF4-FFF2-40B4-BE49-F238E27FC236}">
                <a16:creationId xmlns:a16="http://schemas.microsoft.com/office/drawing/2014/main" id="{91206AC0-8CF6-D59E-EC10-934B30925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775" y="5549900"/>
          <a:ext cx="24431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889000" imgH="457200" progId="Equation.3">
                  <p:embed/>
                </p:oleObj>
              </mc:Choice>
              <mc:Fallback>
                <p:oleObj name="方程式" r:id="rId6" imgW="8890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8287" t="45915"/>
                      <a:stretch>
                        <a:fillRect/>
                      </a:stretch>
                    </p:blipFill>
                    <p:spPr bwMode="auto">
                      <a:xfrm>
                        <a:off x="993775" y="5549900"/>
                        <a:ext cx="24431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Text Box 3">
            <a:extLst>
              <a:ext uri="{FF2B5EF4-FFF2-40B4-BE49-F238E27FC236}">
                <a16:creationId xmlns:a16="http://schemas.microsoft.com/office/drawing/2014/main" id="{1D87578E-40F3-8E1A-83A4-45290E54A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sp>
        <p:nvSpPr>
          <p:cNvPr id="65542" name="Text Box 7">
            <a:extLst>
              <a:ext uri="{FF2B5EF4-FFF2-40B4-BE49-F238E27FC236}">
                <a16:creationId xmlns:a16="http://schemas.microsoft.com/office/drawing/2014/main" id="{8AF7C003-2AB6-02E4-A6D5-BA98D1C3A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182688"/>
            <a:ext cx="80645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6 distinct letters are shown below.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(a)	How many </a:t>
            </a:r>
            <a:r>
              <a:rPr lang="en-US" altLang="zh-TW" sz="2800">
                <a:solidFill>
                  <a:srgbClr val="008000"/>
                </a:solidFill>
                <a:latin typeface="Arial" panose="020B0604020202020204" pitchFamily="34" charset="0"/>
              </a:rPr>
              <a:t>6</a:t>
            </a:r>
            <a:r>
              <a:rPr lang="en-US" altLang="zh-TW" sz="2800">
                <a:latin typeface="Arial" panose="020B0604020202020204" pitchFamily="34" charset="0"/>
              </a:rPr>
              <a:t>-letter strings can be formed by 	using the above 6 letters without repetition?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(b)	How many </a:t>
            </a:r>
            <a:r>
              <a:rPr lang="en-US" altLang="zh-TW" sz="2800">
                <a:solidFill>
                  <a:srgbClr val="FF9900"/>
                </a:solidFill>
                <a:latin typeface="Arial" panose="020B0604020202020204" pitchFamily="34" charset="0"/>
              </a:rPr>
              <a:t>4</a:t>
            </a:r>
            <a:r>
              <a:rPr lang="en-US" altLang="zh-TW" sz="2800">
                <a:latin typeface="Arial" panose="020B0604020202020204" pitchFamily="34" charset="0"/>
              </a:rPr>
              <a:t>-letter strings can be formed by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800">
                <a:latin typeface="Arial" panose="020B0604020202020204" pitchFamily="34" charset="0"/>
              </a:rPr>
              <a:t>	using the above 6 letters without repetition?</a:t>
            </a:r>
          </a:p>
        </p:txBody>
      </p:sp>
      <p:sp>
        <p:nvSpPr>
          <p:cNvPr id="65543" name="Text Box 20">
            <a:extLst>
              <a:ext uri="{FF2B5EF4-FFF2-40B4-BE49-F238E27FC236}">
                <a16:creationId xmlns:a16="http://schemas.microsoft.com/office/drawing/2014/main" id="{CC560D50-1D8A-76A3-6197-DD7CFC666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689100"/>
            <a:ext cx="6619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5400" b="1">
                <a:solidFill>
                  <a:srgbClr val="003399"/>
                </a:solidFill>
                <a:latin typeface="Bradley Hand ITC" panose="03070402050302030203" pitchFamily="66" charset="0"/>
              </a:rPr>
              <a:t>O</a:t>
            </a:r>
          </a:p>
        </p:txBody>
      </p:sp>
      <p:sp>
        <p:nvSpPr>
          <p:cNvPr id="65544" name="Rectangle 21">
            <a:extLst>
              <a:ext uri="{FF2B5EF4-FFF2-40B4-BE49-F238E27FC236}">
                <a16:creationId xmlns:a16="http://schemas.microsoft.com/office/drawing/2014/main" id="{74ED504D-A0BB-6806-3C20-F1D0EC53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963" y="1811338"/>
            <a:ext cx="6381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b="1">
                <a:solidFill>
                  <a:srgbClr val="7030A0"/>
                </a:solidFill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DE23C2B2-BEC7-A62B-F9C9-64D6E385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1843088"/>
            <a:ext cx="6191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4800" b="1" dirty="0">
                <a:solidFill>
                  <a:schemeClr val="accent6"/>
                </a:solidFill>
                <a:latin typeface="Bradley Hand ITC" pitchFamily="66" charset="0"/>
              </a:rPr>
              <a:t>A</a:t>
            </a:r>
          </a:p>
        </p:txBody>
      </p:sp>
      <p:sp>
        <p:nvSpPr>
          <p:cNvPr id="65546" name="Rectangle 23">
            <a:extLst>
              <a:ext uri="{FF2B5EF4-FFF2-40B4-BE49-F238E27FC236}">
                <a16:creationId xmlns:a16="http://schemas.microsoft.com/office/drawing/2014/main" id="{591A7CE2-E0CE-DFEC-B48C-5D9F1B6CC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1773238"/>
            <a:ext cx="6524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b="1">
                <a:solidFill>
                  <a:srgbClr val="FF0000"/>
                </a:solidFill>
                <a:latin typeface="Bradley Hand ITC" panose="03070402050302030203" pitchFamily="66" charset="0"/>
              </a:rPr>
              <a:t>N</a:t>
            </a:r>
          </a:p>
        </p:txBody>
      </p:sp>
      <p:sp>
        <p:nvSpPr>
          <p:cNvPr id="65547" name="Rectangle 24">
            <a:extLst>
              <a:ext uri="{FF2B5EF4-FFF2-40B4-BE49-F238E27FC236}">
                <a16:creationId xmlns:a16="http://schemas.microsoft.com/office/drawing/2014/main" id="{120BCA28-7D62-5685-3CFF-721E8673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1628775"/>
            <a:ext cx="6318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b="1">
                <a:solidFill>
                  <a:srgbClr val="FF3399"/>
                </a:solidFill>
                <a:latin typeface="Bradley Hand ITC" panose="03070402050302030203" pitchFamily="66" charset="0"/>
              </a:rPr>
              <a:t>G</a:t>
            </a:r>
          </a:p>
        </p:txBody>
      </p:sp>
      <p:sp>
        <p:nvSpPr>
          <p:cNvPr id="65548" name="Rectangle 25">
            <a:extLst>
              <a:ext uri="{FF2B5EF4-FFF2-40B4-BE49-F238E27FC236}">
                <a16:creationId xmlns:a16="http://schemas.microsoft.com/office/drawing/2014/main" id="{842D6BE8-3951-E923-62C9-9A0C90F08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700213"/>
            <a:ext cx="554037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800" b="1">
                <a:solidFill>
                  <a:srgbClr val="FFC000"/>
                </a:solidFill>
                <a:latin typeface="Bradley Hand ITC" panose="03070402050302030203" pitchFamily="66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7">
            <a:extLst>
              <a:ext uri="{FF2B5EF4-FFF2-40B4-BE49-F238E27FC236}">
                <a16:creationId xmlns:a16="http://schemas.microsoft.com/office/drawing/2014/main" id="{084C3209-0EAA-A653-CFF6-340863E63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066800"/>
            <a:ext cx="82073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4 male and 5 female models are selected from 6 male and 8 female models to stand on a stage. In how many ways can they be arranged in a row if models of the same sex must stand next to each other?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0676FB6E-3C20-F56E-5FA0-81D27AAB2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2827338"/>
            <a:ext cx="604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the male models stand on the left.</a:t>
            </a:r>
          </a:p>
        </p:txBody>
      </p:sp>
      <p:graphicFrame>
        <p:nvGraphicFramePr>
          <p:cNvPr id="8" name="Group 62">
            <a:extLst>
              <a:ext uri="{FF2B5EF4-FFF2-40B4-BE49-F238E27FC236}">
                <a16:creationId xmlns:a16="http://schemas.microsoft.com/office/drawing/2014/main" id="{7A623676-6AFC-243A-7B7C-561DDEB7728A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3332163"/>
          <a:ext cx="5832475" cy="457200"/>
        </p:xfrm>
        <a:graphic>
          <a:graphicData uri="http://schemas.openxmlformats.org/drawingml/2006/table">
            <a:tbl>
              <a:tblPr/>
              <a:tblGrid>
                <a:gridCol w="2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 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 female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Group 50">
            <a:extLst>
              <a:ext uri="{FF2B5EF4-FFF2-40B4-BE49-F238E27FC236}">
                <a16:creationId xmlns:a16="http://schemas.microsoft.com/office/drawing/2014/main" id="{5EE64E05-E026-0D71-8B3F-AED8A334566C}"/>
              </a:ext>
            </a:extLst>
          </p:cNvPr>
          <p:cNvGrpSpPr>
            <a:grpSpLocks/>
          </p:cNvGrpSpPr>
          <p:nvPr/>
        </p:nvGrpSpPr>
        <p:grpSpPr bwMode="auto">
          <a:xfrm>
            <a:off x="73025" y="4089400"/>
            <a:ext cx="4356100" cy="1006475"/>
            <a:chOff x="158" y="3294"/>
            <a:chExt cx="3175" cy="634"/>
          </a:xfrm>
        </p:grpSpPr>
        <p:sp>
          <p:nvSpPr>
            <p:cNvPr id="66577" name="AutoShape 47">
              <a:extLst>
                <a:ext uri="{FF2B5EF4-FFF2-40B4-BE49-F238E27FC236}">
                  <a16:creationId xmlns:a16="http://schemas.microsoft.com/office/drawing/2014/main" id="{3C849E75-E73E-6DD5-C876-64C085EC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294"/>
              <a:ext cx="3175" cy="634"/>
            </a:xfrm>
            <a:prstGeom prst="wedgeRoundRectCallout">
              <a:avLst>
                <a:gd name="adj1" fmla="val 1653"/>
                <a:gd name="adj2" fmla="val -79204"/>
                <a:gd name="adj3" fmla="val 16667"/>
              </a:avLst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ts val="6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Number of ways of choosing 4 male models from the 6 male models and arrange them in order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aphicFrame>
          <p:nvGraphicFramePr>
            <p:cNvPr id="66578" name="Object 49">
              <a:extLst>
                <a:ext uri="{FF2B5EF4-FFF2-40B4-BE49-F238E27FC236}">
                  <a16:creationId xmlns:a16="http://schemas.microsoft.com/office/drawing/2014/main" id="{677CC8AE-31CD-6E11-993D-E450C4E250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7" y="3642"/>
            <a:ext cx="41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342751" imgH="228501" progId="Equation.3">
                    <p:embed/>
                  </p:oleObj>
                </mc:Choice>
                <mc:Fallback>
                  <p:oleObj name="方程式" r:id="rId2" imgW="342751" imgH="228501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" y="3642"/>
                          <a:ext cx="41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8">
            <a:extLst>
              <a:ext uri="{FF2B5EF4-FFF2-40B4-BE49-F238E27FC236}">
                <a16:creationId xmlns:a16="http://schemas.microsoft.com/office/drawing/2014/main" id="{17B2AA7C-59AB-BD9E-A862-AC4D7887F86E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4100513"/>
            <a:ext cx="4679950" cy="1079500"/>
            <a:chOff x="2065" y="-17"/>
            <a:chExt cx="3515" cy="680"/>
          </a:xfrm>
        </p:grpSpPr>
        <p:sp>
          <p:nvSpPr>
            <p:cNvPr id="66575" name="AutoShape 52">
              <a:extLst>
                <a:ext uri="{FF2B5EF4-FFF2-40B4-BE49-F238E27FC236}">
                  <a16:creationId xmlns:a16="http://schemas.microsoft.com/office/drawing/2014/main" id="{81C9ED3E-8677-19F5-BBE9-4190FF47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-17"/>
              <a:ext cx="3515" cy="680"/>
            </a:xfrm>
            <a:prstGeom prst="wedgeRoundRectCallout">
              <a:avLst>
                <a:gd name="adj1" fmla="val 4259"/>
                <a:gd name="adj2" fmla="val -79204"/>
                <a:gd name="adj3" fmla="val 16667"/>
              </a:avLst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ts val="600"/>
                </a:spcBef>
                <a:buFontTx/>
                <a:buNone/>
              </a:pPr>
              <a:r>
                <a:rPr lang="en-US" altLang="zh-TW" sz="2000">
                  <a:latin typeface="Arial" panose="020B0604020202020204" pitchFamily="34" charset="0"/>
                </a:rPr>
                <a:t>Number of ways of choosing 5 female models from the 8 female models and arrange them in order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graphicFrame>
          <p:nvGraphicFramePr>
            <p:cNvPr id="66576" name="Object 53">
              <a:extLst>
                <a:ext uri="{FF2B5EF4-FFF2-40B4-BE49-F238E27FC236}">
                  <a16:creationId xmlns:a16="http://schemas.microsoft.com/office/drawing/2014/main" id="{D19B8C6B-9592-2641-5E57-23938E89B5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9" y="359"/>
            <a:ext cx="40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342751" imgH="241195" progId="Equation.3">
                    <p:embed/>
                  </p:oleObj>
                </mc:Choice>
                <mc:Fallback>
                  <p:oleObj name="方程式" r:id="rId4" imgW="342751" imgH="241195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359"/>
                          <a:ext cx="40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74" name="Text Box 3">
            <a:extLst>
              <a:ext uri="{FF2B5EF4-FFF2-40B4-BE49-F238E27FC236}">
                <a16:creationId xmlns:a16="http://schemas.microsoft.com/office/drawing/2014/main" id="{A7C25AB2-F1EC-8B67-C606-E3A1AC0AA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7">
            <a:extLst>
              <a:ext uri="{FF2B5EF4-FFF2-40B4-BE49-F238E27FC236}">
                <a16:creationId xmlns:a16="http://schemas.microsoft.com/office/drawing/2014/main" id="{C300A55C-BBFC-8EF5-CEC3-111DC784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066800"/>
            <a:ext cx="82073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4 male and 5 female models are selected from 6 male and 8 female models to stand on a stage. In how many ways can they be arranged in a row if models of the same sex must stand next to each other?</a:t>
            </a:r>
          </a:p>
        </p:txBody>
      </p:sp>
      <p:sp>
        <p:nvSpPr>
          <p:cNvPr id="67587" name="Text Box 14">
            <a:extLst>
              <a:ext uri="{FF2B5EF4-FFF2-40B4-BE49-F238E27FC236}">
                <a16:creationId xmlns:a16="http://schemas.microsoft.com/office/drawing/2014/main" id="{23EE5116-9D2E-CB80-C675-F2FDD67EF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2827338"/>
            <a:ext cx="604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Suppose the male models stand on the left.</a:t>
            </a:r>
          </a:p>
        </p:txBody>
      </p:sp>
      <p:graphicFrame>
        <p:nvGraphicFramePr>
          <p:cNvPr id="8" name="Group 62">
            <a:extLst>
              <a:ext uri="{FF2B5EF4-FFF2-40B4-BE49-F238E27FC236}">
                <a16:creationId xmlns:a16="http://schemas.microsoft.com/office/drawing/2014/main" id="{A3B6C0DC-E00B-B72B-F231-DA94A7D81075}"/>
              </a:ext>
            </a:extLst>
          </p:cNvPr>
          <p:cNvGraphicFramePr>
            <a:graphicFrameLocks noGrp="1"/>
          </p:cNvGraphicFramePr>
          <p:nvPr/>
        </p:nvGraphicFramePr>
        <p:xfrm>
          <a:off x="1763713" y="3332163"/>
          <a:ext cx="5832475" cy="457200"/>
        </p:xfrm>
        <a:graphic>
          <a:graphicData uri="http://schemas.openxmlformats.org/drawingml/2006/table">
            <a:tbl>
              <a:tblPr/>
              <a:tblGrid>
                <a:gridCol w="2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 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 female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55">
            <a:extLst>
              <a:ext uri="{FF2B5EF4-FFF2-40B4-BE49-F238E27FC236}">
                <a16:creationId xmlns:a16="http://schemas.microsoft.com/office/drawing/2014/main" id="{D74973BE-D0EB-6AFE-7092-E4B1B8973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33825"/>
            <a:ext cx="87677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25475" indent="-625475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	Number of ways of arranging the 4 male models on the left</a:t>
            </a:r>
            <a:br>
              <a:rPr lang="en-US" altLang="zh-TW" sz="2400">
                <a:latin typeface="Arial" panose="020B0604020202020204" pitchFamily="34" charset="0"/>
              </a:rPr>
            </a:br>
            <a:r>
              <a:rPr lang="en-US" altLang="zh-TW" sz="2400">
                <a:latin typeface="Arial" panose="020B0604020202020204" pitchFamily="34" charset="0"/>
              </a:rPr>
              <a:t>and the 5 female models on the right</a:t>
            </a:r>
          </a:p>
        </p:txBody>
      </p:sp>
      <p:graphicFrame>
        <p:nvGraphicFramePr>
          <p:cNvPr id="16" name="Object 56">
            <a:extLst>
              <a:ext uri="{FF2B5EF4-FFF2-40B4-BE49-F238E27FC236}">
                <a16:creationId xmlns:a16="http://schemas.microsoft.com/office/drawing/2014/main" id="{2A08FDC0-F6D7-9441-B555-F51DB5190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988" y="4797425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47700" imgH="241300" progId="Equation.3">
                  <p:embed/>
                </p:oleObj>
              </mc:Choice>
              <mc:Fallback>
                <p:oleObj name="方程式" r:id="rId2" imgW="647700" imgH="2413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4797425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57">
            <a:extLst>
              <a:ext uri="{FF2B5EF4-FFF2-40B4-BE49-F238E27FC236}">
                <a16:creationId xmlns:a16="http://schemas.microsoft.com/office/drawing/2014/main" id="{1E4D498D-F5D8-55D6-5043-F4E206AEC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5256213"/>
            <a:ext cx="5040312" cy="465137"/>
          </a:xfrm>
          <a:prstGeom prst="wedgeRoundRectCallout">
            <a:avLst>
              <a:gd name="adj1" fmla="val -76250"/>
              <a:gd name="adj2" fmla="val -91944"/>
              <a:gd name="adj3" fmla="val 16667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1000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By multiplication rule of counting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7599" name="Text Box 3">
            <a:extLst>
              <a:ext uri="{FF2B5EF4-FFF2-40B4-BE49-F238E27FC236}">
                <a16:creationId xmlns:a16="http://schemas.microsoft.com/office/drawing/2014/main" id="{78F79260-AC44-78FE-E5CD-9BDE36698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49275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333399"/>
                </a:solidFill>
                <a:latin typeface="Arial" panose="020B0604020202020204" pitchFamily="34" charset="0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7">
            <a:extLst>
              <a:ext uri="{FF2B5EF4-FFF2-40B4-BE49-F238E27FC236}">
                <a16:creationId xmlns:a16="http://schemas.microsoft.com/office/drawing/2014/main" id="{DA85B8A8-F68E-4D63-BA2C-47F8ED753D39}"/>
              </a:ext>
            </a:extLst>
          </p:cNvPr>
          <p:cNvGraphicFramePr>
            <a:graphicFrameLocks noGrp="1"/>
          </p:cNvGraphicFramePr>
          <p:nvPr/>
        </p:nvGraphicFramePr>
        <p:xfrm>
          <a:off x="1655763" y="692150"/>
          <a:ext cx="5832475" cy="457200"/>
        </p:xfrm>
        <a:graphic>
          <a:graphicData uri="http://schemas.openxmlformats.org/drawingml/2006/table">
            <a:tbl>
              <a:tblPr/>
              <a:tblGrid>
                <a:gridCol w="2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 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 female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18" name="Text Box 20">
            <a:extLst>
              <a:ext uri="{FF2B5EF4-FFF2-40B4-BE49-F238E27FC236}">
                <a16:creationId xmlns:a16="http://schemas.microsoft.com/office/drawing/2014/main" id="{7E75EF3C-34EF-3434-50A4-FBDFCDE1E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292225"/>
            <a:ext cx="87677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ways of arranging the 4 male models on the left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and the 5 female models on the right</a:t>
            </a:r>
          </a:p>
        </p:txBody>
      </p:sp>
      <p:graphicFrame>
        <p:nvGraphicFramePr>
          <p:cNvPr id="68619" name="Object 21">
            <a:extLst>
              <a:ext uri="{FF2B5EF4-FFF2-40B4-BE49-F238E27FC236}">
                <a16:creationId xmlns:a16="http://schemas.microsoft.com/office/drawing/2014/main" id="{70F3B66E-94AC-D5FB-9FD4-0B776AA75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8" y="2082800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647700" imgH="241300" progId="Equation.3">
                  <p:embed/>
                </p:oleObj>
              </mc:Choice>
              <mc:Fallback>
                <p:oleObj name="方程式" r:id="rId2" imgW="6477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082800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Group 53">
            <a:extLst>
              <a:ext uri="{FF2B5EF4-FFF2-40B4-BE49-F238E27FC236}">
                <a16:creationId xmlns:a16="http://schemas.microsoft.com/office/drawing/2014/main" id="{3B4F66FD-9D86-B02F-A4AB-B7AFC1A1F8F2}"/>
              </a:ext>
            </a:extLst>
          </p:cNvPr>
          <p:cNvGraphicFramePr>
            <a:graphicFrameLocks noGrp="1"/>
          </p:cNvGraphicFramePr>
          <p:nvPr/>
        </p:nvGraphicFramePr>
        <p:xfrm>
          <a:off x="1655763" y="2636838"/>
          <a:ext cx="5832475" cy="457200"/>
        </p:xfrm>
        <a:graphic>
          <a:graphicData uri="http://schemas.openxmlformats.org/drawingml/2006/table">
            <a:tbl>
              <a:tblPr/>
              <a:tblGrid>
                <a:gridCol w="2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 female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 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 Box 35">
            <a:extLst>
              <a:ext uri="{FF2B5EF4-FFF2-40B4-BE49-F238E27FC236}">
                <a16:creationId xmlns:a16="http://schemas.microsoft.com/office/drawing/2014/main" id="{20248DB8-8B8B-44DB-028E-DB3C0B9DA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65475"/>
            <a:ext cx="87677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ways of arranging the 5 female models on the left and the 4 male models on the 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</a:endParaRPr>
          </a:p>
        </p:txBody>
      </p:sp>
      <p:graphicFrame>
        <p:nvGraphicFramePr>
          <p:cNvPr id="13" name="Object 36">
            <a:extLst>
              <a:ext uri="{FF2B5EF4-FFF2-40B4-BE49-F238E27FC236}">
                <a16:creationId xmlns:a16="http://schemas.microsoft.com/office/drawing/2014/main" id="{D5710395-B86A-0E3D-E2F8-52DEA1ED0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3933825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647700" imgH="241300" progId="Equation.3">
                  <p:embed/>
                </p:oleObj>
              </mc:Choice>
              <mc:Fallback>
                <p:oleObj name="方程式" r:id="rId4" imgW="647700" imgH="241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933825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Group 51">
            <a:extLst>
              <a:ext uri="{FF2B5EF4-FFF2-40B4-BE49-F238E27FC236}">
                <a16:creationId xmlns:a16="http://schemas.microsoft.com/office/drawing/2014/main" id="{59E0769F-9A64-AF35-DEAB-C80A8DA2A9C8}"/>
              </a:ext>
            </a:extLst>
          </p:cNvPr>
          <p:cNvGraphicFramePr>
            <a:graphicFrameLocks noGrp="1"/>
          </p:cNvGraphicFramePr>
          <p:nvPr/>
        </p:nvGraphicFramePr>
        <p:xfrm>
          <a:off x="1655763" y="692150"/>
          <a:ext cx="5832475" cy="457200"/>
        </p:xfrm>
        <a:graphic>
          <a:graphicData uri="http://schemas.openxmlformats.org/drawingml/2006/table">
            <a:tbl>
              <a:tblPr/>
              <a:tblGrid>
                <a:gridCol w="2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 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 female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Picture 2" descr="Q:\Secondary (Maths)\[]Senior Maths\NSSMIA(Compulsory) 2nd Ed\Finalized\TRDVD\4A\[1] 5-Min Lec\Cartoon\Teacher and student artwork Tiff file\Teacher_M3.tif">
            <a:extLst>
              <a:ext uri="{FF2B5EF4-FFF2-40B4-BE49-F238E27FC236}">
                <a16:creationId xmlns:a16="http://schemas.microsoft.com/office/drawing/2014/main" id="{14D1E910-906C-089A-FFDA-90D3BA63A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88" y="3736975"/>
            <a:ext cx="194786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55">
            <a:extLst>
              <a:ext uri="{FF2B5EF4-FFF2-40B4-BE49-F238E27FC236}">
                <a16:creationId xmlns:a16="http://schemas.microsoft.com/office/drawing/2014/main" id="{7B2CCCD4-A99F-36BE-584D-AB89374C2D17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227513"/>
            <a:ext cx="6985000" cy="2370137"/>
            <a:chOff x="68" y="1645"/>
            <a:chExt cx="4400" cy="1719"/>
          </a:xfrm>
        </p:grpSpPr>
        <p:sp>
          <p:nvSpPr>
            <p:cNvPr id="68640" name="AutoShape 24">
              <a:extLst>
                <a:ext uri="{FF2B5EF4-FFF2-40B4-BE49-F238E27FC236}">
                  <a16:creationId xmlns:a16="http://schemas.microsoft.com/office/drawing/2014/main" id="{74F8CAD6-3C78-C387-DAA9-E6271BF0A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1645"/>
              <a:ext cx="4400" cy="1719"/>
            </a:xfrm>
            <a:prstGeom prst="cloudCallout">
              <a:avLst>
                <a:gd name="adj1" fmla="val 58509"/>
                <a:gd name="adj2" fmla="val -39588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66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HK" altLang="zh-HK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8641" name="Text Box 22">
              <a:extLst>
                <a:ext uri="{FF2B5EF4-FFF2-40B4-BE49-F238E27FC236}">
                  <a16:creationId xmlns:a16="http://schemas.microsoft.com/office/drawing/2014/main" id="{4278301C-4B32-A888-126B-5C24D000A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1971"/>
              <a:ext cx="358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The number of ways of arranging the male models on the right is the same as that of arranging the male </a:t>
              </a:r>
              <a:br>
                <a:rPr lang="en-US" altLang="zh-TW" sz="2400">
                  <a:latin typeface="Arial" panose="020B0604020202020204" pitchFamily="34" charset="0"/>
                </a:rPr>
              </a:br>
              <a:r>
                <a:rPr lang="en-US" altLang="zh-TW" sz="2400">
                  <a:latin typeface="Arial" panose="020B0604020202020204" pitchFamily="34" charset="0"/>
                </a:rPr>
                <a:t>models on the left.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28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7">
            <a:extLst>
              <a:ext uri="{FF2B5EF4-FFF2-40B4-BE49-F238E27FC236}">
                <a16:creationId xmlns:a16="http://schemas.microsoft.com/office/drawing/2014/main" id="{5193F185-55DD-B991-1E53-983C718A5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4379913"/>
            <a:ext cx="604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	The required number of arrangements </a:t>
            </a:r>
          </a:p>
        </p:txBody>
      </p:sp>
      <p:graphicFrame>
        <p:nvGraphicFramePr>
          <p:cNvPr id="15" name="Object 38">
            <a:extLst>
              <a:ext uri="{FF2B5EF4-FFF2-40B4-BE49-F238E27FC236}">
                <a16:creationId xmlns:a16="http://schemas.microsoft.com/office/drawing/2014/main" id="{F59542F2-4958-42C1-DA74-27692BADB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911725"/>
          <a:ext cx="1752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76300" imgH="482600" progId="Equation.3">
                  <p:embed/>
                </p:oleObj>
              </mc:Choice>
              <mc:Fallback>
                <p:oleObj name="方程式" r:id="rId2" imgW="876300" imgH="482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658"/>
                      <a:stretch>
                        <a:fillRect/>
                      </a:stretch>
                    </p:blipFill>
                    <p:spPr bwMode="auto">
                      <a:xfrm>
                        <a:off x="971550" y="4911725"/>
                        <a:ext cx="1752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9">
            <a:extLst>
              <a:ext uri="{FF2B5EF4-FFF2-40B4-BE49-F238E27FC236}">
                <a16:creationId xmlns:a16="http://schemas.microsoft.com/office/drawing/2014/main" id="{9BF1C48B-90FD-3F2B-5D1F-F15248F2E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387975"/>
          <a:ext cx="1752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876300" imgH="482600" progId="Equation.3">
                  <p:embed/>
                </p:oleObj>
              </mc:Choice>
              <mc:Fallback>
                <p:oleObj name="方程式" r:id="rId4" imgW="876300" imgH="482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9342"/>
                      <a:stretch>
                        <a:fillRect/>
                      </a:stretch>
                    </p:blipFill>
                    <p:spPr bwMode="auto">
                      <a:xfrm>
                        <a:off x="971550" y="5387975"/>
                        <a:ext cx="1752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5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27817A82-071B-7C15-B2C1-83CE37B10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329363"/>
            <a:ext cx="29511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3">
            <a:hlinkClick r:id="rId7" action="ppaction://hlinkpres?slideindex=1&amp;slidetitle="/>
            <a:extLst>
              <a:ext uri="{FF2B5EF4-FFF2-40B4-BE49-F238E27FC236}">
                <a16:creationId xmlns:a16="http://schemas.microsoft.com/office/drawing/2014/main" id="{19090DE7-07D7-6AD3-50C7-66C759747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329363"/>
            <a:ext cx="1914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Group 57">
            <a:extLst>
              <a:ext uri="{FF2B5EF4-FFF2-40B4-BE49-F238E27FC236}">
                <a16:creationId xmlns:a16="http://schemas.microsoft.com/office/drawing/2014/main" id="{D876FB5E-2AC8-1068-9ECB-7D4A8887F980}"/>
              </a:ext>
            </a:extLst>
          </p:cNvPr>
          <p:cNvGraphicFramePr>
            <a:graphicFrameLocks noGrp="1"/>
          </p:cNvGraphicFramePr>
          <p:nvPr/>
        </p:nvGraphicFramePr>
        <p:xfrm>
          <a:off x="1655763" y="692150"/>
          <a:ext cx="5832475" cy="457200"/>
        </p:xfrm>
        <a:graphic>
          <a:graphicData uri="http://schemas.openxmlformats.org/drawingml/2006/table">
            <a:tbl>
              <a:tblPr/>
              <a:tblGrid>
                <a:gridCol w="2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 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 female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47" name="Text Box 20">
            <a:extLst>
              <a:ext uri="{FF2B5EF4-FFF2-40B4-BE49-F238E27FC236}">
                <a16:creationId xmlns:a16="http://schemas.microsoft.com/office/drawing/2014/main" id="{EF02F6F8-F66C-081B-BFCF-3D0B51F84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292225"/>
            <a:ext cx="87677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ways of arranging the 4 male models on the left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and the 5 female models on the right</a:t>
            </a:r>
          </a:p>
        </p:txBody>
      </p:sp>
      <p:graphicFrame>
        <p:nvGraphicFramePr>
          <p:cNvPr id="69648" name="Object 21">
            <a:extLst>
              <a:ext uri="{FF2B5EF4-FFF2-40B4-BE49-F238E27FC236}">
                <a16:creationId xmlns:a16="http://schemas.microsoft.com/office/drawing/2014/main" id="{03729053-9D88-6A26-8EE0-B44D6EB3F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8" y="2082800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647700" imgH="241300" progId="Equation.3">
                  <p:embed/>
                </p:oleObj>
              </mc:Choice>
              <mc:Fallback>
                <p:oleObj name="方程式" r:id="rId9" imgW="6477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082800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Group 53">
            <a:extLst>
              <a:ext uri="{FF2B5EF4-FFF2-40B4-BE49-F238E27FC236}">
                <a16:creationId xmlns:a16="http://schemas.microsoft.com/office/drawing/2014/main" id="{84D6FF8D-2518-4AC3-30A0-6157FF91BFEE}"/>
              </a:ext>
            </a:extLst>
          </p:cNvPr>
          <p:cNvGraphicFramePr>
            <a:graphicFrameLocks noGrp="1"/>
          </p:cNvGraphicFramePr>
          <p:nvPr/>
        </p:nvGraphicFramePr>
        <p:xfrm>
          <a:off x="1655763" y="2636838"/>
          <a:ext cx="5832475" cy="457200"/>
        </p:xfrm>
        <a:graphic>
          <a:graphicData uri="http://schemas.openxmlformats.org/drawingml/2006/table">
            <a:tbl>
              <a:tblPr/>
              <a:tblGrid>
                <a:gridCol w="2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 female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 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57" name="Text Box 35">
            <a:extLst>
              <a:ext uri="{FF2B5EF4-FFF2-40B4-BE49-F238E27FC236}">
                <a16:creationId xmlns:a16="http://schemas.microsoft.com/office/drawing/2014/main" id="{F1ED219B-8939-02FE-2724-A389D9DC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65475"/>
            <a:ext cx="87677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2400">
                <a:latin typeface="Arial" panose="020B0604020202020204" pitchFamily="34" charset="0"/>
              </a:rPr>
              <a:t>Number of ways of arranging the 5 female models on the left and the 4 male models on the right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400">
              <a:latin typeface="Arial" panose="020B0604020202020204" pitchFamily="34" charset="0"/>
            </a:endParaRPr>
          </a:p>
        </p:txBody>
      </p:sp>
      <p:graphicFrame>
        <p:nvGraphicFramePr>
          <p:cNvPr id="69658" name="Object 36">
            <a:extLst>
              <a:ext uri="{FF2B5EF4-FFF2-40B4-BE49-F238E27FC236}">
                <a16:creationId xmlns:a16="http://schemas.microsoft.com/office/drawing/2014/main" id="{9DC64C4B-E54D-11F5-E0A0-411ABCE46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3933825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647700" imgH="241300" progId="Equation.3">
                  <p:embed/>
                </p:oleObj>
              </mc:Choice>
              <mc:Fallback>
                <p:oleObj name="方程式" r:id="rId11" imgW="647700" imgH="241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933825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Group 51">
            <a:extLst>
              <a:ext uri="{FF2B5EF4-FFF2-40B4-BE49-F238E27FC236}">
                <a16:creationId xmlns:a16="http://schemas.microsoft.com/office/drawing/2014/main" id="{466EC83D-4BD5-66CF-141F-A8F83EB77592}"/>
              </a:ext>
            </a:extLst>
          </p:cNvPr>
          <p:cNvGraphicFramePr>
            <a:graphicFrameLocks noGrp="1"/>
          </p:cNvGraphicFramePr>
          <p:nvPr/>
        </p:nvGraphicFramePr>
        <p:xfrm>
          <a:off x="1655763" y="692150"/>
          <a:ext cx="5832475" cy="457200"/>
        </p:xfrm>
        <a:graphic>
          <a:graphicData uri="http://schemas.openxmlformats.org/drawingml/2006/table">
            <a:tbl>
              <a:tblPr/>
              <a:tblGrid>
                <a:gridCol w="2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4 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5 female models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7113A532-D7EB-1AE2-B7B9-EC8A5FCA9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84248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2 boys and 3 girls are selected from 5 boys and 7 girls and stand in a queue. In how many ways can they be arranged if all the girls must stand in front of the boys?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8A069905-BB6B-450C-BF2A-643E3F42E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842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Follow-up question</a:t>
            </a:r>
          </a:p>
        </p:txBody>
      </p:sp>
      <p:graphicFrame>
        <p:nvGraphicFramePr>
          <p:cNvPr id="23" name="Group 62">
            <a:extLst>
              <a:ext uri="{FF2B5EF4-FFF2-40B4-BE49-F238E27FC236}">
                <a16:creationId xmlns:a16="http://schemas.microsoft.com/office/drawing/2014/main" id="{AC10A6C9-64E2-1C40-62AA-109F5B01851A}"/>
              </a:ext>
            </a:extLst>
          </p:cNvPr>
          <p:cNvGraphicFramePr>
            <a:graphicFrameLocks noGrp="1"/>
          </p:cNvGraphicFramePr>
          <p:nvPr/>
        </p:nvGraphicFramePr>
        <p:xfrm>
          <a:off x="2916238" y="2781300"/>
          <a:ext cx="3779837" cy="457200"/>
        </p:xfrm>
        <a:graphic>
          <a:graphicData uri="http://schemas.openxmlformats.org/drawingml/2006/table">
            <a:tbl>
              <a:tblPr/>
              <a:tblGrid>
                <a:gridCol w="1890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 girls</a:t>
                      </a:r>
                    </a:p>
                  </a:txBody>
                  <a:tcPr marL="91422" marR="91422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2400" dirty="0"/>
                        <a:t>2 boys</a:t>
                      </a:r>
                    </a:p>
                  </a:txBody>
                  <a:tcPr marL="91422" marR="91422"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群組 1">
            <a:extLst>
              <a:ext uri="{FF2B5EF4-FFF2-40B4-BE49-F238E27FC236}">
                <a16:creationId xmlns:a16="http://schemas.microsoft.com/office/drawing/2014/main" id="{689AB3EA-AD6F-DD85-A3B3-9D9AA010A132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498850"/>
            <a:ext cx="8964612" cy="757238"/>
            <a:chOff x="179388" y="3499562"/>
            <a:chExt cx="8964612" cy="755883"/>
          </a:xfrm>
        </p:grpSpPr>
        <p:sp>
          <p:nvSpPr>
            <p:cNvPr id="70675" name="Text Box 2">
              <a:extLst>
                <a:ext uri="{FF2B5EF4-FFF2-40B4-BE49-F238E27FC236}">
                  <a16:creationId xmlns:a16="http://schemas.microsoft.com/office/drawing/2014/main" id="{EFF6597E-706D-9313-7189-2FE5A76CF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88" y="3499562"/>
              <a:ext cx="8964612" cy="720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2547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defTabSz="625475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defTabSz="62547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defTabSz="625475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defTabSz="625475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6254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6254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6254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6254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ts val="6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Number of ways of choosing 3 girls from the 7 girls and arrange them in a queue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70676" name="Object 49">
              <a:extLst>
                <a:ext uri="{FF2B5EF4-FFF2-40B4-BE49-F238E27FC236}">
                  <a16:creationId xmlns:a16="http://schemas.microsoft.com/office/drawing/2014/main" id="{2FFF6466-7536-2A25-4490-8C54060F09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3433" y="3800474"/>
            <a:ext cx="620415" cy="454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330057" imgH="241195" progId="Equation.3">
                    <p:embed/>
                  </p:oleObj>
                </mc:Choice>
                <mc:Fallback>
                  <p:oleObj name="方程式" r:id="rId2" imgW="330057" imgH="241195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3433" y="3800474"/>
                          <a:ext cx="620415" cy="4549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391DCF3-B3AD-4230-C61B-1B39E2E982A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221163"/>
            <a:ext cx="8964612" cy="741362"/>
            <a:chOff x="179388" y="4221088"/>
            <a:chExt cx="8964612" cy="741437"/>
          </a:xfrm>
        </p:grpSpPr>
        <p:sp>
          <p:nvSpPr>
            <p:cNvPr id="70673" name="Text Box 2">
              <a:extLst>
                <a:ext uri="{FF2B5EF4-FFF2-40B4-BE49-F238E27FC236}">
                  <a16:creationId xmlns:a16="http://schemas.microsoft.com/office/drawing/2014/main" id="{5CDA233D-C35E-2F84-8ECD-761041167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88" y="4221088"/>
              <a:ext cx="8964612" cy="720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62547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defTabSz="625475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defTabSz="625475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defTabSz="625475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defTabSz="625475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defTabSz="6254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defTabSz="6254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defTabSz="6254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defTabSz="6254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ts val="60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Number of ways of choosing 2 boys from the 5 boys and arrange them in a queue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graphicFrame>
          <p:nvGraphicFramePr>
            <p:cNvPr id="70674" name="Object 49">
              <a:extLst>
                <a:ext uri="{FF2B5EF4-FFF2-40B4-BE49-F238E27FC236}">
                  <a16:creationId xmlns:a16="http://schemas.microsoft.com/office/drawing/2014/main" id="{DE6FAB58-7E9D-6506-BCAF-9AD9D36C9B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5875" y="4530725"/>
            <a:ext cx="620713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330200" imgH="228600" progId="Equation.3">
                    <p:embed/>
                  </p:oleObj>
                </mc:Choice>
                <mc:Fallback>
                  <p:oleObj name="方程式" r:id="rId4" imgW="330200" imgH="2286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875" y="4530725"/>
                          <a:ext cx="620713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37">
            <a:extLst>
              <a:ext uri="{FF2B5EF4-FFF2-40B4-BE49-F238E27FC236}">
                <a16:creationId xmlns:a16="http://schemas.microsoft.com/office/drawing/2014/main" id="{5BA07D0D-5492-63F9-B165-BE58E6EFB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884738"/>
            <a:ext cx="49069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defTabSz="625475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defTabSz="6254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∴	The required number of ways</a:t>
            </a:r>
          </a:p>
        </p:txBody>
      </p:sp>
      <p:graphicFrame>
        <p:nvGraphicFramePr>
          <p:cNvPr id="34" name="Object 38">
            <a:extLst>
              <a:ext uri="{FF2B5EF4-FFF2-40B4-BE49-F238E27FC236}">
                <a16:creationId xmlns:a16="http://schemas.microsoft.com/office/drawing/2014/main" id="{080C7B99-7EB3-1DF4-C3F9-A1786608F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075" y="5400675"/>
          <a:ext cx="1270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634725" imgH="482391" progId="Equation.3">
                  <p:embed/>
                </p:oleObj>
              </mc:Choice>
              <mc:Fallback>
                <p:oleObj name="方程式" r:id="rId6" imgW="634725" imgH="48239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0658"/>
                      <a:stretch>
                        <a:fillRect/>
                      </a:stretch>
                    </p:blipFill>
                    <p:spPr bwMode="auto">
                      <a:xfrm>
                        <a:off x="854075" y="5400675"/>
                        <a:ext cx="1270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9">
            <a:extLst>
              <a:ext uri="{FF2B5EF4-FFF2-40B4-BE49-F238E27FC236}">
                <a16:creationId xmlns:a16="http://schemas.microsoft.com/office/drawing/2014/main" id="{42B6E9BC-E861-786E-2035-F5E555478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892800"/>
          <a:ext cx="1270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634725" imgH="482391" progId="Equation.3">
                  <p:embed/>
                </p:oleObj>
              </mc:Choice>
              <mc:Fallback>
                <p:oleObj name="方程式" r:id="rId8" imgW="634725" imgH="48239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9342"/>
                      <a:stretch>
                        <a:fillRect/>
                      </a:stretch>
                    </p:blipFill>
                    <p:spPr bwMode="auto">
                      <a:xfrm>
                        <a:off x="838200" y="5892800"/>
                        <a:ext cx="1270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0">
            <a:extLst>
              <a:ext uri="{FF2B5EF4-FFF2-40B4-BE49-F238E27FC236}">
                <a16:creationId xmlns:a16="http://schemas.microsoft.com/office/drawing/2014/main" id="{82A72F73-718A-F774-2B54-39F2B880A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130675"/>
            <a:ext cx="3529013" cy="2305050"/>
          </a:xfrm>
          <a:prstGeom prst="cloudCallout">
            <a:avLst>
              <a:gd name="adj1" fmla="val -61199"/>
              <a:gd name="adj2" fmla="val -2417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18434" name="Picture 2" descr="Q:\Secondary (Maths)\[]Senior Maths\NSSMIA(Compulsory) 2nd Ed\Finalize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E85F1456-8C36-40B9-AC7A-4C68F209F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" y="4311650"/>
            <a:ext cx="21605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4">
            <a:extLst>
              <a:ext uri="{FF2B5EF4-FFF2-40B4-BE49-F238E27FC236}">
                <a16:creationId xmlns:a16="http://schemas.microsoft.com/office/drawing/2014/main" id="{B2DA0188-FFEB-B507-FF49-20A3E752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1663"/>
            <a:ext cx="2665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Permutation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84E57D-A967-CA58-D4FB-FAAFD1DEE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49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2 different pictures on a wall.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4F7EA62-69A9-B80A-342F-98DD78655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676775"/>
            <a:ext cx="2808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We may also arrange the pictures in this way.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94304E5-7A90-3F44-A08B-784C402B43B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989138"/>
            <a:ext cx="3346450" cy="1974850"/>
            <a:chOff x="1043608" y="1989134"/>
            <a:chExt cx="3346431" cy="1975396"/>
          </a:xfrm>
        </p:grpSpPr>
        <p:grpSp>
          <p:nvGrpSpPr>
            <p:cNvPr id="29718" name="Group 23">
              <a:extLst>
                <a:ext uri="{FF2B5EF4-FFF2-40B4-BE49-F238E27FC236}">
                  <a16:creationId xmlns:a16="http://schemas.microsoft.com/office/drawing/2014/main" id="{61A99B1A-4B9F-EEAE-5597-FD519E3A6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608" y="1989134"/>
              <a:ext cx="3346431" cy="492124"/>
              <a:chOff x="2011" y="1253"/>
              <a:chExt cx="1682" cy="310"/>
            </a:xfrm>
          </p:grpSpPr>
          <p:sp>
            <p:nvSpPr>
              <p:cNvPr id="29729" name="Rectangle 19">
                <a:extLst>
                  <a:ext uri="{FF2B5EF4-FFF2-40B4-BE49-F238E27FC236}">
                    <a16:creationId xmlns:a16="http://schemas.microsoft.com/office/drawing/2014/main" id="{346BF3D8-90E1-DB35-6B8F-A452C3295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" y="1253"/>
                <a:ext cx="7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Picture 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9730" name="Rectangle 20">
                <a:extLst>
                  <a:ext uri="{FF2B5EF4-FFF2-40B4-BE49-F238E27FC236}">
                    <a16:creationId xmlns:a16="http://schemas.microsoft.com/office/drawing/2014/main" id="{A5624710-58E3-669D-69CE-EE0554D50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1272"/>
                <a:ext cx="74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Picture 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29719" name="群組 16">
              <a:extLst>
                <a:ext uri="{FF2B5EF4-FFF2-40B4-BE49-F238E27FC236}">
                  <a16:creationId xmlns:a16="http://schemas.microsoft.com/office/drawing/2014/main" id="{CDF77641-04BC-77D8-98EA-7D3FB800A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608" y="2481258"/>
              <a:ext cx="1352550" cy="1483272"/>
              <a:chOff x="2195736" y="2481258"/>
              <a:chExt cx="1352550" cy="1483272"/>
            </a:xfrm>
          </p:grpSpPr>
          <p:pic>
            <p:nvPicPr>
              <p:cNvPr id="29725" name="Picture 20">
                <a:extLst>
                  <a:ext uri="{FF2B5EF4-FFF2-40B4-BE49-F238E27FC236}">
                    <a16:creationId xmlns:a16="http://schemas.microsoft.com/office/drawing/2014/main" id="{FAC06BD4-222A-985E-E1F0-535E969BC5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2924944"/>
                <a:ext cx="1352550" cy="1039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726" name="群組 10">
                <a:extLst>
                  <a:ext uri="{FF2B5EF4-FFF2-40B4-BE49-F238E27FC236}">
                    <a16:creationId xmlns:a16="http://schemas.microsoft.com/office/drawing/2014/main" id="{B939A07A-F956-546E-DE10-733982BEE7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9964" y="2481258"/>
                <a:ext cx="1256412" cy="442872"/>
                <a:chOff x="2239964" y="2481258"/>
                <a:chExt cx="1256412" cy="442872"/>
              </a:xfrm>
            </p:grpSpPr>
            <p:cxnSp>
              <p:nvCxnSpPr>
                <p:cNvPr id="3" name="直線接點 2">
                  <a:extLst>
                    <a:ext uri="{FF2B5EF4-FFF2-40B4-BE49-F238E27FC236}">
                      <a16:creationId xmlns:a16="http://schemas.microsoft.com/office/drawing/2014/main" id="{91773D35-D1F3-9C87-401A-84057C2FC514}"/>
                    </a:ext>
                  </a:extLst>
                </p:cNvPr>
                <p:cNvCxnSpPr/>
                <p:nvPr/>
              </p:nvCxnSpPr>
              <p:spPr>
                <a:xfrm flipV="1">
                  <a:off x="2240186" y="2481395"/>
                  <a:ext cx="676271" cy="443034"/>
                </a:xfrm>
                <a:prstGeom prst="line">
                  <a:avLst/>
                </a:prstGeom>
                <a:ln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8974BD48-E2BC-A359-D43F-AC291C797238}"/>
                    </a:ext>
                  </a:extLst>
                </p:cNvPr>
                <p:cNvCxnSpPr/>
                <p:nvPr/>
              </p:nvCxnSpPr>
              <p:spPr>
                <a:xfrm>
                  <a:off x="2916457" y="2481395"/>
                  <a:ext cx="579434" cy="4430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720" name="群組 17">
              <a:extLst>
                <a:ext uri="{FF2B5EF4-FFF2-40B4-BE49-F238E27FC236}">
                  <a16:creationId xmlns:a16="http://schemas.microsoft.com/office/drawing/2014/main" id="{3C746B30-06FB-278C-E26D-64852E5E5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482072"/>
              <a:ext cx="1395489" cy="1482458"/>
              <a:chOff x="4421521" y="2482072"/>
              <a:chExt cx="1395489" cy="1482458"/>
            </a:xfrm>
          </p:grpSpPr>
          <p:pic>
            <p:nvPicPr>
              <p:cNvPr id="29721" name="Picture 21">
                <a:extLst>
                  <a:ext uri="{FF2B5EF4-FFF2-40B4-BE49-F238E27FC236}">
                    <a16:creationId xmlns:a16="http://schemas.microsoft.com/office/drawing/2014/main" id="{3F314720-DC97-F005-83D6-B4F9291600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08"/>
              <a:stretch>
                <a:fillRect/>
              </a:stretch>
            </p:blipFill>
            <p:spPr bwMode="auto">
              <a:xfrm>
                <a:off x="4421521" y="2924130"/>
                <a:ext cx="1395489" cy="1040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722" name="群組 33">
                <a:extLst>
                  <a:ext uri="{FF2B5EF4-FFF2-40B4-BE49-F238E27FC236}">
                    <a16:creationId xmlns:a16="http://schemas.microsoft.com/office/drawing/2014/main" id="{C056E60C-A0B7-7232-901A-16FDB3E41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2822" y="2482072"/>
                <a:ext cx="1256412" cy="442872"/>
                <a:chOff x="2239964" y="2481258"/>
                <a:chExt cx="1256412" cy="442872"/>
              </a:xfrm>
            </p:grpSpPr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F9BD2ABD-CD8F-F977-F6D1-4E41D692739B}"/>
                    </a:ext>
                  </a:extLst>
                </p:cNvPr>
                <p:cNvCxnSpPr/>
                <p:nvPr/>
              </p:nvCxnSpPr>
              <p:spPr>
                <a:xfrm flipV="1">
                  <a:off x="2240398" y="2480581"/>
                  <a:ext cx="676271" cy="443034"/>
                </a:xfrm>
                <a:prstGeom prst="line">
                  <a:avLst/>
                </a:prstGeom>
                <a:ln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84F08860-B978-A0B3-6369-0D0B6C658431}"/>
                    </a:ext>
                  </a:extLst>
                </p:cNvPr>
                <p:cNvCxnSpPr/>
                <p:nvPr/>
              </p:nvCxnSpPr>
              <p:spPr>
                <a:xfrm>
                  <a:off x="2916669" y="2480581"/>
                  <a:ext cx="579435" cy="4430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5746A01-6A3E-B64C-D289-BC08D8C13142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284538"/>
            <a:ext cx="1441450" cy="2133600"/>
            <a:chOff x="5436096" y="3284984"/>
            <a:chExt cx="1440687" cy="2133061"/>
          </a:xfrm>
        </p:grpSpPr>
        <p:sp>
          <p:nvSpPr>
            <p:cNvPr id="29712" name="Rectangle 21">
              <a:extLst>
                <a:ext uri="{FF2B5EF4-FFF2-40B4-BE49-F238E27FC236}">
                  <a16:creationId xmlns:a16="http://schemas.microsoft.com/office/drawing/2014/main" id="{177E6EBF-2BAD-201C-007D-CB62C791C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3284984"/>
              <a:ext cx="143340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Picture </a:t>
              </a: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29713" name="群組 12">
              <a:extLst>
                <a:ext uri="{FF2B5EF4-FFF2-40B4-BE49-F238E27FC236}">
                  <a16:creationId xmlns:a16="http://schemas.microsoft.com/office/drawing/2014/main" id="{CA68680A-FE97-0A08-3C2F-E158E9AD3A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294" y="3934773"/>
              <a:ext cx="1395489" cy="1483272"/>
              <a:chOff x="5776080" y="3934773"/>
              <a:chExt cx="1395489" cy="1483272"/>
            </a:xfrm>
          </p:grpSpPr>
          <p:pic>
            <p:nvPicPr>
              <p:cNvPr id="29714" name="Picture 21">
                <a:extLst>
                  <a:ext uri="{FF2B5EF4-FFF2-40B4-BE49-F238E27FC236}">
                    <a16:creationId xmlns:a16="http://schemas.microsoft.com/office/drawing/2014/main" id="{77245D00-28BB-0137-6F02-9FC3B09339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08"/>
              <a:stretch>
                <a:fillRect/>
              </a:stretch>
            </p:blipFill>
            <p:spPr bwMode="auto">
              <a:xfrm>
                <a:off x="5776080" y="4377645"/>
                <a:ext cx="1395489" cy="1040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715" name="群組 36">
                <a:extLst>
                  <a:ext uri="{FF2B5EF4-FFF2-40B4-BE49-F238E27FC236}">
                    <a16:creationId xmlns:a16="http://schemas.microsoft.com/office/drawing/2014/main" id="{BFC8CBF9-5991-7ABB-FC4A-809F345C3D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17010" y="3934773"/>
                <a:ext cx="1256412" cy="442872"/>
                <a:chOff x="2239964" y="2481258"/>
                <a:chExt cx="1256412" cy="442872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40E42EC0-B780-2996-3D1D-2FD3F54B9D81}"/>
                    </a:ext>
                  </a:extLst>
                </p:cNvPr>
                <p:cNvCxnSpPr/>
                <p:nvPr/>
              </p:nvCxnSpPr>
              <p:spPr>
                <a:xfrm flipV="1">
                  <a:off x="2239515" y="2480592"/>
                  <a:ext cx="675917" cy="442801"/>
                </a:xfrm>
                <a:prstGeom prst="line">
                  <a:avLst/>
                </a:prstGeom>
                <a:ln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AD58715D-06D8-D519-EEB9-166DA816FDB7}"/>
                    </a:ext>
                  </a:extLst>
                </p:cNvPr>
                <p:cNvCxnSpPr/>
                <p:nvPr/>
              </p:nvCxnSpPr>
              <p:spPr>
                <a:xfrm>
                  <a:off x="2915432" y="2480592"/>
                  <a:ext cx="580718" cy="4428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28AC750-79F0-67DF-2C2B-5711F9CBC95A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3284538"/>
            <a:ext cx="1433513" cy="2132012"/>
            <a:chOff x="7308304" y="3284984"/>
            <a:chExt cx="1433406" cy="2132247"/>
          </a:xfrm>
        </p:grpSpPr>
        <p:sp>
          <p:nvSpPr>
            <p:cNvPr id="29706" name="Rectangle 22">
              <a:extLst>
                <a:ext uri="{FF2B5EF4-FFF2-40B4-BE49-F238E27FC236}">
                  <a16:creationId xmlns:a16="http://schemas.microsoft.com/office/drawing/2014/main" id="{EA4CE637-D94E-904B-AB31-4D093F47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4" y="3284984"/>
              <a:ext cx="143340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Picture 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</a:p>
          </p:txBody>
        </p:sp>
        <p:grpSp>
          <p:nvGrpSpPr>
            <p:cNvPr id="29707" name="群組 13">
              <a:extLst>
                <a:ext uri="{FF2B5EF4-FFF2-40B4-BE49-F238E27FC236}">
                  <a16:creationId xmlns:a16="http://schemas.microsoft.com/office/drawing/2014/main" id="{3DCE7710-573B-78D1-2424-55F2CFF129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38219" y="3934773"/>
              <a:ext cx="1352550" cy="1482458"/>
              <a:chOff x="7338219" y="3934773"/>
              <a:chExt cx="1352550" cy="1482458"/>
            </a:xfrm>
          </p:grpSpPr>
          <p:pic>
            <p:nvPicPr>
              <p:cNvPr id="29708" name="Picture 20">
                <a:extLst>
                  <a:ext uri="{FF2B5EF4-FFF2-40B4-BE49-F238E27FC236}">
                    <a16:creationId xmlns:a16="http://schemas.microsoft.com/office/drawing/2014/main" id="{5B7953C2-C773-7A8C-94C0-FDAD89405C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8219" y="4377645"/>
                <a:ext cx="1352550" cy="1039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9709" name="群組 39">
                <a:extLst>
                  <a:ext uri="{FF2B5EF4-FFF2-40B4-BE49-F238E27FC236}">
                    <a16:creationId xmlns:a16="http://schemas.microsoft.com/office/drawing/2014/main" id="{82DF6A75-DCAD-A25B-4695-E4EBE49F67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96931" y="3934773"/>
                <a:ext cx="1256412" cy="442872"/>
                <a:chOff x="2239964" y="2481258"/>
                <a:chExt cx="1256412" cy="442872"/>
              </a:xfrm>
            </p:grpSpPr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8999CD1F-DD14-B421-49B7-758166C5816F}"/>
                    </a:ext>
                  </a:extLst>
                </p:cNvPr>
                <p:cNvCxnSpPr/>
                <p:nvPr/>
              </p:nvCxnSpPr>
              <p:spPr>
                <a:xfrm flipV="1">
                  <a:off x="2240231" y="2480828"/>
                  <a:ext cx="676224" cy="442962"/>
                </a:xfrm>
                <a:prstGeom prst="line">
                  <a:avLst/>
                </a:prstGeom>
                <a:ln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3B36ABD9-946F-AB33-7D31-EF60185DA3A4}"/>
                    </a:ext>
                  </a:extLst>
                </p:cNvPr>
                <p:cNvCxnSpPr/>
                <p:nvPr/>
              </p:nvCxnSpPr>
              <p:spPr>
                <a:xfrm>
                  <a:off x="2916455" y="2480828"/>
                  <a:ext cx="579395" cy="4429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10">
            <a:extLst>
              <a:ext uri="{FF2B5EF4-FFF2-40B4-BE49-F238E27FC236}">
                <a16:creationId xmlns:a16="http://schemas.microsoft.com/office/drawing/2014/main" id="{CF06C589-26E8-DC0B-6234-21FE60674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130675"/>
            <a:ext cx="3529013" cy="2305050"/>
          </a:xfrm>
          <a:prstGeom prst="cloudCallout">
            <a:avLst>
              <a:gd name="adj1" fmla="val -61199"/>
              <a:gd name="adj2" fmla="val -24171"/>
            </a:avLst>
          </a:prstGeom>
          <a:gradFill rotWithShape="1">
            <a:gsLst>
              <a:gs pos="0">
                <a:schemeClr val="bg1"/>
              </a:gs>
              <a:gs pos="100000">
                <a:srgbClr val="66CCFF"/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HK" altLang="zh-HK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53E9475-732F-8CC7-92AE-BC188FA2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508500"/>
            <a:ext cx="29511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" panose="020B0604020202020204" pitchFamily="34" charset="0"/>
              </a:rPr>
              <a:t>In daily life, we often come across situations of arranging objects.</a:t>
            </a:r>
          </a:p>
        </p:txBody>
      </p:sp>
      <p:pic>
        <p:nvPicPr>
          <p:cNvPr id="30724" name="Picture 2" descr="Q:\Secondary (Maths)\[]Senior Maths\NSSMIA(Compulsory) 2nd Ed\Finalized\TRDVD\4A\[1] 5-Min Lec\Cartoon\Teacher and student artwork Tiff file\Teacher_M2.tif">
            <a:extLst>
              <a:ext uri="{FF2B5EF4-FFF2-40B4-BE49-F238E27FC236}">
                <a16:creationId xmlns:a16="http://schemas.microsoft.com/office/drawing/2014/main" id="{70E00953-EA8E-32BD-BE9A-6DF041499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525" y="4311650"/>
            <a:ext cx="216058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4">
            <a:extLst>
              <a:ext uri="{FF2B5EF4-FFF2-40B4-BE49-F238E27FC236}">
                <a16:creationId xmlns:a16="http://schemas.microsoft.com/office/drawing/2014/main" id="{AC84C7C1-4572-F3B6-B69B-FF5A20C8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01663"/>
            <a:ext cx="2665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b="1">
                <a:latin typeface="Arial" panose="020B0604020202020204" pitchFamily="34" charset="0"/>
              </a:rPr>
              <a:t>Permutation </a:t>
            </a:r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89A0723E-215D-6462-EF52-F3A9D9650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49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Consider 2 different pictures on a wall.</a:t>
            </a:r>
          </a:p>
        </p:txBody>
      </p:sp>
      <p:grpSp>
        <p:nvGrpSpPr>
          <p:cNvPr id="30727" name="群組 23">
            <a:extLst>
              <a:ext uri="{FF2B5EF4-FFF2-40B4-BE49-F238E27FC236}">
                <a16:creationId xmlns:a16="http://schemas.microsoft.com/office/drawing/2014/main" id="{1CF7F402-B83B-3C22-5116-996AF984FC16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989138"/>
            <a:ext cx="3346450" cy="1974850"/>
            <a:chOff x="1043608" y="1989134"/>
            <a:chExt cx="3346431" cy="1975396"/>
          </a:xfrm>
        </p:grpSpPr>
        <p:grpSp>
          <p:nvGrpSpPr>
            <p:cNvPr id="30742" name="Group 23">
              <a:extLst>
                <a:ext uri="{FF2B5EF4-FFF2-40B4-BE49-F238E27FC236}">
                  <a16:creationId xmlns:a16="http://schemas.microsoft.com/office/drawing/2014/main" id="{171F51A0-AAA7-4A1F-45FC-810014D63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608" y="1989134"/>
              <a:ext cx="3346431" cy="492124"/>
              <a:chOff x="2011" y="1253"/>
              <a:chExt cx="1682" cy="310"/>
            </a:xfrm>
          </p:grpSpPr>
          <p:sp>
            <p:nvSpPr>
              <p:cNvPr id="30753" name="Rectangle 19">
                <a:extLst>
                  <a:ext uri="{FF2B5EF4-FFF2-40B4-BE49-F238E27FC236}">
                    <a16:creationId xmlns:a16="http://schemas.microsoft.com/office/drawing/2014/main" id="{9FB87E61-C798-B0AC-CDA9-85716DD7E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" y="1253"/>
                <a:ext cx="72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Picture 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0754" name="Rectangle 20">
                <a:extLst>
                  <a:ext uri="{FF2B5EF4-FFF2-40B4-BE49-F238E27FC236}">
                    <a16:creationId xmlns:a16="http://schemas.microsoft.com/office/drawing/2014/main" id="{24BC15E9-F112-2BF6-6807-00DB98CF4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2" y="1272"/>
                <a:ext cx="74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latin typeface="Arial" panose="020B0604020202020204" pitchFamily="34" charset="0"/>
                  </a:rPr>
                  <a:t>Picture </a:t>
                </a:r>
                <a:r>
                  <a:rPr lang="en-US" altLang="zh-TW" sz="2400" i="1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30743" name="群組 16">
              <a:extLst>
                <a:ext uri="{FF2B5EF4-FFF2-40B4-BE49-F238E27FC236}">
                  <a16:creationId xmlns:a16="http://schemas.microsoft.com/office/drawing/2014/main" id="{C5B2E84E-25AA-18EA-6155-363F9CA90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3608" y="2481258"/>
              <a:ext cx="1352550" cy="1483272"/>
              <a:chOff x="2195736" y="2481258"/>
              <a:chExt cx="1352550" cy="1483272"/>
            </a:xfrm>
          </p:grpSpPr>
          <p:pic>
            <p:nvPicPr>
              <p:cNvPr id="30749" name="Picture 20">
                <a:extLst>
                  <a:ext uri="{FF2B5EF4-FFF2-40B4-BE49-F238E27FC236}">
                    <a16:creationId xmlns:a16="http://schemas.microsoft.com/office/drawing/2014/main" id="{15B48511-7E4C-060A-B3B3-1374194332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736" y="2924944"/>
                <a:ext cx="1352550" cy="1039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750" name="群組 10">
                <a:extLst>
                  <a:ext uri="{FF2B5EF4-FFF2-40B4-BE49-F238E27FC236}">
                    <a16:creationId xmlns:a16="http://schemas.microsoft.com/office/drawing/2014/main" id="{B0DC3384-CAA5-2F14-AC8F-7E4C676F1E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9964" y="2481258"/>
                <a:ext cx="1256412" cy="442872"/>
                <a:chOff x="2239964" y="2481258"/>
                <a:chExt cx="1256412" cy="442872"/>
              </a:xfrm>
            </p:grpSpPr>
            <p:cxnSp>
              <p:nvCxnSpPr>
                <p:cNvPr id="3" name="直線接點 2">
                  <a:extLst>
                    <a:ext uri="{FF2B5EF4-FFF2-40B4-BE49-F238E27FC236}">
                      <a16:creationId xmlns:a16="http://schemas.microsoft.com/office/drawing/2014/main" id="{1AFD2A92-FD9B-6E5F-26D5-9EC9B24CCE3F}"/>
                    </a:ext>
                  </a:extLst>
                </p:cNvPr>
                <p:cNvCxnSpPr/>
                <p:nvPr/>
              </p:nvCxnSpPr>
              <p:spPr>
                <a:xfrm flipV="1">
                  <a:off x="2240186" y="2481395"/>
                  <a:ext cx="676271" cy="443034"/>
                </a:xfrm>
                <a:prstGeom prst="line">
                  <a:avLst/>
                </a:prstGeom>
                <a:ln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29A5F8B2-BF14-073F-A1CC-CB26975140DD}"/>
                    </a:ext>
                  </a:extLst>
                </p:cNvPr>
                <p:cNvCxnSpPr/>
                <p:nvPr/>
              </p:nvCxnSpPr>
              <p:spPr>
                <a:xfrm>
                  <a:off x="2916457" y="2481395"/>
                  <a:ext cx="579434" cy="4430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744" name="群組 17">
              <a:extLst>
                <a:ext uri="{FF2B5EF4-FFF2-40B4-BE49-F238E27FC236}">
                  <a16:creationId xmlns:a16="http://schemas.microsoft.com/office/drawing/2014/main" id="{1A748510-3FD5-6B51-EBCE-41A7C89FF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7824" y="2482072"/>
              <a:ext cx="1395489" cy="1482458"/>
              <a:chOff x="4421521" y="2482072"/>
              <a:chExt cx="1395489" cy="1482458"/>
            </a:xfrm>
          </p:grpSpPr>
          <p:pic>
            <p:nvPicPr>
              <p:cNvPr id="30745" name="Picture 21">
                <a:extLst>
                  <a:ext uri="{FF2B5EF4-FFF2-40B4-BE49-F238E27FC236}">
                    <a16:creationId xmlns:a16="http://schemas.microsoft.com/office/drawing/2014/main" id="{DC44CE74-4BDB-BBD4-F3AC-99BB15FF16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08"/>
              <a:stretch>
                <a:fillRect/>
              </a:stretch>
            </p:blipFill>
            <p:spPr bwMode="auto">
              <a:xfrm>
                <a:off x="4421521" y="2924130"/>
                <a:ext cx="1395489" cy="1040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746" name="群組 33">
                <a:extLst>
                  <a:ext uri="{FF2B5EF4-FFF2-40B4-BE49-F238E27FC236}">
                    <a16:creationId xmlns:a16="http://schemas.microsoft.com/office/drawing/2014/main" id="{DD136036-FC70-A91D-D442-E8ADE872C3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2822" y="2482072"/>
                <a:ext cx="1256412" cy="442872"/>
                <a:chOff x="2239964" y="2481258"/>
                <a:chExt cx="1256412" cy="442872"/>
              </a:xfrm>
            </p:grpSpPr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540EDEF5-E580-C307-EC7E-C17216EC4697}"/>
                    </a:ext>
                  </a:extLst>
                </p:cNvPr>
                <p:cNvCxnSpPr/>
                <p:nvPr/>
              </p:nvCxnSpPr>
              <p:spPr>
                <a:xfrm flipV="1">
                  <a:off x="2240398" y="2480581"/>
                  <a:ext cx="676271" cy="443034"/>
                </a:xfrm>
                <a:prstGeom prst="line">
                  <a:avLst/>
                </a:prstGeom>
                <a:ln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41F1F675-73E4-B218-F521-0D992E08B7CA}"/>
                    </a:ext>
                  </a:extLst>
                </p:cNvPr>
                <p:cNvCxnSpPr/>
                <p:nvPr/>
              </p:nvCxnSpPr>
              <p:spPr>
                <a:xfrm>
                  <a:off x="2916669" y="2480581"/>
                  <a:ext cx="579435" cy="4430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728" name="群組 19">
            <a:extLst>
              <a:ext uri="{FF2B5EF4-FFF2-40B4-BE49-F238E27FC236}">
                <a16:creationId xmlns:a16="http://schemas.microsoft.com/office/drawing/2014/main" id="{BC9B48BF-492B-168B-D5DC-989B43FD6B3D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3284538"/>
            <a:ext cx="1441450" cy="2133600"/>
            <a:chOff x="5436096" y="3284984"/>
            <a:chExt cx="1440687" cy="2133061"/>
          </a:xfrm>
        </p:grpSpPr>
        <p:sp>
          <p:nvSpPr>
            <p:cNvPr id="30736" name="Rectangle 21">
              <a:extLst>
                <a:ext uri="{FF2B5EF4-FFF2-40B4-BE49-F238E27FC236}">
                  <a16:creationId xmlns:a16="http://schemas.microsoft.com/office/drawing/2014/main" id="{4375006D-DB74-1B9E-485C-A176D032D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3284984"/>
              <a:ext cx="143340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Picture </a:t>
              </a:r>
              <a:r>
                <a:rPr lang="en-US" altLang="zh-TW" sz="2400" i="1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30737" name="群組 12">
              <a:extLst>
                <a:ext uri="{FF2B5EF4-FFF2-40B4-BE49-F238E27FC236}">
                  <a16:creationId xmlns:a16="http://schemas.microsoft.com/office/drawing/2014/main" id="{15888841-282A-46B4-CEF2-68162A9B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1294" y="3934773"/>
              <a:ext cx="1395489" cy="1483272"/>
              <a:chOff x="5776080" y="3934773"/>
              <a:chExt cx="1395489" cy="1483272"/>
            </a:xfrm>
          </p:grpSpPr>
          <p:pic>
            <p:nvPicPr>
              <p:cNvPr id="30738" name="Picture 21">
                <a:extLst>
                  <a:ext uri="{FF2B5EF4-FFF2-40B4-BE49-F238E27FC236}">
                    <a16:creationId xmlns:a16="http://schemas.microsoft.com/office/drawing/2014/main" id="{E2057347-0E8C-21A3-80D5-3B638747D4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08"/>
              <a:stretch>
                <a:fillRect/>
              </a:stretch>
            </p:blipFill>
            <p:spPr bwMode="auto">
              <a:xfrm>
                <a:off x="5776080" y="4377645"/>
                <a:ext cx="1395489" cy="1040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739" name="群組 36">
                <a:extLst>
                  <a:ext uri="{FF2B5EF4-FFF2-40B4-BE49-F238E27FC236}">
                    <a16:creationId xmlns:a16="http://schemas.microsoft.com/office/drawing/2014/main" id="{4E5A29A9-BB63-049E-65B3-9E295F9218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17010" y="3934773"/>
                <a:ext cx="1256412" cy="442872"/>
                <a:chOff x="2239964" y="2481258"/>
                <a:chExt cx="1256412" cy="442872"/>
              </a:xfrm>
            </p:grpSpPr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CD375E7C-A2C1-7349-3954-93D3036C965B}"/>
                    </a:ext>
                  </a:extLst>
                </p:cNvPr>
                <p:cNvCxnSpPr/>
                <p:nvPr/>
              </p:nvCxnSpPr>
              <p:spPr>
                <a:xfrm flipV="1">
                  <a:off x="2239515" y="2480592"/>
                  <a:ext cx="675917" cy="442801"/>
                </a:xfrm>
                <a:prstGeom prst="line">
                  <a:avLst/>
                </a:prstGeom>
                <a:ln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7137D5FF-2007-04F5-A174-6362F178E7C7}"/>
                    </a:ext>
                  </a:extLst>
                </p:cNvPr>
                <p:cNvCxnSpPr/>
                <p:nvPr/>
              </p:nvCxnSpPr>
              <p:spPr>
                <a:xfrm>
                  <a:off x="2915432" y="2480592"/>
                  <a:ext cx="580718" cy="4428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729" name="群組 20">
            <a:extLst>
              <a:ext uri="{FF2B5EF4-FFF2-40B4-BE49-F238E27FC236}">
                <a16:creationId xmlns:a16="http://schemas.microsoft.com/office/drawing/2014/main" id="{0CBADA03-2D6C-0A5F-B67F-8CFAD7EE97A3}"/>
              </a:ext>
            </a:extLst>
          </p:cNvPr>
          <p:cNvGrpSpPr>
            <a:grpSpLocks/>
          </p:cNvGrpSpPr>
          <p:nvPr/>
        </p:nvGrpSpPr>
        <p:grpSpPr bwMode="auto">
          <a:xfrm>
            <a:off x="7308850" y="3284538"/>
            <a:ext cx="1433513" cy="2132012"/>
            <a:chOff x="7308304" y="3284984"/>
            <a:chExt cx="1433406" cy="2132247"/>
          </a:xfrm>
        </p:grpSpPr>
        <p:sp>
          <p:nvSpPr>
            <p:cNvPr id="30730" name="Rectangle 22">
              <a:extLst>
                <a:ext uri="{FF2B5EF4-FFF2-40B4-BE49-F238E27FC236}">
                  <a16:creationId xmlns:a16="http://schemas.microsoft.com/office/drawing/2014/main" id="{904816BF-7CD9-A59E-1B9F-121488184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304" y="3284984"/>
              <a:ext cx="143340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Picture </a:t>
              </a:r>
              <a:r>
                <a:rPr lang="en-US" altLang="zh-TW" sz="2400" i="1">
                  <a:latin typeface="Arial" panose="020B0604020202020204" pitchFamily="34" charset="0"/>
                </a:rPr>
                <a:t>A</a:t>
              </a:r>
            </a:p>
          </p:txBody>
        </p:sp>
        <p:grpSp>
          <p:nvGrpSpPr>
            <p:cNvPr id="30731" name="群組 13">
              <a:extLst>
                <a:ext uri="{FF2B5EF4-FFF2-40B4-BE49-F238E27FC236}">
                  <a16:creationId xmlns:a16="http://schemas.microsoft.com/office/drawing/2014/main" id="{AD0EBACA-134F-702A-C0D3-C4F310FE5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38219" y="3934773"/>
              <a:ext cx="1352550" cy="1482458"/>
              <a:chOff x="7338219" y="3934773"/>
              <a:chExt cx="1352550" cy="1482458"/>
            </a:xfrm>
          </p:grpSpPr>
          <p:pic>
            <p:nvPicPr>
              <p:cNvPr id="30732" name="Picture 20">
                <a:extLst>
                  <a:ext uri="{FF2B5EF4-FFF2-40B4-BE49-F238E27FC236}">
                    <a16:creationId xmlns:a16="http://schemas.microsoft.com/office/drawing/2014/main" id="{A316EDBC-C0F5-87E7-489C-11EE62FC0E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8219" y="4377645"/>
                <a:ext cx="1352550" cy="1039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733" name="群組 39">
                <a:extLst>
                  <a:ext uri="{FF2B5EF4-FFF2-40B4-BE49-F238E27FC236}">
                    <a16:creationId xmlns:a16="http://schemas.microsoft.com/office/drawing/2014/main" id="{FC45B5F4-0319-5599-64D4-AC46186C27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96931" y="3934773"/>
                <a:ext cx="1256412" cy="442872"/>
                <a:chOff x="2239964" y="2481258"/>
                <a:chExt cx="1256412" cy="442872"/>
              </a:xfrm>
            </p:grpSpPr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C764C33B-AFB9-8E08-3BD1-17F1E69BE77B}"/>
                    </a:ext>
                  </a:extLst>
                </p:cNvPr>
                <p:cNvCxnSpPr/>
                <p:nvPr/>
              </p:nvCxnSpPr>
              <p:spPr>
                <a:xfrm flipV="1">
                  <a:off x="2240231" y="2480828"/>
                  <a:ext cx="676224" cy="442962"/>
                </a:xfrm>
                <a:prstGeom prst="line">
                  <a:avLst/>
                </a:prstGeom>
                <a:ln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53012FD2-EF5F-31AA-74EE-CB3494DE4C13}"/>
                    </a:ext>
                  </a:extLst>
                </p:cNvPr>
                <p:cNvCxnSpPr/>
                <p:nvPr/>
              </p:nvCxnSpPr>
              <p:spPr>
                <a:xfrm>
                  <a:off x="2916455" y="2480828"/>
                  <a:ext cx="579395" cy="44296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3">
            <a:extLst>
              <a:ext uri="{FF2B5EF4-FFF2-40B4-BE49-F238E27FC236}">
                <a16:creationId xmlns:a16="http://schemas.microsoft.com/office/drawing/2014/main" id="{C6E265B5-31EE-D75A-C777-AF7BC885F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836613"/>
            <a:ext cx="81422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An arrangement of a certain number of objects in a definite order is called a </a:t>
            </a:r>
            <a:r>
              <a:rPr lang="en-US" altLang="zh-TW" sz="2800" b="1">
                <a:solidFill>
                  <a:srgbClr val="0000FF"/>
                </a:solidFill>
                <a:latin typeface="Arial" panose="020B0604020202020204" pitchFamily="34" charset="0"/>
              </a:rPr>
              <a:t>permutation</a:t>
            </a:r>
            <a:r>
              <a:rPr lang="en-US" altLang="zh-TW" sz="280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977B463-91E0-C1EE-9B31-4D7CC10A72EC}"/>
              </a:ext>
            </a:extLst>
          </p:cNvPr>
          <p:cNvGrpSpPr>
            <a:grpSpLocks/>
          </p:cNvGrpSpPr>
          <p:nvPr/>
        </p:nvGrpSpPr>
        <p:grpSpPr bwMode="auto">
          <a:xfrm>
            <a:off x="404813" y="2457450"/>
            <a:ext cx="8448675" cy="2374900"/>
            <a:chOff x="396019" y="3427934"/>
            <a:chExt cx="8448454" cy="2376264"/>
          </a:xfrm>
        </p:grpSpPr>
        <p:grpSp>
          <p:nvGrpSpPr>
            <p:cNvPr id="31748" name="Group 19">
              <a:extLst>
                <a:ext uri="{FF2B5EF4-FFF2-40B4-BE49-F238E27FC236}">
                  <a16:creationId xmlns:a16="http://schemas.microsoft.com/office/drawing/2014/main" id="{88B87E69-2624-1B4B-45F8-ED51EA905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019" y="3751264"/>
              <a:ext cx="6264820" cy="2016125"/>
              <a:chOff x="164" y="2363"/>
              <a:chExt cx="4400" cy="1270"/>
            </a:xfrm>
          </p:grpSpPr>
          <p:sp>
            <p:nvSpPr>
              <p:cNvPr id="31750" name="AutoShape 8">
                <a:extLst>
                  <a:ext uri="{FF2B5EF4-FFF2-40B4-BE49-F238E27FC236}">
                    <a16:creationId xmlns:a16="http://schemas.microsoft.com/office/drawing/2014/main" id="{D16BE49B-D2B4-21F6-EC8F-3CD714799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" y="2363"/>
                <a:ext cx="4400" cy="1270"/>
              </a:xfrm>
              <a:prstGeom prst="cloudCallout">
                <a:avLst>
                  <a:gd name="adj1" fmla="val 52977"/>
                  <a:gd name="adj2" fmla="val -37593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6CCFF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HK" altLang="zh-HK" sz="1800">
                  <a:latin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31751" name="Rectangle 18">
                <a:extLst>
                  <a:ext uri="{FF2B5EF4-FFF2-40B4-BE49-F238E27FC236}">
                    <a16:creationId xmlns:a16="http://schemas.microsoft.com/office/drawing/2014/main" id="{60B83A14-792B-67DC-F7D7-29AB47CEE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" y="2568"/>
                <a:ext cx="4097" cy="8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800">
                    <a:latin typeface="Arial" panose="020B0604020202020204" pitchFamily="34" charset="0"/>
                  </a:rPr>
                  <a:t>Let us study how to find the</a:t>
                </a:r>
                <a:br>
                  <a:rPr lang="en-US" altLang="zh-TW" sz="2800">
                    <a:latin typeface="Arial" panose="020B0604020202020204" pitchFamily="34" charset="0"/>
                  </a:rPr>
                </a:br>
                <a:r>
                  <a:rPr lang="en-US" altLang="zh-TW" sz="2800">
                    <a:latin typeface="Arial" panose="020B0604020202020204" pitchFamily="34" charset="0"/>
                  </a:rPr>
                  <a:t>number of permutations of several </a:t>
                </a:r>
                <a:br>
                  <a:rPr lang="en-US" altLang="zh-TW" sz="2800">
                    <a:latin typeface="Arial" panose="020B0604020202020204" pitchFamily="34" charset="0"/>
                  </a:rPr>
                </a:br>
                <a:r>
                  <a:rPr lang="en-US" altLang="zh-TW" sz="2800">
                    <a:latin typeface="Arial" panose="020B0604020202020204" pitchFamily="34" charset="0"/>
                  </a:rPr>
                  <a:t>distinct objects.</a:t>
                </a:r>
              </a:p>
            </p:txBody>
          </p:sp>
        </p:grpSp>
        <p:pic>
          <p:nvPicPr>
            <p:cNvPr id="31749" name="Picture 2" descr="Q:\Secondary (Maths)\[]Senior Maths\NSSMIA(Compulsory) 2nd Ed\Finalized\TRDVD\4A\[1] 5-Min Lec\Cartoon\Teacher and student artwork Tiff file\Teacher_M4.tif">
              <a:extLst>
                <a:ext uri="{FF2B5EF4-FFF2-40B4-BE49-F238E27FC236}">
                  <a16:creationId xmlns:a16="http://schemas.microsoft.com/office/drawing/2014/main" id="{31CB9248-1490-A88A-2603-2CF2AE9BE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3427934"/>
              <a:ext cx="2112233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">
            <a:extLst>
              <a:ext uri="{FF2B5EF4-FFF2-40B4-BE49-F238E27FC236}">
                <a16:creationId xmlns:a16="http://schemas.microsoft.com/office/drawing/2014/main" id="{AB405374-26C8-FC49-DBB5-D60D3EA58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Suppose we want to arrange the following 3 soldiers in a row. How many different arrangements are there?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22DE771E-2E32-340B-12AF-2E5AC6EB5F19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716338"/>
            <a:ext cx="6134100" cy="1344612"/>
            <a:chOff x="431" y="2341"/>
            <a:chExt cx="3864" cy="847"/>
          </a:xfrm>
        </p:grpSpPr>
        <p:sp>
          <p:nvSpPr>
            <p:cNvPr id="32779" name="Text Box 8">
              <a:extLst>
                <a:ext uri="{FF2B5EF4-FFF2-40B4-BE49-F238E27FC236}">
                  <a16:creationId xmlns:a16="http://schemas.microsoft.com/office/drawing/2014/main" id="{F5181A8B-51EA-B8E2-F4BD-F6B45C3C2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665"/>
              <a:ext cx="10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2780" name="Text Box 9">
              <a:extLst>
                <a:ext uri="{FF2B5EF4-FFF2-40B4-BE49-F238E27FC236}">
                  <a16:creationId xmlns:a16="http://schemas.microsoft.com/office/drawing/2014/main" id="{E117EDA9-B1E9-E61E-C6E4-999AE5EEE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32781" name="Rectangle 10">
              <a:extLst>
                <a:ext uri="{FF2B5EF4-FFF2-40B4-BE49-F238E27FC236}">
                  <a16:creationId xmlns:a16="http://schemas.microsoft.com/office/drawing/2014/main" id="{F4CC9A60-8956-8E67-2FC6-523FDC42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82" name="Text Box 11">
              <a:extLst>
                <a:ext uri="{FF2B5EF4-FFF2-40B4-BE49-F238E27FC236}">
                  <a16:creationId xmlns:a16="http://schemas.microsoft.com/office/drawing/2014/main" id="{15C981DA-31F5-21E7-71A4-6E759F251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32783" name="Rectangle 12">
              <a:extLst>
                <a:ext uri="{FF2B5EF4-FFF2-40B4-BE49-F238E27FC236}">
                  <a16:creationId xmlns:a16="http://schemas.microsoft.com/office/drawing/2014/main" id="{214D9C25-2451-B6B1-EE36-F64AEDC4E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2784" name="Text Box 13">
              <a:extLst>
                <a:ext uri="{FF2B5EF4-FFF2-40B4-BE49-F238E27FC236}">
                  <a16:creationId xmlns:a16="http://schemas.microsoft.com/office/drawing/2014/main" id="{DD9D02B9-2095-753D-B665-9C814A1AD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32785" name="Rectangle 14">
              <a:extLst>
                <a:ext uri="{FF2B5EF4-FFF2-40B4-BE49-F238E27FC236}">
                  <a16:creationId xmlns:a16="http://schemas.microsoft.com/office/drawing/2014/main" id="{56A950EC-0060-4445-248C-26C05C80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Group 36">
            <a:extLst>
              <a:ext uri="{FF2B5EF4-FFF2-40B4-BE49-F238E27FC236}">
                <a16:creationId xmlns:a16="http://schemas.microsoft.com/office/drawing/2014/main" id="{1F37A90E-4BF8-85C9-186B-8324872121E6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619250"/>
            <a:ext cx="6354762" cy="1936750"/>
            <a:chOff x="849" y="1020"/>
            <a:chExt cx="4003" cy="1220"/>
          </a:xfrm>
        </p:grpSpPr>
        <p:pic>
          <p:nvPicPr>
            <p:cNvPr id="32773" name="Picture 3" descr="dglxasset[1]">
              <a:extLst>
                <a:ext uri="{FF2B5EF4-FFF2-40B4-BE49-F238E27FC236}">
                  <a16:creationId xmlns:a16="http://schemas.microsoft.com/office/drawing/2014/main" id="{4B3C44FE-CB80-D052-B521-0AB036357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" y="1020"/>
              <a:ext cx="598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4" name="Picture 4" descr="dglxasset[1]">
              <a:extLst>
                <a:ext uri="{FF2B5EF4-FFF2-40B4-BE49-F238E27FC236}">
                  <a16:creationId xmlns:a16="http://schemas.microsoft.com/office/drawing/2014/main" id="{F502D9B1-242F-86AD-FBE6-A2A10E93A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" y="1052"/>
              <a:ext cx="358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5" descr="dglxasset[2]">
              <a:extLst>
                <a:ext uri="{FF2B5EF4-FFF2-40B4-BE49-F238E27FC236}">
                  <a16:creationId xmlns:a16="http://schemas.microsoft.com/office/drawing/2014/main" id="{243E6BF2-3C5C-D217-85DF-05382A166F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" y="1047"/>
              <a:ext cx="419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6" name="Text Box 30">
              <a:extLst>
                <a:ext uri="{FF2B5EF4-FFF2-40B4-BE49-F238E27FC236}">
                  <a16:creationId xmlns:a16="http://schemas.microsoft.com/office/drawing/2014/main" id="{70DBF4B8-C096-28A5-DF2D-399C71C8E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" y="19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2777" name="Text Box 31">
              <a:extLst>
                <a:ext uri="{FF2B5EF4-FFF2-40B4-BE49-F238E27FC236}">
                  <a16:creationId xmlns:a16="http://schemas.microsoft.com/office/drawing/2014/main" id="{5306A235-3C0F-CDF9-2456-B7D2EEE43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9" y="189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2778" name="Text Box 32">
              <a:extLst>
                <a:ext uri="{FF2B5EF4-FFF2-40B4-BE49-F238E27FC236}">
                  <a16:creationId xmlns:a16="http://schemas.microsoft.com/office/drawing/2014/main" id="{88F5972A-24FC-C0A4-0B6B-CBDCAB161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90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6">
            <a:extLst>
              <a:ext uri="{FF2B5EF4-FFF2-40B4-BE49-F238E27FC236}">
                <a16:creationId xmlns:a16="http://schemas.microsoft.com/office/drawing/2014/main" id="{2DFB03AC-4226-5252-4AE1-A38F06B95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538163"/>
            <a:ext cx="87169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" panose="020B0604020202020204" pitchFamily="34" charset="0"/>
              </a:rPr>
              <a:t>Suppose we want to arrange the following 3 soldiers in a row. How many different arrangements are there?</a:t>
            </a:r>
          </a:p>
        </p:txBody>
      </p:sp>
      <p:grpSp>
        <p:nvGrpSpPr>
          <p:cNvPr id="33795" name="Group 7">
            <a:extLst>
              <a:ext uri="{FF2B5EF4-FFF2-40B4-BE49-F238E27FC236}">
                <a16:creationId xmlns:a16="http://schemas.microsoft.com/office/drawing/2014/main" id="{B1B4B188-5E5C-F4D5-85E6-59A1E1FB3183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3716338"/>
            <a:ext cx="6134100" cy="1344612"/>
            <a:chOff x="431" y="2341"/>
            <a:chExt cx="3864" cy="847"/>
          </a:xfrm>
        </p:grpSpPr>
        <p:sp>
          <p:nvSpPr>
            <p:cNvPr id="33809" name="Text Box 8">
              <a:extLst>
                <a:ext uri="{FF2B5EF4-FFF2-40B4-BE49-F238E27FC236}">
                  <a16:creationId xmlns:a16="http://schemas.microsoft.com/office/drawing/2014/main" id="{D0D06D8D-84A7-8C66-F758-814226B97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665"/>
              <a:ext cx="108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>
                  <a:latin typeface="Arial" panose="020B0604020202020204" pitchFamily="34" charset="0"/>
                </a:rPr>
                <a:t>Number of choices</a:t>
              </a:r>
              <a:r>
                <a:rPr lang="en-US" altLang="zh-TW" sz="18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3810" name="Text Box 9">
              <a:extLst>
                <a:ext uri="{FF2B5EF4-FFF2-40B4-BE49-F238E27FC236}">
                  <a16:creationId xmlns:a16="http://schemas.microsoft.com/office/drawing/2014/main" id="{C889EA0E-534C-7CEF-38C9-781081732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341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1st</a:t>
              </a:r>
            </a:p>
          </p:txBody>
        </p:sp>
        <p:sp>
          <p:nvSpPr>
            <p:cNvPr id="33811" name="Rectangle 10">
              <a:extLst>
                <a:ext uri="{FF2B5EF4-FFF2-40B4-BE49-F238E27FC236}">
                  <a16:creationId xmlns:a16="http://schemas.microsoft.com/office/drawing/2014/main" id="{CBA30089-1848-D1F9-ABDE-489EB25B1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12" name="Text Box 11">
              <a:extLst>
                <a:ext uri="{FF2B5EF4-FFF2-40B4-BE49-F238E27FC236}">
                  <a16:creationId xmlns:a16="http://schemas.microsoft.com/office/drawing/2014/main" id="{55E01296-E9EE-EBC9-6698-58469E66D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341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2nd</a:t>
              </a:r>
            </a:p>
          </p:txBody>
        </p:sp>
        <p:sp>
          <p:nvSpPr>
            <p:cNvPr id="33813" name="Rectangle 12">
              <a:extLst>
                <a:ext uri="{FF2B5EF4-FFF2-40B4-BE49-F238E27FC236}">
                  <a16:creationId xmlns:a16="http://schemas.microsoft.com/office/drawing/2014/main" id="{65ADD41A-64ED-E627-204A-65160AA31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14" name="Text Box 13">
              <a:extLst>
                <a:ext uri="{FF2B5EF4-FFF2-40B4-BE49-F238E27FC236}">
                  <a16:creationId xmlns:a16="http://schemas.microsoft.com/office/drawing/2014/main" id="{0E786545-0751-32ED-C93A-D23DBD14C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2341"/>
              <a:ext cx="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Arial" panose="020B0604020202020204" pitchFamily="34" charset="0"/>
                </a:rPr>
                <a:t>3rd</a:t>
              </a:r>
            </a:p>
          </p:txBody>
        </p:sp>
        <p:sp>
          <p:nvSpPr>
            <p:cNvPr id="33815" name="Rectangle 14">
              <a:extLst>
                <a:ext uri="{FF2B5EF4-FFF2-40B4-BE49-F238E27FC236}">
                  <a16:creationId xmlns:a16="http://schemas.microsoft.com/office/drawing/2014/main" id="{0F19D832-0249-B23A-C73C-CAA466E2B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2624"/>
              <a:ext cx="499" cy="4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HK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4">
            <a:extLst>
              <a:ext uri="{FF2B5EF4-FFF2-40B4-BE49-F238E27FC236}">
                <a16:creationId xmlns:a16="http://schemas.microsoft.com/office/drawing/2014/main" id="{0D750BB7-B365-BC5A-7E19-83FDC8F16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221163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b="1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</a:p>
        </p:txBody>
      </p:sp>
      <p:grpSp>
        <p:nvGrpSpPr>
          <p:cNvPr id="49" name="Group 61">
            <a:extLst>
              <a:ext uri="{FF2B5EF4-FFF2-40B4-BE49-F238E27FC236}">
                <a16:creationId xmlns:a16="http://schemas.microsoft.com/office/drawing/2014/main" id="{983B1944-5843-E9F7-45C1-52AC326BC503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1381125"/>
            <a:ext cx="1431925" cy="2282825"/>
            <a:chOff x="1882" y="870"/>
            <a:chExt cx="902" cy="1438"/>
          </a:xfrm>
        </p:grpSpPr>
        <p:sp>
          <p:nvSpPr>
            <p:cNvPr id="33803" name="Text Box 44">
              <a:extLst>
                <a:ext uri="{FF2B5EF4-FFF2-40B4-BE49-F238E27FC236}">
                  <a16:creationId xmlns:a16="http://schemas.microsoft.com/office/drawing/2014/main" id="{C316FDFF-D838-FD39-A9C7-548924877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9" y="870"/>
              <a:ext cx="255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400" b="1" i="1">
                <a:solidFill>
                  <a:srgbClr val="CC99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A</a:t>
              </a:r>
              <a:endParaRPr lang="en-US" altLang="zh-TW" sz="2400" b="1" i="1">
                <a:solidFill>
                  <a:srgbClr val="80008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FF3300"/>
                  </a:solidFill>
                  <a:latin typeface="Arial" panose="020B0604020202020204" pitchFamily="34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CC9900"/>
                  </a:solidFill>
                  <a:latin typeface="Arial" panose="020B0604020202020204" pitchFamily="34" charset="0"/>
                </a:rPr>
                <a:t>B</a:t>
              </a:r>
              <a:endParaRPr lang="en-US" altLang="zh-TW" sz="20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TW" sz="2400" b="1" i="1">
                <a:solidFill>
                  <a:srgbClr val="FF3300"/>
                </a:solidFill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b="1" i="1">
                  <a:solidFill>
                    <a:srgbClr val="80008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grpSp>
          <p:nvGrpSpPr>
            <p:cNvPr id="33804" name="Group 60">
              <a:extLst>
                <a:ext uri="{FF2B5EF4-FFF2-40B4-BE49-F238E27FC236}">
                  <a16:creationId xmlns:a16="http://schemas.microsoft.com/office/drawing/2014/main" id="{217E0AB8-6C72-761A-832E-DE136E932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1253"/>
              <a:ext cx="590" cy="907"/>
              <a:chOff x="1882" y="1253"/>
              <a:chExt cx="590" cy="907"/>
            </a:xfrm>
          </p:grpSpPr>
          <p:grpSp>
            <p:nvGrpSpPr>
              <p:cNvPr id="33805" name="Group 56">
                <a:extLst>
                  <a:ext uri="{FF2B5EF4-FFF2-40B4-BE49-F238E27FC236}">
                    <a16:creationId xmlns:a16="http://schemas.microsoft.com/office/drawing/2014/main" id="{EA4D2CF7-9AAB-5E6E-F0DD-88C61E0596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83" y="1253"/>
                <a:ext cx="589" cy="907"/>
                <a:chOff x="2835" y="935"/>
                <a:chExt cx="589" cy="181"/>
              </a:xfrm>
            </p:grpSpPr>
            <p:sp>
              <p:nvSpPr>
                <p:cNvPr id="33807" name="Line 57">
                  <a:extLst>
                    <a:ext uri="{FF2B5EF4-FFF2-40B4-BE49-F238E27FC236}">
                      <a16:creationId xmlns:a16="http://schemas.microsoft.com/office/drawing/2014/main" id="{8993B8A8-C6CF-3542-DB13-71232F045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35" y="935"/>
                  <a:ext cx="589" cy="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33808" name="Line 58">
                  <a:extLst>
                    <a:ext uri="{FF2B5EF4-FFF2-40B4-BE49-F238E27FC236}">
                      <a16:creationId xmlns:a16="http://schemas.microsoft.com/office/drawing/2014/main" id="{6D78EA65-AC04-4AFE-9603-BEE564FE9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5" y="1026"/>
                  <a:ext cx="589" cy="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</p:grpSp>
          <p:sp>
            <p:nvSpPr>
              <p:cNvPr id="33806" name="Line 59">
                <a:extLst>
                  <a:ext uri="{FF2B5EF4-FFF2-40B4-BE49-F238E27FC236}">
                    <a16:creationId xmlns:a16="http://schemas.microsoft.com/office/drawing/2014/main" id="{DE2480FC-F4F2-2BB4-A1BF-CB9A26F88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2" y="1706"/>
                <a:ext cx="5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8FCD79F4-2626-FD9B-A931-1A39CD2F21DC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4845050"/>
            <a:ext cx="7307262" cy="855663"/>
            <a:chOff x="594636" y="4845050"/>
            <a:chExt cx="7307934" cy="855155"/>
          </a:xfrm>
        </p:grpSpPr>
        <p:grpSp>
          <p:nvGrpSpPr>
            <p:cNvPr id="33799" name="Group 15">
              <a:extLst>
                <a:ext uri="{FF2B5EF4-FFF2-40B4-BE49-F238E27FC236}">
                  <a16:creationId xmlns:a16="http://schemas.microsoft.com/office/drawing/2014/main" id="{FE805D46-1BD4-9DB6-47F5-64888657FC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3708" y="4845050"/>
              <a:ext cx="6138862" cy="846138"/>
              <a:chOff x="1111" y="3052"/>
              <a:chExt cx="3867" cy="533"/>
            </a:xfrm>
          </p:grpSpPr>
          <p:sp>
            <p:nvSpPr>
              <p:cNvPr id="33801" name="Text Box 16">
                <a:extLst>
                  <a:ext uri="{FF2B5EF4-FFF2-40B4-BE49-F238E27FC236}">
                    <a16:creationId xmlns:a16="http://schemas.microsoft.com/office/drawing/2014/main" id="{CD60A062-3B05-E0CE-0290-AD36F69C1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957" y="305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</a:t>
                </a:r>
              </a:p>
            </p:txBody>
          </p:sp>
          <p:sp>
            <p:nvSpPr>
              <p:cNvPr id="33802" name="Rectangle 17">
                <a:extLst>
                  <a:ext uri="{FF2B5EF4-FFF2-40B4-BE49-F238E27FC236}">
                    <a16:creationId xmlns:a16="http://schemas.microsoft.com/office/drawing/2014/main" id="{917C97C9-55B9-8D9E-4225-81347C1CF1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3294"/>
                <a:ext cx="38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2400">
                    <a:solidFill>
                      <a:srgbClr val="003399"/>
                    </a:solidFill>
                    <a:latin typeface="Arial" panose="020B0604020202020204" pitchFamily="34" charset="0"/>
                    <a:sym typeface="Wingdings 3" panose="05040102010807070707" pitchFamily="18" charset="2"/>
                  </a:rPr>
                  <a:t>There are 3 ways to choose the first soldier.</a:t>
                </a:r>
              </a:p>
            </p:txBody>
          </p:sp>
        </p:grpSp>
        <p:sp>
          <p:nvSpPr>
            <p:cNvPr id="23" name="五邊形 22">
              <a:extLst>
                <a:ext uri="{FF2B5EF4-FFF2-40B4-BE49-F238E27FC236}">
                  <a16:creationId xmlns:a16="http://schemas.microsoft.com/office/drawing/2014/main" id="{67365038-8C84-1FD7-1C01-C462816D99ED}"/>
                </a:ext>
              </a:extLst>
            </p:cNvPr>
            <p:cNvSpPr/>
            <p:nvPr/>
          </p:nvSpPr>
          <p:spPr>
            <a:xfrm>
              <a:off x="594636" y="5195680"/>
              <a:ext cx="1224075" cy="504525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HK" sz="2400" dirty="0">
                  <a:latin typeface="Arial" panose="020B0604020202020204" pitchFamily="34" charset="0"/>
                  <a:cs typeface="Arial" panose="020B0604020202020204" pitchFamily="34" charset="0"/>
                </a:rPr>
                <a:t>Step 1</a:t>
              </a:r>
              <a:endParaRPr lang="zh-HK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2234</Words>
  <Application>Microsoft Office PowerPoint</Application>
  <PresentationFormat>如螢幕大小 (4:3)</PresentationFormat>
  <Paragraphs>453</Paragraphs>
  <Slides>45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Arial</vt:lpstr>
      <vt:lpstr>新細明體</vt:lpstr>
      <vt:lpstr>Calibri</vt:lpstr>
      <vt:lpstr>Arial Black</vt:lpstr>
      <vt:lpstr>Wingdings 3</vt:lpstr>
      <vt:lpstr>Symbol</vt:lpstr>
      <vt:lpstr>Bradley Hand ITC</vt:lpstr>
      <vt:lpstr>預設簡報設計</vt:lpstr>
      <vt:lpstr>自訂設計</vt:lpstr>
      <vt:lpstr>Microsoft 方程式編輯器 3.0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PEA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Andrew Lok</dc:creator>
  <cp:lastModifiedBy>Lee Perseus Robin</cp:lastModifiedBy>
  <cp:revision>338</cp:revision>
  <cp:lastPrinted>2015-08-18T03:58:14Z</cp:lastPrinted>
  <dcterms:created xsi:type="dcterms:W3CDTF">2008-10-21T01:19:13Z</dcterms:created>
  <dcterms:modified xsi:type="dcterms:W3CDTF">2024-12-07T15:28:08Z</dcterms:modified>
</cp:coreProperties>
</file>