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9"/>
  </p:notesMasterIdLst>
  <p:handoutMasterIdLst>
    <p:handoutMasterId r:id="rId10"/>
  </p:handoutMasterIdLst>
  <p:sldIdLst>
    <p:sldId id="273" r:id="rId3"/>
    <p:sldId id="424" r:id="rId4"/>
    <p:sldId id="441" r:id="rId5"/>
    <p:sldId id="425" r:id="rId6"/>
    <p:sldId id="440" r:id="rId7"/>
    <p:sldId id="442" r:id="rId8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9933"/>
    <a:srgbClr val="66CCFF"/>
    <a:srgbClr val="0066FF"/>
    <a:srgbClr val="8EB4E3"/>
    <a:srgbClr val="0080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5110" autoAdjust="0"/>
  </p:normalViewPr>
  <p:slideViewPr>
    <p:cSldViewPr>
      <p:cViewPr varScale="1">
        <p:scale>
          <a:sx n="77" d="100"/>
          <a:sy n="77" d="100"/>
        </p:scale>
        <p:origin x="-708" y="-90"/>
      </p:cViewPr>
      <p:guideLst>
        <p:guide orient="horz" pos="300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6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F4484D2-4E7B-FD05-6A12-DFF590D906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Lecture\Eng\5B11_5Min_06e.ppt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6BE8E3-621D-B5A0-D6DA-B33F2E3BB9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11310D1-AC7D-432E-B1DA-C1648AED2D1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F65AE0-0F06-F3FD-F48F-F52A19D87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922F7-B4FA-3170-E84B-0E80E5DE1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C9265A-0E54-44B2-A37A-6F591482B71D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54FD9F5-C696-B9B6-A408-209A5EBD1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Lecture\Eng\5B11_5Min_06e.ppt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2D77E1-B402-3C68-C958-9FCF9BFBB2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A869EFD-C1A6-4975-889F-0E0F36827B2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82B8874-ECE1-53FD-E3B1-81787255E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38B4035-DB9A-326F-33FE-558CA327A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3B17B2-BF17-5987-EB20-63A340EBBE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D45C1F-A6FD-F944-26CF-9D3A13F4A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06E34E-7CE5-43E4-8BA5-37CA570B7A1E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A95D2B-26CC-114B-13E7-92DE058086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E614DB-FFF5-65C8-3A06-64E7F6C31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23556" name="頁首版面配置區 1">
            <a:extLst>
              <a:ext uri="{FF2B5EF4-FFF2-40B4-BE49-F238E27FC236}">
                <a16:creationId xmlns:a16="http://schemas.microsoft.com/office/drawing/2014/main" id="{AD8C6B6B-BF18-D970-0193-7C777E6522C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Lecture\Eng\5B11_5Min_06e.ppt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>
            <a:extLst>
              <a:ext uri="{FF2B5EF4-FFF2-40B4-BE49-F238E27FC236}">
                <a16:creationId xmlns:a16="http://schemas.microsoft.com/office/drawing/2014/main" id="{F755F2E5-0E48-569A-4D93-28B94D67E8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>
            <a:extLst>
              <a:ext uri="{FF2B5EF4-FFF2-40B4-BE49-F238E27FC236}">
                <a16:creationId xmlns:a16="http://schemas.microsoft.com/office/drawing/2014/main" id="{CFCBA6C2-0F25-41ED-603C-6326CD0615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4580" name="頁首版面配置區 3">
            <a:extLst>
              <a:ext uri="{FF2B5EF4-FFF2-40B4-BE49-F238E27FC236}">
                <a16:creationId xmlns:a16="http://schemas.microsoft.com/office/drawing/2014/main" id="{DF4611B0-FAC1-87AF-9899-F12B8CBA013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Lecture\Eng\5B11_5Min_06e.ppt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>
            <a:extLst>
              <a:ext uri="{FF2B5EF4-FFF2-40B4-BE49-F238E27FC236}">
                <a16:creationId xmlns:a16="http://schemas.microsoft.com/office/drawing/2014/main" id="{42758DE6-1A2F-F6B7-8703-E215BAB362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>
            <a:extLst>
              <a:ext uri="{FF2B5EF4-FFF2-40B4-BE49-F238E27FC236}">
                <a16:creationId xmlns:a16="http://schemas.microsoft.com/office/drawing/2014/main" id="{739E0665-B0C3-1C8F-81AE-2FBF8D7D45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5604" name="頁首版面配置區 3">
            <a:extLst>
              <a:ext uri="{FF2B5EF4-FFF2-40B4-BE49-F238E27FC236}">
                <a16:creationId xmlns:a16="http://schemas.microsoft.com/office/drawing/2014/main" id="{5A2F5618-FFE7-9E77-931F-1D95779835B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Lecture\Eng\5B11_5Min_06e.ppt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F9456AC-AD16-976C-CD38-C126C22E68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32650" y="812800"/>
            <a:ext cx="1876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7C022-834D-CAF0-ABC3-A182CA8A4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8D786-EEAB-417C-BA40-31AC3B518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1620C-0E9C-12CB-57DD-5A0339CC2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C60B8-1059-443D-BCA9-16A6B08EFC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8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5CDCA-7C6E-97FA-4193-135F7E5DA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75753-1448-586F-3A1E-094E0AB16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6E3125-B5C5-308A-09EC-36ACF2F43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052BA-D97B-4847-9770-9B5C120759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5544F-CCE6-E403-0EA5-B25F6CA9F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CD5246-028D-A7CA-AA94-793A93750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3874ED-D7CE-9AD7-C761-56F48D8A3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B5D77-ABE1-4A9C-BB6A-30F7DCC63E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61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6B6272-E0D4-9C2D-4F7A-B8B93322B846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7391379-915F-F611-BDBA-CA1C6A3E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5E714-C15C-4C0C-9D68-6638ABF8944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52EE0C3-CE7F-9F7B-5823-0E59405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1A0BB6E-91A1-F2BF-87C4-5810484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30C2C-A19A-46B0-8603-89F7BF00DBD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305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313FAF-E70F-2254-04F9-C3608C6ADDD9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13DCDA-16CC-B3AE-CF42-3DF5F569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5D14B-3028-415E-A24E-F80C7012261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B51A7F2-6CFF-390A-BE74-23FC07AA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83084FC-81D6-A501-8714-32FEBDFD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16A97-125B-4D1E-8DF2-2BAED2C7FFC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8526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00881-E858-3273-5DB4-9F398CCA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1C6A-919E-433C-B40F-CD35D2C63E8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F096D-67E5-D684-41B5-5C53F518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19700-2BD0-C1F4-BC9F-61EAF73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F40E-8906-457D-845B-9875BA77D21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498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C4E4714-5A6E-85E7-5A90-1D60F5B5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CC08-7741-4F89-9A78-DC7F56C0D68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A86A271-8A53-84C2-C1E7-2113FA9F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87330F8-87CD-D394-A1F1-3CD2B2F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272A6-6B1F-46A4-9E1C-62C614620CB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96396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C67109C-AA54-6BF4-C93A-DE2245E9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0083-A9CE-4C9B-BDD3-44597C2794B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D5FA2FE2-805C-8B20-41D0-CD04E3D2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DE8AB9E-2D5F-137E-C26E-B19A4F76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6300-2C40-4017-A849-E341B10F106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489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BF68D775-2D71-02AF-D38C-DD05A3CC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10D72-8EA0-4941-A4B6-5BA844666D6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5F4B7D4-B465-93AE-AB39-0ABD87E0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BB4BF63-BCCE-D2DD-859A-EECBBC17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11E6-9825-4D36-AF9F-B4ACB40533B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34946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AC07374C-E90D-4D6E-143D-B49FDAD2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D6F2-DF9B-4F32-96EA-7D08514CA27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67F113A5-9732-5195-76CF-2A54294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F2CBFEA-92F4-760C-4432-D644D56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B7629-0DB1-4E9B-B5CA-A09E0CA7CAA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7819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42175EC-0D0B-E502-A037-012E2891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957CB-97D6-40F8-8644-A8A829C47A2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EEFBD1-B7DC-0A08-15FE-266D8939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1FBE09F-0D73-33CD-375E-A094472E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A337-3BE2-4063-9FEF-2AD24149B39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84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C17226-1D8F-CC8E-C9B7-1C4F4EC4B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935B0-1961-38E0-7D2E-52DAA7D46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DAFAD5-ADC8-66CB-F952-C9B147C1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AB1E0-2138-4C4E-8B30-940EFBEDE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466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D0D8CDB-E233-8465-D176-4C607C2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5DDCF-8B12-4EA1-B8B8-DD0E1CC98B5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180DFE7-2CE4-3627-9033-EF1F010F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EE91947-6D91-275B-A811-711998DA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A6CC2-67F3-4A2A-B014-8E42DC16006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530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D02F3-A78F-8170-A123-81EF6239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F65A1-E52E-4D2E-9D95-F8F2DEF60C7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C54484-C96A-C568-9EA8-D65C05F4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9B966-583B-04F4-3F9E-A3E83106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87D54-CDCD-4AED-8C84-107EFF33FCD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629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0E301-BB93-C405-78A9-4E6A7C8B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948-7A3D-46CC-9120-AABD57255C1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D08D3-046B-71CD-85A4-590B3E6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F12E7-5367-2F8C-F2BA-7F3D8720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E950F-C142-47C5-BBAA-6B78D30E4B1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03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CB8A95-BEF3-A634-CEF4-67864672B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60605B-7946-A656-D49D-29C34747F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065FAA-3CF7-333F-2947-BDB007A4A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3CB7C-95EA-4F29-A141-B3C78575E9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6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36990-37B4-FF7A-4ADB-2CDA71440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0FA27-653F-0891-FD55-F08E4FEBB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820F1-86F5-5D80-1AC8-790363A33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128EF-F10C-439F-A082-C452AFCD68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1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4B7D33-C3BE-B5C4-9A28-FB2E904B08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D38A07-A5B9-7F20-F621-38EA08FF7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18C2CB-98F9-5D95-A758-0B5B83D72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D39D-62EC-427A-8B98-F30DB6D97E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92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933676-D7E7-66AD-95CB-32F6249B4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8D83E0-3435-DCD1-C4AC-541551F58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2B7CC4-3226-0E02-2657-51962E4D0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07A9A-0F2E-4594-9721-170F677646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0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9A2856-8D40-7FC4-90D1-E1DE4CDCA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86A6DF-F232-1BE8-445F-8AE6FE17B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197053-7186-8AEC-CDED-05971C0E0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AC0D0-7A71-4D50-BDDD-836282F7C8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54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EE069-0D6A-78F0-6F9B-F375750FE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E3E2-ECB2-07E3-66CA-F90481818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59770-D587-5608-1AC7-A2D0EF692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891CD-FE94-418D-BF90-82AD9C185C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94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70358-07E9-23D5-C24E-E3E234396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BB5D2-24AB-6610-5F46-A362C7895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21E9-410F-9B1E-B453-CA66F207A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ACEA0-75D2-49A3-89CB-518E19AF0E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5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004F5B-4E67-B276-7C02-DDF25A9DF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3413AA-286C-C854-8EFE-4D2E68DEA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DEEF6C-A4B5-8977-D1D2-2FE9112DE1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16F813-B50F-19A1-9D59-DBA689B8ED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299064-AD31-7BD8-0B9A-A838DDB783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EC9D44-BD11-46C8-8421-B2F69BA533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F36DD3A1-E82A-4088-1B54-B69D9B7527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599C04-D97B-C480-FAE3-3AF2D72868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CCF8D6-6226-24EE-E714-70346F589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3834BF-C02E-E7AA-67CA-EAC7ACD015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9CD373-7929-47C3-75D3-D0C39B54F164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FA3B35-6E58-AABD-D405-CB886BC2C2A1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04887-854C-B804-26A6-D633BBCE3B2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8" r:id="rId1"/>
    <p:sldLayoutId id="2147487199" r:id="rId2"/>
    <p:sldLayoutId id="2147487200" r:id="rId3"/>
    <p:sldLayoutId id="2147487201" r:id="rId4"/>
    <p:sldLayoutId id="2147487202" r:id="rId5"/>
    <p:sldLayoutId id="2147487203" r:id="rId6"/>
    <p:sldLayoutId id="2147487204" r:id="rId7"/>
    <p:sldLayoutId id="2147487205" r:id="rId8"/>
    <p:sldLayoutId id="2147487206" r:id="rId9"/>
    <p:sldLayoutId id="2147487207" r:id="rId10"/>
    <p:sldLayoutId id="21474872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52015AEB-8902-5C83-4062-7864184781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688398E2-D455-B648-EC34-EF93EE869A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71EF8-9807-6DAF-6151-854DCD95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04E6FA8-2230-4414-A1B0-BB2E6CF1C1A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68CAA-DC53-8517-7B11-C71354563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CFA6E-6626-EF49-11A4-9110BD0F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A139471-3867-4141-BB35-5A50B98C7852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772045-909C-00A9-788D-62D01A605D3F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6EF006-CE63-89F9-40BA-A95C5BF86339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89040FD-27F1-CFA2-46AB-071EA0AF76E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9" r:id="rId1"/>
    <p:sldLayoutId id="2147487210" r:id="rId2"/>
    <p:sldLayoutId id="2147487189" r:id="rId3"/>
    <p:sldLayoutId id="2147487190" r:id="rId4"/>
    <p:sldLayoutId id="2147487191" r:id="rId5"/>
    <p:sldLayoutId id="2147487192" r:id="rId6"/>
    <p:sldLayoutId id="2147487193" r:id="rId7"/>
    <p:sldLayoutId id="2147487194" r:id="rId8"/>
    <p:sldLayoutId id="2147487195" r:id="rId9"/>
    <p:sldLayoutId id="2147487196" r:id="rId10"/>
    <p:sldLayoutId id="21474871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5B11_TE_06e_01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hyperlink" Target="Example_11/Example_11_06e_01.ppt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1EAE17-EB10-114B-A3ED-88996E44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47988"/>
            <a:ext cx="8208962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  <a:sym typeface="Symbol" panose="05050102010706020507" pitchFamily="18" charset="2"/>
              </a:rPr>
              <a:t>Using Permutation and Combination to Solve Probability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A49920-9D9E-BD31-6084-68C2C50A49CE}"/>
              </a:ext>
            </a:extLst>
          </p:cNvPr>
          <p:cNvGrpSpPr>
            <a:grpSpLocks/>
          </p:cNvGrpSpPr>
          <p:nvPr/>
        </p:nvGrpSpPr>
        <p:grpSpPr bwMode="auto">
          <a:xfrm>
            <a:off x="-541338" y="1035050"/>
            <a:ext cx="9536113" cy="5610225"/>
            <a:chOff x="-1793379" y="2917697"/>
            <a:chExt cx="9534058" cy="5611049"/>
          </a:xfrm>
        </p:grpSpPr>
        <p:sp>
          <p:nvSpPr>
            <p:cNvPr id="17412" name="AutoShape 9">
              <a:extLst>
                <a:ext uri="{FF2B5EF4-FFF2-40B4-BE49-F238E27FC236}">
                  <a16:creationId xmlns:a16="http://schemas.microsoft.com/office/drawing/2014/main" id="{8630A818-E69E-65D7-207B-61E9864A9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89" y="2917697"/>
              <a:ext cx="6852590" cy="3067175"/>
            </a:xfrm>
            <a:prstGeom prst="cloudCallout">
              <a:avLst>
                <a:gd name="adj1" fmla="val -49412"/>
                <a:gd name="adj2" fmla="val 66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17413" name="Picture 107" descr="Q:\Secondary (Maths)\NSS MIA 2n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01D35CC5-CB56-F48D-81F7-1B31CA157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77"/>
            <a:stretch>
              <a:fillRect/>
            </a:stretch>
          </p:blipFill>
          <p:spPr bwMode="auto">
            <a:xfrm>
              <a:off x="-1793379" y="5534779"/>
              <a:ext cx="3455878" cy="2993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 Box 10">
            <a:extLst>
              <a:ext uri="{FF2B5EF4-FFF2-40B4-BE49-F238E27FC236}">
                <a16:creationId xmlns:a16="http://schemas.microsoft.com/office/drawing/2014/main" id="{38BFD88B-08A6-5D4A-FCE4-26496F0CD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939925"/>
            <a:ext cx="6192838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 this section, we’ll see how to use permutation and combination to solve probability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958F5E9-9116-22BB-A2C4-D76F237D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4650"/>
            <a:ext cx="8785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Take the election of student representatives as an example.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FB2F105-F00F-DFCB-DE08-3CD66630C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88975"/>
            <a:ext cx="86423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there are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5</a:t>
            </a:r>
            <a:r>
              <a:rPr lang="en-US" altLang="zh-TW" sz="2400">
                <a:latin typeface="Arial" panose="020B0604020202020204" pitchFamily="34" charset="0"/>
              </a:rPr>
              <a:t> candidates and each of them has equal chance of being elected as a student representative. 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BB7602E-E762-E572-8E12-4D093F36928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90675"/>
            <a:ext cx="4176712" cy="1809750"/>
            <a:chOff x="395537" y="1484784"/>
            <a:chExt cx="4176463" cy="1809407"/>
          </a:xfrm>
        </p:grpSpPr>
        <p:pic>
          <p:nvPicPr>
            <p:cNvPr id="18467" name="Picture 2">
              <a:extLst>
                <a:ext uri="{FF2B5EF4-FFF2-40B4-BE49-F238E27FC236}">
                  <a16:creationId xmlns:a16="http://schemas.microsoft.com/office/drawing/2014/main" id="{F7CAF48D-4B55-866E-B115-9D7489249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7" y="1484784"/>
              <a:ext cx="4176463" cy="1347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8" name="文字方塊 5">
              <a:extLst>
                <a:ext uri="{FF2B5EF4-FFF2-40B4-BE49-F238E27FC236}">
                  <a16:creationId xmlns:a16="http://schemas.microsoft.com/office/drawing/2014/main" id="{2C19BEA7-BBDB-7A30-AC4F-F71AA2AE9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7" y="2832526"/>
              <a:ext cx="41764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 i="1">
                  <a:latin typeface="Arial" panose="020B0604020202020204" pitchFamily="34" charset="0"/>
                </a:rPr>
                <a:t>   A       B       C       D       E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9" name="Text Box 4">
            <a:extLst>
              <a:ext uri="{FF2B5EF4-FFF2-40B4-BE49-F238E27FC236}">
                <a16:creationId xmlns:a16="http://schemas.microsoft.com/office/drawing/2014/main" id="{E40A79E8-D38F-5BE7-BE15-A8D0782B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63925"/>
            <a:ext cx="6553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student representatives are to be elected, 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7A32C419-71E1-2FD8-FDF9-37A0415F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"/>
          <a:stretch>
            <a:fillRect/>
          </a:stretch>
        </p:blipFill>
        <p:spPr bwMode="auto">
          <a:xfrm>
            <a:off x="5653088" y="1511300"/>
            <a:ext cx="3076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ED452A-B394-44A8-BDAA-C58AF69F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94125"/>
            <a:ext cx="889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the order</a:t>
            </a:r>
            <a:r>
              <a:rPr lang="en-US" altLang="zh-TW" sz="2400">
                <a:latin typeface="Arial" panose="020B0604020202020204" pitchFamily="34" charset="0"/>
              </a:rPr>
              <a:t> in which the 2 candidates are selected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is not important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57D53-B72D-FB8E-BFFC-E4A9FAEFC107}"/>
              </a:ext>
            </a:extLst>
          </p:cNvPr>
          <p:cNvSpPr/>
          <p:nvPr/>
        </p:nvSpPr>
        <p:spPr>
          <a:xfrm>
            <a:off x="250825" y="1590675"/>
            <a:ext cx="1800225" cy="180975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CC62426-81A1-DCB8-29BF-F790A831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17988"/>
            <a:ext cx="61214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Then, the number of possible ways is 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0EA9FC6-74B3-6A27-56D0-3BC254B909BA}"/>
              </a:ext>
            </a:extLst>
          </p:cNvPr>
          <p:cNvCxnSpPr/>
          <p:nvPr/>
        </p:nvCxnSpPr>
        <p:spPr>
          <a:xfrm>
            <a:off x="2051050" y="2495550"/>
            <a:ext cx="345757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8FFB5F-F1C1-7318-759C-586A014F3A02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4167188"/>
            <a:ext cx="677863" cy="573087"/>
            <a:chOff x="1662358" y="5159813"/>
            <a:chExt cx="677394" cy="573443"/>
          </a:xfrm>
        </p:grpSpPr>
        <p:sp>
          <p:nvSpPr>
            <p:cNvPr id="18464" name="Text Box 4">
              <a:extLst>
                <a:ext uri="{FF2B5EF4-FFF2-40B4-BE49-F238E27FC236}">
                  <a16:creationId xmlns:a16="http://schemas.microsoft.com/office/drawing/2014/main" id="{C40FC593-6F5A-5293-D04A-740FDDF46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358" y="5232858"/>
              <a:ext cx="43204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8465" name="Text Box 4">
              <a:extLst>
                <a:ext uri="{FF2B5EF4-FFF2-40B4-BE49-F238E27FC236}">
                  <a16:creationId xmlns:a16="http://schemas.microsoft.com/office/drawing/2014/main" id="{41EEFA39-9EE1-C8F4-F148-2C05B22C1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159813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FF9933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8466" name="Text Box 4">
              <a:extLst>
                <a:ext uri="{FF2B5EF4-FFF2-40B4-BE49-F238E27FC236}">
                  <a16:creationId xmlns:a16="http://schemas.microsoft.com/office/drawing/2014/main" id="{63E071E7-FC4E-A7F2-0D77-D3FDD7934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391624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00B05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5" name="Text Box 4">
            <a:extLst>
              <a:ext uri="{FF2B5EF4-FFF2-40B4-BE49-F238E27FC236}">
                <a16:creationId xmlns:a16="http://schemas.microsoft.com/office/drawing/2014/main" id="{4E27AE86-3B63-B1A7-A617-D76830F4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4232275"/>
            <a:ext cx="122396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= </a:t>
            </a:r>
            <a:r>
              <a:rPr lang="en-US" altLang="zh-TW" sz="2400">
                <a:latin typeface="Arial" panose="020B0604020202020204" pitchFamily="34" charset="0"/>
              </a:rPr>
              <a:t>10.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7D1BDAC7-71F7-7F80-70F4-44F45208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78350"/>
            <a:ext cx="80660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Therefore, the probability that candidates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elected is 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3E09244-411E-29DF-4F72-1FCFBAEB1290}"/>
              </a:ext>
            </a:extLst>
          </p:cNvPr>
          <p:cNvGrpSpPr>
            <a:grpSpLocks/>
          </p:cNvGrpSpPr>
          <p:nvPr/>
        </p:nvGrpSpPr>
        <p:grpSpPr bwMode="auto">
          <a:xfrm>
            <a:off x="1897063" y="5264150"/>
            <a:ext cx="735012" cy="1079500"/>
            <a:chOff x="2087792" y="5661248"/>
            <a:chExt cx="734673" cy="1080120"/>
          </a:xfrm>
        </p:grpSpPr>
        <p:grpSp>
          <p:nvGrpSpPr>
            <p:cNvPr id="18458" name="群組 26">
              <a:extLst>
                <a:ext uri="{FF2B5EF4-FFF2-40B4-BE49-F238E27FC236}">
                  <a16:creationId xmlns:a16="http://schemas.microsoft.com/office/drawing/2014/main" id="{AA50BE86-174C-AC6E-600B-527DC356B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071" y="6111704"/>
              <a:ext cx="677394" cy="629664"/>
              <a:chOff x="1662358" y="5103592"/>
              <a:chExt cx="677394" cy="629664"/>
            </a:xfrm>
          </p:grpSpPr>
          <p:sp>
            <p:nvSpPr>
              <p:cNvPr id="18461" name="Text Box 4">
                <a:extLst>
                  <a:ext uri="{FF2B5EF4-FFF2-40B4-BE49-F238E27FC236}">
                    <a16:creationId xmlns:a16="http://schemas.microsoft.com/office/drawing/2014/main" id="{1F5C8855-6D04-8F76-82A8-4EFEF5E63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2358" y="5232858"/>
                <a:ext cx="432048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8462" name="Text Box 4">
                <a:extLst>
                  <a:ext uri="{FF2B5EF4-FFF2-40B4-BE49-F238E27FC236}">
                    <a16:creationId xmlns:a16="http://schemas.microsoft.com/office/drawing/2014/main" id="{D6C7CCA0-4720-8D6F-7EB7-EB8658039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5103592"/>
                <a:ext cx="432048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FF9933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8463" name="Text Box 4">
                <a:extLst>
                  <a:ext uri="{FF2B5EF4-FFF2-40B4-BE49-F238E27FC236}">
                    <a16:creationId xmlns:a16="http://schemas.microsoft.com/office/drawing/2014/main" id="{2C8C4D5F-2148-E852-B659-1C142EEA3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5391624"/>
                <a:ext cx="432048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00B05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E962233-338C-287C-91A9-D0E2DC90C484}"/>
                </a:ext>
              </a:extLst>
            </p:cNvPr>
            <p:cNvCxnSpPr/>
            <p:nvPr/>
          </p:nvCxnSpPr>
          <p:spPr>
            <a:xfrm>
              <a:off x="2087792" y="6112357"/>
              <a:ext cx="61249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0" name="Text Box 4">
              <a:extLst>
                <a:ext uri="{FF2B5EF4-FFF2-40B4-BE49-F238E27FC236}">
                  <a16:creationId xmlns:a16="http://schemas.microsoft.com/office/drawing/2014/main" id="{3D911AD4-5560-AAEE-CF66-2C18AF676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661248"/>
              <a:ext cx="52938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A436-EE13-E8ED-7E36-75203C3EE873}"/>
              </a:ext>
            </a:extLst>
          </p:cNvPr>
          <p:cNvGrpSpPr>
            <a:grpSpLocks/>
          </p:cNvGrpSpPr>
          <p:nvPr/>
        </p:nvGrpSpPr>
        <p:grpSpPr bwMode="auto">
          <a:xfrm>
            <a:off x="2617788" y="5264150"/>
            <a:ext cx="1090612" cy="928688"/>
            <a:chOff x="2807717" y="5589240"/>
            <a:chExt cx="1090878" cy="928788"/>
          </a:xfrm>
        </p:grpSpPr>
        <p:grpSp>
          <p:nvGrpSpPr>
            <p:cNvPr id="18453" name="群組 34">
              <a:extLst>
                <a:ext uri="{FF2B5EF4-FFF2-40B4-BE49-F238E27FC236}">
                  <a16:creationId xmlns:a16="http://schemas.microsoft.com/office/drawing/2014/main" id="{4BA7036D-ACBE-B2E6-4575-7E5105F67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856" y="5589240"/>
              <a:ext cx="622739" cy="928788"/>
              <a:chOff x="2077052" y="5661248"/>
              <a:chExt cx="622739" cy="928788"/>
            </a:xfrm>
          </p:grpSpPr>
          <p:sp>
            <p:nvSpPr>
              <p:cNvPr id="18455" name="Text Box 4">
                <a:extLst>
                  <a:ext uri="{FF2B5EF4-FFF2-40B4-BE49-F238E27FC236}">
                    <a16:creationId xmlns:a16="http://schemas.microsoft.com/office/drawing/2014/main" id="{323FAFC4-13A0-8198-E482-5404043E1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7052" y="6165304"/>
                <a:ext cx="580053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10</a:t>
                </a: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80C2639D-FD5B-CB3C-ACD5-5EFA216AAB36}"/>
                  </a:ext>
                </a:extLst>
              </p:cNvPr>
              <p:cNvCxnSpPr/>
              <p:nvPr/>
            </p:nvCxnSpPr>
            <p:spPr>
              <a:xfrm>
                <a:off x="2088455" y="6112147"/>
                <a:ext cx="53988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57" name="Text Box 4">
                <a:extLst>
                  <a:ext uri="{FF2B5EF4-FFF2-40B4-BE49-F238E27FC236}">
                    <a16:creationId xmlns:a16="http://schemas.microsoft.com/office/drawing/2014/main" id="{BF90A552-4450-31FD-0494-6366CC2F8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0403" y="5661248"/>
                <a:ext cx="529388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en-US" altLang="zh-TW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54" name="矩形 30">
              <a:extLst>
                <a:ext uri="{FF2B5EF4-FFF2-40B4-BE49-F238E27FC236}">
                  <a16:creationId xmlns:a16="http://schemas.microsoft.com/office/drawing/2014/main" id="{D8627A21-366F-2691-9C06-A11BCEAE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17" y="5792016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=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4" name="Text Box 103">
            <a:extLst>
              <a:ext uri="{FF2B5EF4-FFF2-40B4-BE49-F238E27FC236}">
                <a16:creationId xmlns:a16="http://schemas.microsoft.com/office/drawing/2014/main" id="{3C7605B3-9E7D-FADD-92C2-08E9A8BCC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5513388"/>
            <a:ext cx="514826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Wingdings 3" pitchFamily="18" charset="2"/>
              <a:buChar char=""/>
              <a:defRPr/>
            </a:pPr>
            <a:r>
              <a:rPr lang="en-US" altLang="zh-TW" sz="2400" dirty="0">
                <a:solidFill>
                  <a:srgbClr val="0033CC"/>
                </a:solidFill>
                <a:latin typeface="Arial" charset="0"/>
                <a:cs typeface="Arial" charset="0"/>
              </a:rPr>
              <a:t>Selecting </a:t>
            </a:r>
            <a:r>
              <a:rPr lang="en-US" altLang="zh-TW" sz="2400" i="1" dirty="0">
                <a:solidFill>
                  <a:srgbClr val="0033CC"/>
                </a:solidFill>
                <a:latin typeface="Arial" charset="0"/>
                <a:cs typeface="Arial" charset="0"/>
              </a:rPr>
              <a:t>A</a:t>
            </a:r>
            <a:r>
              <a:rPr lang="en-US" altLang="zh-TW" sz="2400" dirty="0">
                <a:solidFill>
                  <a:srgbClr val="0033CC"/>
                </a:solidFill>
                <a:latin typeface="Arial" charset="0"/>
                <a:cs typeface="Arial" charset="0"/>
              </a:rPr>
              <a:t> and </a:t>
            </a:r>
            <a:r>
              <a:rPr lang="en-US" altLang="zh-TW" sz="2400" i="1" dirty="0">
                <a:solidFill>
                  <a:srgbClr val="0033CC"/>
                </a:solidFill>
                <a:latin typeface="Arial" charset="0"/>
                <a:cs typeface="Arial" charset="0"/>
              </a:rPr>
              <a:t>B</a:t>
            </a:r>
            <a:r>
              <a:rPr lang="en-US" altLang="zh-TW" sz="2400" dirty="0">
                <a:solidFill>
                  <a:srgbClr val="0033CC"/>
                </a:solidFill>
                <a:latin typeface="Arial" charset="0"/>
                <a:cs typeface="Arial" charset="0"/>
              </a:rPr>
              <a:t> is </a:t>
            </a:r>
            <a:r>
              <a:rPr lang="en-US" altLang="zh-TW" sz="2400" b="1" dirty="0">
                <a:solidFill>
                  <a:srgbClr val="0033CC"/>
                </a:solidFill>
                <a:latin typeface="Arial" charset="0"/>
                <a:cs typeface="Arial" charset="0"/>
              </a:rPr>
              <a:t>one</a:t>
            </a:r>
            <a:r>
              <a:rPr lang="en-US" altLang="zh-TW" sz="2400" dirty="0">
                <a:solidFill>
                  <a:srgbClr val="0033CC"/>
                </a:solidFill>
                <a:latin typeface="Arial" charset="0"/>
                <a:cs typeface="Arial" charset="0"/>
              </a:rPr>
              <a:t> of the      </a:t>
            </a:r>
          </a:p>
          <a:p>
            <a:pPr marL="0" indent="0"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solidFill>
                  <a:srgbClr val="0033CC"/>
                </a:solidFill>
                <a:latin typeface="Arial" charset="0"/>
                <a:cs typeface="Arial" charset="0"/>
              </a:rPr>
              <a:t>         possible ways.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DF3C433-F4C6-B3A6-5982-3F20223B7F3C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927725"/>
            <a:ext cx="677863" cy="573088"/>
            <a:chOff x="1662358" y="5159813"/>
            <a:chExt cx="677394" cy="573443"/>
          </a:xfrm>
        </p:grpSpPr>
        <p:sp>
          <p:nvSpPr>
            <p:cNvPr id="18450" name="Text Box 4">
              <a:extLst>
                <a:ext uri="{FF2B5EF4-FFF2-40B4-BE49-F238E27FC236}">
                  <a16:creationId xmlns:a16="http://schemas.microsoft.com/office/drawing/2014/main" id="{EC39A3AC-8E7C-72B5-A7DD-645A53FBA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358" y="5232858"/>
              <a:ext cx="43204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33CC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8451" name="Text Box 4">
              <a:extLst>
                <a:ext uri="{FF2B5EF4-FFF2-40B4-BE49-F238E27FC236}">
                  <a16:creationId xmlns:a16="http://schemas.microsoft.com/office/drawing/2014/main" id="{A15F3D84-0F24-B751-268D-BF0852895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159813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0033CC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8452" name="Text Box 4">
              <a:extLst>
                <a:ext uri="{FF2B5EF4-FFF2-40B4-BE49-F238E27FC236}">
                  <a16:creationId xmlns:a16="http://schemas.microsoft.com/office/drawing/2014/main" id="{D7A1CBE6-1A43-FF63-B99A-CA179DB94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391624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0033CC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8" grpId="0"/>
      <p:bldP spid="10" grpId="0" animBg="1"/>
      <p:bldP spid="15" grpId="0"/>
      <p:bldP spid="25" grpId="0"/>
      <p:bldP spid="26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群組 19">
            <a:extLst>
              <a:ext uri="{FF2B5EF4-FFF2-40B4-BE49-F238E27FC236}">
                <a16:creationId xmlns:a16="http://schemas.microsoft.com/office/drawing/2014/main" id="{7DCEE656-502B-BB5C-AAB6-59FDFF0A12D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601788"/>
            <a:ext cx="4176712" cy="1809750"/>
            <a:chOff x="395537" y="1484784"/>
            <a:chExt cx="4176463" cy="1809407"/>
          </a:xfrm>
        </p:grpSpPr>
        <p:pic>
          <p:nvPicPr>
            <p:cNvPr id="19488" name="Picture 2">
              <a:extLst>
                <a:ext uri="{FF2B5EF4-FFF2-40B4-BE49-F238E27FC236}">
                  <a16:creationId xmlns:a16="http://schemas.microsoft.com/office/drawing/2014/main" id="{36F11E66-6B0E-A035-A4C1-7FAD77AAC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7" y="1484784"/>
              <a:ext cx="4176463" cy="1347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9" name="文字方塊 21">
              <a:extLst>
                <a:ext uri="{FF2B5EF4-FFF2-40B4-BE49-F238E27FC236}">
                  <a16:creationId xmlns:a16="http://schemas.microsoft.com/office/drawing/2014/main" id="{E131EBFA-60EC-0F62-14F8-5EDAD1FD5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7" y="2832526"/>
              <a:ext cx="41764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 i="1">
                  <a:latin typeface="Arial" panose="020B0604020202020204" pitchFamily="34" charset="0"/>
                </a:rPr>
                <a:t>   A       B       C       D       E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7FE30C4-125E-49EC-E02C-D63105549706}"/>
              </a:ext>
            </a:extLst>
          </p:cNvPr>
          <p:cNvSpPr/>
          <p:nvPr/>
        </p:nvSpPr>
        <p:spPr>
          <a:xfrm>
            <a:off x="250825" y="1601788"/>
            <a:ext cx="1800225" cy="180975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FD563A4-72BE-1A39-E2EA-57A18795CA01}"/>
              </a:ext>
            </a:extLst>
          </p:cNvPr>
          <p:cNvCxnSpPr/>
          <p:nvPr/>
        </p:nvCxnSpPr>
        <p:spPr>
          <a:xfrm>
            <a:off x="2051050" y="2506663"/>
            <a:ext cx="345757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8" name="Picture 16">
            <a:extLst>
              <a:ext uri="{FF2B5EF4-FFF2-40B4-BE49-F238E27FC236}">
                <a16:creationId xmlns:a16="http://schemas.microsoft.com/office/drawing/2014/main" id="{F15E9507-8A37-1255-A0DE-D34C56C1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1601788"/>
            <a:ext cx="29273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4">
            <a:extLst>
              <a:ext uri="{FF2B5EF4-FFF2-40B4-BE49-F238E27FC236}">
                <a16:creationId xmlns:a16="http://schemas.microsoft.com/office/drawing/2014/main" id="{D1458675-7CDB-8161-281C-5470E2F8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65638"/>
            <a:ext cx="6121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Then, the number of possible ways is 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F3252EE-847A-73D1-9DA4-78D0C10DC80A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4357688"/>
            <a:ext cx="677863" cy="628650"/>
            <a:chOff x="1662358" y="5103592"/>
            <a:chExt cx="677394" cy="629664"/>
          </a:xfrm>
        </p:grpSpPr>
        <p:sp>
          <p:nvSpPr>
            <p:cNvPr id="19485" name="Text Box 4">
              <a:extLst>
                <a:ext uri="{FF2B5EF4-FFF2-40B4-BE49-F238E27FC236}">
                  <a16:creationId xmlns:a16="http://schemas.microsoft.com/office/drawing/2014/main" id="{1114CDB9-C872-4D6B-A7D9-9C7017E29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358" y="5232858"/>
              <a:ext cx="43204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486" name="Text Box 4">
              <a:extLst>
                <a:ext uri="{FF2B5EF4-FFF2-40B4-BE49-F238E27FC236}">
                  <a16:creationId xmlns:a16="http://schemas.microsoft.com/office/drawing/2014/main" id="{B5533F1C-7105-45B1-A32B-5987032F4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103592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FF9933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9487" name="Text Box 4">
              <a:extLst>
                <a:ext uri="{FF2B5EF4-FFF2-40B4-BE49-F238E27FC236}">
                  <a16:creationId xmlns:a16="http://schemas.microsoft.com/office/drawing/2014/main" id="{70722457-36B6-A81A-695A-13513779D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5391624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00B05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6" name="Text Box 4">
            <a:extLst>
              <a:ext uri="{FF2B5EF4-FFF2-40B4-BE49-F238E27FC236}">
                <a16:creationId xmlns:a16="http://schemas.microsoft.com/office/drawing/2014/main" id="{4D95C9FC-2EBE-E8C2-0C3F-E75D7217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483100"/>
            <a:ext cx="12239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= </a:t>
            </a:r>
            <a:r>
              <a:rPr lang="en-US" altLang="zh-TW" sz="2400">
                <a:latin typeface="Arial" panose="020B0604020202020204" pitchFamily="34" charset="0"/>
              </a:rPr>
              <a:t>20.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FBCE82DF-5DDE-CAC6-F691-F6605CCF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22825"/>
            <a:ext cx="80660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Therefore, the probability that candidates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elected as the President and Treasurer respectively is 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7E19E6F-353F-A9A9-6C1D-22BFBF8616AE}"/>
              </a:ext>
            </a:extLst>
          </p:cNvPr>
          <p:cNvGrpSpPr>
            <a:grpSpLocks/>
          </p:cNvGrpSpPr>
          <p:nvPr/>
        </p:nvGrpSpPr>
        <p:grpSpPr bwMode="auto">
          <a:xfrm>
            <a:off x="2030413" y="5614988"/>
            <a:ext cx="695325" cy="909637"/>
            <a:chOff x="2087792" y="5740572"/>
            <a:chExt cx="694361" cy="910380"/>
          </a:xfrm>
        </p:grpSpPr>
        <p:grpSp>
          <p:nvGrpSpPr>
            <p:cNvPr id="19479" name="群組 58">
              <a:extLst>
                <a:ext uri="{FF2B5EF4-FFF2-40B4-BE49-F238E27FC236}">
                  <a16:creationId xmlns:a16="http://schemas.microsoft.com/office/drawing/2014/main" id="{E99A3267-7E1C-83B5-E887-6FA8042B0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831" y="6062516"/>
              <a:ext cx="658322" cy="588436"/>
              <a:chOff x="1641118" y="5054404"/>
              <a:chExt cx="658322" cy="588436"/>
            </a:xfrm>
          </p:grpSpPr>
          <p:sp>
            <p:nvSpPr>
              <p:cNvPr id="19482" name="Text Box 4">
                <a:extLst>
                  <a:ext uri="{FF2B5EF4-FFF2-40B4-BE49-F238E27FC236}">
                    <a16:creationId xmlns:a16="http://schemas.microsoft.com/office/drawing/2014/main" id="{1006B8DF-081F-810A-84E7-1FE2E1335C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118" y="5180605"/>
                <a:ext cx="432048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9483" name="Text Box 4">
                <a:extLst>
                  <a:ext uri="{FF2B5EF4-FFF2-40B4-BE49-F238E27FC236}">
                    <a16:creationId xmlns:a16="http://schemas.microsoft.com/office/drawing/2014/main" id="{9D285A76-77FC-B35F-1E05-5198232A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1132" y="5054404"/>
                <a:ext cx="432048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FF9933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9484" name="Text Box 4">
                <a:extLst>
                  <a:ext uri="{FF2B5EF4-FFF2-40B4-BE49-F238E27FC236}">
                    <a16:creationId xmlns:a16="http://schemas.microsoft.com/office/drawing/2014/main" id="{0C7D89B3-5DAB-4AFF-32D9-941879975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392" y="5301208"/>
                <a:ext cx="432048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00B05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C411D76-EDD3-6E47-BE7C-E09A23447468}"/>
                </a:ext>
              </a:extLst>
            </p:cNvPr>
            <p:cNvCxnSpPr/>
            <p:nvPr/>
          </p:nvCxnSpPr>
          <p:spPr>
            <a:xfrm>
              <a:off x="2087792" y="6112350"/>
              <a:ext cx="6119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1" name="Text Box 4">
              <a:extLst>
                <a:ext uri="{FF2B5EF4-FFF2-40B4-BE49-F238E27FC236}">
                  <a16:creationId xmlns:a16="http://schemas.microsoft.com/office/drawing/2014/main" id="{B048C8FC-8801-FF09-FBA1-3066ADF4F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740572"/>
              <a:ext cx="52938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B3D9CC6-46B3-CC35-1624-E18FF9BF57BA}"/>
              </a:ext>
            </a:extLst>
          </p:cNvPr>
          <p:cNvGrpSpPr>
            <a:grpSpLocks/>
          </p:cNvGrpSpPr>
          <p:nvPr/>
        </p:nvGrpSpPr>
        <p:grpSpPr bwMode="auto">
          <a:xfrm>
            <a:off x="2689225" y="5614988"/>
            <a:ext cx="1090613" cy="857250"/>
            <a:chOff x="2807717" y="5661248"/>
            <a:chExt cx="1090878" cy="856780"/>
          </a:xfrm>
        </p:grpSpPr>
        <p:grpSp>
          <p:nvGrpSpPr>
            <p:cNvPr id="19474" name="群組 65">
              <a:extLst>
                <a:ext uri="{FF2B5EF4-FFF2-40B4-BE49-F238E27FC236}">
                  <a16:creationId xmlns:a16="http://schemas.microsoft.com/office/drawing/2014/main" id="{2A59E376-186F-FB19-E782-4EE4AEA56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856" y="5661248"/>
              <a:ext cx="622739" cy="856780"/>
              <a:chOff x="2077052" y="5733256"/>
              <a:chExt cx="622739" cy="856780"/>
            </a:xfrm>
          </p:grpSpPr>
          <p:sp>
            <p:nvSpPr>
              <p:cNvPr id="19476" name="Text Box 4">
                <a:extLst>
                  <a:ext uri="{FF2B5EF4-FFF2-40B4-BE49-F238E27FC236}">
                    <a16:creationId xmlns:a16="http://schemas.microsoft.com/office/drawing/2014/main" id="{8E891A4E-215E-FE20-D0D3-CE1997194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7052" y="6165304"/>
                <a:ext cx="580053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20</a:t>
                </a: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82955F15-7CBF-1374-7A28-A5F4AC761890}"/>
                  </a:ext>
                </a:extLst>
              </p:cNvPr>
              <p:cNvCxnSpPr/>
              <p:nvPr/>
            </p:nvCxnSpPr>
            <p:spPr>
              <a:xfrm>
                <a:off x="2088455" y="6112460"/>
                <a:ext cx="539881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78" name="Text Box 4">
                <a:extLst>
                  <a:ext uri="{FF2B5EF4-FFF2-40B4-BE49-F238E27FC236}">
                    <a16:creationId xmlns:a16="http://schemas.microsoft.com/office/drawing/2014/main" id="{7831D653-8163-E6DC-0DA0-8791E92AF2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0403" y="5733256"/>
                <a:ext cx="529388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en-US" altLang="zh-TW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75" name="矩形 66">
              <a:extLst>
                <a:ext uri="{FF2B5EF4-FFF2-40B4-BE49-F238E27FC236}">
                  <a16:creationId xmlns:a16="http://schemas.microsoft.com/office/drawing/2014/main" id="{B538F625-63DB-DA4A-2830-4CE1D2F07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17" y="5858610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=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9" name="Text Box 4">
            <a:extLst>
              <a:ext uri="{FF2B5EF4-FFF2-40B4-BE49-F238E27FC236}">
                <a16:creationId xmlns:a16="http://schemas.microsoft.com/office/drawing/2014/main" id="{07341DDA-DFEE-1425-3DA2-340075C92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02013"/>
            <a:ext cx="864235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However, if a President and a Treasurer are to be elected from the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5</a:t>
            </a:r>
            <a:r>
              <a:rPr lang="en-US" altLang="zh-TW" sz="2400">
                <a:latin typeface="Arial" panose="020B0604020202020204" pitchFamily="34" charset="0"/>
              </a:rPr>
              <a:t> candidates,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C15188-16F2-C198-8CCA-08093D58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90938"/>
            <a:ext cx="8893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the order</a:t>
            </a:r>
            <a:r>
              <a:rPr lang="en-US" altLang="zh-TW" sz="2400">
                <a:latin typeface="Arial" panose="020B0604020202020204" pitchFamily="34" charset="0"/>
              </a:rPr>
              <a:t> in which the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candidates are selected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is important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9470" name="Text Box 4">
            <a:extLst>
              <a:ext uri="{FF2B5EF4-FFF2-40B4-BE49-F238E27FC236}">
                <a16:creationId xmlns:a16="http://schemas.microsoft.com/office/drawing/2014/main" id="{E73E0CBC-9A38-0FAE-4A56-21AD1C94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5125"/>
            <a:ext cx="8785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Take the election of student representatives as an example.</a:t>
            </a:r>
          </a:p>
        </p:txBody>
      </p:sp>
      <p:sp>
        <p:nvSpPr>
          <p:cNvPr id="19471" name="Text Box 4">
            <a:extLst>
              <a:ext uri="{FF2B5EF4-FFF2-40B4-BE49-F238E27FC236}">
                <a16:creationId xmlns:a16="http://schemas.microsoft.com/office/drawing/2014/main" id="{3C2ECBB4-61DC-1E2A-EFA1-A0DF20D4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79450"/>
            <a:ext cx="86423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there are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5</a:t>
            </a:r>
            <a:r>
              <a:rPr lang="en-US" altLang="zh-TW" sz="2400">
                <a:latin typeface="Arial" panose="020B0604020202020204" pitchFamily="34" charset="0"/>
              </a:rPr>
              <a:t> candidates and each of them has equal chance of being elected as a student representative. </a:t>
            </a:r>
          </a:p>
        </p:txBody>
      </p:sp>
      <p:pic>
        <p:nvPicPr>
          <p:cNvPr id="32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DAADB928-2E68-22EF-A0B5-1B37F99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CA60BCAD-41E8-D44F-59A8-59C22D76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4277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6" grpId="0"/>
      <p:bldP spid="57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9D44B2F8-7E1B-1066-64AE-8BF2A85A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9055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a game, there are 10 balls numbered from 0 to 9 in a lottery box. The host of the game draws three balls from the lottery box one by one without replacement. A player has to guess the three numbers on the balls drawn. Find the probabilities that 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0DE4A1D-E002-3E7B-4F9D-0E4800AA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1025"/>
            <a:ext cx="4122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Follow-up question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146CA331-1357-C16A-3E85-79C5BE5D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00438"/>
            <a:ext cx="864235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the player guesses all the three numbers drawn by the host  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correctly in order,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E053E763-6EB2-DA27-157A-2FEB8E6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5625"/>
            <a:ext cx="921702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none of the three numbers guessed by the player is drawn by 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spc="300" dirty="0">
                <a:latin typeface="Arial" charset="0"/>
                <a:cs typeface="Arial" charset="0"/>
              </a:rPr>
              <a:t> </a:t>
            </a:r>
            <a:r>
              <a:rPr lang="en-US" altLang="zh-TW" sz="2400" spc="-300" dirty="0">
                <a:latin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cs typeface="Arial" charset="0"/>
              </a:rPr>
              <a:t>the host. </a:t>
            </a:r>
          </a:p>
        </p:txBody>
      </p:sp>
      <p:pic>
        <p:nvPicPr>
          <p:cNvPr id="31764" name="Picture 20">
            <a:extLst>
              <a:ext uri="{FF2B5EF4-FFF2-40B4-BE49-F238E27FC236}">
                <a16:creationId xmlns:a16="http://schemas.microsoft.com/office/drawing/2014/main" id="{61201878-45B1-2FEA-195C-A7B165D1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268413"/>
            <a:ext cx="28543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C9C85F24-62D7-FC7C-792C-81EC7E29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6423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Number of ways of drawing 3 balls from 10 balls in which </a:t>
            </a:r>
          </a:p>
          <a:p>
            <a:pPr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 the order is important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B8A89C7-92E7-08AD-650E-8CC2915D2AD9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052513"/>
            <a:ext cx="1008063" cy="630237"/>
            <a:chOff x="1590350" y="5103592"/>
            <a:chExt cx="1008112" cy="629664"/>
          </a:xfrm>
        </p:grpSpPr>
        <p:sp>
          <p:nvSpPr>
            <p:cNvPr id="21557" name="Text Box 4">
              <a:extLst>
                <a:ext uri="{FF2B5EF4-FFF2-40B4-BE49-F238E27FC236}">
                  <a16:creationId xmlns:a16="http://schemas.microsoft.com/office/drawing/2014/main" id="{4E7EEE21-2440-8A48-1C31-B78C0EEA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350" y="5236516"/>
              <a:ext cx="720080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= P</a:t>
              </a:r>
            </a:p>
          </p:txBody>
        </p:sp>
        <p:sp>
          <p:nvSpPr>
            <p:cNvPr id="21558" name="Text Box 4">
              <a:extLst>
                <a:ext uri="{FF2B5EF4-FFF2-40B4-BE49-F238E27FC236}">
                  <a16:creationId xmlns:a16="http://schemas.microsoft.com/office/drawing/2014/main" id="{941626D6-EA3F-17DC-BAC5-DCF877AF1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398" y="5103592"/>
              <a:ext cx="5760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1559" name="Text Box 4">
              <a:extLst>
                <a:ext uri="{FF2B5EF4-FFF2-40B4-BE49-F238E27FC236}">
                  <a16:creationId xmlns:a16="http://schemas.microsoft.com/office/drawing/2014/main" id="{D0CE439E-43D6-4DD5-4558-BB4F005C5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406" y="5391624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B505D28-AF38-2096-E3EE-11E3CA41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33563"/>
            <a:ext cx="4160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∴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required probability </a:t>
            </a:r>
            <a:r>
              <a:rPr lang="en-US" altLang="zh-TW" sz="2400" i="1">
                <a:latin typeface="Arial" panose="020B0604020202020204" pitchFamily="34" charset="0"/>
              </a:rPr>
              <a:t>=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E0FF560-DCEA-99BC-3044-8906F12584F7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628775"/>
            <a:ext cx="792163" cy="1079500"/>
            <a:chOff x="4716015" y="5085184"/>
            <a:chExt cx="792089" cy="1080120"/>
          </a:xfrm>
        </p:grpSpPr>
        <p:grpSp>
          <p:nvGrpSpPr>
            <p:cNvPr id="21551" name="群組 10">
              <a:extLst>
                <a:ext uri="{FF2B5EF4-FFF2-40B4-BE49-F238E27FC236}">
                  <a16:creationId xmlns:a16="http://schemas.microsoft.com/office/drawing/2014/main" id="{66F0B32D-492B-E828-F2C1-327FE9ECB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015" y="5535640"/>
              <a:ext cx="792089" cy="629664"/>
              <a:chOff x="5478781" y="5103592"/>
              <a:chExt cx="792089" cy="629664"/>
            </a:xfrm>
          </p:grpSpPr>
          <p:sp>
            <p:nvSpPr>
              <p:cNvPr id="21554" name="Text Box 4">
                <a:extLst>
                  <a:ext uri="{FF2B5EF4-FFF2-40B4-BE49-F238E27FC236}">
                    <a16:creationId xmlns:a16="http://schemas.microsoft.com/office/drawing/2014/main" id="{6CFE8CA0-068C-7A78-0F3E-629759711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8781" y="5220163"/>
                <a:ext cx="360041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1555" name="Text Box 4">
                <a:extLst>
                  <a:ext uri="{FF2B5EF4-FFF2-40B4-BE49-F238E27FC236}">
                    <a16:creationId xmlns:a16="http://schemas.microsoft.com/office/drawing/2014/main" id="{62E2FDD3-9EDB-7C21-E296-5CDEE1B15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4806" y="5103592"/>
                <a:ext cx="576064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1556" name="Text Box 4">
                <a:extLst>
                  <a:ext uri="{FF2B5EF4-FFF2-40B4-BE49-F238E27FC236}">
                    <a16:creationId xmlns:a16="http://schemas.microsoft.com/office/drawing/2014/main" id="{372F1AC1-CFA8-B9F1-0DD8-D6D0443DC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814" y="5391624"/>
                <a:ext cx="432048" cy="34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5C058F1-FB5A-E7C3-72FF-89FB007AE929}"/>
                </a:ext>
              </a:extLst>
            </p:cNvPr>
            <p:cNvCxnSpPr/>
            <p:nvPr/>
          </p:nvCxnSpPr>
          <p:spPr>
            <a:xfrm>
              <a:off x="4716015" y="5517232"/>
              <a:ext cx="6127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3" name="Text Box 4">
              <a:extLst>
                <a:ext uri="{FF2B5EF4-FFF2-40B4-BE49-F238E27FC236}">
                  <a16:creationId xmlns:a16="http://schemas.microsoft.com/office/drawing/2014/main" id="{626DB573-ACC7-112C-7E45-FC25189D6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5085184"/>
              <a:ext cx="529388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en-US" altLang="zh-TW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BB71D97-CF9A-763F-E7A3-641A69B76F1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682750"/>
            <a:ext cx="1173163" cy="882650"/>
            <a:chOff x="5436096" y="1682425"/>
            <a:chExt cx="1172122" cy="882479"/>
          </a:xfrm>
        </p:grpSpPr>
        <p:grpSp>
          <p:nvGrpSpPr>
            <p:cNvPr id="21543" name="群組 21">
              <a:extLst>
                <a:ext uri="{FF2B5EF4-FFF2-40B4-BE49-F238E27FC236}">
                  <a16:creationId xmlns:a16="http://schemas.microsoft.com/office/drawing/2014/main" id="{13F71C5C-1C23-6795-1B1C-97D6F0527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6096" y="1682425"/>
              <a:ext cx="1152128" cy="863284"/>
              <a:chOff x="4412341" y="3076276"/>
              <a:chExt cx="1152128" cy="863284"/>
            </a:xfrm>
          </p:grpSpPr>
          <p:grpSp>
            <p:nvGrpSpPr>
              <p:cNvPr id="21546" name="群組 19">
                <a:extLst>
                  <a:ext uri="{FF2B5EF4-FFF2-40B4-BE49-F238E27FC236}">
                    <a16:creationId xmlns:a16="http://schemas.microsoft.com/office/drawing/2014/main" id="{1269BAF4-68EF-CF78-EF4C-3E902CDF5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3076276"/>
                <a:ext cx="704437" cy="863284"/>
                <a:chOff x="5592098" y="1747929"/>
                <a:chExt cx="704437" cy="863284"/>
              </a:xfrm>
            </p:grpSpPr>
            <p:sp>
              <p:nvSpPr>
                <p:cNvPr id="21548" name="Text Box 4">
                  <a:extLst>
                    <a:ext uri="{FF2B5EF4-FFF2-40B4-BE49-F238E27FC236}">
                      <a16:creationId xmlns:a16="http://schemas.microsoft.com/office/drawing/2014/main" id="{D2395EFA-7367-A286-99E0-35DADA6BEE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2098" y="2186481"/>
                  <a:ext cx="704437" cy="4247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720</a:t>
                  </a:r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AE15BA11-30FA-2D25-5475-5DCA079C00FE}"/>
                    </a:ext>
                  </a:extLst>
                </p:cNvPr>
                <p:cNvCxnSpPr/>
                <p:nvPr/>
              </p:nvCxnSpPr>
              <p:spPr>
                <a:xfrm>
                  <a:off x="5602788" y="2133617"/>
                  <a:ext cx="68360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50" name="Text Box 4">
                  <a:extLst>
                    <a:ext uri="{FF2B5EF4-FFF2-40B4-BE49-F238E27FC236}">
                      <a16:creationId xmlns:a16="http://schemas.microsoft.com/office/drawing/2014/main" id="{F3F88133-ADA9-BC42-5FA0-0E7AEE617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7147" y="1747929"/>
                  <a:ext cx="529388" cy="4247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1</a:t>
                  </a:r>
                  <a:endParaRPr lang="en-US" altLang="zh-TW" sz="24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547" name="矩形 20">
                <a:extLst>
                  <a:ext uri="{FF2B5EF4-FFF2-40B4-BE49-F238E27FC236}">
                    <a16:creationId xmlns:a16="http://schemas.microsoft.com/office/drawing/2014/main" id="{4DC6C1FE-CD4C-C051-F43B-511090585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341" y="3244334"/>
                <a:ext cx="3642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=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844A330-E98B-FBB9-7D18-4CE338BE6EEB}"/>
                </a:ext>
              </a:extLst>
            </p:cNvPr>
            <p:cNvCxnSpPr/>
            <p:nvPr/>
          </p:nvCxnSpPr>
          <p:spPr>
            <a:xfrm>
              <a:off x="5924612" y="2493481"/>
              <a:ext cx="6836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6924CB51-29D6-0815-6648-CAC9BCEB930D}"/>
                </a:ext>
              </a:extLst>
            </p:cNvPr>
            <p:cNvCxnSpPr/>
            <p:nvPr/>
          </p:nvCxnSpPr>
          <p:spPr>
            <a:xfrm>
              <a:off x="5924612" y="2564904"/>
              <a:ext cx="6836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16">
            <a:extLst>
              <a:ext uri="{FF2B5EF4-FFF2-40B4-BE49-F238E27FC236}">
                <a16:creationId xmlns:a16="http://schemas.microsoft.com/office/drawing/2014/main" id="{B9E99719-1E30-C685-B8DB-D2C3F6CC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97200"/>
            <a:ext cx="864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(b) Number of ways of drawing 3 balls from 10 balls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1ADA2BF-D374-5946-767B-2FE886B0F62C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2911475"/>
            <a:ext cx="1047750" cy="631825"/>
            <a:chOff x="1590350" y="5102048"/>
            <a:chExt cx="1047303" cy="631208"/>
          </a:xfrm>
        </p:grpSpPr>
        <p:sp>
          <p:nvSpPr>
            <p:cNvPr id="21540" name="Text Box 4">
              <a:extLst>
                <a:ext uri="{FF2B5EF4-FFF2-40B4-BE49-F238E27FC236}">
                  <a16:creationId xmlns:a16="http://schemas.microsoft.com/office/drawing/2014/main" id="{FA7CE922-1271-BFB7-FEA0-0398BF948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350" y="5236516"/>
              <a:ext cx="720080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= C</a:t>
              </a:r>
            </a:p>
          </p:txBody>
        </p:sp>
        <p:sp>
          <p:nvSpPr>
            <p:cNvPr id="21541" name="Text Box 4">
              <a:extLst>
                <a:ext uri="{FF2B5EF4-FFF2-40B4-BE49-F238E27FC236}">
                  <a16:creationId xmlns:a16="http://schemas.microsoft.com/office/drawing/2014/main" id="{FE9306DE-80DD-0899-9FD8-1970FE0B4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589" y="5102048"/>
              <a:ext cx="5760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1542" name="Text Box 4">
              <a:extLst>
                <a:ext uri="{FF2B5EF4-FFF2-40B4-BE49-F238E27FC236}">
                  <a16:creationId xmlns:a16="http://schemas.microsoft.com/office/drawing/2014/main" id="{7166F22F-60EB-B97E-BFF0-180DD85F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406" y="5391624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C3A25D6-2D1A-1BE3-E055-E717E4F8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4335463"/>
            <a:ext cx="381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∴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required probability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5650E6D7-7D51-48E3-968F-D690320A2FEB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4941888"/>
            <a:ext cx="1225550" cy="881062"/>
            <a:chOff x="5436096" y="1682425"/>
            <a:chExt cx="1226040" cy="882479"/>
          </a:xfrm>
        </p:grpSpPr>
        <p:grpSp>
          <p:nvGrpSpPr>
            <p:cNvPr id="21532" name="群組 72">
              <a:extLst>
                <a:ext uri="{FF2B5EF4-FFF2-40B4-BE49-F238E27FC236}">
                  <a16:creationId xmlns:a16="http://schemas.microsoft.com/office/drawing/2014/main" id="{D12A3139-65B0-0D84-E681-72F58DCDC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6096" y="1682425"/>
              <a:ext cx="1226040" cy="863284"/>
              <a:chOff x="4412341" y="3076276"/>
              <a:chExt cx="1226040" cy="863284"/>
            </a:xfrm>
          </p:grpSpPr>
          <p:grpSp>
            <p:nvGrpSpPr>
              <p:cNvPr id="21535" name="群組 75">
                <a:extLst>
                  <a:ext uri="{FF2B5EF4-FFF2-40B4-BE49-F238E27FC236}">
                    <a16:creationId xmlns:a16="http://schemas.microsoft.com/office/drawing/2014/main" id="{DB178601-7138-E3A9-96CC-D1BDF9BEB2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0772" y="3076276"/>
                <a:ext cx="767609" cy="863284"/>
                <a:chOff x="5602838" y="1747929"/>
                <a:chExt cx="767609" cy="863284"/>
              </a:xfrm>
            </p:grpSpPr>
            <p:sp>
              <p:nvSpPr>
                <p:cNvPr id="21537" name="Text Box 4">
                  <a:extLst>
                    <a:ext uri="{FF2B5EF4-FFF2-40B4-BE49-F238E27FC236}">
                      <a16:creationId xmlns:a16="http://schemas.microsoft.com/office/drawing/2014/main" id="{DA3AC33D-8730-9A47-7027-19E50DB02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6010" y="2186481"/>
                  <a:ext cx="704437" cy="4247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24</a:t>
                  </a:r>
                </a:p>
              </p:txBody>
            </p: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B44C9323-9418-204D-CA14-90D1A855CD5B}"/>
                    </a:ext>
                  </a:extLst>
                </p:cNvPr>
                <p:cNvCxnSpPr/>
                <p:nvPr/>
              </p:nvCxnSpPr>
              <p:spPr>
                <a:xfrm>
                  <a:off x="5603377" y="2132722"/>
                  <a:ext cx="68289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39" name="Text Box 4">
                  <a:extLst>
                    <a:ext uri="{FF2B5EF4-FFF2-40B4-BE49-F238E27FC236}">
                      <a16:creationId xmlns:a16="http://schemas.microsoft.com/office/drawing/2014/main" id="{56CC311B-4DD9-8A09-822C-8BBE319DA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7147" y="1747929"/>
                  <a:ext cx="529388" cy="4247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7</a:t>
                  </a:r>
                  <a:endParaRPr lang="en-US" altLang="zh-TW" sz="24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536" name="矩形 76">
                <a:extLst>
                  <a:ext uri="{FF2B5EF4-FFF2-40B4-BE49-F238E27FC236}">
                    <a16:creationId xmlns:a16="http://schemas.microsoft.com/office/drawing/2014/main" id="{437E0CE3-2E49-6CDC-3EEF-D3D3B9C65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341" y="3244334"/>
                <a:ext cx="3642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=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D28E9D80-5936-CF3D-D0C4-F8FE7851437F}"/>
                </a:ext>
              </a:extLst>
            </p:cNvPr>
            <p:cNvCxnSpPr/>
            <p:nvPr/>
          </p:nvCxnSpPr>
          <p:spPr>
            <a:xfrm>
              <a:off x="5923653" y="2493352"/>
              <a:ext cx="68448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D9887FCC-68B5-7EC1-6388-D6FFE9E9F015}"/>
                </a:ext>
              </a:extLst>
            </p:cNvPr>
            <p:cNvCxnSpPr/>
            <p:nvPr/>
          </p:nvCxnSpPr>
          <p:spPr>
            <a:xfrm>
              <a:off x="5923653" y="2564904"/>
              <a:ext cx="68448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 Box 16">
            <a:extLst>
              <a:ext uri="{FF2B5EF4-FFF2-40B4-BE49-F238E27FC236}">
                <a16:creationId xmlns:a16="http://schemas.microsoft.com/office/drawing/2014/main" id="{A7FCAC5A-8BC1-BA43-1222-87F168F2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48050"/>
            <a:ext cx="80645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Number of ways that none of the three numbers guessed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by the player is drawn by the host</a:t>
            </a: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3FE9F748-E9AD-B196-48FB-58E5DD0686BD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3860800"/>
            <a:ext cx="1092200" cy="576263"/>
            <a:chOff x="1590350" y="5194016"/>
            <a:chExt cx="1092899" cy="576129"/>
          </a:xfrm>
        </p:grpSpPr>
        <p:sp>
          <p:nvSpPr>
            <p:cNvPr id="21529" name="Text Box 4">
              <a:extLst>
                <a:ext uri="{FF2B5EF4-FFF2-40B4-BE49-F238E27FC236}">
                  <a16:creationId xmlns:a16="http://schemas.microsoft.com/office/drawing/2014/main" id="{AB2BB90C-4DA6-69A6-88F4-B1E8CDED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350" y="5261250"/>
              <a:ext cx="720080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= C</a:t>
              </a:r>
            </a:p>
          </p:txBody>
        </p:sp>
        <p:sp>
          <p:nvSpPr>
            <p:cNvPr id="21530" name="Text Box 4">
              <a:extLst>
                <a:ext uri="{FF2B5EF4-FFF2-40B4-BE49-F238E27FC236}">
                  <a16:creationId xmlns:a16="http://schemas.microsoft.com/office/drawing/2014/main" id="{CB82975A-5755-BC60-53D4-16E189E2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185" y="5194016"/>
              <a:ext cx="5760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1531" name="Text Box 4">
              <a:extLst>
                <a:ext uri="{FF2B5EF4-FFF2-40B4-BE49-F238E27FC236}">
                  <a16:creationId xmlns:a16="http://schemas.microsoft.com/office/drawing/2014/main" id="{47E39AC7-0BD9-33BE-A9CA-DF41FEEC1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406" y="5428513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36068B3-C22D-B6F8-9958-5DEA9C26A58D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797425"/>
            <a:ext cx="1204913" cy="1223963"/>
            <a:chOff x="1064146" y="4653136"/>
            <a:chExt cx="1203598" cy="1224136"/>
          </a:xfrm>
        </p:grpSpPr>
        <p:grpSp>
          <p:nvGrpSpPr>
            <p:cNvPr id="21518" name="群組 81">
              <a:extLst>
                <a:ext uri="{FF2B5EF4-FFF2-40B4-BE49-F238E27FC236}">
                  <a16:creationId xmlns:a16="http://schemas.microsoft.com/office/drawing/2014/main" id="{ED833BA1-8CA1-B27B-A27E-85557B12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146" y="4983559"/>
              <a:ext cx="1129686" cy="893713"/>
              <a:chOff x="4450426" y="4335487"/>
              <a:chExt cx="1129686" cy="893713"/>
            </a:xfrm>
          </p:grpSpPr>
          <p:grpSp>
            <p:nvGrpSpPr>
              <p:cNvPr id="21522" name="群組 31">
                <a:extLst>
                  <a:ext uri="{FF2B5EF4-FFF2-40B4-BE49-F238E27FC236}">
                    <a16:creationId xmlns:a16="http://schemas.microsoft.com/office/drawing/2014/main" id="{C0D4C377-7F39-1A3A-1236-80AD8C59B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023" y="4581128"/>
                <a:ext cx="792089" cy="648072"/>
                <a:chOff x="4716015" y="5517232"/>
                <a:chExt cx="792089" cy="648072"/>
              </a:xfrm>
            </p:grpSpPr>
            <p:grpSp>
              <p:nvGrpSpPr>
                <p:cNvPr id="21524" name="群組 32">
                  <a:extLst>
                    <a:ext uri="{FF2B5EF4-FFF2-40B4-BE49-F238E27FC236}">
                      <a16:creationId xmlns:a16="http://schemas.microsoft.com/office/drawing/2014/main" id="{E51F6183-2388-6B75-762B-E694704069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16015" y="5535640"/>
                  <a:ext cx="792089" cy="629664"/>
                  <a:chOff x="5478781" y="5103592"/>
                  <a:chExt cx="792089" cy="629664"/>
                </a:xfrm>
              </p:grpSpPr>
              <p:sp>
                <p:nvSpPr>
                  <p:cNvPr id="21526" name="Text Box 4">
                    <a:extLst>
                      <a:ext uri="{FF2B5EF4-FFF2-40B4-BE49-F238E27FC236}">
                        <a16:creationId xmlns:a16="http://schemas.microsoft.com/office/drawing/2014/main" id="{C5C27869-BC7A-A1A4-ADD5-31EBF48149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8781" y="5220163"/>
                    <a:ext cx="360041" cy="4247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TW" sz="2400" i="1">
                        <a:latin typeface="Arial" panose="020B0604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21527" name="Text Box 4">
                    <a:extLst>
                      <a:ext uri="{FF2B5EF4-FFF2-40B4-BE49-F238E27FC236}">
                        <a16:creationId xmlns:a16="http://schemas.microsoft.com/office/drawing/2014/main" id="{A9B82FA1-AE15-19DC-0D2B-B3B1AF4B6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94806" y="5103592"/>
                    <a:ext cx="576064" cy="3416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TW" sz="1800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21528" name="Text Box 4">
                    <a:extLst>
                      <a:ext uri="{FF2B5EF4-FFF2-40B4-BE49-F238E27FC236}">
                        <a16:creationId xmlns:a16="http://schemas.microsoft.com/office/drawing/2014/main" id="{6EE4CE42-DE42-2C08-9C80-05671A87EF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6814" y="5391624"/>
                    <a:ext cx="432048" cy="3416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TW" sz="1800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138ACFDE-3099-813C-9506-962A400950FB}"/>
                    </a:ext>
                  </a:extLst>
                </p:cNvPr>
                <p:cNvCxnSpPr/>
                <p:nvPr/>
              </p:nvCxnSpPr>
              <p:spPr>
                <a:xfrm>
                  <a:off x="4716187" y="5517513"/>
                  <a:ext cx="612107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23" name="矩形 80">
                <a:extLst>
                  <a:ext uri="{FF2B5EF4-FFF2-40B4-BE49-F238E27FC236}">
                    <a16:creationId xmlns:a16="http://schemas.microsoft.com/office/drawing/2014/main" id="{F27711E8-2DF9-78DD-A906-227937542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426" y="4335487"/>
                <a:ext cx="3642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=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19" name="Text Box 4">
              <a:extLst>
                <a:ext uri="{FF2B5EF4-FFF2-40B4-BE49-F238E27FC236}">
                  <a16:creationId xmlns:a16="http://schemas.microsoft.com/office/drawing/2014/main" id="{F4BC26BB-D26D-31A0-D9FA-54440CCA7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7" y="4769707"/>
              <a:ext cx="36004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1520" name="Text Box 4">
              <a:extLst>
                <a:ext uri="{FF2B5EF4-FFF2-40B4-BE49-F238E27FC236}">
                  <a16:creationId xmlns:a16="http://schemas.microsoft.com/office/drawing/2014/main" id="{E9EF1150-37DF-1FE9-49AB-1F9DE4C9E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5760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1521" name="Text Box 4">
              <a:extLst>
                <a:ext uri="{FF2B5EF4-FFF2-40B4-BE49-F238E27FC236}">
                  <a16:creationId xmlns:a16="http://schemas.microsoft.com/office/drawing/2014/main" id="{3337D345-92E9-1369-CC77-785DC8A2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941168"/>
              <a:ext cx="43204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6" grpId="0"/>
      <p:bldP spid="31" grpId="0"/>
      <p:bldP spid="89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484</Words>
  <Application>Microsoft Office PowerPoint</Application>
  <PresentationFormat>如螢幕大小 (4:3)</PresentationFormat>
  <Paragraphs>85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Arial</vt:lpstr>
      <vt:lpstr>新細明體</vt:lpstr>
      <vt:lpstr>Calibri</vt:lpstr>
      <vt:lpstr>Arial Black</vt:lpstr>
      <vt:lpstr>Symbol</vt:lpstr>
      <vt:lpstr>Arial Unicode MS</vt:lpstr>
      <vt:lpstr>Wingdings 3</vt:lpstr>
      <vt:lpstr>預設簡報設計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835</cp:revision>
  <cp:lastPrinted>2015-09-15T02:17:00Z</cp:lastPrinted>
  <dcterms:created xsi:type="dcterms:W3CDTF">2008-10-21T01:19:13Z</dcterms:created>
  <dcterms:modified xsi:type="dcterms:W3CDTF">2024-12-07T15:28:12Z</dcterms:modified>
</cp:coreProperties>
</file>