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32"/>
  </p:notesMasterIdLst>
  <p:handoutMasterIdLst>
    <p:handoutMasterId r:id="rId33"/>
  </p:handoutMasterIdLst>
  <p:sldIdLst>
    <p:sldId id="273" r:id="rId3"/>
    <p:sldId id="309" r:id="rId4"/>
    <p:sldId id="315" r:id="rId5"/>
    <p:sldId id="341" r:id="rId6"/>
    <p:sldId id="310" r:id="rId7"/>
    <p:sldId id="316" r:id="rId8"/>
    <p:sldId id="311" r:id="rId9"/>
    <p:sldId id="312" r:id="rId10"/>
    <p:sldId id="313" r:id="rId11"/>
    <p:sldId id="321" r:id="rId12"/>
    <p:sldId id="320" r:id="rId13"/>
    <p:sldId id="345" r:id="rId14"/>
    <p:sldId id="323" r:id="rId15"/>
    <p:sldId id="339" r:id="rId16"/>
    <p:sldId id="322" r:id="rId17"/>
    <p:sldId id="342" r:id="rId18"/>
    <p:sldId id="324" r:id="rId19"/>
    <p:sldId id="340" r:id="rId20"/>
    <p:sldId id="325" r:id="rId21"/>
    <p:sldId id="326" r:id="rId22"/>
    <p:sldId id="336" r:id="rId23"/>
    <p:sldId id="329" r:id="rId24"/>
    <p:sldId id="331" r:id="rId25"/>
    <p:sldId id="332" r:id="rId26"/>
    <p:sldId id="333" r:id="rId27"/>
    <p:sldId id="334" r:id="rId28"/>
    <p:sldId id="335" r:id="rId29"/>
    <p:sldId id="343" r:id="rId30"/>
    <p:sldId id="346" r:id="rId31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FC37"/>
    <a:srgbClr val="0033CC"/>
    <a:srgbClr val="B24896"/>
    <a:srgbClr val="BB45A5"/>
    <a:srgbClr val="6600CC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2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AE42C9-5B6D-1E5B-8AA8-217ED5F84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B6979C-5B51-64D1-F915-5AFED68C01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82013268-420E-447A-AADC-AF86B3F913B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0074CB-4CD3-1BA8-C086-260596B255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0B7200-4B2C-6494-7414-CA7EAF36E1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165767-C7B4-4C68-B4B4-44FB9F6B3871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CEA119F-ED1C-61CB-0BA5-0377EAB7C1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293C79-06C6-4042-FA8E-CC94147198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AFD3F7D-4BA1-4A08-81DA-52E13162E1D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A0059797-340E-BDD5-0746-DADC99226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6C90658-7960-ABC3-58E3-EED876C0D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91396-4426-5FF6-FB3C-381DF065A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CE63-0E0E-2052-B563-DC4D8937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404C8-5360-435A-8E31-AF8E28D45C16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DE85B25-4DBE-976A-C3AC-B952EE9F4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2F761CF-C4E7-47A2-A531-581B7A4A930D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04CC3B1-9DE7-C96B-8C52-803DD513A6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2332B00-6932-EFA4-8029-C01498C5C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6A8858B-8E9F-72D1-2651-7AD5EE96EE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31121-9F23-1096-9344-B38FF74DD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ED62-C54E-9F40-6FC4-6DC4AFF1D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F501E-A844-3172-92F3-5490F97C00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3BAAC-3A46-47AD-8585-B107D1B86E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0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77EC3B-EB6E-1808-7FD5-6AE1EA687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1951C4-463E-75D9-9963-7F2C3D5CB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9C17B2-B42C-11A1-6AF8-C6F14E29B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7AE77-229B-40C6-BCF0-9B190B2BA5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60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4FDFF9-E5F3-E85F-C545-217425401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C50C9-0C2F-AFFC-432B-6BBF07F26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3E5288-C202-9AEF-0785-F290F5C897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5EE2-6DFE-4177-9F3B-F6752E88F9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228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EB5AB4-06B3-B21E-A908-F5FAC6B947AD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9A1532A-8968-5B8D-D54C-6ABCDA9E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EF1B-B10E-4403-AE7E-731F0C2905A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AF0633D-A7F2-4507-1923-27E9A19A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EFFF08F-4BD2-A055-3F82-CFD4F1B0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776D6-45DE-44DC-B705-8D93F48B084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42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BE187C-885D-4B17-768B-5AEC9DBC2000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E802EC-29BE-30E4-7216-D21025F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63B78-6A95-4533-9B66-6469C2A8D51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68B780-726D-F706-5B67-6CF3163A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6718747-4866-9CEB-21EF-7724FC1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EE1FB-D4C7-4E38-A12D-52CBB24DFBC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466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9628C-FDEF-BC58-9358-A3428A95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1F131-F2FD-42F0-8019-502944BB80B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192B4E-E13D-527D-1BBE-E1E3234A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4F4C6-077E-85A4-B03E-E0255113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EB3C3-DAEE-417A-BD6B-B8F1F484413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397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F9AF5C0-AACF-C67C-70FA-3215A3E8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81B5A-29A1-4E8E-B7CC-4FB4EC9040C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A15C419-F216-711F-4AB7-2AC71C68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A49EEF1-FB5B-84AE-0D0D-E830A3E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2FDFB-F9A1-4F80-AF30-91F977E2EFC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160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015CF9-D404-87A4-C00F-2FA2E976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6963E-F043-4EE3-BC13-B471E0F4190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984EF0A1-D947-FBE8-6877-DEEE1480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058AE68-3021-2641-0A6E-233C2227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2A285-BBF5-44F4-8CA5-7A06B618672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853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CBDBE61-BDFA-FD63-B75F-1B97664E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5AA65-72E2-41BD-A811-D798A758C98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A698B4E-A3D3-417D-2E18-D56A578F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FC413AB-22A7-398E-382F-84CE31CC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5ADBA-63C5-419A-BDFB-F4AFC75C8DA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7011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DB7D9EFF-2FDA-1909-95FD-4C35B365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DFA3-EBD9-4EDD-9A94-BA000FC7F7C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E12EDA8-C6A8-0C42-C5B1-8F7C3D9F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86F4190-C2E7-1755-CE26-B1E422B1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3EB8B-C2E5-48A3-A75E-190F8FF3580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5571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E21ED94-476C-A629-B061-7E4C62E3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1B226-2A83-4BB6-8937-9C16394B8D4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23C1911-2726-71CF-40BD-F310D7BF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03809E0-FF55-17D2-4D45-EF6B9425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374E3-B373-408F-AA73-A08FB1C8C30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33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C97E12-0170-8BC4-0E00-2E8C91B21E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537E1D-D357-474F-C99D-7E387935B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A1020-DF0A-1FA9-2C8C-5F677852B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EE0BE-64B0-45D1-BD12-294B5856BF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2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45CA3F4-14C9-CA06-1563-F7C90A6E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61A11-8A2B-4D5D-88AF-FCCF9AE56A6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0720E6-41C0-24A3-872B-A519D314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C351211-F978-E760-F6D0-4D04A3DD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07BB2-CDB6-4BEA-A855-D078979641E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52234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AC0B8-2659-5250-49FC-448D76A5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E9166-9CFE-4F75-985B-AA90AF7DEE1E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6A843-85F0-810D-7899-047489B1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601A2-B308-7D75-E180-6EA148D6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EAB70-A8E7-48FD-82B0-2663D09DBA9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2661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7868F-71C5-E50F-59FF-31CF089E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54544-33FE-4A7D-9591-CFABD7F6239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F0693-3BB8-7FAC-5889-73A7436F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BA4FF-5D75-0C30-712B-F93B9B05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EB9AB-AA7C-48E5-A1F4-5CB6CAD5F5D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516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071AA-ED51-C327-63E5-EB156CA2C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E32410-B29D-40A8-B2CA-F72EF49A5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463D52-8224-AC7C-4B87-C7AF2321E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9E2C-04E3-405E-9DB5-0ED5545F18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93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B6290-4BA9-DF0B-6933-43DCAA4C4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9748C-6E1B-1A5B-BD7A-9511EC78B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64A77-E7D8-D650-5327-FF47CBB8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6C27E-3F76-44C2-9378-BBB7C84391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19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E1F2A9-1317-58AA-30A0-E50FAB1FF7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3CA34E-4D7B-351C-6BFE-AE1AA2205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C4705-6AFA-7A63-2433-06A64AB8F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33CD2-2100-4DB1-BD3F-E3C0A7555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5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E57C5-63B7-C2F5-D7E4-E02A2AEB9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3587AB-0F3E-7E70-D2BE-CB29F8527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E9B829-7C89-2983-AA15-13A10D014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23F41-5CB2-4FDB-ABB9-556F6A9BEB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19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5FF75C-2732-A25B-0CF1-391BFD6AB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23B937-3E18-6ACC-5101-F31D24CA7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0EBB43-F4B6-A93D-35A9-6A91BD268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E5E28-B064-449C-AEC3-D9B2AAF2E5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4DE3A-3112-5F9E-8EE5-4E83F2671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C03FE-C88D-0506-8923-D1BBC711D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2C566-2ECD-FD26-BC6B-0BF2E948A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11BC-812D-4BB3-8C2F-C477C6686E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14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03AD8-EED4-7BA8-A43B-808CCCAC3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6DC7E-D746-99D6-6434-1DBE55ED8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D3841-9C8B-0A96-029A-7C211FC64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7362A-2BE3-45BD-8F76-814E3C952C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00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44199D-C27F-09B9-E048-94DC7A60B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74ABDD-B427-F6BA-D365-10B7EB138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AB00CE-C025-A175-DFFA-F388014E1D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DABB8A-46D4-2B5C-BAAC-15584252FA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0412E-3457-AC18-A63D-88FBED8729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10A13E-B08D-46C1-98FD-488630E62CC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4CBD3CDC-4C30-92E5-4CE7-3B034A0DB5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6554DB-1875-3B21-F2DA-F4323BF74F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4B0065-8BEC-0D43-0F7F-3B68187AE7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697B28-D464-BBAC-8EDD-42208EC77E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2A3C75-DAFA-F4C7-C8D5-6E4F8A8DDDB1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6A7D487-CA3A-479F-9992-88DED611664E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BA4F74-9157-6223-BD21-0F9470149054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9" r:id="rId1"/>
    <p:sldLayoutId id="2147485900" r:id="rId2"/>
    <p:sldLayoutId id="2147485901" r:id="rId3"/>
    <p:sldLayoutId id="2147485902" r:id="rId4"/>
    <p:sldLayoutId id="2147485903" r:id="rId5"/>
    <p:sldLayoutId id="2147485904" r:id="rId6"/>
    <p:sldLayoutId id="2147485905" r:id="rId7"/>
    <p:sldLayoutId id="2147485906" r:id="rId8"/>
    <p:sldLayoutId id="2147485907" r:id="rId9"/>
    <p:sldLayoutId id="2147485908" r:id="rId10"/>
    <p:sldLayoutId id="2147485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05A50654-9836-E19F-97D0-A1AFAF0AED3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311EB964-6137-66AF-4694-BA8E2DED0A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C73B3-7E23-8970-0121-79E6AED6B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293FD0B-7ECF-4FFF-9568-4ADBC616207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B7CEDC-D4EC-707B-4CBA-164C49D5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42BEC-3F77-5F34-6C5D-FBEA3970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6B16BEB-9D24-4E52-95DA-BCED8BA8FCAD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F68DDB-F785-2D9E-128E-183D6A5C7626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C42F3A-3E3B-8A3E-6D15-D5E0EE41AFA8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87C221D-65EC-A89E-15D3-B89963E43416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0" r:id="rId1"/>
    <p:sldLayoutId id="2147485911" r:id="rId2"/>
    <p:sldLayoutId id="2147485890" r:id="rId3"/>
    <p:sldLayoutId id="2147485891" r:id="rId4"/>
    <p:sldLayoutId id="2147485892" r:id="rId5"/>
    <p:sldLayoutId id="2147485893" r:id="rId6"/>
    <p:sldLayoutId id="2147485894" r:id="rId7"/>
    <p:sldLayoutId id="2147485895" r:id="rId8"/>
    <p:sldLayoutId id="2147485896" r:id="rId9"/>
    <p:sldLayoutId id="2147485897" r:id="rId10"/>
    <p:sldLayoutId id="2147485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_01/Example_01_02e_02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hyperlink" Target="6A01_TE_02e_02.pp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_01/Example_01_02e_03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hyperlink" Target="6A01_TE_02e_03.pp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7.wmf"/><Relationship Id="rId18" Type="http://schemas.openxmlformats.org/officeDocument/2006/relationships/image" Target="../media/image20.png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9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26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9" Type="http://schemas.openxmlformats.org/officeDocument/2006/relationships/image" Target="../media/image21.png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hyperlink" Target="6A01_TE_02e_04.ppt" TargetMode="External"/><Relationship Id="rId5" Type="http://schemas.openxmlformats.org/officeDocument/2006/relationships/image" Target="../media/image7.png"/><Relationship Id="rId4" Type="http://schemas.openxmlformats.org/officeDocument/2006/relationships/hyperlink" Target="Example_01/Example_01_02e_04.pp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8.png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image" Target="../media/image37.wmf"/><Relationship Id="rId17" Type="http://schemas.openxmlformats.org/officeDocument/2006/relationships/hyperlink" Target="6A01_TE_02e_05.ppt" TargetMode="External"/><Relationship Id="rId2" Type="http://schemas.openxmlformats.org/officeDocument/2006/relationships/oleObject" Target="../embeddings/oleObject21.bin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15" Type="http://schemas.openxmlformats.org/officeDocument/2006/relationships/hyperlink" Target="Example_01/Example_01_02e_05.ppt" TargetMode="External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wmf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_01/Example_01_02e_06.pp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6A01_TE_02e_06.ppt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_01/Example_01_02e_01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6A01_TE_02e_01.p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E9F4AFB6-F238-4F6E-36E3-E77F1493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5832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Arithmetic Sequences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0" name="Rectangle 40">
            <a:extLst>
              <a:ext uri="{FF2B5EF4-FFF2-40B4-BE49-F238E27FC236}">
                <a16:creationId xmlns:a16="http://schemas.microsoft.com/office/drawing/2014/main" id="{D506DFF9-B776-10D7-ACAF-7F0491A2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36838"/>
            <a:ext cx="42116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(12) = 6(12) – 9</a:t>
            </a:r>
          </a:p>
        </p:txBody>
      </p:sp>
      <p:sp>
        <p:nvSpPr>
          <p:cNvPr id="46121" name="Rectangle 41">
            <a:extLst>
              <a:ext uri="{FF2B5EF4-FFF2-40B4-BE49-F238E27FC236}">
                <a16:creationId xmlns:a16="http://schemas.microsoft.com/office/drawing/2014/main" id="{2A3B33FC-2A2C-6F38-BAA1-3FEC2B44E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141663"/>
            <a:ext cx="261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63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206695C8-5409-3C60-E919-861F747FE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51238"/>
            <a:ext cx="5756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12th term of the sequence is 63.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5605" name="Text Box 2">
            <a:extLst>
              <a:ext uri="{FF2B5EF4-FFF2-40B4-BE49-F238E27FC236}">
                <a16:creationId xmlns:a16="http://schemas.microsoft.com/office/drawing/2014/main" id="{F9BA3C34-BCB7-3607-B796-5F950F90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EF545E45-2453-7C5B-ACC3-93C21385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	Find the 12th term of the sequence.	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7" name="Rectangle 49">
            <a:extLst>
              <a:ext uri="{FF2B5EF4-FFF2-40B4-BE49-F238E27FC236}">
                <a16:creationId xmlns:a16="http://schemas.microsoft.com/office/drawing/2014/main" id="{7F5A2F15-AABF-F540-7BE3-3FB984B6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84250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the arithmetic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–3,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15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…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Rectangle 50">
            <a:extLst>
              <a:ext uri="{FF2B5EF4-FFF2-40B4-BE49-F238E27FC236}">
                <a16:creationId xmlns:a16="http://schemas.microsoft.com/office/drawing/2014/main" id="{C07232BC-5C70-B56C-E100-27DD1783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76363"/>
            <a:ext cx="8015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Find the general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0" grpId="0"/>
      <p:bldP spid="4612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0">
            <a:extLst>
              <a:ext uri="{FF2B5EF4-FFF2-40B4-BE49-F238E27FC236}">
                <a16:creationId xmlns:a16="http://schemas.microsoft.com/office/drawing/2014/main" id="{0ECC5928-968B-479E-76D1-EA4148B2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054100"/>
            <a:ext cx="7380287" cy="1571625"/>
          </a:xfrm>
          <a:prstGeom prst="cloudCallout">
            <a:avLst>
              <a:gd name="adj1" fmla="val 57333"/>
              <a:gd name="adj2" fmla="val -85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We can also use the general term to find the number of terms in an arithmetic sequence.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3" descr="Q:\Secondary (Maths)\[]Senior Maths\NSSMIA(Compulsory) 2nd Ed\Finalized\TRDVD\4A\[1] 5-Min Lec\Cartoon\Teacher and student artwork Tiff file\Teacher_F3.tif">
            <a:extLst>
              <a:ext uri="{FF2B5EF4-FFF2-40B4-BE49-F238E27FC236}">
                <a16:creationId xmlns:a16="http://schemas.microsoft.com/office/drawing/2014/main" id="{6BFB6DE5-A071-E00B-9BA9-18A3CF58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125538"/>
            <a:ext cx="146526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9">
            <a:extLst>
              <a:ext uri="{FF2B5EF4-FFF2-40B4-BE49-F238E27FC236}">
                <a16:creationId xmlns:a16="http://schemas.microsoft.com/office/drawing/2014/main" id="{811CAA7C-6775-0E61-68AF-8D6249F6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05113"/>
            <a:ext cx="85613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difference 	and the general term of the sequence respectively.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572D4117-E340-02E4-D099-6CACA472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644900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45 and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32 – 45 = –13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A8385327-F614-BEF2-A82F-AF773936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152900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= 45 + 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1)(–13)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3491795E-7591-CAB4-5E1B-F5414DD1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551363"/>
            <a:ext cx="4967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= 58 – 13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AutoShape 70">
            <a:extLst>
              <a:ext uri="{FF2B5EF4-FFF2-40B4-BE49-F238E27FC236}">
                <a16:creationId xmlns:a16="http://schemas.microsoft.com/office/drawing/2014/main" id="{FDA580BF-073E-3C6F-D933-CC191BF8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7812088" cy="1571625"/>
          </a:xfrm>
          <a:prstGeom prst="cloudCallout">
            <a:avLst>
              <a:gd name="adj1" fmla="val 54750"/>
              <a:gd name="adj2" fmla="val 745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For example, do you know how many terms are there in the arithmetic sequence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45, 32, 19, 6, ..., –72?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/>
      <p:bldP spid="9" grpId="0"/>
      <p:bldP spid="10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9">
            <a:extLst>
              <a:ext uri="{FF2B5EF4-FFF2-40B4-BE49-F238E27FC236}">
                <a16:creationId xmlns:a16="http://schemas.microsoft.com/office/drawing/2014/main" id="{D61A9634-12C4-C30A-2D60-6A70C43C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068638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be the number of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A2B20680-AD57-D4FD-095F-9F82C086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42741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       </a:t>
            </a: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) = –72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1BAC3F18-C00D-A89D-65AA-CB89DA4D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60800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58 – 13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–72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4" name="Rectangle 49">
            <a:extLst>
              <a:ext uri="{FF2B5EF4-FFF2-40B4-BE49-F238E27FC236}">
                <a16:creationId xmlns:a16="http://schemas.microsoft.com/office/drawing/2014/main" id="{8D8BBCEA-A2BD-CC7B-651D-AB9624AD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219575"/>
            <a:ext cx="8561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–13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–130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1EECC3C3-298D-B606-248C-ABC53430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4579938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10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953F3E73-2791-A934-705A-A83D91E6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0300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There are 10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" name="Text Box 51">
            <a:extLst>
              <a:ext uri="{FF2B5EF4-FFF2-40B4-BE49-F238E27FC236}">
                <a16:creationId xmlns:a16="http://schemas.microsoft.com/office/drawing/2014/main" id="{03265D22-494C-3207-4622-141A01C4D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475038"/>
            <a:ext cx="3960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The last term is the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k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th term.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9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8D0AE874-C7BC-257A-D727-41ED61AD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928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87B31FD3-A2E6-7070-2A5B-278FC252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9" name="Picture 3" descr="Q:\Secondary (Maths)\[]Senior Maths\NSSMIA(Compulsory) 2nd Ed\Finalized\TRDVD\4A\[1] 5-Min Lec\Cartoon\Teacher and student artwork Tiff file\Teacher_F3.tif">
            <a:extLst>
              <a:ext uri="{FF2B5EF4-FFF2-40B4-BE49-F238E27FC236}">
                <a16:creationId xmlns:a16="http://schemas.microsoft.com/office/drawing/2014/main" id="{C89B86F5-9E7F-57A9-CB03-B0A22DC0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125538"/>
            <a:ext cx="146526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AutoShape 70">
            <a:extLst>
              <a:ext uri="{FF2B5EF4-FFF2-40B4-BE49-F238E27FC236}">
                <a16:creationId xmlns:a16="http://schemas.microsoft.com/office/drawing/2014/main" id="{4C390ABD-CF0A-E965-83DB-BCAE3251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7812088" cy="1571625"/>
          </a:xfrm>
          <a:prstGeom prst="cloudCallout">
            <a:avLst>
              <a:gd name="adj1" fmla="val 54750"/>
              <a:gd name="adj2" fmla="val 745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For example, do you know how many terms are there in the arithmetic sequence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45, 32, 19, 6, ..., –72?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5F00E27-94A1-B6EC-0934-0060A34BD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8675" name="Rectangle 49">
            <a:extLst>
              <a:ext uri="{FF2B5EF4-FFF2-40B4-BE49-F238E27FC236}">
                <a16:creationId xmlns:a16="http://schemas.microsoft.com/office/drawing/2014/main" id="{5CEB86E5-726B-DAF3-1F42-851ABC1A2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3450"/>
            <a:ext cx="8562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the arithmetic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–42, –25, –8, 9, ..., 128.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How many terms are there in the sequence?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(b)	Determine whether 76 is a term of the sequence.</a:t>
            </a:r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5B7055AE-27B5-2C95-0F70-FF11E89C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55825"/>
            <a:ext cx="85613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(a)	</a:t>
            </a: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difference 	and the general term of the sequence respectively.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95A4C901-DD2A-F5E5-B075-8873751E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9561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–42 and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–25 – (–42) = 17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BA6F1043-820B-0895-DEFB-45B7E043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0361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= –42 + 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1)(17)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BBA0F31D-0D72-AFC8-2710-BC0B2751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902075"/>
            <a:ext cx="4967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= 17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59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7E53D8CC-F34E-6372-5E7F-20705B26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335463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be the number of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BF0B8AB2-A5FA-A34B-5EC0-BA25BD9A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94238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       </a:t>
            </a: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) = 128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0A514A4B-D615-5BA1-F172-0824DDB4B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127625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17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59 = 128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1DC979CD-7C49-1E7B-9F22-1E8CCDBD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5475288"/>
            <a:ext cx="8561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17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187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0F995813-ADDC-96DB-7233-3B7994D8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584676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11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09361AF4-7310-796A-7E1E-805DBA23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207125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There are 11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6C4735D3-FFD3-948E-B31C-21F62C7D7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9699" name="Rectangle 49">
            <a:extLst>
              <a:ext uri="{FF2B5EF4-FFF2-40B4-BE49-F238E27FC236}">
                <a16:creationId xmlns:a16="http://schemas.microsoft.com/office/drawing/2014/main" id="{867DF689-3C19-32B3-DDA9-D0FEED84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3450"/>
            <a:ext cx="8562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the arithmetic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–42, –25, –8, 9, ..., 128.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How many terms are there in the sequence?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(b)	Determine whether 76 is a term of the sequence.</a:t>
            </a:r>
          </a:p>
        </p:txBody>
      </p:sp>
      <p:sp>
        <p:nvSpPr>
          <p:cNvPr id="14" name="Rectangle 49">
            <a:extLst>
              <a:ext uri="{FF2B5EF4-FFF2-40B4-BE49-F238E27FC236}">
                <a16:creationId xmlns:a16="http://schemas.microsoft.com/office/drawing/2014/main" id="{89ABAEEC-06A9-E790-1C99-109BC630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33600"/>
            <a:ext cx="8561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HK" sz="2400">
                <a:latin typeface="Arial" panose="020B0604020202020204" pitchFamily="34" charset="0"/>
              </a:rPr>
              <a:t>Suppose the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>
                <a:latin typeface="Arial" panose="020B0604020202020204" pitchFamily="34" charset="0"/>
              </a:rPr>
              <a:t>th term of the sequence is 76.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B4806F1A-7C9F-3A8D-5F39-73E36846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541588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>
                <a:latin typeface="Arial" panose="020B0604020202020204" pitchFamily="34" charset="0"/>
              </a:rPr>
              <a:t>) = 76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E1EAE1E9-6666-26A9-6624-07C5914A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78150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17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>
                <a:latin typeface="Arial" panose="020B0604020202020204" pitchFamily="34" charset="0"/>
              </a:rPr>
              <a:t> – 59 = 76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4080B398-0EC6-14E0-5C07-18493209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3411538"/>
            <a:ext cx="4967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17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>
                <a:latin typeface="Arial" panose="020B0604020202020204" pitchFamily="34" charset="0"/>
              </a:rPr>
              <a:t> = 135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00D5E08B-9529-BE24-E06D-A9AD62D1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95825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>
                <a:latin typeface="Arial" panose="020B0604020202020204" pitchFamily="34" charset="0"/>
              </a:rPr>
              <a:t> is not a positive integer.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A43F0F6B-9E76-CD61-6A94-29E97C82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27625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76 is not a term of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9706" name="Rectangle 12">
            <a:extLst>
              <a:ext uri="{FF2B5EF4-FFF2-40B4-BE49-F238E27FC236}">
                <a16:creationId xmlns:a16="http://schemas.microsoft.com/office/drawing/2014/main" id="{A6233BE1-D802-61D2-9360-9096F2A6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641C64D1-1D0B-3C91-1B86-BBA4548D0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33825"/>
          <a:ext cx="114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3000" imgH="723900" progId="Equation.3">
                  <p:embed/>
                </p:oleObj>
              </mc:Choice>
              <mc:Fallback>
                <p:oleObj name="方程式" r:id="rId2" imgW="1143000" imgH="723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1143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48">
            <a:extLst>
              <a:ext uri="{FF2B5EF4-FFF2-40B4-BE49-F238E27FC236}">
                <a16:creationId xmlns:a16="http://schemas.microsoft.com/office/drawing/2014/main" id="{3E2E50BD-38C4-7703-35E4-98352A66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5589588"/>
            <a:ext cx="3370263" cy="1152525"/>
          </a:xfrm>
          <a:prstGeom prst="wedgeRoundRectCallout">
            <a:avLst>
              <a:gd name="adj1" fmla="val -58051"/>
              <a:gd name="adj2" fmla="val -53519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Since 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</a:rPr>
              <a:t> is the number of terms, it must be a positive integer.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utoUpdateAnimBg="0"/>
      <p:bldP spid="19" grpId="0" autoUpdateAnimBg="0"/>
      <p:bldP spid="20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0">
            <a:extLst>
              <a:ext uri="{FF2B5EF4-FFF2-40B4-BE49-F238E27FC236}">
                <a16:creationId xmlns:a16="http://schemas.microsoft.com/office/drawing/2014/main" id="{D7CFCA9E-C900-2A1F-7EF8-12ABCCA1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7643812" cy="2462212"/>
          </a:xfrm>
          <a:prstGeom prst="cloudCallout">
            <a:avLst>
              <a:gd name="adj1" fmla="val -56431"/>
              <a:gd name="adj2" fmla="val -107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If any two terms of an arithmetic sequence are given, we can find the first term and the common difference of the sequence by setting up a pair of simultaneous linear equations.</a:t>
            </a:r>
          </a:p>
        </p:txBody>
      </p:sp>
      <p:sp>
        <p:nvSpPr>
          <p:cNvPr id="22" name="AutoShape 70">
            <a:extLst>
              <a:ext uri="{FF2B5EF4-FFF2-40B4-BE49-F238E27FC236}">
                <a16:creationId xmlns:a16="http://schemas.microsoft.com/office/drawing/2014/main" id="{A3A9E192-A541-8213-5E60-EF416860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98463"/>
            <a:ext cx="7742237" cy="2809875"/>
          </a:xfrm>
          <a:prstGeom prst="cloudCallout">
            <a:avLst>
              <a:gd name="adj1" fmla="val -54102"/>
              <a:gd name="adj2" fmla="val -54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For example, if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(4) = –12 and </a:t>
            </a:r>
            <a:b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(10) = 6, we can find the first term and the common difference of the sequence as follows: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08547" name="Picture 3" descr="Q:\Secondary (Maths)\[]Senior Maths\NSSMIA(Compulsory) 2nd Ed\Finalized\TRDVD\4A\[1] 5-Min Lec\Cartoon\Teacher and student artwork Tiff file\Teacher_F1.tif">
            <a:extLst>
              <a:ext uri="{FF2B5EF4-FFF2-40B4-BE49-F238E27FC236}">
                <a16:creationId xmlns:a16="http://schemas.microsoft.com/office/drawing/2014/main" id="{527C8AFD-3218-8576-65DE-88F26C90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154305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9">
            <a:extLst>
              <a:ext uri="{FF2B5EF4-FFF2-40B4-BE49-F238E27FC236}">
                <a16:creationId xmlns:a16="http://schemas.microsoft.com/office/drawing/2014/main" id="{683E1B31-B0C2-723B-0CB6-CA2C8B7E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024438"/>
            <a:ext cx="8561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(10) = 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A069767A-0E92-9F84-A80E-341D1EF1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25813"/>
            <a:ext cx="85613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difference and the general term of the sequence respectively.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574B37-E167-3D6A-186D-34106F36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4119563"/>
            <a:ext cx="856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(4) = –12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F93D501F-7FE9-24EF-3A4F-6BAA0859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592638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+ 3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–12	......(1)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A7F7A1EE-2867-D03B-3193-9C128F18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5487988"/>
            <a:ext cx="8561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+ 9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6	......(2)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2" grpId="0" animBg="1"/>
      <p:bldP spid="12" grpId="0"/>
      <p:bldP spid="9" grpId="0"/>
      <p:bldP spid="10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9">
            <a:extLst>
              <a:ext uri="{FF2B5EF4-FFF2-40B4-BE49-F238E27FC236}">
                <a16:creationId xmlns:a16="http://schemas.microsoft.com/office/drawing/2014/main" id="{A1BAA527-ECF6-6DEC-B72D-5AA2F09D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068638"/>
            <a:ext cx="8561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(2) – (1):	6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18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BFE2CC91-604B-C421-DD6C-A9B8A164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543300"/>
            <a:ext cx="8561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E47DDC53-F2A8-0C36-9562-3C9273C37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90366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By substituting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3 into (1), we have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5F0A6A41-1231-5280-33DA-C119D720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433546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+ 3(3) = –12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58AC3BF8-E7CA-0F60-EC6A-5A7DF5FC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476726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–21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8B8EC600-C169-CD0F-9C8B-E90A74E7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519906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first term is –21 and the common difference is 3.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pic>
        <p:nvPicPr>
          <p:cNvPr id="20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B3C431B2-3B5F-F78A-9CE8-DE64FFA9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928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A088E165-21BE-5AFF-BE66-6ED77735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4" name="AutoShape 70">
            <a:extLst>
              <a:ext uri="{FF2B5EF4-FFF2-40B4-BE49-F238E27FC236}">
                <a16:creationId xmlns:a16="http://schemas.microsoft.com/office/drawing/2014/main" id="{2FEB77E9-14BA-0802-652E-28414432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98463"/>
            <a:ext cx="7742237" cy="2809875"/>
          </a:xfrm>
          <a:prstGeom prst="cloudCallout">
            <a:avLst>
              <a:gd name="adj1" fmla="val -54102"/>
              <a:gd name="adj2" fmla="val -54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For example, if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(4) = –12 and </a:t>
            </a:r>
            <a:b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(10) = 6, we can find the first term and the common difference of the sequence as follows: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31755" name="Picture 3" descr="Q:\Secondary (Maths)\[]Senior Maths\NSSMIA(Compulsory) 2nd Ed\Finalized\TRDVD\4A\[1] 5-Min Lec\Cartoon\Teacher and student artwork Tiff file\Teacher_F1.tif">
            <a:extLst>
              <a:ext uri="{FF2B5EF4-FFF2-40B4-BE49-F238E27FC236}">
                <a16:creationId xmlns:a16="http://schemas.microsoft.com/office/drawing/2014/main" id="{83042ECE-1FC6-574A-3596-F26DEEFF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154305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ED1F142A-E9D0-D475-03AA-F369883A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2771" name="Rectangle 49">
            <a:extLst>
              <a:ext uri="{FF2B5EF4-FFF2-40B4-BE49-F238E27FC236}">
                <a16:creationId xmlns:a16="http://schemas.microsoft.com/office/drawing/2014/main" id="{EB708D77-6B52-BC36-895E-34A402E5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3450"/>
            <a:ext cx="85629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The 5th term and the 13th term of an arithmetic sequence are 3 and –29 respectively.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Find the first term and the common difference of the 	sequence.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(b)	Find the 7th term of the sequence.</a:t>
            </a:r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7CFB12D0-89D3-B4E8-592E-05D14DBA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448175"/>
            <a:ext cx="8561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(13) = –29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4A3DC6A9-98C3-F878-24F6-57C989C5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65450"/>
            <a:ext cx="85613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(a)	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difference 	and the general term of the sequence respectively.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298CB77D-82BE-2B0C-7422-3FEED722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3686175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(5) = 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288E2D09-6055-3E40-AC3D-33B2E541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08781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+ 4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3	......(1)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983A9A7A-2B11-6935-671A-9414B700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838700"/>
            <a:ext cx="8561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+ 12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–29......(2)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F678E386-B6AD-6958-308B-E51C4556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5240338"/>
            <a:ext cx="8561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(2) – (1):	8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–32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8BE2ACDE-4C96-B30C-3213-EF6DE13F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5600700"/>
            <a:ext cx="8561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–4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A06D658C-2BB6-A52E-BEF5-557CB783A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3795" name="Rectangle 49">
            <a:extLst>
              <a:ext uri="{FF2B5EF4-FFF2-40B4-BE49-F238E27FC236}">
                <a16:creationId xmlns:a16="http://schemas.microsoft.com/office/drawing/2014/main" id="{A28FB5CA-02C5-42B5-F6DE-A84812F8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3450"/>
            <a:ext cx="85629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The 5th term and the 13th term of an arithmetic sequence are 3 and –29 respectively.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Find the first term and the common difference of the 	sequence.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(b)	Find the 7th term of the sequence.</a:t>
            </a: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2BE3B6C4-EB80-3725-2D08-B49FD83A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24175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By substituting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= –4 into (1), we have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4" name="Rectangle 49">
            <a:extLst>
              <a:ext uri="{FF2B5EF4-FFF2-40B4-BE49-F238E27FC236}">
                <a16:creationId xmlns:a16="http://schemas.microsoft.com/office/drawing/2014/main" id="{DAB107F8-DF91-BE51-5D98-F5E2F79B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1311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+ 4(–4) = 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B9FE7011-6F6C-D441-1EFF-78243094F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3692525"/>
            <a:ext cx="8562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19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EDC1851E-FA32-86A1-FAEB-0D1128AD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33838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first term is 19 and the common difference is –4.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15F32DAC-0C02-6E7B-6FA2-4D8C6C09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24388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(b)	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(7) = 19 + (7 – 1)(–4)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27518B21-FDA6-E8FC-6331-F645A70BB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27625"/>
            <a:ext cx="3400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= –5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2E20B623-8BC3-977E-9A7A-6C657EA7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516563"/>
            <a:ext cx="8562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7th term of the sequence is –5.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9" name="AutoShape 47">
            <a:extLst>
              <a:ext uri="{FF2B5EF4-FFF2-40B4-BE49-F238E27FC236}">
                <a16:creationId xmlns:a16="http://schemas.microsoft.com/office/drawing/2014/main" id="{0AD96557-8A31-D083-D587-ED54994B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1595438"/>
            <a:ext cx="4748212" cy="1433512"/>
          </a:xfrm>
          <a:prstGeom prst="cloudCallout">
            <a:avLst>
              <a:gd name="adj1" fmla="val 38597"/>
              <a:gd name="adj2" fmla="val 12508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Calculate the values of the following.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4571" name="AutoShape 59">
            <a:extLst>
              <a:ext uri="{FF2B5EF4-FFF2-40B4-BE49-F238E27FC236}">
                <a16:creationId xmlns:a16="http://schemas.microsoft.com/office/drawing/2014/main" id="{7B05F903-1F2C-E7A9-004F-43713A56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598613"/>
            <a:ext cx="4748213" cy="1433512"/>
          </a:xfrm>
          <a:prstGeom prst="cloudCallout">
            <a:avLst>
              <a:gd name="adj1" fmla="val 39269"/>
              <a:gd name="adj2" fmla="val 12386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What do you observe?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4588" name="AutoShape 76">
            <a:extLst>
              <a:ext uri="{FF2B5EF4-FFF2-40B4-BE49-F238E27FC236}">
                <a16:creationId xmlns:a16="http://schemas.microsoft.com/office/drawing/2014/main" id="{3E57E5DB-2A82-C9E9-C167-182CBD66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1412875"/>
            <a:ext cx="4748212" cy="1860550"/>
          </a:xfrm>
          <a:prstGeom prst="cloudCallout">
            <a:avLst>
              <a:gd name="adj1" fmla="val 37356"/>
              <a:gd name="adj2" fmla="val 9956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Good. In fact, this is true for all arithmetic sequences.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9E16DCEC-7DB3-310E-2BF7-1C87EA7B4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2454275"/>
          <a:ext cx="4397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08300" imgH="723900" progId="Equation.3">
                  <p:embed/>
                </p:oleObj>
              </mc:Choice>
              <mc:Fallback>
                <p:oleObj name="方程式" r:id="rId2" imgW="2908300" imgH="723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806" r="18385"/>
                      <a:stretch>
                        <a:fillRect/>
                      </a:stretch>
                    </p:blipFill>
                    <p:spPr bwMode="auto">
                      <a:xfrm>
                        <a:off x="2509838" y="2454275"/>
                        <a:ext cx="4397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>
            <a:extLst>
              <a:ext uri="{FF2B5EF4-FFF2-40B4-BE49-F238E27FC236}">
                <a16:creationId xmlns:a16="http://schemas.microsoft.com/office/drawing/2014/main" id="{35BB0214-3CEF-0EC1-43CB-A1E00C1C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2455863"/>
          <a:ext cx="6699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08300" imgH="723900" progId="Equation.3">
                  <p:embed/>
                </p:oleObj>
              </mc:Choice>
              <mc:Fallback>
                <p:oleObj name="方程式" r:id="rId4" imgW="2908300" imgH="723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261" r="35133" b="-2196"/>
                      <a:stretch>
                        <a:fillRect/>
                      </a:stretch>
                    </p:blipFill>
                    <p:spPr bwMode="auto">
                      <a:xfrm>
                        <a:off x="1820863" y="2455863"/>
                        <a:ext cx="66992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>
            <a:extLst>
              <a:ext uri="{FF2B5EF4-FFF2-40B4-BE49-F238E27FC236}">
                <a16:creationId xmlns:a16="http://schemas.microsoft.com/office/drawing/2014/main" id="{20940CF7-4B71-8112-328B-28451EFAC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3236913"/>
          <a:ext cx="454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959100" imgH="723900" progId="Equation.3">
                  <p:embed/>
                </p:oleObj>
              </mc:Choice>
              <mc:Fallback>
                <p:oleObj name="方程式" r:id="rId6" imgW="2959100" imgH="723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436" r="17520"/>
                      <a:stretch>
                        <a:fillRect/>
                      </a:stretch>
                    </p:blipFill>
                    <p:spPr bwMode="auto">
                      <a:xfrm>
                        <a:off x="2554288" y="3236913"/>
                        <a:ext cx="4540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22">
            <a:extLst>
              <a:ext uri="{FF2B5EF4-FFF2-40B4-BE49-F238E27FC236}">
                <a16:creationId xmlns:a16="http://schemas.microsoft.com/office/drawing/2014/main" id="{BCCC489D-CD48-3B09-EC88-BFE47D8AF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3240088"/>
          <a:ext cx="6873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959100" imgH="723900" progId="Equation.3">
                  <p:embed/>
                </p:oleObj>
              </mc:Choice>
              <mc:Fallback>
                <p:oleObj name="方程式" r:id="rId8" imgW="2959100" imgH="723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0227" r="33969" b="-5609"/>
                      <a:stretch>
                        <a:fillRect/>
                      </a:stretch>
                    </p:blipFill>
                    <p:spPr bwMode="auto">
                      <a:xfrm>
                        <a:off x="1885950" y="3240088"/>
                        <a:ext cx="6873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>
            <a:extLst>
              <a:ext uri="{FF2B5EF4-FFF2-40B4-BE49-F238E27FC236}">
                <a16:creationId xmlns:a16="http://schemas.microsoft.com/office/drawing/2014/main" id="{3CC9E7C2-0357-B456-E08A-0B714458C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4079875"/>
          <a:ext cx="8112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098800" imgH="723900" progId="Equation.3">
                  <p:embed/>
                </p:oleObj>
              </mc:Choice>
              <mc:Fallback>
                <p:oleObj name="方程式" r:id="rId9" imgW="3098800" imgH="723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791" r="33125"/>
                      <a:stretch>
                        <a:fillRect/>
                      </a:stretch>
                    </p:blipFill>
                    <p:spPr bwMode="auto">
                      <a:xfrm>
                        <a:off x="1871663" y="4079875"/>
                        <a:ext cx="8112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26">
            <a:extLst>
              <a:ext uri="{FF2B5EF4-FFF2-40B4-BE49-F238E27FC236}">
                <a16:creationId xmlns:a16="http://schemas.microsoft.com/office/drawing/2014/main" id="{FA4E8FA4-252C-C326-8BE4-900CAEADF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4079875"/>
          <a:ext cx="423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3098800" imgH="723900" progId="Equation.3">
                  <p:embed/>
                </p:oleObj>
              </mc:Choice>
              <mc:Fallback>
                <p:oleObj name="方程式" r:id="rId11" imgW="3098800" imgH="723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046" r="17758"/>
                      <a:stretch>
                        <a:fillRect/>
                      </a:stretch>
                    </p:blipFill>
                    <p:spPr bwMode="auto">
                      <a:xfrm>
                        <a:off x="2706688" y="4079875"/>
                        <a:ext cx="4238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0" name="Oval 28">
            <a:extLst>
              <a:ext uri="{FF2B5EF4-FFF2-40B4-BE49-F238E27FC236}">
                <a16:creationId xmlns:a16="http://schemas.microsoft.com/office/drawing/2014/main" id="{1CEC6BB0-A319-4D8E-AE78-6A1448FD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1481138"/>
            <a:ext cx="396875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41" name="Oval 29">
            <a:extLst>
              <a:ext uri="{FF2B5EF4-FFF2-40B4-BE49-F238E27FC236}">
                <a16:creationId xmlns:a16="http://schemas.microsoft.com/office/drawing/2014/main" id="{D0870DDF-3496-B9D4-E175-32BF6F7E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422525"/>
            <a:ext cx="612775" cy="395288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42" name="Rectangle 30">
            <a:extLst>
              <a:ext uri="{FF2B5EF4-FFF2-40B4-BE49-F238E27FC236}">
                <a16:creationId xmlns:a16="http://schemas.microsoft.com/office/drawing/2014/main" id="{FC7E72D4-A420-C438-CB38-A4007F3F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493838"/>
            <a:ext cx="39370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30" name="Text Box 42">
            <a:extLst>
              <a:ext uri="{FF2B5EF4-FFF2-40B4-BE49-F238E27FC236}">
                <a16:creationId xmlns:a16="http://schemas.microsoft.com/office/drawing/2014/main" id="{73FB7C1B-BB0A-CD02-B779-B3DC6A13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096963"/>
            <a:ext cx="7048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Consider the arithmetic sequence below: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2,  4,  6,  8,  10, …</a:t>
            </a:r>
            <a:endParaRPr lang="en-US" altLang="zh-TW" sz="2400" b="1">
              <a:latin typeface="Arial" panose="020B0604020202020204" pitchFamily="34" charset="0"/>
            </a:endParaRPr>
          </a:p>
        </p:txBody>
      </p:sp>
      <p:sp>
        <p:nvSpPr>
          <p:cNvPr id="64556" name="AutoShape 44">
            <a:extLst>
              <a:ext uri="{FF2B5EF4-FFF2-40B4-BE49-F238E27FC236}">
                <a16:creationId xmlns:a16="http://schemas.microsoft.com/office/drawing/2014/main" id="{1924DC7D-C2E7-3F51-C711-C847624B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162550"/>
            <a:ext cx="3298825" cy="1027113"/>
          </a:xfrm>
          <a:prstGeom prst="cloudCallout">
            <a:avLst>
              <a:gd name="adj1" fmla="val -67519"/>
              <a:gd name="adj2" fmla="val -7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me try.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aphicFrame>
        <p:nvGraphicFramePr>
          <p:cNvPr id="64561" name="Object 49">
            <a:extLst>
              <a:ext uri="{FF2B5EF4-FFF2-40B4-BE49-F238E27FC236}">
                <a16:creationId xmlns:a16="http://schemas.microsoft.com/office/drawing/2014/main" id="{AF5884EB-DD3A-D7F5-9041-03532A738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2516188"/>
          <a:ext cx="6810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203112" imgH="279279" progId="Equation.3">
                  <p:embed/>
                </p:oleObj>
              </mc:Choice>
              <mc:Fallback>
                <p:oleObj name="方程式" r:id="rId12" imgW="203112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2307" t="-40909" r="-205550" b="-61363"/>
                      <a:stretch>
                        <a:fillRect/>
                      </a:stretch>
                    </p:blipFill>
                    <p:spPr bwMode="auto">
                      <a:xfrm>
                        <a:off x="1776413" y="2516188"/>
                        <a:ext cx="6810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2" name="Object 50">
            <a:extLst>
              <a:ext uri="{FF2B5EF4-FFF2-40B4-BE49-F238E27FC236}">
                <a16:creationId xmlns:a16="http://schemas.microsoft.com/office/drawing/2014/main" id="{AB16FD6C-8DFC-1BEC-1380-7C37AC51C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3330575"/>
          <a:ext cx="504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203112" imgH="279279" progId="Equation.3">
                  <p:embed/>
                </p:oleObj>
              </mc:Choice>
              <mc:Fallback>
                <p:oleObj name="方程式" r:id="rId14" imgW="203112" imgH="27927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3955" t="-25000" r="-62871" b="-88637"/>
                      <a:stretch>
                        <a:fillRect/>
                      </a:stretch>
                    </p:blipFill>
                    <p:spPr bwMode="auto">
                      <a:xfrm>
                        <a:off x="1666875" y="3330575"/>
                        <a:ext cx="504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3" name="Object 51">
            <a:extLst>
              <a:ext uri="{FF2B5EF4-FFF2-40B4-BE49-F238E27FC236}">
                <a16:creationId xmlns:a16="http://schemas.microsoft.com/office/drawing/2014/main" id="{29F20BA8-EE2E-1928-1DD3-5A2746EF4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927475"/>
          <a:ext cx="6318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203112" imgH="279279" progId="Equation.3">
                  <p:embed/>
                </p:oleObj>
              </mc:Choice>
              <mc:Fallback>
                <p:oleObj name="方程式" r:id="rId16" imgW="203112" imgH="27927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1839" t="-114772" r="-98131" b="-61363"/>
                      <a:stretch>
                        <a:fillRect/>
                      </a:stretch>
                    </p:blipFill>
                    <p:spPr bwMode="auto">
                      <a:xfrm>
                        <a:off x="1619250" y="3927475"/>
                        <a:ext cx="6318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4" name="Oval 52">
            <a:extLst>
              <a:ext uri="{FF2B5EF4-FFF2-40B4-BE49-F238E27FC236}">
                <a16:creationId xmlns:a16="http://schemas.microsoft.com/office/drawing/2014/main" id="{D2AA6AB9-70E0-52D8-B022-EF26A5A5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1487488"/>
            <a:ext cx="396875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65" name="Oval 53">
            <a:extLst>
              <a:ext uri="{FF2B5EF4-FFF2-40B4-BE49-F238E27FC236}">
                <a16:creationId xmlns:a16="http://schemas.microsoft.com/office/drawing/2014/main" id="{D1163EC7-B297-8EF7-BAC9-361CB3E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2403475"/>
            <a:ext cx="614362" cy="395288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69" name="Rectangle 57">
            <a:extLst>
              <a:ext uri="{FF2B5EF4-FFF2-40B4-BE49-F238E27FC236}">
                <a16:creationId xmlns:a16="http://schemas.microsoft.com/office/drawing/2014/main" id="{000FE6C2-80FA-807A-266D-7934A024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2555875"/>
            <a:ext cx="39370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72" name="AutoShape 60">
            <a:extLst>
              <a:ext uri="{FF2B5EF4-FFF2-40B4-BE49-F238E27FC236}">
                <a16:creationId xmlns:a16="http://schemas.microsoft.com/office/drawing/2014/main" id="{A050BC72-013F-B3BA-8C3A-E20DF9D7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4989513"/>
            <a:ext cx="4305300" cy="1317625"/>
          </a:xfrm>
          <a:prstGeom prst="cloudCallout">
            <a:avLst>
              <a:gd name="adj1" fmla="val -63421"/>
              <a:gd name="adj2" fmla="val 168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 observe a pattern ...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4573" name="Oval 61">
            <a:extLst>
              <a:ext uri="{FF2B5EF4-FFF2-40B4-BE49-F238E27FC236}">
                <a16:creationId xmlns:a16="http://schemas.microsoft.com/office/drawing/2014/main" id="{E8005476-B675-30A4-1BA9-28714471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477963"/>
            <a:ext cx="396875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74" name="Oval 62">
            <a:extLst>
              <a:ext uri="{FF2B5EF4-FFF2-40B4-BE49-F238E27FC236}">
                <a16:creationId xmlns:a16="http://schemas.microsoft.com/office/drawing/2014/main" id="{3E0952E5-2274-5CC0-989D-A4CDFBE1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211513"/>
            <a:ext cx="681038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75" name="Rectangle 63">
            <a:extLst>
              <a:ext uri="{FF2B5EF4-FFF2-40B4-BE49-F238E27FC236}">
                <a16:creationId xmlns:a16="http://schemas.microsoft.com/office/drawing/2014/main" id="{E04B7271-C899-3D14-9A79-A70535BF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1506538"/>
            <a:ext cx="39370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76" name="Oval 64">
            <a:extLst>
              <a:ext uri="{FF2B5EF4-FFF2-40B4-BE49-F238E27FC236}">
                <a16:creationId xmlns:a16="http://schemas.microsoft.com/office/drawing/2014/main" id="{BC5A53D7-CFD8-C293-BD29-6A06B73A9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00188"/>
            <a:ext cx="396875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77" name="Oval 65">
            <a:extLst>
              <a:ext uri="{FF2B5EF4-FFF2-40B4-BE49-F238E27FC236}">
                <a16:creationId xmlns:a16="http://schemas.microsoft.com/office/drawing/2014/main" id="{CBDD4466-1467-62F2-380F-745750BD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208338"/>
            <a:ext cx="679450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78" name="Rectangle 66">
            <a:extLst>
              <a:ext uri="{FF2B5EF4-FFF2-40B4-BE49-F238E27FC236}">
                <a16:creationId xmlns:a16="http://schemas.microsoft.com/office/drawing/2014/main" id="{76E57104-CEDA-C4E6-147E-23079A44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376613"/>
            <a:ext cx="39370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81" name="Oval 69">
            <a:extLst>
              <a:ext uri="{FF2B5EF4-FFF2-40B4-BE49-F238E27FC236}">
                <a16:creationId xmlns:a16="http://schemas.microsoft.com/office/drawing/2014/main" id="{F7286D9E-D11D-E84A-6CC6-967FFEEF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1477963"/>
            <a:ext cx="396875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82" name="Oval 70">
            <a:extLst>
              <a:ext uri="{FF2B5EF4-FFF2-40B4-BE49-F238E27FC236}">
                <a16:creationId xmlns:a16="http://schemas.microsoft.com/office/drawing/2014/main" id="{24B29703-18FD-A4CE-0ECD-A2D8247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057650"/>
            <a:ext cx="612775" cy="395288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83" name="Rectangle 71">
            <a:extLst>
              <a:ext uri="{FF2B5EF4-FFF2-40B4-BE49-F238E27FC236}">
                <a16:creationId xmlns:a16="http://schemas.microsoft.com/office/drawing/2014/main" id="{DD197652-1512-E446-ACE8-1D0D39FD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506538"/>
            <a:ext cx="39370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84" name="Oval 72">
            <a:extLst>
              <a:ext uri="{FF2B5EF4-FFF2-40B4-BE49-F238E27FC236}">
                <a16:creationId xmlns:a16="http://schemas.microsoft.com/office/drawing/2014/main" id="{7324A162-C261-E750-F6D9-E4EA066D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500188"/>
            <a:ext cx="396875" cy="39528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85" name="Oval 73">
            <a:extLst>
              <a:ext uri="{FF2B5EF4-FFF2-40B4-BE49-F238E27FC236}">
                <a16:creationId xmlns:a16="http://schemas.microsoft.com/office/drawing/2014/main" id="{512C9404-EBC6-91AF-FA2A-CE5A20658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54475"/>
            <a:ext cx="612775" cy="395288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86" name="Rectangle 74">
            <a:extLst>
              <a:ext uri="{FF2B5EF4-FFF2-40B4-BE49-F238E27FC236}">
                <a16:creationId xmlns:a16="http://schemas.microsoft.com/office/drawing/2014/main" id="{2E35DBAE-E800-F5E3-05B5-E5CCE8DFE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4222750"/>
            <a:ext cx="39370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51" name="Text Box 11">
            <a:extLst>
              <a:ext uri="{FF2B5EF4-FFF2-40B4-BE49-F238E27FC236}">
                <a16:creationId xmlns:a16="http://schemas.microsoft.com/office/drawing/2014/main" id="{8CEF4342-099B-3E44-7BC1-89A818CD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Properties of Arithmetic Sequences</a:t>
            </a:r>
            <a:endParaRPr lang="en-US" altLang="zh-TW" b="1">
              <a:latin typeface="Arial" panose="020B0604020202020204" pitchFamily="34" charset="0"/>
            </a:endParaRPr>
          </a:p>
        </p:txBody>
      </p:sp>
      <p:pic>
        <p:nvPicPr>
          <p:cNvPr id="109570" name="Picture 2" descr="Q:\Secondary (Maths)\[]Senior Maths\NSSMIA(Compulsory) 2nd Ed\Finalize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6FF94139-427A-8CC6-05E4-8614CEE8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3390900"/>
            <a:ext cx="188277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 descr="Q:\Secondary (Maths)\[]Senior Maths\NSSMIA(Compulsory) 2nd Ed\Finalized\TRDVD\4A\[1] 5-Min Lec\Cartoon\Teacher and student artwork Tiff file\Student_G4.tif">
            <a:extLst>
              <a:ext uri="{FF2B5EF4-FFF2-40B4-BE49-F238E27FC236}">
                <a16:creationId xmlns:a16="http://schemas.microsoft.com/office/drawing/2014/main" id="{E21F76AB-BED8-B48A-297B-532E5F77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72050"/>
            <a:ext cx="15128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54" name="Rectangle 47">
            <a:extLst>
              <a:ext uri="{FF2B5EF4-FFF2-40B4-BE49-F238E27FC236}">
                <a16:creationId xmlns:a16="http://schemas.microsoft.com/office/drawing/2014/main" id="{52EE46CB-D782-437C-0447-1BA83670E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55" name="Rectangle 49">
            <a:extLst>
              <a:ext uri="{FF2B5EF4-FFF2-40B4-BE49-F238E27FC236}">
                <a16:creationId xmlns:a16="http://schemas.microsoft.com/office/drawing/2014/main" id="{53CAD82F-79CE-10B8-22E4-6E558737E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9B5181E7-B32B-54C1-FA88-93303A673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8" y="3228975"/>
          <a:ext cx="1676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0" imgW="1765300" imgH="723900" progId="Equation.3">
                  <p:embed/>
                </p:oleObj>
              </mc:Choice>
              <mc:Fallback>
                <p:oleObj name="方程式" r:id="rId20" imgW="1765300" imgH="7239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228975"/>
                        <a:ext cx="1676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FD326BB6-63EF-57BF-8C41-1F6E5B7F2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13" y="2432050"/>
          <a:ext cx="15922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2" imgW="1675673" imgH="723586" progId="Equation.3">
                  <p:embed/>
                </p:oleObj>
              </mc:Choice>
              <mc:Fallback>
                <p:oleObj name="方程式" r:id="rId22" imgW="1675673" imgH="723586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2432050"/>
                        <a:ext cx="15922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9DD5040A-D011-8BEA-065B-8202A20D3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057650"/>
          <a:ext cx="16525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4" imgW="1739900" imgH="723900" progId="Equation.3">
                  <p:embed/>
                </p:oleObj>
              </mc:Choice>
              <mc:Fallback>
                <p:oleObj name="方程式" r:id="rId24" imgW="1739900" imgH="7239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057650"/>
                        <a:ext cx="16525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9" name="Rectangle 54">
            <a:extLst>
              <a:ext uri="{FF2B5EF4-FFF2-40B4-BE49-F238E27FC236}">
                <a16:creationId xmlns:a16="http://schemas.microsoft.com/office/drawing/2014/main" id="{820BF4B5-9DC5-DCFF-B3F1-7245A850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C31890F1-FD9C-C6DD-F113-0E3BDB24E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2614613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6" imgW="850531" imgH="342751" progId="Equation.3">
                  <p:embed/>
                </p:oleObj>
              </mc:Choice>
              <mc:Fallback>
                <p:oleObj name="方程式" r:id="rId26" imgW="850531" imgH="342751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614613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1" name="Rectangle 56">
            <a:extLst>
              <a:ext uri="{FF2B5EF4-FFF2-40B4-BE49-F238E27FC236}">
                <a16:creationId xmlns:a16="http://schemas.microsoft.com/office/drawing/2014/main" id="{D3AC2654-20DD-CC62-A051-5248AB65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D22AB3C-E2AC-7974-53AD-D874C8C0B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3" y="3395663"/>
          <a:ext cx="866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8" imgW="863225" imgH="342751" progId="Equation.3">
                  <p:embed/>
                </p:oleObj>
              </mc:Choice>
              <mc:Fallback>
                <p:oleObj name="方程式" r:id="rId28" imgW="863225" imgH="342751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3395663"/>
                        <a:ext cx="8667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3" name="Rectangle 58">
            <a:extLst>
              <a:ext uri="{FF2B5EF4-FFF2-40B4-BE49-F238E27FC236}">
                <a16:creationId xmlns:a16="http://schemas.microsoft.com/office/drawing/2014/main" id="{6CB22AE2-FD1D-45BF-4291-A4404A92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2FD477A2-09D8-FF46-F4B3-D5BDD3879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4256088"/>
          <a:ext cx="866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0" imgW="863225" imgH="342751" progId="Equation.3">
                  <p:embed/>
                </p:oleObj>
              </mc:Choice>
              <mc:Fallback>
                <p:oleObj name="方程式" r:id="rId30" imgW="863225" imgH="342751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256088"/>
                        <a:ext cx="8667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23E8154-82D5-41EE-11FA-8001C5EF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2555875"/>
            <a:ext cx="666750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31701ED-1393-1383-3FF8-A6FA43B6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376613"/>
            <a:ext cx="671512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9548ADF-CA2A-268A-D9DE-788DFB78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4224338"/>
            <a:ext cx="652463" cy="393700"/>
          </a:xfrm>
          <a:prstGeom prst="rect">
            <a:avLst/>
          </a:prstGeom>
          <a:noFill/>
          <a:ln w="38100" algn="ctr">
            <a:solidFill>
              <a:srgbClr val="77E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9" grpId="0" animBg="1"/>
      <p:bldP spid="64559" grpId="1" animBg="1"/>
      <p:bldP spid="64571" grpId="0" animBg="1"/>
      <p:bldP spid="64571" grpId="1" animBg="1"/>
      <p:bldP spid="64588" grpId="0" animBg="1"/>
      <p:bldP spid="64540" grpId="0" animBg="1"/>
      <p:bldP spid="64540" grpId="1" animBg="1"/>
      <p:bldP spid="64541" grpId="0" animBg="1"/>
      <p:bldP spid="64541" grpId="1" animBg="1"/>
      <p:bldP spid="64542" grpId="0" animBg="1"/>
      <p:bldP spid="64542" grpId="1" animBg="1"/>
      <p:bldP spid="64556" grpId="0" animBg="1"/>
      <p:bldP spid="64556" grpId="1" animBg="1"/>
      <p:bldP spid="64564" grpId="0" animBg="1"/>
      <p:bldP spid="64564" grpId="1" animBg="1"/>
      <p:bldP spid="64565" grpId="0" animBg="1"/>
      <p:bldP spid="64565" grpId="1" animBg="1"/>
      <p:bldP spid="64569" grpId="0" animBg="1"/>
      <p:bldP spid="64569" grpId="1" animBg="1"/>
      <p:bldP spid="64572" grpId="0" animBg="1"/>
      <p:bldP spid="64573" grpId="0" animBg="1"/>
      <p:bldP spid="64573" grpId="1" animBg="1"/>
      <p:bldP spid="64574" grpId="0" animBg="1"/>
      <p:bldP spid="64574" grpId="1" animBg="1"/>
      <p:bldP spid="64575" grpId="0" animBg="1"/>
      <p:bldP spid="64575" grpId="1" animBg="1"/>
      <p:bldP spid="64576" grpId="0" animBg="1"/>
      <p:bldP spid="64576" grpId="1" animBg="1"/>
      <p:bldP spid="64577" grpId="0" animBg="1"/>
      <p:bldP spid="64577" grpId="1" animBg="1"/>
      <p:bldP spid="64578" grpId="0" animBg="1"/>
      <p:bldP spid="64578" grpId="1" animBg="1"/>
      <p:bldP spid="64581" grpId="0" animBg="1"/>
      <p:bldP spid="64581" grpId="1" animBg="1"/>
      <p:bldP spid="64582" grpId="0" animBg="1"/>
      <p:bldP spid="64582" grpId="1" animBg="1"/>
      <p:bldP spid="64583" grpId="0" animBg="1"/>
      <p:bldP spid="64583" grpId="1" animBg="1"/>
      <p:bldP spid="64584" grpId="0" animBg="1"/>
      <p:bldP spid="64584" grpId="1" animBg="1"/>
      <p:bldP spid="64585" grpId="0" animBg="1"/>
      <p:bldP spid="64585" grpId="1" animBg="1"/>
      <p:bldP spid="64586" grpId="0" animBg="1"/>
      <p:bldP spid="64586" grpId="1" animBg="1"/>
      <p:bldP spid="2" grpId="0" animBg="1"/>
      <p:bldP spid="2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5" name="AutoShape 41">
            <a:extLst>
              <a:ext uri="{FF2B5EF4-FFF2-40B4-BE49-F238E27FC236}">
                <a16:creationId xmlns:a16="http://schemas.microsoft.com/office/drawing/2014/main" id="{2E2B37CB-0C91-8644-8419-D51393F6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965200"/>
            <a:ext cx="5078413" cy="2705100"/>
          </a:xfrm>
          <a:prstGeom prst="cloudCallout">
            <a:avLst>
              <a:gd name="adj1" fmla="val -71352"/>
              <a:gd name="adj2" fmla="val -2670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62509" name="AutoShape 45">
            <a:extLst>
              <a:ext uri="{FF2B5EF4-FFF2-40B4-BE49-F238E27FC236}">
                <a16:creationId xmlns:a16="http://schemas.microsoft.com/office/drawing/2014/main" id="{EAD2D559-D0C8-E007-E7C6-B057781F8D9C}"/>
              </a:ext>
            </a:extLst>
          </p:cNvPr>
          <p:cNvSpPr>
            <a:spLocks noChangeArrowheads="1"/>
          </p:cNvSpPr>
          <p:nvPr/>
        </p:nvSpPr>
        <p:spPr bwMode="auto">
          <a:xfrm rot="246387">
            <a:off x="60325" y="3644900"/>
            <a:ext cx="6632575" cy="2935288"/>
          </a:xfrm>
          <a:prstGeom prst="cloudCallout">
            <a:avLst>
              <a:gd name="adj1" fmla="val 56023"/>
              <a:gd name="adj2" fmla="val -2583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1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412" name="Text Box 11">
            <a:extLst>
              <a:ext uri="{FF2B5EF4-FFF2-40B4-BE49-F238E27FC236}">
                <a16:creationId xmlns:a16="http://schemas.microsoft.com/office/drawing/2014/main" id="{317C7578-4D3D-62EC-A50E-AEFE5925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Concept of an Arithmetic Sequence</a:t>
            </a:r>
            <a:endParaRPr lang="en-US" altLang="zh-TW" b="1">
              <a:latin typeface="Arial" panose="020B0604020202020204" pitchFamily="34" charset="0"/>
            </a:endParaRP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3E2A1673-593E-6E1D-A860-96EF6BF1D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83138"/>
            <a:ext cx="56276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difference between any term and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its preceding term in the sequence is a 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constant</a:t>
            </a:r>
            <a:r>
              <a:rPr lang="en-US" altLang="zh-HK" sz="2400">
                <a:latin typeface="Arial" panose="020B0604020202020204" pitchFamily="34" charset="0"/>
              </a:rPr>
              <a:t>,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 2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2506" name="Text Box 42">
            <a:extLst>
              <a:ext uri="{FF2B5EF4-FFF2-40B4-BE49-F238E27FC236}">
                <a16:creationId xmlns:a16="http://schemas.microsoft.com/office/drawing/2014/main" id="{E1C4A886-90F0-3180-620F-67A69ABFD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1439863"/>
            <a:ext cx="39179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sequence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	2, 4, 6, 8,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Do you notice the pattern of this sequence?</a:t>
            </a:r>
          </a:p>
        </p:txBody>
      </p:sp>
      <p:sp>
        <p:nvSpPr>
          <p:cNvPr id="62511" name="Text Box 47">
            <a:extLst>
              <a:ext uri="{FF2B5EF4-FFF2-40B4-BE49-F238E27FC236}">
                <a16:creationId xmlns:a16="http://schemas.microsoft.com/office/drawing/2014/main" id="{EE047AEA-9C83-91D9-239E-5EBF8354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4384675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 notice that</a:t>
            </a:r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943D18D3-8966-44B7-F542-C81B8ED9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354513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2,   4,   6,   8,  …</a:t>
            </a:r>
          </a:p>
        </p:txBody>
      </p:sp>
      <p:sp>
        <p:nvSpPr>
          <p:cNvPr id="62522" name="AutoShape 58">
            <a:extLst>
              <a:ext uri="{FF2B5EF4-FFF2-40B4-BE49-F238E27FC236}">
                <a16:creationId xmlns:a16="http://schemas.microsoft.com/office/drawing/2014/main" id="{E2C14403-74CE-5659-87DF-9AB3AC1A3065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3111500" y="4186238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23" name="AutoShape 59">
            <a:extLst>
              <a:ext uri="{FF2B5EF4-FFF2-40B4-BE49-F238E27FC236}">
                <a16:creationId xmlns:a16="http://schemas.microsoft.com/office/drawing/2014/main" id="{3EA90A04-D221-14F6-51BF-51C87DA52434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3678238" y="4186238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24" name="AutoShape 60">
            <a:extLst>
              <a:ext uri="{FF2B5EF4-FFF2-40B4-BE49-F238E27FC236}">
                <a16:creationId xmlns:a16="http://schemas.microsoft.com/office/drawing/2014/main" id="{E1BF4012-74A7-213E-7339-D6877CC93864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227513" y="4186238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26" name="Text Box 62">
            <a:extLst>
              <a:ext uri="{FF2B5EF4-FFF2-40B4-BE49-F238E27FC236}">
                <a16:creationId xmlns:a16="http://schemas.microsoft.com/office/drawing/2014/main" id="{0DCF72EB-496B-AE24-255F-405DD608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37893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+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  </a:t>
            </a:r>
            <a:endParaRPr lang="en-US" altLang="zh-TW" sz="2000">
              <a:solidFill>
                <a:srgbClr val="993366"/>
              </a:solidFill>
              <a:latin typeface="Arial" panose="020B0604020202020204" pitchFamily="34" charset="0"/>
            </a:endParaRPr>
          </a:p>
        </p:txBody>
      </p:sp>
      <p:sp>
        <p:nvSpPr>
          <p:cNvPr id="62527" name="Text Box 63">
            <a:extLst>
              <a:ext uri="{FF2B5EF4-FFF2-40B4-BE49-F238E27FC236}">
                <a16:creationId xmlns:a16="http://schemas.microsoft.com/office/drawing/2014/main" id="{3B66CF38-2ABE-FACF-C526-6BF54C6A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37925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+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28" name="Text Box 64">
            <a:extLst>
              <a:ext uri="{FF2B5EF4-FFF2-40B4-BE49-F238E27FC236}">
                <a16:creationId xmlns:a16="http://schemas.microsoft.com/office/drawing/2014/main" id="{2DA005B5-FE4F-3A80-693B-57D7E385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3789363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+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73730" name="Picture 2" descr="Q:\Secondary (Maths)\[]Senior Maths\NSSMIA(Compulsory) 2nd Ed\Finalized\TRDVD\4A\[1] 5-Min Lec\Cartoon\Teacher and student artwork Tiff file\Teacher_F6.tif">
            <a:extLst>
              <a:ext uri="{FF2B5EF4-FFF2-40B4-BE49-F238E27FC236}">
                <a16:creationId xmlns:a16="http://schemas.microsoft.com/office/drawing/2014/main" id="{BC9107C3-F0F6-4F8D-2469-9096BFC3F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96888"/>
            <a:ext cx="20542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 descr="Q:\Secondary (Maths)\[]Senior Maths\NSSMIA(Compulsory) 2nd Ed\Finalized\TRDVD\4A\[1] 5-Min Lec\Cartoon\Teacher and student artwork Tiff file\Student_G4.tif">
            <a:extLst>
              <a:ext uri="{FF2B5EF4-FFF2-40B4-BE49-F238E27FC236}">
                <a16:creationId xmlns:a16="http://schemas.microsoft.com/office/drawing/2014/main" id="{21B513A0-7013-C49C-E198-B32A4460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930650"/>
            <a:ext cx="149066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5" grpId="0" animBg="1"/>
      <p:bldP spid="62509" grpId="0" animBg="1"/>
      <p:bldP spid="62499" grpId="0"/>
      <p:bldP spid="62506" grpId="0"/>
      <p:bldP spid="62511" grpId="0"/>
      <p:bldP spid="62521" grpId="0"/>
      <p:bldP spid="62526" grpId="0"/>
      <p:bldP spid="62527" grpId="0"/>
      <p:bldP spid="625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6" name="Text Box 36">
            <a:extLst>
              <a:ext uri="{FF2B5EF4-FFF2-40B4-BE49-F238E27FC236}">
                <a16:creationId xmlns:a16="http://schemas.microsoft.com/office/drawing/2014/main" id="{F4280BE1-8A01-2DDD-6609-DD872483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052513"/>
            <a:ext cx="7359650" cy="20494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34000" tIns="154800" rIns="234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+ 1) are three consecutive terms of an arithmetic sequence,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HK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                                                        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graphicFrame>
        <p:nvGraphicFramePr>
          <p:cNvPr id="51237" name="Object 37">
            <a:extLst>
              <a:ext uri="{FF2B5EF4-FFF2-40B4-BE49-F238E27FC236}">
                <a16:creationId xmlns:a16="http://schemas.microsoft.com/office/drawing/2014/main" id="{D18CD2BB-D6A0-D462-36FE-C5FEE706D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133600"/>
          <a:ext cx="320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200400" imgH="723900" progId="Equation.3">
                  <p:embed/>
                </p:oleObj>
              </mc:Choice>
              <mc:Fallback>
                <p:oleObj name="方程式" r:id="rId2" imgW="3200400" imgH="723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320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8" name="Text Box 38">
            <a:extLst>
              <a:ext uri="{FF2B5EF4-FFF2-40B4-BE49-F238E27FC236}">
                <a16:creationId xmlns:a16="http://schemas.microsoft.com/office/drawing/2014/main" id="{0B379942-8A70-A0E8-874F-F70B938D0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3703638"/>
            <a:ext cx="7848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∵</a:t>
            </a:r>
            <a:r>
              <a:rPr lang="zh-HK" altLang="en-US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+ 1) are in arithmetic sequence.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88771F20-734A-880F-5D68-3F35D9F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4259263"/>
            <a:ext cx="4895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40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r>
              <a:rPr lang="zh-HK" altLang="en-US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–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</a:t>
            </a:r>
            <a:r>
              <a:rPr lang="en-US" altLang="zh-HK" sz="2400" baseline="-25000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=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+ 1)</a:t>
            </a:r>
            <a:r>
              <a:rPr lang="en-US" altLang="zh-HK" sz="2400" b="1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–</a:t>
            </a:r>
            <a:r>
              <a:rPr lang="en-US" altLang="zh-HK" sz="2400" b="1">
                <a:latin typeface="Arial" panose="020B0604020202020204" pitchFamily="34" charset="0"/>
              </a:rPr>
              <a:t>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51240" name="Text Box 40">
            <a:extLst>
              <a:ext uri="{FF2B5EF4-FFF2-40B4-BE49-F238E27FC236}">
                <a16:creationId xmlns:a16="http://schemas.microsoft.com/office/drawing/2014/main" id="{EEB29A02-F64D-1EEA-5AE2-BC6222F0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4859338"/>
            <a:ext cx="4183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</a:t>
            </a:r>
            <a:r>
              <a:rPr lang="en-US" altLang="zh-HK" sz="2400" baseline="-25000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=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 +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+ 1)</a:t>
            </a:r>
            <a:r>
              <a:rPr lang="en-US" altLang="zh-HK" sz="2400" b="1">
                <a:latin typeface="Arial" panose="020B0604020202020204" pitchFamily="34" charset="0"/>
              </a:rPr>
              <a:t>  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aphicFrame>
        <p:nvGraphicFramePr>
          <p:cNvPr id="51241" name="Object 41">
            <a:extLst>
              <a:ext uri="{FF2B5EF4-FFF2-40B4-BE49-F238E27FC236}">
                <a16:creationId xmlns:a16="http://schemas.microsoft.com/office/drawing/2014/main" id="{15F9E88F-4A09-29A0-AC8F-136C971EB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38" y="5522913"/>
          <a:ext cx="229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98700" imgH="723900" progId="Equation.3">
                  <p:embed/>
                </p:oleObj>
              </mc:Choice>
              <mc:Fallback>
                <p:oleObj name="方程式" r:id="rId4" imgW="2298700" imgH="723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522913"/>
                        <a:ext cx="2298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2" name="Text Box 42">
            <a:extLst>
              <a:ext uri="{FF2B5EF4-FFF2-40B4-BE49-F238E27FC236}">
                <a16:creationId xmlns:a16="http://schemas.microsoft.com/office/drawing/2014/main" id="{6AE5CD8E-4959-9539-A62B-052E3C70F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5683250"/>
            <a:ext cx="1162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</a:t>
            </a:r>
            <a:r>
              <a:rPr lang="en-US" altLang="zh-HK" sz="2400" baseline="-25000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=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51243" name="Text Box 43">
            <a:extLst>
              <a:ext uri="{FF2B5EF4-FFF2-40B4-BE49-F238E27FC236}">
                <a16:creationId xmlns:a16="http://schemas.microsoft.com/office/drawing/2014/main" id="{CECFECC4-70F1-6B31-DE24-E3344237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4330700"/>
            <a:ext cx="40592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) –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 – 1) =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 + 1) –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)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=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d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,  where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d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is the common difference.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51244" name="Text Box 44">
            <a:extLst>
              <a:ext uri="{FF2B5EF4-FFF2-40B4-BE49-F238E27FC236}">
                <a16:creationId xmlns:a16="http://schemas.microsoft.com/office/drawing/2014/main" id="{A42FE8AA-9AE7-2EDB-0669-E43A2A66A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318452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Proof: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35851" name="Text Box 47">
            <a:extLst>
              <a:ext uri="{FF2B5EF4-FFF2-40B4-BE49-F238E27FC236}">
                <a16:creationId xmlns:a16="http://schemas.microsoft.com/office/drawing/2014/main" id="{162774B8-0347-31F2-FE91-DE423F7B2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98475"/>
            <a:ext cx="2092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1" u="sng">
                <a:latin typeface="Arial" panose="020B0604020202020204" pitchFamily="34" charset="0"/>
              </a:rPr>
              <a:t>Property I</a:t>
            </a:r>
            <a:endParaRPr lang="en-US" altLang="zh-TW" sz="2400" b="1" u="sng">
              <a:latin typeface="Arial" panose="020B0604020202020204" pitchFamily="34" charset="0"/>
            </a:endParaRPr>
          </a:p>
        </p:txBody>
      </p:sp>
      <p:sp>
        <p:nvSpPr>
          <p:cNvPr id="51248" name="AutoShape 48">
            <a:extLst>
              <a:ext uri="{FF2B5EF4-FFF2-40B4-BE49-F238E27FC236}">
                <a16:creationId xmlns:a16="http://schemas.microsoft.com/office/drawing/2014/main" id="{89CC0306-178A-C0E9-6278-37A729F5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5013325"/>
            <a:ext cx="2808288" cy="1296988"/>
          </a:xfrm>
          <a:prstGeom prst="wedgeRoundRectCallout">
            <a:avLst>
              <a:gd name="adj1" fmla="val -58690"/>
              <a:gd name="adj2" fmla="val 20269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T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) is called the </a:t>
            </a:r>
            <a:r>
              <a:rPr lang="en-US" altLang="zh-TW" sz="2400" b="1">
                <a:solidFill>
                  <a:srgbClr val="3333FF"/>
                </a:solidFill>
                <a:latin typeface="Arial" panose="020B0604020202020204" pitchFamily="34" charset="0"/>
              </a:rPr>
              <a:t>arithmetic mean</a:t>
            </a:r>
            <a:r>
              <a:rPr lang="en-US" altLang="zh-TW" sz="2400">
                <a:latin typeface="Arial" panose="020B0604020202020204" pitchFamily="34" charset="0"/>
              </a:rPr>
              <a:t> between </a:t>
            </a:r>
            <a:r>
              <a:rPr lang="en-US" altLang="zh-TW" sz="2400" i="1">
                <a:latin typeface="Arial" panose="020B0604020202020204" pitchFamily="34" charset="0"/>
              </a:rPr>
              <a:t>T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 – 1) and </a:t>
            </a:r>
            <a:r>
              <a:rPr lang="en-US" altLang="zh-TW" sz="2400" i="1">
                <a:latin typeface="Arial" panose="020B0604020202020204" pitchFamily="34" charset="0"/>
              </a:rPr>
              <a:t>T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 + 1).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6" grpId="0" animBg="1"/>
      <p:bldP spid="51238" grpId="0"/>
      <p:bldP spid="51239" grpId="0"/>
      <p:bldP spid="51240" grpId="0"/>
      <p:bldP spid="51242" grpId="0"/>
      <p:bldP spid="51243" grpId="0"/>
      <p:bldP spid="51244" grpId="0"/>
      <p:bldP spid="5124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>
            <a:extLst>
              <a:ext uri="{FF2B5EF4-FFF2-40B4-BE49-F238E27FC236}">
                <a16:creationId xmlns:a16="http://schemas.microsoft.com/office/drawing/2014/main" id="{393EE9D5-76E5-9C45-8ABD-BA683C1E8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401638"/>
            <a:ext cx="21447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B5A64728-C3BF-7B1E-77D6-83214C59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55675"/>
            <a:ext cx="8712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3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2, 4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, 6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6 form an arithmetic sequence, find the value of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05068210-DB95-DA07-AB37-C3D9B90B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125663"/>
            <a:ext cx="8712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3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2, 4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, 6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6 form an arithmetic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Text Box 44">
            <a:extLst>
              <a:ext uri="{FF2B5EF4-FFF2-40B4-BE49-F238E27FC236}">
                <a16:creationId xmlns:a16="http://schemas.microsoft.com/office/drawing/2014/main" id="{4D1ADB41-B881-3AD3-9993-5BE507BC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844800"/>
            <a:ext cx="871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4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0FAF5CC5-9876-5672-0FC3-AC7B50874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65525"/>
            <a:ext cx="8713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8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9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8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7FCA3F29-F0CB-D9F4-0377-49E4EEDB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79888"/>
            <a:ext cx="87137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8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6872" name="Rectangle 2">
            <a:extLst>
              <a:ext uri="{FF2B5EF4-FFF2-40B4-BE49-F238E27FC236}">
                <a16:creationId xmlns:a16="http://schemas.microsoft.com/office/drawing/2014/main" id="{CF15F00B-B993-8EB9-E9DA-A4BC1208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C175492-615E-5496-5567-ACB4AF148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713038"/>
          <a:ext cx="23510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49500" imgH="723900" progId="Equation.3">
                  <p:embed/>
                </p:oleObj>
              </mc:Choice>
              <mc:Fallback>
                <p:oleObj name="方程式" r:id="rId2" imgW="2349500" imgH="7239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13038"/>
                        <a:ext cx="23510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等於 11">
            <a:extLst>
              <a:ext uri="{FF2B5EF4-FFF2-40B4-BE49-F238E27FC236}">
                <a16:creationId xmlns:a16="http://schemas.microsoft.com/office/drawing/2014/main" id="{666925B5-E90F-D843-221E-1226C4102D62}"/>
              </a:ext>
            </a:extLst>
          </p:cNvPr>
          <p:cNvSpPr/>
          <p:nvPr/>
        </p:nvSpPr>
        <p:spPr>
          <a:xfrm>
            <a:off x="1692275" y="4591050"/>
            <a:ext cx="358775" cy="61913"/>
          </a:xfrm>
          <a:prstGeom prst="mathEqual">
            <a:avLst>
              <a:gd name="adj1" fmla="val 23520"/>
              <a:gd name="adj2" fmla="val 529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3082695-310F-B108-6671-78A1751D688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81300"/>
            <a:ext cx="4059238" cy="687388"/>
            <a:chOff x="4390132" y="4622179"/>
            <a:chExt cx="4059068" cy="688321"/>
          </a:xfrm>
        </p:grpSpPr>
        <p:sp>
          <p:nvSpPr>
            <p:cNvPr id="36878" name="Text Box 43">
              <a:extLst>
                <a:ext uri="{FF2B5EF4-FFF2-40B4-BE49-F238E27FC236}">
                  <a16:creationId xmlns:a16="http://schemas.microsoft.com/office/drawing/2014/main" id="{2C837141-5881-44A9-16D7-554833C45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132" y="4750083"/>
              <a:ext cx="40590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</a:rPr>
                <a:t>(2) =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6879" name="Text Box 43">
              <a:extLst>
                <a:ext uri="{FF2B5EF4-FFF2-40B4-BE49-F238E27FC236}">
                  <a16:creationId xmlns:a16="http://schemas.microsoft.com/office/drawing/2014/main" id="{DCF1E40C-A957-2CC7-CB4B-1AA71109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712" y="4622179"/>
              <a:ext cx="12977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</a:rPr>
                <a:t>(1) +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</a:rPr>
                <a:t>(3)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6880" name="Text Box 43">
              <a:extLst>
                <a:ext uri="{FF2B5EF4-FFF2-40B4-BE49-F238E27FC236}">
                  <a16:creationId xmlns:a16="http://schemas.microsoft.com/office/drawing/2014/main" id="{3ADBC322-5505-2184-68B6-3BCA73321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768" y="4941168"/>
              <a:ext cx="3954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549D75AF-AAF7-CEE8-DB4B-AF0EC709CDAD}"/>
                </a:ext>
              </a:extLst>
            </p:cNvPr>
            <p:cNvCxnSpPr/>
            <p:nvPr/>
          </p:nvCxnSpPr>
          <p:spPr>
            <a:xfrm>
              <a:off x="5401328" y="4941700"/>
              <a:ext cx="129693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7129A2A-7CE6-BDE1-B578-519E31DE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133BC146-55A9-5214-59A8-07E3EF1E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EB812D09-6E76-753E-59DF-0BD6D580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7891" name="Text Box 44">
            <a:extLst>
              <a:ext uri="{FF2B5EF4-FFF2-40B4-BE49-F238E27FC236}">
                <a16:creationId xmlns:a16="http://schemas.microsoft.com/office/drawing/2014/main" id="{44D2D262-C425-A04F-26AF-E37B67BBE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82688"/>
            <a:ext cx="8712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7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+ 4, 6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6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+ 5 form an arithmetic sequence, find the value of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95FE7C63-F66B-BFCA-D961-27B64BF7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52675"/>
            <a:ext cx="871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7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+ 4, 6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6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+ 5 form an arithmetic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8506E170-8CA6-DE9C-DB97-2BD533AC3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71813"/>
            <a:ext cx="8712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6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D2FB82BF-5756-5B75-3A8E-286D7F1B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92538"/>
            <a:ext cx="8713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12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13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Text Box 44">
            <a:extLst>
              <a:ext uri="{FF2B5EF4-FFF2-40B4-BE49-F238E27FC236}">
                <a16:creationId xmlns:a16="http://schemas.microsoft.com/office/drawing/2014/main" id="{F81C507B-366F-FCE6-5C2B-F8B0C7CD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406900"/>
            <a:ext cx="871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–9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6F7EA817-8B76-4F5F-F4C4-0A4730736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941638"/>
          <a:ext cx="2338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36800" imgH="723900" progId="Equation.3">
                  <p:embed/>
                </p:oleObj>
              </mc:Choice>
              <mc:Fallback>
                <p:oleObj name="方程式" r:id="rId2" imgW="2336800" imgH="7239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41638"/>
                        <a:ext cx="23383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等於 16">
            <a:extLst>
              <a:ext uri="{FF2B5EF4-FFF2-40B4-BE49-F238E27FC236}">
                <a16:creationId xmlns:a16="http://schemas.microsoft.com/office/drawing/2014/main" id="{00D3262D-C9D5-2502-1056-3801D63FD093}"/>
              </a:ext>
            </a:extLst>
          </p:cNvPr>
          <p:cNvSpPr/>
          <p:nvPr/>
        </p:nvSpPr>
        <p:spPr>
          <a:xfrm>
            <a:off x="1979613" y="4856163"/>
            <a:ext cx="431800" cy="61912"/>
          </a:xfrm>
          <a:prstGeom prst="mathEqual">
            <a:avLst>
              <a:gd name="adj1" fmla="val 23520"/>
              <a:gd name="adj2" fmla="val 529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7" name="AutoShape 23">
            <a:extLst>
              <a:ext uri="{FF2B5EF4-FFF2-40B4-BE49-F238E27FC236}">
                <a16:creationId xmlns:a16="http://schemas.microsoft.com/office/drawing/2014/main" id="{686A3634-535A-A785-064E-6734C6C3E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557338"/>
            <a:ext cx="7265988" cy="2087562"/>
          </a:xfrm>
          <a:prstGeom prst="cloudCallout">
            <a:avLst>
              <a:gd name="adj1" fmla="val 52032"/>
              <a:gd name="adj2" fmla="val -1783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5DAD2EA3-E72F-9D83-302E-E4238BCD9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784350"/>
            <a:ext cx="63515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Actually, if we multiply and/or add the same constant to each term of an arithmetic sequence, the resulting sequence is also an arithmetic sequence.</a:t>
            </a:r>
            <a:endParaRPr lang="en-US" altLang="zh-TW" sz="2400" b="1">
              <a:latin typeface="Arial" panose="020B0604020202020204" pitchFamily="34" charset="0"/>
            </a:endParaRPr>
          </a:p>
        </p:txBody>
      </p:sp>
      <p:pic>
        <p:nvPicPr>
          <p:cNvPr id="38934" name="Picture 22" descr="Q:\Secondary (Maths)\Martin\NSSMIA2E_5Min\6A01\Ref\Teacher and student artwork Tiff file\Teacher_F5.tif">
            <a:extLst>
              <a:ext uri="{FF2B5EF4-FFF2-40B4-BE49-F238E27FC236}">
                <a16:creationId xmlns:a16="http://schemas.microsoft.com/office/drawing/2014/main" id="{B2F10B01-1BE3-AD51-E241-250926A3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1908175"/>
            <a:ext cx="1803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AutoShape 32">
            <a:extLst>
              <a:ext uri="{FF2B5EF4-FFF2-40B4-BE49-F238E27FC236}">
                <a16:creationId xmlns:a16="http://schemas.microsoft.com/office/drawing/2014/main" id="{D954B172-7386-9FA9-9A24-F2190F815A1B}"/>
              </a:ext>
            </a:extLst>
          </p:cNvPr>
          <p:cNvSpPr>
            <a:spLocks noChangeArrowheads="1"/>
          </p:cNvSpPr>
          <p:nvPr/>
        </p:nvSpPr>
        <p:spPr bwMode="auto">
          <a:xfrm rot="188742">
            <a:off x="1571625" y="3749675"/>
            <a:ext cx="7170738" cy="2646363"/>
          </a:xfrm>
          <a:prstGeom prst="cloudCallout">
            <a:avLst>
              <a:gd name="adj1" fmla="val -56954"/>
              <a:gd name="adj2" fmla="val -225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38933" name="Rectangle 35">
            <a:extLst>
              <a:ext uri="{FF2B5EF4-FFF2-40B4-BE49-F238E27FC236}">
                <a16:creationId xmlns:a16="http://schemas.microsoft.com/office/drawing/2014/main" id="{68B9F4DE-B39C-DF98-179E-D8E35121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4044950"/>
            <a:ext cx="539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4(1) + 5, 4(3) + 5, 4(5) + 5, 4(7) + 5, …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DEE4D0F-6A36-1C54-F2B3-04795D5FA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2012950"/>
            <a:ext cx="5880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Do you think that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     4(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) + 5, 4(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) + 5, 4(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5</a:t>
            </a:r>
            <a:r>
              <a:rPr lang="en-US" altLang="zh-HK" sz="2400">
                <a:latin typeface="Arial" panose="020B0604020202020204" pitchFamily="34" charset="0"/>
              </a:rPr>
              <a:t>) + 5, 4(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7</a:t>
            </a:r>
            <a:r>
              <a:rPr lang="en-US" altLang="zh-HK" sz="2400">
                <a:latin typeface="Arial" panose="020B0604020202020204" pitchFamily="34" charset="0"/>
              </a:rPr>
              <a:t>) + 5, …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is also an arithmetic sequence?</a:t>
            </a:r>
            <a:endParaRPr lang="en-US" altLang="zh-TW" sz="2400" b="1">
              <a:latin typeface="Arial" panose="020B0604020202020204" pitchFamily="34" charset="0"/>
            </a:endParaRPr>
          </a:p>
        </p:txBody>
      </p: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40B4BCF0-87EF-5660-32AD-85CBC24D6ED9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4659313"/>
            <a:ext cx="1747838" cy="809625"/>
            <a:chOff x="2438" y="2935"/>
            <a:chExt cx="1101" cy="510"/>
          </a:xfrm>
        </p:grpSpPr>
        <p:sp>
          <p:nvSpPr>
            <p:cNvPr id="38927" name="AutoShape 10">
              <a:extLst>
                <a:ext uri="{FF2B5EF4-FFF2-40B4-BE49-F238E27FC236}">
                  <a16:creationId xmlns:a16="http://schemas.microsoft.com/office/drawing/2014/main" id="{2B1E27FB-9DAA-BEB7-AB9E-73C330600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51176" flipV="1">
              <a:off x="2464" y="2935"/>
              <a:ext cx="295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48 w 21600"/>
                <a:gd name="T19" fmla="*/ 3147 h 21600"/>
                <a:gd name="T20" fmla="*/ 18452 w 21600"/>
                <a:gd name="T21" fmla="*/ 18453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834" y="4985"/>
                  </a:moveTo>
                  <a:cubicBezTo>
                    <a:pt x="16969" y="2408"/>
                    <a:pt x="13981" y="882"/>
                    <a:pt x="10800" y="882"/>
                  </a:cubicBezTo>
                  <a:cubicBezTo>
                    <a:pt x="5322" y="882"/>
                    <a:pt x="882" y="5322"/>
                    <a:pt x="882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4264" y="0"/>
                    <a:pt x="17518" y="1661"/>
                    <a:pt x="19549" y="4468"/>
                  </a:cubicBezTo>
                  <a:lnTo>
                    <a:pt x="21736" y="2885"/>
                  </a:lnTo>
                  <a:lnTo>
                    <a:pt x="21033" y="7270"/>
                  </a:lnTo>
                  <a:lnTo>
                    <a:pt x="16647" y="6568"/>
                  </a:lnTo>
                  <a:lnTo>
                    <a:pt x="18834" y="4985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928" name="AutoShape 11">
              <a:extLst>
                <a:ext uri="{FF2B5EF4-FFF2-40B4-BE49-F238E27FC236}">
                  <a16:creationId xmlns:a16="http://schemas.microsoft.com/office/drawing/2014/main" id="{6541BF92-B8E7-6EEA-E371-C7773DD6F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51176" flipV="1">
              <a:off x="2816" y="2943"/>
              <a:ext cx="295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48 w 21600"/>
                <a:gd name="T19" fmla="*/ 3147 h 21600"/>
                <a:gd name="T20" fmla="*/ 18452 w 21600"/>
                <a:gd name="T21" fmla="*/ 18453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834" y="4985"/>
                  </a:moveTo>
                  <a:cubicBezTo>
                    <a:pt x="16969" y="2408"/>
                    <a:pt x="13981" y="882"/>
                    <a:pt x="10800" y="882"/>
                  </a:cubicBezTo>
                  <a:cubicBezTo>
                    <a:pt x="5322" y="882"/>
                    <a:pt x="882" y="5322"/>
                    <a:pt x="882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4264" y="0"/>
                    <a:pt x="17518" y="1661"/>
                    <a:pt x="19549" y="4468"/>
                  </a:cubicBezTo>
                  <a:lnTo>
                    <a:pt x="21736" y="2885"/>
                  </a:lnTo>
                  <a:lnTo>
                    <a:pt x="21033" y="7270"/>
                  </a:lnTo>
                  <a:lnTo>
                    <a:pt x="16647" y="6568"/>
                  </a:lnTo>
                  <a:lnTo>
                    <a:pt x="18834" y="4985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929" name="AutoShape 12">
              <a:extLst>
                <a:ext uri="{FF2B5EF4-FFF2-40B4-BE49-F238E27FC236}">
                  <a16:creationId xmlns:a16="http://schemas.microsoft.com/office/drawing/2014/main" id="{76BC4543-43D2-2129-E41A-A9195F5EC9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51176" flipV="1">
              <a:off x="3235" y="2943"/>
              <a:ext cx="295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48 w 21600"/>
                <a:gd name="T19" fmla="*/ 3147 h 21600"/>
                <a:gd name="T20" fmla="*/ 18452 w 21600"/>
                <a:gd name="T21" fmla="*/ 18453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834" y="4985"/>
                  </a:moveTo>
                  <a:cubicBezTo>
                    <a:pt x="16969" y="2408"/>
                    <a:pt x="13981" y="882"/>
                    <a:pt x="10800" y="882"/>
                  </a:cubicBezTo>
                  <a:cubicBezTo>
                    <a:pt x="5322" y="882"/>
                    <a:pt x="882" y="5322"/>
                    <a:pt x="882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4264" y="0"/>
                    <a:pt x="17518" y="1661"/>
                    <a:pt x="19549" y="4468"/>
                  </a:cubicBezTo>
                  <a:lnTo>
                    <a:pt x="21736" y="2885"/>
                  </a:lnTo>
                  <a:lnTo>
                    <a:pt x="21033" y="7270"/>
                  </a:lnTo>
                  <a:lnTo>
                    <a:pt x="16647" y="6568"/>
                  </a:lnTo>
                  <a:lnTo>
                    <a:pt x="18834" y="4985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930" name="Text Box 14">
              <a:extLst>
                <a:ext uri="{FF2B5EF4-FFF2-40B4-BE49-F238E27FC236}">
                  <a16:creationId xmlns:a16="http://schemas.microsoft.com/office/drawing/2014/main" id="{3C4AFE6C-8397-C94B-0AFB-51F90D6C3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321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HK" sz="1800">
                  <a:solidFill>
                    <a:srgbClr val="993366"/>
                  </a:solidFill>
                  <a:latin typeface="Arial" panose="020B0604020202020204" pitchFamily="34" charset="0"/>
                </a:rPr>
                <a:t> 8</a:t>
              </a:r>
              <a:endParaRPr lang="en-US" altLang="zh-TW" sz="1800">
                <a:solidFill>
                  <a:srgbClr val="9933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Text Box 15">
              <a:extLst>
                <a:ext uri="{FF2B5EF4-FFF2-40B4-BE49-F238E27FC236}">
                  <a16:creationId xmlns:a16="http://schemas.microsoft.com/office/drawing/2014/main" id="{F5E12245-6531-002D-1920-B48A3DFA1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3213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HK" sz="1800">
                  <a:solidFill>
                    <a:srgbClr val="993366"/>
                  </a:solidFill>
                  <a:latin typeface="Arial" panose="020B0604020202020204" pitchFamily="34" charset="0"/>
                </a:rPr>
                <a:t> 8</a:t>
              </a:r>
              <a:endParaRPr lang="en-US" altLang="zh-TW" sz="1800">
                <a:solidFill>
                  <a:srgbClr val="9933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2" name="Text Box 16">
              <a:extLst>
                <a:ext uri="{FF2B5EF4-FFF2-40B4-BE49-F238E27FC236}">
                  <a16:creationId xmlns:a16="http://schemas.microsoft.com/office/drawing/2014/main" id="{7C7111C8-328C-8D85-BF9E-9A30E88E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3214"/>
              <a:ext cx="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HK" sz="1800">
                  <a:solidFill>
                    <a:srgbClr val="993366"/>
                  </a:solidFill>
                  <a:latin typeface="Arial" panose="020B0604020202020204" pitchFamily="34" charset="0"/>
                </a:rPr>
                <a:t> 8</a:t>
              </a:r>
              <a:endParaRPr lang="en-US" altLang="zh-TW" sz="1800">
                <a:solidFill>
                  <a:srgbClr val="9933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604" name="Text Box 20">
            <a:extLst>
              <a:ext uri="{FF2B5EF4-FFF2-40B4-BE49-F238E27FC236}">
                <a16:creationId xmlns:a16="http://schemas.microsoft.com/office/drawing/2014/main" id="{88602B3D-56D5-6ACC-EB07-0D79AC70A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5376863"/>
            <a:ext cx="526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Yes, it is also an arithmetic sequence. </a:t>
            </a:r>
            <a:endParaRPr lang="en-US" altLang="zh-TW" sz="24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922" name="Rectangle 33">
            <a:extLst>
              <a:ext uri="{FF2B5EF4-FFF2-40B4-BE49-F238E27FC236}">
                <a16:creationId xmlns:a16="http://schemas.microsoft.com/office/drawing/2014/main" id="{7959072A-AE04-29F8-10F0-4D5F99571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515938"/>
            <a:ext cx="57499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Consider the arithmetic sequence below: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5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</a:rPr>
              <a:t>7</a:t>
            </a:r>
            <a:r>
              <a:rPr lang="en-US" altLang="zh-HK" sz="2400">
                <a:latin typeface="Arial" panose="020B0604020202020204" pitchFamily="34" charset="0"/>
              </a:rPr>
              <a:t>, …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pSp>
        <p:nvGrpSpPr>
          <p:cNvPr id="67622" name="Group 38">
            <a:extLst>
              <a:ext uri="{FF2B5EF4-FFF2-40B4-BE49-F238E27FC236}">
                <a16:creationId xmlns:a16="http://schemas.microsoft.com/office/drawing/2014/main" id="{BBFC271C-7224-8858-13A6-0C9C83937E7D}"/>
              </a:ext>
            </a:extLst>
          </p:cNvPr>
          <p:cNvGrpSpPr>
            <a:grpSpLocks/>
          </p:cNvGrpSpPr>
          <p:nvPr/>
        </p:nvGrpSpPr>
        <p:grpSpPr bwMode="auto">
          <a:xfrm>
            <a:off x="2409825" y="4495800"/>
            <a:ext cx="4702175" cy="458788"/>
            <a:chOff x="1518" y="2832"/>
            <a:chExt cx="2962" cy="289"/>
          </a:xfrm>
        </p:grpSpPr>
        <p:sp>
          <p:nvSpPr>
            <p:cNvPr id="38925" name="Text Box 18">
              <a:extLst>
                <a:ext uri="{FF2B5EF4-FFF2-40B4-BE49-F238E27FC236}">
                  <a16:creationId xmlns:a16="http://schemas.microsoft.com/office/drawing/2014/main" id="{50688258-A8E5-1630-2E05-471850AB0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833"/>
              <a:ext cx="2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9</a:t>
              </a:r>
              <a:r>
                <a:rPr lang="en-US" altLang="zh-TW" sz="2400">
                  <a:latin typeface="Arial" panose="020B0604020202020204" pitchFamily="34" charset="0"/>
                </a:rPr>
                <a:t>,  1</a:t>
              </a:r>
              <a:r>
                <a:rPr lang="en-US" altLang="zh-HK" sz="2400">
                  <a:latin typeface="Arial" panose="020B0604020202020204" pitchFamily="34" charset="0"/>
                </a:rPr>
                <a:t>7</a:t>
              </a:r>
              <a:r>
                <a:rPr lang="en-US" altLang="zh-TW" sz="2400">
                  <a:latin typeface="Arial" panose="020B0604020202020204" pitchFamily="34" charset="0"/>
                </a:rPr>
                <a:t>,   </a:t>
              </a:r>
              <a:r>
                <a:rPr lang="en-US" altLang="zh-HK" sz="2400">
                  <a:latin typeface="Arial" panose="020B0604020202020204" pitchFamily="34" charset="0"/>
                </a:rPr>
                <a:t>25</a:t>
              </a:r>
              <a:r>
                <a:rPr lang="en-US" altLang="zh-TW" sz="2400">
                  <a:latin typeface="Arial" panose="020B0604020202020204" pitchFamily="34" charset="0"/>
                </a:rPr>
                <a:t>,  </a:t>
              </a:r>
              <a:r>
                <a:rPr lang="en-US" altLang="zh-HK" sz="2400">
                  <a:latin typeface="Arial" panose="020B0604020202020204" pitchFamily="34" charset="0"/>
                </a:rPr>
                <a:t>33</a:t>
              </a:r>
              <a:r>
                <a:rPr lang="en-US" altLang="zh-TW" sz="2400">
                  <a:latin typeface="Arial" panose="020B0604020202020204" pitchFamily="34" charset="0"/>
                </a:rPr>
                <a:t>, …</a:t>
              </a:r>
            </a:p>
          </p:txBody>
        </p:sp>
        <p:sp>
          <p:nvSpPr>
            <p:cNvPr id="38926" name="Rectangle 36">
              <a:extLst>
                <a:ext uri="{FF2B5EF4-FFF2-40B4-BE49-F238E27FC236}">
                  <a16:creationId xmlns:a16="http://schemas.microsoft.com/office/drawing/2014/main" id="{D554C3FF-07F3-A332-A01C-6421920D2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83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i.e.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pic>
        <p:nvPicPr>
          <p:cNvPr id="38935" name="Picture 23" descr="Q:\Secondary (Maths)\Martin\NSSMIA2E_5Min\6A01\Ref\Teacher and student artwork Tiff file\Student_G1.tif">
            <a:extLst>
              <a:ext uri="{FF2B5EF4-FFF2-40B4-BE49-F238E27FC236}">
                <a16:creationId xmlns:a16="http://schemas.microsoft.com/office/drawing/2014/main" id="{6B4AF6A5-03BF-3118-B948-0B78901E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8" y="4044950"/>
            <a:ext cx="1512888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7" grpId="0" animBg="1"/>
      <p:bldP spid="67614" grpId="0"/>
      <p:bldP spid="38931" grpId="0" animBg="1"/>
      <p:bldP spid="38933" grpId="0"/>
      <p:bldP spid="67608" grpId="0"/>
      <p:bldP spid="67608" grpId="1"/>
      <p:bldP spid="67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0" name="Text Box 22">
            <a:extLst>
              <a:ext uri="{FF2B5EF4-FFF2-40B4-BE49-F238E27FC236}">
                <a16:creationId xmlns:a16="http://schemas.microsoft.com/office/drawing/2014/main" id="{D015BE58-9D12-FEF6-974C-A8E2DCDC4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221163"/>
            <a:ext cx="679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	                         = 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 – 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 –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76AFD6B0-9130-CF8F-7EB0-7A072150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4749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Proof: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8623" name="Text Box 15">
            <a:extLst>
              <a:ext uri="{FF2B5EF4-FFF2-40B4-BE49-F238E27FC236}">
                <a16:creationId xmlns:a16="http://schemas.microsoft.com/office/drawing/2014/main" id="{59DB882A-44FC-A1C0-6983-28135A50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76338"/>
            <a:ext cx="8575675" cy="12001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0000" rIns="234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(3), … is an arithmetic sequence, then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(1) </a:t>
            </a:r>
            <a:r>
              <a:rPr lang="en-US" altLang="zh-HK" sz="240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HK" sz="2400" i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 </a:t>
            </a:r>
            <a:r>
              <a:rPr lang="en-US" altLang="zh-HK" sz="240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HK" sz="2400" i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 </a:t>
            </a:r>
            <a:r>
              <a:rPr lang="en-US" altLang="zh-HK" sz="240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HK" sz="2400" i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… is also an arithmetic sequence, where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 are constants.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5FB8CF6C-A498-22A2-02B6-C280B683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924175"/>
            <a:ext cx="97059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be the common difference of the arithmetic sequence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(2),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(3), …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4E21BE93-C926-D2E4-0ED1-9311A8A8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222750"/>
            <a:ext cx="3873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[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] – [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</a:t>
            </a:r>
            <a:r>
              <a:rPr lang="en-US" altLang="zh-HK" sz="2400" baseline="-25000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847D7BAE-A5FD-35B7-853D-086310B9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5653088"/>
            <a:ext cx="85899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r>
              <a:rPr lang="en-US" altLang="zh-TW" sz="18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(1) </a:t>
            </a:r>
            <a:r>
              <a:rPr lang="en-US" altLang="zh-HK" sz="240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HK" sz="2400" i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 </a:t>
            </a:r>
            <a:r>
              <a:rPr lang="en-US" altLang="zh-HK" sz="240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HK" sz="2400" i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 </a:t>
            </a:r>
            <a:r>
              <a:rPr lang="en-US" altLang="zh-HK" sz="240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HK" sz="2400" i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… is an arithmetic sequence.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8E542357-990D-BD57-2956-F93F8402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702175"/>
            <a:ext cx="286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=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[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–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1)]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EA526D42-1D1A-B1C1-8808-0E24793B8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5178425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= </a:t>
            </a:r>
            <a:r>
              <a:rPr lang="en-US" altLang="zh-HK" sz="2400" i="1">
                <a:latin typeface="Arial" panose="020B0604020202020204" pitchFamily="34" charset="0"/>
              </a:rPr>
              <a:t>kd</a:t>
            </a:r>
            <a:r>
              <a:rPr lang="en-US" altLang="zh-HK" sz="2400">
                <a:latin typeface="Arial" panose="020B0604020202020204" pitchFamily="34" charset="0"/>
              </a:rPr>
              <a:t>, which is a constant.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39946" name="Text Box 23">
            <a:extLst>
              <a:ext uri="{FF2B5EF4-FFF2-40B4-BE49-F238E27FC236}">
                <a16:creationId xmlns:a16="http://schemas.microsoft.com/office/drawing/2014/main" id="{2A1AEF20-4B83-06AF-F64D-89880E25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8475"/>
            <a:ext cx="2092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1" u="sng">
                <a:latin typeface="Arial" panose="020B0604020202020204" pitchFamily="34" charset="0"/>
              </a:rPr>
              <a:t>Property II</a:t>
            </a:r>
            <a:endParaRPr lang="en-US" altLang="zh-TW" sz="2400" b="1" u="sng">
              <a:latin typeface="Arial" panose="020B0604020202020204" pitchFamily="34" charset="0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C2278A79-B879-BA8A-DA1B-9EFCEBCC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16338"/>
            <a:ext cx="9705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For the sequence 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(1)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(2)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kT</a:t>
            </a:r>
            <a:r>
              <a:rPr lang="en-US" altLang="zh-HK" sz="2400">
                <a:latin typeface="Arial" panose="020B0604020202020204" pitchFamily="34" charset="0"/>
              </a:rPr>
              <a:t>(3)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… ,</a:t>
            </a:r>
            <a:endParaRPr lang="en-US" altLang="zh-TW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0" grpId="0"/>
      <p:bldP spid="68620" grpId="0"/>
      <p:bldP spid="68623" grpId="0" animBg="1"/>
      <p:bldP spid="68624" grpId="0"/>
      <p:bldP spid="68625" grpId="0"/>
      <p:bldP spid="68627" grpId="0"/>
      <p:bldP spid="68628" grpId="0"/>
      <p:bldP spid="6862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0">
            <a:extLst>
              <a:ext uri="{FF2B5EF4-FFF2-40B4-BE49-F238E27FC236}">
                <a16:creationId xmlns:a16="http://schemas.microsoft.com/office/drawing/2014/main" id="{0FC28017-B498-8387-4AB3-43781066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76250"/>
            <a:ext cx="6696075" cy="2203450"/>
          </a:xfrm>
          <a:prstGeom prst="cloudCallout">
            <a:avLst>
              <a:gd name="adj1" fmla="val -58347"/>
              <a:gd name="adj2" fmla="val -2903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A1E530C4-BCC6-939F-BF19-96B85BA5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803275"/>
            <a:ext cx="55006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, … is an arithmetic sequence with common difference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(where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≠ 0), is the following sequence an arithmetic sequence?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0964" name="Text Box 11">
            <a:extLst>
              <a:ext uri="{FF2B5EF4-FFF2-40B4-BE49-F238E27FC236}">
                <a16:creationId xmlns:a16="http://schemas.microsoft.com/office/drawing/2014/main" id="{410EB3C4-4D4C-4575-D1F9-F5C589740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09900"/>
            <a:ext cx="75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Sequence I: 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 – 9,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2 </a:t>
            </a:r>
            <a:r>
              <a:rPr lang="en-US" altLang="zh-HK" sz="2400">
                <a:latin typeface="Arial" panose="020B0604020202020204" pitchFamily="34" charset="0"/>
              </a:rPr>
              <a:t>– 9,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3 </a:t>
            </a:r>
            <a:r>
              <a:rPr lang="en-US" altLang="zh-HK" sz="2400">
                <a:latin typeface="Arial" panose="020B0604020202020204" pitchFamily="34" charset="0"/>
              </a:rPr>
              <a:t>– 9,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 – 9, …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911C45F7-4797-23D8-29E7-A615D5B0D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05213"/>
            <a:ext cx="8575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rIns="90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By Property II, if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… is an arithmetic sequence, then </a:t>
            </a:r>
            <a:r>
              <a:rPr lang="en-US" altLang="zh-HK" sz="2400" i="1">
                <a:latin typeface="Arial" panose="020B0604020202020204" pitchFamily="34" charset="0"/>
              </a:rPr>
              <a:t>km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km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km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 +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, … is also an arithmetic sequence.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2E213B5F-76CA-0AA8-5FD3-65F2A4D97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26000"/>
            <a:ext cx="84963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∴	</a:t>
            </a:r>
            <a:r>
              <a:rPr lang="en-US" altLang="zh-HK" sz="2400">
                <a:latin typeface="Arial" panose="020B0604020202020204" pitchFamily="34" charset="0"/>
              </a:rPr>
              <a:t>Sequence I: 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 – 9,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2 </a:t>
            </a:r>
            <a:r>
              <a:rPr lang="en-US" altLang="zh-HK" sz="2400">
                <a:latin typeface="Arial" panose="020B0604020202020204" pitchFamily="34" charset="0"/>
              </a:rPr>
              <a:t>– 9,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3 </a:t>
            </a:r>
            <a:r>
              <a:rPr lang="en-US" altLang="zh-HK" sz="2400">
                <a:latin typeface="Arial" panose="020B0604020202020204" pitchFamily="34" charset="0"/>
              </a:rPr>
              <a:t>– 9,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 – 9, …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is also an arithmetic sequence.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65B956FC-BEB8-AEC6-8FA2-F9D998F3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595938"/>
            <a:ext cx="458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Its common difference is 2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.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DE3D8755-FCA8-DA03-D2F3-C05F2058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5257800"/>
            <a:ext cx="2497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k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 = 2,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</a:rPr>
              <a:t> = –9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40969" name="Picture 10" descr="Q:\Secondary (Maths)\Martin\NSSMIA2E_5Min\6A01\Ref\Teacher and student artwork Tiff file\Teacher_F1.tif">
            <a:extLst>
              <a:ext uri="{FF2B5EF4-FFF2-40B4-BE49-F238E27FC236}">
                <a16:creationId xmlns:a16="http://schemas.microsoft.com/office/drawing/2014/main" id="{62AFC4E7-21B8-33BF-0248-D5182979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31813"/>
            <a:ext cx="15430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/>
      <p:bldP spid="69646" grpId="0"/>
      <p:bldP spid="69647" grpId="0"/>
      <p:bldP spid="696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>
            <a:extLst>
              <a:ext uri="{FF2B5EF4-FFF2-40B4-BE49-F238E27FC236}">
                <a16:creationId xmlns:a16="http://schemas.microsoft.com/office/drawing/2014/main" id="{BEC34ECB-FF09-271D-7D31-F9ABF794F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09900"/>
            <a:ext cx="75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Sequence II: 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2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, 3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4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, …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0DA1ABE7-5F96-D008-D588-583DDAFF8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07013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∴	</a:t>
            </a:r>
            <a:r>
              <a:rPr lang="en-US" altLang="zh-HK" sz="2400">
                <a:latin typeface="Arial" panose="020B0604020202020204" pitchFamily="34" charset="0"/>
              </a:rPr>
              <a:t>Sequence II is not an arithmetic sequence.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1988" name="AutoShape 12">
            <a:extLst>
              <a:ext uri="{FF2B5EF4-FFF2-40B4-BE49-F238E27FC236}">
                <a16:creationId xmlns:a16="http://schemas.microsoft.com/office/drawing/2014/main" id="{B5692C5D-B96B-C9E4-A6AD-DFC7E4F1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76250"/>
            <a:ext cx="6696075" cy="2203450"/>
          </a:xfrm>
          <a:prstGeom prst="cloudCallout">
            <a:avLst>
              <a:gd name="adj1" fmla="val -58347"/>
              <a:gd name="adj2" fmla="val -2903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41989" name="Text Box 13">
            <a:extLst>
              <a:ext uri="{FF2B5EF4-FFF2-40B4-BE49-F238E27FC236}">
                <a16:creationId xmlns:a16="http://schemas.microsoft.com/office/drawing/2014/main" id="{67AA09AB-BFEF-6B71-6A9A-CE67D0556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803275"/>
            <a:ext cx="55006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m</a:t>
            </a:r>
            <a:r>
              <a:rPr lang="en-US" altLang="zh-HK" sz="2400" baseline="-25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, … is an arithmetic sequence with common difference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(where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 ≠ 0), is the following sequence an arithmetic sequence?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pSp>
        <p:nvGrpSpPr>
          <p:cNvPr id="79896" name="Group 24">
            <a:extLst>
              <a:ext uri="{FF2B5EF4-FFF2-40B4-BE49-F238E27FC236}">
                <a16:creationId xmlns:a16="http://schemas.microsoft.com/office/drawing/2014/main" id="{22A3E675-66D9-E99E-69C7-B7803523FBC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722688"/>
            <a:ext cx="8496300" cy="457200"/>
            <a:chOff x="204" y="2345"/>
            <a:chExt cx="5352" cy="288"/>
          </a:xfrm>
        </p:grpSpPr>
        <p:sp>
          <p:nvSpPr>
            <p:cNvPr id="42004" name="Text Box 9">
              <a:extLst>
                <a:ext uri="{FF2B5EF4-FFF2-40B4-BE49-F238E27FC236}">
                  <a16:creationId xmlns:a16="http://schemas.microsoft.com/office/drawing/2014/main" id="{F2AF53AB-57D8-1778-674B-11099580F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345"/>
              <a:ext cx="5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23900" indent="-723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∵</a:t>
              </a:r>
              <a:r>
                <a:rPr lang="zh-TW" altLang="zh-HK" sz="2400">
                  <a:latin typeface="Arial" panose="020B0604020202020204" pitchFamily="34" charset="0"/>
                  <a:sym typeface="Symbol" panose="05050102010706020507" pitchFamily="18" charset="2"/>
                </a:rPr>
                <a:t>	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42005" name="Object 15">
              <a:extLst>
                <a:ext uri="{FF2B5EF4-FFF2-40B4-BE49-F238E27FC236}">
                  <a16:creationId xmlns:a16="http://schemas.microsoft.com/office/drawing/2014/main" id="{16E57E8A-5F82-5049-45C3-B803050CD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7" y="2391"/>
            <a:ext cx="78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4673600" imgH="368300" progId="Equation.3">
                    <p:embed/>
                  </p:oleObj>
                </mc:Choice>
                <mc:Fallback>
                  <p:oleObj name="方程式" r:id="rId2" imgW="4673600" imgH="368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3369" b="3879"/>
                        <a:stretch>
                          <a:fillRect/>
                        </a:stretch>
                      </p:blipFill>
                      <p:spPr bwMode="auto">
                        <a:xfrm>
                          <a:off x="697" y="2391"/>
                          <a:ext cx="78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97" name="Group 25">
            <a:extLst>
              <a:ext uri="{FF2B5EF4-FFF2-40B4-BE49-F238E27FC236}">
                <a16:creationId xmlns:a16="http://schemas.microsoft.com/office/drawing/2014/main" id="{1ED89419-BE07-892E-9F01-C28D12D3E049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4271963"/>
            <a:ext cx="2197100" cy="458787"/>
            <a:chOff x="208" y="2691"/>
            <a:chExt cx="1384" cy="289"/>
          </a:xfrm>
        </p:grpSpPr>
        <p:graphicFrame>
          <p:nvGraphicFramePr>
            <p:cNvPr id="42002" name="Object 16">
              <a:extLst>
                <a:ext uri="{FF2B5EF4-FFF2-40B4-BE49-F238E27FC236}">
                  <a16:creationId xmlns:a16="http://schemas.microsoft.com/office/drawing/2014/main" id="{8CD7A574-6B62-5FD9-B651-DF60E0870D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2" y="2730"/>
            <a:ext cx="90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5905500" imgH="381000" progId="Equation.3">
                    <p:embed/>
                  </p:oleObj>
                </mc:Choice>
                <mc:Fallback>
                  <p:oleObj name="方程式" r:id="rId4" imgW="5905500" imgH="38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5807" b="-4167"/>
                        <a:stretch>
                          <a:fillRect/>
                        </a:stretch>
                      </p:blipFill>
                      <p:spPr bwMode="auto">
                        <a:xfrm>
                          <a:off x="692" y="2730"/>
                          <a:ext cx="90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3" name="Rectangle 17">
              <a:extLst>
                <a:ext uri="{FF2B5EF4-FFF2-40B4-BE49-F238E27FC236}">
                  <a16:creationId xmlns:a16="http://schemas.microsoft.com/office/drawing/2014/main" id="{8C2C9925-274B-6632-5EA7-3D4125A60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269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and</a:t>
              </a:r>
            </a:p>
          </p:txBody>
        </p:sp>
      </p:grpSp>
      <p:grpSp>
        <p:nvGrpSpPr>
          <p:cNvPr id="79898" name="Group 26">
            <a:extLst>
              <a:ext uri="{FF2B5EF4-FFF2-40B4-BE49-F238E27FC236}">
                <a16:creationId xmlns:a16="http://schemas.microsoft.com/office/drawing/2014/main" id="{5639B50C-B278-CC76-40A3-8F72F6D61F3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784725"/>
            <a:ext cx="3671888" cy="457200"/>
            <a:chOff x="204" y="3014"/>
            <a:chExt cx="2313" cy="288"/>
          </a:xfrm>
        </p:grpSpPr>
        <p:sp>
          <p:nvSpPr>
            <p:cNvPr id="42000" name="Rectangle 18">
              <a:extLst>
                <a:ext uri="{FF2B5EF4-FFF2-40B4-BE49-F238E27FC236}">
                  <a16:creationId xmlns:a16="http://schemas.microsoft.com/office/drawing/2014/main" id="{E0372BE0-ACF4-470C-D3C2-9A915721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1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∴</a:t>
              </a:r>
            </a:p>
          </p:txBody>
        </p:sp>
        <p:graphicFrame>
          <p:nvGraphicFramePr>
            <p:cNvPr id="42001" name="Object 19">
              <a:extLst>
                <a:ext uri="{FF2B5EF4-FFF2-40B4-BE49-F238E27FC236}">
                  <a16:creationId xmlns:a16="http://schemas.microsoft.com/office/drawing/2014/main" id="{78F68071-85AC-97A7-5E7C-5477EC14EE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3045"/>
            <a:ext cx="18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2895600" imgH="381000" progId="Equation.3">
                    <p:embed/>
                  </p:oleObj>
                </mc:Choice>
                <mc:Fallback>
                  <p:oleObj name="方程式" r:id="rId6" imgW="2895600" imgH="381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3045"/>
                          <a:ext cx="18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92" name="Object 20">
            <a:extLst>
              <a:ext uri="{FF2B5EF4-FFF2-40B4-BE49-F238E27FC236}">
                <a16:creationId xmlns:a16="http://schemas.microsoft.com/office/drawing/2014/main" id="{9E404407-881A-9545-A361-AEA750F22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0450" y="3800475"/>
          <a:ext cx="2133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673600" imgH="368300" progId="Equation.3">
                  <p:embed/>
                </p:oleObj>
              </mc:Choice>
              <mc:Fallback>
                <p:oleObj name="方程式" r:id="rId8" imgW="46736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27" r="27921" b="-4311"/>
                      <a:stretch>
                        <a:fillRect/>
                      </a:stretch>
                    </p:blipFill>
                    <p:spPr bwMode="auto">
                      <a:xfrm>
                        <a:off x="2330450" y="3800475"/>
                        <a:ext cx="2133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>
            <a:extLst>
              <a:ext uri="{FF2B5EF4-FFF2-40B4-BE49-F238E27FC236}">
                <a16:creationId xmlns:a16="http://schemas.microsoft.com/office/drawing/2014/main" id="{7FC63E46-3E8A-C65C-E1CB-33E110567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824288"/>
          <a:ext cx="13414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4673600" imgH="368300" progId="Equation.3">
                  <p:embed/>
                </p:oleObj>
              </mc:Choice>
              <mc:Fallback>
                <p:oleObj name="方程式" r:id="rId10" imgW="4673600" imgH="368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1298" t="6465"/>
                      <a:stretch>
                        <a:fillRect/>
                      </a:stretch>
                    </p:blipFill>
                    <p:spPr bwMode="auto">
                      <a:xfrm>
                        <a:off x="4427538" y="3824288"/>
                        <a:ext cx="1341437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2">
            <a:extLst>
              <a:ext uri="{FF2B5EF4-FFF2-40B4-BE49-F238E27FC236}">
                <a16:creationId xmlns:a16="http://schemas.microsoft.com/office/drawing/2014/main" id="{E6FC4E11-D639-0B3A-0C68-9AD200F55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4322763"/>
          <a:ext cx="3243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5905500" imgH="381000" progId="Equation.3">
                  <p:embed/>
                </p:oleObj>
              </mc:Choice>
              <mc:Fallback>
                <p:oleObj name="方程式" r:id="rId11" imgW="5905500" imgH="381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468" r="21613"/>
                      <a:stretch>
                        <a:fillRect/>
                      </a:stretch>
                    </p:blipFill>
                    <p:spPr bwMode="auto">
                      <a:xfrm>
                        <a:off x="2489200" y="4322763"/>
                        <a:ext cx="3243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>
            <a:extLst>
              <a:ext uri="{FF2B5EF4-FFF2-40B4-BE49-F238E27FC236}">
                <a16:creationId xmlns:a16="http://schemas.microsoft.com/office/drawing/2014/main" id="{7EF15B94-8BC6-DE7A-5650-2A302BDFB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4368800"/>
          <a:ext cx="13001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5905500" imgH="381000" progId="Equation.3">
                  <p:embed/>
                </p:oleObj>
              </mc:Choice>
              <mc:Fallback>
                <p:oleObj name="方程式" r:id="rId13" imgW="5905500" imgH="38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7985" t="12083"/>
                      <a:stretch>
                        <a:fillRect/>
                      </a:stretch>
                    </p:blipFill>
                    <p:spPr bwMode="auto">
                      <a:xfrm>
                        <a:off x="5708650" y="4368800"/>
                        <a:ext cx="13001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7" name="Picture 10" descr="Q:\Secondary (Maths)\Martin\NSSMIA2E_5Min\6A01\Ref\Teacher and student artwork Tiff file\Teacher_F1.tif">
            <a:extLst>
              <a:ext uri="{FF2B5EF4-FFF2-40B4-BE49-F238E27FC236}">
                <a16:creationId xmlns:a16="http://schemas.microsoft.com/office/drawing/2014/main" id="{BDABFD44-922A-C804-2948-D08C54FF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31813"/>
            <a:ext cx="15430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5">
            <a:hlinkClick r:id="rId15" action="ppaction://hlinkpres?slideindex=1&amp;slidetitle="/>
            <a:extLst>
              <a:ext uri="{FF2B5EF4-FFF2-40B4-BE49-F238E27FC236}">
                <a16:creationId xmlns:a16="http://schemas.microsoft.com/office/drawing/2014/main" id="{0DD570AA-2494-1691-1E08-646BA5BF7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>
            <a:hlinkClick r:id="rId17" action="ppaction://hlinkpres?slideindex=1&amp;slidetitle="/>
            <a:extLst>
              <a:ext uri="{FF2B5EF4-FFF2-40B4-BE49-F238E27FC236}">
                <a16:creationId xmlns:a16="http://schemas.microsoft.com/office/drawing/2014/main" id="{EE4ABD56-EDDC-8DD1-18B9-0861DF45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C6B1EDD-9015-034F-E5E4-F2F23809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90588"/>
            <a:ext cx="8386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 the following two sequences.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FAD2ED-4BD2-96C8-9148-DDC0791F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I: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B2DD7E8-03C0-4468-236A-0FD736179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4963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If sequence I is an arithmetic sequence with common difference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 and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–8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3, determine whether sequence II is an arithmetic sequence. If yes, write down its common difference in terms of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D0062B8A-2D37-9D11-EE85-55E47F34A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3375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D0F9875A-8219-6BE3-FA99-B2BAD16A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52588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II: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Rectangle 12">
            <a:extLst>
              <a:ext uri="{FF2B5EF4-FFF2-40B4-BE49-F238E27FC236}">
                <a16:creationId xmlns:a16="http://schemas.microsoft.com/office/drawing/2014/main" id="{46774F7F-C3A2-B259-AF9A-F2007F15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3016" name="Rectangle 14">
            <a:extLst>
              <a:ext uri="{FF2B5EF4-FFF2-40B4-BE49-F238E27FC236}">
                <a16:creationId xmlns:a16="http://schemas.microsoft.com/office/drawing/2014/main" id="{1974B6BF-5758-ECA2-4184-6C1D505A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3017" name="Rectangle 16">
            <a:extLst>
              <a:ext uri="{FF2B5EF4-FFF2-40B4-BE49-F238E27FC236}">
                <a16:creationId xmlns:a16="http://schemas.microsoft.com/office/drawing/2014/main" id="{802A2054-F601-BAE2-7431-8EA5EED0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9F9CF5-604D-203F-3792-F8133380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792538"/>
            <a:ext cx="7554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>
                <a:latin typeface="Arial" panose="020B0604020202020204" pitchFamily="34" charset="0"/>
                <a:cs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... is an arithmetic sequence with 	common difference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,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DF5108A-5D8F-AF3B-8C62-05CA3148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22800"/>
            <a:ext cx="755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i.e.	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 i="1" baseline="-25000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 i="1" baseline="-25000">
                <a:latin typeface="Arial" panose="020B0604020202020204" pitchFamily="34" charset="0"/>
              </a:rPr>
              <a:t>n</a:t>
            </a:r>
            <a:r>
              <a:rPr lang="en-US" altLang="zh-HK" sz="2400" baseline="-25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</a:t>
            </a:r>
            <a:r>
              <a:rPr lang="en-US" altLang="zh-HK" sz="2400" i="1">
                <a:latin typeface="Arial" panose="020B0604020202020204" pitchFamily="34" charset="0"/>
              </a:rPr>
              <a:t>d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F438822-97B4-F632-96CF-02E42BC1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90588"/>
            <a:ext cx="8386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 the following two sequences.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1B97EFB-CDA0-F7D7-CCAC-2466F42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I: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AC95E9CE-C17E-A86C-50E4-1A7A66C9A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3375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B1FC1C9D-A65A-6BD9-DE45-1166E99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52588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II: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Rectangle 12">
            <a:extLst>
              <a:ext uri="{FF2B5EF4-FFF2-40B4-BE49-F238E27FC236}">
                <a16:creationId xmlns:a16="http://schemas.microsoft.com/office/drawing/2014/main" id="{F668BB28-CFD1-02FB-22A0-B7ABAACD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4039" name="Rectangle 14">
            <a:extLst>
              <a:ext uri="{FF2B5EF4-FFF2-40B4-BE49-F238E27FC236}">
                <a16:creationId xmlns:a16="http://schemas.microsoft.com/office/drawing/2014/main" id="{CCE13C67-9D45-A2D4-A1FA-38B46D597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4040" name="Rectangle 16">
            <a:extLst>
              <a:ext uri="{FF2B5EF4-FFF2-40B4-BE49-F238E27FC236}">
                <a16:creationId xmlns:a16="http://schemas.microsoft.com/office/drawing/2014/main" id="{A266A18F-B3AE-A11B-2161-631AF43F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D9058CC-2F86-9666-5545-1B712215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8496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∴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042" name="Rectangle 2">
            <a:extLst>
              <a:ext uri="{FF2B5EF4-FFF2-40B4-BE49-F238E27FC236}">
                <a16:creationId xmlns:a16="http://schemas.microsoft.com/office/drawing/2014/main" id="{786F3035-FFA8-0833-9ED2-9A127E64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6AA332B8-8876-BAC1-61C5-8485CB574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783013"/>
          <a:ext cx="45974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597400" imgH="368300" progId="Equation.3">
                  <p:embed/>
                </p:oleObj>
              </mc:Choice>
              <mc:Fallback>
                <p:oleObj name="方程式" r:id="rId2" imgW="4597400" imgH="3683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83013"/>
                        <a:ext cx="45974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4">
            <a:extLst>
              <a:ext uri="{FF2B5EF4-FFF2-40B4-BE49-F238E27FC236}">
                <a16:creationId xmlns:a16="http://schemas.microsoft.com/office/drawing/2014/main" id="{BC751B81-0BF4-5AEA-7C9F-7F1124ED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4F457848-8607-4042-AB4E-45A197D9A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4365625"/>
          <a:ext cx="196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968500" imgH="368300" progId="Equation.3">
                  <p:embed/>
                </p:oleObj>
              </mc:Choice>
              <mc:Fallback>
                <p:oleObj name="方程式" r:id="rId4" imgW="1968500" imgH="3683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365625"/>
                        <a:ext cx="196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6">
            <a:extLst>
              <a:ext uri="{FF2B5EF4-FFF2-40B4-BE49-F238E27FC236}">
                <a16:creationId xmlns:a16="http://schemas.microsoft.com/office/drawing/2014/main" id="{0FE9BB5D-4B70-FC97-025A-2F351C76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30C3C467-2880-9252-56EF-9C3AF42E6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4938713"/>
          <a:ext cx="8302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825500" imgH="292100" progId="Equation.3">
                  <p:embed/>
                </p:oleObj>
              </mc:Choice>
              <mc:Fallback>
                <p:oleObj name="方程式" r:id="rId6" imgW="825500" imgH="2921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938713"/>
                        <a:ext cx="8302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BB17DC8-CBCE-1E5F-AEB2-E7DD8BE6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4835525"/>
            <a:ext cx="304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, which is a constant.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44049" name="Rectangle 4">
            <a:extLst>
              <a:ext uri="{FF2B5EF4-FFF2-40B4-BE49-F238E27FC236}">
                <a16:creationId xmlns:a16="http://schemas.microsoft.com/office/drawing/2014/main" id="{C84EAFB7-28A2-20C2-A664-ACB17F7D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4963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If sequence I is an arithmetic sequence with common difference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 and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= –8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3, determine whether sequence II is an arithmetic sequence. If yes, write down its common difference in terms of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1A39B7-3D7F-C7B1-8319-C93261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00663"/>
            <a:ext cx="806291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 baseline="-25000">
                <a:latin typeface="Arial" panose="020B0604020202020204" pitchFamily="34" charset="0"/>
              </a:rPr>
              <a:t>1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 baseline="-25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 baseline="-25000">
                <a:latin typeface="Arial" panose="020B0604020202020204" pitchFamily="34" charset="0"/>
              </a:rPr>
              <a:t>3</a:t>
            </a:r>
            <a:r>
              <a:rPr lang="en-US" altLang="zh-HK" sz="2400">
                <a:latin typeface="Arial" panose="020B0604020202020204" pitchFamily="34" charset="0"/>
              </a:rPr>
              <a:t>, ... is an arithmetic sequence with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	common difference       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8E18657A-80BC-A284-D324-4D89E0372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5992813"/>
          <a:ext cx="6270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622030" imgH="291973" progId="Equation.3">
                  <p:embed/>
                </p:oleObj>
              </mc:Choice>
              <mc:Fallback>
                <p:oleObj name="方程式" r:id="rId8" imgW="622030" imgH="291973" progId="Equation.3">
                  <p:embed/>
                  <p:pic>
                    <p:nvPicPr>
                      <p:cNvPr id="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992813"/>
                        <a:ext cx="6270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>
            <a:extLst>
              <a:ext uri="{FF2B5EF4-FFF2-40B4-BE49-F238E27FC236}">
                <a16:creationId xmlns:a16="http://schemas.microsoft.com/office/drawing/2014/main" id="{9F508577-2112-8799-8046-65ED65FC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412875"/>
            <a:ext cx="7265988" cy="2808288"/>
          </a:xfrm>
          <a:prstGeom prst="cloudCallout">
            <a:avLst>
              <a:gd name="adj1" fmla="val 55352"/>
              <a:gd name="adj2" fmla="val -155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pic>
        <p:nvPicPr>
          <p:cNvPr id="5" name="Picture 22" descr="Q:\Secondary (Maths)\Martin\NSSMIA2E_5Min\6A01\Ref\Teacher and student artwork Tiff file\Teacher_F5.tif">
            <a:extLst>
              <a:ext uri="{FF2B5EF4-FFF2-40B4-BE49-F238E27FC236}">
                <a16:creationId xmlns:a16="http://schemas.microsoft.com/office/drawing/2014/main" id="{BACD59F0-16FC-868F-57DF-0D18AB3D1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052638"/>
            <a:ext cx="1803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A6A25209-204C-ACBB-7187-CDFB5515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55006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We often encounter arithmetic sequences in daily life. The following examples illustrate some practical problems that relate to arithmetic sequences.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5061" name="Text Box 11">
            <a:extLst>
              <a:ext uri="{FF2B5EF4-FFF2-40B4-BE49-F238E27FC236}">
                <a16:creationId xmlns:a16="http://schemas.microsoft.com/office/drawing/2014/main" id="{1F3D3875-AE85-3692-AFD0-5D8DD836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5629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Problems Involving Arithmetic Sequences</a:t>
            </a:r>
            <a:endParaRPr lang="en-US" altLang="zh-TW" b="1">
              <a:latin typeface="Arial" panose="020B0604020202020204" pitchFamily="34" charset="0"/>
            </a:endParaRPr>
          </a:p>
        </p:txBody>
      </p:sp>
      <p:pic>
        <p:nvPicPr>
          <p:cNvPr id="8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3AD139B-1A78-8A60-534B-23EA34BEB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0C2E4F4D-DD97-5EBE-582C-68B04D73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7" name="AutoShape 43">
            <a:extLst>
              <a:ext uri="{FF2B5EF4-FFF2-40B4-BE49-F238E27FC236}">
                <a16:creationId xmlns:a16="http://schemas.microsoft.com/office/drawing/2014/main" id="{6B43DC20-F80E-B527-128F-A7034318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60800"/>
            <a:ext cx="6196012" cy="2786063"/>
          </a:xfrm>
          <a:prstGeom prst="cloudCallout">
            <a:avLst>
              <a:gd name="adj1" fmla="val -65699"/>
              <a:gd name="adj2" fmla="val -1125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62508" name="Text Box 44">
            <a:extLst>
              <a:ext uri="{FF2B5EF4-FFF2-40B4-BE49-F238E27FC236}">
                <a16:creationId xmlns:a16="http://schemas.microsoft.com/office/drawing/2014/main" id="{901FD45E-4162-9635-E901-3ED4160C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5064125"/>
            <a:ext cx="49482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And the</a:t>
            </a:r>
            <a:r>
              <a:rPr lang="en-US" altLang="zh-TW" sz="2400">
                <a:solidFill>
                  <a:srgbClr val="993366"/>
                </a:solidFill>
                <a:latin typeface="Arial" panose="020B0604020202020204" pitchFamily="34" charset="0"/>
              </a:rPr>
              <a:t> constant </a:t>
            </a:r>
            <a:r>
              <a:rPr lang="en-US" altLang="zh-TW" sz="2400">
                <a:latin typeface="Arial" panose="020B0604020202020204" pitchFamily="34" charset="0"/>
              </a:rPr>
              <a:t>is called the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common difference</a:t>
            </a:r>
            <a:r>
              <a:rPr lang="en-US" altLang="zh-TW" sz="2400">
                <a:latin typeface="Arial" panose="020B0604020202020204" pitchFamily="34" charset="0"/>
              </a:rPr>
              <a:t> of the arithmetic sequence.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CD21153B-B60C-892B-94A6-D1D79BF18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271963"/>
            <a:ext cx="50847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Such a sequence is called an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arithmetic sequence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437" name="Text Box 67">
            <a:extLst>
              <a:ext uri="{FF2B5EF4-FFF2-40B4-BE49-F238E27FC236}">
                <a16:creationId xmlns:a16="http://schemas.microsoft.com/office/drawing/2014/main" id="{C0EC4B99-79E6-BCBA-F7B8-C3306A24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969963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2,   4,   6,   8,  …</a:t>
            </a:r>
          </a:p>
        </p:txBody>
      </p:sp>
      <p:sp>
        <p:nvSpPr>
          <p:cNvPr id="62532" name="AutoShape 68">
            <a:extLst>
              <a:ext uri="{FF2B5EF4-FFF2-40B4-BE49-F238E27FC236}">
                <a16:creationId xmlns:a16="http://schemas.microsoft.com/office/drawing/2014/main" id="{122D5CE8-ABEF-CBFD-EE3B-27CEDAE4B6CD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3636963" y="801688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33" name="AutoShape 69">
            <a:extLst>
              <a:ext uri="{FF2B5EF4-FFF2-40B4-BE49-F238E27FC236}">
                <a16:creationId xmlns:a16="http://schemas.microsoft.com/office/drawing/2014/main" id="{FE266207-E6B7-648D-5833-EA357B680F58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203700" y="801688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34" name="AutoShape 70">
            <a:extLst>
              <a:ext uri="{FF2B5EF4-FFF2-40B4-BE49-F238E27FC236}">
                <a16:creationId xmlns:a16="http://schemas.microsoft.com/office/drawing/2014/main" id="{D428B87E-E8E1-1FF9-373C-AAB71D8B09F2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752975" y="801688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35" name="Text Box 71">
            <a:extLst>
              <a:ext uri="{FF2B5EF4-FFF2-40B4-BE49-F238E27FC236}">
                <a16:creationId xmlns:a16="http://schemas.microsoft.com/office/drawing/2014/main" id="{70E56228-8D79-509D-2FBF-B3C737A3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0481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+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  </a:t>
            </a:r>
            <a:endParaRPr lang="en-US" altLang="zh-TW" sz="2000">
              <a:solidFill>
                <a:srgbClr val="993366"/>
              </a:solidFill>
              <a:latin typeface="Arial" panose="020B0604020202020204" pitchFamily="34" charset="0"/>
            </a:endParaRPr>
          </a:p>
        </p:txBody>
      </p:sp>
      <p:sp>
        <p:nvSpPr>
          <p:cNvPr id="62536" name="Text Box 72">
            <a:extLst>
              <a:ext uri="{FF2B5EF4-FFF2-40B4-BE49-F238E27FC236}">
                <a16:creationId xmlns:a16="http://schemas.microsoft.com/office/drawing/2014/main" id="{C30141B2-31B7-310D-6C16-716734F5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0798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+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37" name="Text Box 73">
            <a:extLst>
              <a:ext uri="{FF2B5EF4-FFF2-40B4-BE49-F238E27FC236}">
                <a16:creationId xmlns:a16="http://schemas.microsoft.com/office/drawing/2014/main" id="{9DD1280C-FAC5-CCB7-3B9F-D988C49D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04813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+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39" name="Text Box 75">
            <a:extLst>
              <a:ext uri="{FF2B5EF4-FFF2-40B4-BE49-F238E27FC236}">
                <a16:creationId xmlns:a16="http://schemas.microsoft.com/office/drawing/2014/main" id="{2EF9CE55-10D3-A798-AED0-00116CB8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522413"/>
            <a:ext cx="383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 –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(1) = 4 – 2 = 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2540" name="Text Box 76">
            <a:extLst>
              <a:ext uri="{FF2B5EF4-FFF2-40B4-BE49-F238E27FC236}">
                <a16:creationId xmlns:a16="http://schemas.microsoft.com/office/drawing/2014/main" id="{4660C42A-6DF6-769C-0D15-5A4509B3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979613"/>
            <a:ext cx="383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 –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 = 6 – 4 = 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2541" name="Text Box 77">
            <a:extLst>
              <a:ext uri="{FF2B5EF4-FFF2-40B4-BE49-F238E27FC236}">
                <a16:creationId xmlns:a16="http://schemas.microsoft.com/office/drawing/2014/main" id="{442EC222-6330-ECED-8080-EB6B39F9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436813"/>
            <a:ext cx="383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(4) –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 = 8 – 6 = 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pic>
        <p:nvPicPr>
          <p:cNvPr id="73730" name="Picture 2" descr="Q:\Secondary (Maths)\[]Senior Maths\NSSMIA(Compulsory) 2nd Ed\Finalized\TRDVD\4A\[1] 5-Min Lec\Cartoon\Teacher and student artwork Tiff file\Teacher_F6.tif">
            <a:extLst>
              <a:ext uri="{FF2B5EF4-FFF2-40B4-BE49-F238E27FC236}">
                <a16:creationId xmlns:a16="http://schemas.microsoft.com/office/drawing/2014/main" id="{F550E4C8-59E0-E6B6-9469-E295D9386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500438"/>
            <a:ext cx="20542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504BF3-B279-D0C2-73D0-DD7143922E57}"/>
              </a:ext>
            </a:extLst>
          </p:cNvPr>
          <p:cNvSpPr/>
          <p:nvPr/>
        </p:nvSpPr>
        <p:spPr>
          <a:xfrm>
            <a:off x="3059113" y="1041400"/>
            <a:ext cx="2974975" cy="41751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1653072-451E-EF79-8BF8-4E1E60DECA7E}"/>
              </a:ext>
            </a:extLst>
          </p:cNvPr>
          <p:cNvSpPr/>
          <p:nvPr/>
        </p:nvSpPr>
        <p:spPr>
          <a:xfrm>
            <a:off x="5735638" y="1562100"/>
            <a:ext cx="234950" cy="126047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5" name="Text Box 75">
            <a:extLst>
              <a:ext uri="{FF2B5EF4-FFF2-40B4-BE49-F238E27FC236}">
                <a16:creationId xmlns:a16="http://schemas.microsoft.com/office/drawing/2014/main" id="{FB712D18-938D-0B76-28B8-0C0F9B4FD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040063"/>
            <a:ext cx="946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(2)</a:t>
            </a:r>
            <a:r>
              <a:rPr lang="en-US" altLang="zh-HK" sz="11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–</a:t>
            </a:r>
            <a:r>
              <a:rPr lang="en-US" altLang="zh-HK" sz="1100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(1)</a:t>
            </a:r>
            <a:r>
              <a:rPr lang="en-US" altLang="zh-HK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=</a:t>
            </a:r>
            <a:r>
              <a:rPr lang="en-US" altLang="zh-HK" sz="1600" i="1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(3)</a:t>
            </a:r>
            <a:r>
              <a:rPr lang="en-US" altLang="zh-HK" sz="14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–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(2)</a:t>
            </a:r>
            <a:r>
              <a:rPr lang="en-US" altLang="zh-HK" sz="105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=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(4)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–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(3)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= ... =</a:t>
            </a:r>
            <a:r>
              <a:rPr lang="zh-TW" altLang="en-US" sz="1200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</a:t>
            </a:r>
            <a:r>
              <a:rPr lang="en-US" altLang="zh-HK" sz="2400" i="1" dirty="0">
                <a:latin typeface="Arial" charset="0"/>
              </a:rPr>
              <a:t>n</a:t>
            </a:r>
            <a:r>
              <a:rPr lang="en-US" altLang="zh-HK" sz="2400" dirty="0">
                <a:latin typeface="Arial" charset="0"/>
              </a:rPr>
              <a:t>)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–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i="1" dirty="0">
                <a:latin typeface="Arial" charset="0"/>
              </a:rPr>
              <a:t>T</a:t>
            </a:r>
            <a:r>
              <a:rPr lang="en-US" altLang="zh-HK" sz="2400" dirty="0">
                <a:latin typeface="Arial" charset="0"/>
              </a:rPr>
              <a:t>(</a:t>
            </a:r>
            <a:r>
              <a:rPr lang="en-US" altLang="zh-HK" sz="2400" i="1" dirty="0">
                <a:latin typeface="Arial" charset="0"/>
              </a:rPr>
              <a:t>n</a:t>
            </a:r>
            <a:r>
              <a:rPr lang="en-US" altLang="zh-HK" sz="2400" dirty="0">
                <a:latin typeface="Arial" charset="0"/>
              </a:rPr>
              <a:t> – 1)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=</a:t>
            </a:r>
            <a:r>
              <a:rPr lang="en-US" altLang="zh-HK" sz="1200" dirty="0">
                <a:latin typeface="Arial" charset="0"/>
              </a:rPr>
              <a:t> </a:t>
            </a:r>
            <a:r>
              <a:rPr lang="en-US" altLang="zh-HK" sz="2400" dirty="0">
                <a:solidFill>
                  <a:srgbClr val="B24896"/>
                </a:solidFill>
                <a:latin typeface="Arial" charset="0"/>
              </a:rPr>
              <a:t>constant</a:t>
            </a:r>
            <a:endParaRPr lang="en-US" altLang="zh-TW" sz="2400" dirty="0">
              <a:solidFill>
                <a:srgbClr val="B2489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7" grpId="0" animBg="1"/>
      <p:bldP spid="62508" grpId="0"/>
      <p:bldP spid="62502" grpId="0"/>
      <p:bldP spid="62535" grpId="0"/>
      <p:bldP spid="62536" grpId="0"/>
      <p:bldP spid="62537" grpId="0"/>
      <p:bldP spid="62539" grpId="0"/>
      <p:bldP spid="62540" grpId="0"/>
      <p:bldP spid="62541" grpId="0"/>
      <p:bldP spid="5" grpId="0" animBg="1"/>
      <p:bldP spid="5" grpId="1" animBg="1"/>
      <p:bldP spid="5" grpId="2" animBg="1"/>
      <p:bldP spid="34" grpId="0" animBg="1"/>
      <p:bldP spid="34" grpId="1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>
            <a:extLst>
              <a:ext uri="{FF2B5EF4-FFF2-40B4-BE49-F238E27FC236}">
                <a16:creationId xmlns:a16="http://schemas.microsoft.com/office/drawing/2014/main" id="{2755FFFB-0A9B-47F8-7DEF-7BD9E12D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5538"/>
            <a:ext cx="8153400" cy="156368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an arithmetic sequence is a sequence having a common difference between any term (except the first term) and its preceding term.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D8F7AA-6543-9CAF-4B2C-CB6F04A1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6900"/>
            <a:ext cx="185578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In general, </a:t>
            </a:r>
            <a:endParaRPr lang="zh-HK" altLang="en-US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2" name="AutoShape 70">
            <a:extLst>
              <a:ext uri="{FF2B5EF4-FFF2-40B4-BE49-F238E27FC236}">
                <a16:creationId xmlns:a16="http://schemas.microsoft.com/office/drawing/2014/main" id="{48AF13E3-62E2-65E4-6508-56CA9CEF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836613"/>
            <a:ext cx="7056437" cy="2111375"/>
          </a:xfrm>
          <a:prstGeom prst="cloudCallout">
            <a:avLst>
              <a:gd name="adj1" fmla="val 43704"/>
              <a:gd name="adj2" fmla="val 4901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Let's consider another arithmetic sequence 2, –3, –8, –13, ...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What is the common difference of this sequence?</a:t>
            </a:r>
          </a:p>
        </p:txBody>
      </p:sp>
      <p:sp>
        <p:nvSpPr>
          <p:cNvPr id="17" name="AutoShape 70">
            <a:extLst>
              <a:ext uri="{FF2B5EF4-FFF2-40B4-BE49-F238E27FC236}">
                <a16:creationId xmlns:a16="http://schemas.microsoft.com/office/drawing/2014/main" id="{8E98D0B2-4B04-F9B0-B2B3-2C860E8BC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869950"/>
            <a:ext cx="7054850" cy="2111375"/>
          </a:xfrm>
          <a:prstGeom prst="cloudCallout">
            <a:avLst>
              <a:gd name="adj1" fmla="val 43704"/>
              <a:gd name="adj2" fmla="val 4901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Good. The common difference of an arithmetic sequence may be positive, zero or negative.</a:t>
            </a:r>
          </a:p>
        </p:txBody>
      </p:sp>
      <p:sp>
        <p:nvSpPr>
          <p:cNvPr id="19458" name="AutoShape 70">
            <a:extLst>
              <a:ext uri="{FF2B5EF4-FFF2-40B4-BE49-F238E27FC236}">
                <a16:creationId xmlns:a16="http://schemas.microsoft.com/office/drawing/2014/main" id="{5FB15D12-D931-56A0-3DE0-736F5387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836613"/>
            <a:ext cx="6408737" cy="2178050"/>
          </a:xfrm>
          <a:prstGeom prst="cloudCallout">
            <a:avLst>
              <a:gd name="adj1" fmla="val -57523"/>
              <a:gd name="adj2" fmla="val 7294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pic>
        <p:nvPicPr>
          <p:cNvPr id="74754" name="Picture 2" descr="Q:\Secondary (Maths)\[]Senior Maths\NSSMIA(Compulsory) 2nd Ed\Finalize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4D9EE241-D26D-50AF-16A2-1DE4759E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98750"/>
            <a:ext cx="2270125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67">
            <a:extLst>
              <a:ext uri="{FF2B5EF4-FFF2-40B4-BE49-F238E27FC236}">
                <a16:creationId xmlns:a16="http://schemas.microsoft.com/office/drawing/2014/main" id="{95F70AC6-A8DD-5A13-95B2-574899F2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1627188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2, –3, –8, –13,  …</a:t>
            </a:r>
          </a:p>
        </p:txBody>
      </p:sp>
      <p:sp>
        <p:nvSpPr>
          <p:cNvPr id="31" name="AutoShape 68">
            <a:extLst>
              <a:ext uri="{FF2B5EF4-FFF2-40B4-BE49-F238E27FC236}">
                <a16:creationId xmlns:a16="http://schemas.microsoft.com/office/drawing/2014/main" id="{B38F661F-89C9-2A9D-5014-48036D3C3C4F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772025" y="1458913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" name="AutoShape 69">
            <a:extLst>
              <a:ext uri="{FF2B5EF4-FFF2-40B4-BE49-F238E27FC236}">
                <a16:creationId xmlns:a16="http://schemas.microsoft.com/office/drawing/2014/main" id="{6F31A229-E256-D2F1-9C58-D36112082C3C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5338763" y="1458913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3" name="AutoShape 70">
            <a:extLst>
              <a:ext uri="{FF2B5EF4-FFF2-40B4-BE49-F238E27FC236}">
                <a16:creationId xmlns:a16="http://schemas.microsoft.com/office/drawing/2014/main" id="{6E12325D-E709-65B9-6892-8B36BD3169BB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5888038" y="1458913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" name="Text Box 71">
            <a:extLst>
              <a:ext uri="{FF2B5EF4-FFF2-40B4-BE49-F238E27FC236}">
                <a16:creationId xmlns:a16="http://schemas.microsoft.com/office/drawing/2014/main" id="{217A507C-393F-7EF1-0D58-12A43124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0620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–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5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  </a:t>
            </a:r>
            <a:endParaRPr lang="en-US" altLang="zh-TW" sz="2000">
              <a:solidFill>
                <a:srgbClr val="993366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72">
            <a:extLst>
              <a:ext uri="{FF2B5EF4-FFF2-40B4-BE49-F238E27FC236}">
                <a16:creationId xmlns:a16="http://schemas.microsoft.com/office/drawing/2014/main" id="{4AB7B436-37BC-A180-536F-E7E4F164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10652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–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26D2C43F-955B-41F1-4C5A-DA4FE90B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1062038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–</a:t>
            </a:r>
            <a:r>
              <a:rPr lang="en-US" altLang="zh-HK" sz="1200">
                <a:solidFill>
                  <a:srgbClr val="99336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000">
                <a:solidFill>
                  <a:srgbClr val="993366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19470" name="Picture 3" descr="Q:\Secondary (Maths)\[]Senior Maths\NSSMIA(Compulsory) 2nd Ed\Finalized\TRDVD\4A\[1] 5-Min Lec\Cartoon\Teacher and student artwork Tiff file\Student_G1.tif">
            <a:extLst>
              <a:ext uri="{FF2B5EF4-FFF2-40B4-BE49-F238E27FC236}">
                <a16:creationId xmlns:a16="http://schemas.microsoft.com/office/drawing/2014/main" id="{4065B027-FBFE-B53E-17B5-73206A89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66975"/>
            <a:ext cx="20955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7123CBB-A990-AFFD-8763-EA60471E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020888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common difference of   </a:t>
            </a:r>
            <a:b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this sequence is –5.</a:t>
            </a:r>
          </a:p>
        </p:txBody>
      </p:sp>
      <p:sp>
        <p:nvSpPr>
          <p:cNvPr id="18" name="AutoShape 70">
            <a:extLst>
              <a:ext uri="{FF2B5EF4-FFF2-40B4-BE49-F238E27FC236}">
                <a16:creationId xmlns:a16="http://schemas.microsoft.com/office/drawing/2014/main" id="{7FFB1B39-B286-12D8-5A3B-3C736060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869950"/>
            <a:ext cx="7056437" cy="2111375"/>
          </a:xfrm>
          <a:prstGeom prst="cloudCallout">
            <a:avLst>
              <a:gd name="adj1" fmla="val 43704"/>
              <a:gd name="adj2" fmla="val 4901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If the common difference is zero, it is a constant sequence.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e.g. 1, 1, 1, 1,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2" grpId="0" animBg="1"/>
      <p:bldP spid="49222" grpId="1" animBg="1"/>
      <p:bldP spid="17" grpId="0" animBg="1"/>
      <p:bldP spid="17" grpId="1" animBg="1"/>
      <p:bldP spid="19458" grpId="0" animBg="1"/>
      <p:bldP spid="19458" grpId="1" animBg="1"/>
      <p:bldP spid="19463" grpId="0"/>
      <p:bldP spid="19463" grpId="1"/>
      <p:bldP spid="34" grpId="0"/>
      <p:bldP spid="34" grpId="1"/>
      <p:bldP spid="35" grpId="0"/>
      <p:bldP spid="35" grpId="1"/>
      <p:bldP spid="36" grpId="0"/>
      <p:bldP spid="36" grpId="1"/>
      <p:bldP spid="2" grpId="0"/>
      <p:bldP spid="2" grpId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0" name="Text Box 18">
            <a:extLst>
              <a:ext uri="{FF2B5EF4-FFF2-40B4-BE49-F238E27FC236}">
                <a16:creationId xmlns:a16="http://schemas.microsoft.com/office/drawing/2014/main" id="{F7947ABB-F388-B0BA-238B-324E17B4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836613"/>
            <a:ext cx="8323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an arithmetic sequence, if we denote the first term as </a:t>
            </a: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the common difference as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, we have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3944C1F4-CE03-D657-64E1-57B898FB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700213"/>
            <a:ext cx="128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kern="100" dirty="0">
                <a:latin typeface="Arial"/>
                <a:ea typeface="新細明體"/>
                <a:cs typeface="Times New Roman"/>
              </a:rPr>
              <a:t>T</a:t>
            </a:r>
            <a:r>
              <a:rPr lang="en-US" altLang="zh-HK" sz="2400" kern="100" dirty="0">
                <a:latin typeface="Arial"/>
                <a:ea typeface="新細明體"/>
                <a:cs typeface="Times New Roman"/>
              </a:rPr>
              <a:t>(1) = </a:t>
            </a:r>
            <a:r>
              <a:rPr lang="en-US" altLang="zh-HK" sz="2400" i="1" kern="100" dirty="0">
                <a:solidFill>
                  <a:srgbClr val="FF0000"/>
                </a:solidFill>
                <a:latin typeface="Arial"/>
                <a:ea typeface="新細明體"/>
                <a:cs typeface="Times New Roman"/>
              </a:rPr>
              <a:t>a</a:t>
            </a:r>
            <a:endParaRPr lang="zh-TW" altLang="zh-HK" sz="1200" kern="100" dirty="0">
              <a:solidFill>
                <a:srgbClr val="FF0000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69B57FCD-7E77-1BA3-CDBF-008262E39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182813"/>
            <a:ext cx="2370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(2) = </a:t>
            </a: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(1) +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d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4D804F4F-6284-A658-8429-A71652F3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82813"/>
            <a:ext cx="2370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dirty="0">
                <a:latin typeface="Arial"/>
                <a:ea typeface="新細明體"/>
              </a:rPr>
              <a:t>= </a:t>
            </a:r>
            <a:r>
              <a:rPr lang="en-US" altLang="zh-HK" sz="2400" i="1" dirty="0">
                <a:solidFill>
                  <a:srgbClr val="FF0000"/>
                </a:solidFill>
                <a:latin typeface="Arial"/>
                <a:ea typeface="新細明體"/>
              </a:rPr>
              <a:t>a</a:t>
            </a:r>
            <a:r>
              <a:rPr lang="en-US" altLang="zh-HK" sz="2400" dirty="0">
                <a:latin typeface="Arial"/>
                <a:ea typeface="新細明體"/>
              </a:rPr>
              <a:t> +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d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5839AB79-133C-3787-2201-E6A22806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87638"/>
            <a:ext cx="2368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(3) = </a:t>
            </a: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(2) +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d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9AAE94EB-9F88-CF32-74CA-B76EAF72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2687638"/>
            <a:ext cx="2370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dirty="0">
                <a:latin typeface="Arial"/>
                <a:ea typeface="新細明體"/>
              </a:rPr>
              <a:t>= </a:t>
            </a:r>
            <a:r>
              <a:rPr lang="en-US" altLang="zh-HK" sz="2400" i="1" dirty="0">
                <a:solidFill>
                  <a:srgbClr val="FF0000"/>
                </a:solidFill>
                <a:latin typeface="Arial"/>
                <a:ea typeface="新細明體"/>
              </a:rPr>
              <a:t>a</a:t>
            </a:r>
            <a:r>
              <a:rPr lang="en-US" altLang="zh-HK" sz="2400" dirty="0">
                <a:latin typeface="Arial"/>
                <a:ea typeface="新細明體"/>
              </a:rPr>
              <a:t> + 2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d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F6BE735B-BF92-C95A-3713-B601E62A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90875"/>
            <a:ext cx="2368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(4) = </a:t>
            </a: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(3) +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d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A8151565-44B4-A0D9-F46D-98DB10EC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3190875"/>
            <a:ext cx="2370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dirty="0">
                <a:latin typeface="Arial"/>
                <a:ea typeface="新細明體"/>
              </a:rPr>
              <a:t>= </a:t>
            </a:r>
            <a:r>
              <a:rPr lang="en-US" altLang="zh-HK" sz="2400" i="1" dirty="0">
                <a:solidFill>
                  <a:srgbClr val="FF0000"/>
                </a:solidFill>
                <a:latin typeface="Arial"/>
                <a:ea typeface="新細明體"/>
              </a:rPr>
              <a:t>a</a:t>
            </a:r>
            <a:r>
              <a:rPr lang="en-US" altLang="zh-HK" sz="2400" dirty="0">
                <a:latin typeface="Arial"/>
                <a:ea typeface="新細明體"/>
              </a:rPr>
              <a:t> + 3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d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6D0AFA8B-39E7-60FC-0ED5-4E572C5A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778250"/>
            <a:ext cx="55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2400" kern="100" dirty="0">
                <a:latin typeface="Calibri"/>
                <a:ea typeface="新細明體"/>
                <a:cs typeface="Times New Roman"/>
              </a:rPr>
              <a:t>...</a:t>
            </a:r>
            <a:endParaRPr lang="zh-TW" altLang="zh-HK" sz="2400" kern="100" dirty="0">
              <a:latin typeface="Calibri"/>
              <a:ea typeface="新細明體"/>
              <a:cs typeface="Times New Roman"/>
            </a:endParaRP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33201707-FCC4-D331-72FA-2B26DDA4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32263"/>
            <a:ext cx="8323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From the above pattern, we can observe that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91A6B7A6-84B0-93CF-0716-0E5789E6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47838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+ (1 – 1)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d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8C7FC3FC-9135-DDDD-FA96-CED7BABC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30438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+ (2 – 1)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d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B1664444-D1CB-BBB2-4760-D7740976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708275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+ (3 – 1)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d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98098921-B3DB-8ABC-8D3C-3B2E823F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248025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+ (4 – 1)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d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A0BDA13E-5872-5E30-4068-49837E17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4695825"/>
            <a:ext cx="2943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=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+ 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 – 1)</a:t>
            </a:r>
            <a:r>
              <a:rPr lang="en-US" altLang="zh-HK" sz="2400" i="1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endParaRPr lang="en-US" altLang="zh-TW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3DC69A7-A7DC-3AD2-E27E-5CB77400EE8C}"/>
              </a:ext>
            </a:extLst>
          </p:cNvPr>
          <p:cNvSpPr/>
          <p:nvPr/>
        </p:nvSpPr>
        <p:spPr>
          <a:xfrm>
            <a:off x="684213" y="1747838"/>
            <a:ext cx="215900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339A2EE-5F37-62B2-5AAC-303C2A197E11}"/>
              </a:ext>
            </a:extLst>
          </p:cNvPr>
          <p:cNvSpPr/>
          <p:nvPr/>
        </p:nvSpPr>
        <p:spPr>
          <a:xfrm>
            <a:off x="690563" y="2230438"/>
            <a:ext cx="215900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E33C730F-D968-7C9E-30F6-7619810168D4}"/>
              </a:ext>
            </a:extLst>
          </p:cNvPr>
          <p:cNvSpPr/>
          <p:nvPr/>
        </p:nvSpPr>
        <p:spPr>
          <a:xfrm>
            <a:off x="684213" y="2735263"/>
            <a:ext cx="215900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9DB0DBB-F145-0260-61D0-680E161E88FB}"/>
              </a:ext>
            </a:extLst>
          </p:cNvPr>
          <p:cNvSpPr/>
          <p:nvPr/>
        </p:nvSpPr>
        <p:spPr>
          <a:xfrm>
            <a:off x="676275" y="3238500"/>
            <a:ext cx="215900" cy="366713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04AE9B5E-9093-475A-B8B7-74098E0C31F0}"/>
              </a:ext>
            </a:extLst>
          </p:cNvPr>
          <p:cNvSpPr/>
          <p:nvPr/>
        </p:nvSpPr>
        <p:spPr>
          <a:xfrm>
            <a:off x="4719638" y="1762125"/>
            <a:ext cx="674687" cy="366713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F079733-3BDC-4650-FE6C-25D15E5D1840}"/>
              </a:ext>
            </a:extLst>
          </p:cNvPr>
          <p:cNvSpPr/>
          <p:nvPr/>
        </p:nvSpPr>
        <p:spPr>
          <a:xfrm>
            <a:off x="4719638" y="2265363"/>
            <a:ext cx="674687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76EC3BC9-B4E2-0E66-6D26-CD799DC14890}"/>
              </a:ext>
            </a:extLst>
          </p:cNvPr>
          <p:cNvSpPr/>
          <p:nvPr/>
        </p:nvSpPr>
        <p:spPr>
          <a:xfrm>
            <a:off x="4719638" y="2735263"/>
            <a:ext cx="674687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76A84D1-7E0F-7926-4826-B3D457EA33D2}"/>
              </a:ext>
            </a:extLst>
          </p:cNvPr>
          <p:cNvSpPr/>
          <p:nvPr/>
        </p:nvSpPr>
        <p:spPr>
          <a:xfrm>
            <a:off x="4719638" y="3284538"/>
            <a:ext cx="674687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Text Box 9">
            <a:extLst>
              <a:ext uri="{FF2B5EF4-FFF2-40B4-BE49-F238E27FC236}">
                <a16:creationId xmlns:a16="http://schemas.microsoft.com/office/drawing/2014/main" id="{04AAE8C5-66B8-6CC6-BE7B-F5C8F271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1533525"/>
            <a:ext cx="2935287" cy="6731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T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n</a:t>
            </a:r>
            <a:r>
              <a:rPr lang="en-US" altLang="zh-TW" sz="2600">
                <a:latin typeface="Arial" panose="020B0604020202020204" pitchFamily="34" charset="0"/>
              </a:rPr>
              <a:t>) = </a:t>
            </a:r>
            <a:r>
              <a:rPr lang="en-US" altLang="zh-TW" sz="2600" i="1">
                <a:latin typeface="Arial" panose="020B0604020202020204" pitchFamily="34" charset="0"/>
              </a:rPr>
              <a:t>a</a:t>
            </a:r>
            <a:r>
              <a:rPr lang="en-US" altLang="zh-TW" sz="2600">
                <a:latin typeface="Arial" panose="020B0604020202020204" pitchFamily="34" charset="0"/>
              </a:rPr>
              <a:t> + (</a:t>
            </a:r>
            <a:r>
              <a:rPr lang="en-US" altLang="zh-TW" sz="2600" i="1">
                <a:latin typeface="Arial" panose="020B0604020202020204" pitchFamily="34" charset="0"/>
              </a:rPr>
              <a:t>n</a:t>
            </a:r>
            <a:r>
              <a:rPr lang="en-US" altLang="zh-TW" sz="2600">
                <a:latin typeface="Arial" panose="020B0604020202020204" pitchFamily="34" charset="0"/>
              </a:rPr>
              <a:t> – 1)</a:t>
            </a:r>
            <a:r>
              <a:rPr lang="en-US" altLang="zh-TW" sz="2600" i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4B778F2D-709D-BC52-F29F-E6D6B8D1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982663"/>
            <a:ext cx="81613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Thus, the general term of an arithmetic sequence is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40B3F48-6D49-8B61-EE85-6A40B273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527300"/>
            <a:ext cx="81613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where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are the first term and the common difference of the sequence respectively.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F7FF6A1D-6615-2B03-9482-E3688993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1685925"/>
            <a:ext cx="396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is a positive integer.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nimBg="1"/>
      <p:bldP spid="63498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>
            <a:extLst>
              <a:ext uri="{FF2B5EF4-FFF2-40B4-BE49-F238E27FC236}">
                <a16:creationId xmlns:a16="http://schemas.microsoft.com/office/drawing/2014/main" id="{8E38152E-A9FB-9F96-28C7-47E7223B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557338"/>
            <a:ext cx="5680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The first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of the sequence = 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1913768C-6D6F-D2AF-392D-23B373FB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573213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3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4552" name="Oval 40">
            <a:extLst>
              <a:ext uri="{FF2B5EF4-FFF2-40B4-BE49-F238E27FC236}">
                <a16:creationId xmlns:a16="http://schemas.microsoft.com/office/drawing/2014/main" id="{6BC9746B-D79A-4296-2DB4-38246177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1606550"/>
            <a:ext cx="387350" cy="392113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50" name="Oval 38">
            <a:extLst>
              <a:ext uri="{FF2B5EF4-FFF2-40B4-BE49-F238E27FC236}">
                <a16:creationId xmlns:a16="http://schemas.microsoft.com/office/drawing/2014/main" id="{90F572DB-FB8B-E13C-F477-C9F43B0E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4521200"/>
            <a:ext cx="303212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53" name="Oval 41">
            <a:extLst>
              <a:ext uri="{FF2B5EF4-FFF2-40B4-BE49-F238E27FC236}">
                <a16:creationId xmlns:a16="http://schemas.microsoft.com/office/drawing/2014/main" id="{7552EEDB-3EA4-7FBB-1432-04EC4769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068638"/>
            <a:ext cx="433387" cy="431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51" name="Oval 39">
            <a:extLst>
              <a:ext uri="{FF2B5EF4-FFF2-40B4-BE49-F238E27FC236}">
                <a16:creationId xmlns:a16="http://schemas.microsoft.com/office/drawing/2014/main" id="{613F746B-E93D-29B2-536C-92210F4A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83100"/>
            <a:ext cx="433387" cy="4318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4DE2FF55-6D42-0FD6-7D3D-50AE1D02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35000"/>
            <a:ext cx="80152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Let's find the general term of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arithmetic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3,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B3495FC-35B5-2D90-7ED6-D0A093C3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024063"/>
            <a:ext cx="661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common difference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of the sequence</a:t>
            </a:r>
            <a:endParaRPr lang="en-US" altLang="zh-TW" sz="2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840737E1-B70B-C090-2A25-41F1312E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2500313"/>
            <a:ext cx="2527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  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C875B3FF-7A1F-B88E-D15D-FCDE5ECF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3009900"/>
            <a:ext cx="1241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–4</a:t>
            </a:r>
          </a:p>
        </p:txBody>
      </p: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664D2C99-725F-1749-3579-F67F429A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00438"/>
            <a:ext cx="60356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>
                <a:cs typeface="Times New Roman" panose="02020603050405020304" pitchFamily="18" charset="0"/>
              </a:rPr>
              <a:t>∴</a:t>
            </a:r>
            <a:r>
              <a:rPr lang="en-US" altLang="zh-TW" sz="2400">
                <a:cs typeface="Times New Roman" panose="02020603050405020304" pitchFamily="18" charset="0"/>
              </a:rPr>
              <a:t>	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The general term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of the sequence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64529" name="Rectangle 17">
            <a:extLst>
              <a:ext uri="{FF2B5EF4-FFF2-40B4-BE49-F238E27FC236}">
                <a16:creationId xmlns:a16="http://schemas.microsoft.com/office/drawing/2014/main" id="{B3DB761F-C605-C5B0-4FAA-4170F474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487988"/>
            <a:ext cx="299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C2BF7F58-1B84-DC61-918F-3007A9D2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983163"/>
            <a:ext cx="299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3 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4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4D80C1EE-5296-CBCA-63E7-64B37189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95725"/>
            <a:ext cx="2628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1)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zh-TW" sz="2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543E721B-9208-574A-4D47-10BC22BF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2060575"/>
            <a:ext cx="396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d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= the 2nd term </a:t>
            </a:r>
            <a:b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</a:b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     – the 1st term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546" name="Oval 34">
            <a:extLst>
              <a:ext uri="{FF2B5EF4-FFF2-40B4-BE49-F238E27FC236}">
                <a16:creationId xmlns:a16="http://schemas.microsoft.com/office/drawing/2014/main" id="{A0E533ED-9EE5-53D9-2B1E-4B103C4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052513"/>
            <a:ext cx="428625" cy="460375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49" name="AutoShape 37">
            <a:extLst>
              <a:ext uri="{FF2B5EF4-FFF2-40B4-BE49-F238E27FC236}">
                <a16:creationId xmlns:a16="http://schemas.microsoft.com/office/drawing/2014/main" id="{411D857B-3024-FD3B-F06C-AA43B9C4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971550" cy="4460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4554" name="Rectangle 42">
            <a:extLst>
              <a:ext uri="{FF2B5EF4-FFF2-40B4-BE49-F238E27FC236}">
                <a16:creationId xmlns:a16="http://schemas.microsoft.com/office/drawing/2014/main" id="{189C2E67-18C0-E50B-89CF-5F4D25C6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2535238"/>
            <a:ext cx="2527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30" name="AutoShape 70">
            <a:extLst>
              <a:ext uri="{FF2B5EF4-FFF2-40B4-BE49-F238E27FC236}">
                <a16:creationId xmlns:a16="http://schemas.microsoft.com/office/drawing/2014/main" id="{62076DBF-813A-467C-0045-3B349C7B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3895725"/>
            <a:ext cx="4751388" cy="2830513"/>
          </a:xfrm>
          <a:prstGeom prst="cloudCallout">
            <a:avLst>
              <a:gd name="adj1" fmla="val 58333"/>
              <a:gd name="adj2" fmla="val -4519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Once the general term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of an arithmetic sequence is known, all terms in the sequence can be found.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08E9F717-4E14-5E73-77EF-61E15ABB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43413"/>
            <a:ext cx="299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3 + 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1)(–4)</a:t>
            </a:r>
          </a:p>
        </p:txBody>
      </p:sp>
      <p:pic>
        <p:nvPicPr>
          <p:cNvPr id="23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E83C7349-C292-AF06-9E26-E4AF5061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435725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AA219BF2-DDE7-69F9-1217-10B17E36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643572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2" name="Picture 2" descr="Q:\Secondary (Maths)\[]Senior Maths\NSSMIA(Compulsory) 2nd Ed\Finalized\TRDVD\4A\[1] 5-Min Lec\Cartoon\Teacher and student artwork Tiff file\Teacher_F6.tif">
            <a:extLst>
              <a:ext uri="{FF2B5EF4-FFF2-40B4-BE49-F238E27FC236}">
                <a16:creationId xmlns:a16="http://schemas.microsoft.com/office/drawing/2014/main" id="{AEED2456-1741-30DB-117F-1FE603C6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924175"/>
            <a:ext cx="17922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25" grpId="0"/>
      <p:bldP spid="64552" grpId="0" animBg="1"/>
      <p:bldP spid="64552" grpId="1" animBg="1"/>
      <p:bldP spid="64550" grpId="0" animBg="1"/>
      <p:bldP spid="64550" grpId="1" animBg="1"/>
      <p:bldP spid="64553" grpId="0" animBg="1"/>
      <p:bldP spid="64553" grpId="1" animBg="1"/>
      <p:bldP spid="64551" grpId="0" animBg="1"/>
      <p:bldP spid="64551" grpId="1" animBg="1"/>
      <p:bldP spid="64517" grpId="0"/>
      <p:bldP spid="64523" grpId="0"/>
      <p:bldP spid="64524" grpId="0"/>
      <p:bldP spid="64528" grpId="0"/>
      <p:bldP spid="64529" grpId="0"/>
      <p:bldP spid="64530" grpId="0"/>
      <p:bldP spid="64535" grpId="0"/>
      <p:bldP spid="64545" grpId="0"/>
      <p:bldP spid="64546" grpId="0" animBg="1"/>
      <p:bldP spid="64546" grpId="1" animBg="1"/>
      <p:bldP spid="64549" grpId="0" animBg="1"/>
      <p:bldP spid="64549" grpId="1" animBg="1"/>
      <p:bldP spid="64554" grpId="0"/>
      <p:bldP spid="30" grpId="0" animBg="1"/>
      <p:bldP spid="645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5" name="Rectangle 65">
            <a:extLst>
              <a:ext uri="{FF2B5EF4-FFF2-40B4-BE49-F238E27FC236}">
                <a16:creationId xmlns:a16="http://schemas.microsoft.com/office/drawing/2014/main" id="{2B60C2F7-C287-3274-A13E-E5887E4F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136900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(–3)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0B6B9FD1-89CE-C60A-E6BC-1C030D3D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806AE2A-98FA-8C45-8068-66C9E101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	Find the 12th term of the sequence.	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118" name="Rectangle 38">
            <a:extLst>
              <a:ext uri="{FF2B5EF4-FFF2-40B4-BE49-F238E27FC236}">
                <a16:creationId xmlns:a16="http://schemas.microsoft.com/office/drawing/2014/main" id="{85DFC6EE-90B5-449A-DE28-98BD1AED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6289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120" name="Rectangle 40">
            <a:extLst>
              <a:ext uri="{FF2B5EF4-FFF2-40B4-BE49-F238E27FC236}">
                <a16:creationId xmlns:a16="http://schemas.microsoft.com/office/drawing/2014/main" id="{ED1CFAA8-E183-A4BE-CDD4-45C9FE8D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443071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–3 + 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1)(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121" name="Rectangle 41">
            <a:extLst>
              <a:ext uri="{FF2B5EF4-FFF2-40B4-BE49-F238E27FC236}">
                <a16:creationId xmlns:a16="http://schemas.microsoft.com/office/drawing/2014/main" id="{72B94740-FD54-B23A-3446-266E36CC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5275263"/>
            <a:ext cx="261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6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6124" name="Rectangle 44">
            <a:extLst>
              <a:ext uri="{FF2B5EF4-FFF2-40B4-BE49-F238E27FC236}">
                <a16:creationId xmlns:a16="http://schemas.microsoft.com/office/drawing/2014/main" id="{85FC746D-82CF-F20B-156C-920FE835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130550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zh-TW" sz="2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125" name="Rectangle 45">
            <a:extLst>
              <a:ext uri="{FF2B5EF4-FFF2-40B4-BE49-F238E27FC236}">
                <a16:creationId xmlns:a16="http://schemas.microsoft.com/office/drawing/2014/main" id="{B38BB850-F940-13F4-0027-23780DBB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565525"/>
            <a:ext cx="124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586" name="Rectangle 49">
            <a:extLst>
              <a:ext uri="{FF2B5EF4-FFF2-40B4-BE49-F238E27FC236}">
                <a16:creationId xmlns:a16="http://schemas.microsoft.com/office/drawing/2014/main" id="{AC67B3CC-560B-ED65-475E-7DD3C605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84250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the arithmetic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–3,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15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…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Rectangle 50">
            <a:extLst>
              <a:ext uri="{FF2B5EF4-FFF2-40B4-BE49-F238E27FC236}">
                <a16:creationId xmlns:a16="http://schemas.microsoft.com/office/drawing/2014/main" id="{8E8CFACB-07AB-E4F2-74CE-26AE8E9B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76363"/>
            <a:ext cx="8015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Find the general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131" name="Text Box 51">
            <a:extLst>
              <a:ext uri="{FF2B5EF4-FFF2-40B4-BE49-F238E27FC236}">
                <a16:creationId xmlns:a16="http://schemas.microsoft.com/office/drawing/2014/main" id="{1CC2AF2E-5476-CEBA-4F7B-19F63706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3187700"/>
            <a:ext cx="396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d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= the 2nd term – the 1st term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132" name="Rectangle 52">
            <a:extLst>
              <a:ext uri="{FF2B5EF4-FFF2-40B4-BE49-F238E27FC236}">
                <a16:creationId xmlns:a16="http://schemas.microsoft.com/office/drawing/2014/main" id="{2CE7DAA3-3278-BEEE-F3A1-79CAB22B8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05263"/>
            <a:ext cx="414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1)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zh-TW" sz="2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6142" name="Group 62">
            <a:extLst>
              <a:ext uri="{FF2B5EF4-FFF2-40B4-BE49-F238E27FC236}">
                <a16:creationId xmlns:a16="http://schemas.microsoft.com/office/drawing/2014/main" id="{73B026C1-8FFA-2E62-C743-44CC11DD709B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5656263"/>
            <a:ext cx="846137" cy="36512"/>
            <a:chOff x="1257" y="3794"/>
            <a:chExt cx="533" cy="23"/>
          </a:xfrm>
        </p:grpSpPr>
        <p:sp>
          <p:nvSpPr>
            <p:cNvPr id="24593" name="Line 60">
              <a:extLst>
                <a:ext uri="{FF2B5EF4-FFF2-40B4-BE49-F238E27FC236}">
                  <a16:creationId xmlns:a16="http://schemas.microsoft.com/office/drawing/2014/main" id="{939DA6E6-03D3-E3D6-926E-DA9D772AE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7" y="3794"/>
              <a:ext cx="5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94" name="Line 61">
              <a:extLst>
                <a:ext uri="{FF2B5EF4-FFF2-40B4-BE49-F238E27FC236}">
                  <a16:creationId xmlns:a16="http://schemas.microsoft.com/office/drawing/2014/main" id="{DFD8D791-2035-ACA2-1CEA-6209EECF6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7" y="3817"/>
              <a:ext cx="5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6143" name="Rectangle 63">
            <a:extLst>
              <a:ext uri="{FF2B5EF4-FFF2-40B4-BE49-F238E27FC236}">
                <a16:creationId xmlns:a16="http://schemas.microsoft.com/office/drawing/2014/main" id="{68588852-247A-BAE2-50AE-D42C9BF3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6289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5E7FEFFB-4A1C-6E44-D3C9-C4D25821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4876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–3 + 6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–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45" grpId="0"/>
      <p:bldP spid="46118" grpId="0"/>
      <p:bldP spid="46120" grpId="0"/>
      <p:bldP spid="46121" grpId="0"/>
      <p:bldP spid="46124" grpId="0"/>
      <p:bldP spid="46125" grpId="0"/>
      <p:bldP spid="46131" grpId="0"/>
      <p:bldP spid="46132" grpId="0"/>
      <p:bldP spid="46143" grpId="0"/>
      <p:bldP spid="18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2799</Words>
  <Application>Microsoft Office PowerPoint</Application>
  <PresentationFormat>如螢幕大小 (4:3)</PresentationFormat>
  <Paragraphs>249</Paragraphs>
  <Slides>29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Arial</vt:lpstr>
      <vt:lpstr>新細明體</vt:lpstr>
      <vt:lpstr>Calibri</vt:lpstr>
      <vt:lpstr>Arial Black</vt:lpstr>
      <vt:lpstr>Symbol</vt:lpstr>
      <vt:lpstr>Times New Roman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1264</cp:revision>
  <cp:lastPrinted>2014-02-25T10:05:27Z</cp:lastPrinted>
  <dcterms:created xsi:type="dcterms:W3CDTF">2008-10-21T01:19:13Z</dcterms:created>
  <dcterms:modified xsi:type="dcterms:W3CDTF">2024-12-08T08:09:20Z</dcterms:modified>
</cp:coreProperties>
</file>