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421" r:id="rId3"/>
    <p:sldId id="480" r:id="rId4"/>
    <p:sldId id="481" r:id="rId5"/>
    <p:sldId id="484" r:id="rId6"/>
    <p:sldId id="483" r:id="rId7"/>
  </p:sldIdLst>
  <p:sldSz cx="9144000" cy="6858000" type="screen4x3"/>
  <p:notesSz cx="6881813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pos="295">
          <p15:clr>
            <a:srgbClr val="A4A3A4"/>
          </p15:clr>
        </p15:guide>
        <p15:guide id="6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C00"/>
    <a:srgbClr val="3399FF"/>
    <a:srgbClr val="006600"/>
    <a:srgbClr val="99FF99"/>
    <a:srgbClr val="FFFF99"/>
    <a:srgbClr val="FFC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6" autoAdjust="0"/>
    <p:restoredTop sz="99828" autoAdjust="0"/>
  </p:normalViewPr>
  <p:slideViewPr>
    <p:cSldViewPr>
      <p:cViewPr varScale="1">
        <p:scale>
          <a:sx n="51" d="100"/>
          <a:sy n="51" d="100"/>
        </p:scale>
        <p:origin x="-354" y="-84"/>
      </p:cViewPr>
      <p:guideLst>
        <p:guide orient="horz" pos="2523"/>
        <p:guide orient="horz" pos="2387"/>
        <p:guide orient="horz" pos="2976"/>
        <p:guide orient="horz" pos="845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88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5326B40E-1E10-7F5B-8D30-4E4E70CFE0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46DDE78-6235-2234-F102-80E3384652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34238879-C04C-25E8-76C8-6B3EB3504E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955B1B44-65DC-B263-4512-F20A92475B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B618DE-DD2E-4D5F-9536-EA6A6A718F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F1FB4C-DEF1-C6EF-F72A-C04AA0DF41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19E2452-2AA2-E238-AC60-DBD5544E3E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BC328A0-B757-9140-35E2-C8C01DC8B6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0B5313-29DB-B141-96A3-005A01812F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28360CE-C7B5-4E5E-F1B1-1BD05D49CF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1956953-FF2A-31E2-DACA-566793C82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61CE3D-6D4C-4030-A381-E936E75967F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DEC9F3E-8E42-15E1-D046-B16381397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BD2E6A6-7D49-4166-A92C-069576BB07B4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8CCADB6-F124-4627-496B-8645EF817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057F42-44F1-68C7-6192-76B802916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4DC5CCF-6DE6-2CE7-4825-C9F792A51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BBC9855-B7C6-4168-9BED-ACCB3E5BDD93}" type="slidenum">
              <a:rPr lang="en-US" altLang="zh-TW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57ECF1C-456D-6E8D-977F-CA78A99ED1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637AADC-1A0F-7B58-86B3-16652E009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A92C9A8-6862-1045-CA0B-B4315E80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6A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D0176-3DDB-BE72-1F0D-B8CCBBF855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64097-A0EF-611D-34B8-2311E8717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EB3D8-E36E-4185-004C-D57725E4D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9B817-A993-42DD-9053-420793AE84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05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089BAB-83BE-B63D-C5C9-6C983BA2D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9BF0F9-F936-ACCF-2392-82778B45F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06D24A-BA55-6AB9-F8C4-80B359286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BD639-947D-439B-89D3-3C784AE759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910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039FA5-2C82-B8F7-C5E7-F4E72F7AC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6BE678-AE50-AA39-FF5D-B9D01B360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547396-3C3E-29A2-6638-CA7A4EE40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B91B9-04C6-4255-B89D-B51B0DC5F9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448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31F46-8E68-0AB1-FF76-5B1689CCD7C2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AD3B0C6-14F6-25AD-9F02-65F92ADE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E5B3-ACE2-4CDE-81EB-572322431E85}" type="datetimeFigureOut">
              <a:rPr lang="zh-HK" altLang="en-US"/>
              <a:pPr>
                <a:defRPr/>
              </a:pPr>
              <a:t>8/12/2024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222E5F-E963-E911-D2C2-4DB5CAB5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25E2CED-629A-DFEE-FF03-76A66E00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4CF66-8926-4724-9AD2-3E3EAA8172FB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6606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BA182B-B7DB-DF24-8A94-A5F15806520B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FB28514-F9DE-6AA1-83EE-1863735F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2C695-4ED3-44FC-84B0-00EEBD5D073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5EDC582-C1AB-D471-46EE-4DF6835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EDF1F6A-BB53-1375-E373-F184A416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F2FDB-4C26-478F-8C26-D264E1AE7E5B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0585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441C8-ACDA-CA9B-E30F-B72B2042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22996-1923-4433-93B9-4F240EE2504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923A9-E18E-9DB9-9A44-C45B4CB3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46CB3-ADEA-3B2B-77FC-B325E51A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A19F6-321F-496D-9891-C41A5866EDE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3232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D25D4B4-B291-D682-6FED-410B71B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A11F-876A-4937-9817-731CFCD389C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B7A416E-060C-F05B-4A93-7775008D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6F69808-5705-17DD-81A8-B0B9543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9D542-C91D-4198-8EE1-6F8342DF71B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0777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24EF65C-EC24-F06D-2C15-C523BFAD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5D09D-B8FB-4BB9-8BC2-AE1BF2C8E9D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73DAE0C-3503-B2C0-AA99-D1B8F7E3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2250E87-822A-BFC8-D3DB-6D5688A1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B29FF-4188-4BF7-8CA7-9338B0EB87D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9587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E829ADA-C613-3C3F-3759-089BB454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4E61F-078E-44F2-99AE-02D3F6391EC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090E9AC-D631-E40F-0810-450A368F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21692D4-622F-B987-0609-F9E75160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F9F3E-2B24-46D7-896E-633386493B80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83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A8AA3735-978A-C9E5-870E-1E6522AC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B0A2E-302E-4E34-85B2-D43150E18D8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256A309-3FD5-158A-8745-80233448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EFB6D87-418E-3FEC-3651-E6850ECA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EF7A4-34A7-4C84-AE03-430BD18276D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44131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BA753DF-174F-0531-0F45-B163BEDE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0256A-5B26-4DD3-8CE8-BBAEFC88E0D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C71D722-035B-65F6-3B3A-97AF2C1F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5DE313B-A504-C350-12A3-83A62B3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2C796-AF45-4D22-8B7F-E51AB4CAB00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1083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E73D78-7AED-B5F8-6F95-353B3C8D3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DFCFFE-35BD-E182-6DD6-4116482805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62562-7215-F370-089C-DDDEFE22D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77516-C6F5-425B-A80D-7C95EF7ABE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21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9445A98-6FC2-9094-2EF1-673669D3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477F5-881D-4366-8FE0-C4B77FD3CF1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13382FB-1540-87BA-87DA-1853DF88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0A46EA6-2BDF-76B0-9403-449C306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71FCB-D5AD-459D-912B-21487C1B712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91994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6FE7A-E800-B72D-FB10-3FC1130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71DC4-6F76-4A5B-AC5C-57555625FD5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495A9-371F-EE52-C06B-D566B6DA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C80AA-6A58-F6E9-C5C2-764A360C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7A3CB-03A3-4C52-B288-38F79C07AB2D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69994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CDA19-B14D-3DBE-E810-4F9B411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4BA79-7696-463B-8EB3-4B3A06D4692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F8BAB-D32F-EFC1-A98E-DD5ACD3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C84D2-10B0-2C43-9018-3CE251B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73696-B3A4-4323-964B-B30DD627FDF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05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A5F616-E39D-1ACD-D210-EAC4B6E1F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2E5B5C-3EFB-5713-DCBB-594A90A1A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F0AF88-D877-F9E9-8B19-700E253E7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5AD87-E13F-4650-BB59-D506DC8E8F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69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E8AA0-D192-7463-831A-0A145D47E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0B26D-4FD1-BDAD-B9DB-E53A4DDCBA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6FEF2-D8F4-0D5B-0D86-235BD7EC1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134BF-573E-4CAC-8B8C-DF39A9E499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EC7DAB-E579-5D43-B932-2E5EDEFB9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D0FAEC-5B94-86BB-A2EF-2F263C8CF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244B28-6512-6B7F-B54C-0D97CE42A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9BBEC-9955-442D-BC84-02A7725427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5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DC12E5-ABDE-F2F8-271C-6337FAEAD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7CB1F7-7D99-7B7F-B151-0A2357211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A5E4E4-EF91-F2F1-D194-125E065E0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4D939-263B-435B-A161-004665F0C3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92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7804D7-0237-2805-E513-8137A5CC9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D7B4FE-5694-4074-778B-744963F3E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3D98D9-9D4B-C074-F577-1E2F91465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F19E7-B478-4413-994D-BA9D9B3BE5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56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7B81A-00A1-99B9-2968-78A142B40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D7346-45C3-BBD0-EDE9-A41AC2853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13A87-55CD-3DDD-87F7-1FF432C7D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6EBEC-3637-4A51-8FF3-D03452DF05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8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F9471-204B-6FB3-8A18-0190C47A5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0400E-64E7-CA36-5EE6-CA34A9A6D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DFDC3-81B3-6EE2-C295-9CEEA4CF7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83C97-2197-4A62-B132-4FA4CD126A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1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460320-CE48-5F56-88B9-472F09CC5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BD6F28-5F1A-DFCE-52FC-BD7635680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F11C89-D2D8-7B95-EC3F-8545CC2FF9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CD39E6-4D68-F62A-DD7C-A4907A7D87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30F48E-CEA7-4385-8E56-F8E569A2B2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39D72E-3F79-423F-8D1E-A2F92DF06E7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023DFBE-A09E-C81C-A1FE-BCDE2293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0B9D6-6FA1-213D-AA8F-7F5D05891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A30653-62B5-1DF6-B8C0-C7AC9D99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080528-37B9-725F-7D05-3B2F29C9D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D6676-A176-3833-0975-9D1B4B8D129B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595340-6A8A-1BDD-CBC7-CF1EF084BEFA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0DAC3A-0D10-A045-95DE-064DCF0A9E6D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00C2FD04-2C0E-EA07-A0A2-D57D27D2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E27081-1203-4B47-2511-72E3D856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50908C-5D47-1814-FC76-01FE73E0B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857A87-E8D1-5F82-C7DB-A1002420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DF064488-1722-4DA2-B061-0CB32D7325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10BB8035-E406-C2F8-2731-C913FF3EDD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DBB0-DE0E-F7C5-7605-ED05B8B0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0713785-DD91-424A-BBA7-F6ADC936654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B5A9B-B98B-6B33-029C-AB6F4E225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E257E5-AE29-5EE0-B013-79AF9C94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7FA9AE4-CC68-4A02-AB56-8A8A9C527F1F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09BC53-C7C0-09EC-2ED3-C010F33D857A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DDD207-5350-4BF4-9F05-9D60658E9FA2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50FA0-641B-CB3E-6ABA-3E4BF369D209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D9156B-9545-6BCB-CA4E-9CF14517D18B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05" r:id="rId3"/>
    <p:sldLayoutId id="2147484404" r:id="rId4"/>
    <p:sldLayoutId id="2147484403" r:id="rId5"/>
    <p:sldLayoutId id="2147484402" r:id="rId6"/>
    <p:sldLayoutId id="2147484401" r:id="rId7"/>
    <p:sldLayoutId id="2147484400" r:id="rId8"/>
    <p:sldLayoutId id="2147484399" r:id="rId9"/>
    <p:sldLayoutId id="2147484398" r:id="rId10"/>
    <p:sldLayoutId id="21474843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_02/Example_02_01e_01.p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6A02_TE_01e_01.pp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00EB89-4C92-89AA-DC39-52AA108F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074988"/>
            <a:ext cx="59055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Summation of a Sequence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7" name="Text Box 23">
            <a:extLst>
              <a:ext uri="{FF2B5EF4-FFF2-40B4-BE49-F238E27FC236}">
                <a16:creationId xmlns:a16="http://schemas.microsoft.com/office/drawing/2014/main" id="{F5C6037C-353C-4F61-70C8-E4662154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875088"/>
            <a:ext cx="6273800" cy="7080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4000" tIns="154800" rIns="2340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HK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0AB19497-C22F-F22A-BAFD-2EB0248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878263"/>
            <a:ext cx="60721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 + …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3BAED2B-586A-995A-992E-0D4CF93E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773113"/>
            <a:ext cx="827246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Consider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sequence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</a:t>
            </a:r>
            <a:r>
              <a:rPr lang="zh-TW" altLang="en-US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...</a:t>
            </a:r>
            <a:r>
              <a:rPr lang="zh-TW" altLang="en-US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where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the general term of the sequence and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1, 2, 3, …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3C5BD9A5-119A-E3C9-EB9E-0F36CB52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527300"/>
            <a:ext cx="82724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can denote the sum of the first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terms of the sequence by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89207E4C-7D4C-F645-F971-B0F6F949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664075"/>
            <a:ext cx="6534150" cy="1517650"/>
          </a:xfrm>
          <a:prstGeom prst="cloudCallout">
            <a:avLst>
              <a:gd name="adj1" fmla="val 60282"/>
              <a:gd name="adj2" fmla="val -357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4AC5FCBA-6F63-2F75-4744-9071DDC3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4870450"/>
            <a:ext cx="53022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sum of the terms of a sequence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called a </a:t>
            </a:r>
            <a:r>
              <a:rPr lang="en-US" altLang="zh-TW" sz="2800" b="1">
                <a:solidFill>
                  <a:srgbClr val="3939FF"/>
                </a:solidFill>
                <a:latin typeface="Arial" panose="020B0604020202020204" pitchFamily="34" charset="0"/>
              </a:rPr>
              <a:t>series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0516071-CE39-35DD-1813-189E3E5F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391025"/>
            <a:ext cx="14986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7D810DAE-DFC3-B46F-89CF-4CD48C53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878263"/>
            <a:ext cx="8683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i.e.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 animBg="1"/>
      <p:bldP spid="62469" grpId="0"/>
      <p:bldP spid="62483" grpId="0"/>
      <p:bldP spid="62486" grpId="0"/>
      <p:bldP spid="8" grpId="0" animBg="1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>
            <a:extLst>
              <a:ext uri="{FF2B5EF4-FFF2-40B4-BE49-F238E27FC236}">
                <a16:creationId xmlns:a16="http://schemas.microsoft.com/office/drawing/2014/main" id="{80FAC05E-030E-2338-2FF4-90DD5DE6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744538"/>
            <a:ext cx="82724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Obviously, the value of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depends on the value of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the number of terms in the sum.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26C71B87-3230-40D0-6A12-E5869C34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89138"/>
            <a:ext cx="23669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(1)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3A664B63-CF53-86C1-04EE-F2CF1979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674938"/>
            <a:ext cx="36115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(2)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366D4B40-502F-7AF2-8607-5BF4F4FA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425825"/>
            <a:ext cx="45513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(3)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858" name="Text Box 10">
            <a:extLst>
              <a:ext uri="{FF2B5EF4-FFF2-40B4-BE49-F238E27FC236}">
                <a16:creationId xmlns:a16="http://schemas.microsoft.com/office/drawing/2014/main" id="{419EF3C7-0164-1C48-DE13-0E062B634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160838"/>
            <a:ext cx="55800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(4)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DDB1C0FD-9F8C-4AB9-8E3B-9F5C65F4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47888"/>
            <a:ext cx="23844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S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(1) is the sum to </a:t>
            </a:r>
            <a:b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</a:b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the first term.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0" name="Text Box 12">
            <a:extLst>
              <a:ext uri="{FF2B5EF4-FFF2-40B4-BE49-F238E27FC236}">
                <a16:creationId xmlns:a16="http://schemas.microsoft.com/office/drawing/2014/main" id="{C8B56185-2041-A0AF-1994-6F90F12F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4638"/>
            <a:ext cx="23907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t"/>
            </a:pP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S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(2) is the sum of </a:t>
            </a:r>
            <a:b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</a:b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the first two terms.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6955898E-84E8-144F-3BCB-1BD2D3541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54413"/>
            <a:ext cx="252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S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(3) is the sum of </a:t>
            </a:r>
            <a:b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</a:b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the first three terms.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341F3355-B25F-4775-C240-ABEAD0AFF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38638"/>
            <a:ext cx="259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S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(4) is the sum of the first four terms.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1B762-6FC0-D4EE-723E-B5379A96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027238"/>
            <a:ext cx="73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395716-2915-E123-F2CD-C6090117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2027238"/>
            <a:ext cx="911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C025A-64E1-0D96-39DB-C4E38865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713038"/>
            <a:ext cx="836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</a:t>
            </a:r>
            <a:endParaRPr lang="zh-HK" altLang="en-US" sz="28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DF33C-107A-5EE9-8B65-D2010D199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463925"/>
            <a:ext cx="720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</a:t>
            </a:r>
            <a:endParaRPr lang="zh-HK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1FD5D5-6917-23A7-88CF-EA06839AD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198938"/>
            <a:ext cx="719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</a:t>
            </a:r>
            <a:endParaRPr lang="zh-HK" altLang="en-US" sz="2800">
              <a:solidFill>
                <a:srgbClr val="FFCC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C8CA2D42-0F58-5296-0681-698F93216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674938"/>
            <a:ext cx="2166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(2)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A935C7D5-111D-A30E-E9E9-946CF7B7E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674938"/>
            <a:ext cx="11826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(2) =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C9546-C671-8190-8FFB-37E76441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713038"/>
            <a:ext cx="74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2BD18378-7B95-F05E-AED2-318CDA82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425825"/>
            <a:ext cx="3317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(3)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EEDB5E2C-558E-4386-3AB4-4E86215A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425825"/>
            <a:ext cx="2022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(3)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B1BD90EE-023B-C6C7-3BCB-B96E5688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425825"/>
            <a:ext cx="1184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(3) =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7D34B7-52E0-B69C-6A48-DA892B55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463925"/>
            <a:ext cx="74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4A091C29-D75C-BF0C-B45E-10D0002A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160838"/>
            <a:ext cx="43989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(4)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CD8B7F00-35FA-27E5-E0D4-7E74C225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160838"/>
            <a:ext cx="3246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(4)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F72DC687-C769-774B-F0B8-A3190440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160838"/>
            <a:ext cx="2214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(4) = </a:t>
            </a:r>
            <a:r>
              <a:rPr lang="en-US" altLang="zh-TW" sz="2800" i="1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53D7CBC-FA99-C501-3848-90FE56BE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160838"/>
            <a:ext cx="1187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latin typeface="Arial" panose="020B0604020202020204" pitchFamily="34" charset="0"/>
                <a:cs typeface="Times New Roman" panose="02020603050405020304" pitchFamily="18" charset="0"/>
              </a:rPr>
              <a:t>(4) = </a:t>
            </a:r>
            <a:endParaRPr lang="en-US" altLang="zh-TW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AB8379-364D-3995-69B7-9581EAFB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198938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AC4C55-A74E-F46A-06AF-13630FA2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2708275"/>
            <a:ext cx="911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0D7A25-2C74-E3AA-DE04-D648073D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457575"/>
            <a:ext cx="83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</a:t>
            </a:r>
            <a:endParaRPr lang="zh-HK" altLang="en-US" sz="28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D64C5E-8A64-BED3-7E8F-215F4F14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3452813"/>
            <a:ext cx="909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F21D1F-E1CC-5B6B-85DD-B6F2C37B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021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</a:t>
            </a:r>
            <a:endParaRPr lang="zh-HK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7EF81A-85B1-69CB-25BA-77C2CA99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4195763"/>
            <a:ext cx="836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33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</a:t>
            </a:r>
            <a:endParaRPr lang="zh-HK" altLang="en-US" sz="28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E1D48C-837C-6441-5E92-1A6B594B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191000"/>
            <a:ext cx="909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CC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53" grpId="0"/>
      <p:bldP spid="78855" grpId="0"/>
      <p:bldP spid="78856" grpId="0"/>
      <p:bldP spid="78858" grpId="0"/>
      <p:bldP spid="78859" grpId="0"/>
      <p:bldP spid="78860" grpId="0"/>
      <p:bldP spid="78861" grpId="0"/>
      <p:bldP spid="78862" grpId="0"/>
      <p:bldP spid="2" grpId="0"/>
      <p:bldP spid="2" grpId="1"/>
      <p:bldP spid="13" grpId="0"/>
      <p:bldP spid="13" grpId="1"/>
      <p:bldP spid="15" grpId="0"/>
      <p:bldP spid="15" grpId="1"/>
      <p:bldP spid="17" grpId="0"/>
      <p:bldP spid="17" grpId="1"/>
      <p:bldP spid="19" grpId="0"/>
      <p:bldP spid="19" grpId="1"/>
      <p:bldP spid="20" grpId="0"/>
      <p:bldP spid="21" grpId="0"/>
      <p:bldP spid="14" grpId="0"/>
      <p:bldP spid="14" grpId="1"/>
      <p:bldP spid="22" grpId="0"/>
      <p:bldP spid="23" grpId="0"/>
      <p:bldP spid="24" grpId="0"/>
      <p:bldP spid="16" grpId="0"/>
      <p:bldP spid="16" grpId="1"/>
      <p:bldP spid="25" grpId="0"/>
      <p:bldP spid="27" grpId="0"/>
      <p:bldP spid="28" grpId="0"/>
      <p:bldP spid="29" grpId="0"/>
      <p:bldP spid="18" grpId="0"/>
      <p:bldP spid="18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7">
            <a:extLst>
              <a:ext uri="{FF2B5EF4-FFF2-40B4-BE49-F238E27FC236}">
                <a16:creationId xmlns:a16="http://schemas.microsoft.com/office/drawing/2014/main" id="{80BB55D0-3389-C316-95D3-CD887ED1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692150"/>
            <a:ext cx="6534150" cy="2376488"/>
          </a:xfrm>
          <a:prstGeom prst="cloudCallout">
            <a:avLst>
              <a:gd name="adj1" fmla="val 60282"/>
              <a:gd name="adj2" fmla="val -357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1771453F-6659-3C98-5636-6C6105C4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962025"/>
            <a:ext cx="530225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Let’s see an example.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 is given that the general term of a sequence is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+ 1. 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Find the value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41E45E-5FE5-8EE0-3044-0EC664A0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8" y="714375"/>
            <a:ext cx="1498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C146BD5E-ECE6-1562-FEF7-5C26DA15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409950"/>
            <a:ext cx="1206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 =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3E9F57D8-3098-72B3-CBEA-9684AD92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408363"/>
            <a:ext cx="65484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51A47F8B-AA8F-05FC-F8FC-51ED7DE5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4040188"/>
            <a:ext cx="75168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(1 + 1) +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 + 1)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 + 1)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 + 1)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42E1E541-292A-82D0-6FFA-79A8691B7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4667250"/>
            <a:ext cx="13160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id="{0E442913-C81A-06CC-19D1-CD42BBCC058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56200"/>
            <a:ext cx="360363" cy="33338"/>
            <a:chOff x="1051" y="3613"/>
            <a:chExt cx="159" cy="21"/>
          </a:xfrm>
        </p:grpSpPr>
        <p:sp>
          <p:nvSpPr>
            <p:cNvPr id="19468" name="Line 38">
              <a:extLst>
                <a:ext uri="{FF2B5EF4-FFF2-40B4-BE49-F238E27FC236}">
                  <a16:creationId xmlns:a16="http://schemas.microsoft.com/office/drawing/2014/main" id="{A1F24A32-359A-1441-E827-A8B4AF533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1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69" name="Line 39">
              <a:extLst>
                <a:ext uri="{FF2B5EF4-FFF2-40B4-BE49-F238E27FC236}">
                  <a16:creationId xmlns:a16="http://schemas.microsoft.com/office/drawing/2014/main" id="{F71302E1-91D7-1990-5C6B-3436FBF8E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3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12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17034E1-ACE6-A997-C79D-D666BDB3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710DEFCB-3A6D-C41D-B5EB-4038713E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28" name="Object 56">
            <a:extLst>
              <a:ext uri="{FF2B5EF4-FFF2-40B4-BE49-F238E27FC236}">
                <a16:creationId xmlns:a16="http://schemas.microsoft.com/office/drawing/2014/main" id="{9EE498B6-5435-9760-0546-8DAB37211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5202238"/>
          <a:ext cx="2460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501" imgH="723586" progId="Equation.3">
                  <p:embed/>
                </p:oleObj>
              </mc:Choice>
              <mc:Fallback>
                <p:oleObj name="方程式" r:id="rId2" imgW="228501" imgH="72358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202238"/>
                        <a:ext cx="2460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">
            <a:extLst>
              <a:ext uri="{FF2B5EF4-FFF2-40B4-BE49-F238E27FC236}">
                <a16:creationId xmlns:a16="http://schemas.microsoft.com/office/drawing/2014/main" id="{57C0F54C-1C31-AB7D-1600-E1315EE1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104900"/>
            <a:ext cx="8358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It is given that the general term of a sequence is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F7F92E4D-0C4E-AAE5-658D-C1E8146D6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03DDD8AC-685A-088C-98F2-EA80E6FAB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1571625"/>
          <a:ext cx="755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80835" imgH="393529" progId="Equation.3">
                  <p:embed/>
                </p:oleObj>
              </mc:Choice>
              <mc:Fallback>
                <p:oleObj name="方程式" r:id="rId4" imgW="38083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571625"/>
                        <a:ext cx="7556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29" name="Group 57">
            <a:extLst>
              <a:ext uri="{FF2B5EF4-FFF2-40B4-BE49-F238E27FC236}">
                <a16:creationId xmlns:a16="http://schemas.microsoft.com/office/drawing/2014/main" id="{E907355D-E1DC-FADD-B9AF-2CED61526DF4}"/>
              </a:ext>
            </a:extLst>
          </p:cNvPr>
          <p:cNvGrpSpPr>
            <a:grpSpLocks/>
          </p:cNvGrpSpPr>
          <p:nvPr/>
        </p:nvGrpSpPr>
        <p:grpSpPr bwMode="auto">
          <a:xfrm>
            <a:off x="1484313" y="6015038"/>
            <a:ext cx="252412" cy="33337"/>
            <a:chOff x="1051" y="3613"/>
            <a:chExt cx="159" cy="21"/>
          </a:xfrm>
        </p:grpSpPr>
        <p:sp>
          <p:nvSpPr>
            <p:cNvPr id="20503" name="Line 38">
              <a:extLst>
                <a:ext uri="{FF2B5EF4-FFF2-40B4-BE49-F238E27FC236}">
                  <a16:creationId xmlns:a16="http://schemas.microsoft.com/office/drawing/2014/main" id="{1A606FD5-248D-951A-E98A-D4776FCF7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1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4" name="Line 39">
              <a:extLst>
                <a:ext uri="{FF2B5EF4-FFF2-40B4-BE49-F238E27FC236}">
                  <a16:creationId xmlns:a16="http://schemas.microsoft.com/office/drawing/2014/main" id="{2E56F2C9-5A9C-F408-EDC1-5C118756E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3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0487" name="Rectangle 45">
            <a:extLst>
              <a:ext uri="{FF2B5EF4-FFF2-40B4-BE49-F238E27FC236}">
                <a16:creationId xmlns:a16="http://schemas.microsoft.com/office/drawing/2014/main" id="{4CA38F25-AA3E-37EF-4504-B799B2EF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700213"/>
            <a:ext cx="647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=        . Find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and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AF1285D-1160-6CC8-6CD9-B804C542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709863"/>
            <a:ext cx="11668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E29D6F52-D93C-1FCE-C6AE-B56C284EA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590925"/>
            <a:ext cx="9286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AD9BD58E-D5CE-6918-F387-F8910C82E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722563"/>
            <a:ext cx="31670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254549FC-13C5-9E80-5D80-0EEAC5C0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598863"/>
            <a:ext cx="56943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 + </a:t>
            </a:r>
            <a:r>
              <a:rPr lang="en-US" altLang="zh-HK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(5)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39A45605-0B0B-38DF-6215-42DC09B9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2708275"/>
            <a:ext cx="495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57B4C16D-5214-C5DF-F2EB-EC71A703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4379913"/>
            <a:ext cx="7000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5F343706-FEDE-14B9-E178-2F077EBC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709863"/>
            <a:ext cx="939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F698F78D-EF3A-42E9-8A1A-EC91BFC4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5270500"/>
            <a:ext cx="4587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79926" name="Object 54">
            <a:extLst>
              <a:ext uri="{FF2B5EF4-FFF2-40B4-BE49-F238E27FC236}">
                <a16:creationId xmlns:a16="http://schemas.microsoft.com/office/drawing/2014/main" id="{A83D706C-B954-326C-04F6-36AE8CD71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5908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44600" imgH="393700" progId="Equation.3">
                  <p:embed/>
                </p:oleObj>
              </mc:Choice>
              <mc:Fallback>
                <p:oleObj name="方程式" r:id="rId6" imgW="1244600" imgH="3937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5908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7" name="Object 55">
            <a:extLst>
              <a:ext uri="{FF2B5EF4-FFF2-40B4-BE49-F238E27FC236}">
                <a16:creationId xmlns:a16="http://schemas.microsoft.com/office/drawing/2014/main" id="{DC25A59D-C39A-AF78-0ECF-2127F1BFE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4268788"/>
          <a:ext cx="42989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171700" imgH="393700" progId="Equation.3">
                  <p:embed/>
                </p:oleObj>
              </mc:Choice>
              <mc:Fallback>
                <p:oleObj name="方程式" r:id="rId8" imgW="2171700" imgH="3937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268788"/>
                        <a:ext cx="42989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30" name="Group 58">
            <a:extLst>
              <a:ext uri="{FF2B5EF4-FFF2-40B4-BE49-F238E27FC236}">
                <a16:creationId xmlns:a16="http://schemas.microsoft.com/office/drawing/2014/main" id="{3A8CDDB0-D76B-777F-D1C8-87D464C39265}"/>
              </a:ext>
            </a:extLst>
          </p:cNvPr>
          <p:cNvGrpSpPr>
            <a:grpSpLocks/>
          </p:cNvGrpSpPr>
          <p:nvPr/>
        </p:nvGrpSpPr>
        <p:grpSpPr bwMode="auto">
          <a:xfrm>
            <a:off x="7278688" y="3214688"/>
            <a:ext cx="177800" cy="33337"/>
            <a:chOff x="1051" y="3613"/>
            <a:chExt cx="159" cy="21"/>
          </a:xfrm>
        </p:grpSpPr>
        <p:sp>
          <p:nvSpPr>
            <p:cNvPr id="20501" name="Line 59">
              <a:extLst>
                <a:ext uri="{FF2B5EF4-FFF2-40B4-BE49-F238E27FC236}">
                  <a16:creationId xmlns:a16="http://schemas.microsoft.com/office/drawing/2014/main" id="{52EE2DCD-17B7-44EE-3B99-C7D737E32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1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2" name="Line 60">
              <a:extLst>
                <a:ext uri="{FF2B5EF4-FFF2-40B4-BE49-F238E27FC236}">
                  <a16:creationId xmlns:a16="http://schemas.microsoft.com/office/drawing/2014/main" id="{D5D8EEDD-3B08-9154-2600-DB4D866C0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363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3" name="Text Box 48">
            <a:extLst>
              <a:ext uri="{FF2B5EF4-FFF2-40B4-BE49-F238E27FC236}">
                <a16:creationId xmlns:a16="http://schemas.microsoft.com/office/drawing/2014/main" id="{63A5DF82-10C1-46D7-4E51-E627ABD5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720975"/>
            <a:ext cx="465137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49">
            <a:extLst>
              <a:ext uri="{FF2B5EF4-FFF2-40B4-BE49-F238E27FC236}">
                <a16:creationId xmlns:a16="http://schemas.microsoft.com/office/drawing/2014/main" id="{E0A95002-517D-BCE5-2D51-2F183EBF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598863"/>
            <a:ext cx="665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8" grpId="0"/>
      <p:bldP spid="79919" grpId="0"/>
      <p:bldP spid="79920" grpId="0"/>
      <p:bldP spid="79921" grpId="0"/>
      <p:bldP spid="79922" grpId="0"/>
      <p:bldP spid="79923" grpId="0"/>
      <p:bldP spid="79924" grpId="0"/>
      <p:bldP spid="79925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601</Words>
  <Application>Microsoft Office PowerPoint</Application>
  <PresentationFormat>如螢幕大小 (4:3)</PresentationFormat>
  <Paragraphs>60</Paragraphs>
  <Slides>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Arial</vt:lpstr>
      <vt:lpstr>新細明體</vt:lpstr>
      <vt:lpstr>Calibri</vt:lpstr>
      <vt:lpstr>Arial Black</vt:lpstr>
      <vt:lpstr>Symbol</vt:lpstr>
      <vt:lpstr>Times New Roman</vt:lpstr>
      <vt:lpstr>Wingdings 3</vt:lpstr>
      <vt:lpstr>佈景主題1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Education Asia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5-Minute Lecture (TE)</dc:title>
  <dc:creator>Pearson Education Asia Limited</dc:creator>
  <cp:lastModifiedBy>Lee Perseus Robin</cp:lastModifiedBy>
  <cp:revision>342</cp:revision>
  <dcterms:created xsi:type="dcterms:W3CDTF">2008-10-21T01:19:13Z</dcterms:created>
  <dcterms:modified xsi:type="dcterms:W3CDTF">2024-12-08T08:09:41Z</dcterms:modified>
</cp:coreProperties>
</file>