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notesMasterIdLst>
    <p:notesMasterId r:id="rId23"/>
  </p:notesMasterIdLst>
  <p:handoutMasterIdLst>
    <p:handoutMasterId r:id="rId24"/>
  </p:handoutMasterIdLst>
  <p:sldIdLst>
    <p:sldId id="264" r:id="rId3"/>
    <p:sldId id="293" r:id="rId4"/>
    <p:sldId id="307" r:id="rId5"/>
    <p:sldId id="336" r:id="rId6"/>
    <p:sldId id="322" r:id="rId7"/>
    <p:sldId id="292" r:id="rId8"/>
    <p:sldId id="323" r:id="rId9"/>
    <p:sldId id="311" r:id="rId10"/>
    <p:sldId id="324" r:id="rId11"/>
    <p:sldId id="337" r:id="rId12"/>
    <p:sldId id="338" r:id="rId13"/>
    <p:sldId id="339" r:id="rId14"/>
    <p:sldId id="328" r:id="rId15"/>
    <p:sldId id="330" r:id="rId16"/>
    <p:sldId id="329" r:id="rId17"/>
    <p:sldId id="340" r:id="rId18"/>
    <p:sldId id="331" r:id="rId19"/>
    <p:sldId id="333" r:id="rId20"/>
    <p:sldId id="334" r:id="rId21"/>
    <p:sldId id="335" r:id="rId22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1pPr>
    <a:lvl2pPr marL="457200"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2pPr>
    <a:lvl3pPr marL="914400"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3pPr>
    <a:lvl4pPr marL="1371600"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4pPr>
    <a:lvl5pPr marL="1828800" algn="l" rtl="0" fontAlgn="base">
      <a:spcBef>
        <a:spcPct val="50000"/>
      </a:spcBef>
      <a:spcAft>
        <a:spcPct val="0"/>
      </a:spcAft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5pPr>
    <a:lvl6pPr marL="2286000" algn="l" defTabSz="914400" rtl="0" eaLnBrk="1" latinLnBrk="0" hangingPunct="1"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6pPr>
    <a:lvl7pPr marL="2743200" algn="l" defTabSz="914400" rtl="0" eaLnBrk="1" latinLnBrk="0" hangingPunct="1"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7pPr>
    <a:lvl8pPr marL="3200400" algn="l" defTabSz="914400" rtl="0" eaLnBrk="1" latinLnBrk="0" hangingPunct="1"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8pPr>
    <a:lvl9pPr marL="3657600" algn="l" defTabSz="914400" rtl="0" eaLnBrk="1" latinLnBrk="0" hangingPunct="1">
      <a:defRPr kumimoji="1" sz="2800" 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4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2178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pos="4453">
          <p15:clr>
            <a:srgbClr val="A4A3A4"/>
          </p15:clr>
        </p15:guide>
        <p15:guide id="6" pos="474">
          <p15:clr>
            <a:srgbClr val="A4A3A4"/>
          </p15:clr>
        </p15:guide>
        <p15:guide id="7" pos="475">
          <p15:clr>
            <a:srgbClr val="A4A3A4"/>
          </p15:clr>
        </p15:guide>
        <p15:guide id="8" pos="308">
          <p15:clr>
            <a:srgbClr val="A4A3A4"/>
          </p15:clr>
        </p15:guide>
        <p15:guide id="9" pos="2852">
          <p15:clr>
            <a:srgbClr val="A4A3A4"/>
          </p15:clr>
        </p15:guide>
        <p15:guide id="10" pos="30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FF99"/>
    <a:srgbClr val="FFDB75"/>
    <a:srgbClr val="FFCCFF"/>
    <a:srgbClr val="FF6600"/>
    <a:srgbClr val="FF0000"/>
    <a:srgbClr val="33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7175" autoAdjust="0"/>
  </p:normalViewPr>
  <p:slideViewPr>
    <p:cSldViewPr snapToGrid="0">
      <p:cViewPr varScale="1">
        <p:scale>
          <a:sx n="101" d="100"/>
          <a:sy n="101" d="100"/>
        </p:scale>
        <p:origin x="-90" y="-180"/>
      </p:cViewPr>
      <p:guideLst>
        <p:guide orient="horz" pos="1740"/>
        <p:guide orient="horz" pos="259"/>
        <p:guide orient="horz" pos="2178"/>
        <p:guide orient="horz" pos="802"/>
        <p:guide pos="4453"/>
        <p:guide pos="474"/>
        <p:guide pos="475"/>
        <p:guide pos="308"/>
        <p:guide pos="2852"/>
        <p:guide pos="30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9" d="100"/>
          <a:sy n="39" d="100"/>
        </p:scale>
        <p:origin x="-1434" y="-102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2D79FD9-5B0F-0321-4053-FEB4FC14C3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E3AF03F-93E3-3C31-2A32-CAD56CA0AA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26920C4-94BC-3FA1-8F8C-B78D130AC5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F5E2A0FA-D8FA-40E8-B82F-1BF1FBFB69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/>
            </a:lvl1pPr>
          </a:lstStyle>
          <a:p>
            <a:fld id="{E99271FE-3BFE-49C4-B537-04DD82C1A91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34E803E-D478-DEBD-C022-13C18DC630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D0072C2-7E0B-CD17-B032-B236E111F4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A76445DA-312D-F681-0FC5-C7E2601D515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C3170B86-95B3-F382-F332-80ED294F64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9E47CF60-AEE2-D544-EC92-2B37B08194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i="0">
                <a:latin typeface="Arial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15438134-1A15-4178-F9B7-0B713CF679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i="0"/>
            </a:lvl1pPr>
          </a:lstStyle>
          <a:p>
            <a:fld id="{088BDAAB-BBC8-49D0-AC46-3E2D3780511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D940CE5-0237-27B5-E614-0A4C39BD2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46059D5-FB54-4C10-884B-A90D3E02E099}" type="slidenum">
              <a:rPr lang="en-US" altLang="zh-TW"/>
              <a:pPr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CA8E5C9-0AB3-8D60-630D-1276A46BC2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3DC8D09-3FFF-506F-9296-2AB069455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Title page: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Font size 36, bold, theme color of the chapter (red for geometry, blue for algebra, green for statistics)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7A23A53-E93D-5ACD-DC5C-C181EC3B9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812800"/>
            <a:ext cx="17795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</a:t>
            </a:r>
            <a:r>
              <a:rPr lang="en-US" altLang="zh-TW" sz="1400" b="1" dirty="0" err="1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6A</a:t>
            </a: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Chapter 2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1FC3E-DD37-76A0-EE6B-09445D12D5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DED08-77AD-DAB2-EAFB-3FA096A9F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13989-ECF4-9FC9-0DD8-055E64E460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5AEFC-0973-459C-8CC4-9F88C9DBD77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360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06DFCB-2210-A3D6-7B17-3EA17A6C62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A20E02-D83E-51C9-9F06-23D640873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97F753-DB60-640A-C02C-1E17C0512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FA3A4-A453-414E-B6BA-585EFD9A51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219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73232D-F5C9-BAC7-1235-98748913B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C14D13-89FB-20F1-4156-00C816A05A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51DA12-DC7E-D71C-E967-5336CD6311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658D-C026-4B31-8E85-1CB94CA469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0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28CA0A-9AC0-6789-6A33-4F4EE3E9E9FD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AF02CBE-0C49-8E98-C04F-2795E70D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20C2D-A5FA-4ABB-BBA7-A8CFD201A936}" type="datetimeFigureOut">
              <a:rPr lang="zh-HK" altLang="en-US"/>
              <a:pPr>
                <a:defRPr/>
              </a:pPr>
              <a:t>8/12/2024</a:t>
            </a:fld>
            <a:endParaRPr lang="zh-HK" altLang="en-US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0B21D35-4C28-3010-17D4-24B17DD7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87C6BEE-3E6D-9CE6-0383-7B2BFF4B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BB3CB-DA15-46B5-ADD4-025D7FCCAB3E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122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240025-E3F9-8E35-D9D6-4F6E79BEC1F9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C166C7B-1F4C-3324-2D78-DED21B54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D8A34-8A87-440F-B094-82BDA4F58676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27A5D01-0371-4680-B2F3-0559991F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1C305B5-AC91-5F87-DA72-0E1DB1F3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8B9CC-A87C-4123-B285-347D790E3E4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81113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45C8D-BFE6-3F1C-49E1-4F1F5D52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1627E-1CF2-40B5-8086-6F7236FF89DF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06EED8-9584-26CE-A987-2B7A7F5C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BC55F-BA48-1723-B487-80C1F8B1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6E0AE-91E7-4669-B13B-AF6004B65F5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21160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5C2CC86-D3FE-BA55-48C6-529EE9C4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2D1FC-3095-438C-96D2-8A087736DA8C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A96F2AC-D301-36A1-A494-51B4C58A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A171039-82D8-E1D9-3F2C-9D318E0E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FD8B8-064F-4C18-AFCB-357701407C1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7102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1615B6D-8FB6-77E2-72D8-02EE698A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3264F-0CED-4929-8B51-358DEFEB0AE3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839355FB-6B11-200C-1764-FC695B18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13B29EE-6114-278B-8EF5-6C7CC461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F30B3-2E11-4AC8-BAD5-23383BBADD83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075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88CB2131-1310-5E53-FDA4-D5F9C939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FBE3F-E224-4594-B4F5-8978588FF548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CAEFC81-CC7B-94A4-1C47-35915668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C9201429-FC4C-2ABD-8171-40B17F28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21586-E3B8-4A4D-AD09-61DC8BBB220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01721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F6C51CB5-2338-D6BB-EC14-A8456166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6887-A89C-4045-8B96-137AFB13B060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E31C3A84-900C-125E-9119-ACCE913C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DC26C838-EC05-609E-963C-424EC8B5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1E84-0DEA-4786-9307-A336B586E97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8654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9244E7C-2A87-D99D-B1C2-1CA61E70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34A42-A9D6-4158-9451-22333F480BC7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644CE00-6FF9-B40E-0196-F39BC91A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45FFBC59-C94A-FBD2-309B-6FBC0871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67D15-BC1D-49F2-8F26-C262D3D25280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792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E324FF-9A90-CD0B-C999-2AAA43323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F147E4-B1C9-F9D9-8659-04B32DF37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AC51AD-2FCE-FD22-3FBA-4A3B02AE6D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7A318-F84F-4026-832F-2EB4BB638B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110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74D954B-E21B-AACA-E224-59F680C8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6C932-D31C-4C9E-A516-C331CF0A108D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C96EE9A-036E-4348-E49D-0C8F2FF8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A237CA4-3EAF-56E3-B863-95BB9CB4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81012-AB5B-40C5-A29B-921E295CCC9E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996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82B1B-48C3-7DFA-1A9D-C08B6367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C0A60-6640-4944-8065-BE0F67DA5755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516E15-D270-B779-BFEA-378D5820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EAB54-16C4-4DBE-C67D-874D685F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B2257-78F1-4C9B-ADEF-1BEC6982CCCF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75454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B208F-64FA-29B0-449C-F0534DA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57774-0762-42B3-A211-1145C86F07CB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34E39-F95C-8A22-EE45-0FE11331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4CB32-FA28-0F73-2BAF-3CE2EF3C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7B3E1-EFB0-4BEE-A78D-B6DC440B0B4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9787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1894E3-80A0-210E-B189-8656AD9547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FBEAB3-5493-8304-9DAB-C79EACA395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46366A-1A44-9EC9-CE4B-1F2161FA8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D3DB1-A90A-42B0-BA7A-3C8F53805A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353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00F3B7-E636-172A-2197-CA2DBB6453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9DA4C-2AAD-0703-16CC-4C3AA5501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9ABC3-1969-D410-29AB-D4D90D7B9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26A6A-8295-477B-A5CD-38F6A16AA8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35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77C05B-68B8-DA89-2EC5-D92A097178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CEB48F-A465-5A70-16DD-97F6438B87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4E2B5A1-B162-BC42-4202-8D8115E116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EDB1D-5C2E-4A1D-B075-A7997CD4A9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42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A2231E-AA94-1235-CCF3-0F439BB93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FA1FBE-D158-0680-4D54-0D671561E1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D46848-0507-8C34-EDC9-291BFD6FD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B729F-502E-4BF8-8C0C-0E66A5568D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66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090130-E342-4C0A-2992-EFFE66C20D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0D9FAB-D029-2B66-DE64-2134CAEBA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D5FAD4-0640-6014-E84B-5C52A66C9D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0C90F-9CBF-444F-9DC8-02063249C9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3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D717E3-DE61-1CA7-6406-E01060D53B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9809-9A3E-E467-2A3A-73B203588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F7FC0-CE49-BFB2-F1C9-1EA224A58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3A951-7883-46FE-965F-7E0B2C6D1C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55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495F8-1B2C-3D16-CFE8-A59C4B589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721A0-1422-EFC4-468D-374E87F8D5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8CD46-FA76-C915-6DC5-A84DD5728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173BE-92AD-4301-8660-EFE1871408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58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A73F78-1283-A007-29CB-C4DD29B54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05891F-16F3-A889-ED21-BE79E5BC8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E2465B-6699-462D-AC12-F1779EF0F6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43CBED-FF86-F2A5-C9EC-ACE9B82D8B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3202DB-8257-673C-D834-3A045A6253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F9E10D-1C99-4FDD-9256-95EA6960898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3EFDACF-F81A-C58E-5B83-6576D5878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90FF6B-BA4B-BB2F-CB10-EF60A3356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A96314-4FC3-F836-AA81-A62945FBF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7564E1-30E7-0AF0-3B23-4C6A1EEE4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BC4627-CB7B-9F6C-7C7E-3E6F170B6AE5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8D0B312-122C-DC14-B101-C37DB533263E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5F4801-DD56-97EC-9596-87529C4C38E6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038" name="Text Box 7">
            <a:extLst>
              <a:ext uri="{FF2B5EF4-FFF2-40B4-BE49-F238E27FC236}">
                <a16:creationId xmlns:a16="http://schemas.microsoft.com/office/drawing/2014/main" id="{3F68D5CC-F3FC-EB1F-BC8D-0EC4AD859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>
                <a:solidFill>
                  <a:srgbClr val="076B9E"/>
                </a:solidFill>
                <a:latin typeface="Arial Black" pitchFamily="34" charset="0"/>
              </a:rPr>
              <a:t>Book 4B Chapter 12</a:t>
            </a:r>
          </a:p>
        </p:txBody>
      </p:sp>
      <p:sp>
        <p:nvSpPr>
          <p:cNvPr id="1039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982E29-163A-B3F0-037C-0C4C0450B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HK" altLang="zh-HK" sz="1800"/>
          </a:p>
        </p:txBody>
      </p:sp>
      <p:sp>
        <p:nvSpPr>
          <p:cNvPr id="1040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D3C9DB-9DD7-1036-B054-8FA508B35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HK" altLang="zh-HK" sz="1800"/>
          </a:p>
        </p:txBody>
      </p:sp>
      <p:sp>
        <p:nvSpPr>
          <p:cNvPr id="1041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4DEF70D-FF88-CD71-87BA-76B9692BC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HK" altLang="zh-HK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D2D7F453-B732-3759-45EB-0FED77DE38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599067E9-FC2C-5C7A-F3D4-3AAA5F4FCA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FD86DD-C489-A5BC-282D-02FE7BC9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95311F33-5BA9-4430-AC11-C753C4034D52}" type="datetimeFigureOut">
              <a:rPr lang="zh-HK" altLang="en-US"/>
              <a:pPr>
                <a:defRPr/>
              </a:pPr>
              <a:t>8/12/2024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8F341D-BE91-B49C-8912-F6A1A762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12866B-D160-779A-817B-24D86EB87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195E1F7-B240-424A-8D36-070B0C952EF1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84D792-D7E7-6804-38C2-0DFEBE7C36AE}"/>
              </a:ext>
            </a:extLst>
          </p:cNvPr>
          <p:cNvSpPr/>
          <p:nvPr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8393ACB-4BA0-FDC4-5684-896269CBDC9C}"/>
              </a:ext>
            </a:extLst>
          </p:cNvPr>
          <p:cNvSpPr/>
          <p:nvPr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935270F-1AB2-9C7A-D21B-8B70D35F43F4}"/>
              </a:ext>
            </a:extLst>
          </p:cNvPr>
          <p:cNvSpPr/>
          <p:nvPr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EC772C-DB6E-DDC2-1773-5A0150FDE9AC}"/>
              </a:ext>
            </a:extLst>
          </p:cNvPr>
          <p:cNvSpPr/>
          <p:nvPr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  <p:sldLayoutId id="2147484160" r:id="rId9"/>
    <p:sldLayoutId id="2147484161" r:id="rId10"/>
    <p:sldLayoutId id="21474841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8.xml"/><Relationship Id="rId6" Type="http://schemas.openxmlformats.org/officeDocument/2006/relationships/hyperlink" Target="6A02_TE_02e_01.ppt" TargetMode="External"/><Relationship Id="rId5" Type="http://schemas.openxmlformats.org/officeDocument/2006/relationships/image" Target="../media/image14.png"/><Relationship Id="rId4" Type="http://schemas.openxmlformats.org/officeDocument/2006/relationships/hyperlink" Target="Example_02/Example_02_02e_01.pp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21F828E1-8BA0-B2A9-4BC0-AC92EC5F4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2833688"/>
            <a:ext cx="565308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HK" sz="3600" b="1" i="0">
                <a:solidFill>
                  <a:srgbClr val="003399"/>
                </a:solidFill>
                <a:sym typeface="Symbol" panose="05050102010706020507" pitchFamily="18" charset="2"/>
              </a:rPr>
              <a:t>Summation of an </a:t>
            </a:r>
            <a:r>
              <a:rPr lang="en-US" altLang="zh-TW" sz="3600" b="1" i="0">
                <a:solidFill>
                  <a:srgbClr val="003399"/>
                </a:solidFill>
                <a:sym typeface="Symbol" panose="05050102010706020507" pitchFamily="18" charset="2"/>
              </a:rPr>
              <a:t>Arithmetic Se</a:t>
            </a:r>
            <a:r>
              <a:rPr lang="en-US" altLang="zh-HK" sz="3600" b="1" i="0">
                <a:solidFill>
                  <a:srgbClr val="003399"/>
                </a:solidFill>
                <a:sym typeface="Symbol" panose="05050102010706020507" pitchFamily="18" charset="2"/>
              </a:rPr>
              <a:t>quence</a:t>
            </a:r>
            <a:endParaRPr lang="en-US" altLang="zh-TW" sz="3600" b="1" i="0">
              <a:solidFill>
                <a:srgbClr val="00339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>
            <a:extLst>
              <a:ext uri="{FF2B5EF4-FFF2-40B4-BE49-F238E27FC236}">
                <a16:creationId xmlns:a16="http://schemas.microsoft.com/office/drawing/2014/main" id="{72C58C58-4FFA-94CB-82CB-794E6287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273175"/>
            <a:ext cx="2809875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5603" name="Object 422">
            <a:extLst>
              <a:ext uri="{FF2B5EF4-FFF2-40B4-BE49-F238E27FC236}">
                <a16:creationId xmlns:a16="http://schemas.microsoft.com/office/drawing/2014/main" id="{1B14C8EB-EB93-46BF-95E1-3110DFC38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1452563"/>
          <a:ext cx="10842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02865" imgH="723586" progId="Equation.3">
                  <p:embed/>
                </p:oleObj>
              </mc:Choice>
              <mc:Fallback>
                <p:oleObj name="方程式" r:id="rId2" imgW="1002865" imgH="723586" progId="Equation.3">
                  <p:embed/>
                  <p:pic>
                    <p:nvPicPr>
                      <p:cNvPr id="0" name="Object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452563"/>
                        <a:ext cx="10842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30">
            <a:extLst>
              <a:ext uri="{FF2B5EF4-FFF2-40B4-BE49-F238E27FC236}">
                <a16:creationId xmlns:a16="http://schemas.microsoft.com/office/drawing/2014/main" id="{2C3A0E86-4806-CAF2-66FA-ED31E5FA3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617663"/>
            <a:ext cx="1184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25605" name="Rectangle 32">
            <a:extLst>
              <a:ext uri="{FF2B5EF4-FFF2-40B4-BE49-F238E27FC236}">
                <a16:creationId xmlns:a16="http://schemas.microsoft.com/office/drawing/2014/main" id="{19D28FDA-2C08-6B61-5288-52C4A1918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1273175"/>
            <a:ext cx="3963987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5606" name="Object 11">
            <a:extLst>
              <a:ext uri="{FF2B5EF4-FFF2-40B4-BE49-F238E27FC236}">
                <a16:creationId xmlns:a16="http://schemas.microsoft.com/office/drawing/2014/main" id="{9AFCEC56-ECA7-AFB0-9BFB-0053B3D19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1423988"/>
          <a:ext cx="34147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908300" imgH="723900" progId="Equation.3">
                  <p:embed/>
                </p:oleObj>
              </mc:Choice>
              <mc:Fallback>
                <p:oleObj name="方程式" r:id="rId4" imgW="2908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423988"/>
                        <a:ext cx="34147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AutoShape 27">
            <a:extLst>
              <a:ext uri="{FF2B5EF4-FFF2-40B4-BE49-F238E27FC236}">
                <a16:creationId xmlns:a16="http://schemas.microsoft.com/office/drawing/2014/main" id="{C2A6E502-A722-90C9-5A05-65F4F2F0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241675"/>
            <a:ext cx="6548437" cy="2622550"/>
          </a:xfrm>
          <a:prstGeom prst="cloudCallout">
            <a:avLst>
              <a:gd name="adj1" fmla="val 62486"/>
              <a:gd name="adj2" fmla="val -987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</a:endParaRPr>
          </a:p>
        </p:txBody>
      </p:sp>
      <p:pic>
        <p:nvPicPr>
          <p:cNvPr id="25608" name="Picture 39">
            <a:extLst>
              <a:ext uri="{FF2B5EF4-FFF2-40B4-BE49-F238E27FC236}">
                <a16:creationId xmlns:a16="http://schemas.microsoft.com/office/drawing/2014/main" id="{466238C4-A3FC-E436-9033-0420A6E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589338"/>
            <a:ext cx="21145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8">
            <a:extLst>
              <a:ext uri="{FF2B5EF4-FFF2-40B4-BE49-F238E27FC236}">
                <a16:creationId xmlns:a16="http://schemas.microsoft.com/office/drawing/2014/main" id="{8BC37453-0224-B076-CDC1-7BC7195E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700463"/>
            <a:ext cx="5354638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When the number of terms 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, the first term </a:t>
            </a:r>
            <a:r>
              <a:rPr lang="en-US" altLang="zh-HK" sz="2400">
                <a:latin typeface="Arial" panose="020B0604020202020204" pitchFamily="34" charset="0"/>
              </a:rPr>
              <a:t>a </a:t>
            </a:r>
            <a:r>
              <a:rPr lang="en-US" altLang="zh-HK" sz="2400" i="0">
                <a:latin typeface="Arial" panose="020B0604020202020204" pitchFamily="34" charset="0"/>
              </a:rPr>
              <a:t>and the last term </a:t>
            </a:r>
            <a:r>
              <a:rPr lang="en-US" altLang="zh-HK" sz="2400">
                <a:latin typeface="Times New Roman" panose="02020603050405020304" pitchFamily="18" charset="0"/>
              </a:rPr>
              <a:t>l</a:t>
            </a:r>
            <a:r>
              <a:rPr lang="en-US" altLang="zh-HK" sz="2400" i="0">
                <a:latin typeface="Arial" panose="020B0604020202020204" pitchFamily="34" charset="0"/>
              </a:rPr>
              <a:t> of an arithmetic sequence are known, </a:t>
            </a:r>
            <a:br>
              <a:rPr lang="en-US" altLang="zh-HK" sz="2400" i="0">
                <a:latin typeface="Arial" panose="020B0604020202020204" pitchFamily="34" charset="0"/>
              </a:rPr>
            </a:br>
            <a:r>
              <a:rPr lang="en-US" altLang="zh-HK" sz="2400" i="0">
                <a:latin typeface="Arial" panose="020B0604020202020204" pitchFamily="34" charset="0"/>
              </a:rPr>
              <a:t>we use this formula to find </a:t>
            </a:r>
            <a:r>
              <a:rPr lang="en-US" altLang="zh-HK" sz="2400">
                <a:latin typeface="Arial" panose="020B0604020202020204" pitchFamily="34" charset="0"/>
              </a:rPr>
              <a:t>S</a:t>
            </a:r>
            <a:r>
              <a:rPr lang="en-US" altLang="zh-HK" sz="2400" i="0">
                <a:latin typeface="Arial" panose="020B0604020202020204" pitchFamily="34" charset="0"/>
              </a:rPr>
              <a:t>(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B87BAD-EC8C-7BCD-B94C-B6279060B282}"/>
              </a:ext>
            </a:extLst>
          </p:cNvPr>
          <p:cNvSpPr/>
          <p:nvPr/>
        </p:nvSpPr>
        <p:spPr>
          <a:xfrm>
            <a:off x="417513" y="1273175"/>
            <a:ext cx="2809875" cy="1096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0">
            <a:extLst>
              <a:ext uri="{FF2B5EF4-FFF2-40B4-BE49-F238E27FC236}">
                <a16:creationId xmlns:a16="http://schemas.microsoft.com/office/drawing/2014/main" id="{5673535D-4D31-F1CC-55D8-898F1E796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273175"/>
            <a:ext cx="2809875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6627" name="Object 422">
            <a:extLst>
              <a:ext uri="{FF2B5EF4-FFF2-40B4-BE49-F238E27FC236}">
                <a16:creationId xmlns:a16="http://schemas.microsoft.com/office/drawing/2014/main" id="{92C3EA84-0345-EF85-88CB-32611FBF1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1452563"/>
          <a:ext cx="10842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02865" imgH="723586" progId="Equation.3">
                  <p:embed/>
                </p:oleObj>
              </mc:Choice>
              <mc:Fallback>
                <p:oleObj name="方程式" r:id="rId2" imgW="1002865" imgH="723586" progId="Equation.3">
                  <p:embed/>
                  <p:pic>
                    <p:nvPicPr>
                      <p:cNvPr id="0" name="Object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452563"/>
                        <a:ext cx="10842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30">
            <a:extLst>
              <a:ext uri="{FF2B5EF4-FFF2-40B4-BE49-F238E27FC236}">
                <a16:creationId xmlns:a16="http://schemas.microsoft.com/office/drawing/2014/main" id="{B9C02A6F-C85B-BFA8-1A62-AEA7CEB51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617663"/>
            <a:ext cx="1184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26629" name="Rectangle 32">
            <a:extLst>
              <a:ext uri="{FF2B5EF4-FFF2-40B4-BE49-F238E27FC236}">
                <a16:creationId xmlns:a16="http://schemas.microsoft.com/office/drawing/2014/main" id="{BE5DE900-6D05-9EE8-C59B-366BF7C9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1273175"/>
            <a:ext cx="3963987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6630" name="Object 11">
            <a:extLst>
              <a:ext uri="{FF2B5EF4-FFF2-40B4-BE49-F238E27FC236}">
                <a16:creationId xmlns:a16="http://schemas.microsoft.com/office/drawing/2014/main" id="{61D26439-40DD-8FFC-E7DB-3D3300CE5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1423988"/>
          <a:ext cx="34147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908300" imgH="723900" progId="Equation.3">
                  <p:embed/>
                </p:oleObj>
              </mc:Choice>
              <mc:Fallback>
                <p:oleObj name="方程式" r:id="rId4" imgW="2908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423988"/>
                        <a:ext cx="34147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AutoShape 27">
            <a:extLst>
              <a:ext uri="{FF2B5EF4-FFF2-40B4-BE49-F238E27FC236}">
                <a16:creationId xmlns:a16="http://schemas.microsoft.com/office/drawing/2014/main" id="{DF6BF5C6-4668-1596-B45A-4EDD128C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241675"/>
            <a:ext cx="6548437" cy="2622550"/>
          </a:xfrm>
          <a:prstGeom prst="cloudCallout">
            <a:avLst>
              <a:gd name="adj1" fmla="val 62486"/>
              <a:gd name="adj2" fmla="val -987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</a:endParaRPr>
          </a:p>
        </p:txBody>
      </p:sp>
      <p:pic>
        <p:nvPicPr>
          <p:cNvPr id="26632" name="Picture 39">
            <a:extLst>
              <a:ext uri="{FF2B5EF4-FFF2-40B4-BE49-F238E27FC236}">
                <a16:creationId xmlns:a16="http://schemas.microsoft.com/office/drawing/2014/main" id="{F3C073F4-BD87-AB0A-CF7A-9DD49D45C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589338"/>
            <a:ext cx="21145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8">
            <a:extLst>
              <a:ext uri="{FF2B5EF4-FFF2-40B4-BE49-F238E27FC236}">
                <a16:creationId xmlns:a16="http://schemas.microsoft.com/office/drawing/2014/main" id="{227C8A22-66D1-9DE7-3765-30E58E4F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649663"/>
            <a:ext cx="5354638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When the number of terms 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, the first term </a:t>
            </a:r>
            <a:r>
              <a:rPr lang="en-US" altLang="zh-HK" sz="2400">
                <a:latin typeface="Arial" panose="020B0604020202020204" pitchFamily="34" charset="0"/>
              </a:rPr>
              <a:t>a </a:t>
            </a:r>
            <a:r>
              <a:rPr lang="en-US" altLang="zh-HK" sz="2400" i="0">
                <a:latin typeface="Arial" panose="020B0604020202020204" pitchFamily="34" charset="0"/>
              </a:rPr>
              <a:t>and the common difference </a:t>
            </a:r>
            <a:r>
              <a:rPr lang="en-US" altLang="zh-HK" sz="2400">
                <a:latin typeface="Arial" panose="020B0604020202020204" pitchFamily="34" charset="0"/>
              </a:rPr>
              <a:t>d</a:t>
            </a:r>
            <a:r>
              <a:rPr lang="en-US" altLang="zh-HK" sz="2400" i="0">
                <a:latin typeface="Arial" panose="020B0604020202020204" pitchFamily="34" charset="0"/>
              </a:rPr>
              <a:t> of an arithmetic sequence are known, </a:t>
            </a:r>
            <a:br>
              <a:rPr lang="en-US" altLang="zh-HK" sz="2400" i="0">
                <a:latin typeface="Arial" panose="020B0604020202020204" pitchFamily="34" charset="0"/>
              </a:rPr>
            </a:br>
            <a:r>
              <a:rPr lang="en-US" altLang="zh-HK" sz="2400" i="0">
                <a:latin typeface="Arial" panose="020B0604020202020204" pitchFamily="34" charset="0"/>
              </a:rPr>
              <a:t>we use this formula to find </a:t>
            </a:r>
            <a:r>
              <a:rPr lang="en-US" altLang="zh-HK" sz="2400">
                <a:latin typeface="Arial" panose="020B0604020202020204" pitchFamily="34" charset="0"/>
              </a:rPr>
              <a:t>S</a:t>
            </a:r>
            <a:r>
              <a:rPr lang="en-US" altLang="zh-HK" sz="2400" i="0">
                <a:latin typeface="Arial" panose="020B0604020202020204" pitchFamily="34" charset="0"/>
              </a:rPr>
              <a:t>(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8667EE-18EE-1C4C-57AA-2AD16C3F380D}"/>
              </a:ext>
            </a:extLst>
          </p:cNvPr>
          <p:cNvSpPr/>
          <p:nvPr/>
        </p:nvSpPr>
        <p:spPr>
          <a:xfrm>
            <a:off x="4289425" y="1273175"/>
            <a:ext cx="3963988" cy="1096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>
            <a:extLst>
              <a:ext uri="{FF2B5EF4-FFF2-40B4-BE49-F238E27FC236}">
                <a16:creationId xmlns:a16="http://schemas.microsoft.com/office/drawing/2014/main" id="{4F69D266-2607-997C-1529-362006AD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273175"/>
            <a:ext cx="2809875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7651" name="Object 422">
            <a:extLst>
              <a:ext uri="{FF2B5EF4-FFF2-40B4-BE49-F238E27FC236}">
                <a16:creationId xmlns:a16="http://schemas.microsoft.com/office/drawing/2014/main" id="{ECB01AEC-45A0-D402-10A8-7720E08EB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1452563"/>
          <a:ext cx="10842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02865" imgH="723586" progId="Equation.3">
                  <p:embed/>
                </p:oleObj>
              </mc:Choice>
              <mc:Fallback>
                <p:oleObj name="方程式" r:id="rId2" imgW="1002865" imgH="723586" progId="Equation.3">
                  <p:embed/>
                  <p:pic>
                    <p:nvPicPr>
                      <p:cNvPr id="0" name="Object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452563"/>
                        <a:ext cx="10842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30">
            <a:extLst>
              <a:ext uri="{FF2B5EF4-FFF2-40B4-BE49-F238E27FC236}">
                <a16:creationId xmlns:a16="http://schemas.microsoft.com/office/drawing/2014/main" id="{DDF06FDC-A830-E1E3-6923-F9BA70530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617663"/>
            <a:ext cx="1184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27653" name="Rectangle 32">
            <a:extLst>
              <a:ext uri="{FF2B5EF4-FFF2-40B4-BE49-F238E27FC236}">
                <a16:creationId xmlns:a16="http://schemas.microsoft.com/office/drawing/2014/main" id="{E7D97E82-1057-705A-E934-C5450C7D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1273175"/>
            <a:ext cx="3963987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7654" name="Object 11">
            <a:extLst>
              <a:ext uri="{FF2B5EF4-FFF2-40B4-BE49-F238E27FC236}">
                <a16:creationId xmlns:a16="http://schemas.microsoft.com/office/drawing/2014/main" id="{79C88D8E-4E65-2897-4B9D-95FFDC3DF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1423988"/>
          <a:ext cx="34147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908300" imgH="723900" progId="Equation.3">
                  <p:embed/>
                </p:oleObj>
              </mc:Choice>
              <mc:Fallback>
                <p:oleObj name="方程式" r:id="rId4" imgW="2908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423988"/>
                        <a:ext cx="34147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AutoShape 27">
            <a:extLst>
              <a:ext uri="{FF2B5EF4-FFF2-40B4-BE49-F238E27FC236}">
                <a16:creationId xmlns:a16="http://schemas.microsoft.com/office/drawing/2014/main" id="{1D520056-13E1-8190-B554-080192BAF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959225"/>
            <a:ext cx="5881687" cy="1300163"/>
          </a:xfrm>
          <a:prstGeom prst="cloudCallout">
            <a:avLst>
              <a:gd name="adj1" fmla="val 71671"/>
              <a:gd name="adj2" fmla="val -17019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</a:endParaRPr>
          </a:p>
        </p:txBody>
      </p:sp>
      <p:pic>
        <p:nvPicPr>
          <p:cNvPr id="27656" name="Picture 39">
            <a:extLst>
              <a:ext uri="{FF2B5EF4-FFF2-40B4-BE49-F238E27FC236}">
                <a16:creationId xmlns:a16="http://schemas.microsoft.com/office/drawing/2014/main" id="{B7E72D27-4413-FB63-A29A-AC897606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589338"/>
            <a:ext cx="21145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8">
            <a:extLst>
              <a:ext uri="{FF2B5EF4-FFF2-40B4-BE49-F238E27FC236}">
                <a16:creationId xmlns:a16="http://schemas.microsoft.com/office/drawing/2014/main" id="{E80C06C0-B89A-E244-399A-691631E8F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4322763"/>
            <a:ext cx="53546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</a:rPr>
              <a:t>Let’s study the following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4">
            <a:extLst>
              <a:ext uri="{FF2B5EF4-FFF2-40B4-BE49-F238E27FC236}">
                <a16:creationId xmlns:a16="http://schemas.microsoft.com/office/drawing/2014/main" id="{3444D69B-A827-A663-2B45-E77940F8A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11163"/>
            <a:ext cx="824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7FC852-69D1-98B6-339B-4944244E2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2857500"/>
            <a:ext cx="742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C70229-CA27-4732-25F7-C753241F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4633913"/>
            <a:ext cx="4635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(1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B4F124-9D94-88B2-14D1-F0FED3461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2882900"/>
            <a:ext cx="7578725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be the first term and the common difference of the sequence respectively.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D496E1-B213-F708-543F-8356A512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3886200"/>
            <a:ext cx="1692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∵ 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91B19AD6-53F4-18FA-8EB3-CE449B36C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9225" y="4494213"/>
          <a:ext cx="30845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857500" imgH="723900" progId="Equation.3">
                  <p:embed/>
                </p:oleObj>
              </mc:Choice>
              <mc:Fallback>
                <p:oleObj name="方程式" r:id="rId2" imgW="28575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494213"/>
                        <a:ext cx="30845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3A4944FD-CA3E-C034-5E51-18D38D89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5357813"/>
            <a:ext cx="13001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495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D949A46-1798-F44E-D03D-40E1ADADCDD0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4591050"/>
            <a:ext cx="3402012" cy="1338263"/>
            <a:chOff x="3156" y="3288"/>
            <a:chExt cx="2143" cy="843"/>
          </a:xfrm>
        </p:grpSpPr>
        <p:sp>
          <p:nvSpPr>
            <p:cNvPr id="28689" name="Text Box 11">
              <a:extLst>
                <a:ext uri="{FF2B5EF4-FFF2-40B4-BE49-F238E27FC236}">
                  <a16:creationId xmlns:a16="http://schemas.microsoft.com/office/drawing/2014/main" id="{5444E2CD-BDDF-FE21-A3CD-F031EC3ED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3288"/>
              <a:ext cx="2143" cy="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 typeface="Wingdings 3" panose="05040102010807070707" pitchFamily="18" charset="2"/>
                <a:buChar char="t"/>
              </a:pP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Since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a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,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d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and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are known,</a:t>
              </a:r>
              <a:b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</a:b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=     [2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a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+ 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– 1)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d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] is used.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28690" name="Group 12">
              <a:extLst>
                <a:ext uri="{FF2B5EF4-FFF2-40B4-BE49-F238E27FC236}">
                  <a16:creationId xmlns:a16="http://schemas.microsoft.com/office/drawing/2014/main" id="{60304CF4-8414-7D96-A0A3-E66A2CEA6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" y="3528"/>
              <a:ext cx="241" cy="397"/>
              <a:chOff x="3726" y="3478"/>
              <a:chExt cx="241" cy="397"/>
            </a:xfrm>
          </p:grpSpPr>
          <p:sp>
            <p:nvSpPr>
              <p:cNvPr id="28691" name="Text Box 13">
                <a:extLst>
                  <a:ext uri="{FF2B5EF4-FFF2-40B4-BE49-F238E27FC236}">
                    <a16:creationId xmlns:a16="http://schemas.microsoft.com/office/drawing/2014/main" id="{6F83BA9A-5FE2-E78A-E652-E7B9F4AEE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6" y="3478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n</a:t>
                </a:r>
                <a:endPara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8692" name="Text Box 14">
                <a:extLst>
                  <a:ext uri="{FF2B5EF4-FFF2-40B4-BE49-F238E27FC236}">
                    <a16:creationId xmlns:a16="http://schemas.microsoft.com/office/drawing/2014/main" id="{FB6BD5A0-3903-EF3B-596F-B56EEA479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0" y="3644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2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8693" name="Line 15">
                <a:extLst>
                  <a:ext uri="{FF2B5EF4-FFF2-40B4-BE49-F238E27FC236}">
                    <a16:creationId xmlns:a16="http://schemas.microsoft.com/office/drawing/2014/main" id="{66B801D5-99F3-22AA-3687-241049BFD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9" y="3676"/>
                <a:ext cx="113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</p:grp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7CF6F708-D67D-5A2C-BE98-861CCFF3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886200"/>
            <a:ext cx="2822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–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2)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B6345344-4A57-0A98-53A6-1CF5C751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3886200"/>
            <a:ext cx="676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F7C3690A-7402-824F-2F90-3122E689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3956050"/>
            <a:ext cx="36655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 </a:t>
            </a:r>
            <a:r>
              <a:rPr lang="zh-HK" altLang="en-US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d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= the 2nd term – the 1st term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D635D7A9-DBFA-F68D-3A7E-AE167B410AA5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5748338"/>
            <a:ext cx="593725" cy="46037"/>
            <a:chOff x="1200" y="3760"/>
            <a:chExt cx="484" cy="29"/>
          </a:xfrm>
        </p:grpSpPr>
        <p:sp>
          <p:nvSpPr>
            <p:cNvPr id="28687" name="Line 22">
              <a:extLst>
                <a:ext uri="{FF2B5EF4-FFF2-40B4-BE49-F238E27FC236}">
                  <a16:creationId xmlns:a16="http://schemas.microsoft.com/office/drawing/2014/main" id="{20A74956-9E64-05B7-16A2-F2DABBC6F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60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28688" name="Line 23">
              <a:extLst>
                <a:ext uri="{FF2B5EF4-FFF2-40B4-BE49-F238E27FC236}">
                  <a16:creationId xmlns:a16="http://schemas.microsoft.com/office/drawing/2014/main" id="{A9767EBF-9669-7D6A-146E-03CDF722F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378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28686" name="Rectangle 5">
            <a:extLst>
              <a:ext uri="{FF2B5EF4-FFF2-40B4-BE49-F238E27FC236}">
                <a16:creationId xmlns:a16="http://schemas.microsoft.com/office/drawing/2014/main" id="{7B7E5F5B-0B3C-719E-0E81-6A79B61E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901700"/>
            <a:ext cx="8437562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all the terms of each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of the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following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arithmetic se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(a)	–2, 3, 8, 13,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, the 15th term</a:t>
            </a: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, 4, 7, 10, … , 97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>
            <a:extLst>
              <a:ext uri="{FF2B5EF4-FFF2-40B4-BE49-F238E27FC236}">
                <a16:creationId xmlns:a16="http://schemas.microsoft.com/office/drawing/2014/main" id="{794BB56C-23E9-002B-93F2-BFC86BAAB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901700"/>
            <a:ext cx="8437562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all the terms of each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of the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following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arithmetic se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(a)	–2, 3, 8, 13,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, the 15th term</a:t>
            </a: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, 4, 7, 10, … , 97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9699" name="Text Box 24">
            <a:extLst>
              <a:ext uri="{FF2B5EF4-FFF2-40B4-BE49-F238E27FC236}">
                <a16:creationId xmlns:a16="http://schemas.microsoft.com/office/drawing/2014/main" id="{B58B07F0-4572-03E7-AAEC-5106BE3B1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11163"/>
            <a:ext cx="824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4" name="AutoShape 18">
            <a:extLst>
              <a:ext uri="{FF2B5EF4-FFF2-40B4-BE49-F238E27FC236}">
                <a16:creationId xmlns:a16="http://schemas.microsoft.com/office/drawing/2014/main" id="{C041C745-5AE7-4516-89E3-2849E5A5E20F}"/>
              </a:ext>
            </a:extLst>
          </p:cNvPr>
          <p:cNvSpPr>
            <a:spLocks noChangeArrowheads="1"/>
          </p:cNvSpPr>
          <p:nvPr/>
        </p:nvSpPr>
        <p:spPr bwMode="auto">
          <a:xfrm rot="120000">
            <a:off x="865188" y="4083050"/>
            <a:ext cx="5992812" cy="1797050"/>
          </a:xfrm>
          <a:prstGeom prst="cloudCallout">
            <a:avLst>
              <a:gd name="adj1" fmla="val 58634"/>
              <a:gd name="adj2" fmla="val -6226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338DA8-4960-5A69-E0BD-2535D78E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4260850"/>
            <a:ext cx="4195763" cy="144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200" i="0">
                <a:latin typeface="Arial" panose="020B0604020202020204" pitchFamily="34" charset="0"/>
              </a:rPr>
              <a:t>For (b), to find the sum of the arithmetic sequence, we have to find the number of terms in the sequence first.</a:t>
            </a:r>
            <a:endParaRPr lang="en-US" altLang="zh-TW" sz="2200">
              <a:latin typeface="Arial" panose="020B0604020202020204" pitchFamily="34" charset="0"/>
            </a:endParaRP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0F3B57D9-3948-5EA6-B56B-59C4CDEA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3308350"/>
            <a:ext cx="192246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4">
            <a:extLst>
              <a:ext uri="{FF2B5EF4-FFF2-40B4-BE49-F238E27FC236}">
                <a16:creationId xmlns:a16="http://schemas.microsoft.com/office/drawing/2014/main" id="{B04569E8-D32E-FB36-8316-BF7DB18C7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11163"/>
            <a:ext cx="824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F72BF-8187-1B44-6063-AC7C9BFF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41687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D014B-2A12-6320-41FB-93350789C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4189413"/>
            <a:ext cx="103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= 1,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604AED-867E-0464-CDC1-D044EEAD8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3797300"/>
            <a:ext cx="6307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Suppose the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th term of the sequence is 97.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7774D70-1E2B-E7CA-2C16-25375CD5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4643438"/>
            <a:ext cx="463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∴</a:t>
            </a:r>
            <a:r>
              <a:rPr lang="zh-TW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97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+ (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– 1)(3)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080AEA5A-B6D4-203B-1B68-4F5BE7E02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4189413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0917C811-D50C-4490-89CE-CF0ACF37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25" y="4189413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– 1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F95BE547-E8C5-BAA3-7973-9EFA7144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4189413"/>
            <a:ext cx="2133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TW" sz="2400" i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altLang="zh-TW" sz="24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Rectangle 21">
            <a:extLst>
              <a:ext uri="{FF2B5EF4-FFF2-40B4-BE49-F238E27FC236}">
                <a16:creationId xmlns:a16="http://schemas.microsoft.com/office/drawing/2014/main" id="{925AB1EF-82C7-9051-084A-E0493136A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4189413"/>
            <a:ext cx="118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= 97</a:t>
            </a:r>
            <a:endParaRPr lang="en-US" altLang="zh-TW" sz="24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FE057E6F-0782-EB8E-D0DA-725AC4E7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028950"/>
            <a:ext cx="742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(b)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DA372907-3553-DF3E-A9DC-D2FB17EDE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694238"/>
            <a:ext cx="3883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8775" indent="-3587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</a:t>
            </a:r>
            <a:r>
              <a:rPr lang="zh-TW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	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T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(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) = 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a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+ (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HK" sz="1800" i="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– 1</a:t>
            </a:r>
            <a:r>
              <a:rPr lang="en-US" altLang="zh-HK" sz="1800">
                <a:solidFill>
                  <a:srgbClr val="33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)d </a:t>
            </a:r>
            <a:endParaRPr lang="en-US" altLang="zh-TW" sz="18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F180A45B-9EC3-1B75-BB53-50073801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3054350"/>
            <a:ext cx="81740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and </a:t>
            </a:r>
            <a:r>
              <a:rPr lang="en-US" altLang="zh-TW" sz="24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 be the first term, the common difference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and the last term</a:t>
            </a:r>
            <a:r>
              <a:rPr lang="zh-HK" altLang="en-US" sz="24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of the sequence respectively.</a:t>
            </a:r>
            <a:endParaRPr lang="en-US" altLang="zh-TW" sz="24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4D82F973-C90A-76A3-5FCE-C790D246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894388"/>
            <a:ext cx="7002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∴</a:t>
            </a:r>
            <a:r>
              <a:rPr lang="zh-TW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There are 33 terms in the sequence.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A6B474B-BDB8-9066-9AF5-C418BBBC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5461000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= 33</a:t>
            </a:r>
            <a:endParaRPr lang="en-US" altLang="zh-TW" sz="24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FCAEBD77-B504-011E-B5C0-A6AC5EC6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008563"/>
            <a:ext cx="463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TW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97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– 2</a:t>
            </a:r>
          </a:p>
        </p:txBody>
      </p:sp>
      <p:sp>
        <p:nvSpPr>
          <p:cNvPr id="30737" name="Rectangle 5">
            <a:extLst>
              <a:ext uri="{FF2B5EF4-FFF2-40B4-BE49-F238E27FC236}">
                <a16:creationId xmlns:a16="http://schemas.microsoft.com/office/drawing/2014/main" id="{CE6F1616-3F55-57DE-59A8-B494367A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901700"/>
            <a:ext cx="8437562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all the terms of each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of the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following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arithmetic se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(a)	–2, 3, 8, 13,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, the 15th term</a:t>
            </a: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, 4, 7, 10, … , 97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33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4">
            <a:extLst>
              <a:ext uri="{FF2B5EF4-FFF2-40B4-BE49-F238E27FC236}">
                <a16:creationId xmlns:a16="http://schemas.microsoft.com/office/drawing/2014/main" id="{912121CC-CAC2-3C98-2B48-CDAFFC0FC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11163"/>
            <a:ext cx="824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800" b="1" i="0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31747" name="Rectangle 25">
            <a:extLst>
              <a:ext uri="{FF2B5EF4-FFF2-40B4-BE49-F238E27FC236}">
                <a16:creationId xmlns:a16="http://schemas.microsoft.com/office/drawing/2014/main" id="{D01AA0DB-18E5-7968-88E2-1BFC4847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028950"/>
            <a:ext cx="742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(b)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57AFECA-9854-BF9E-D732-613FCA73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3082925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(33) = </a:t>
            </a:r>
            <a:endParaRPr lang="en-US" altLang="zh-TW" sz="24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8E3F1F4C-74C2-9B88-8AF9-900691220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3050" y="2951163"/>
          <a:ext cx="1357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58310" imgH="723586" progId="Equation.3">
                  <p:embed/>
                </p:oleObj>
              </mc:Choice>
              <mc:Fallback>
                <p:oleObj name="方程式" r:id="rId2" imgW="1358310" imgH="72358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2951163"/>
                        <a:ext cx="1357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>
            <a:extLst>
              <a:ext uri="{FF2B5EF4-FFF2-40B4-BE49-F238E27FC236}">
                <a16:creationId xmlns:a16="http://schemas.microsoft.com/office/drawing/2014/main" id="{2601B7E6-AA7B-DFD8-A201-4FF5725E8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3697288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= 1617</a:t>
            </a:r>
            <a:endParaRPr lang="en-US" altLang="zh-TW" sz="24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C19F618D-D109-68E2-4E8A-564E0079AE00}"/>
              </a:ext>
            </a:extLst>
          </p:cNvPr>
          <p:cNvGrpSpPr>
            <a:grpSpLocks/>
          </p:cNvGrpSpPr>
          <p:nvPr/>
        </p:nvGrpSpPr>
        <p:grpSpPr bwMode="auto">
          <a:xfrm>
            <a:off x="4706938" y="3140075"/>
            <a:ext cx="3638550" cy="981075"/>
            <a:chOff x="3265" y="2794"/>
            <a:chExt cx="2292" cy="618"/>
          </a:xfrm>
        </p:grpSpPr>
        <p:sp>
          <p:nvSpPr>
            <p:cNvPr id="31759" name="Text Box 13">
              <a:extLst>
                <a:ext uri="{FF2B5EF4-FFF2-40B4-BE49-F238E27FC236}">
                  <a16:creationId xmlns:a16="http://schemas.microsoft.com/office/drawing/2014/main" id="{81C67833-F597-7A01-443C-DE424010B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2794"/>
              <a:ext cx="22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63525" indent="-26352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 </a:t>
              </a:r>
              <a:r>
                <a:rPr lang="zh-HK" altLang="en-US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Since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a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, </a:t>
              </a:r>
              <a:r>
                <a:rPr lang="en-US" altLang="zh-HK" sz="1800">
                  <a:solidFill>
                    <a:srgbClr val="333399"/>
                  </a:solidFill>
                  <a:latin typeface="Times New Roman" panose="02020603050405020304" pitchFamily="18" charset="0"/>
                  <a:sym typeface="Wingdings 3" panose="05040102010807070707" pitchFamily="18" charset="2"/>
                </a:rPr>
                <a:t>l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and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are known,</a:t>
              </a:r>
              <a:b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</a:b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S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n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=    (</a:t>
              </a:r>
              <a:r>
                <a:rPr lang="en-US" altLang="zh-HK" sz="180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a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 + </a:t>
              </a:r>
              <a:r>
                <a:rPr lang="en-US" altLang="zh-HK" sz="1800">
                  <a:solidFill>
                    <a:srgbClr val="333399"/>
                  </a:solidFill>
                  <a:latin typeface="Times New Roman" panose="02020603050405020304" pitchFamily="18" charset="0"/>
                  <a:sym typeface="Wingdings 3" panose="05040102010807070707" pitchFamily="18" charset="2"/>
                </a:rPr>
                <a:t>l</a:t>
              </a:r>
              <a:r>
                <a:rPr lang="en-US" altLang="zh-HK" sz="1800" i="0">
                  <a:solidFill>
                    <a:srgbClr val="333399"/>
                  </a:solidFill>
                  <a:latin typeface="Arial" panose="020B0604020202020204" pitchFamily="34" charset="0"/>
                  <a:sym typeface="Wingdings 3" panose="05040102010807070707" pitchFamily="18" charset="2"/>
                </a:rPr>
                <a:t>) is used.</a:t>
              </a:r>
              <a:endParaRPr lang="en-US" altLang="zh-TW" sz="18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pSp>
          <p:nvGrpSpPr>
            <p:cNvPr id="31760" name="Group 14">
              <a:extLst>
                <a:ext uri="{FF2B5EF4-FFF2-40B4-BE49-F238E27FC236}">
                  <a16:creationId xmlns:a16="http://schemas.microsoft.com/office/drawing/2014/main" id="{E368C068-33A5-3985-5405-83B85C50B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9" y="3024"/>
              <a:ext cx="241" cy="388"/>
              <a:chOff x="3745" y="3468"/>
              <a:chExt cx="241" cy="388"/>
            </a:xfrm>
          </p:grpSpPr>
          <p:sp>
            <p:nvSpPr>
              <p:cNvPr id="31761" name="Text Box 15">
                <a:extLst>
                  <a:ext uri="{FF2B5EF4-FFF2-40B4-BE49-F238E27FC236}">
                    <a16:creationId xmlns:a16="http://schemas.microsoft.com/office/drawing/2014/main" id="{6E31AE72-3E11-9DFC-0195-4EAF42564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3468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n</a:t>
                </a:r>
                <a:endParaRPr lang="en-US" altLang="zh-TW" sz="180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1762" name="Text Box 16">
                <a:extLst>
                  <a:ext uri="{FF2B5EF4-FFF2-40B4-BE49-F238E27FC236}">
                    <a16:creationId xmlns:a16="http://schemas.microsoft.com/office/drawing/2014/main" id="{BE48AC04-24D3-CB57-7BFB-9FB8EAA40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3625"/>
                <a:ext cx="2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63525" indent="-263525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HK" sz="1800" i="0">
                    <a:solidFill>
                      <a:srgbClr val="33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2</a:t>
                </a:r>
                <a:endParaRPr lang="en-US" altLang="zh-TW" sz="1800" i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1763" name="Line 17">
                <a:extLst>
                  <a:ext uri="{FF2B5EF4-FFF2-40B4-BE49-F238E27FC236}">
                    <a16:creationId xmlns:a16="http://schemas.microsoft.com/office/drawing/2014/main" id="{7DC15166-E3AD-3BD4-0B49-42AB71966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8" y="3662"/>
                <a:ext cx="113" cy="0"/>
              </a:xfrm>
              <a:prstGeom prst="line">
                <a:avLst/>
              </a:prstGeom>
              <a:noFill/>
              <a:ln w="1587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HK" altLang="en-US"/>
              </a:p>
            </p:txBody>
          </p:sp>
        </p:grpSp>
      </p:grpSp>
      <p:sp>
        <p:nvSpPr>
          <p:cNvPr id="27" name="Rectangle 27">
            <a:extLst>
              <a:ext uri="{FF2B5EF4-FFF2-40B4-BE49-F238E27FC236}">
                <a16:creationId xmlns:a16="http://schemas.microsoft.com/office/drawing/2014/main" id="{6D4B1C5C-BA6A-F4B5-79B1-D5DE44F1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3065463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∴</a:t>
            </a:r>
          </a:p>
        </p:txBody>
      </p:sp>
      <p:pic>
        <p:nvPicPr>
          <p:cNvPr id="28" name="Picture 45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4C5C3784-4B98-449F-15F6-3DC06C0B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18250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>
            <a:hlinkClick r:id="rId6" action="ppaction://hlinkpres?slideindex=1&amp;slidetitle="/>
            <a:extLst>
              <a:ext uri="{FF2B5EF4-FFF2-40B4-BE49-F238E27FC236}">
                <a16:creationId xmlns:a16="http://schemas.microsoft.com/office/drawing/2014/main" id="{087BA690-04B4-2E2A-2D64-6EA4D568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18250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0" name="Group 21">
            <a:extLst>
              <a:ext uri="{FF2B5EF4-FFF2-40B4-BE49-F238E27FC236}">
                <a16:creationId xmlns:a16="http://schemas.microsoft.com/office/drawing/2014/main" id="{53D87738-A4C6-4013-5A70-A5C26FE89A61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4052888"/>
            <a:ext cx="647700" cy="46037"/>
            <a:chOff x="1200" y="3760"/>
            <a:chExt cx="484" cy="29"/>
          </a:xfrm>
        </p:grpSpPr>
        <p:sp>
          <p:nvSpPr>
            <p:cNvPr id="31757" name="Line 22">
              <a:extLst>
                <a:ext uri="{FF2B5EF4-FFF2-40B4-BE49-F238E27FC236}">
                  <a16:creationId xmlns:a16="http://schemas.microsoft.com/office/drawing/2014/main" id="{5B3C8468-287A-075B-FBD1-AC4753DBB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60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31758" name="Line 23">
              <a:extLst>
                <a:ext uri="{FF2B5EF4-FFF2-40B4-BE49-F238E27FC236}">
                  <a16:creationId xmlns:a16="http://schemas.microsoft.com/office/drawing/2014/main" id="{E5325D53-E155-000B-94F5-2E51E86FC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378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  <p:sp>
        <p:nvSpPr>
          <p:cNvPr id="31756" name="Rectangle 5">
            <a:extLst>
              <a:ext uri="{FF2B5EF4-FFF2-40B4-BE49-F238E27FC236}">
                <a16:creationId xmlns:a16="http://schemas.microsoft.com/office/drawing/2014/main" id="{69E9B1F9-6AE8-478B-3D36-CC6759A2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901700"/>
            <a:ext cx="8437562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Find the sum of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all the terms of each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of the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following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arithmetic se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quences.</a:t>
            </a: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(a)	–2, 3, 8, 13,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, the 15th term</a:t>
            </a:r>
          </a:p>
          <a:p>
            <a:pPr eaLnBrk="1" hangingPunct="1"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(b)	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, 4, 7, 10, … , 97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071AC97F-27DB-7CC1-79E9-CD49117B8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36625"/>
            <a:ext cx="77851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Consider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arithmetic sequence 5, 2, –1, –4, … 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sum of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5, 2, –1, –4, … , –22.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(b)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sum of the first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20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terms of the sequence.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(c)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Hence, 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sum from the 11th term to the 20th term of the sequence.</a:t>
            </a:r>
          </a:p>
        </p:txBody>
      </p:sp>
      <p:sp>
        <p:nvSpPr>
          <p:cNvPr id="32771" name="Text Box 79">
            <a:extLst>
              <a:ext uri="{FF2B5EF4-FFF2-40B4-BE49-F238E27FC236}">
                <a16:creationId xmlns:a16="http://schemas.microsoft.com/office/drawing/2014/main" id="{CA7A76A4-9F74-F59F-B79D-08D5E966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95E25028-B913-66FE-B921-56F0CAE3F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3086100"/>
            <a:ext cx="86233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 be the first term, the common difference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and the last term</a:t>
            </a:r>
            <a:r>
              <a:rPr lang="zh-HK" altLang="en-US" sz="26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of the sequence respectively.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9071A08-539D-99AE-0370-0FD5585C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4322763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∵</a:t>
            </a: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311D61F-21C1-08D3-5F32-ABDA977B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4303713"/>
            <a:ext cx="1527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= 5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34DC6F33-EF82-8B5C-BCAE-1222F82E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4749800"/>
            <a:ext cx="4635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–22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= 5 + (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– 1)(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–3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52A04E88-4EA6-9F54-B371-63CF2363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535613"/>
            <a:ext cx="17764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= 10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79AA6960-5C44-833E-2523-FBB6F19B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4305300"/>
            <a:ext cx="12033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= –22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EE10CC7E-FE5D-372D-09EC-616CA590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4305300"/>
            <a:ext cx="2097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TW" sz="2600" i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7F39A663-2507-06A0-4FD4-CD169EE5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4305300"/>
            <a:ext cx="962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–3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2" name="Rectangle 64">
            <a:extLst>
              <a:ext uri="{FF2B5EF4-FFF2-40B4-BE49-F238E27FC236}">
                <a16:creationId xmlns:a16="http://schemas.microsoft.com/office/drawing/2014/main" id="{8F6561BF-C49D-E456-DF98-19916B85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88" y="4305300"/>
            <a:ext cx="2327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– 5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98104AB-4082-37FD-A89B-7A9F0E33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3903663"/>
            <a:ext cx="66929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Suppose the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th term of the sequence is –22.</a:t>
            </a:r>
            <a:endParaRPr lang="en-US" altLang="zh-TW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4" name="Rectangle 47">
            <a:extLst>
              <a:ext uri="{FF2B5EF4-FFF2-40B4-BE49-F238E27FC236}">
                <a16:creationId xmlns:a16="http://schemas.microsoft.com/office/drawing/2014/main" id="{BA6A27F3-984A-4834-021E-3C256E76E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5143500"/>
            <a:ext cx="4635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zh-TW" sz="1200" i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–22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 – 3</a:t>
            </a:r>
            <a:r>
              <a:rPr lang="en-US" altLang="zh-HK" sz="2600">
                <a:latin typeface="Arial" panose="020B0604020202020204" pitchFamily="34" charset="0"/>
                <a:sym typeface="Symbol" panose="05050102010706020507" pitchFamily="18" charset="2"/>
              </a:rPr>
              <a:t>k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7DE9AE-A449-ABDA-F37A-1A30FF55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1003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4" name="Rectangle 47">
            <a:extLst>
              <a:ext uri="{FF2B5EF4-FFF2-40B4-BE49-F238E27FC236}">
                <a16:creationId xmlns:a16="http://schemas.microsoft.com/office/drawing/2014/main" id="{1ED88A3B-642A-9E0C-959D-C6FD832B5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5918200"/>
            <a:ext cx="60420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HK" sz="2600" i="0">
                <a:latin typeface="Arial" panose="020B0604020202020204" pitchFamily="34" charset="0"/>
                <a:sym typeface="Symbol" panose="05050102010706020507" pitchFamily="18" charset="2"/>
              </a:rPr>
              <a:t>There are 10 terms in the sequence.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E5D4645E-E1C5-91D9-FA5A-B8E935AAA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36625"/>
            <a:ext cx="77851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Consider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arithmetic sequence 5, 2, –1, –4, … 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sum of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5, 2, –1, –4, … , –22.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(b)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sum of the first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20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terms of the sequence.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(c)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Hence, 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sum from the 11th term to the 20th term of the sequence.</a:t>
            </a:r>
          </a:p>
        </p:txBody>
      </p:sp>
      <p:sp>
        <p:nvSpPr>
          <p:cNvPr id="33795" name="Text Box 79">
            <a:extLst>
              <a:ext uri="{FF2B5EF4-FFF2-40B4-BE49-F238E27FC236}">
                <a16:creationId xmlns:a16="http://schemas.microsoft.com/office/drawing/2014/main" id="{A07A2401-747E-2866-D46F-A99AE7F8B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79EBB2-CCF9-4879-1C97-5AAEBEBA1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0876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B2B0C03E-4E71-66E1-8AFE-4505E49A5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106738"/>
            <a:ext cx="163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∴  </a:t>
            </a: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(10) </a:t>
            </a: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A23F0C5A-A63B-9B36-7B89-8285EF878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788" y="2947988"/>
          <a:ext cx="17145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714320" imgH="723600" progId="Equation.3">
                  <p:embed/>
                </p:oleObj>
              </mc:Choice>
              <mc:Fallback>
                <p:oleObj name="方程式" r:id="rId2" imgW="171432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2947988"/>
                        <a:ext cx="17145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BD74FA65-1C7D-E23A-395B-A83EEA687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788" y="3859213"/>
          <a:ext cx="596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96900" imgH="292100" progId="Equation.3">
                  <p:embed/>
                </p:oleObj>
              </mc:Choice>
              <mc:Fallback>
                <p:oleObj name="方程式" r:id="rId4" imgW="5969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3859213"/>
                        <a:ext cx="596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>
            <a:extLst>
              <a:ext uri="{FF2B5EF4-FFF2-40B4-BE49-F238E27FC236}">
                <a16:creationId xmlns:a16="http://schemas.microsoft.com/office/drawing/2014/main" id="{9C9DC9CC-C9AF-9577-4C6C-C2612482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100388"/>
            <a:ext cx="52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BB67E9A-50A8-E571-9645-4974031B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3786188"/>
            <a:ext cx="52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9722FFB4-C9B2-F666-D924-D59DDB216068}"/>
              </a:ext>
            </a:extLst>
          </p:cNvPr>
          <p:cNvGrpSpPr>
            <a:grpSpLocks/>
          </p:cNvGrpSpPr>
          <p:nvPr/>
        </p:nvGrpSpPr>
        <p:grpSpPr bwMode="auto">
          <a:xfrm>
            <a:off x="2635250" y="4164013"/>
            <a:ext cx="576263" cy="46037"/>
            <a:chOff x="1200" y="3760"/>
            <a:chExt cx="484" cy="29"/>
          </a:xfrm>
        </p:grpSpPr>
        <p:sp>
          <p:nvSpPr>
            <p:cNvPr id="33803" name="Line 15">
              <a:extLst>
                <a:ext uri="{FF2B5EF4-FFF2-40B4-BE49-F238E27FC236}">
                  <a16:creationId xmlns:a16="http://schemas.microsoft.com/office/drawing/2014/main" id="{FF0C5FD6-F891-B09F-C947-51CECE754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60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33804" name="Line 16">
              <a:extLst>
                <a:ext uri="{FF2B5EF4-FFF2-40B4-BE49-F238E27FC236}">
                  <a16:creationId xmlns:a16="http://schemas.microsoft.com/office/drawing/2014/main" id="{2E9CC27A-C240-FF56-8FFC-A964E573C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378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C6783CBB-4D75-32C9-3B1C-91CEACDE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36625"/>
            <a:ext cx="77851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Consider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arithmetic sequence 5, 2, –1, –4, … 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sum of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5, 2, –1, –4, … , –22.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(b)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sum of the first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20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terms of the sequence.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(c)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Hence, 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sum from the 11th term to the 20th term of the sequence.</a:t>
            </a:r>
          </a:p>
        </p:txBody>
      </p:sp>
      <p:sp>
        <p:nvSpPr>
          <p:cNvPr id="34819" name="Text Box 79">
            <a:extLst>
              <a:ext uri="{FF2B5EF4-FFF2-40B4-BE49-F238E27FC236}">
                <a16:creationId xmlns:a16="http://schemas.microsoft.com/office/drawing/2014/main" id="{DAF7AE02-7D7B-4376-16E1-42BB78CE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ABBFF55-C2E4-B129-C6CB-1761C7C5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3103563"/>
            <a:ext cx="60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3055A7E3-F862-2ECC-51C0-8D1052E6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109913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0) </a:t>
            </a:r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CEEF0122-AD68-7B88-1CD3-32CA58A9E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4238" y="2982913"/>
          <a:ext cx="2908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908300" imgH="723900" progId="Equation.3">
                  <p:embed/>
                </p:oleObj>
              </mc:Choice>
              <mc:Fallback>
                <p:oleObj name="方程式" r:id="rId2" imgW="2908300" imgH="723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2982913"/>
                        <a:ext cx="2908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">
            <a:extLst>
              <a:ext uri="{FF2B5EF4-FFF2-40B4-BE49-F238E27FC236}">
                <a16:creationId xmlns:a16="http://schemas.microsoft.com/office/drawing/2014/main" id="{D451AA28-FB6D-2D9E-4E1B-3CE1432AA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8838" y="3860800"/>
          <a:ext cx="77311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74364" imgH="291973" progId="Equation.3">
                  <p:embed/>
                </p:oleObj>
              </mc:Choice>
              <mc:Fallback>
                <p:oleObj name="方程式" r:id="rId4" imgW="774364" imgH="29197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3860800"/>
                        <a:ext cx="773112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1">
            <a:extLst>
              <a:ext uri="{FF2B5EF4-FFF2-40B4-BE49-F238E27FC236}">
                <a16:creationId xmlns:a16="http://schemas.microsoft.com/office/drawing/2014/main" id="{E87E49D4-0CF7-5A8F-7B59-EEA2D0CA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3116263"/>
            <a:ext cx="52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D5990FC4-650D-0F0A-6318-335053C6C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3808413"/>
            <a:ext cx="52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A6EFFE22-F01E-E43B-88E6-D91739885F20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173538"/>
            <a:ext cx="755650" cy="46037"/>
            <a:chOff x="1200" y="3760"/>
            <a:chExt cx="484" cy="29"/>
          </a:xfrm>
        </p:grpSpPr>
        <p:sp>
          <p:nvSpPr>
            <p:cNvPr id="34827" name="Line 22">
              <a:extLst>
                <a:ext uri="{FF2B5EF4-FFF2-40B4-BE49-F238E27FC236}">
                  <a16:creationId xmlns:a16="http://schemas.microsoft.com/office/drawing/2014/main" id="{57D1F783-7411-1AF7-46AD-9431366E5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60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34828" name="Line 23">
              <a:extLst>
                <a:ext uri="{FF2B5EF4-FFF2-40B4-BE49-F238E27FC236}">
                  <a16:creationId xmlns:a16="http://schemas.microsoft.com/office/drawing/2014/main" id="{9272F39E-2685-9CBA-5CEF-DEB4F3B1A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378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2" name="AutoShape 18">
            <a:extLst>
              <a:ext uri="{FF2B5EF4-FFF2-40B4-BE49-F238E27FC236}">
                <a16:creationId xmlns:a16="http://schemas.microsoft.com/office/drawing/2014/main" id="{474C7364-7925-6CB0-AB98-4ED451AEB497}"/>
              </a:ext>
            </a:extLst>
          </p:cNvPr>
          <p:cNvSpPr>
            <a:spLocks noChangeArrowheads="1"/>
          </p:cNvSpPr>
          <p:nvPr/>
        </p:nvSpPr>
        <p:spPr bwMode="auto">
          <a:xfrm rot="120000">
            <a:off x="868363" y="4189413"/>
            <a:ext cx="5992812" cy="2195512"/>
          </a:xfrm>
          <a:prstGeom prst="cloudCallout">
            <a:avLst>
              <a:gd name="adj1" fmla="val 58546"/>
              <a:gd name="adj2" fmla="val -7035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CC3893C2-AE38-B05B-CC71-AE11689C7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87363"/>
            <a:ext cx="8210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Consider the arithmetic sequence 1, 3, 5, 7, 9, …</a:t>
            </a: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28A42C01-9188-AB3F-A24B-18B5BEA79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4440238"/>
            <a:ext cx="4195763" cy="169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Let’s try to explore a formula to find the sum of the first </a:t>
            </a:r>
            <a:r>
              <a:rPr lang="en-US" altLang="zh-HK" sz="26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 terms of an arithmetic sequence.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pic>
        <p:nvPicPr>
          <p:cNvPr id="82949" name="Picture 5">
            <a:extLst>
              <a:ext uri="{FF2B5EF4-FFF2-40B4-BE49-F238E27FC236}">
                <a16:creationId xmlns:a16="http://schemas.microsoft.com/office/drawing/2014/main" id="{E22549A4-0D72-8B13-6205-06559E91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127250"/>
            <a:ext cx="21812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AutoShape 6">
            <a:extLst>
              <a:ext uri="{FF2B5EF4-FFF2-40B4-BE49-F238E27FC236}">
                <a16:creationId xmlns:a16="http://schemas.microsoft.com/office/drawing/2014/main" id="{0ED122FD-8D67-8DFB-5F6E-78C91D08C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1182688"/>
            <a:ext cx="6743700" cy="2801937"/>
          </a:xfrm>
          <a:prstGeom prst="cloudCallout">
            <a:avLst>
              <a:gd name="adj1" fmla="val -58051"/>
              <a:gd name="adj2" fmla="val -8162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CF033728-A4CF-0ECB-A992-0952FD3C9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1590675"/>
            <a:ext cx="8937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HK" sz="2600" i="0">
                <a:latin typeface="Arial" panose="020B0604020202020204" pitchFamily="34" charset="0"/>
              </a:rPr>
              <a:t>4</a:t>
            </a:r>
            <a:r>
              <a:rPr lang="en-US" altLang="zh-TW" sz="2600" i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4052169B-0B3A-0F45-5F5B-DC8A2E356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2105025"/>
            <a:ext cx="92868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HK" sz="2600" i="0">
                <a:latin typeface="Arial" panose="020B0604020202020204" pitchFamily="34" charset="0"/>
              </a:rPr>
              <a:t>90</a:t>
            </a:r>
            <a:r>
              <a:rPr lang="en-US" altLang="zh-TW" sz="2600" i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2955" name="Text Box 11">
            <a:extLst>
              <a:ext uri="{FF2B5EF4-FFF2-40B4-BE49-F238E27FC236}">
                <a16:creationId xmlns:a16="http://schemas.microsoft.com/office/drawing/2014/main" id="{179D6B9F-CE2B-00D2-3FE4-D44C692E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2109788"/>
            <a:ext cx="49212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= </a:t>
            </a:r>
            <a:r>
              <a:rPr lang="en-US" altLang="zh-HK" sz="2600" i="0">
                <a:latin typeface="Arial" panose="020B0604020202020204" pitchFamily="34" charset="0"/>
              </a:rPr>
              <a:t>1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HK" sz="2600" i="0">
                <a:latin typeface="Arial" panose="020B0604020202020204" pitchFamily="34" charset="0"/>
              </a:rPr>
              <a:t>3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HK" sz="2600" i="0">
                <a:latin typeface="Arial" panose="020B0604020202020204" pitchFamily="34" charset="0"/>
              </a:rPr>
              <a:t>5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HK" sz="2600" i="0">
                <a:latin typeface="Arial" panose="020B0604020202020204" pitchFamily="34" charset="0"/>
              </a:rPr>
              <a:t>+ 7 + 9 + 11 + … ?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82957" name="Text Box 13">
            <a:extLst>
              <a:ext uri="{FF2B5EF4-FFF2-40B4-BE49-F238E27FC236}">
                <a16:creationId xmlns:a16="http://schemas.microsoft.com/office/drawing/2014/main" id="{4878AA28-702C-9D04-A96D-330C85F31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1600200"/>
            <a:ext cx="286543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= 1</a:t>
            </a:r>
            <a:r>
              <a:rPr lang="en-US" altLang="zh-HK" sz="2600" i="0">
                <a:latin typeface="Arial" panose="020B0604020202020204" pitchFamily="34" charset="0"/>
              </a:rPr>
              <a:t> + 3 + 5 + 7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13F7885F-810A-6BFB-6730-84194EED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2624138"/>
            <a:ext cx="47926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It is very tedious to find the value of </a:t>
            </a:r>
            <a:r>
              <a:rPr lang="en-US" altLang="zh-HK" sz="2600">
                <a:latin typeface="Arial" panose="020B0604020202020204" pitchFamily="34" charset="0"/>
              </a:rPr>
              <a:t>S</a:t>
            </a:r>
            <a:r>
              <a:rPr lang="en-US" altLang="zh-HK" sz="2600" i="0">
                <a:latin typeface="Arial" panose="020B0604020202020204" pitchFamily="34" charset="0"/>
              </a:rPr>
              <a:t>(</a:t>
            </a:r>
            <a:r>
              <a:rPr lang="en-US" altLang="zh-HK" sz="26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) when </a:t>
            </a:r>
            <a:r>
              <a:rPr lang="en-US" altLang="zh-HK" sz="26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 is large.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82963" name="Text Box 19">
            <a:extLst>
              <a:ext uri="{FF2B5EF4-FFF2-40B4-BE49-F238E27FC236}">
                <a16:creationId xmlns:a16="http://schemas.microsoft.com/office/drawing/2014/main" id="{759004BD-ADBD-D8F5-4C00-D1F348235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1601788"/>
            <a:ext cx="86518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= </a:t>
            </a:r>
            <a:r>
              <a:rPr lang="en-US" altLang="zh-HK" sz="2600" i="0">
                <a:latin typeface="Arial" panose="020B0604020202020204" pitchFamily="34" charset="0"/>
              </a:rPr>
              <a:t>16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pic>
        <p:nvPicPr>
          <p:cNvPr id="82964" name="Picture 20">
            <a:extLst>
              <a:ext uri="{FF2B5EF4-FFF2-40B4-BE49-F238E27FC236}">
                <a16:creationId xmlns:a16="http://schemas.microsoft.com/office/drawing/2014/main" id="{BF366736-1CF6-CCBB-077A-6019935D2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3727450"/>
            <a:ext cx="192246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36F73DF0-5D39-B464-DB8A-D31779697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1600200"/>
            <a:ext cx="725487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638C968-52A1-F0EE-D9AC-98EF371D0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438" y="2109788"/>
            <a:ext cx="554037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2" grpId="0" animBg="1"/>
      <p:bldP spid="82947" grpId="0"/>
      <p:bldP spid="82950" grpId="0" animBg="1"/>
      <p:bldP spid="82951" grpId="0"/>
      <p:bldP spid="82953" grpId="0"/>
      <p:bldP spid="82955" grpId="0"/>
      <p:bldP spid="82957" grpId="0"/>
      <p:bldP spid="82960" grpId="0"/>
      <p:bldP spid="8296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8929B621-07C0-BA3D-84B4-F2A1C5A2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36625"/>
            <a:ext cx="77851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Consider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arithmetic sequence 5, 2, –1, –4, … 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(a)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sum of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5, 2, –1, –4, … , –22.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(b)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sum of the first 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20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 terms of the sequence.</a:t>
            </a:r>
            <a:endParaRPr lang="en-US" altLang="zh-HK" sz="2400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(c)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	Hence, find 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the sum from the 11th term to the 20th term of the sequence.</a:t>
            </a:r>
          </a:p>
        </p:txBody>
      </p:sp>
      <p:sp>
        <p:nvSpPr>
          <p:cNvPr id="35843" name="Text Box 79">
            <a:extLst>
              <a:ext uri="{FF2B5EF4-FFF2-40B4-BE49-F238E27FC236}">
                <a16:creationId xmlns:a16="http://schemas.microsoft.com/office/drawing/2014/main" id="{79463FBB-9F6F-4116-693B-B99CA18F6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06400"/>
            <a:ext cx="8245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 i="0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DE8DBBB-0441-0B9B-6C9B-C5AB335A9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2882900"/>
            <a:ext cx="60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HK" sz="2400" i="0">
                <a:latin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zh-TW" sz="2400" i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2244B6E-5885-7BB3-0859-CE22A5E6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2916238"/>
            <a:ext cx="8128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351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351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351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Notice that	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(20) =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(1) +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(2) + … +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(10) +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(11) + … +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(20)</a:t>
            </a:r>
            <a:endParaRPr lang="en-US" altLang="zh-TW" sz="22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ADB8293D-FAE6-5444-D2E7-743942059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3357563"/>
            <a:ext cx="5695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351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351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23900" algn="l"/>
                <a:tab pos="14351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23900" algn="l"/>
                <a:tab pos="14351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and		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(10) =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(1) +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(2) + … +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(10)</a:t>
            </a:r>
            <a:endParaRPr lang="en-US" altLang="zh-TW" sz="22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2FDB471-F3B1-2728-D545-6192B980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3771900"/>
            <a:ext cx="7815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Hence,  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(20) –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(10) =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(11) +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 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(12) + … +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(20)</a:t>
            </a:r>
            <a:endParaRPr lang="en-US" altLang="zh-TW" sz="22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03B265A-F5DB-78CF-DE04-F048EFF1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4222750"/>
            <a:ext cx="779938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71278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71278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i="0">
                <a:latin typeface="Arial" panose="020B0604020202020204" pitchFamily="34" charset="0"/>
                <a:sym typeface="Symbol" panose="05050102010706020507" pitchFamily="18" charset="2"/>
              </a:rPr>
              <a:t>∴</a:t>
            </a:r>
            <a:r>
              <a:rPr lang="zh-TW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The sum from the 11th term to the 20th term of the </a:t>
            </a:r>
            <a:b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          sequence</a:t>
            </a:r>
            <a:endParaRPr lang="en-US" altLang="zh-TW" sz="22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7A5AF-AC6F-5505-636B-BAD69F5D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4876800"/>
            <a:ext cx="49323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(11) +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 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(12) + … +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(20)</a:t>
            </a:r>
            <a:endParaRPr lang="en-US" altLang="zh-TW" sz="22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78D733-B813-E80C-25FD-B1B39F96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5324475"/>
            <a:ext cx="56959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(20) – </a:t>
            </a:r>
            <a:r>
              <a:rPr lang="en-US" altLang="zh-HK" sz="22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(10)</a:t>
            </a:r>
            <a:endParaRPr lang="en-US" altLang="zh-TW" sz="22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26715-3A5F-3860-7715-1648687C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5764213"/>
            <a:ext cx="56959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= –470 – (–85)</a:t>
            </a:r>
            <a:endParaRPr lang="en-US" altLang="zh-TW" sz="22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3F5A0B-999E-260A-E997-FACF32FB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6197600"/>
            <a:ext cx="1200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07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07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200" i="0">
                <a:latin typeface="Arial" panose="020B0604020202020204" pitchFamily="34" charset="0"/>
                <a:sym typeface="Symbol" panose="05050102010706020507" pitchFamily="18" charset="2"/>
              </a:rPr>
              <a:t>= –385</a:t>
            </a:r>
            <a:endParaRPr lang="en-US" altLang="zh-TW" sz="22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2CAC7D-E300-DE2B-17EA-DCB4B31C2A9E}"/>
              </a:ext>
            </a:extLst>
          </p:cNvPr>
          <p:cNvGrpSpPr>
            <a:grpSpLocks/>
          </p:cNvGrpSpPr>
          <p:nvPr/>
        </p:nvGrpSpPr>
        <p:grpSpPr bwMode="auto">
          <a:xfrm>
            <a:off x="2017713" y="6543675"/>
            <a:ext cx="647700" cy="46038"/>
            <a:chOff x="1200" y="3760"/>
            <a:chExt cx="484" cy="29"/>
          </a:xfrm>
        </p:grpSpPr>
        <p:sp>
          <p:nvSpPr>
            <p:cNvPr id="35854" name="Line 22">
              <a:extLst>
                <a:ext uri="{FF2B5EF4-FFF2-40B4-BE49-F238E27FC236}">
                  <a16:creationId xmlns:a16="http://schemas.microsoft.com/office/drawing/2014/main" id="{E5F60EBB-AEFA-7C67-B116-3CCFB6DDE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60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  <p:sp>
          <p:nvSpPr>
            <p:cNvPr id="35855" name="Line 23">
              <a:extLst>
                <a:ext uri="{FF2B5EF4-FFF2-40B4-BE49-F238E27FC236}">
                  <a16:creationId xmlns:a16="http://schemas.microsoft.com/office/drawing/2014/main" id="{BACE923E-6A34-376D-B91D-D8059576D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3789"/>
              <a:ext cx="4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utoShape 18">
            <a:extLst>
              <a:ext uri="{FF2B5EF4-FFF2-40B4-BE49-F238E27FC236}">
                <a16:creationId xmlns:a16="http://schemas.microsoft.com/office/drawing/2014/main" id="{74334EC4-8256-BD79-43A5-C539FAE0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244600"/>
            <a:ext cx="7912100" cy="4584700"/>
          </a:xfrm>
          <a:prstGeom prst="cloudCallout">
            <a:avLst>
              <a:gd name="adj1" fmla="val 49116"/>
              <a:gd name="adj2" fmla="val 1736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69FC982F-F960-1380-0FA7-283898F1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87363"/>
            <a:ext cx="8210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Consider the arithmetic sequence 1, 3, 5, 7, 9, …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E0AFB19-3388-339C-4EEC-538BCF568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25663"/>
            <a:ext cx="8585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 	Let </a:t>
            </a:r>
            <a:r>
              <a:rPr lang="en-US" altLang="zh-HK" sz="2600">
                <a:latin typeface="Arial" panose="020B0604020202020204" pitchFamily="34" charset="0"/>
              </a:rPr>
              <a:t>S</a:t>
            </a:r>
            <a:r>
              <a:rPr lang="en-US" altLang="zh-HK" sz="2600" i="0">
                <a:latin typeface="Arial" panose="020B0604020202020204" pitchFamily="34" charset="0"/>
              </a:rPr>
              <a:t>(</a:t>
            </a:r>
            <a:r>
              <a:rPr lang="en-US" altLang="zh-HK" sz="26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) be the sum of the first </a:t>
            </a:r>
            <a:r>
              <a:rPr lang="en-US" altLang="zh-HK" sz="26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 terms of the sequence.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184EC62-BBA0-E1A1-5AEA-BDDA3F43B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933700"/>
            <a:ext cx="23034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Then	</a:t>
            </a:r>
            <a:r>
              <a:rPr lang="en-US" altLang="zh-HK" sz="2600">
                <a:latin typeface="Arial" panose="020B0604020202020204" pitchFamily="34" charset="0"/>
              </a:rPr>
              <a:t>S</a:t>
            </a:r>
            <a:r>
              <a:rPr lang="en-US" altLang="zh-HK" sz="2600" i="0">
                <a:latin typeface="Arial" panose="020B0604020202020204" pitchFamily="34" charset="0"/>
              </a:rPr>
              <a:t>(5) =</a:t>
            </a:r>
          </a:p>
        </p:txBody>
      </p:sp>
      <p:sp>
        <p:nvSpPr>
          <p:cNvPr id="19" name="Text Box 35">
            <a:extLst>
              <a:ext uri="{FF2B5EF4-FFF2-40B4-BE49-F238E27FC236}">
                <a16:creationId xmlns:a16="http://schemas.microsoft.com/office/drawing/2014/main" id="{23567467-F344-DF0A-61B0-E7DA3FB4B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3003550"/>
            <a:ext cx="1520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……(1)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21" name="Text Box 37">
            <a:extLst>
              <a:ext uri="{FF2B5EF4-FFF2-40B4-BE49-F238E27FC236}">
                <a16:creationId xmlns:a16="http://schemas.microsoft.com/office/drawing/2014/main" id="{71EDB349-7B6D-B788-C23F-ABE9CFA1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2935288"/>
            <a:ext cx="309721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1 + 3 + 5 + </a:t>
            </a:r>
            <a:r>
              <a:rPr lang="en-US" altLang="zh-HK" sz="2600" i="0">
                <a:latin typeface="Arial" panose="020B0604020202020204" pitchFamily="34" charset="0"/>
              </a:rPr>
              <a:t>7 + </a:t>
            </a:r>
            <a:r>
              <a:rPr lang="en-US" altLang="zh-TW" sz="2600" i="0">
                <a:latin typeface="Arial" panose="020B0604020202020204" pitchFamily="34" charset="0"/>
              </a:rPr>
              <a:t>9</a:t>
            </a:r>
            <a:endParaRPr lang="en-US" altLang="zh-HK" sz="2600" i="0">
              <a:latin typeface="Arial" panose="020B0604020202020204" pitchFamily="34" charset="0"/>
            </a:endParaRPr>
          </a:p>
        </p:txBody>
      </p:sp>
      <p:pic>
        <p:nvPicPr>
          <p:cNvPr id="103" name="Picture 20">
            <a:extLst>
              <a:ext uri="{FF2B5EF4-FFF2-40B4-BE49-F238E27FC236}">
                <a16:creationId xmlns:a16="http://schemas.microsoft.com/office/drawing/2014/main" id="{F2F0B7F1-FE23-B5FA-0318-9A218874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4"/>
          <a:stretch>
            <a:fillRect/>
          </a:stretch>
        </p:blipFill>
        <p:spPr bwMode="auto">
          <a:xfrm>
            <a:off x="7126288" y="4384675"/>
            <a:ext cx="16732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17">
            <a:extLst>
              <a:ext uri="{FF2B5EF4-FFF2-40B4-BE49-F238E27FC236}">
                <a16:creationId xmlns:a16="http://schemas.microsoft.com/office/drawing/2014/main" id="{126A3A9E-FDA9-516A-62DC-AD6E254AA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4351338"/>
            <a:ext cx="21764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i.e.	</a:t>
            </a:r>
            <a:r>
              <a:rPr lang="en-US" altLang="zh-HK" sz="2600">
                <a:latin typeface="Arial" panose="020B0604020202020204" pitchFamily="34" charset="0"/>
              </a:rPr>
              <a:t>S</a:t>
            </a:r>
            <a:r>
              <a:rPr lang="en-US" altLang="zh-HK" sz="2600" i="0">
                <a:latin typeface="Arial" panose="020B0604020202020204" pitchFamily="34" charset="0"/>
              </a:rPr>
              <a:t>(5) =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EA6AF22E-12C1-91B8-3A34-178EE1BE0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3432175"/>
            <a:ext cx="7726362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Certainly, the sum remains unchanged if we reverse the order of the terms: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D5C66D87-1DA2-7D4B-9CA1-5D5B0D2C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438" y="4440238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……(2)</a:t>
            </a:r>
            <a:endParaRPr lang="en-US" altLang="zh-TW" sz="2400" i="0">
              <a:latin typeface="Arial" panose="020B0604020202020204" pitchFamily="34" charset="0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809F85C7-539A-FE8E-7C97-756A0DEA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4352925"/>
            <a:ext cx="3287712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9 + </a:t>
            </a:r>
            <a:r>
              <a:rPr lang="en-US" altLang="zh-HK" sz="2600" i="0">
                <a:latin typeface="Arial" panose="020B0604020202020204" pitchFamily="34" charset="0"/>
              </a:rPr>
              <a:t>7 + </a:t>
            </a:r>
            <a:r>
              <a:rPr lang="en-US" altLang="zh-TW" sz="2600" i="0">
                <a:latin typeface="Arial" panose="020B0604020202020204" pitchFamily="34" charset="0"/>
              </a:rPr>
              <a:t>5 + 3 + 1</a:t>
            </a:r>
            <a:endParaRPr lang="en-US" altLang="zh-HK" sz="2600" i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5" grpId="0"/>
      <p:bldP spid="16" grpId="0"/>
      <p:bldP spid="19" grpId="0"/>
      <p:bldP spid="21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8">
            <a:extLst>
              <a:ext uri="{FF2B5EF4-FFF2-40B4-BE49-F238E27FC236}">
                <a16:creationId xmlns:a16="http://schemas.microsoft.com/office/drawing/2014/main" id="{7BE759C5-AA6E-B8CD-834F-EC0E6D16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244600"/>
            <a:ext cx="7912100" cy="4584700"/>
          </a:xfrm>
          <a:prstGeom prst="cloudCallout">
            <a:avLst>
              <a:gd name="adj1" fmla="val 49116"/>
              <a:gd name="adj2" fmla="val 1736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740CE4D1-73E2-EF96-2C28-B853266AC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87363"/>
            <a:ext cx="82105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800" i="0">
                <a:latin typeface="Arial" panose="020B0604020202020204" pitchFamily="34" charset="0"/>
              </a:rPr>
              <a:t>Consider the arithmetic sequence 1, 3, 5, 7, 9, …</a:t>
            </a:r>
          </a:p>
        </p:txBody>
      </p:sp>
      <p:pic>
        <p:nvPicPr>
          <p:cNvPr id="19460" name="Picture 20">
            <a:extLst>
              <a:ext uri="{FF2B5EF4-FFF2-40B4-BE49-F238E27FC236}">
                <a16:creationId xmlns:a16="http://schemas.microsoft.com/office/drawing/2014/main" id="{EE133028-76CA-AF19-74B0-C6BD366C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4"/>
          <a:stretch>
            <a:fillRect/>
          </a:stretch>
        </p:blipFill>
        <p:spPr bwMode="auto">
          <a:xfrm>
            <a:off x="7126288" y="4384675"/>
            <a:ext cx="167322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216">
            <a:extLst>
              <a:ext uri="{FF2B5EF4-FFF2-40B4-BE49-F238E27FC236}">
                <a16:creationId xmlns:a16="http://schemas.microsoft.com/office/drawing/2014/main" id="{3D17CC7C-53C0-71FB-5C2F-90ABB01D2CDB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3276600"/>
          <a:ext cx="7385050" cy="539750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 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sym typeface="Symbol" pitchFamily="18" charset="2"/>
                        </a:rPr>
                        <a:t> </a:t>
                      </a:r>
                      <a:r>
                        <a:rPr kumimoji="1" lang="en-US" altLang="zh-HK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(5)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7200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664">
            <a:extLst>
              <a:ext uri="{FF2B5EF4-FFF2-40B4-BE49-F238E27FC236}">
                <a16:creationId xmlns:a16="http://schemas.microsoft.com/office/drawing/2014/main" id="{8ADCECC6-A926-E09F-D12D-1DADBE75647D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2781300"/>
          <a:ext cx="7385050" cy="504825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(5)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9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1</a:t>
                      </a: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288">
            <a:extLst>
              <a:ext uri="{FF2B5EF4-FFF2-40B4-BE49-F238E27FC236}">
                <a16:creationId xmlns:a16="http://schemas.microsoft.com/office/drawing/2014/main" id="{72254733-C3AE-0F10-F170-BA451441465D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2397125"/>
          <a:ext cx="7385050" cy="508000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(5)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7</a:t>
                      </a: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9</a:t>
                      </a:r>
                      <a:r>
                        <a:rPr kumimoji="1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541">
            <a:extLst>
              <a:ext uri="{FF2B5EF4-FFF2-40B4-BE49-F238E27FC236}">
                <a16:creationId xmlns:a16="http://schemas.microsoft.com/office/drawing/2014/main" id="{4308DCFA-A910-B088-F0C8-65735912095B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3282950"/>
          <a:ext cx="7385050" cy="523875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7200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665">
            <a:extLst>
              <a:ext uri="{FF2B5EF4-FFF2-40B4-BE49-F238E27FC236}">
                <a16:creationId xmlns:a16="http://schemas.microsoft.com/office/drawing/2014/main" id="{570E27B6-962F-F263-17B1-853E3A5AD029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3309938"/>
          <a:ext cx="7385050" cy="504825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63" marB="5406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579">
            <a:extLst>
              <a:ext uri="{FF2B5EF4-FFF2-40B4-BE49-F238E27FC236}">
                <a16:creationId xmlns:a16="http://schemas.microsoft.com/office/drawing/2014/main" id="{B750FC7A-B2DD-61CD-C334-52C598F41984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3286125"/>
          <a:ext cx="7385050" cy="523875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10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7200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615">
            <a:extLst>
              <a:ext uri="{FF2B5EF4-FFF2-40B4-BE49-F238E27FC236}">
                <a16:creationId xmlns:a16="http://schemas.microsoft.com/office/drawing/2014/main" id="{7CE648D6-D6C1-0AAC-826B-DBAEC6A231DC}"/>
              </a:ext>
            </a:extLst>
          </p:cNvPr>
          <p:cNvGraphicFramePr>
            <a:graphicFrameLocks noGrp="1"/>
          </p:cNvGraphicFramePr>
          <p:nvPr/>
        </p:nvGraphicFramePr>
        <p:xfrm>
          <a:off x="615950" y="3279775"/>
          <a:ext cx="7385050" cy="523875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  <a:endParaRPr kumimoji="1" lang="en-US" altLang="zh-TW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marT="54000" marB="54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HK" altLang="zh-HK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72000" marR="0" marT="54000" marB="54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Line 214">
            <a:extLst>
              <a:ext uri="{FF2B5EF4-FFF2-40B4-BE49-F238E27FC236}">
                <a16:creationId xmlns:a16="http://schemas.microsoft.com/office/drawing/2014/main" id="{FD031304-A61A-9812-1FDE-84C073379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3294063"/>
            <a:ext cx="6877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HK" altLang="en-US"/>
          </a:p>
        </p:txBody>
      </p:sp>
      <p:sp>
        <p:nvSpPr>
          <p:cNvPr id="25" name="Rectangle 653">
            <a:extLst>
              <a:ext uri="{FF2B5EF4-FFF2-40B4-BE49-F238E27FC236}">
                <a16:creationId xmlns:a16="http://schemas.microsoft.com/office/drawing/2014/main" id="{292A326F-0644-9264-9535-0C2F48102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3327400"/>
            <a:ext cx="5113338" cy="468313"/>
          </a:xfrm>
          <a:prstGeom prst="rect">
            <a:avLst/>
          </a:prstGeom>
          <a:noFill/>
          <a:ln w="25400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6" name="AutoShape 655">
            <a:extLst>
              <a:ext uri="{FF2B5EF4-FFF2-40B4-BE49-F238E27FC236}">
                <a16:creationId xmlns:a16="http://schemas.microsoft.com/office/drawing/2014/main" id="{686B1466-814A-9433-F7C2-815A88B23676}"/>
              </a:ext>
            </a:extLst>
          </p:cNvPr>
          <p:cNvSpPr>
            <a:spLocks/>
          </p:cNvSpPr>
          <p:nvPr/>
        </p:nvSpPr>
        <p:spPr bwMode="auto">
          <a:xfrm>
            <a:off x="5824538" y="1912938"/>
            <a:ext cx="1600200" cy="469900"/>
          </a:xfrm>
          <a:prstGeom prst="borderCallout3">
            <a:avLst>
              <a:gd name="adj1" fmla="val 24324"/>
              <a:gd name="adj2" fmla="val 104764"/>
              <a:gd name="adj3" fmla="val 24324"/>
              <a:gd name="adj4" fmla="val 132042"/>
              <a:gd name="adj5" fmla="val 264866"/>
              <a:gd name="adj6" fmla="val 132042"/>
              <a:gd name="adj7" fmla="val 340537"/>
              <a:gd name="adj8" fmla="val 105852"/>
            </a:avLst>
          </a:prstGeom>
          <a:solidFill>
            <a:srgbClr val="FF0066"/>
          </a:solidFill>
          <a:ln w="25400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solidFill>
                  <a:schemeClr val="bg1"/>
                </a:solidFill>
                <a:latin typeface="Arial" panose="020B0604020202020204" pitchFamily="34" charset="0"/>
              </a:rPr>
              <a:t>Five 10s</a:t>
            </a:r>
            <a:endParaRPr lang="en-US" altLang="zh-TW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2D80D6D8-6372-EAA1-ADA3-44DF839D5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949450"/>
            <a:ext cx="76215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By adding (1) and (2), we have</a:t>
            </a:r>
          </a:p>
        </p:txBody>
      </p:sp>
      <p:graphicFrame>
        <p:nvGraphicFramePr>
          <p:cNvPr id="28" name="Object 657">
            <a:extLst>
              <a:ext uri="{FF2B5EF4-FFF2-40B4-BE49-F238E27FC236}">
                <a16:creationId xmlns:a16="http://schemas.microsoft.com/office/drawing/2014/main" id="{89E70728-5548-F86B-FC51-7C451A57B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063" y="4521200"/>
          <a:ext cx="16589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36033" imgH="723586" progId="Equation.3">
                  <p:embed/>
                </p:oleObj>
              </mc:Choice>
              <mc:Fallback>
                <p:oleObj name="方程式" r:id="rId3" imgW="1536033" imgH="723586" progId="Equation.3">
                  <p:embed/>
                  <p:pic>
                    <p:nvPicPr>
                      <p:cNvPr id="0" name="Object 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4521200"/>
                        <a:ext cx="16589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58">
            <a:extLst>
              <a:ext uri="{FF2B5EF4-FFF2-40B4-BE49-F238E27FC236}">
                <a16:creationId xmlns:a16="http://schemas.microsoft.com/office/drawing/2014/main" id="{55E07EF9-28E4-4D82-B48D-3E9FE5319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4559300"/>
            <a:ext cx="534988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30" name="Text Box 659">
            <a:extLst>
              <a:ext uri="{FF2B5EF4-FFF2-40B4-BE49-F238E27FC236}">
                <a16:creationId xmlns:a16="http://schemas.microsoft.com/office/drawing/2014/main" id="{0FDAD3F3-3C53-1C86-3BB6-7A13DC16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4378325"/>
            <a:ext cx="65722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10 </a:t>
            </a:r>
          </a:p>
        </p:txBody>
      </p:sp>
      <p:sp>
        <p:nvSpPr>
          <p:cNvPr id="31" name="Text Box 660">
            <a:extLst>
              <a:ext uri="{FF2B5EF4-FFF2-40B4-BE49-F238E27FC236}">
                <a16:creationId xmlns:a16="http://schemas.microsoft.com/office/drawing/2014/main" id="{F1AFC383-0847-5BC3-0905-B0B20291C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4378325"/>
            <a:ext cx="6635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5 </a:t>
            </a:r>
          </a:p>
        </p:txBody>
      </p:sp>
      <p:sp>
        <p:nvSpPr>
          <p:cNvPr id="32" name="Text Box 661">
            <a:extLst>
              <a:ext uri="{FF2B5EF4-FFF2-40B4-BE49-F238E27FC236}">
                <a16:creationId xmlns:a16="http://schemas.microsoft.com/office/drawing/2014/main" id="{E422B910-6253-5F31-464B-B2DF1AF71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4556125"/>
            <a:ext cx="6350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25 </a:t>
            </a:r>
          </a:p>
        </p:txBody>
      </p:sp>
      <p:sp>
        <p:nvSpPr>
          <p:cNvPr id="33" name="Text Box 662">
            <a:extLst>
              <a:ext uri="{FF2B5EF4-FFF2-40B4-BE49-F238E27FC236}">
                <a16:creationId xmlns:a16="http://schemas.microsoft.com/office/drawing/2014/main" id="{41E98E5A-1420-E273-9652-53C1765F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4578350"/>
            <a:ext cx="13017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>
                <a:latin typeface="Arial" panose="020B0604020202020204" pitchFamily="34" charset="0"/>
              </a:rPr>
              <a:t>S</a:t>
            </a:r>
            <a:r>
              <a:rPr lang="en-US" altLang="zh-HK" sz="2600" i="0">
                <a:latin typeface="Arial" panose="020B0604020202020204" pitchFamily="34" charset="0"/>
              </a:rPr>
              <a:t>(5) = </a:t>
            </a:r>
          </a:p>
        </p:txBody>
      </p:sp>
      <p:sp>
        <p:nvSpPr>
          <p:cNvPr id="34" name="Text Box 663">
            <a:extLst>
              <a:ext uri="{FF2B5EF4-FFF2-40B4-BE49-F238E27FC236}">
                <a16:creationId xmlns:a16="http://schemas.microsoft.com/office/drawing/2014/main" id="{50BA7B7D-3ABD-F54E-DFC7-41513AB9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3856038"/>
            <a:ext cx="348456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In other words,</a:t>
            </a:r>
          </a:p>
        </p:txBody>
      </p:sp>
      <p:sp>
        <p:nvSpPr>
          <p:cNvPr id="35" name="Text Box 213">
            <a:extLst>
              <a:ext uri="{FF2B5EF4-FFF2-40B4-BE49-F238E27FC236}">
                <a16:creationId xmlns:a16="http://schemas.microsoft.com/office/drawing/2014/main" id="{BDFF1F7E-9AB2-EBF9-0F7E-527D731CA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720975"/>
            <a:ext cx="1090613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4738" algn="l"/>
                <a:tab pos="16986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4738" algn="l"/>
                <a:tab pos="16986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074738" algn="l"/>
                <a:tab pos="16986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74738" algn="l"/>
                <a:tab pos="1698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   +)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5">
            <a:extLst>
              <a:ext uri="{FF2B5EF4-FFF2-40B4-BE49-F238E27FC236}">
                <a16:creationId xmlns:a16="http://schemas.microsoft.com/office/drawing/2014/main" id="{8E068BBB-6F3F-7CBE-1DFF-410390F9C21D}"/>
              </a:ext>
            </a:extLst>
          </p:cNvPr>
          <p:cNvSpPr>
            <a:spLocks noChangeArrowheads="1"/>
          </p:cNvSpPr>
          <p:nvPr/>
        </p:nvSpPr>
        <p:spPr bwMode="auto">
          <a:xfrm rot="120000">
            <a:off x="1695450" y="2432050"/>
            <a:ext cx="7275513" cy="1771650"/>
          </a:xfrm>
          <a:prstGeom prst="cloudCallout">
            <a:avLst>
              <a:gd name="adj1" fmla="val -53444"/>
              <a:gd name="adj2" fmla="val -21986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zh-HK" altLang="zh-HK" sz="2800" b="1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520011CA-500D-50C7-8535-4346FDA5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2620963"/>
            <a:ext cx="5995988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Using this idea, we can generally derive the summation formula for the first 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 terms of an arithmetic sequence.</a:t>
            </a:r>
            <a:endParaRPr lang="en-US" altLang="zh-TW" sz="2400" i="0">
              <a:latin typeface="Arial" panose="020B0604020202020204" pitchFamily="34" charset="0"/>
            </a:endParaRPr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70EB4C2C-E0B4-F051-A92F-F0B9D278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22"/>
          <a:stretch>
            <a:fillRect/>
          </a:stretch>
        </p:blipFill>
        <p:spPr bwMode="auto">
          <a:xfrm>
            <a:off x="184150" y="2265363"/>
            <a:ext cx="188595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>
            <a:extLst>
              <a:ext uri="{FF2B5EF4-FFF2-40B4-BE49-F238E27FC236}">
                <a16:creationId xmlns:a16="http://schemas.microsoft.com/office/drawing/2014/main" id="{B7B46B23-6946-C633-4B16-55E51E0BD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459038"/>
            <a:ext cx="77628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Let </a:t>
            </a:r>
            <a:r>
              <a:rPr lang="en-US" altLang="zh-HK" sz="2600">
                <a:latin typeface="Times New Roman" panose="02020603050405020304" pitchFamily="18" charset="0"/>
              </a:rPr>
              <a:t>l</a:t>
            </a:r>
            <a:r>
              <a:rPr lang="en-US" altLang="zh-HK" sz="2600" i="0">
                <a:latin typeface="Arial" panose="020B0604020202020204" pitchFamily="34" charset="0"/>
              </a:rPr>
              <a:t> be the </a:t>
            </a:r>
            <a:r>
              <a:rPr lang="en-US" altLang="zh-HK" sz="2600">
                <a:latin typeface="Arial" panose="020B0604020202020204" pitchFamily="34" charset="0"/>
              </a:rPr>
              <a:t>n</a:t>
            </a:r>
            <a:r>
              <a:rPr lang="en-US" altLang="zh-HK" sz="2600" i="0">
                <a:latin typeface="Arial" panose="020B0604020202020204" pitchFamily="34" charset="0"/>
              </a:rPr>
              <a:t>th term of the sequence, then </a:t>
            </a:r>
            <a:endParaRPr lang="en-US" altLang="zh-TW" sz="2600" i="0">
              <a:latin typeface="Times New Roman" panose="02020603050405020304" pitchFamily="18" charset="0"/>
            </a:endParaRPr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535F950C-2F6E-051E-B25B-C0F6E1C36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608013"/>
            <a:ext cx="8531225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Consider the</a:t>
            </a:r>
            <a:r>
              <a:rPr lang="en-US" altLang="zh-TW" sz="2600" i="0">
                <a:latin typeface="Arial" panose="020B0604020202020204" pitchFamily="34" charset="0"/>
              </a:rPr>
              <a:t> following arithmetic se</a:t>
            </a:r>
            <a:r>
              <a:rPr lang="en-US" altLang="zh-HK" sz="2600" i="0">
                <a:latin typeface="Arial" panose="020B0604020202020204" pitchFamily="34" charset="0"/>
              </a:rPr>
              <a:t>quence: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  a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+ 2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>
                <a:latin typeface="Arial" panose="020B0604020202020204" pitchFamily="34" charset="0"/>
              </a:rPr>
              <a:t> a</a:t>
            </a:r>
            <a:r>
              <a:rPr lang="en-US" altLang="zh-TW" sz="2600" i="0">
                <a:latin typeface="Arial" panose="020B0604020202020204" pitchFamily="34" charset="0"/>
              </a:rPr>
              <a:t> + 3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 i="0">
                <a:latin typeface="Arial" panose="020B0604020202020204" pitchFamily="34" charset="0"/>
              </a:rPr>
              <a:t>… </a:t>
            </a:r>
            <a:br>
              <a:rPr lang="en-US" altLang="zh-HK" sz="2600" i="0">
                <a:latin typeface="Arial" panose="020B0604020202020204" pitchFamily="34" charset="0"/>
              </a:rPr>
            </a:br>
            <a:r>
              <a:rPr lang="en-US" altLang="zh-HK" sz="2600" i="0">
                <a:latin typeface="Arial" panose="020B0604020202020204" pitchFamily="34" charset="0"/>
              </a:rPr>
              <a:t>where </a:t>
            </a:r>
            <a:r>
              <a:rPr lang="en-US" altLang="zh-HK" sz="2600">
                <a:latin typeface="Arial" panose="020B0604020202020204" pitchFamily="34" charset="0"/>
              </a:rPr>
              <a:t>a</a:t>
            </a:r>
            <a:r>
              <a:rPr lang="en-US" altLang="zh-HK" sz="2600" i="0">
                <a:latin typeface="Arial" panose="020B0604020202020204" pitchFamily="34" charset="0"/>
              </a:rPr>
              <a:t> and </a:t>
            </a:r>
            <a:r>
              <a:rPr lang="en-US" altLang="zh-HK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 are the first term and the common difference of the sequence respectively.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253C7B4F-58E8-DA9A-2F29-AD7DDC793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933700"/>
            <a:ext cx="1406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……(1)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45386601-BE46-890F-FEC2-0579CD802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57650"/>
            <a:ext cx="13176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……(2)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24104539-A3EF-1979-F371-780BA8AD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073525"/>
            <a:ext cx="745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S</a:t>
            </a:r>
            <a:r>
              <a:rPr lang="en-US" altLang="zh-HK" sz="2400" i="0">
                <a:latin typeface="Arial" panose="020B0604020202020204" pitchFamily="34" charset="0"/>
              </a:rPr>
              <a:t>(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) =</a:t>
            </a:r>
            <a:r>
              <a:rPr lang="en-US" altLang="zh-TW" sz="2400">
                <a:latin typeface="Times New Roman" panose="02020603050405020304" pitchFamily="18" charset="0"/>
              </a:rPr>
              <a:t> </a:t>
            </a:r>
            <a:r>
              <a:rPr lang="en-US" altLang="zh-HK" sz="2400">
                <a:latin typeface="Times New Roman" panose="02020603050405020304" pitchFamily="18" charset="0"/>
              </a:rPr>
              <a:t>l</a:t>
            </a:r>
            <a:r>
              <a:rPr lang="en-US" altLang="zh-TW" sz="2400">
                <a:latin typeface="Arial" panose="020B0604020202020204" pitchFamily="34" charset="0"/>
              </a:rPr>
              <a:t> +</a:t>
            </a:r>
            <a:r>
              <a:rPr lang="en-US" altLang="zh-TW" sz="2400" i="0">
                <a:latin typeface="Arial" panose="020B0604020202020204" pitchFamily="34" charset="0"/>
              </a:rPr>
              <a:t> (</a:t>
            </a:r>
            <a:r>
              <a:rPr lang="en-US" altLang="zh-HK" sz="2400">
                <a:latin typeface="Times New Roman" panose="02020603050405020304" pitchFamily="18" charset="0"/>
              </a:rPr>
              <a:t>l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r>
              <a:rPr lang="en-US" altLang="zh-HK" sz="2400" i="0">
                <a:latin typeface="Arial" panose="020B0604020202020204" pitchFamily="34" charset="0"/>
              </a:rPr>
              <a:t>–</a:t>
            </a:r>
            <a:r>
              <a:rPr lang="en-US" altLang="zh-HK" sz="2400">
                <a:latin typeface="Arial" panose="020B0604020202020204" pitchFamily="34" charset="0"/>
              </a:rPr>
              <a:t> d)</a:t>
            </a:r>
            <a:r>
              <a:rPr lang="en-US" altLang="zh-TW" sz="2400" i="0">
                <a:latin typeface="Arial" panose="020B0604020202020204" pitchFamily="34" charset="0"/>
              </a:rPr>
              <a:t> + (</a:t>
            </a:r>
            <a:r>
              <a:rPr lang="en-US" altLang="zh-HK" sz="2400">
                <a:latin typeface="Times New Roman" panose="02020603050405020304" pitchFamily="18" charset="0"/>
              </a:rPr>
              <a:t>l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r>
              <a:rPr lang="en-US" altLang="zh-HK" sz="2400" i="0">
                <a:latin typeface="Arial" panose="020B0604020202020204" pitchFamily="34" charset="0"/>
              </a:rPr>
              <a:t>–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r>
              <a:rPr lang="en-US" altLang="zh-TW" sz="2400" i="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d</a:t>
            </a:r>
            <a:r>
              <a:rPr lang="en-US" altLang="zh-TW" sz="2400" i="0">
                <a:latin typeface="Arial" panose="020B0604020202020204" pitchFamily="34" charset="0"/>
              </a:rPr>
              <a:t>) + … + </a:t>
            </a:r>
            <a:r>
              <a:rPr lang="en-US" altLang="zh-HK" sz="2400" i="0">
                <a:latin typeface="Arial" panose="020B0604020202020204" pitchFamily="34" charset="0"/>
              </a:rPr>
              <a:t>(</a:t>
            </a:r>
            <a:r>
              <a:rPr lang="en-US" altLang="zh-HK" sz="2400">
                <a:latin typeface="Arial" panose="020B0604020202020204" pitchFamily="34" charset="0"/>
              </a:rPr>
              <a:t>a +</a:t>
            </a:r>
            <a:r>
              <a:rPr lang="en-US" altLang="zh-TW" sz="2400" i="0">
                <a:latin typeface="Arial" panose="020B0604020202020204" pitchFamily="34" charset="0"/>
              </a:rPr>
              <a:t> </a:t>
            </a:r>
            <a:r>
              <a:rPr lang="en-US" altLang="zh-HK" sz="2400" i="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d</a:t>
            </a:r>
            <a:r>
              <a:rPr lang="en-US" altLang="zh-HK" sz="2400" i="0">
                <a:latin typeface="Arial" panose="020B0604020202020204" pitchFamily="34" charset="0"/>
              </a:rPr>
              <a:t>) + (</a:t>
            </a:r>
            <a:r>
              <a:rPr lang="en-US" altLang="zh-HK" sz="2400">
                <a:latin typeface="Arial" panose="020B0604020202020204" pitchFamily="34" charset="0"/>
              </a:rPr>
              <a:t>a</a:t>
            </a:r>
            <a:r>
              <a:rPr lang="en-US" altLang="zh-TW" sz="2400" i="0">
                <a:latin typeface="Arial" panose="020B0604020202020204" pitchFamily="34" charset="0"/>
              </a:rPr>
              <a:t> </a:t>
            </a:r>
            <a:r>
              <a:rPr lang="en-US" altLang="zh-HK" sz="2400" i="0">
                <a:latin typeface="Arial" panose="020B0604020202020204" pitchFamily="34" charset="0"/>
              </a:rPr>
              <a:t>+</a:t>
            </a:r>
            <a:r>
              <a:rPr lang="en-US" altLang="zh-TW" sz="2400" i="0">
                <a:latin typeface="Arial" panose="020B0604020202020204" pitchFamily="34" charset="0"/>
              </a:rPr>
              <a:t> </a:t>
            </a:r>
            <a:r>
              <a:rPr lang="en-US" altLang="zh-TW" sz="2400">
                <a:latin typeface="Arial" panose="020B0604020202020204" pitchFamily="34" charset="0"/>
              </a:rPr>
              <a:t>d</a:t>
            </a:r>
            <a:r>
              <a:rPr lang="en-US" altLang="zh-HK" sz="2400" i="0">
                <a:latin typeface="Arial" panose="020B0604020202020204" pitchFamily="34" charset="0"/>
              </a:rPr>
              <a:t>)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r>
              <a:rPr lang="en-US" altLang="zh-HK" sz="2400" i="0">
                <a:latin typeface="Arial" panose="020B0604020202020204" pitchFamily="34" charset="0"/>
              </a:rPr>
              <a:t>+ </a:t>
            </a:r>
            <a:r>
              <a:rPr lang="en-US" altLang="zh-HK" sz="2400">
                <a:latin typeface="Arial" panose="020B0604020202020204" pitchFamily="34" charset="0"/>
              </a:rPr>
              <a:t>a</a:t>
            </a:r>
            <a:r>
              <a:rPr lang="en-US" altLang="zh-TW" sz="2400" i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FD327264-5517-8207-475B-F4453C8F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974975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S</a:t>
            </a:r>
            <a:r>
              <a:rPr lang="en-US" altLang="zh-HK" sz="2400" i="0">
                <a:latin typeface="Arial" panose="020B0604020202020204" pitchFamily="34" charset="0"/>
              </a:rPr>
              <a:t>(</a:t>
            </a:r>
            <a:r>
              <a:rPr lang="en-US" altLang="zh-HK" sz="2400">
                <a:latin typeface="Arial" panose="020B0604020202020204" pitchFamily="34" charset="0"/>
              </a:rPr>
              <a:t>n</a:t>
            </a:r>
            <a:r>
              <a:rPr lang="en-US" altLang="zh-HK" sz="2400" i="0">
                <a:latin typeface="Arial" panose="020B0604020202020204" pitchFamily="34" charset="0"/>
              </a:rPr>
              <a:t>) = </a:t>
            </a:r>
            <a:r>
              <a:rPr lang="en-US" altLang="zh-TW" sz="2400">
                <a:latin typeface="Arial" panose="020B0604020202020204" pitchFamily="34" charset="0"/>
              </a:rPr>
              <a:t>a +</a:t>
            </a:r>
            <a:r>
              <a:rPr lang="en-US" altLang="zh-TW" sz="2400" i="0">
                <a:latin typeface="Arial" panose="020B0604020202020204" pitchFamily="34" charset="0"/>
              </a:rPr>
              <a:t> (</a:t>
            </a:r>
            <a:r>
              <a:rPr lang="en-US" altLang="zh-TW" sz="2400">
                <a:latin typeface="Arial" panose="020B0604020202020204" pitchFamily="34" charset="0"/>
              </a:rPr>
              <a:t>a</a:t>
            </a:r>
            <a:r>
              <a:rPr lang="en-US" altLang="zh-TW" sz="2400" i="0">
                <a:latin typeface="Arial" panose="020B0604020202020204" pitchFamily="34" charset="0"/>
              </a:rPr>
              <a:t> + </a:t>
            </a:r>
            <a:r>
              <a:rPr lang="en-US" altLang="zh-TW" sz="2400">
                <a:latin typeface="Arial" panose="020B0604020202020204" pitchFamily="34" charset="0"/>
              </a:rPr>
              <a:t>d</a:t>
            </a:r>
            <a:r>
              <a:rPr lang="en-US" altLang="zh-TW" sz="2400" i="0">
                <a:latin typeface="Arial" panose="020B0604020202020204" pitchFamily="34" charset="0"/>
              </a:rPr>
              <a:t>) + (</a:t>
            </a:r>
            <a:r>
              <a:rPr lang="en-US" altLang="zh-TW" sz="2400">
                <a:latin typeface="Arial" panose="020B0604020202020204" pitchFamily="34" charset="0"/>
              </a:rPr>
              <a:t>a</a:t>
            </a:r>
            <a:r>
              <a:rPr lang="en-US" altLang="zh-TW" sz="2400" i="0">
                <a:latin typeface="Arial" panose="020B0604020202020204" pitchFamily="34" charset="0"/>
              </a:rPr>
              <a:t> + 2</a:t>
            </a:r>
            <a:r>
              <a:rPr lang="en-US" altLang="zh-TW" sz="2400">
                <a:latin typeface="Arial" panose="020B0604020202020204" pitchFamily="34" charset="0"/>
              </a:rPr>
              <a:t>d</a:t>
            </a:r>
            <a:r>
              <a:rPr lang="en-US" altLang="zh-TW" sz="2400" i="0">
                <a:latin typeface="Arial" panose="020B0604020202020204" pitchFamily="34" charset="0"/>
              </a:rPr>
              <a:t>) + … + </a:t>
            </a:r>
            <a:r>
              <a:rPr lang="en-US" altLang="zh-HK" sz="2400" i="0">
                <a:latin typeface="Arial" panose="020B0604020202020204" pitchFamily="34" charset="0"/>
              </a:rPr>
              <a:t>(</a:t>
            </a:r>
            <a:r>
              <a:rPr lang="en-US" altLang="zh-HK" sz="2400">
                <a:latin typeface="Times New Roman" panose="02020603050405020304" pitchFamily="18" charset="0"/>
              </a:rPr>
              <a:t>l</a:t>
            </a:r>
            <a:r>
              <a:rPr lang="en-US" altLang="zh-TW" sz="2400" i="0">
                <a:latin typeface="Arial" panose="020B0604020202020204" pitchFamily="34" charset="0"/>
              </a:rPr>
              <a:t> – </a:t>
            </a:r>
            <a:r>
              <a:rPr lang="en-US" altLang="zh-HK" sz="2400" i="0">
                <a:latin typeface="Arial" panose="020B0604020202020204" pitchFamily="34" charset="0"/>
              </a:rPr>
              <a:t>2</a:t>
            </a:r>
            <a:r>
              <a:rPr lang="en-US" altLang="zh-TW" sz="2400">
                <a:latin typeface="Arial" panose="020B0604020202020204" pitchFamily="34" charset="0"/>
              </a:rPr>
              <a:t>d</a:t>
            </a:r>
            <a:r>
              <a:rPr lang="en-US" altLang="zh-HK" sz="2400" i="0">
                <a:latin typeface="Arial" panose="020B0604020202020204" pitchFamily="34" charset="0"/>
              </a:rPr>
              <a:t>) + (</a:t>
            </a:r>
            <a:r>
              <a:rPr lang="en-US" altLang="zh-HK" sz="2400">
                <a:latin typeface="Times New Roman" panose="02020603050405020304" pitchFamily="18" charset="0"/>
              </a:rPr>
              <a:t>l</a:t>
            </a:r>
            <a:r>
              <a:rPr lang="en-US" altLang="zh-TW" sz="2400" i="0">
                <a:latin typeface="Arial" panose="020B0604020202020204" pitchFamily="34" charset="0"/>
              </a:rPr>
              <a:t> – </a:t>
            </a:r>
            <a:r>
              <a:rPr lang="en-US" altLang="zh-TW" sz="2400">
                <a:latin typeface="Arial" panose="020B0604020202020204" pitchFamily="34" charset="0"/>
              </a:rPr>
              <a:t>d</a:t>
            </a:r>
            <a:r>
              <a:rPr lang="en-US" altLang="zh-HK" sz="2400" i="0">
                <a:latin typeface="Arial" panose="020B0604020202020204" pitchFamily="34" charset="0"/>
              </a:rPr>
              <a:t>)</a:t>
            </a:r>
            <a:r>
              <a:rPr lang="en-US" altLang="zh-HK" sz="2400">
                <a:latin typeface="Arial" panose="020B0604020202020204" pitchFamily="34" charset="0"/>
              </a:rPr>
              <a:t> </a:t>
            </a:r>
            <a:r>
              <a:rPr lang="en-US" altLang="zh-HK" sz="2400" i="0">
                <a:latin typeface="Arial" panose="020B0604020202020204" pitchFamily="34" charset="0"/>
              </a:rPr>
              <a:t>+ </a:t>
            </a:r>
            <a:r>
              <a:rPr lang="en-US" altLang="zh-HK" sz="2400">
                <a:latin typeface="Times New Roman" panose="02020603050405020304" pitchFamily="18" charset="0"/>
              </a:rPr>
              <a:t>l</a:t>
            </a:r>
            <a:r>
              <a:rPr lang="en-US" altLang="zh-TW" sz="2400" i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B8473624-AB6E-4184-290F-F88C79990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529013"/>
            <a:ext cx="6477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Rewrite the terms of (1) in reverse order. 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10CD63C-40FD-CB06-7A3F-B34775CFF06F}"/>
              </a:ext>
            </a:extLst>
          </p:cNvPr>
          <p:cNvGrpSpPr>
            <a:grpSpLocks/>
          </p:cNvGrpSpPr>
          <p:nvPr/>
        </p:nvGrpSpPr>
        <p:grpSpPr bwMode="auto">
          <a:xfrm>
            <a:off x="3667773" y="3563753"/>
            <a:ext cx="4893026" cy="461665"/>
            <a:chOff x="6093097" y="4578224"/>
            <a:chExt cx="3450412" cy="462074"/>
          </a:xfrm>
          <a:gradFill flip="none"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  <a:tileRect/>
          </a:gradFill>
        </p:grpSpPr>
        <p:sp>
          <p:nvSpPr>
            <p:cNvPr id="13" name="AutoShape 24">
              <a:extLst>
                <a:ext uri="{FF2B5EF4-FFF2-40B4-BE49-F238E27FC236}">
                  <a16:creationId xmlns:a16="http://schemas.microsoft.com/office/drawing/2014/main" id="{C8F5582B-F7EA-CE71-C463-132D10661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097" y="4603748"/>
              <a:ext cx="3412101" cy="406344"/>
            </a:xfrm>
            <a:prstGeom prst="wedgeRoundRectCallout">
              <a:avLst>
                <a:gd name="adj1" fmla="val 31604"/>
                <a:gd name="adj2" fmla="val -109506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endParaRPr lang="en-US" altLang="zh-TW" sz="2000" i="0" kern="0">
                <a:solidFill>
                  <a:srgbClr val="000000"/>
                </a:solidFill>
                <a:latin typeface="新細明體" pitchFamily="18" charset="-120"/>
                <a:cs typeface="+mn-cs"/>
                <a:sym typeface="Symbol" pitchFamily="18" charset="2"/>
              </a:endParaRPr>
            </a:p>
          </p:txBody>
        </p:sp>
        <p:sp>
          <p:nvSpPr>
            <p:cNvPr id="14" name="文字方塊 1">
              <a:extLst>
                <a:ext uri="{FF2B5EF4-FFF2-40B4-BE49-F238E27FC236}">
                  <a16:creationId xmlns:a16="http://schemas.microsoft.com/office/drawing/2014/main" id="{CC6B8D9D-D68A-A589-446C-CDDC265F6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7176" y="4578224"/>
              <a:ext cx="3396333" cy="4620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HK" sz="2400" dirty="0">
                  <a:latin typeface="Times New Roman" pitchFamily="18" charset="0"/>
                </a:rPr>
                <a:t>l  </a:t>
              </a:r>
              <a:r>
                <a:rPr lang="en-US" altLang="zh-TW" sz="2400" i="0" kern="0" dirty="0">
                  <a:solidFill>
                    <a:srgbClr val="000000"/>
                  </a:solidFill>
                  <a:ea typeface="Arial Unicode MS" pitchFamily="34" charset="-120"/>
                  <a:cs typeface="+mn-cs"/>
                </a:rPr>
                <a:t>is the last term of the sequence.</a:t>
              </a:r>
              <a:endParaRPr lang="zh-HK" altLang="en-US" sz="2400" i="0" kern="0" dirty="0">
                <a:solidFill>
                  <a:srgbClr val="000000"/>
                </a:solidFill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9" grpId="0"/>
      <p:bldP spid="81930" grpId="0"/>
      <p:bldP spid="81931" grpId="0"/>
      <p:bldP spid="81932" grpId="0"/>
      <p:bldP spid="81933" grpId="0"/>
      <p:bldP spid="819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421A56D-43FD-C541-3823-C520C27C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5538788"/>
            <a:ext cx="2811462" cy="10985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2531" name="Text Box 9">
            <a:extLst>
              <a:ext uri="{FF2B5EF4-FFF2-40B4-BE49-F238E27FC236}">
                <a16:creationId xmlns:a16="http://schemas.microsoft.com/office/drawing/2014/main" id="{8522D215-3B7D-C5AB-59E2-61536527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608013"/>
            <a:ext cx="8531225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Consider the</a:t>
            </a:r>
            <a:r>
              <a:rPr lang="en-US" altLang="zh-TW" sz="2600" i="0">
                <a:latin typeface="Arial" panose="020B0604020202020204" pitchFamily="34" charset="0"/>
              </a:rPr>
              <a:t> following arithmetic se</a:t>
            </a:r>
            <a:r>
              <a:rPr lang="en-US" altLang="zh-HK" sz="2600" i="0">
                <a:latin typeface="Arial" panose="020B0604020202020204" pitchFamily="34" charset="0"/>
              </a:rPr>
              <a:t>quence: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  a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+ 2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>
                <a:latin typeface="Arial" panose="020B0604020202020204" pitchFamily="34" charset="0"/>
              </a:rPr>
              <a:t> a</a:t>
            </a:r>
            <a:r>
              <a:rPr lang="en-US" altLang="zh-TW" sz="2600" i="0">
                <a:latin typeface="Arial" panose="020B0604020202020204" pitchFamily="34" charset="0"/>
              </a:rPr>
              <a:t> + 3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 i="0">
                <a:latin typeface="Arial" panose="020B0604020202020204" pitchFamily="34" charset="0"/>
              </a:rPr>
              <a:t>… </a:t>
            </a:r>
            <a:br>
              <a:rPr lang="en-US" altLang="zh-HK" sz="2600" i="0">
                <a:latin typeface="Arial" panose="020B0604020202020204" pitchFamily="34" charset="0"/>
              </a:rPr>
            </a:br>
            <a:r>
              <a:rPr lang="en-US" altLang="zh-HK" sz="2600" i="0">
                <a:latin typeface="Arial" panose="020B0604020202020204" pitchFamily="34" charset="0"/>
              </a:rPr>
              <a:t>where </a:t>
            </a:r>
            <a:r>
              <a:rPr lang="en-US" altLang="zh-HK" sz="2600">
                <a:latin typeface="Arial" panose="020B0604020202020204" pitchFamily="34" charset="0"/>
              </a:rPr>
              <a:t>a</a:t>
            </a:r>
            <a:r>
              <a:rPr lang="en-US" altLang="zh-HK" sz="2600" i="0">
                <a:latin typeface="Arial" panose="020B0604020202020204" pitchFamily="34" charset="0"/>
              </a:rPr>
              <a:t> and </a:t>
            </a:r>
            <a:r>
              <a:rPr lang="en-US" altLang="zh-HK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 are the first term and the common difference of the sequence respectively.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F84F9EC7-1EC9-02F7-BEB2-6A7010130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259138"/>
            <a:ext cx="485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+)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9F02977C-D2FF-8E7B-4363-343582158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438" y="3800475"/>
            <a:ext cx="855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4A0AA50A-FB9C-05F2-13DB-061C15D07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2292350"/>
            <a:ext cx="1704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(1) + (2):</a:t>
            </a:r>
            <a:endParaRPr lang="en-US" altLang="zh-TW" sz="2600" i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Group 416">
            <a:extLst>
              <a:ext uri="{FF2B5EF4-FFF2-40B4-BE49-F238E27FC236}">
                <a16:creationId xmlns:a16="http://schemas.microsoft.com/office/drawing/2014/main" id="{3E3748CF-3753-CE2B-AAA7-8A383BFC0EB0}"/>
              </a:ext>
            </a:extLst>
          </p:cNvPr>
          <p:cNvGraphicFramePr>
            <a:graphicFrameLocks noGrp="1"/>
          </p:cNvGraphicFramePr>
          <p:nvPr/>
        </p:nvGraphicFramePr>
        <p:xfrm>
          <a:off x="671513" y="3906838"/>
          <a:ext cx="8388350" cy="508000"/>
        </p:xfrm>
        <a:graphic>
          <a:graphicData uri="http://schemas.openxmlformats.org/drawingml/2006/table">
            <a:tbl>
              <a:tblPr/>
              <a:tblGrid>
                <a:gridCol w="77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5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57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7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3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8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94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445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</a:t>
                      </a:r>
                    </a:p>
                  </a:txBody>
                  <a:tcPr marL="36002" marR="36002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+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 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 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418">
            <a:extLst>
              <a:ext uri="{FF2B5EF4-FFF2-40B4-BE49-F238E27FC236}">
                <a16:creationId xmlns:a16="http://schemas.microsoft.com/office/drawing/2014/main" id="{06742163-BB85-1CE6-9483-2F03C97F097F}"/>
              </a:ext>
            </a:extLst>
          </p:cNvPr>
          <p:cNvGraphicFramePr>
            <a:graphicFrameLocks noGrp="1"/>
          </p:cNvGraphicFramePr>
          <p:nvPr/>
        </p:nvGraphicFramePr>
        <p:xfrm>
          <a:off x="671513" y="2846388"/>
          <a:ext cx="8388350" cy="501650"/>
        </p:xfrm>
        <a:graphic>
          <a:graphicData uri="http://schemas.openxmlformats.org/drawingml/2006/table">
            <a:tbl>
              <a:tblPr/>
              <a:tblGrid>
                <a:gridCol w="77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5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57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7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3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8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94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445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</a:t>
                      </a:r>
                    </a:p>
                  </a:txBody>
                  <a:tcPr marL="36002" marR="36002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  <a:r>
                        <a:rPr kumimoji="1" lang="en-US" altLang="zh-HK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– 2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87">
            <a:extLst>
              <a:ext uri="{FF2B5EF4-FFF2-40B4-BE49-F238E27FC236}">
                <a16:creationId xmlns:a16="http://schemas.microsoft.com/office/drawing/2014/main" id="{056D1F90-F09A-D345-74B1-1129EAFDE2EE}"/>
              </a:ext>
            </a:extLst>
          </p:cNvPr>
          <p:cNvGraphicFramePr>
            <a:graphicFrameLocks noGrp="1"/>
          </p:cNvGraphicFramePr>
          <p:nvPr/>
        </p:nvGraphicFramePr>
        <p:xfrm>
          <a:off x="671513" y="3311525"/>
          <a:ext cx="8388350" cy="508000"/>
        </p:xfrm>
        <a:graphic>
          <a:graphicData uri="http://schemas.openxmlformats.org/drawingml/2006/table">
            <a:tbl>
              <a:tblPr/>
              <a:tblGrid>
                <a:gridCol w="77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9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5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57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7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3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88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94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445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TW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 </a:t>
                      </a:r>
                    </a:p>
                  </a:txBody>
                  <a:tcPr marL="36002" marR="36002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– 2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…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+ 2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</a:t>
                      </a:r>
                      <a:r>
                        <a:rPr kumimoji="1" lang="en-US" altLang="zh-HK" sz="2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</a:t>
                      </a:r>
                      <a:r>
                        <a:rPr kumimoji="1" lang="en-US" altLang="zh-TW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</a:t>
                      </a:r>
                      <a:endParaRPr kumimoji="1" lang="en-US" altLang="zh-TW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HK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endParaRPr kumimoji="1" lang="en-US" altLang="zh-TW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36002" marR="36002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421">
            <a:extLst>
              <a:ext uri="{FF2B5EF4-FFF2-40B4-BE49-F238E27FC236}">
                <a16:creationId xmlns:a16="http://schemas.microsoft.com/office/drawing/2014/main" id="{DBB81BE8-2327-294C-E6C5-BF6FCD506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4941888"/>
            <a:ext cx="31416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i="0">
                <a:latin typeface="Arial" panose="020B0604020202020204" pitchFamily="34" charset="0"/>
              </a:rPr>
              <a:t>i.e.   2</a:t>
            </a: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TW" sz="2600">
                <a:latin typeface="Times New Roman" panose="02020603050405020304" pitchFamily="18" charset="0"/>
              </a:rPr>
              <a:t>l</a:t>
            </a:r>
            <a:r>
              <a:rPr lang="en-US" altLang="zh-TW" sz="2600" i="0">
                <a:latin typeface="Arial" panose="020B0604020202020204" pitchFamily="34" charset="0"/>
              </a:rPr>
              <a:t>)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4524818-EA98-9DAF-469E-76F8EE50E906}"/>
              </a:ext>
            </a:extLst>
          </p:cNvPr>
          <p:cNvGrpSpPr>
            <a:grpSpLocks/>
          </p:cNvGrpSpPr>
          <p:nvPr/>
        </p:nvGrpSpPr>
        <p:grpSpPr bwMode="auto">
          <a:xfrm>
            <a:off x="328277" y="5049354"/>
            <a:ext cx="3570121" cy="461665"/>
            <a:chOff x="6058797" y="4578224"/>
            <a:chExt cx="3570231" cy="462074"/>
          </a:xfrm>
          <a:gradFill flip="none"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  <a:tileRect/>
          </a:gradFill>
        </p:grpSpPr>
        <p:sp>
          <p:nvSpPr>
            <p:cNvPr id="11" name="AutoShape 24">
              <a:extLst>
                <a:ext uri="{FF2B5EF4-FFF2-40B4-BE49-F238E27FC236}">
                  <a16:creationId xmlns:a16="http://schemas.microsoft.com/office/drawing/2014/main" id="{9E5E4D30-122D-4E3A-2625-0719D993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797" y="4603748"/>
              <a:ext cx="3570231" cy="406344"/>
            </a:xfrm>
            <a:prstGeom prst="wedgeRoundRectCallout">
              <a:avLst>
                <a:gd name="adj1" fmla="val 10924"/>
                <a:gd name="adj2" fmla="val 106340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endParaRPr lang="en-US" altLang="zh-TW" sz="2000" i="0" kern="0">
                <a:solidFill>
                  <a:srgbClr val="000000"/>
                </a:solidFill>
                <a:latin typeface="新細明體" pitchFamily="18" charset="-120"/>
                <a:cs typeface="+mn-cs"/>
                <a:sym typeface="Symbol" pitchFamily="18" charset="2"/>
              </a:endParaRPr>
            </a:p>
          </p:txBody>
        </p:sp>
        <p:sp>
          <p:nvSpPr>
            <p:cNvPr id="12" name="文字方塊 1">
              <a:extLst>
                <a:ext uri="{FF2B5EF4-FFF2-40B4-BE49-F238E27FC236}">
                  <a16:creationId xmlns:a16="http://schemas.microsoft.com/office/drawing/2014/main" id="{AEEE89E5-E01B-9BFD-D5FF-B5D9868FD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7176" y="4578224"/>
              <a:ext cx="3396333" cy="4620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TW" sz="2400" i="0" kern="0" dirty="0">
                  <a:solidFill>
                    <a:srgbClr val="000000"/>
                  </a:solidFill>
                  <a:ea typeface="Arial Unicode MS" pitchFamily="34" charset="-120"/>
                  <a:cs typeface="+mn-cs"/>
                </a:rPr>
                <a:t>Total number of terms</a:t>
              </a:r>
              <a:endParaRPr lang="zh-HK" altLang="en-US" sz="2400" i="0" kern="0" dirty="0">
                <a:solidFill>
                  <a:srgbClr val="000000"/>
                </a:solidFill>
                <a:cs typeface="+mn-cs"/>
              </a:endParaRPr>
            </a:p>
          </p:txBody>
        </p:sp>
      </p:grpSp>
      <p:graphicFrame>
        <p:nvGraphicFramePr>
          <p:cNvPr id="13" name="Object 422">
            <a:extLst>
              <a:ext uri="{FF2B5EF4-FFF2-40B4-BE49-F238E27FC236}">
                <a16:creationId xmlns:a16="http://schemas.microsoft.com/office/drawing/2014/main" id="{9894DA61-D352-4420-1CAD-8A5BB220E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4738" y="5646738"/>
          <a:ext cx="10842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02865" imgH="723586" progId="Equation.3">
                  <p:embed/>
                </p:oleObj>
              </mc:Choice>
              <mc:Fallback>
                <p:oleObj name="方程式" r:id="rId2" imgW="1002865" imgH="723586" progId="Equation.3">
                  <p:embed/>
                  <p:pic>
                    <p:nvPicPr>
                      <p:cNvPr id="0" name="Object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646738"/>
                        <a:ext cx="10842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23">
            <a:extLst>
              <a:ext uri="{FF2B5EF4-FFF2-40B4-BE49-F238E27FC236}">
                <a16:creationId xmlns:a16="http://schemas.microsoft.com/office/drawing/2014/main" id="{B22280F3-9501-1CB2-2DBF-F12D5BC9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5799138"/>
            <a:ext cx="9731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zh-TW" sz="2600" i="0">
                <a:latin typeface="Arial" panose="020B0604020202020204" pitchFamily="34" charset="0"/>
                <a:sym typeface="Symbol" panose="05050102010706020507" pitchFamily="18" charset="2"/>
              </a:rPr>
              <a:t>∴</a:t>
            </a:r>
            <a:endParaRPr lang="en-US" altLang="zh-TW" sz="2600" i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" name="Text Box 430">
            <a:extLst>
              <a:ext uri="{FF2B5EF4-FFF2-40B4-BE49-F238E27FC236}">
                <a16:creationId xmlns:a16="http://schemas.microsoft.com/office/drawing/2014/main" id="{1DFFAFB7-3FE8-6F22-8C8F-0EDA709BB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811838"/>
            <a:ext cx="1184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53E70D-CB11-2E14-AB2D-6808DAC63692}"/>
              </a:ext>
            </a:extLst>
          </p:cNvPr>
          <p:cNvSpPr/>
          <p:nvPr/>
        </p:nvSpPr>
        <p:spPr>
          <a:xfrm>
            <a:off x="1785938" y="2781300"/>
            <a:ext cx="758825" cy="1557338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76CE6F-A79C-344F-9F1C-C149F43E73B6}"/>
              </a:ext>
            </a:extLst>
          </p:cNvPr>
          <p:cNvSpPr/>
          <p:nvPr/>
        </p:nvSpPr>
        <p:spPr>
          <a:xfrm>
            <a:off x="2867025" y="2781300"/>
            <a:ext cx="796925" cy="1557338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1FFD02-E04E-3D5B-5E5F-4F67CD06C58B}"/>
              </a:ext>
            </a:extLst>
          </p:cNvPr>
          <p:cNvSpPr/>
          <p:nvPr/>
        </p:nvSpPr>
        <p:spPr>
          <a:xfrm>
            <a:off x="3951288" y="2781300"/>
            <a:ext cx="1008062" cy="1557338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8F8D5E-C7F3-CA0B-6952-8AF556937F4A}"/>
              </a:ext>
            </a:extLst>
          </p:cNvPr>
          <p:cNvSpPr/>
          <p:nvPr/>
        </p:nvSpPr>
        <p:spPr>
          <a:xfrm>
            <a:off x="5803900" y="2781300"/>
            <a:ext cx="1008063" cy="1557338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99C543-F36A-3CA2-65DE-1CE57F1E1B34}"/>
              </a:ext>
            </a:extLst>
          </p:cNvPr>
          <p:cNvSpPr/>
          <p:nvPr/>
        </p:nvSpPr>
        <p:spPr>
          <a:xfrm>
            <a:off x="7113588" y="2781300"/>
            <a:ext cx="863600" cy="1557338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74EE98-FF72-9A1A-B5AB-BE6E7AEDF688}"/>
              </a:ext>
            </a:extLst>
          </p:cNvPr>
          <p:cNvSpPr/>
          <p:nvPr/>
        </p:nvSpPr>
        <p:spPr>
          <a:xfrm>
            <a:off x="8255000" y="2781300"/>
            <a:ext cx="760413" cy="1557338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2" name="右大括弧 21">
            <a:extLst>
              <a:ext uri="{FF2B5EF4-FFF2-40B4-BE49-F238E27FC236}">
                <a16:creationId xmlns:a16="http://schemas.microsoft.com/office/drawing/2014/main" id="{DEAA42A1-50FA-B8FC-3741-8AD385876263}"/>
              </a:ext>
            </a:extLst>
          </p:cNvPr>
          <p:cNvSpPr/>
          <p:nvPr/>
        </p:nvSpPr>
        <p:spPr>
          <a:xfrm rot="5400000">
            <a:off x="5185569" y="940594"/>
            <a:ext cx="420688" cy="7200900"/>
          </a:xfrm>
          <a:prstGeom prst="rightBrace">
            <a:avLst>
              <a:gd name="adj1" fmla="val 45692"/>
              <a:gd name="adj2" fmla="val 5078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C48E38E-9AAD-220D-0EC0-AB7DE765B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640263"/>
            <a:ext cx="138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n </a:t>
            </a:r>
            <a:r>
              <a:rPr lang="en-US" altLang="zh-HK" sz="2800" i="0">
                <a:solidFill>
                  <a:srgbClr val="FF0000"/>
                </a:solidFill>
                <a:latin typeface="Arial" panose="020B0604020202020204" pitchFamily="34" charset="0"/>
              </a:rPr>
              <a:t>terms</a:t>
            </a:r>
            <a:endParaRPr lang="en-US" altLang="zh-TW" sz="2800" i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E2CC27CF-B017-E189-3524-D36B7C6AA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572125"/>
            <a:ext cx="5302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0"/>
              </a:rPr>
              <a:t>n</a:t>
            </a:r>
            <a:endParaRPr lang="en-US" altLang="zh-TW" sz="2600" i="0">
              <a:solidFill>
                <a:srgbClr val="FF0000"/>
              </a:solidFill>
              <a:latin typeface="Arial" panose="020B0604020202020204" pitchFamily="34" charset="0"/>
              <a:ea typeface="Arial Unicode MS" pitchFamily="34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FC3FB7C-F7B7-3152-683F-54E8AF11EF1D}"/>
              </a:ext>
            </a:extLst>
          </p:cNvPr>
          <p:cNvGrpSpPr>
            <a:grpSpLocks/>
          </p:cNvGrpSpPr>
          <p:nvPr/>
        </p:nvGrpSpPr>
        <p:grpSpPr bwMode="auto">
          <a:xfrm>
            <a:off x="4511840" y="5761533"/>
            <a:ext cx="3251200" cy="461963"/>
            <a:chOff x="6102170" y="5178387"/>
            <a:chExt cx="3251637" cy="461799"/>
          </a:xfrm>
          <a:gradFill flip="none"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2700000" scaled="1"/>
            <a:tileRect/>
          </a:gradFill>
        </p:grpSpPr>
        <p:sp>
          <p:nvSpPr>
            <p:cNvPr id="26" name="AutoShape 24">
              <a:extLst>
                <a:ext uri="{FF2B5EF4-FFF2-40B4-BE49-F238E27FC236}">
                  <a16:creationId xmlns:a16="http://schemas.microsoft.com/office/drawing/2014/main" id="{1180BB5C-FDCB-7201-5635-B51ECAE6D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170" y="5199429"/>
              <a:ext cx="2944745" cy="440757"/>
            </a:xfrm>
            <a:prstGeom prst="wedgeRoundRectCallout">
              <a:avLst>
                <a:gd name="adj1" fmla="val -85988"/>
                <a:gd name="adj2" fmla="val -44547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endParaRPr lang="en-US" altLang="zh-TW" sz="2000" i="0" kern="0">
                <a:solidFill>
                  <a:srgbClr val="000000"/>
                </a:solidFill>
                <a:latin typeface="新細明體" pitchFamily="18" charset="-120"/>
                <a:cs typeface="+mn-cs"/>
                <a:sym typeface="Symbol" pitchFamily="18" charset="2"/>
              </a:endParaRPr>
            </a:p>
          </p:txBody>
        </p:sp>
        <p:sp>
          <p:nvSpPr>
            <p:cNvPr id="27" name="文字方塊 1">
              <a:extLst>
                <a:ext uri="{FF2B5EF4-FFF2-40B4-BE49-F238E27FC236}">
                  <a16:creationId xmlns:a16="http://schemas.microsoft.com/office/drawing/2014/main" id="{7B3F7DC9-378E-06CA-179D-30C780547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5204" y="5178387"/>
              <a:ext cx="32186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altLang="zh-TW" sz="2400" i="0" kern="0">
                  <a:solidFill>
                    <a:srgbClr val="000000"/>
                  </a:solidFill>
                  <a:ea typeface="Arial Unicode MS" pitchFamily="34" charset="-120"/>
                  <a:cs typeface="+mn-cs"/>
                </a:rPr>
                <a:t>First term + last term</a:t>
              </a:r>
              <a:endParaRPr lang="zh-HK" altLang="en-US" sz="2400" i="0" kern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482653D-1404-FD10-B54A-912F7BCFA7AE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5572125"/>
            <a:ext cx="1057275" cy="515938"/>
            <a:chOff x="2416175" y="3691598"/>
            <a:chExt cx="1056700" cy="514632"/>
          </a:xfrm>
        </p:grpSpPr>
        <p:sp>
          <p:nvSpPr>
            <p:cNvPr id="22599" name="Text Box 421">
              <a:extLst>
                <a:ext uri="{FF2B5EF4-FFF2-40B4-BE49-F238E27FC236}">
                  <a16:creationId xmlns:a16="http://schemas.microsoft.com/office/drawing/2014/main" id="{6E08E253-DFFE-BB1D-9050-27E03A1B8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175" y="3693477"/>
              <a:ext cx="1056700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600" i="0">
                  <a:solidFill>
                    <a:srgbClr val="008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TW" sz="2600">
                  <a:solidFill>
                    <a:srgbClr val="008000"/>
                  </a:solidFill>
                  <a:latin typeface="Arial" panose="020B0604020202020204" pitchFamily="34" charset="0"/>
                </a:rPr>
                <a:t>a    </a:t>
              </a:r>
              <a:r>
                <a:rPr lang="en-US" altLang="zh-TW" sz="2000">
                  <a:solidFill>
                    <a:srgbClr val="008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TW" sz="2600" i="0">
                  <a:solidFill>
                    <a:srgbClr val="008000"/>
                  </a:solidFill>
                  <a:latin typeface="Arial" panose="020B0604020202020204" pitchFamily="34" charset="0"/>
                </a:rPr>
                <a:t>)</a:t>
              </a:r>
              <a:endParaRPr lang="en-US" altLang="zh-TW" sz="260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600" name="矩形 4">
              <a:extLst>
                <a:ext uri="{FF2B5EF4-FFF2-40B4-BE49-F238E27FC236}">
                  <a16:creationId xmlns:a16="http://schemas.microsoft.com/office/drawing/2014/main" id="{1A266D86-C4AB-4C3A-2FFB-760076111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579" y="3713787"/>
              <a:ext cx="3722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 i="0">
                  <a:solidFill>
                    <a:srgbClr val="008000"/>
                  </a:solidFill>
                  <a:latin typeface="Times New Roman" panose="02020603050405020304" pitchFamily="18" charset="0"/>
                </a:rPr>
                <a:t>+</a:t>
              </a:r>
              <a:endParaRPr lang="zh-HK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22601" name="矩形 5">
              <a:extLst>
                <a:ext uri="{FF2B5EF4-FFF2-40B4-BE49-F238E27FC236}">
                  <a16:creationId xmlns:a16="http://schemas.microsoft.com/office/drawing/2014/main" id="{053396E3-2086-EE1C-C1CC-D50E75FE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768" y="3691598"/>
              <a:ext cx="2776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600">
                  <a:solidFill>
                    <a:srgbClr val="008000"/>
                  </a:solidFill>
                  <a:latin typeface="Times New Roman" panose="02020603050405020304" pitchFamily="18" charset="0"/>
                </a:rPr>
                <a:t>l</a:t>
              </a:r>
              <a:endParaRPr lang="zh-HK" altLang="en-US" sz="26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/>
      <p:bldP spid="5" grpId="0"/>
      <p:bldP spid="9" grpId="0"/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2">
            <a:extLst>
              <a:ext uri="{FF2B5EF4-FFF2-40B4-BE49-F238E27FC236}">
                <a16:creationId xmlns:a16="http://schemas.microsoft.com/office/drawing/2014/main" id="{5AA75B2A-40F2-9318-643E-053F468EF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4344988"/>
            <a:ext cx="3963987" cy="10985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16C83B93-6E30-9F1B-2521-6C55314B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2455863"/>
            <a:ext cx="2809875" cy="109696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92579" name="Text Box 419">
            <a:extLst>
              <a:ext uri="{FF2B5EF4-FFF2-40B4-BE49-F238E27FC236}">
                <a16:creationId xmlns:a16="http://schemas.microsoft.com/office/drawing/2014/main" id="{F681365A-9F75-539B-6E64-DED648A8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3756025"/>
            <a:ext cx="87820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Substitute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Times New Roman" panose="02020603050405020304" pitchFamily="18" charset="0"/>
              </a:rPr>
              <a:t>l</a:t>
            </a:r>
            <a:r>
              <a:rPr lang="en-US" altLang="zh-TW" sz="2600" i="0">
                <a:latin typeface="Arial" panose="020B0604020202020204" pitchFamily="34" charset="0"/>
              </a:rPr>
              <a:t> =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 – 1)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>
                <a:latin typeface="Arial" panose="020B0604020202020204" pitchFamily="34" charset="0"/>
              </a:rPr>
              <a:t> </a:t>
            </a:r>
            <a:r>
              <a:rPr lang="en-US" altLang="zh-HK" sz="2600" i="0">
                <a:latin typeface="Arial" panose="020B0604020202020204" pitchFamily="34" charset="0"/>
              </a:rPr>
              <a:t>into the above formula, we have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graphicFrame>
        <p:nvGraphicFramePr>
          <p:cNvPr id="92580" name="Object 420">
            <a:extLst>
              <a:ext uri="{FF2B5EF4-FFF2-40B4-BE49-F238E27FC236}">
                <a16:creationId xmlns:a16="http://schemas.microsoft.com/office/drawing/2014/main" id="{BFF598EB-C5B7-82EC-237A-B728511D8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4435475"/>
          <a:ext cx="21526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93900" imgH="723900" progId="Equation.3">
                  <p:embed/>
                </p:oleObj>
              </mc:Choice>
              <mc:Fallback>
                <p:oleObj name="方程式" r:id="rId2" imgW="1993900" imgH="723900" progId="Equation.3">
                  <p:embed/>
                  <p:pic>
                    <p:nvPicPr>
                      <p:cNvPr id="0" name="Object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435475"/>
                        <a:ext cx="21526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22">
            <a:extLst>
              <a:ext uri="{FF2B5EF4-FFF2-40B4-BE49-F238E27FC236}">
                <a16:creationId xmlns:a16="http://schemas.microsoft.com/office/drawing/2014/main" id="{EA159E7F-DA96-819B-350E-E191CE68D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2635250"/>
          <a:ext cx="10842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02865" imgH="723586" progId="Equation.3">
                  <p:embed/>
                </p:oleObj>
              </mc:Choice>
              <mc:Fallback>
                <p:oleObj name="方程式" r:id="rId4" imgW="1002865" imgH="723586" progId="Equation.3">
                  <p:embed/>
                  <p:pic>
                    <p:nvPicPr>
                      <p:cNvPr id="0" name="Object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635250"/>
                        <a:ext cx="10842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430">
            <a:extLst>
              <a:ext uri="{FF2B5EF4-FFF2-40B4-BE49-F238E27FC236}">
                <a16:creationId xmlns:a16="http://schemas.microsoft.com/office/drawing/2014/main" id="{33AA941A-4E4F-ECB5-48A1-04BC6FC8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2800350"/>
            <a:ext cx="1184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92591" name="Text Box 431">
            <a:extLst>
              <a:ext uri="{FF2B5EF4-FFF2-40B4-BE49-F238E27FC236}">
                <a16:creationId xmlns:a16="http://schemas.microsoft.com/office/drawing/2014/main" id="{05BDBA4D-B35C-E51B-E9FE-7ED4BFE8F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98988"/>
            <a:ext cx="1184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D5D5CB52-4194-33CB-4257-294B0A8CD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608013"/>
            <a:ext cx="8531225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HK" sz="2600" i="0">
                <a:latin typeface="Arial" panose="020B0604020202020204" pitchFamily="34" charset="0"/>
              </a:rPr>
              <a:t>Consider the</a:t>
            </a:r>
            <a:r>
              <a:rPr lang="en-US" altLang="zh-TW" sz="2600" i="0">
                <a:latin typeface="Arial" panose="020B0604020202020204" pitchFamily="34" charset="0"/>
              </a:rPr>
              <a:t> following arithmetic se</a:t>
            </a:r>
            <a:r>
              <a:rPr lang="en-US" altLang="zh-HK" sz="2600" i="0">
                <a:latin typeface="Arial" panose="020B0604020202020204" pitchFamily="34" charset="0"/>
              </a:rPr>
              <a:t>quence:</a:t>
            </a:r>
            <a:endParaRPr lang="en-US" altLang="zh-TW" sz="2600" i="0"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         a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 i="0">
                <a:latin typeface="Arial" panose="020B0604020202020204" pitchFamily="34" charset="0"/>
              </a:rPr>
              <a:t> </a:t>
            </a:r>
            <a:r>
              <a:rPr lang="en-US" altLang="zh-TW" sz="2600">
                <a:latin typeface="Arial" panose="020B0604020202020204" pitchFamily="34" charset="0"/>
              </a:rPr>
              <a:t>a</a:t>
            </a:r>
            <a:r>
              <a:rPr lang="en-US" altLang="zh-TW" sz="2600" i="0">
                <a:latin typeface="Arial" panose="020B0604020202020204" pitchFamily="34" charset="0"/>
              </a:rPr>
              <a:t> + 2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>
                <a:latin typeface="Arial" panose="020B0604020202020204" pitchFamily="34" charset="0"/>
              </a:rPr>
              <a:t> a</a:t>
            </a:r>
            <a:r>
              <a:rPr lang="en-US" altLang="zh-TW" sz="2600" i="0">
                <a:latin typeface="Arial" panose="020B0604020202020204" pitchFamily="34" charset="0"/>
              </a:rPr>
              <a:t> + 3</a:t>
            </a:r>
            <a:r>
              <a:rPr lang="en-US" altLang="zh-TW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,</a:t>
            </a:r>
            <a:r>
              <a:rPr lang="en-US" altLang="zh-TW" sz="2600">
                <a:latin typeface="Arial" panose="020B0604020202020204" pitchFamily="34" charset="0"/>
              </a:rPr>
              <a:t> </a:t>
            </a:r>
            <a:r>
              <a:rPr lang="en-US" altLang="zh-TW" sz="2600" i="0">
                <a:latin typeface="Arial" panose="020B0604020202020204" pitchFamily="34" charset="0"/>
              </a:rPr>
              <a:t>… </a:t>
            </a:r>
            <a:br>
              <a:rPr lang="en-US" altLang="zh-HK" sz="2600" i="0">
                <a:latin typeface="Arial" panose="020B0604020202020204" pitchFamily="34" charset="0"/>
              </a:rPr>
            </a:br>
            <a:r>
              <a:rPr lang="en-US" altLang="zh-HK" sz="2600" i="0">
                <a:latin typeface="Arial" panose="020B0604020202020204" pitchFamily="34" charset="0"/>
              </a:rPr>
              <a:t>where </a:t>
            </a:r>
            <a:r>
              <a:rPr lang="en-US" altLang="zh-HK" sz="2600">
                <a:latin typeface="Arial" panose="020B0604020202020204" pitchFamily="34" charset="0"/>
              </a:rPr>
              <a:t>a</a:t>
            </a:r>
            <a:r>
              <a:rPr lang="en-US" altLang="zh-HK" sz="2600" i="0">
                <a:latin typeface="Arial" panose="020B0604020202020204" pitchFamily="34" charset="0"/>
              </a:rPr>
              <a:t> and </a:t>
            </a:r>
            <a:r>
              <a:rPr lang="en-US" altLang="zh-HK" sz="2600">
                <a:latin typeface="Arial" panose="020B0604020202020204" pitchFamily="34" charset="0"/>
              </a:rPr>
              <a:t>d</a:t>
            </a:r>
            <a:r>
              <a:rPr lang="en-US" altLang="zh-HK" sz="2600" i="0">
                <a:latin typeface="Arial" panose="020B0604020202020204" pitchFamily="34" charset="0"/>
              </a:rPr>
              <a:t> are the first term and the common difference of the sequence respectively.</a:t>
            </a:r>
            <a:endParaRPr lang="en-US" altLang="zh-TW" sz="2600" i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92579" grpId="0"/>
      <p:bldP spid="92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">
            <a:extLst>
              <a:ext uri="{FF2B5EF4-FFF2-40B4-BE49-F238E27FC236}">
                <a16:creationId xmlns:a16="http://schemas.microsoft.com/office/drawing/2014/main" id="{FF8A4512-5F18-6C5E-5E8D-66A2BFC0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273175"/>
            <a:ext cx="2809875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4579" name="Object 422">
            <a:extLst>
              <a:ext uri="{FF2B5EF4-FFF2-40B4-BE49-F238E27FC236}">
                <a16:creationId xmlns:a16="http://schemas.microsoft.com/office/drawing/2014/main" id="{5AB8FA6C-3BF1-B25C-3688-3BDED1B74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1452563"/>
          <a:ext cx="10842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02865" imgH="723586" progId="Equation.3">
                  <p:embed/>
                </p:oleObj>
              </mc:Choice>
              <mc:Fallback>
                <p:oleObj name="方程式" r:id="rId2" imgW="1002865" imgH="723586" progId="Equation.3">
                  <p:embed/>
                  <p:pic>
                    <p:nvPicPr>
                      <p:cNvPr id="0" name="Object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452563"/>
                        <a:ext cx="10842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30">
            <a:extLst>
              <a:ext uri="{FF2B5EF4-FFF2-40B4-BE49-F238E27FC236}">
                <a16:creationId xmlns:a16="http://schemas.microsoft.com/office/drawing/2014/main" id="{E4BBD326-ABEA-708B-85DE-922F3C2D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617663"/>
            <a:ext cx="1184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>
                <a:latin typeface="Arial" panose="020B0604020202020204" pitchFamily="34" charset="0"/>
              </a:rPr>
              <a:t>S</a:t>
            </a:r>
            <a:r>
              <a:rPr lang="en-US" altLang="zh-TW" sz="2600" i="0">
                <a:latin typeface="Arial" panose="020B0604020202020204" pitchFamily="34" charset="0"/>
              </a:rPr>
              <a:t>(</a:t>
            </a:r>
            <a:r>
              <a:rPr lang="en-US" altLang="zh-TW" sz="2600">
                <a:latin typeface="Arial" panose="020B0604020202020204" pitchFamily="34" charset="0"/>
              </a:rPr>
              <a:t>n</a:t>
            </a:r>
            <a:r>
              <a:rPr lang="en-US" altLang="zh-TW" sz="2600" i="0">
                <a:latin typeface="Arial" panose="020B0604020202020204" pitchFamily="34" charset="0"/>
              </a:rPr>
              <a:t>) = </a:t>
            </a:r>
            <a:endParaRPr lang="en-US" altLang="zh-TW" sz="2600">
              <a:latin typeface="Arial" panose="020B0604020202020204" pitchFamily="34" charset="0"/>
            </a:endParaRPr>
          </a:p>
        </p:txBody>
      </p:sp>
      <p:sp>
        <p:nvSpPr>
          <p:cNvPr id="24581" name="Rectangle 32">
            <a:extLst>
              <a:ext uri="{FF2B5EF4-FFF2-40B4-BE49-F238E27FC236}">
                <a16:creationId xmlns:a16="http://schemas.microsoft.com/office/drawing/2014/main" id="{3F7FC598-F943-9D3A-D5EA-FF5E8AFB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763" y="1273175"/>
            <a:ext cx="3963987" cy="10969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HK" altLang="en-US" sz="2800">
              <a:latin typeface="Arial" panose="020B0604020202020204" pitchFamily="34" charset="0"/>
            </a:endParaRPr>
          </a:p>
        </p:txBody>
      </p:sp>
      <p:graphicFrame>
        <p:nvGraphicFramePr>
          <p:cNvPr id="24582" name="Object 11">
            <a:extLst>
              <a:ext uri="{FF2B5EF4-FFF2-40B4-BE49-F238E27FC236}">
                <a16:creationId xmlns:a16="http://schemas.microsoft.com/office/drawing/2014/main" id="{5FDA1AB1-07A5-A630-54F0-DDEAA1E0D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1423988"/>
          <a:ext cx="34147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908300" imgH="723900" progId="Equation.3">
                  <p:embed/>
                </p:oleObj>
              </mc:Choice>
              <mc:Fallback>
                <p:oleObj name="方程式" r:id="rId4" imgW="2908300" imgH="723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423988"/>
                        <a:ext cx="34147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7">
            <a:extLst>
              <a:ext uri="{FF2B5EF4-FFF2-40B4-BE49-F238E27FC236}">
                <a16:creationId xmlns:a16="http://schemas.microsoft.com/office/drawing/2014/main" id="{B0B85757-FA05-F466-AEF8-CABC93EBE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241675"/>
            <a:ext cx="6548437" cy="2622550"/>
          </a:xfrm>
          <a:prstGeom prst="cloudCallout">
            <a:avLst>
              <a:gd name="adj1" fmla="val 62486"/>
              <a:gd name="adj2" fmla="val -9875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2800">
              <a:latin typeface="Arial" panose="020B0604020202020204" pitchFamily="34" charset="0"/>
            </a:endParaRP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EDAFEAE9-AD30-89A1-7D93-2454F6B9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929063"/>
            <a:ext cx="53546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HK" sz="2400" i="0">
                <a:latin typeface="Arial" panose="020B0604020202020204" pitchFamily="34" charset="0"/>
              </a:rPr>
              <a:t>Therefore, we have two formulas to find the sum of an arithmetic sequence.</a:t>
            </a:r>
            <a:endParaRPr lang="en-US" altLang="zh-TW" sz="2400" i="0">
              <a:latin typeface="Arial" panose="020B0604020202020204" pitchFamily="34" charset="0"/>
            </a:endParaRPr>
          </a:p>
        </p:txBody>
      </p:sp>
      <p:pic>
        <p:nvPicPr>
          <p:cNvPr id="12" name="Picture 39">
            <a:extLst>
              <a:ext uri="{FF2B5EF4-FFF2-40B4-BE49-F238E27FC236}">
                <a16:creationId xmlns:a16="http://schemas.microsoft.com/office/drawing/2014/main" id="{84545667-56D1-835C-B3A1-EBC6EEC5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3589338"/>
            <a:ext cx="21145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佈景主題1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4180</TotalTime>
  <Words>1869</Words>
  <Application>Microsoft Office PowerPoint</Application>
  <PresentationFormat>如螢幕大小 (4:3)</PresentationFormat>
  <Paragraphs>255</Paragraphs>
  <Slides>20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Arial</vt:lpstr>
      <vt:lpstr>新細明體</vt:lpstr>
      <vt:lpstr>Calibri</vt:lpstr>
      <vt:lpstr>Times New Roman</vt:lpstr>
      <vt:lpstr>Arial Black</vt:lpstr>
      <vt:lpstr>Symbol</vt:lpstr>
      <vt:lpstr>Arial Unicode MS</vt:lpstr>
      <vt:lpstr>Wingdings 3</vt:lpstr>
      <vt:lpstr>佈景主題1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Pearson Edu. Asia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HesterM</dc:creator>
  <cp:lastModifiedBy>Lee Perseus Robin</cp:lastModifiedBy>
  <cp:revision>372</cp:revision>
  <cp:lastPrinted>2016-02-04T04:45:31Z</cp:lastPrinted>
  <dcterms:created xsi:type="dcterms:W3CDTF">2003-12-17T02:43:17Z</dcterms:created>
  <dcterms:modified xsi:type="dcterms:W3CDTF">2024-12-08T08:09:44Z</dcterms:modified>
</cp:coreProperties>
</file>