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1"/>
  </p:notesMasterIdLst>
  <p:handoutMasterIdLst>
    <p:handoutMasterId r:id="rId22"/>
  </p:handoutMasterIdLst>
  <p:sldIdLst>
    <p:sldId id="309" r:id="rId3"/>
    <p:sldId id="328" r:id="rId4"/>
    <p:sldId id="310" r:id="rId5"/>
    <p:sldId id="311" r:id="rId6"/>
    <p:sldId id="329" r:id="rId7"/>
    <p:sldId id="313" r:id="rId8"/>
    <p:sldId id="330" r:id="rId9"/>
    <p:sldId id="335" r:id="rId10"/>
    <p:sldId id="331" r:id="rId11"/>
    <p:sldId id="320" r:id="rId12"/>
    <p:sldId id="332" r:id="rId13"/>
    <p:sldId id="322" r:id="rId14"/>
    <p:sldId id="315" r:id="rId15"/>
    <p:sldId id="323" r:id="rId16"/>
    <p:sldId id="324" r:id="rId17"/>
    <p:sldId id="333" r:id="rId18"/>
    <p:sldId id="326" r:id="rId19"/>
    <p:sldId id="334" r:id="rId20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33CC"/>
    <a:srgbClr val="66CCFF"/>
    <a:srgbClr val="FF6600"/>
    <a:srgbClr val="008000"/>
    <a:srgbClr val="6600CC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8" autoAdjust="0"/>
    <p:restoredTop sz="94660"/>
  </p:normalViewPr>
  <p:slideViewPr>
    <p:cSldViewPr>
      <p:cViewPr varScale="1">
        <p:scale>
          <a:sx n="91" d="100"/>
          <a:sy n="91" d="100"/>
        </p:scale>
        <p:origin x="-108" y="-108"/>
      </p:cViewPr>
      <p:guideLst>
        <p:guide orient="horz" pos="346"/>
        <p:guide pos="5692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8E3E257-7B76-E379-BD83-2256C1CCF8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MIA2nd\6A\5-min Lecture\6A03\Eng\6A03_5Min_02e_2nd edit.ppt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160BA5-7F01-5084-9541-66E2CE2BE4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7F8E24F-FAB6-4548-949C-AAB13483297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063CD-C89A-F3FC-A825-B31C38392F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131CCE-1A5E-DDB0-6AFC-20B40588B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A9AB17-D603-4B78-A21A-9EF0180890ED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0AC26C1-BD99-1342-012C-F67D8871A3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MIA2nd\6A\5-min Lecture\6A03\Eng\6A03_5Min_02e_2nd edit.ppt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814DA1-6742-FFA2-718E-DED60954130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5225B8B-03AB-4472-BCC3-04724E5E56A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CBAE4EAE-3BAE-B827-FC4E-C3659CDD2A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BD2237AD-DC74-EFA5-0157-F291EE77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8B747B-5979-2B35-E943-6C196F5277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DD42AE-C55F-A48E-555B-96C59C4BD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8F955C-5074-4929-A948-AEFAC7AD9032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3DFD4E4-1C55-C1E2-2EAA-3182C1EC4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6A4C288-118D-47CE-9FF2-9C164799E0BA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9F5DB5C-F041-AA23-4B08-130D18AC17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29FE08F-71B8-D133-214C-239C49EBE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  <p:sp>
        <p:nvSpPr>
          <p:cNvPr id="35845" name="頁首版面配置區 1">
            <a:extLst>
              <a:ext uri="{FF2B5EF4-FFF2-40B4-BE49-F238E27FC236}">
                <a16:creationId xmlns:a16="http://schemas.microsoft.com/office/drawing/2014/main" id="{A56A31C5-2010-8EB7-72CD-2C8A9AA41CF0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Lecture\6A03\Eng\6A03_5Min_02e_2nd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>
            <a:extLst>
              <a:ext uri="{FF2B5EF4-FFF2-40B4-BE49-F238E27FC236}">
                <a16:creationId xmlns:a16="http://schemas.microsoft.com/office/drawing/2014/main" id="{A5AD3069-35CC-0BAD-4302-2266C49F01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備忘稿版面配置區 2">
            <a:extLst>
              <a:ext uri="{FF2B5EF4-FFF2-40B4-BE49-F238E27FC236}">
                <a16:creationId xmlns:a16="http://schemas.microsoft.com/office/drawing/2014/main" id="{D50532AC-9523-1C23-F85C-0040B31EF4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6868" name="投影片編號版面配置區 3">
            <a:extLst>
              <a:ext uri="{FF2B5EF4-FFF2-40B4-BE49-F238E27FC236}">
                <a16:creationId xmlns:a16="http://schemas.microsoft.com/office/drawing/2014/main" id="{C2A42334-69F8-FE52-E964-8A68B91FC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3352572-01D9-4B5F-9CA5-1671938C207A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36869" name="頁首版面配置區 1">
            <a:extLst>
              <a:ext uri="{FF2B5EF4-FFF2-40B4-BE49-F238E27FC236}">
                <a16:creationId xmlns:a16="http://schemas.microsoft.com/office/drawing/2014/main" id="{0B60CF4B-1153-5BB9-2108-CBCCEC6B8E9F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Lecture\6A03\Eng\6A03_5Min_02e_2nd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>
            <a:extLst>
              <a:ext uri="{FF2B5EF4-FFF2-40B4-BE49-F238E27FC236}">
                <a16:creationId xmlns:a16="http://schemas.microsoft.com/office/drawing/2014/main" id="{963E1BA3-03E9-C362-F09A-7894C34A7C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備忘稿版面配置區 2">
            <a:extLst>
              <a:ext uri="{FF2B5EF4-FFF2-40B4-BE49-F238E27FC236}">
                <a16:creationId xmlns:a16="http://schemas.microsoft.com/office/drawing/2014/main" id="{D351735F-7A9C-1812-3A50-27C766B772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7892" name="頁首版面配置區 3">
            <a:extLst>
              <a:ext uri="{FF2B5EF4-FFF2-40B4-BE49-F238E27FC236}">
                <a16:creationId xmlns:a16="http://schemas.microsoft.com/office/drawing/2014/main" id="{FB6F7E0A-1B2D-978B-1250-BEE3D71479B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Lecture\6A03\Eng\6A03_5Min_02e_2nd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37893" name="投影片編號版面配置區 4">
            <a:extLst>
              <a:ext uri="{FF2B5EF4-FFF2-40B4-BE49-F238E27FC236}">
                <a16:creationId xmlns:a16="http://schemas.microsoft.com/office/drawing/2014/main" id="{A5F4E22C-AD95-DFFC-3450-AB65B5791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F2987CB-C1DB-4B38-B3BE-751ACBD69651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>
            <a:extLst>
              <a:ext uri="{FF2B5EF4-FFF2-40B4-BE49-F238E27FC236}">
                <a16:creationId xmlns:a16="http://schemas.microsoft.com/office/drawing/2014/main" id="{6824911E-3E24-518D-26D8-A0F71777E9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備忘稿版面配置區 2">
            <a:extLst>
              <a:ext uri="{FF2B5EF4-FFF2-40B4-BE49-F238E27FC236}">
                <a16:creationId xmlns:a16="http://schemas.microsoft.com/office/drawing/2014/main" id="{4676F6A4-B40F-F5E6-9E3D-F8BCCA2F3A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8916" name="頁首版面配置區 3">
            <a:extLst>
              <a:ext uri="{FF2B5EF4-FFF2-40B4-BE49-F238E27FC236}">
                <a16:creationId xmlns:a16="http://schemas.microsoft.com/office/drawing/2014/main" id="{96B7CFBB-F1DA-6E2C-6062-128E1BDE595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Lecture\6A03\Eng\6A03_5Min_02e_2nd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38917" name="投影片編號版面配置區 4">
            <a:extLst>
              <a:ext uri="{FF2B5EF4-FFF2-40B4-BE49-F238E27FC236}">
                <a16:creationId xmlns:a16="http://schemas.microsoft.com/office/drawing/2014/main" id="{F7DC8C74-DC5D-C35F-F59B-AE50DE081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963ADF2-87DD-4DE3-AFF7-49D68CA8A1B0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2EEDBB2-EE9D-0DDF-2006-F6CBADF5BB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6A Chapter 3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EBB7C-78AD-2597-DDDD-58CFEC33C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AFA2A-0691-03FD-205B-35BC83DAF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0A836-603F-8A94-9F82-258CE0FC5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6EEF7-B783-44A4-83AB-58D810EF7E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045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11F938-96BF-04FF-7BCD-A530BD387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876D51-767D-9CFD-7010-4B81700BA1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150706-9D6C-3E2B-15A4-6B1BE0F2B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B2796-B36F-42F7-A83F-E8D20E8B51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249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B5C4B4-1682-3C81-29CA-81DC886B3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D8F9CF-12D7-4D0A-DD86-28DE2C837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62BFD7-D9C3-4B9B-6D1D-CD911E0D18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4FF8D-A6D4-44B3-8043-73BD20EAA6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678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311029-8453-67EB-BD4B-894DCC77C55F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EFE75C4-8D5A-CF13-7DC6-689F82AD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D6777-B2F6-4798-8B24-3553F4D4DD9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8CCD526-3E9E-F699-CFFB-D62E4F00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582543C-C68B-2644-089E-056EA8BE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C0BB1-21E6-481C-92B9-2F3A1945E9F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28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9BA128-FD9B-6B15-A910-B989EE88D834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02E30DC-6978-194F-65DF-3BD57D0C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1589-88A1-4EF7-A3C1-56D6AE44C71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F06ECD14-D303-4D09-AE29-CF6A5E50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810A533-D043-451C-B310-15E89E5F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597BB-3C63-4163-A09D-CAF7B50D60B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7959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2AAB9E-E1F3-EC1A-C9E2-B5A7F0F5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949E8-CD27-4CA6-90BB-9E3ECAD425B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B62504-0099-D926-133B-878964A1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6160E4-A79E-6E96-A97C-29FD4B16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59F95-B796-469B-95C9-E40BE6E801E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909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CA02519-F37A-0AE8-B8DB-21A468DA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0BA16-0563-4023-84C4-6B67BF3309DD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6307656-7493-DF58-7080-D0FD72A0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62DA456-EFD4-171D-F572-33471C00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93F2A-5D4B-4B0B-B6C1-254F0A2D250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584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02F4E2E-49FD-6398-4B94-AF3E84C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0FC77-658B-4455-B87F-ED1459D238EE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5F8B8C75-72E3-864A-8CBC-318B0A5A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0DB00EC-E5F3-B7A9-CC57-3742170B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0F8FA-DCB8-49F1-B7FA-C21354ABE20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8974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EF661F6B-8FC1-37CD-F0C8-59CAA495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29770-8E16-4B6D-BE3F-2365DBD3E08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8C7987F7-D759-A9F8-9999-90AC267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B61A051-63A3-CFB1-3900-C612804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73B9D-36FC-4CBF-A13E-957CD9C87B3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4347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10E39CE5-CD7A-0C96-BF91-F146B01B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63246-D229-4888-B0A0-37A5275DEBFC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65CC2FFD-DAF0-EB1D-2CD7-36FFFC5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FAA577B-C1A7-AC90-3D47-D11ABD44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3A82A-5FBC-4A74-A592-C31DDB1C353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34180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2931B21-DD8B-8C34-A7F5-BBE886EA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5895-8C41-46B8-B4B4-2E0FDBB27FC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69F3F47-639C-FF00-9A08-2B68ACE3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3DF8EBC-7D75-48D3-0935-FD7284BC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BFA1E-D9CA-4F97-9464-C06D18081AA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00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C9FC75-F02D-F1A2-1FAF-431AEC4A3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12069D-4DC5-6053-B586-D168C6F2E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FD64F4-28B9-6F1D-2EAB-C3F6B3F87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60D4C-5B89-4D9D-A734-01244BE6B9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542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6BF78F6-282E-3C4F-B99A-BFF90323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9395D-4457-4608-99F0-7172875118D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ABB5C53-897B-419F-D0FD-F89ADE09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7BD2424-CF2F-741F-7463-D5400B2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29E05-FF46-4408-9BBB-6637E96DAD6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6591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8F9D7A-EDC5-DAEB-FF0B-6F07EB74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275FA-58A0-4487-B842-0843A3DD18C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4F195-158B-9A55-3731-DD0F81BD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1CF47-6121-DDB5-AC80-96A21340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5CC9C-5EA7-448F-8162-26A23BC591B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5061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2663F8-6FAC-5142-0363-4A09D7F7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BDBEA-CCF4-44DD-A68C-9CA66034310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4A814-9E84-4E1A-7DE3-D1408AD5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8C0E5C-DB14-E1AF-4145-202C3D9C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E2C22-9985-4455-AF21-9BAA1363107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6666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7E7243-A812-82F3-6344-11CF1BBBD8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3D9A6F-3813-0682-788E-214EEB721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756B42-A4A6-FAE0-55BA-5231DE5C64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198AB-69B4-43F0-B9A5-4A5473B249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474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B9636-D890-938D-527E-B4A695877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95F6A-D5A5-828E-2448-53104D7C89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44C5F-562E-55C6-2AE6-FC416EA92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0CBB2-C276-4678-9A1E-1CCF4DD52C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482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727E5F-E6EC-5204-34D9-F9FE28BE8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FEB85C-F3D0-860B-0163-A1491491A6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4AF24-0B5C-CDB1-7318-107E49712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9C8D4-A7BD-4FBE-AF43-36633983D4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855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F4871E-F0AA-05BC-8CF3-942F49E931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F1FF45-2082-F020-14D8-129745E04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D2C658-E70D-069D-017A-F273D83B7D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868E2-3234-4C02-981A-42AFCB4BB3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33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009288-BEC9-0E94-8B0F-2AFF4C8353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0058EF-B653-91D5-0351-45DCD9AAB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33A313-52F7-C2C1-F8EB-87DC21C88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E9169-AF24-4ACD-8BED-5243BFE785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298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AC8EB-A964-58F1-B15E-81A331991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0AAB7-09B0-7A1A-ED85-FB22DCFA97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E8FAC-D70E-556A-7747-C93720B60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78D8A-2B47-4889-B812-4B7CEFA065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04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F86E4-32AB-79A4-0000-521C3A307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4EAA4-E4D9-5A91-512B-633186240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E8064-4661-61C8-6EF8-3BD179B87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3B2B7-AE4E-46DC-8C19-B9867EB92C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29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4113FD-7C9F-05CE-BA47-13D2370AE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6F84618-14CB-7100-F00C-2E9AA878B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7EE0B4F-5E25-5F37-9B66-27E4C67B93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4B4EF9-E9D9-B9AD-9E33-F4A697DA78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CA71B44-AE0D-F71E-2F8C-F04DFD04C2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9C2396-7081-485C-8FEE-C0E62963587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682895D-4744-3B58-51D7-9AA9ACDBC2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736483-871D-7A51-426A-38BA3D1412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A8A6C2-8C6F-0873-7D0C-95D0968E5B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BB7B5A-2CA9-B1D4-4450-0433F6F8D2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580A70-C67B-DFB4-C067-5D23151C48D9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8A96D87-9D14-918E-E7D3-0A664D49C163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C57A59-E67A-4DFE-A855-D01775E103C4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59" r:id="rId1"/>
    <p:sldLayoutId id="2147485760" r:id="rId2"/>
    <p:sldLayoutId id="2147485761" r:id="rId3"/>
    <p:sldLayoutId id="2147485762" r:id="rId4"/>
    <p:sldLayoutId id="2147485763" r:id="rId5"/>
    <p:sldLayoutId id="2147485764" r:id="rId6"/>
    <p:sldLayoutId id="2147485765" r:id="rId7"/>
    <p:sldLayoutId id="2147485766" r:id="rId8"/>
    <p:sldLayoutId id="2147485767" r:id="rId9"/>
    <p:sldLayoutId id="2147485768" r:id="rId10"/>
    <p:sldLayoutId id="2147485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9CFF1CA1-0491-86A0-4744-F90980994A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61F06A2D-23F8-451C-E1FD-FF378854F3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BF23EB-9C1B-67A1-11B7-96716437D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D883772-78EF-4838-B032-71947C8AF898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E327F-C2F5-83AA-B357-EE2263131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716B8-243F-4008-ECEC-07B6CF43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BE98185-FF8C-4C02-98BB-DB926B60E42D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89C68F-7F86-14DE-2732-781A58CF8F70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EAB84C-E60C-8232-2578-E7E658AC90EA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FA8544-839C-ED88-3965-547A49D6ABF5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0" r:id="rId1"/>
    <p:sldLayoutId id="2147485771" r:id="rId2"/>
    <p:sldLayoutId id="2147485750" r:id="rId3"/>
    <p:sldLayoutId id="2147485751" r:id="rId4"/>
    <p:sldLayoutId id="2147485752" r:id="rId5"/>
    <p:sldLayoutId id="2147485753" r:id="rId6"/>
    <p:sldLayoutId id="2147485754" r:id="rId7"/>
    <p:sldLayoutId id="2147485755" r:id="rId8"/>
    <p:sldLayoutId id="2147485756" r:id="rId9"/>
    <p:sldLayoutId id="2147485757" r:id="rId10"/>
    <p:sldLayoutId id="2147485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7" Type="http://schemas.openxmlformats.org/officeDocument/2006/relationships/hyperlink" Target="6A03_TE_02e_01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hyperlink" Target="Example_03/Example_03_02e_01.ppt" TargetMode="Externa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_03/Example_03_02e_02.ppt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hyperlink" Target="6A03_TE_02e_02.ppt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1794D040-5EA1-6F77-FE6F-0D9CFCAA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60848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  <a:cs typeface="Times New Roman" panose="02020603050405020304" pitchFamily="18" charset="0"/>
              </a:rPr>
              <a:t>Solving Equations Using the Graphical Method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6">
            <a:extLst>
              <a:ext uri="{FF2B5EF4-FFF2-40B4-BE49-F238E27FC236}">
                <a16:creationId xmlns:a16="http://schemas.microsoft.com/office/drawing/2014/main" id="{A8394D8F-1DD1-A44A-5B36-A5870DC2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703263"/>
            <a:ext cx="8059737" cy="2725737"/>
          </a:xfrm>
          <a:prstGeom prst="cloudCallout">
            <a:avLst>
              <a:gd name="adj1" fmla="val -35449"/>
              <a:gd name="adj2" fmla="val 8494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4F224ECA-9841-40EF-EC89-67BECFA23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38288"/>
            <a:ext cx="812958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Actually, the graphical method is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not limited to quadratic equations.</a:t>
            </a:r>
          </a:p>
        </p:txBody>
      </p:sp>
      <p:pic>
        <p:nvPicPr>
          <p:cNvPr id="6" name="Picture 16" descr="Q:\Secondary (Maths)\NSS MIA 2nd\TRDVD\Sample\[1] 5-Min Lec\Cartoon\Teacher and student artwork Tiff file\Teacher_F3.tif">
            <a:extLst>
              <a:ext uri="{FF2B5EF4-FFF2-40B4-BE49-F238E27FC236}">
                <a16:creationId xmlns:a16="http://schemas.microsoft.com/office/drawing/2014/main" id="{802345ED-7CF9-8BE7-CBEE-5BA1DB166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7063"/>
            <a:ext cx="27368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6">
            <a:extLst>
              <a:ext uri="{FF2B5EF4-FFF2-40B4-BE49-F238E27FC236}">
                <a16:creationId xmlns:a16="http://schemas.microsoft.com/office/drawing/2014/main" id="{49E2C288-E1A0-4279-5E16-502A0FC4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703263"/>
            <a:ext cx="8059737" cy="2725737"/>
          </a:xfrm>
          <a:prstGeom prst="cloudCallout">
            <a:avLst>
              <a:gd name="adj1" fmla="val -35449"/>
              <a:gd name="adj2" fmla="val 8494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CE240329-B6A2-DF2C-961E-1E5CEACF3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052513"/>
            <a:ext cx="6673850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In general, if the graph of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is given, we can solve the equation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=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where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is a constant, using graphical method.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7FDABEA7-04AE-E2CE-F2F1-9F778219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330450"/>
            <a:ext cx="59039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             The procedure is as follows:</a:t>
            </a:r>
          </a:p>
        </p:txBody>
      </p:sp>
      <p:pic>
        <p:nvPicPr>
          <p:cNvPr id="26629" name="Picture 16" descr="Q:\Secondary (Maths)\NSS MIA 2nd\TRDVD\Sample\[1] 5-Min Lec\Cartoon\Teacher and student artwork Tiff file\Teacher_F3.tif">
            <a:extLst>
              <a:ext uri="{FF2B5EF4-FFF2-40B4-BE49-F238E27FC236}">
                <a16:creationId xmlns:a16="http://schemas.microsoft.com/office/drawing/2014/main" id="{52979C74-A2EA-6FC7-08A4-0684D172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7063"/>
            <a:ext cx="27368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邊形 13">
            <a:extLst>
              <a:ext uri="{FF2B5EF4-FFF2-40B4-BE49-F238E27FC236}">
                <a16:creationId xmlns:a16="http://schemas.microsoft.com/office/drawing/2014/main" id="{F5D6045B-1A3B-F677-5DA8-E85D917FA87F}"/>
              </a:ext>
            </a:extLst>
          </p:cNvPr>
          <p:cNvSpPr/>
          <p:nvPr/>
        </p:nvSpPr>
        <p:spPr>
          <a:xfrm>
            <a:off x="250825" y="2955925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5B88198-438C-DBD3-C7C4-90AB4FBE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2967038"/>
            <a:ext cx="4556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Rewrite the equation as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</a:t>
            </a: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9C388F3A-2762-4CEE-35AD-F766F2795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2708275"/>
          <a:ext cx="12858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622300" imgH="457200" progId="Equation.3">
                  <p:embed/>
                </p:oleObj>
              </mc:Choice>
              <mc:Fallback>
                <p:oleObj name="方程式" r:id="rId3" imgW="622300" imgH="457200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708275"/>
                        <a:ext cx="12858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>
            <a:extLst>
              <a:ext uri="{FF2B5EF4-FFF2-40B4-BE49-F238E27FC236}">
                <a16:creationId xmlns:a16="http://schemas.microsoft.com/office/drawing/2014/main" id="{B7903F77-E547-B29A-E3BB-22BF7EE4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895600"/>
            <a:ext cx="503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五邊形 17">
            <a:extLst>
              <a:ext uri="{FF2B5EF4-FFF2-40B4-BE49-F238E27FC236}">
                <a16:creationId xmlns:a16="http://schemas.microsoft.com/office/drawing/2014/main" id="{A3017EE2-1E42-8C2A-6206-76DB03058401}"/>
              </a:ext>
            </a:extLst>
          </p:cNvPr>
          <p:cNvSpPr/>
          <p:nvPr/>
        </p:nvSpPr>
        <p:spPr>
          <a:xfrm>
            <a:off x="250825" y="3787775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D2AFEA5-4521-444A-ACE2-33DA69AE9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3787775"/>
            <a:ext cx="75803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Draw the horizontal line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 on the graph of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).                       </a:t>
            </a:r>
          </a:p>
        </p:txBody>
      </p:sp>
      <p:sp>
        <p:nvSpPr>
          <p:cNvPr id="22" name="五邊形 21">
            <a:extLst>
              <a:ext uri="{FF2B5EF4-FFF2-40B4-BE49-F238E27FC236}">
                <a16:creationId xmlns:a16="http://schemas.microsoft.com/office/drawing/2014/main" id="{266A706F-FDDB-FE6D-5BF0-B5314CF130B1}"/>
              </a:ext>
            </a:extLst>
          </p:cNvPr>
          <p:cNvSpPr/>
          <p:nvPr/>
        </p:nvSpPr>
        <p:spPr>
          <a:xfrm>
            <a:off x="250825" y="4652963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5C2EB897-C294-667A-FDDB-454D9150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4676775"/>
            <a:ext cx="7356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solutions of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by reading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-coordinate(s) of the points of intersection between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) and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.                       </a:t>
            </a:r>
          </a:p>
        </p:txBody>
      </p:sp>
      <p:sp>
        <p:nvSpPr>
          <p:cNvPr id="56" name="矩形 21">
            <a:extLst>
              <a:ext uri="{FF2B5EF4-FFF2-40B4-BE49-F238E27FC236}">
                <a16:creationId xmlns:a16="http://schemas.microsoft.com/office/drawing/2014/main" id="{46388E40-E344-2936-B868-05BB0EED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825500"/>
            <a:ext cx="741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k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51319E3-0019-6579-640B-6A9C0A25B8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93950" y="1185863"/>
            <a:ext cx="0" cy="658812"/>
          </a:xfrm>
          <a:prstGeom prst="straightConnector1">
            <a:avLst/>
          </a:prstGeom>
          <a:noFill/>
          <a:ln w="19050" algn="ctr">
            <a:solidFill>
              <a:srgbClr val="3399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3B526FF-6E90-FF0B-B719-927765C1F6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0713" y="1195388"/>
            <a:ext cx="0" cy="655637"/>
          </a:xfrm>
          <a:prstGeom prst="straightConnector1">
            <a:avLst/>
          </a:prstGeom>
          <a:noFill/>
          <a:ln w="19050" algn="ctr">
            <a:solidFill>
              <a:srgbClr val="3399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F0EBF1D-70A8-F772-F2C8-50486F43AF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0825" y="1185863"/>
            <a:ext cx="0" cy="661987"/>
          </a:xfrm>
          <a:prstGeom prst="straightConnector1">
            <a:avLst/>
          </a:prstGeom>
          <a:noFill/>
          <a:ln w="19050" algn="ctr">
            <a:solidFill>
              <a:srgbClr val="3399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" name="AutoShape 24">
            <a:extLst>
              <a:ext uri="{FF2B5EF4-FFF2-40B4-BE49-F238E27FC236}">
                <a16:creationId xmlns:a16="http://schemas.microsoft.com/office/drawing/2014/main" id="{87562672-A102-3C05-423A-71F39EA9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2060575"/>
            <a:ext cx="1147762" cy="382588"/>
          </a:xfrm>
          <a:prstGeom prst="wedgeRoundRectCallout">
            <a:avLst>
              <a:gd name="adj1" fmla="val 18602"/>
              <a:gd name="adj2" fmla="val -94398"/>
              <a:gd name="adj3" fmla="val 16667"/>
            </a:avLst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Solution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1" name="AutoShape 24">
            <a:extLst>
              <a:ext uri="{FF2B5EF4-FFF2-40B4-BE49-F238E27FC236}">
                <a16:creationId xmlns:a16="http://schemas.microsoft.com/office/drawing/2014/main" id="{3D5C057A-AAE7-97D0-AC80-87A8C7A9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054225"/>
            <a:ext cx="1147762" cy="382588"/>
          </a:xfrm>
          <a:prstGeom prst="wedgeRoundRectCallout">
            <a:avLst>
              <a:gd name="adj1" fmla="val 8824"/>
              <a:gd name="adj2" fmla="val -90361"/>
              <a:gd name="adj3" fmla="val 16667"/>
            </a:avLst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Solution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67" name="矩形 21">
            <a:extLst>
              <a:ext uri="{FF2B5EF4-FFF2-40B4-BE49-F238E27FC236}">
                <a16:creationId xmlns:a16="http://schemas.microsoft.com/office/drawing/2014/main" id="{B4E7C148-680F-5723-E9D5-4E4ED370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1330325"/>
            <a:ext cx="960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)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27668" name="Group 57">
            <a:extLst>
              <a:ext uri="{FF2B5EF4-FFF2-40B4-BE49-F238E27FC236}">
                <a16:creationId xmlns:a16="http://schemas.microsoft.com/office/drawing/2014/main" id="{85461602-DCF7-5F6E-D2A7-F320F92CB2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414338"/>
            <a:ext cx="5326063" cy="1935162"/>
            <a:chOff x="280" y="1144"/>
            <a:chExt cx="2399" cy="1358"/>
          </a:xfrm>
        </p:grpSpPr>
        <p:sp>
          <p:nvSpPr>
            <p:cNvPr id="27673" name="Line 16">
              <a:extLst>
                <a:ext uri="{FF2B5EF4-FFF2-40B4-BE49-F238E27FC236}">
                  <a16:creationId xmlns:a16="http://schemas.microsoft.com/office/drawing/2014/main" id="{BC871A67-B64D-1F0A-721C-0C81D6B29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8" y="1374"/>
              <a:ext cx="6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7674" name="Text Box 18">
              <a:extLst>
                <a:ext uri="{FF2B5EF4-FFF2-40B4-BE49-F238E27FC236}">
                  <a16:creationId xmlns:a16="http://schemas.microsoft.com/office/drawing/2014/main" id="{71935AAB-241C-C45B-9D68-B7DAC3D21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148"/>
              <a:ext cx="52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675" name="Text Box 19">
              <a:extLst>
                <a:ext uri="{FF2B5EF4-FFF2-40B4-BE49-F238E27FC236}">
                  <a16:creationId xmlns:a16="http://schemas.microsoft.com/office/drawing/2014/main" id="{02D510FE-6CC9-0ECA-93DE-F34D6E9D2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" y="1144"/>
              <a:ext cx="52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7676" name="Text Box 20">
              <a:extLst>
                <a:ext uri="{FF2B5EF4-FFF2-40B4-BE49-F238E27FC236}">
                  <a16:creationId xmlns:a16="http://schemas.microsoft.com/office/drawing/2014/main" id="{199C7A72-9989-313E-CEB8-336169492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" y="2018"/>
              <a:ext cx="32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7677" name="Line 52">
              <a:extLst>
                <a:ext uri="{FF2B5EF4-FFF2-40B4-BE49-F238E27FC236}">
                  <a16:creationId xmlns:a16="http://schemas.microsoft.com/office/drawing/2014/main" id="{1402F52F-A17F-CA8C-1625-4FA531187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" y="2148"/>
              <a:ext cx="2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7669" name="手繪多邊形 7">
            <a:extLst>
              <a:ext uri="{FF2B5EF4-FFF2-40B4-BE49-F238E27FC236}">
                <a16:creationId xmlns:a16="http://schemas.microsoft.com/office/drawing/2014/main" id="{7A1C4004-9EB0-060D-7247-28EDE07D8763}"/>
              </a:ext>
            </a:extLst>
          </p:cNvPr>
          <p:cNvSpPr>
            <a:spLocks/>
          </p:cNvSpPr>
          <p:nvPr/>
        </p:nvSpPr>
        <p:spPr bwMode="auto">
          <a:xfrm flipH="1">
            <a:off x="4132263" y="925513"/>
            <a:ext cx="1944687" cy="1422400"/>
          </a:xfrm>
          <a:custGeom>
            <a:avLst/>
            <a:gdLst>
              <a:gd name="T0" fmla="*/ 0 w 1697561"/>
              <a:gd name="T1" fmla="*/ 155080 h 1686777"/>
              <a:gd name="T2" fmla="*/ 6835590 w 1697561"/>
              <a:gd name="T3" fmla="*/ 1 h 1686777"/>
              <a:gd name="T4" fmla="*/ 11376281 w 1697561"/>
              <a:gd name="T5" fmla="*/ 73305 h 16867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97561" h="1686777">
                <a:moveTo>
                  <a:pt x="0" y="1686777"/>
                </a:moveTo>
                <a:cubicBezTo>
                  <a:pt x="213942" y="1073240"/>
                  <a:pt x="739544" y="-1057"/>
                  <a:pt x="1020002" y="1"/>
                </a:cubicBezTo>
                <a:cubicBezTo>
                  <a:pt x="1300460" y="1059"/>
                  <a:pt x="1415515" y="235876"/>
                  <a:pt x="1697561" y="797322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2" name="AutoShape 24">
            <a:extLst>
              <a:ext uri="{FF2B5EF4-FFF2-40B4-BE49-F238E27FC236}">
                <a16:creationId xmlns:a16="http://schemas.microsoft.com/office/drawing/2014/main" id="{EC4AFAB3-8762-F295-9284-D9DFDF77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2060575"/>
            <a:ext cx="1147762" cy="382588"/>
          </a:xfrm>
          <a:prstGeom prst="wedgeRoundRectCallout">
            <a:avLst>
              <a:gd name="adj1" fmla="val -25861"/>
              <a:gd name="adj2" fmla="val -93347"/>
              <a:gd name="adj3" fmla="val 16667"/>
            </a:avLst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Solution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pic>
        <p:nvPicPr>
          <p:cNvPr id="75" name="Picture 45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2B0B2D6B-B318-629C-4E00-9B6A491C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3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5DDC66EC-32A6-C177-3B10-18015098E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6" name="手繪多邊形 7">
            <a:extLst>
              <a:ext uri="{FF2B5EF4-FFF2-40B4-BE49-F238E27FC236}">
                <a16:creationId xmlns:a16="http://schemas.microsoft.com/office/drawing/2014/main" id="{D3D6CEED-951D-1B27-B2E6-D0CBDB9D40D1}"/>
              </a:ext>
            </a:extLst>
          </p:cNvPr>
          <p:cNvSpPr>
            <a:spLocks/>
          </p:cNvSpPr>
          <p:nvPr/>
        </p:nvSpPr>
        <p:spPr bwMode="auto">
          <a:xfrm flipV="1">
            <a:off x="2211388" y="823913"/>
            <a:ext cx="1933575" cy="1422400"/>
          </a:xfrm>
          <a:custGeom>
            <a:avLst/>
            <a:gdLst>
              <a:gd name="T0" fmla="*/ 0 w 1689243"/>
              <a:gd name="T1" fmla="*/ 23782 h 1686777"/>
              <a:gd name="T2" fmla="*/ 39401081 w 1689243"/>
              <a:gd name="T3" fmla="*/ 1 h 1686777"/>
              <a:gd name="T4" fmla="*/ 65252810 w 1689243"/>
              <a:gd name="T5" fmla="*/ 10976 h 16867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9243" h="1686777">
                <a:moveTo>
                  <a:pt x="0" y="1686777"/>
                </a:moveTo>
                <a:cubicBezTo>
                  <a:pt x="213942" y="1073240"/>
                  <a:pt x="739544" y="-1057"/>
                  <a:pt x="1020002" y="1"/>
                </a:cubicBezTo>
                <a:cubicBezTo>
                  <a:pt x="1300460" y="1059"/>
                  <a:pt x="1407197" y="217051"/>
                  <a:pt x="1689243" y="778497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5A7A1BBE-AFB0-1CC3-83A9-3D0856F10F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3075" y="1185863"/>
            <a:ext cx="4249738" cy="0"/>
          </a:xfrm>
          <a:prstGeom prst="line">
            <a:avLst/>
          </a:prstGeom>
          <a:noFill/>
          <a:ln w="28575" algn="ctr">
            <a:solidFill>
              <a:srgbClr val="F37B0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群組 1">
            <a:extLst>
              <a:ext uri="{FF2B5EF4-FFF2-40B4-BE49-F238E27FC236}">
                <a16:creationId xmlns:a16="http://schemas.microsoft.com/office/drawing/2014/main" id="{35678857-3477-4FC1-B851-66322DC03A39}"/>
              </a:ext>
            </a:extLst>
          </p:cNvPr>
          <p:cNvGrpSpPr/>
          <p:nvPr/>
        </p:nvGrpSpPr>
        <p:grpSpPr>
          <a:xfrm>
            <a:off x="2327721" y="1112838"/>
            <a:ext cx="3075335" cy="152400"/>
            <a:chOff x="2341885" y="1112838"/>
            <a:chExt cx="3075335" cy="152400"/>
          </a:xfrm>
          <a:solidFill>
            <a:srgbClr val="3399FF"/>
          </a:solidFill>
        </p:grpSpPr>
        <p:grpSp>
          <p:nvGrpSpPr>
            <p:cNvPr id="31" name="Group 25">
              <a:extLst>
                <a:ext uri="{FF2B5EF4-FFF2-40B4-BE49-F238E27FC236}">
                  <a16:creationId xmlns:a16="http://schemas.microsoft.com/office/drawing/2014/main" id="{F79B66E0-A87C-AC90-A733-2B05DF19C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885" y="1112838"/>
              <a:ext cx="2174875" cy="152400"/>
              <a:chOff x="976" y="2575"/>
              <a:chExt cx="1370" cy="96"/>
            </a:xfrm>
            <a:grpFill/>
          </p:grpSpPr>
          <p:sp>
            <p:nvSpPr>
              <p:cNvPr id="32" name="Oval 17">
                <a:extLst>
                  <a:ext uri="{FF2B5EF4-FFF2-40B4-BE49-F238E27FC236}">
                    <a16:creationId xmlns:a16="http://schemas.microsoft.com/office/drawing/2014/main" id="{3CCAB4AA-736F-FECC-FD90-ACE07EA38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2580"/>
                <a:ext cx="91" cy="9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HK" altLang="en-US" sz="1800">
                  <a:latin typeface="Arial" charset="0"/>
                </a:endParaRPr>
              </a:p>
            </p:txBody>
          </p:sp>
          <p:sp>
            <p:nvSpPr>
              <p:cNvPr id="33" name="Oval 18">
                <a:extLst>
                  <a:ext uri="{FF2B5EF4-FFF2-40B4-BE49-F238E27FC236}">
                    <a16:creationId xmlns:a16="http://schemas.microsoft.com/office/drawing/2014/main" id="{6756BD4F-2B44-21C0-8EF9-745793A62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2575"/>
                <a:ext cx="91" cy="9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HK" altLang="en-US" sz="1800">
                  <a:latin typeface="Arial" charset="0"/>
                </a:endParaRPr>
              </a:p>
            </p:txBody>
          </p:sp>
        </p:grp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3783E108-6691-F4AB-A12E-03472C6D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757" y="1120775"/>
              <a:ext cx="144463" cy="14446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HK" altLang="en-US" sz="18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 animBg="1"/>
      <p:bldP spid="19" grpId="0"/>
      <p:bldP spid="22" grpId="0" animBg="1"/>
      <p:bldP spid="25" grpId="0"/>
      <p:bldP spid="56" grpId="0"/>
      <p:bldP spid="60" grpId="0" animBg="1"/>
      <p:bldP spid="61" grpId="0" animBg="1"/>
      <p:bldP spid="27667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8E78DEF6-6963-0888-DD5B-039509D5E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76250"/>
            <a:ext cx="3937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3E9964-6734-A3BC-01BF-F7F417A54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981075"/>
            <a:ext cx="88201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Given 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log</a:t>
            </a:r>
            <a:r>
              <a:rPr lang="en-US" altLang="zh-TW" sz="2800" baseline="-25000">
                <a:latin typeface="Arial" panose="020B0604020202020204" pitchFamily="34" charset="0"/>
              </a:rPr>
              <a:t>0.4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, solve the equation log</a:t>
            </a:r>
            <a:r>
              <a:rPr lang="en-US" altLang="zh-TW" sz="2800" baseline="-25000">
                <a:latin typeface="Arial" panose="020B0604020202020204" pitchFamily="34" charset="0"/>
              </a:rPr>
              <a:t>0.4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 </a:t>
            </a:r>
            <a:r>
              <a:rPr lang="en-US" altLang="zh-TW" sz="2800">
                <a:latin typeface="Arial" panose="020B0604020202020204" pitchFamily="34" charset="0"/>
              </a:rPr>
              <a:t>=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–1 </a:t>
            </a:r>
            <a:r>
              <a:rPr lang="en-US" altLang="zh-TW" sz="2800">
                <a:latin typeface="Arial" panose="020B0604020202020204" pitchFamily="34" charset="0"/>
              </a:rPr>
              <a:t>graphically.</a:t>
            </a:r>
          </a:p>
        </p:txBody>
      </p:sp>
      <p:pic>
        <p:nvPicPr>
          <p:cNvPr id="6" name="Picture 9" descr="NC05-r5-02">
            <a:extLst>
              <a:ext uri="{FF2B5EF4-FFF2-40B4-BE49-F238E27FC236}">
                <a16:creationId xmlns:a16="http://schemas.microsoft.com/office/drawing/2014/main" id="{16A59EB8-8572-D030-2766-F019526D1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t="1147" r="1610" b="1529"/>
          <a:stretch>
            <a:fillRect/>
          </a:stretch>
        </p:blipFill>
        <p:spPr bwMode="auto">
          <a:xfrm>
            <a:off x="5045075" y="2349500"/>
            <a:ext cx="3919538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E7FE2B-0D89-1B94-7103-F9F647BB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76475"/>
            <a:ext cx="82089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Draw the horizontal line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–1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on 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log</a:t>
            </a:r>
            <a:r>
              <a:rPr lang="en-US" altLang="zh-TW" sz="2800" baseline="-25000">
                <a:latin typeface="Arial" panose="020B0604020202020204" pitchFamily="34" charset="0"/>
              </a:rPr>
              <a:t>0.4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5695F4D2-3789-14A1-ADBD-5E286B48FA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5875" y="4713288"/>
            <a:ext cx="3689350" cy="17462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C6F3521E-4B5B-9281-4826-EE1A0522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700588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>
                <a:latin typeface="Arial" panose="020B0604020202020204" pitchFamily="34" charset="0"/>
                <a:cs typeface="Times New Roman" panose="02020603050405020304" pitchFamily="18" charset="0"/>
              </a:rPr>
              <a:t>–1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2811191B-DC4E-49CD-B5CC-2EF25D4AA8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22738"/>
            <a:ext cx="1588" cy="566737"/>
          </a:xfrm>
          <a:prstGeom prst="line">
            <a:avLst/>
          </a:prstGeom>
          <a:noFill/>
          <a:ln w="31750">
            <a:solidFill>
              <a:srgbClr val="CC00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AC9CB094-082E-507D-1694-D1762B1161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2438" y="4656138"/>
            <a:ext cx="115887" cy="115887"/>
          </a:xfrm>
          <a:prstGeom prst="ellipse">
            <a:avLst/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EE76308-3D78-4A91-2A65-F6F81553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3340100"/>
            <a:ext cx="48736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∵   The two graphs intersect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at</a:t>
            </a:r>
            <a:r>
              <a:rPr lang="en-US" altLang="zh-TW" sz="2800" i="1">
                <a:latin typeface="Arial" panose="020B0604020202020204" pitchFamily="34" charset="0"/>
              </a:rPr>
              <a:t> x </a:t>
            </a:r>
            <a:r>
              <a:rPr lang="en-US" altLang="zh-TW" sz="2800">
                <a:latin typeface="Arial" panose="020B0604020202020204" pitchFamily="34" charset="0"/>
              </a:rPr>
              <a:t>= 2.5.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C39FE79-8C9F-BBF0-1E3B-2FEC9FDC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18013"/>
            <a:ext cx="44275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>
                <a:latin typeface="Arial" panose="020B0604020202020204" pitchFamily="34" charset="0"/>
              </a:rPr>
              <a:t>∴</a:t>
            </a:r>
            <a:r>
              <a:rPr lang="en-US" altLang="zh-TW" sz="2800">
                <a:latin typeface="Arial" panose="020B0604020202020204" pitchFamily="34" charset="0"/>
              </a:rPr>
              <a:t>   The solution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log</a:t>
            </a:r>
            <a:r>
              <a:rPr lang="en-US" altLang="zh-TW" sz="2800" baseline="-25000">
                <a:latin typeface="Arial" panose="020B0604020202020204" pitchFamily="34" charset="0"/>
              </a:rPr>
              <a:t>0.4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 i="1">
                <a:latin typeface="Arial" panose="020B0604020202020204" pitchFamily="34" charset="0"/>
              </a:rPr>
              <a:t>x </a:t>
            </a:r>
            <a:r>
              <a:rPr lang="en-US" altLang="zh-TW" sz="2800">
                <a:latin typeface="Arial" panose="020B0604020202020204" pitchFamily="34" charset="0"/>
              </a:rPr>
              <a:t>=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–1 </a:t>
            </a:r>
            <a:r>
              <a:rPr lang="en-US" altLang="zh-TW" sz="2800">
                <a:latin typeface="Arial" panose="020B0604020202020204" pitchFamily="34" charset="0"/>
              </a:rPr>
              <a:t>is</a:t>
            </a:r>
            <a:r>
              <a:rPr lang="en-US" altLang="zh-TW" sz="2800" i="1">
                <a:latin typeface="Arial" panose="020B0604020202020204" pitchFamily="34" charset="0"/>
              </a:rPr>
              <a:t> x </a:t>
            </a:r>
            <a:r>
              <a:rPr lang="en-US" altLang="zh-TW" sz="2800">
                <a:latin typeface="Arial" panose="020B0604020202020204" pitchFamily="34" charset="0"/>
              </a:rPr>
              <a:t>= 2.5.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0">
            <a:extLst>
              <a:ext uri="{FF2B5EF4-FFF2-40B4-BE49-F238E27FC236}">
                <a16:creationId xmlns:a16="http://schemas.microsoft.com/office/drawing/2014/main" id="{9225B631-04B2-DC3D-ED41-3FAFFB5BE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25538"/>
            <a:ext cx="7705725" cy="2520950"/>
          </a:xfrm>
          <a:prstGeom prst="cloudCallout">
            <a:avLst>
              <a:gd name="adj1" fmla="val -35301"/>
              <a:gd name="adj2" fmla="val 8150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We can also solve</a:t>
            </a:r>
            <a:r>
              <a:rPr lang="zh-TW" altLang="en-US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</a:rPr>
              <a:t>the equation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af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 +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k</a:t>
            </a:r>
            <a:r>
              <a:rPr lang="en-US" altLang="zh-TW" sz="2800">
                <a:latin typeface="Arial" panose="020B0604020202020204" pitchFamily="34" charset="0"/>
              </a:rPr>
              <a:t> using the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54603D-DDFE-DB59-6541-E1FA1975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8400"/>
            <a:ext cx="255587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1">
            <a:extLst>
              <a:ext uri="{FF2B5EF4-FFF2-40B4-BE49-F238E27FC236}">
                <a16:creationId xmlns:a16="http://schemas.microsoft.com/office/drawing/2014/main" id="{15CEF227-7774-1954-26B6-63C66C30F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836613"/>
            <a:ext cx="9540875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600" dirty="0">
                <a:latin typeface="Arial" charset="0"/>
              </a:rPr>
              <a:t>The figure shows the graph of</a:t>
            </a:r>
            <a:r>
              <a:rPr lang="en-US" altLang="zh-TW" sz="2600" spc="300" dirty="0">
                <a:latin typeface="Arial" charset="0"/>
              </a:rPr>
              <a:t> </a:t>
            </a:r>
            <a:r>
              <a:rPr lang="en-US" altLang="zh-TW" sz="2600" i="1" dirty="0">
                <a:latin typeface="Arial" charset="0"/>
              </a:rPr>
              <a:t>y</a:t>
            </a:r>
            <a:r>
              <a:rPr lang="en-US" altLang="zh-TW" sz="2600" dirty="0">
                <a:latin typeface="Arial" charset="0"/>
              </a:rPr>
              <a:t> = cos 2</a:t>
            </a:r>
            <a:r>
              <a:rPr lang="en-US" altLang="zh-TW" sz="2600" i="1" dirty="0">
                <a:latin typeface="Arial" charset="0"/>
              </a:rPr>
              <a:t>x</a:t>
            </a:r>
            <a:r>
              <a:rPr lang="en-US" altLang="zh-TW" sz="2600" i="1" spc="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for</a:t>
            </a:r>
            <a:r>
              <a:rPr lang="en-US" altLang="zh-TW" sz="2600" spc="300" dirty="0">
                <a:latin typeface="Arial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  </a:t>
            </a:r>
            <a:r>
              <a:rPr lang="en-US" altLang="zh-TW" sz="2600" i="1" dirty="0">
                <a:latin typeface="Arial" charset="0"/>
                <a:sym typeface="Symbol" pitchFamily="18" charset="2"/>
              </a:rPr>
              <a:t>x 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 360. 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600" dirty="0">
                <a:latin typeface="Arial" charset="0"/>
              </a:rPr>
              <a:t>Solve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the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equation</a:t>
            </a:r>
            <a:r>
              <a:rPr lang="zh-TW" altLang="en-US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2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cos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2</a:t>
            </a:r>
            <a:r>
              <a:rPr lang="en-US" altLang="zh-TW" sz="2600" i="1" dirty="0">
                <a:latin typeface="Arial" charset="0"/>
              </a:rPr>
              <a:t>x</a:t>
            </a:r>
            <a:r>
              <a:rPr lang="en-US" altLang="zh-TW" sz="2600" i="1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–</a:t>
            </a:r>
            <a:r>
              <a:rPr lang="en-US" altLang="zh-TW" sz="26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1</a:t>
            </a:r>
            <a:r>
              <a:rPr lang="en-US" altLang="zh-TW" sz="26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=</a:t>
            </a:r>
            <a:r>
              <a:rPr lang="en-US" altLang="zh-TW" sz="26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0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for</a:t>
            </a:r>
            <a:r>
              <a:rPr lang="en-US" altLang="zh-TW" sz="2600" spc="-150" dirty="0">
                <a:latin typeface="Arial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</a:t>
            </a:r>
            <a:r>
              <a:rPr lang="en-US" altLang="zh-TW" sz="2600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</a:t>
            </a:r>
            <a:r>
              <a:rPr lang="en-US" altLang="zh-TW" sz="2600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i="1" dirty="0">
                <a:latin typeface="Arial" charset="0"/>
                <a:sym typeface="Symbol" pitchFamily="18" charset="2"/>
              </a:rPr>
              <a:t>x</a:t>
            </a:r>
            <a:r>
              <a:rPr lang="en-US" altLang="zh-TW" sz="2600" i="1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</a:t>
            </a:r>
            <a:r>
              <a:rPr lang="en-US" altLang="zh-TW" sz="2600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360</a:t>
            </a:r>
            <a:r>
              <a:rPr lang="en-US" altLang="zh-TW" sz="2600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dirty="0">
                <a:latin typeface="Arial" charset="0"/>
              </a:rPr>
              <a:t>graphically. </a:t>
            </a:r>
          </a:p>
        </p:txBody>
      </p:sp>
      <p:pic>
        <p:nvPicPr>
          <p:cNvPr id="5" name="Picture 53" descr="NC10-04-05">
            <a:extLst>
              <a:ext uri="{FF2B5EF4-FFF2-40B4-BE49-F238E27FC236}">
                <a16:creationId xmlns:a16="http://schemas.microsoft.com/office/drawing/2014/main" id="{EA57CF62-EF54-BCDE-EA76-A6D82753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5950"/>
            <a:ext cx="44164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6">
            <a:extLst>
              <a:ext uri="{FF2B5EF4-FFF2-40B4-BE49-F238E27FC236}">
                <a16:creationId xmlns:a16="http://schemas.microsoft.com/office/drawing/2014/main" id="{7A796DC0-DADE-E7DE-A984-123E8D7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63" y="1774825"/>
            <a:ext cx="2944813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2 cos 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1 = 0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   2 cos 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= 1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	  cos 2</a:t>
            </a:r>
            <a:r>
              <a:rPr lang="en-US" altLang="zh-TW" sz="2400" i="1">
                <a:latin typeface="Arial" panose="020B0604020202020204" pitchFamily="34" charset="0"/>
              </a:rPr>
              <a:t>x </a:t>
            </a:r>
            <a:r>
              <a:rPr lang="en-US" altLang="zh-TW" sz="2400">
                <a:latin typeface="Arial" panose="020B0604020202020204" pitchFamily="34" charset="0"/>
              </a:rPr>
              <a:t>= 0.5</a:t>
            </a:r>
          </a:p>
        </p:txBody>
      </p:sp>
      <p:sp>
        <p:nvSpPr>
          <p:cNvPr id="7" name="AutoShape 55">
            <a:extLst>
              <a:ext uri="{FF2B5EF4-FFF2-40B4-BE49-F238E27FC236}">
                <a16:creationId xmlns:a16="http://schemas.microsoft.com/office/drawing/2014/main" id="{B311777F-5699-9938-0C0F-21E6452A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700213"/>
            <a:ext cx="3376612" cy="896937"/>
          </a:xfrm>
          <a:prstGeom prst="wedgeRoundRectCallout">
            <a:avLst>
              <a:gd name="adj1" fmla="val -62495"/>
              <a:gd name="adj2" fmla="val -16236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Wingdings 3" panose="05040102010807070707" pitchFamily="18" charset="2"/>
              </a:rPr>
              <a:t>First, rewrite it into the form cos 2</a:t>
            </a:r>
            <a:r>
              <a:rPr lang="en-US" altLang="zh-TW" sz="2400" i="1"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sym typeface="Wingdings 3" panose="05040102010807070707" pitchFamily="18" charset="2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sym typeface="Wingdings 3" panose="05040102010807070707" pitchFamily="18" charset="2"/>
              </a:rPr>
              <a:t>k</a:t>
            </a:r>
            <a:r>
              <a:rPr lang="en-US" altLang="zh-TW" sz="2400">
                <a:latin typeface="Arial" panose="020B0604020202020204" pitchFamily="34" charset="0"/>
                <a:sym typeface="Wingdings 3" panose="05040102010807070707" pitchFamily="18" charset="2"/>
              </a:rPr>
              <a:t>.</a:t>
            </a:r>
          </a:p>
        </p:txBody>
      </p:sp>
      <p:sp>
        <p:nvSpPr>
          <p:cNvPr id="8" name="AutoShape 92">
            <a:extLst>
              <a:ext uri="{FF2B5EF4-FFF2-40B4-BE49-F238E27FC236}">
                <a16:creationId xmlns:a16="http://schemas.microsoft.com/office/drawing/2014/main" id="{73C91563-1311-0D16-5D05-999F91AD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2711450"/>
            <a:ext cx="3133725" cy="909638"/>
          </a:xfrm>
          <a:prstGeom prst="wedgeRoundRectCallout">
            <a:avLst>
              <a:gd name="adj1" fmla="val -65139"/>
              <a:gd name="adj2" fmla="val -37380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Wingdings 3" panose="05040102010807070707" pitchFamily="18" charset="2"/>
              </a:rPr>
              <a:t>Now, we need to solve cos 2</a:t>
            </a:r>
            <a:r>
              <a:rPr lang="en-US" altLang="zh-TW" sz="2400" i="1"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sym typeface="Wingdings 3" panose="05040102010807070707" pitchFamily="18" charset="2"/>
              </a:rPr>
              <a:t> = 0.5.</a:t>
            </a:r>
          </a:p>
        </p:txBody>
      </p:sp>
      <p:sp>
        <p:nvSpPr>
          <p:cNvPr id="9" name="Text Box 31">
            <a:extLst>
              <a:ext uri="{FF2B5EF4-FFF2-40B4-BE49-F238E27FC236}">
                <a16:creationId xmlns:a16="http://schemas.microsoft.com/office/drawing/2014/main" id="{77CB5219-8D67-5459-12F6-168C063D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04813"/>
            <a:ext cx="1787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7" grpId="0" animBg="1"/>
      <p:bldP spid="7" grpId="1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3" descr="NC10-04-05">
            <a:extLst>
              <a:ext uri="{FF2B5EF4-FFF2-40B4-BE49-F238E27FC236}">
                <a16:creationId xmlns:a16="http://schemas.microsoft.com/office/drawing/2014/main" id="{FDE36E8E-D963-F9BF-E8B9-8273CDAC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5950"/>
            <a:ext cx="44164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F17183-CE77-90EB-2EA4-9C7C581B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3000375"/>
            <a:ext cx="45720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Draw the horizontal line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0.5</a:t>
            </a:r>
            <a:r>
              <a:rPr lang="en-US" altLang="zh-TW" sz="2600">
                <a:latin typeface="Arial" panose="020B0604020202020204" pitchFamily="34" charset="0"/>
              </a:rPr>
              <a:t> on the graph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cos 2</a:t>
            </a:r>
            <a:r>
              <a:rPr lang="en-US" altLang="zh-TW" sz="2600" i="1">
                <a:latin typeface="Arial" panose="020B0604020202020204" pitchFamily="34" charset="0"/>
              </a:rPr>
              <a:t>x </a:t>
            </a:r>
            <a:r>
              <a:rPr lang="en-US" altLang="zh-TW" sz="26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Line 56">
            <a:extLst>
              <a:ext uri="{FF2B5EF4-FFF2-40B4-BE49-F238E27FC236}">
                <a16:creationId xmlns:a16="http://schemas.microsoft.com/office/drawing/2014/main" id="{6AA6D197-AC5D-8FF5-AB02-ACB67B7E1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088" y="2990850"/>
            <a:ext cx="4310062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10" name="Group 72">
            <a:extLst>
              <a:ext uri="{FF2B5EF4-FFF2-40B4-BE49-F238E27FC236}">
                <a16:creationId xmlns:a16="http://schemas.microsoft.com/office/drawing/2014/main" id="{E067F769-8110-DD0A-8D46-003F42641854}"/>
              </a:ext>
            </a:extLst>
          </p:cNvPr>
          <p:cNvGrpSpPr>
            <a:grpSpLocks/>
          </p:cNvGrpSpPr>
          <p:nvPr/>
        </p:nvGrpSpPr>
        <p:grpSpPr bwMode="auto">
          <a:xfrm>
            <a:off x="5426075" y="2990850"/>
            <a:ext cx="2708275" cy="546100"/>
            <a:chOff x="799" y="1795"/>
            <a:chExt cx="1706" cy="344"/>
          </a:xfrm>
        </p:grpSpPr>
        <p:sp>
          <p:nvSpPr>
            <p:cNvPr id="31762" name="Line 57">
              <a:extLst>
                <a:ext uri="{FF2B5EF4-FFF2-40B4-BE49-F238E27FC236}">
                  <a16:creationId xmlns:a16="http://schemas.microsoft.com/office/drawing/2014/main" id="{DEF855A9-A2F1-061C-DD20-4A80940C6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" y="1795"/>
              <a:ext cx="3" cy="340"/>
            </a:xfrm>
            <a:prstGeom prst="line">
              <a:avLst/>
            </a:prstGeom>
            <a:noFill/>
            <a:ln w="3175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63" name="Line 60">
              <a:extLst>
                <a:ext uri="{FF2B5EF4-FFF2-40B4-BE49-F238E27FC236}">
                  <a16:creationId xmlns:a16="http://schemas.microsoft.com/office/drawing/2014/main" id="{76D8E695-303F-0928-C7D5-C05EA7B09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8" y="1796"/>
              <a:ext cx="3" cy="340"/>
            </a:xfrm>
            <a:prstGeom prst="line">
              <a:avLst/>
            </a:prstGeom>
            <a:noFill/>
            <a:ln w="3175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64" name="Line 61">
              <a:extLst>
                <a:ext uri="{FF2B5EF4-FFF2-40B4-BE49-F238E27FC236}">
                  <a16:creationId xmlns:a16="http://schemas.microsoft.com/office/drawing/2014/main" id="{FB4C0D07-531E-F3B7-EE77-D4249D14C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9" y="1795"/>
              <a:ext cx="3" cy="340"/>
            </a:xfrm>
            <a:prstGeom prst="line">
              <a:avLst/>
            </a:prstGeom>
            <a:noFill/>
            <a:ln w="3175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65" name="Line 62">
              <a:extLst>
                <a:ext uri="{FF2B5EF4-FFF2-40B4-BE49-F238E27FC236}">
                  <a16:creationId xmlns:a16="http://schemas.microsoft.com/office/drawing/2014/main" id="{C90225B8-9704-0853-A2C7-702FA381B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2" y="1799"/>
              <a:ext cx="3" cy="340"/>
            </a:xfrm>
            <a:prstGeom prst="line">
              <a:avLst/>
            </a:prstGeom>
            <a:noFill/>
            <a:ln w="3175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5" name="Oval 68">
            <a:extLst>
              <a:ext uri="{FF2B5EF4-FFF2-40B4-BE49-F238E27FC236}">
                <a16:creationId xmlns:a16="http://schemas.microsoft.com/office/drawing/2014/main" id="{E0B24BB3-65D9-6545-4E87-ADD565018E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3688" y="2944813"/>
            <a:ext cx="115887" cy="115887"/>
          </a:xfrm>
          <a:prstGeom prst="ellipse">
            <a:avLst/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C17C37F9-7F2E-0D00-2E7C-465974D961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8425" y="2943225"/>
            <a:ext cx="115888" cy="115888"/>
          </a:xfrm>
          <a:prstGeom prst="ellipse">
            <a:avLst/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7" name="Oval 70">
            <a:extLst>
              <a:ext uri="{FF2B5EF4-FFF2-40B4-BE49-F238E27FC236}">
                <a16:creationId xmlns:a16="http://schemas.microsoft.com/office/drawing/2014/main" id="{58AC63E9-CB2B-4CE4-62FB-13452EBA9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9763" y="2944813"/>
            <a:ext cx="115887" cy="115887"/>
          </a:xfrm>
          <a:prstGeom prst="ellipse">
            <a:avLst/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8" name="Oval 71">
            <a:extLst>
              <a:ext uri="{FF2B5EF4-FFF2-40B4-BE49-F238E27FC236}">
                <a16:creationId xmlns:a16="http://schemas.microsoft.com/office/drawing/2014/main" id="{8B65F8E5-EDF1-CC03-CC1B-21EA7EF404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5613" y="2954338"/>
            <a:ext cx="115887" cy="115887"/>
          </a:xfrm>
          <a:prstGeom prst="ellipse">
            <a:avLst/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9" name="Rectangle 49">
            <a:extLst>
              <a:ext uri="{FF2B5EF4-FFF2-40B4-BE49-F238E27FC236}">
                <a16:creationId xmlns:a16="http://schemas.microsoft.com/office/drawing/2014/main" id="{C49B95B4-2957-50D9-6F72-69DE0D51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4297363"/>
            <a:ext cx="4446587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∵  The two graphs intersect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at 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 = 30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6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 = 150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  <a:cs typeface="Times New Roman" panose="02020603050405020304" pitchFamily="18" charset="0"/>
              </a:rPr>
              <a:t>      x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 = 210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 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zh-TW" sz="26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 = 330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Rectangle 50">
            <a:extLst>
              <a:ext uri="{FF2B5EF4-FFF2-40B4-BE49-F238E27FC236}">
                <a16:creationId xmlns:a16="http://schemas.microsoft.com/office/drawing/2014/main" id="{F642A6B7-598E-EFEB-A1EC-4B2DE5DB4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561013"/>
            <a:ext cx="8640762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zh-TW" sz="2600" dirty="0">
                <a:latin typeface="Arial" charset="0"/>
              </a:rPr>
              <a:t>∴</a:t>
            </a:r>
            <a:r>
              <a:rPr lang="en-US" altLang="zh-TW" sz="2600" dirty="0">
                <a:latin typeface="Arial" charset="0"/>
              </a:rPr>
              <a:t>  The solutions</a:t>
            </a:r>
            <a:r>
              <a:rPr lang="en-US" altLang="zh-TW" sz="2600" spc="-15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of</a:t>
            </a:r>
            <a:r>
              <a:rPr lang="en-US" altLang="zh-TW" sz="2600" spc="-15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2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cos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2</a:t>
            </a:r>
            <a:r>
              <a:rPr lang="en-US" altLang="zh-TW" sz="2600" i="1" dirty="0">
                <a:latin typeface="Arial" charset="0"/>
              </a:rPr>
              <a:t>x</a:t>
            </a:r>
            <a:r>
              <a:rPr lang="en-US" altLang="zh-TW" sz="2600" i="1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–</a:t>
            </a:r>
            <a:r>
              <a:rPr lang="en-US" altLang="zh-TW" sz="26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1</a:t>
            </a:r>
            <a:r>
              <a:rPr lang="en-US" altLang="zh-TW" sz="26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= 0</a:t>
            </a:r>
            <a:r>
              <a:rPr lang="en-US" altLang="zh-TW" sz="2600" dirty="0">
                <a:latin typeface="Arial" charset="0"/>
              </a:rPr>
              <a:t> are</a:t>
            </a:r>
            <a:r>
              <a:rPr lang="en-US" altLang="zh-TW" sz="2600" i="1" spc="-150" dirty="0">
                <a:latin typeface="Arial" charset="0"/>
              </a:rPr>
              <a:t> </a:t>
            </a:r>
            <a:r>
              <a:rPr lang="en-US" altLang="zh-TW" sz="2600" i="1" dirty="0">
                <a:latin typeface="Arial" charset="0"/>
              </a:rPr>
              <a:t>x</a:t>
            </a:r>
            <a:r>
              <a:rPr lang="en-US" altLang="zh-TW" sz="2600" dirty="0">
                <a:latin typeface="Arial" charset="0"/>
              </a:rPr>
              <a:t> = 30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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, 150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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,  </a:t>
            </a:r>
            <a:r>
              <a:rPr lang="zh-TW" altLang="en-US" sz="2600" dirty="0">
                <a:latin typeface="Arial" charset="0"/>
                <a:cs typeface="Times New Roman" pitchFamily="18" charset="0"/>
              </a:rPr>
              <a:t>   </a:t>
            </a:r>
            <a:endParaRPr lang="en-US" altLang="zh-TW" sz="2600" dirty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2600" dirty="0">
                <a:latin typeface="Arial" charset="0"/>
                <a:cs typeface="Times New Roman" pitchFamily="18" charset="0"/>
              </a:rPr>
              <a:t>     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210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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 or 330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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.</a:t>
            </a:r>
          </a:p>
        </p:txBody>
      </p:sp>
      <p:sp>
        <p:nvSpPr>
          <p:cNvPr id="31756" name="Rectangle 46">
            <a:extLst>
              <a:ext uri="{FF2B5EF4-FFF2-40B4-BE49-F238E27FC236}">
                <a16:creationId xmlns:a16="http://schemas.microsoft.com/office/drawing/2014/main" id="{85B5BE4C-DE05-4920-8CA0-A913E292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63" y="1774825"/>
            <a:ext cx="2944813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2 cos 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1 = 0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   2 cos 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= 1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	  cos 2</a:t>
            </a:r>
            <a:r>
              <a:rPr lang="en-US" altLang="zh-TW" sz="2400" i="1">
                <a:latin typeface="Arial" panose="020B0604020202020204" pitchFamily="34" charset="0"/>
              </a:rPr>
              <a:t>x </a:t>
            </a:r>
            <a:r>
              <a:rPr lang="en-US" altLang="zh-TW" sz="2400">
                <a:latin typeface="Arial" panose="020B0604020202020204" pitchFamily="34" charset="0"/>
              </a:rPr>
              <a:t>= 0.5</a:t>
            </a:r>
          </a:p>
        </p:txBody>
      </p:sp>
      <p:pic>
        <p:nvPicPr>
          <p:cNvPr id="25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3C74702F-B2DC-DA5C-50B6-9190C3F5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29511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35533617-93F6-17F7-2E12-9B5A9BCE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645318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 Box 63">
            <a:extLst>
              <a:ext uri="{FF2B5EF4-FFF2-40B4-BE49-F238E27FC236}">
                <a16:creationId xmlns:a16="http://schemas.microsoft.com/office/drawing/2014/main" id="{123C88DC-D594-5D53-586E-79DF7B8B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2659063"/>
            <a:ext cx="11525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600" i="1">
                <a:latin typeface="Arial" panose="020B0604020202020204" pitchFamily="34" charset="0"/>
              </a:rPr>
              <a:t>y</a:t>
            </a:r>
            <a:r>
              <a:rPr lang="en-US" altLang="zh-TW" sz="1600">
                <a:latin typeface="Arial" panose="020B0604020202020204" pitchFamily="34" charset="0"/>
              </a:rPr>
              <a:t> = </a:t>
            </a:r>
            <a:r>
              <a:rPr lang="en-US" altLang="zh-TW" sz="1600">
                <a:latin typeface="Arial" panose="020B0604020202020204" pitchFamily="34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F2C25557-A98D-592B-96C5-8BB0F9562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836613"/>
            <a:ext cx="9540875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600" dirty="0">
                <a:latin typeface="Arial" charset="0"/>
              </a:rPr>
              <a:t>The figure shows the graph of</a:t>
            </a:r>
            <a:r>
              <a:rPr lang="en-US" altLang="zh-TW" sz="2600" spc="300" dirty="0">
                <a:latin typeface="Arial" charset="0"/>
              </a:rPr>
              <a:t> </a:t>
            </a:r>
            <a:r>
              <a:rPr lang="en-US" altLang="zh-TW" sz="2600" i="1" dirty="0">
                <a:latin typeface="Arial" charset="0"/>
              </a:rPr>
              <a:t>y</a:t>
            </a:r>
            <a:r>
              <a:rPr lang="en-US" altLang="zh-TW" sz="2600" dirty="0">
                <a:latin typeface="Arial" charset="0"/>
              </a:rPr>
              <a:t> = cos 2</a:t>
            </a:r>
            <a:r>
              <a:rPr lang="en-US" altLang="zh-TW" sz="2600" i="1" dirty="0">
                <a:latin typeface="Arial" charset="0"/>
              </a:rPr>
              <a:t>x</a:t>
            </a:r>
            <a:r>
              <a:rPr lang="en-US" altLang="zh-TW" sz="2600" i="1" spc="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for</a:t>
            </a:r>
            <a:r>
              <a:rPr lang="en-US" altLang="zh-TW" sz="2600" spc="300" dirty="0">
                <a:latin typeface="Arial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  </a:t>
            </a:r>
            <a:r>
              <a:rPr lang="en-US" altLang="zh-TW" sz="2600" i="1" dirty="0">
                <a:latin typeface="Arial" charset="0"/>
                <a:sym typeface="Symbol" pitchFamily="18" charset="2"/>
              </a:rPr>
              <a:t>x 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 360. 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600" dirty="0">
                <a:latin typeface="Arial" charset="0"/>
              </a:rPr>
              <a:t>Solve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the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equation</a:t>
            </a:r>
            <a:r>
              <a:rPr lang="zh-TW" altLang="en-US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2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cos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2</a:t>
            </a:r>
            <a:r>
              <a:rPr lang="en-US" altLang="zh-TW" sz="2600" i="1" dirty="0">
                <a:latin typeface="Arial" charset="0"/>
              </a:rPr>
              <a:t>x</a:t>
            </a:r>
            <a:r>
              <a:rPr lang="en-US" altLang="zh-TW" sz="2600" i="1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–</a:t>
            </a:r>
            <a:r>
              <a:rPr lang="en-US" altLang="zh-TW" sz="26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1</a:t>
            </a:r>
            <a:r>
              <a:rPr lang="en-US" altLang="zh-TW" sz="26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=</a:t>
            </a:r>
            <a:r>
              <a:rPr lang="en-US" altLang="zh-TW" sz="2600" spc="-3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zh-TW" sz="2600" dirty="0">
                <a:latin typeface="Arial" charset="0"/>
                <a:cs typeface="Times New Roman" pitchFamily="18" charset="0"/>
              </a:rPr>
              <a:t>0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for</a:t>
            </a:r>
            <a:r>
              <a:rPr lang="en-US" altLang="zh-TW" sz="2600" spc="-150" dirty="0">
                <a:latin typeface="Arial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</a:t>
            </a:r>
            <a:r>
              <a:rPr lang="en-US" altLang="zh-TW" sz="2600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</a:t>
            </a:r>
            <a:r>
              <a:rPr lang="en-US" altLang="zh-TW" sz="2600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i="1" dirty="0">
                <a:latin typeface="Arial" charset="0"/>
                <a:sym typeface="Symbol" pitchFamily="18" charset="2"/>
              </a:rPr>
              <a:t>x</a:t>
            </a:r>
            <a:r>
              <a:rPr lang="en-US" altLang="zh-TW" sz="2600" i="1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</a:t>
            </a:r>
            <a:r>
              <a:rPr lang="en-US" altLang="zh-TW" sz="2600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dirty="0">
                <a:latin typeface="Arial" charset="0"/>
                <a:sym typeface="Symbol" pitchFamily="18" charset="2"/>
              </a:rPr>
              <a:t>360</a:t>
            </a:r>
            <a:r>
              <a:rPr lang="en-US" altLang="zh-TW" sz="2600" spc="-30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600" dirty="0">
                <a:latin typeface="Arial" charset="0"/>
              </a:rPr>
              <a:t>graphically. </a:t>
            </a:r>
          </a:p>
        </p:txBody>
      </p:sp>
      <p:sp>
        <p:nvSpPr>
          <p:cNvPr id="31761" name="Text Box 31">
            <a:extLst>
              <a:ext uri="{FF2B5EF4-FFF2-40B4-BE49-F238E27FC236}">
                <a16:creationId xmlns:a16="http://schemas.microsoft.com/office/drawing/2014/main" id="{5DB55D72-BE9D-7864-24BC-3449F90E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04813"/>
            <a:ext cx="1787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7B3AAFCE-58A2-6862-1347-90CFAFDA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95300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04CDD554-5127-247A-363C-0D733370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014413"/>
            <a:ext cx="57372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The figure shows the graph of </a:t>
            </a: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 baseline="30000">
                <a:latin typeface="Arial" panose="020B0604020202020204" pitchFamily="34" charset="0"/>
              </a:rPr>
              <a:t>3</a:t>
            </a:r>
            <a:r>
              <a:rPr lang="en-US" altLang="zh-TW" sz="26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63">
            <a:extLst>
              <a:ext uri="{FF2B5EF4-FFF2-40B4-BE49-F238E27FC236}">
                <a16:creationId xmlns:a16="http://schemas.microsoft.com/office/drawing/2014/main" id="{DD76DEBE-C911-7FAB-522F-A63E9D8A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125538"/>
            <a:ext cx="3163887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1">
            <a:extLst>
              <a:ext uri="{FF2B5EF4-FFF2-40B4-BE49-F238E27FC236}">
                <a16:creationId xmlns:a16="http://schemas.microsoft.com/office/drawing/2014/main" id="{E0E28E1A-8B16-B2AD-4F8D-CBFF288C5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39875"/>
            <a:ext cx="5614988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(a)  Rewrite the equation		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                  </a:t>
            </a:r>
            <a:r>
              <a:rPr lang="zh-TW" altLang="en-US" sz="260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into the form 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 baseline="30000">
                <a:latin typeface="Arial" panose="020B0604020202020204" pitchFamily="34" charset="0"/>
              </a:rPr>
              <a:t>3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where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 is a constant.</a:t>
            </a: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30E38E00-CE2D-5F4B-DCE8-3965B54DA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979613"/>
          <a:ext cx="179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812447" imgH="393529" progId="Equation.3">
                  <p:embed/>
                </p:oleObj>
              </mc:Choice>
              <mc:Fallback>
                <p:oleObj name="方程式" r:id="rId3" imgW="812447" imgH="393529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79613"/>
                        <a:ext cx="1790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6">
            <a:extLst>
              <a:ext uri="{FF2B5EF4-FFF2-40B4-BE49-F238E27FC236}">
                <a16:creationId xmlns:a16="http://schemas.microsoft.com/office/drawing/2014/main" id="{5FBC1612-20BA-BD17-8590-A3A1167AB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89300"/>
            <a:ext cx="4968875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(b)  Hence, solve the equation 	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		      </a:t>
            </a:r>
            <a:r>
              <a:rPr lang="zh-TW" altLang="en-US" sz="260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graphically.</a:t>
            </a:r>
          </a:p>
        </p:txBody>
      </p:sp>
      <p:sp>
        <p:nvSpPr>
          <p:cNvPr id="11" name="Rectangle 61">
            <a:extLst>
              <a:ext uri="{FF2B5EF4-FFF2-40B4-BE49-F238E27FC236}">
                <a16:creationId xmlns:a16="http://schemas.microsoft.com/office/drawing/2014/main" id="{7B3A0552-3318-8A02-27BB-B3CCADD18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797425"/>
            <a:ext cx="6254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</a:t>
            </a:r>
          </a:p>
        </p:txBody>
      </p:sp>
      <p:grpSp>
        <p:nvGrpSpPr>
          <p:cNvPr id="12" name="Group 88">
            <a:extLst>
              <a:ext uri="{FF2B5EF4-FFF2-40B4-BE49-F238E27FC236}">
                <a16:creationId xmlns:a16="http://schemas.microsoft.com/office/drawing/2014/main" id="{60BA6D1C-08AB-4621-8C52-25D9C93EFB56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6202363"/>
            <a:ext cx="965200" cy="395287"/>
            <a:chOff x="1137" y="3737"/>
            <a:chExt cx="608" cy="249"/>
          </a:xfrm>
        </p:grpSpPr>
        <p:sp>
          <p:nvSpPr>
            <p:cNvPr id="32788" name="Rectangle 68">
              <a:extLst>
                <a:ext uri="{FF2B5EF4-FFF2-40B4-BE49-F238E27FC236}">
                  <a16:creationId xmlns:a16="http://schemas.microsoft.com/office/drawing/2014/main" id="{BE6B0F40-83D1-7B5B-935B-61F4C7EBD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3756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2789" name="Rectangle 76">
              <a:extLst>
                <a:ext uri="{FF2B5EF4-FFF2-40B4-BE49-F238E27FC236}">
                  <a16:creationId xmlns:a16="http://schemas.microsoft.com/office/drawing/2014/main" id="{2FD3C536-DBCD-D548-D4D7-9975827EF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374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2790" name="Rectangle 79">
              <a:extLst>
                <a:ext uri="{FF2B5EF4-FFF2-40B4-BE49-F238E27FC236}">
                  <a16:creationId xmlns:a16="http://schemas.microsoft.com/office/drawing/2014/main" id="{2B85CB52-203F-6D51-6BD9-860B74F6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73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2791" name="Rectangle 83">
              <a:extLst>
                <a:ext uri="{FF2B5EF4-FFF2-40B4-BE49-F238E27FC236}">
                  <a16:creationId xmlns:a16="http://schemas.microsoft.com/office/drawing/2014/main" id="{3F2A3400-9582-C301-2DBD-D22B35114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37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87">
            <a:extLst>
              <a:ext uri="{FF2B5EF4-FFF2-40B4-BE49-F238E27FC236}">
                <a16:creationId xmlns:a16="http://schemas.microsoft.com/office/drawing/2014/main" id="{F5FE0AB3-A658-FC6F-04E1-3BD44786C080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5410200"/>
            <a:ext cx="1079500" cy="796925"/>
            <a:chOff x="976" y="3214"/>
            <a:chExt cx="680" cy="502"/>
          </a:xfrm>
        </p:grpSpPr>
        <p:sp>
          <p:nvSpPr>
            <p:cNvPr id="32781" name="Line 67">
              <a:extLst>
                <a:ext uri="{FF2B5EF4-FFF2-40B4-BE49-F238E27FC236}">
                  <a16:creationId xmlns:a16="http://schemas.microsoft.com/office/drawing/2014/main" id="{1588397E-9567-3C9A-82F3-EC9F7CC5E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3461"/>
              <a:ext cx="1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82" name="Rectangle 69">
              <a:extLst>
                <a:ext uri="{FF2B5EF4-FFF2-40B4-BE49-F238E27FC236}">
                  <a16:creationId xmlns:a16="http://schemas.microsoft.com/office/drawing/2014/main" id="{C689C25E-6FF8-4AD3-D26B-704F96646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3335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2783" name="Rectangle 70">
              <a:extLst>
                <a:ext uri="{FF2B5EF4-FFF2-40B4-BE49-F238E27FC236}">
                  <a16:creationId xmlns:a16="http://schemas.microsoft.com/office/drawing/2014/main" id="{18C3BA87-E3CC-5D72-C4DC-A372C839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48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2784" name="Rectangle 71">
              <a:extLst>
                <a:ext uri="{FF2B5EF4-FFF2-40B4-BE49-F238E27FC236}">
                  <a16:creationId xmlns:a16="http://schemas.microsoft.com/office/drawing/2014/main" id="{2AFC116C-CD38-3398-5542-BA11AD376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3214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2785" name="Rectangle 77">
              <a:extLst>
                <a:ext uri="{FF2B5EF4-FFF2-40B4-BE49-F238E27FC236}">
                  <a16:creationId xmlns:a16="http://schemas.microsoft.com/office/drawing/2014/main" id="{887B5258-33BB-6853-1675-B6325A9F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332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2786" name="Rectangle 80">
              <a:extLst>
                <a:ext uri="{FF2B5EF4-FFF2-40B4-BE49-F238E27FC236}">
                  <a16:creationId xmlns:a16="http://schemas.microsoft.com/office/drawing/2014/main" id="{ED899639-F6EF-0AD8-1953-4717CDAF6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316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2787" name="Rectangle 84">
              <a:extLst>
                <a:ext uri="{FF2B5EF4-FFF2-40B4-BE49-F238E27FC236}">
                  <a16:creationId xmlns:a16="http://schemas.microsoft.com/office/drawing/2014/main" id="{8893690E-1A9C-6B66-099E-406422A1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333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3A32804F-A56A-D6B6-9F81-3E0051FB8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717925"/>
          <a:ext cx="179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812447" imgH="393529" progId="Equation.3">
                  <p:embed/>
                </p:oleObj>
              </mc:Choice>
              <mc:Fallback>
                <p:oleObj name="方程式" r:id="rId3" imgW="812447" imgH="393529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7925"/>
                        <a:ext cx="1790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D0996484-4C56-C7A7-7AFA-925419987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652963"/>
          <a:ext cx="179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812447" imgH="393529" progId="Equation.3">
                  <p:embed/>
                </p:oleObj>
              </mc:Choice>
              <mc:Fallback>
                <p:oleObj name="方程式" r:id="rId3" imgW="812447" imgH="393529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1790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3">
            <a:extLst>
              <a:ext uri="{FF2B5EF4-FFF2-40B4-BE49-F238E27FC236}">
                <a16:creationId xmlns:a16="http://schemas.microsoft.com/office/drawing/2014/main" id="{245C4543-4736-38FD-1DBC-F3EEE1B5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125538"/>
            <a:ext cx="3163887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28EABC-D34B-A64E-7DB1-AC6DBA51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1012825"/>
            <a:ext cx="5399088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600" dirty="0">
                <a:latin typeface="Arial" charset="0"/>
              </a:rPr>
              <a:t> (b) Draw the horizontal line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i="1" dirty="0">
                <a:latin typeface="Arial" charset="0"/>
              </a:rPr>
              <a:t>y</a:t>
            </a:r>
            <a:r>
              <a:rPr lang="en-US" altLang="zh-TW" sz="2600" dirty="0">
                <a:latin typeface="Arial" charset="0"/>
              </a:rPr>
              <a:t> =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12</a:t>
            </a:r>
            <a:r>
              <a:rPr lang="en-US" altLang="zh-TW" sz="2600" spc="-300" dirty="0">
                <a:latin typeface="Arial" charset="0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600" spc="-300" dirty="0">
                <a:latin typeface="Arial" charset="0"/>
              </a:rPr>
              <a:t>           </a:t>
            </a:r>
            <a:r>
              <a:rPr lang="en-US" altLang="zh-TW" sz="2600" dirty="0">
                <a:latin typeface="Arial" charset="0"/>
              </a:rPr>
              <a:t>on the graph of </a:t>
            </a:r>
            <a:r>
              <a:rPr lang="en-US" altLang="zh-TW" sz="2600" i="1" dirty="0">
                <a:latin typeface="Arial" charset="0"/>
              </a:rPr>
              <a:t>y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dirty="0">
                <a:latin typeface="Arial" charset="0"/>
              </a:rPr>
              <a:t>=</a:t>
            </a:r>
            <a:r>
              <a:rPr lang="en-US" altLang="zh-TW" sz="2600" spc="-300" dirty="0">
                <a:latin typeface="Arial" charset="0"/>
              </a:rPr>
              <a:t> </a:t>
            </a:r>
            <a:r>
              <a:rPr lang="en-US" altLang="zh-TW" sz="2600" i="1" dirty="0">
                <a:latin typeface="Arial" charset="0"/>
              </a:rPr>
              <a:t>x</a:t>
            </a:r>
            <a:r>
              <a:rPr lang="en-US" altLang="zh-TW" sz="2600" baseline="30000" dirty="0">
                <a:latin typeface="Arial" charset="0"/>
              </a:rPr>
              <a:t>3</a:t>
            </a:r>
            <a:r>
              <a:rPr lang="en-US" altLang="zh-TW" sz="2600" dirty="0">
                <a:latin typeface="Arial" charset="0"/>
              </a:rPr>
              <a:t>.</a:t>
            </a:r>
            <a:endParaRPr lang="zh-HK" altLang="en-US" sz="2600" dirty="0">
              <a:latin typeface="Arial" charset="0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99595EF9-1E2B-4F03-1BD5-AAC4CF0F9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9313" y="2060575"/>
            <a:ext cx="3059112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3CEA08A-16FC-8973-CD23-4568F6AE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92275"/>
            <a:ext cx="820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</a:rPr>
              <a:t> = </a:t>
            </a:r>
            <a:r>
              <a:rPr lang="en-US" altLang="zh-TW" sz="1800"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7410F0C0-9A0B-D26C-9B73-48BAD9CADD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8975" y="2055813"/>
            <a:ext cx="12700" cy="1331912"/>
          </a:xfrm>
          <a:prstGeom prst="line">
            <a:avLst/>
          </a:prstGeom>
          <a:noFill/>
          <a:ln w="31750">
            <a:solidFill>
              <a:srgbClr val="CC00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1E35BECB-F75E-44FB-8FFC-C4D0A77CC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64525" y="1998663"/>
            <a:ext cx="115888" cy="115887"/>
          </a:xfrm>
          <a:prstGeom prst="ellipse">
            <a:avLst/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C14B60-915C-451B-75F9-BECC7FC80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2060575"/>
            <a:ext cx="481965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∵  The two graphs intersect at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zh-TW" altLang="en-US" sz="2600" i="1">
                <a:latin typeface="Arial" panose="020B0604020202020204" pitchFamily="34" charset="0"/>
              </a:rPr>
              <a:t>      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 = 2.3. </a:t>
            </a:r>
          </a:p>
        </p:txBody>
      </p:sp>
      <p:grpSp>
        <p:nvGrpSpPr>
          <p:cNvPr id="11" name="Group 28">
            <a:extLst>
              <a:ext uri="{FF2B5EF4-FFF2-40B4-BE49-F238E27FC236}">
                <a16:creationId xmlns:a16="http://schemas.microsoft.com/office/drawing/2014/main" id="{AAE16008-EC60-2807-9150-316301324E91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2994025"/>
            <a:ext cx="4519613" cy="1123950"/>
            <a:chOff x="795" y="3469"/>
            <a:chExt cx="2847" cy="708"/>
          </a:xfrm>
        </p:grpSpPr>
        <p:sp>
          <p:nvSpPr>
            <p:cNvPr id="33804" name="Rectangle 6">
              <a:extLst>
                <a:ext uri="{FF2B5EF4-FFF2-40B4-BE49-F238E27FC236}">
                  <a16:creationId xmlns:a16="http://schemas.microsoft.com/office/drawing/2014/main" id="{DFB3BA3E-2DFB-A0B2-1F2A-5D8624566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3552"/>
              <a:ext cx="2568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∴  The solution of 	  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zh-TW" altLang="en-US" sz="2800">
                  <a:latin typeface="Arial" panose="020B0604020202020204" pitchFamily="34" charset="0"/>
                </a:rPr>
                <a:t>      </a:t>
              </a:r>
              <a:r>
                <a:rPr lang="en-US" altLang="zh-TW" sz="2800">
                  <a:latin typeface="Arial" panose="020B0604020202020204" pitchFamily="34" charset="0"/>
                </a:rPr>
                <a:t>is </a:t>
              </a:r>
              <a:r>
                <a:rPr lang="en-US" altLang="zh-TW" sz="2800" i="1">
                  <a:latin typeface="Arial" panose="020B0604020202020204" pitchFamily="34" charset="0"/>
                </a:rPr>
                <a:t>x</a:t>
              </a:r>
              <a:r>
                <a:rPr lang="en-US" altLang="zh-TW" sz="2800">
                  <a:latin typeface="Arial" panose="020B0604020202020204" pitchFamily="34" charset="0"/>
                </a:rPr>
                <a:t> = 2.3. </a:t>
              </a:r>
            </a:p>
          </p:txBody>
        </p:sp>
        <p:grpSp>
          <p:nvGrpSpPr>
            <p:cNvPr id="33805" name="Group 18">
              <a:extLst>
                <a:ext uri="{FF2B5EF4-FFF2-40B4-BE49-F238E27FC236}">
                  <a16:creationId xmlns:a16="http://schemas.microsoft.com/office/drawing/2014/main" id="{EA012BB8-553C-C82F-1C86-7EBF36D600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89" y="3469"/>
              <a:ext cx="853" cy="445"/>
              <a:chOff x="2799" y="3487"/>
              <a:chExt cx="853" cy="445"/>
            </a:xfrm>
          </p:grpSpPr>
          <p:sp>
            <p:nvSpPr>
              <p:cNvPr id="33806" name="Rectangle 20">
                <a:extLst>
                  <a:ext uri="{FF2B5EF4-FFF2-40B4-BE49-F238E27FC236}">
                    <a16:creationId xmlns:a16="http://schemas.microsoft.com/office/drawing/2014/main" id="{92E521DB-4DEF-2997-C0B2-6CE6E19A6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60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07" name="Rectangle 21">
                <a:extLst>
                  <a:ext uri="{FF2B5EF4-FFF2-40B4-BE49-F238E27FC236}">
                    <a16:creationId xmlns:a16="http://schemas.microsoft.com/office/drawing/2014/main" id="{B90D6A1D-9F39-4E08-1BE8-FEDF08E04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360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08" name="Rectangle 22">
                <a:extLst>
                  <a:ext uri="{FF2B5EF4-FFF2-40B4-BE49-F238E27FC236}">
                    <a16:creationId xmlns:a16="http://schemas.microsoft.com/office/drawing/2014/main" id="{0F7A4BD9-B1E4-AF58-3B11-48E3066EF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375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09" name="Rectangle 23">
                <a:extLst>
                  <a:ext uri="{FF2B5EF4-FFF2-40B4-BE49-F238E27FC236}">
                    <a16:creationId xmlns:a16="http://schemas.microsoft.com/office/drawing/2014/main" id="{23FCFF7E-EB1C-AB0E-5695-40E7A2015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7" y="348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10" name="Rectangle 24">
                <a:extLst>
                  <a:ext uri="{FF2B5EF4-FFF2-40B4-BE49-F238E27FC236}">
                    <a16:creationId xmlns:a16="http://schemas.microsoft.com/office/drawing/2014/main" id="{DF5B615C-4CA3-86B7-823C-2B072236E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359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11" name="Rectangle 25">
                <a:extLst>
                  <a:ext uri="{FF2B5EF4-FFF2-40B4-BE49-F238E27FC236}">
                    <a16:creationId xmlns:a16="http://schemas.microsoft.com/office/drawing/2014/main" id="{A974627E-867E-D226-A53F-FD2C5882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358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12" name="Rectangle 26">
                <a:extLst>
                  <a:ext uri="{FF2B5EF4-FFF2-40B4-BE49-F238E27FC236}">
                    <a16:creationId xmlns:a16="http://schemas.microsoft.com/office/drawing/2014/main" id="{7AD04242-7D10-A6DB-0DB7-DF4114EA3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358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78330792-45F9-4DAC-46CF-6121CB2CA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9363" y="2933700"/>
          <a:ext cx="179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12447" imgH="393529" progId="Equation.3">
                  <p:embed/>
                </p:oleObj>
              </mc:Choice>
              <mc:Fallback>
                <p:oleObj name="方程式" r:id="rId4" imgW="812447" imgH="393529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2933700"/>
                        <a:ext cx="1790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34">
            <a:extLst>
              <a:ext uri="{FF2B5EF4-FFF2-40B4-BE49-F238E27FC236}">
                <a16:creationId xmlns:a16="http://schemas.microsoft.com/office/drawing/2014/main" id="{767A7011-36AC-DF5F-EADB-5C1749E7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95300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C2E29306-7CA6-BF87-DB50-03F6754D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549275"/>
            <a:ext cx="5002213" cy="2374900"/>
          </a:xfrm>
          <a:prstGeom prst="cloudCallout">
            <a:avLst>
              <a:gd name="adj1" fmla="val -21569"/>
              <a:gd name="adj2" fmla="val 6944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89">
            <a:extLst>
              <a:ext uri="{FF2B5EF4-FFF2-40B4-BE49-F238E27FC236}">
                <a16:creationId xmlns:a16="http://schemas.microsoft.com/office/drawing/2014/main" id="{8B11A053-1C50-D01A-5AC6-B418A493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46164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Do you remember how to solve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6 = 0 using the graph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6?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Picture 90" descr="NC02-basic-03">
            <a:extLst>
              <a:ext uri="{FF2B5EF4-FFF2-40B4-BE49-F238E27FC236}">
                <a16:creationId xmlns:a16="http://schemas.microsoft.com/office/drawing/2014/main" id="{6AD247A1-09C8-D550-DC7C-263FA355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549275"/>
            <a:ext cx="396557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">
            <a:extLst>
              <a:ext uri="{FF2B5EF4-FFF2-40B4-BE49-F238E27FC236}">
                <a16:creationId xmlns:a16="http://schemas.microsoft.com/office/drawing/2014/main" id="{8739F3DB-F520-51A7-F9CE-41366D1E2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860800"/>
            <a:ext cx="22701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004D8035-0F18-59DF-30D1-3B543369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868863"/>
            <a:ext cx="5545137" cy="1789112"/>
          </a:xfrm>
          <a:prstGeom prst="cloudCallout">
            <a:avLst>
              <a:gd name="adj1" fmla="val 56134"/>
              <a:gd name="adj2" fmla="val -7103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id="{348283A8-95BE-5ECF-8DD6-9464F5B8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5300663"/>
            <a:ext cx="49688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Yes. We can find the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-intercept(s) of the graph of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6 first.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" name="Picture 16" descr="Q:\Secondary (Maths)\NSS MIA 2nd\TRDVD\Sample\[1] 5-Min Lec\Cartoon\Teacher and student artwork Tiff file\Teacher_F3.tif">
            <a:extLst>
              <a:ext uri="{FF2B5EF4-FFF2-40B4-BE49-F238E27FC236}">
                <a16:creationId xmlns:a16="http://schemas.microsoft.com/office/drawing/2014/main" id="{A19FBD84-AA1E-A0B9-5AE1-5BD3A4A8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2708275"/>
            <a:ext cx="2300288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2">
            <a:extLst>
              <a:ext uri="{FF2B5EF4-FFF2-40B4-BE49-F238E27FC236}">
                <a16:creationId xmlns:a16="http://schemas.microsoft.com/office/drawing/2014/main" id="{48AA5B8E-EE7A-969C-A203-0075CDC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84963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Solve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 = 0 using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graph of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6.</a:t>
            </a:r>
          </a:p>
        </p:txBody>
      </p:sp>
      <p:pic>
        <p:nvPicPr>
          <p:cNvPr id="18435" name="Picture 90" descr="NC02-basic-03">
            <a:extLst>
              <a:ext uri="{FF2B5EF4-FFF2-40B4-BE49-F238E27FC236}">
                <a16:creationId xmlns:a16="http://schemas.microsoft.com/office/drawing/2014/main" id="{77902CD0-E440-B86F-ADF6-9A84B87C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549275"/>
            <a:ext cx="396557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AutoShape 100">
            <a:extLst>
              <a:ext uri="{FF2B5EF4-FFF2-40B4-BE49-F238E27FC236}">
                <a16:creationId xmlns:a16="http://schemas.microsoft.com/office/drawing/2014/main" id="{65E04FEA-9E7A-B86F-77F1-CAFAEE6A6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376488"/>
            <a:ext cx="1187450" cy="396875"/>
          </a:xfrm>
          <a:prstGeom prst="wedgeRoundRectCallout">
            <a:avLst>
              <a:gd name="adj1" fmla="val 31819"/>
              <a:gd name="adj2" fmla="val -192000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51" name="AutoShape 101">
            <a:extLst>
              <a:ext uri="{FF2B5EF4-FFF2-40B4-BE49-F238E27FC236}">
                <a16:creationId xmlns:a16="http://schemas.microsoft.com/office/drawing/2014/main" id="{3EEBE1A8-5910-8722-25BF-56D293BE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2374900"/>
            <a:ext cx="1184275" cy="396875"/>
          </a:xfrm>
          <a:prstGeom prst="wedgeRoundRectCallout">
            <a:avLst>
              <a:gd name="adj1" fmla="val 9519"/>
              <a:gd name="adj2" fmla="val -19919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solution</a:t>
            </a:r>
            <a:endParaRPr lang="en-US" altLang="zh-TW" sz="240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grpSp>
        <p:nvGrpSpPr>
          <p:cNvPr id="54" name="Group 104">
            <a:extLst>
              <a:ext uri="{FF2B5EF4-FFF2-40B4-BE49-F238E27FC236}">
                <a16:creationId xmlns:a16="http://schemas.microsoft.com/office/drawing/2014/main" id="{A7945768-EF06-07BD-C50A-5529F2879BA3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860800"/>
            <a:ext cx="6985000" cy="2781300"/>
            <a:chOff x="1580" y="2545"/>
            <a:chExt cx="3901" cy="1752"/>
          </a:xfrm>
        </p:grpSpPr>
        <p:sp>
          <p:nvSpPr>
            <p:cNvPr id="18445" name="AutoShape 81">
              <a:extLst>
                <a:ext uri="{FF2B5EF4-FFF2-40B4-BE49-F238E27FC236}">
                  <a16:creationId xmlns:a16="http://schemas.microsoft.com/office/drawing/2014/main" id="{035C0632-C458-7F7A-7B01-992E39EA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545"/>
              <a:ext cx="3901" cy="1752"/>
            </a:xfrm>
            <a:prstGeom prst="cloudCallout">
              <a:avLst>
                <a:gd name="adj1" fmla="val -55185"/>
                <a:gd name="adj2" fmla="val -16773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800">
                <a:latin typeface="Arial" panose="020B0604020202020204" pitchFamily="34" charset="0"/>
              </a:endParaRPr>
            </a:p>
          </p:txBody>
        </p:sp>
        <p:sp>
          <p:nvSpPr>
            <p:cNvPr id="18446" name="Rectangle 89">
              <a:extLst>
                <a:ext uri="{FF2B5EF4-FFF2-40B4-BE49-F238E27FC236}">
                  <a16:creationId xmlns:a16="http://schemas.microsoft.com/office/drawing/2014/main" id="{A09BCE9B-58A5-B00A-954A-EFCF23C10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866"/>
              <a:ext cx="351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Good! When solving </a:t>
              </a:r>
              <a:r>
                <a:rPr lang="en-US" altLang="zh-TW" sz="2400" i="1">
                  <a:latin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400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 – </a:t>
              </a:r>
              <a:r>
                <a:rPr lang="en-US" altLang="zh-TW" sz="2400" i="1">
                  <a:latin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 – 6 </a:t>
              </a:r>
              <a:r>
                <a:rPr lang="en-US" altLang="zh-TW" sz="2400">
                  <a:latin typeface="Arial" panose="020B0604020202020204" pitchFamily="34" charset="0"/>
                </a:rPr>
                <a:t>= 0, we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know that the solutions are the 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-coordinates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of the points of intersection between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  <a:cs typeface="Times New Roman" panose="02020603050405020304" pitchFamily="18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400" i="1">
                  <a:latin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400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 – </a:t>
              </a:r>
              <a:r>
                <a:rPr lang="en-US" altLang="zh-TW" sz="2400" i="1">
                  <a:latin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 – 6 and </a:t>
              </a:r>
              <a:r>
                <a:rPr lang="en-US" altLang="zh-TW" sz="2400" i="1">
                  <a:latin typeface="Arial" panose="020B0604020202020204" pitchFamily="34" charset="0"/>
                  <a:cs typeface="Times New Roman" panose="02020603050405020304" pitchFamily="18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 = 0.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(i.e. </a:t>
              </a:r>
              <a:r>
                <a:rPr lang="en-US" altLang="zh-TW" sz="2400" i="1">
                  <a:latin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2 or 3)</a:t>
              </a:r>
              <a:r>
                <a:rPr lang="en-US" altLang="zh-TW" sz="2400">
                  <a:latin typeface="Arial" panose="020B0604020202020204" pitchFamily="34" charset="0"/>
                </a:rPr>
                <a:t>    </a:t>
              </a:r>
            </a:p>
          </p:txBody>
        </p:sp>
      </p:grp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CAA8E46-96A4-0BE2-06B7-3CDCD7B1E9C1}"/>
              </a:ext>
            </a:extLst>
          </p:cNvPr>
          <p:cNvCxnSpPr/>
          <p:nvPr/>
        </p:nvCxnSpPr>
        <p:spPr>
          <a:xfrm>
            <a:off x="5146675" y="1717675"/>
            <a:ext cx="3529013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03">
            <a:extLst>
              <a:ext uri="{FF2B5EF4-FFF2-40B4-BE49-F238E27FC236}">
                <a16:creationId xmlns:a16="http://schemas.microsoft.com/office/drawing/2014/main" id="{E3B95D48-3B91-8FB3-72DC-EE089AB34F1B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1644650"/>
            <a:ext cx="2871787" cy="144463"/>
            <a:chOff x="1954" y="1445"/>
            <a:chExt cx="1809" cy="91"/>
          </a:xfrm>
        </p:grpSpPr>
        <p:sp>
          <p:nvSpPr>
            <p:cNvPr id="18443" name="Oval 91">
              <a:extLst>
                <a:ext uri="{FF2B5EF4-FFF2-40B4-BE49-F238E27FC236}">
                  <a16:creationId xmlns:a16="http://schemas.microsoft.com/office/drawing/2014/main" id="{13BFDD6F-1425-57B6-806B-4790C2B2D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1445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444" name="Oval 92">
              <a:extLst>
                <a:ext uri="{FF2B5EF4-FFF2-40B4-BE49-F238E27FC236}">
                  <a16:creationId xmlns:a16="http://schemas.microsoft.com/office/drawing/2014/main" id="{1848932C-2A66-C32A-005F-9BE95DA1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445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61813D7-FF1F-A10C-4682-5CEDCABF6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133985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cs typeface="Times New Roman" panose="02020603050405020304" pitchFamily="18" charset="0"/>
              </a:rPr>
              <a:t> = 0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pic>
        <p:nvPicPr>
          <p:cNvPr id="15" name="Picture 25" descr="Q:\Secondary (Maths)\NSS MIA 2nd\TRDVD\4A\[1] 5-Min Lec\Cartoon\Teacher and student artwork Tiff file\Teacher_F2.tif">
            <a:extLst>
              <a:ext uri="{FF2B5EF4-FFF2-40B4-BE49-F238E27FC236}">
                <a16:creationId xmlns:a16="http://schemas.microsoft.com/office/drawing/2014/main" id="{0C8C2BA7-00F2-C15A-04CF-5A47637C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5"/>
          <a:stretch>
            <a:fillRect/>
          </a:stretch>
        </p:blipFill>
        <p:spPr bwMode="auto">
          <a:xfrm>
            <a:off x="-485775" y="3860800"/>
            <a:ext cx="25939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 animBg="1"/>
      <p:bldP spid="51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7091F7E4-BEC1-3676-0587-0F58D956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620713"/>
            <a:ext cx="6757987" cy="2160587"/>
          </a:xfrm>
          <a:prstGeom prst="cloudCallout">
            <a:avLst>
              <a:gd name="adj1" fmla="val -58356"/>
              <a:gd name="adj2" fmla="val 468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897BE9E-3CEB-F1F9-2650-537A60A81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908050"/>
            <a:ext cx="4681538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Can we solve the equation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–4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using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the graph of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24" name="Picture 109">
            <a:extLst>
              <a:ext uri="{FF2B5EF4-FFF2-40B4-BE49-F238E27FC236}">
                <a16:creationId xmlns:a16="http://schemas.microsoft.com/office/drawing/2014/main" id="{1D20EF68-2D62-79BE-F34B-55F20925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081088"/>
            <a:ext cx="2447926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26">
            <a:extLst>
              <a:ext uri="{FF2B5EF4-FFF2-40B4-BE49-F238E27FC236}">
                <a16:creationId xmlns:a16="http://schemas.microsoft.com/office/drawing/2014/main" id="{56C67FAB-EB04-0223-512A-775FA1B9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678363"/>
            <a:ext cx="6192838" cy="1774825"/>
          </a:xfrm>
          <a:prstGeom prst="cloudCallout">
            <a:avLst>
              <a:gd name="adj1" fmla="val 53403"/>
              <a:gd name="adj2" fmla="val -8738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Yes. Let me show you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how to do so.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0959114-6ADE-E2DE-D9E6-A920103E3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233738"/>
            <a:ext cx="2592388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NC02-basic-03">
            <a:extLst>
              <a:ext uri="{FF2B5EF4-FFF2-40B4-BE49-F238E27FC236}">
                <a16:creationId xmlns:a16="http://schemas.microsoft.com/office/drawing/2014/main" id="{FF558189-EAFD-4E4A-C27A-B743DD3E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546100"/>
            <a:ext cx="41751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邊形 4">
            <a:extLst>
              <a:ext uri="{FF2B5EF4-FFF2-40B4-BE49-F238E27FC236}">
                <a16:creationId xmlns:a16="http://schemas.microsoft.com/office/drawing/2014/main" id="{DC161285-95F3-0001-2B43-067D51882990}"/>
              </a:ext>
            </a:extLst>
          </p:cNvPr>
          <p:cNvSpPr/>
          <p:nvPr/>
        </p:nvSpPr>
        <p:spPr>
          <a:xfrm>
            <a:off x="233363" y="549275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D832B8-4353-80A8-67B3-FD21D5F60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1106488"/>
            <a:ext cx="455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Rewrite the equation as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</a:t>
            </a: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34AE3B55-4D37-B358-91B7-FA1950F5B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8" y="1681163"/>
          <a:ext cx="4175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90500" imgH="457200" progId="Equation.3">
                  <p:embed/>
                </p:oleObj>
              </mc:Choice>
              <mc:Fallback>
                <p:oleObj name="方程式" r:id="rId3" imgW="190500" imgH="4572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681163"/>
                        <a:ext cx="4175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57EC11EC-A6D2-C390-BCB2-F9559703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1827213"/>
            <a:ext cx="5032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4296F-F810-FAA8-5F9F-04428F61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133600"/>
            <a:ext cx="1598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zh-TW" sz="2800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5B340AF-5CA0-ECE9-BA59-EF563BC4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609725"/>
            <a:ext cx="2678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endParaRPr lang="en-US" altLang="zh-TW" sz="2800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五邊形 10">
            <a:extLst>
              <a:ext uri="{FF2B5EF4-FFF2-40B4-BE49-F238E27FC236}">
                <a16:creationId xmlns:a16="http://schemas.microsoft.com/office/drawing/2014/main" id="{13EE1CE6-DE0D-5215-28CA-1BCBB1AD70D2}"/>
              </a:ext>
            </a:extLst>
          </p:cNvPr>
          <p:cNvSpPr/>
          <p:nvPr/>
        </p:nvSpPr>
        <p:spPr>
          <a:xfrm>
            <a:off x="233363" y="3201988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8A4D730-D7D0-C507-9CE5-EDEB4EDE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3762375"/>
            <a:ext cx="4556125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Draw the horizontal line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zh-TW" sz="2800">
                <a:latin typeface="Arial" panose="020B0604020202020204" pitchFamily="34" charset="0"/>
              </a:rPr>
              <a:t> on the graph of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6.                       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59B98BE-A199-8F59-D2B1-A50E05E77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924175"/>
            <a:ext cx="40179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FBEE55D2-751C-83EC-64F9-A26CD292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92417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  <p:bldP spid="10" grpId="0"/>
      <p:bldP spid="11" grpId="0" animBg="1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 descr="NC02-basic-03">
            <a:extLst>
              <a:ext uri="{FF2B5EF4-FFF2-40B4-BE49-F238E27FC236}">
                <a16:creationId xmlns:a16="http://schemas.microsoft.com/office/drawing/2014/main" id="{A3B4386B-6E00-7654-3A66-268732B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546100"/>
            <a:ext cx="41751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26">
            <a:extLst>
              <a:ext uri="{FF2B5EF4-FFF2-40B4-BE49-F238E27FC236}">
                <a16:creationId xmlns:a16="http://schemas.microsoft.com/office/drawing/2014/main" id="{5566C1ED-9080-B67A-C255-8179C549DBF0}"/>
              </a:ext>
            </a:extLst>
          </p:cNvPr>
          <p:cNvGrpSpPr>
            <a:grpSpLocks/>
          </p:cNvGrpSpPr>
          <p:nvPr/>
        </p:nvGrpSpPr>
        <p:grpSpPr bwMode="auto">
          <a:xfrm>
            <a:off x="6076950" y="1795463"/>
            <a:ext cx="1747838" cy="1096962"/>
            <a:chOff x="1015" y="1878"/>
            <a:chExt cx="1101" cy="691"/>
          </a:xfrm>
        </p:grpSpPr>
        <p:sp>
          <p:nvSpPr>
            <p:cNvPr id="21519" name="Line 20">
              <a:extLst>
                <a:ext uri="{FF2B5EF4-FFF2-40B4-BE49-F238E27FC236}">
                  <a16:creationId xmlns:a16="http://schemas.microsoft.com/office/drawing/2014/main" id="{A028E552-98BB-A35D-FD37-B55AD35D4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5" y="1888"/>
              <a:ext cx="5" cy="68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20" name="Line 21">
              <a:extLst>
                <a:ext uri="{FF2B5EF4-FFF2-40B4-BE49-F238E27FC236}">
                  <a16:creationId xmlns:a16="http://schemas.microsoft.com/office/drawing/2014/main" id="{2048405D-DB12-B95C-D41D-8578F5D98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1" y="1878"/>
              <a:ext cx="5" cy="68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5" name="五邊形 24">
            <a:extLst>
              <a:ext uri="{FF2B5EF4-FFF2-40B4-BE49-F238E27FC236}">
                <a16:creationId xmlns:a16="http://schemas.microsoft.com/office/drawing/2014/main" id="{DBAF236E-7A72-D434-AD01-10E506493B71}"/>
              </a:ext>
            </a:extLst>
          </p:cNvPr>
          <p:cNvSpPr/>
          <p:nvPr/>
        </p:nvSpPr>
        <p:spPr>
          <a:xfrm>
            <a:off x="250825" y="561975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EE6CC04E-AB1B-1E8D-13D3-74D2B126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1122363"/>
            <a:ext cx="4556125" cy="306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Find the solutions of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–4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by reading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-coordinates of the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points of intersection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between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 and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–4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.                       </a:t>
            </a:r>
          </a:p>
        </p:txBody>
      </p:sp>
      <p:sp>
        <p:nvSpPr>
          <p:cNvPr id="21510" name="Line 16">
            <a:extLst>
              <a:ext uri="{FF2B5EF4-FFF2-40B4-BE49-F238E27FC236}">
                <a16:creationId xmlns:a16="http://schemas.microsoft.com/office/drawing/2014/main" id="{9ACBACAC-C268-EE6B-5B0A-8E081220F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924175"/>
            <a:ext cx="40179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1511" name="Text Box 19">
            <a:extLst>
              <a:ext uri="{FF2B5EF4-FFF2-40B4-BE49-F238E27FC236}">
                <a16:creationId xmlns:a16="http://schemas.microsoft.com/office/drawing/2014/main" id="{76C62C79-00D6-C0C3-462D-B93620177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92417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–4</a:t>
            </a:r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390FB243-04EA-949C-CFF9-14825F0AD4EB}"/>
              </a:ext>
            </a:extLst>
          </p:cNvPr>
          <p:cNvGrpSpPr>
            <a:grpSpLocks/>
          </p:cNvGrpSpPr>
          <p:nvPr/>
        </p:nvGrpSpPr>
        <p:grpSpPr bwMode="auto">
          <a:xfrm>
            <a:off x="6015038" y="2847975"/>
            <a:ext cx="1870075" cy="158750"/>
            <a:chOff x="976" y="2571"/>
            <a:chExt cx="1178" cy="100"/>
          </a:xfrm>
        </p:grpSpPr>
        <p:sp>
          <p:nvSpPr>
            <p:cNvPr id="21517" name="Oval 17">
              <a:extLst>
                <a:ext uri="{FF2B5EF4-FFF2-40B4-BE49-F238E27FC236}">
                  <a16:creationId xmlns:a16="http://schemas.microsoft.com/office/drawing/2014/main" id="{9D413D3E-C579-54C3-CB5C-7A9AA8AC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2580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8" name="Oval 18">
              <a:extLst>
                <a:ext uri="{FF2B5EF4-FFF2-40B4-BE49-F238E27FC236}">
                  <a16:creationId xmlns:a16="http://schemas.microsoft.com/office/drawing/2014/main" id="{E1C45EA7-4023-D996-F995-C7A59239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571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9" name="AutoShape 100">
            <a:extLst>
              <a:ext uri="{FF2B5EF4-FFF2-40B4-BE49-F238E27FC236}">
                <a16:creationId xmlns:a16="http://schemas.microsoft.com/office/drawing/2014/main" id="{2766099E-C2B5-44F5-0A06-0E000B9B7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608388"/>
            <a:ext cx="1908175" cy="684212"/>
          </a:xfrm>
          <a:prstGeom prst="wedgeRoundRectCallout">
            <a:avLst>
              <a:gd name="adj1" fmla="val 27870"/>
              <a:gd name="adj2" fmla="val -134917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Intersection of the two graphs</a:t>
            </a:r>
          </a:p>
        </p:txBody>
      </p:sp>
      <p:sp>
        <p:nvSpPr>
          <p:cNvPr id="20" name="AutoShape 100">
            <a:extLst>
              <a:ext uri="{FF2B5EF4-FFF2-40B4-BE49-F238E27FC236}">
                <a16:creationId xmlns:a16="http://schemas.microsoft.com/office/drawing/2014/main" id="{C4F82DDB-8FA9-254A-C516-CC9E1BBE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3608388"/>
            <a:ext cx="1908175" cy="684212"/>
          </a:xfrm>
          <a:prstGeom prst="wedgeRoundRectCallout">
            <a:avLst>
              <a:gd name="adj1" fmla="val 3995"/>
              <a:gd name="adj2" fmla="val -136880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Intersection of the two graphs</a:t>
            </a:r>
          </a:p>
        </p:txBody>
      </p:sp>
      <p:sp>
        <p:nvSpPr>
          <p:cNvPr id="22" name="AutoShape 100">
            <a:extLst>
              <a:ext uri="{FF2B5EF4-FFF2-40B4-BE49-F238E27FC236}">
                <a16:creationId xmlns:a16="http://schemas.microsoft.com/office/drawing/2014/main" id="{2ED32FD0-3F73-DD7A-0AF6-5F6B279B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25538"/>
            <a:ext cx="1079500" cy="395287"/>
          </a:xfrm>
          <a:prstGeom prst="wedgeRoundRectCallout">
            <a:avLst>
              <a:gd name="adj1" fmla="val 36028"/>
              <a:gd name="adj2" fmla="val 10501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23" name="AutoShape 101">
            <a:extLst>
              <a:ext uri="{FF2B5EF4-FFF2-40B4-BE49-F238E27FC236}">
                <a16:creationId xmlns:a16="http://schemas.microsoft.com/office/drawing/2014/main" id="{B9CD94E1-8C36-B663-A96A-A7202BCF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1122363"/>
            <a:ext cx="1079500" cy="395287"/>
          </a:xfrm>
          <a:prstGeom prst="wedgeRoundRectCallout">
            <a:avLst>
              <a:gd name="adj1" fmla="val -48551"/>
              <a:gd name="adj2" fmla="val 103736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solution</a:t>
            </a:r>
            <a:endParaRPr lang="en-US" altLang="zh-TW" sz="240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9" grpId="0" animBg="1"/>
      <p:bldP spid="19" grpId="1" animBg="1"/>
      <p:bldP spid="20" grpId="0" animBg="1"/>
      <p:bldP spid="20" grpId="1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4" descr="NC02-basic-03">
            <a:extLst>
              <a:ext uri="{FF2B5EF4-FFF2-40B4-BE49-F238E27FC236}">
                <a16:creationId xmlns:a16="http://schemas.microsoft.com/office/drawing/2014/main" id="{A9CB6DAA-89CF-0AD7-55F4-F6CAAF93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546100"/>
            <a:ext cx="41751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1" name="Group 26">
            <a:extLst>
              <a:ext uri="{FF2B5EF4-FFF2-40B4-BE49-F238E27FC236}">
                <a16:creationId xmlns:a16="http://schemas.microsoft.com/office/drawing/2014/main" id="{6AF53F50-019A-F7EA-A5CF-AC1A0D2BED64}"/>
              </a:ext>
            </a:extLst>
          </p:cNvPr>
          <p:cNvGrpSpPr>
            <a:grpSpLocks/>
          </p:cNvGrpSpPr>
          <p:nvPr/>
        </p:nvGrpSpPr>
        <p:grpSpPr bwMode="auto">
          <a:xfrm>
            <a:off x="6076950" y="1795463"/>
            <a:ext cx="1747838" cy="1096962"/>
            <a:chOff x="1015" y="1878"/>
            <a:chExt cx="1101" cy="691"/>
          </a:xfrm>
        </p:grpSpPr>
        <p:sp>
          <p:nvSpPr>
            <p:cNvPr id="22544" name="Line 20">
              <a:extLst>
                <a:ext uri="{FF2B5EF4-FFF2-40B4-BE49-F238E27FC236}">
                  <a16:creationId xmlns:a16="http://schemas.microsoft.com/office/drawing/2014/main" id="{50463E84-86BE-CF65-7B0E-D389B75B2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5" y="1888"/>
              <a:ext cx="5" cy="68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2545" name="Line 21">
              <a:extLst>
                <a:ext uri="{FF2B5EF4-FFF2-40B4-BE49-F238E27FC236}">
                  <a16:creationId xmlns:a16="http://schemas.microsoft.com/office/drawing/2014/main" id="{5046404C-17CD-8578-2D9D-F552B1ED4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1" y="1878"/>
              <a:ext cx="5" cy="68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8" name="五邊形 7">
            <a:extLst>
              <a:ext uri="{FF2B5EF4-FFF2-40B4-BE49-F238E27FC236}">
                <a16:creationId xmlns:a16="http://schemas.microsoft.com/office/drawing/2014/main" id="{4C135FEE-6E63-3351-99B3-376924E2227F}"/>
              </a:ext>
            </a:extLst>
          </p:cNvPr>
          <p:cNvSpPr/>
          <p:nvPr/>
        </p:nvSpPr>
        <p:spPr>
          <a:xfrm>
            <a:off x="250825" y="561975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Line 16">
            <a:extLst>
              <a:ext uri="{FF2B5EF4-FFF2-40B4-BE49-F238E27FC236}">
                <a16:creationId xmlns:a16="http://schemas.microsoft.com/office/drawing/2014/main" id="{60157483-26E1-9BC7-78AF-DA04337E5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924175"/>
            <a:ext cx="40179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2534" name="Text Box 19">
            <a:extLst>
              <a:ext uri="{FF2B5EF4-FFF2-40B4-BE49-F238E27FC236}">
                <a16:creationId xmlns:a16="http://schemas.microsoft.com/office/drawing/2014/main" id="{42CA2D46-412A-4306-A00A-B0811767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92417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–4</a:t>
            </a:r>
          </a:p>
        </p:txBody>
      </p:sp>
      <p:grpSp>
        <p:nvGrpSpPr>
          <p:cNvPr id="22535" name="Group 25">
            <a:extLst>
              <a:ext uri="{FF2B5EF4-FFF2-40B4-BE49-F238E27FC236}">
                <a16:creationId xmlns:a16="http://schemas.microsoft.com/office/drawing/2014/main" id="{72F2304E-A606-78EC-7BDE-E3FB336FAE78}"/>
              </a:ext>
            </a:extLst>
          </p:cNvPr>
          <p:cNvGrpSpPr>
            <a:grpSpLocks/>
          </p:cNvGrpSpPr>
          <p:nvPr/>
        </p:nvGrpSpPr>
        <p:grpSpPr bwMode="auto">
          <a:xfrm>
            <a:off x="6015038" y="2847975"/>
            <a:ext cx="1870075" cy="158750"/>
            <a:chOff x="976" y="2571"/>
            <a:chExt cx="1178" cy="100"/>
          </a:xfrm>
        </p:grpSpPr>
        <p:sp>
          <p:nvSpPr>
            <p:cNvPr id="22542" name="Oval 17">
              <a:extLst>
                <a:ext uri="{FF2B5EF4-FFF2-40B4-BE49-F238E27FC236}">
                  <a16:creationId xmlns:a16="http://schemas.microsoft.com/office/drawing/2014/main" id="{648A3957-CA99-2345-0AAD-21FF5D5A1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2580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543" name="Oval 18">
              <a:extLst>
                <a:ext uri="{FF2B5EF4-FFF2-40B4-BE49-F238E27FC236}">
                  <a16:creationId xmlns:a16="http://schemas.microsoft.com/office/drawing/2014/main" id="{C5073F8A-4DC8-39D2-983F-38D49A03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571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2536" name="AutoShape 101">
            <a:extLst>
              <a:ext uri="{FF2B5EF4-FFF2-40B4-BE49-F238E27FC236}">
                <a16:creationId xmlns:a16="http://schemas.microsoft.com/office/drawing/2014/main" id="{21FCA96D-73B0-8841-F497-79E484CEF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1122363"/>
            <a:ext cx="1079500" cy="395287"/>
          </a:xfrm>
          <a:prstGeom prst="wedgeRoundRectCallout">
            <a:avLst>
              <a:gd name="adj1" fmla="val -48551"/>
              <a:gd name="adj2" fmla="val 103736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solution</a:t>
            </a:r>
            <a:endParaRPr lang="en-US" altLang="zh-TW" sz="240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D1EE0EA-E66A-150E-9919-E326009C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125538"/>
            <a:ext cx="455612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The solutions of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–4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are  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1.0 or 2.0.</a:t>
            </a:r>
            <a:endParaRPr lang="en-US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D9D099E-BA37-1B43-C5AA-AD8EA2842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3922713"/>
            <a:ext cx="2403476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26">
            <a:extLst>
              <a:ext uri="{FF2B5EF4-FFF2-40B4-BE49-F238E27FC236}">
                <a16:creationId xmlns:a16="http://schemas.microsoft.com/office/drawing/2014/main" id="{1A2871AF-7670-8173-0097-B2D97081E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4292600"/>
            <a:ext cx="6967537" cy="2222500"/>
          </a:xfrm>
          <a:prstGeom prst="cloudCallout">
            <a:avLst>
              <a:gd name="adj1" fmla="val -53620"/>
              <a:gd name="adj2" fmla="val -1477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784C04F6-BD0F-EB73-8B8F-1CE38B69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08525"/>
            <a:ext cx="812958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grid lines on the graph paper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determine the accuracy of the solution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that can be obtained.</a:t>
            </a:r>
          </a:p>
        </p:txBody>
      </p:sp>
      <p:sp>
        <p:nvSpPr>
          <p:cNvPr id="22541" name="AutoShape 100">
            <a:extLst>
              <a:ext uri="{FF2B5EF4-FFF2-40B4-BE49-F238E27FC236}">
                <a16:creationId xmlns:a16="http://schemas.microsoft.com/office/drawing/2014/main" id="{347593A8-61BA-A8DE-0059-38797C3B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25538"/>
            <a:ext cx="1079500" cy="395287"/>
          </a:xfrm>
          <a:prstGeom prst="wedgeRoundRectCallout">
            <a:avLst>
              <a:gd name="adj1" fmla="val 36912"/>
              <a:gd name="adj2" fmla="val 10501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4" descr="NC02-basic-03">
            <a:extLst>
              <a:ext uri="{FF2B5EF4-FFF2-40B4-BE49-F238E27FC236}">
                <a16:creationId xmlns:a16="http://schemas.microsoft.com/office/drawing/2014/main" id="{C9BAF3E6-D696-2AE9-0B02-84755D32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546100"/>
            <a:ext cx="41751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5" name="Group 26">
            <a:extLst>
              <a:ext uri="{FF2B5EF4-FFF2-40B4-BE49-F238E27FC236}">
                <a16:creationId xmlns:a16="http://schemas.microsoft.com/office/drawing/2014/main" id="{A20715AD-BFFF-8191-E6BA-2CAEDAEB0382}"/>
              </a:ext>
            </a:extLst>
          </p:cNvPr>
          <p:cNvGrpSpPr>
            <a:grpSpLocks/>
          </p:cNvGrpSpPr>
          <p:nvPr/>
        </p:nvGrpSpPr>
        <p:grpSpPr bwMode="auto">
          <a:xfrm>
            <a:off x="6076950" y="1795463"/>
            <a:ext cx="1747838" cy="1096962"/>
            <a:chOff x="1015" y="1878"/>
            <a:chExt cx="1101" cy="691"/>
          </a:xfrm>
        </p:grpSpPr>
        <p:sp>
          <p:nvSpPr>
            <p:cNvPr id="23568" name="Line 20">
              <a:extLst>
                <a:ext uri="{FF2B5EF4-FFF2-40B4-BE49-F238E27FC236}">
                  <a16:creationId xmlns:a16="http://schemas.microsoft.com/office/drawing/2014/main" id="{35102F7E-3A59-E0B6-A976-BBEA23055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5" y="1888"/>
              <a:ext cx="5" cy="68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3569" name="Line 21">
              <a:extLst>
                <a:ext uri="{FF2B5EF4-FFF2-40B4-BE49-F238E27FC236}">
                  <a16:creationId xmlns:a16="http://schemas.microsoft.com/office/drawing/2014/main" id="{CA1B08F8-D534-C546-0999-097FCB406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1" y="1878"/>
              <a:ext cx="5" cy="68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8" name="五邊形 7">
            <a:extLst>
              <a:ext uri="{FF2B5EF4-FFF2-40B4-BE49-F238E27FC236}">
                <a16:creationId xmlns:a16="http://schemas.microsoft.com/office/drawing/2014/main" id="{001AE999-DBDF-FFB3-CA40-708B6CADA069}"/>
              </a:ext>
            </a:extLst>
          </p:cNvPr>
          <p:cNvSpPr/>
          <p:nvPr/>
        </p:nvSpPr>
        <p:spPr>
          <a:xfrm>
            <a:off x="250825" y="561975"/>
            <a:ext cx="1331913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7" name="Line 16">
            <a:extLst>
              <a:ext uri="{FF2B5EF4-FFF2-40B4-BE49-F238E27FC236}">
                <a16:creationId xmlns:a16="http://schemas.microsoft.com/office/drawing/2014/main" id="{E4FA2D43-A0FA-C78F-EFC3-986A1EAD9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924175"/>
            <a:ext cx="40179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3558" name="Text Box 19">
            <a:extLst>
              <a:ext uri="{FF2B5EF4-FFF2-40B4-BE49-F238E27FC236}">
                <a16:creationId xmlns:a16="http://schemas.microsoft.com/office/drawing/2014/main" id="{A460E58C-C980-30CB-856E-3F614BFD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92417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–4</a:t>
            </a:r>
          </a:p>
        </p:txBody>
      </p:sp>
      <p:grpSp>
        <p:nvGrpSpPr>
          <p:cNvPr id="23559" name="Group 25">
            <a:extLst>
              <a:ext uri="{FF2B5EF4-FFF2-40B4-BE49-F238E27FC236}">
                <a16:creationId xmlns:a16="http://schemas.microsoft.com/office/drawing/2014/main" id="{83639AB2-EF93-0B6D-078B-E46C2BC2C695}"/>
              </a:ext>
            </a:extLst>
          </p:cNvPr>
          <p:cNvGrpSpPr>
            <a:grpSpLocks/>
          </p:cNvGrpSpPr>
          <p:nvPr/>
        </p:nvGrpSpPr>
        <p:grpSpPr bwMode="auto">
          <a:xfrm>
            <a:off x="6015038" y="2847975"/>
            <a:ext cx="1870075" cy="158750"/>
            <a:chOff x="976" y="2571"/>
            <a:chExt cx="1178" cy="100"/>
          </a:xfrm>
        </p:grpSpPr>
        <p:sp>
          <p:nvSpPr>
            <p:cNvPr id="23566" name="Oval 17">
              <a:extLst>
                <a:ext uri="{FF2B5EF4-FFF2-40B4-BE49-F238E27FC236}">
                  <a16:creationId xmlns:a16="http://schemas.microsoft.com/office/drawing/2014/main" id="{168BF431-F9FA-96A1-F745-ABEA7C5A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2580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7" name="Oval 18">
              <a:extLst>
                <a:ext uri="{FF2B5EF4-FFF2-40B4-BE49-F238E27FC236}">
                  <a16:creationId xmlns:a16="http://schemas.microsoft.com/office/drawing/2014/main" id="{1CB8909B-658D-F2F6-FCFD-070597F7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571"/>
              <a:ext cx="91" cy="9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3560" name="AutoShape 101">
            <a:extLst>
              <a:ext uri="{FF2B5EF4-FFF2-40B4-BE49-F238E27FC236}">
                <a16:creationId xmlns:a16="http://schemas.microsoft.com/office/drawing/2014/main" id="{B6B71513-0AFD-F0E6-1085-F5ECA8D17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1122363"/>
            <a:ext cx="1079500" cy="395287"/>
          </a:xfrm>
          <a:prstGeom prst="wedgeRoundRectCallout">
            <a:avLst>
              <a:gd name="adj1" fmla="val -48551"/>
              <a:gd name="adj2" fmla="val 103736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solution</a:t>
            </a:r>
            <a:endParaRPr lang="en-US" altLang="zh-TW" sz="240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3A0E8CEA-706A-9F77-30CF-24B48458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125538"/>
            <a:ext cx="455612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The solutions of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– 6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–4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are  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1.0 or 2.0.</a:t>
            </a:r>
            <a:endParaRPr lang="en-US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62" name="圖片 16">
            <a:extLst>
              <a:ext uri="{FF2B5EF4-FFF2-40B4-BE49-F238E27FC236}">
                <a16:creationId xmlns:a16="http://schemas.microsoft.com/office/drawing/2014/main" id="{B7967B41-740C-8A55-58B0-4EDE32EDE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3922713"/>
            <a:ext cx="2403476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AutoShape 26">
            <a:extLst>
              <a:ext uri="{FF2B5EF4-FFF2-40B4-BE49-F238E27FC236}">
                <a16:creationId xmlns:a16="http://schemas.microsoft.com/office/drawing/2014/main" id="{67407F0E-E69F-B0C8-8F40-C8787904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4292600"/>
            <a:ext cx="6967537" cy="2222500"/>
          </a:xfrm>
          <a:prstGeom prst="cloudCallout">
            <a:avLst>
              <a:gd name="adj1" fmla="val -53620"/>
              <a:gd name="adj2" fmla="val -1477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5C47689-45EE-EE6B-7012-4A879FB76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708525"/>
            <a:ext cx="812958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scale of the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-axis in the above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figure allows us to read the values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of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correct to the nearest 0.5.</a:t>
            </a:r>
          </a:p>
        </p:txBody>
      </p:sp>
      <p:sp>
        <p:nvSpPr>
          <p:cNvPr id="23565" name="AutoShape 100">
            <a:extLst>
              <a:ext uri="{FF2B5EF4-FFF2-40B4-BE49-F238E27FC236}">
                <a16:creationId xmlns:a16="http://schemas.microsoft.com/office/drawing/2014/main" id="{DC9FCBFC-F04F-389F-A591-42703000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25538"/>
            <a:ext cx="1079500" cy="395287"/>
          </a:xfrm>
          <a:prstGeom prst="wedgeRoundRectCallout">
            <a:avLst>
              <a:gd name="adj1" fmla="val 36912"/>
              <a:gd name="adj2" fmla="val 10501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id="{1D376D7C-FE6B-5D31-6F78-C4360848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54013"/>
            <a:ext cx="2232026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F0FFC008-A7C3-BFBA-2AC7-468F3133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36563"/>
            <a:ext cx="5256212" cy="1120775"/>
          </a:xfrm>
          <a:prstGeom prst="cloudCallout">
            <a:avLst>
              <a:gd name="adj1" fmla="val -56523"/>
              <a:gd name="adj2" fmla="val -1260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How about graphs with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no intersections?</a:t>
            </a:r>
          </a:p>
        </p:txBody>
      </p:sp>
      <p:sp>
        <p:nvSpPr>
          <p:cNvPr id="7" name="AutoShape 26">
            <a:extLst>
              <a:ext uri="{FF2B5EF4-FFF2-40B4-BE49-F238E27FC236}">
                <a16:creationId xmlns:a16="http://schemas.microsoft.com/office/drawing/2014/main" id="{5C79058A-916C-07CD-AB03-8BF6C9E8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1676400"/>
            <a:ext cx="5005388" cy="1247775"/>
          </a:xfrm>
          <a:prstGeom prst="cloudCallout">
            <a:avLst>
              <a:gd name="adj1" fmla="val 62218"/>
              <a:gd name="adj2" fmla="val -7457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AC1BDE-834A-FAB7-6C1F-C5414246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989138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us consider an example:</a:t>
            </a:r>
          </a:p>
        </p:txBody>
      </p:sp>
      <p:pic>
        <p:nvPicPr>
          <p:cNvPr id="9" name="Picture 14" descr="NC02-basic-03">
            <a:extLst>
              <a:ext uri="{FF2B5EF4-FFF2-40B4-BE49-F238E27FC236}">
                <a16:creationId xmlns:a16="http://schemas.microsoft.com/office/drawing/2014/main" id="{51750396-62FA-9EF9-58A6-6910D358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027363"/>
            <a:ext cx="41751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0">
            <a:extLst>
              <a:ext uri="{FF2B5EF4-FFF2-40B4-BE49-F238E27FC236}">
                <a16:creationId xmlns:a16="http://schemas.microsoft.com/office/drawing/2014/main" id="{1FD93232-327A-4DC3-D52D-20F64600B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850" y="6267450"/>
            <a:ext cx="3868738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D746694-9EAE-A13C-773A-144452A5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25" y="6237288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>
                <a:latin typeface="Arial" panose="020B0604020202020204" pitchFamily="34" charset="0"/>
                <a:cs typeface="Times New Roman" panose="02020603050405020304" pitchFamily="18" charset="0"/>
              </a:rPr>
              <a:t>–7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879432-C449-8342-7746-D50B8744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916113"/>
            <a:ext cx="5327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 are </a:t>
            </a:r>
            <a:r>
              <a:rPr lang="en-US" altLang="zh-TW" sz="2400" b="1">
                <a:solidFill>
                  <a:srgbClr val="00B050"/>
                </a:solidFill>
                <a:latin typeface="Arial" panose="020B0604020202020204" pitchFamily="34" charset="0"/>
              </a:rPr>
              <a:t>no real solutions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the equation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AutoShape 100">
            <a:extLst>
              <a:ext uri="{FF2B5EF4-FFF2-40B4-BE49-F238E27FC236}">
                <a16:creationId xmlns:a16="http://schemas.microsoft.com/office/drawing/2014/main" id="{B5FB1EDC-3482-2F95-824B-1A2C983B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4819650"/>
            <a:ext cx="2378075" cy="684213"/>
          </a:xfrm>
          <a:prstGeom prst="wedgeRoundRectCallout">
            <a:avLst>
              <a:gd name="adj1" fmla="val -38657"/>
              <a:gd name="adj2" fmla="val 143301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The two graphs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</a:rPr>
              <a:t>do not intersect.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9BC2A5-D097-E7FC-02E4-CE8D1EDE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2997200"/>
            <a:ext cx="42052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Solve </a:t>
            </a:r>
            <a:r>
              <a:rPr lang="en-US" altLang="zh-TW" sz="22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2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2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2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cs typeface="Times New Roman" panose="02020603050405020304" pitchFamily="18" charset="0"/>
              </a:rPr>
              <a:t> – 6</a:t>
            </a:r>
            <a:r>
              <a:rPr lang="en-US" altLang="zh-TW" sz="2200">
                <a:latin typeface="Arial" panose="020B0604020202020204" pitchFamily="34" charset="0"/>
              </a:rPr>
              <a:t> = </a:t>
            </a:r>
            <a:r>
              <a:rPr lang="en-US" altLang="zh-TW" sz="2200">
                <a:latin typeface="Arial" panose="020B0604020202020204" pitchFamily="34" charset="0"/>
                <a:cs typeface="Times New Roman" panose="02020603050405020304" pitchFamily="18" charset="0"/>
              </a:rPr>
              <a:t>–7 graphically</a:t>
            </a:r>
            <a:endParaRPr lang="zh-HK" altLang="en-US" sz="2200">
              <a:latin typeface="Arial" panose="020B0604020202020204" pitchFamily="34" charset="0"/>
            </a:endParaRPr>
          </a:p>
        </p:txBody>
      </p:sp>
      <p:pic>
        <p:nvPicPr>
          <p:cNvPr id="16" name="Picture 25" descr="Q:\Secondary (Maths)\NSS MIA 2nd\TRDVD\4A\[1] 5-Min Lec\Cartoon\Teacher and student artwork Tiff file\Teacher_F2.tif">
            <a:extLst>
              <a:ext uri="{FF2B5EF4-FFF2-40B4-BE49-F238E27FC236}">
                <a16:creationId xmlns:a16="http://schemas.microsoft.com/office/drawing/2014/main" id="{BA372ACF-06E7-5047-22B9-35CB1C6F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5"/>
          <a:stretch>
            <a:fillRect/>
          </a:stretch>
        </p:blipFill>
        <p:spPr bwMode="auto">
          <a:xfrm>
            <a:off x="6875463" y="285750"/>
            <a:ext cx="257175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五邊形 16">
            <a:extLst>
              <a:ext uri="{FF2B5EF4-FFF2-40B4-BE49-F238E27FC236}">
                <a16:creationId xmlns:a16="http://schemas.microsoft.com/office/drawing/2014/main" id="{4BC27A12-B30A-7F0C-7179-D300854EEC6E}"/>
              </a:ext>
            </a:extLst>
          </p:cNvPr>
          <p:cNvSpPr/>
          <p:nvPr/>
        </p:nvSpPr>
        <p:spPr>
          <a:xfrm>
            <a:off x="4500563" y="3429000"/>
            <a:ext cx="1235075" cy="433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AF81A152-6F12-BE9E-B29B-E821319F4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862388"/>
            <a:ext cx="4556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Rewrite the equation as</a:t>
            </a:r>
            <a:r>
              <a:rPr lang="en-US" altLang="zh-TW" sz="22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23D03E3C-0800-CD76-3401-EE7EC40F9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94188"/>
            <a:ext cx="5032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ADF71B6-C188-4F5F-4865-0ECE421F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4581525"/>
            <a:ext cx="15986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i="1">
                <a:latin typeface="Arial" panose="020B0604020202020204" pitchFamily="34" charset="0"/>
              </a:rPr>
              <a:t>y</a:t>
            </a:r>
            <a:r>
              <a:rPr lang="en-US" altLang="zh-TW" sz="2200">
                <a:latin typeface="Arial" panose="020B0604020202020204" pitchFamily="34" charset="0"/>
              </a:rPr>
              <a:t> = </a:t>
            </a:r>
            <a:r>
              <a:rPr lang="en-US" altLang="zh-TW" sz="22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2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zh-TW" sz="2200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DB2A3F77-F3D4-5F8F-1354-82399175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4221163"/>
            <a:ext cx="26781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i="1">
                <a:latin typeface="Arial" panose="020B0604020202020204" pitchFamily="34" charset="0"/>
              </a:rPr>
              <a:t>y</a:t>
            </a:r>
            <a:r>
              <a:rPr lang="en-US" altLang="zh-TW" sz="2200">
                <a:latin typeface="Arial" panose="020B0604020202020204" pitchFamily="34" charset="0"/>
              </a:rPr>
              <a:t> = </a:t>
            </a:r>
            <a:r>
              <a:rPr lang="en-US" altLang="zh-TW" sz="22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2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2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2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cs typeface="Times New Roman" panose="02020603050405020304" pitchFamily="18" charset="0"/>
              </a:rPr>
              <a:t> – 6</a:t>
            </a:r>
            <a:r>
              <a:rPr lang="en-US" altLang="zh-TW" sz="2200">
                <a:latin typeface="Arial" panose="020B0604020202020204" pitchFamily="34" charset="0"/>
              </a:rPr>
              <a:t> </a:t>
            </a:r>
            <a:endParaRPr lang="en-US" altLang="zh-TW" sz="2200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五邊形 21">
            <a:extLst>
              <a:ext uri="{FF2B5EF4-FFF2-40B4-BE49-F238E27FC236}">
                <a16:creationId xmlns:a16="http://schemas.microsoft.com/office/drawing/2014/main" id="{DE63EC29-A730-69AF-69D2-9939F7EB2845}"/>
              </a:ext>
            </a:extLst>
          </p:cNvPr>
          <p:cNvSpPr/>
          <p:nvPr/>
        </p:nvSpPr>
        <p:spPr>
          <a:xfrm>
            <a:off x="4511675" y="5084763"/>
            <a:ext cx="1284288" cy="431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A03C4321-6D00-A5FE-DF35-2450BD980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5516563"/>
            <a:ext cx="455612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Draw the horizontal line </a:t>
            </a:r>
            <a:r>
              <a:rPr lang="en-US" altLang="zh-TW" sz="2200" i="1">
                <a:latin typeface="Arial" panose="020B0604020202020204" pitchFamily="34" charset="0"/>
              </a:rPr>
              <a:t>y</a:t>
            </a:r>
            <a:r>
              <a:rPr lang="en-US" altLang="zh-TW" sz="2200">
                <a:latin typeface="Arial" panose="020B0604020202020204" pitchFamily="34" charset="0"/>
              </a:rPr>
              <a:t> = </a:t>
            </a:r>
            <a:r>
              <a:rPr lang="en-US" altLang="zh-TW" sz="22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2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zh-TW" sz="2200">
                <a:latin typeface="Arial" panose="020B0604020202020204" pitchFamily="34" charset="0"/>
              </a:rPr>
              <a:t> on the graph of </a:t>
            </a:r>
            <a:r>
              <a:rPr lang="en-US" altLang="zh-TW" sz="22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20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2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2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200"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zh-TW" sz="22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cs typeface="Times New Roman" panose="02020603050405020304" pitchFamily="18" charset="0"/>
              </a:rPr>
              <a:t> – 6.                       </a:t>
            </a: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87E1A98-9B70-73A8-8799-14BFD7B4B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7863" y="4294188"/>
          <a:ext cx="3000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90500" imgH="457200" progId="Equation.3">
                  <p:embed/>
                </p:oleObj>
              </mc:Choice>
              <mc:Fallback>
                <p:oleObj name="方程式" r:id="rId5" imgW="190500" imgH="4572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4294188"/>
                        <a:ext cx="3000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8" grpId="1"/>
      <p:bldP spid="11" grpId="0"/>
      <p:bldP spid="14" grpId="0"/>
      <p:bldP spid="15" grpId="0" animBg="1"/>
      <p:bldP spid="2" grpId="0"/>
      <p:bldP spid="17" grpId="0" animBg="1"/>
      <p:bldP spid="18" grpId="0"/>
      <p:bldP spid="19" grpId="0"/>
      <p:bldP spid="20" grpId="0"/>
      <p:bldP spid="21" grpId="0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1128</Words>
  <Application>Microsoft Office PowerPoint</Application>
  <PresentationFormat>如螢幕大小 (4:3)</PresentationFormat>
  <Paragraphs>168</Paragraphs>
  <Slides>18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Arial</vt:lpstr>
      <vt:lpstr>新細明體</vt:lpstr>
      <vt:lpstr>Calibri</vt:lpstr>
      <vt:lpstr>Arial Black</vt:lpstr>
      <vt:lpstr>Times New Roman</vt:lpstr>
      <vt:lpstr>Symbol</vt:lpstr>
      <vt:lpstr>Arial Unicode MS</vt:lpstr>
      <vt:lpstr>Wingdings 3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835</cp:revision>
  <cp:lastPrinted>2016-03-08T09:03:02Z</cp:lastPrinted>
  <dcterms:created xsi:type="dcterms:W3CDTF">2008-10-21T01:19:13Z</dcterms:created>
  <dcterms:modified xsi:type="dcterms:W3CDTF">2024-12-08T08:09:32Z</dcterms:modified>
</cp:coreProperties>
</file>