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0" r:id="rId1"/>
    <p:sldMasterId id="214748488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336" r:id="rId5"/>
    <p:sldId id="356" r:id="rId6"/>
    <p:sldId id="310" r:id="rId7"/>
    <p:sldId id="362" r:id="rId8"/>
    <p:sldId id="364" r:id="rId9"/>
    <p:sldId id="365" r:id="rId10"/>
    <p:sldId id="366" r:id="rId11"/>
    <p:sldId id="349" r:id="rId12"/>
    <p:sldId id="357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115">
          <p15:clr>
            <a:srgbClr val="A4A3A4"/>
          </p15:clr>
        </p15:guide>
        <p15:guide id="4" orient="horz" pos="2659">
          <p15:clr>
            <a:srgbClr val="A4A3A4"/>
          </p15:clr>
        </p15:guide>
        <p15:guide id="5" pos="431">
          <p15:clr>
            <a:srgbClr val="A4A3A4"/>
          </p15:clr>
        </p15:guide>
        <p15:guide id="6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FF99"/>
    <a:srgbClr val="CCFFCC"/>
    <a:srgbClr val="FF9900"/>
    <a:srgbClr val="99FF99"/>
    <a:srgbClr val="99FF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8265" autoAdjust="0"/>
  </p:normalViewPr>
  <p:slideViewPr>
    <p:cSldViewPr>
      <p:cViewPr>
        <p:scale>
          <a:sx n="150" d="100"/>
          <a:sy n="150" d="100"/>
        </p:scale>
        <p:origin x="-72" y="1722"/>
      </p:cViewPr>
      <p:guideLst>
        <p:guide orient="horz" pos="1797"/>
        <p:guide orient="horz" pos="618"/>
        <p:guide orient="horz" pos="2115"/>
        <p:guide orient="horz" pos="2659"/>
        <p:guide pos="431"/>
        <p:guide pos="5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08C93AB-278D-B042-EA7E-BEB83BF088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53BFAD-AB70-C714-297C-62F9621383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607C74D-36CC-4CFE-BD4E-0BFE05F92632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A5DA44-A105-9B1F-0D1E-FA837E3570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E6FD5E-72E1-01BA-E621-E2DF5FC98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1A214-D56A-4A43-BF33-849FBF1F3AE3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EA9D576-D6C9-90C6-4828-E4EE718FDE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AC9444-B440-A746-7354-F16A0C1C7D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F9554044-016F-417F-B120-7EE67876AE6C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EBF11DCB-7E72-F360-C139-A039B2858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6FBEA318-09E5-EC94-7103-50CABFF2D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9C12B-399F-8824-0D23-EEF0A772E7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5F5D95-ADF2-D02C-083C-32AD22E3E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2C7AC3-E4A2-429D-8220-FEFE3C83BDEB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>
            <a:extLst>
              <a:ext uri="{FF2B5EF4-FFF2-40B4-BE49-F238E27FC236}">
                <a16:creationId xmlns:a16="http://schemas.microsoft.com/office/drawing/2014/main" id="{18A72F65-68A2-A362-0E1C-85F64AF2AC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備忘稿版面配置區 2">
            <a:extLst>
              <a:ext uri="{FF2B5EF4-FFF2-40B4-BE49-F238E27FC236}">
                <a16:creationId xmlns:a16="http://schemas.microsoft.com/office/drawing/2014/main" id="{9E5ADF80-5F43-667E-FB31-9AE0BF142B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8676" name="投影片編號版面配置區 3">
            <a:extLst>
              <a:ext uri="{FF2B5EF4-FFF2-40B4-BE49-F238E27FC236}">
                <a16:creationId xmlns:a16="http://schemas.microsoft.com/office/drawing/2014/main" id="{8D5B8F71-74EE-81E9-49C9-1249A0C51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6DC5676-D684-4E11-B843-DCD5C5994E75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>
            <a:extLst>
              <a:ext uri="{FF2B5EF4-FFF2-40B4-BE49-F238E27FC236}">
                <a16:creationId xmlns:a16="http://schemas.microsoft.com/office/drawing/2014/main" id="{F3D6360F-7B17-81D3-9DCA-8248F61357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>
            <a:extLst>
              <a:ext uri="{FF2B5EF4-FFF2-40B4-BE49-F238E27FC236}">
                <a16:creationId xmlns:a16="http://schemas.microsoft.com/office/drawing/2014/main" id="{12A29583-C7D4-386B-A118-7BA5459A0B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9700" name="投影片編號版面配置區 3">
            <a:extLst>
              <a:ext uri="{FF2B5EF4-FFF2-40B4-BE49-F238E27FC236}">
                <a16:creationId xmlns:a16="http://schemas.microsoft.com/office/drawing/2014/main" id="{C8F2D5B8-E5B8-47A6-5D51-8C81E9C79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8AA015C-4152-4973-8DA7-3CE8F3F4D373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>
            <a:extLst>
              <a:ext uri="{FF2B5EF4-FFF2-40B4-BE49-F238E27FC236}">
                <a16:creationId xmlns:a16="http://schemas.microsoft.com/office/drawing/2014/main" id="{500D5B65-B8D6-4F61-7FA3-5C5B18E0F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備忘稿版面配置區 2">
            <a:extLst>
              <a:ext uri="{FF2B5EF4-FFF2-40B4-BE49-F238E27FC236}">
                <a16:creationId xmlns:a16="http://schemas.microsoft.com/office/drawing/2014/main" id="{7FB80FB9-CE44-E99F-B61A-D50F224269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0724" name="投影片編號版面配置區 3">
            <a:extLst>
              <a:ext uri="{FF2B5EF4-FFF2-40B4-BE49-F238E27FC236}">
                <a16:creationId xmlns:a16="http://schemas.microsoft.com/office/drawing/2014/main" id="{D9C1FBD5-C53D-78E5-CF6F-9584AE394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BEA9089-1FD2-48EE-8931-897E6B766010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436D2385-E44F-72C9-004C-EF2252C44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</a:t>
            </a:r>
            <a:r>
              <a:rPr lang="en-US" altLang="zh-TW" sz="1400" b="1" dirty="0" err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6A</a:t>
            </a: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Chapter 4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3457C-D137-30C2-F9D8-17F0E4ACE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03DD6-5416-0081-B91A-06689D623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BF9CB-FBAA-F839-1F9A-9C1E2CFF9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92036-A41D-4F10-96EB-749ABA9661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99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7066CF-8EE3-658A-2A13-E84AFE551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9C1F85-D903-788A-5FBD-7108F4242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FA3FC7-5FE0-3540-9D96-AA617FF09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8FEBD-4059-4F1A-B700-855219954A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90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A0A341-78C2-A2E5-C156-FF9819046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6ED0A-1EF4-486F-4A9E-AFAC0D6840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CD225C-7EA5-7BE1-A55D-236807C8E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64EBF-D62B-4418-ABC3-999DA70017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089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1BF655-7EC9-AD33-1790-9C7D69FF8894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0281FD4-5BB9-A66C-6AEB-C833AD02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C1242-2673-44CD-94A3-CADD5D5AB38D}" type="datetimeFigureOut">
              <a:rPr lang="zh-HK" altLang="en-US"/>
              <a:pPr>
                <a:defRPr/>
              </a:pPr>
              <a:t>8/12/2024</a:t>
            </a:fld>
            <a:endParaRPr lang="zh-HK" altLang="en-US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DBBE07D-A0CC-CC86-C282-BCB2A4F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85BC13E-9B38-5B86-DD73-3DF59FE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EECAA-4F33-402F-880B-0EF3B37EF6F2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12315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C8331B-5BBE-13F1-EAC7-51009739821F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DB16D123-8A44-838D-3E5D-95927CCD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C09E3-4E06-4CEE-AFAF-7B7FEF55EC67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6755E47-8D01-61BF-D842-F949878F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6A7654F-8394-5614-7043-C78AE4AC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3307-5A78-4114-A204-5C02D20DFB2A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16493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0B787-194E-C9B0-16C7-DA0729BA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CC3A6-CBBB-4AB8-8D9E-5188B5DF1BF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9E68EB-9BB5-144A-66B7-34527CF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1C07D2-DDA4-DA8D-2D11-BCD61A4D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E7EA6-69D0-4E34-ADFE-60C3268D2AE7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16502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D3001D1-FEE2-E7B9-4A5F-E0DD22A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AB1C-6A0A-480E-8175-F6A8D7779A4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0410FEF-139F-473E-FF45-37ADFAA4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9410819-C385-2B2E-1723-BD04FC76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94C82-97E8-4F64-9992-FF20C9B32E43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91049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7F52A04A-FE5A-6057-73D4-E9181B71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9CBB-28BE-40B4-9376-12A1201C344C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D45110AD-9050-9F91-56BA-025C22CC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507B979-F4A1-CCD1-0B6A-09816B46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29601-A428-4713-AF77-BA9B2784A013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41997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C57F2767-940A-8EB7-B23A-2EFA20A0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7DF68-6CA2-4E08-9AED-66D769BB54B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6F4C3AED-3B42-C35C-DE25-3C20C6A9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375D2FAE-75A6-0063-F324-B53DCEAE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FBC24-B016-4935-986C-F55C28873F96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02638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86D6EB9E-59C6-43BC-7061-618FE9CF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0EFAD-3F8F-407F-8856-A892930C1F9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D0F91520-D0E5-2534-A77E-423BD48A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DA549AE2-F11A-A70B-1B75-DAF59842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E00BA-DE5C-4698-B73B-81ECD2FAEC78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209811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9AACBBA-EBE5-A3E4-8C61-AA7112C1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EA94-72E1-4316-B456-4DB34C8B8A4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3958581-0120-03BB-DCB0-27810421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90FCA19-5D6F-69AF-0A97-C9D2D470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BD98-D8E0-47E1-98A8-8CD0E0B1B448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3813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BAF4C4-F677-DAA0-EBEE-B58EDA9E4F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9FF392-22A2-A6FE-8271-9A506FFAC7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A5751E-00A3-81D8-324B-601E1CA46B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66FC2-512C-4CB4-88AD-B2ADCB111D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169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E33259B-7EF5-C369-4D12-5D37707C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62A63-F925-4711-B21D-44F25B2057A4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23946A5-B2A9-622D-4351-F22FE071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F87803D-0E69-E8B3-F6CF-3471CB84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7AFD6-F5F3-4E12-A91F-58C17A44675D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857473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D3F5E4-E139-3570-595A-613415A7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C52BA-6DD4-4F83-B89B-0348711F193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E1D2D9-63BF-E808-0547-4E8BBC06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E5D88-973C-F6C4-0FCD-674BB468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809EB-C6B9-497E-B57F-C5D796CDF823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236886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024F8F-6764-C93B-4DBA-9CCAA549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44625-98E9-43EC-BDEE-96AA948F4BBE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9BC05-C300-ABB3-92CD-41DF6A2C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802D5-8CFC-809A-541E-6084A98C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81E56-B141-412B-9EE5-458C05E3A83A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87118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77BCAB-8224-3C56-1151-A4740F9940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2352D6-DED4-DE82-5317-76E472AA8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21AE17-084C-066C-B888-D7B1F9641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3EBBA-16FC-4541-990C-2214141439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07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BA9F2-2682-7EE9-B62E-AEFA6FB4B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E3E44-4A15-BC61-92A9-41B050FCCE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35AE7-F91B-69AA-1D55-DAD0E2F71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ECD60-100C-4E08-9DC5-20E29DD34E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19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BF5C9C-8454-5D96-C74A-2D6EFD2CE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825444-FEC9-E7AC-C84F-DE35615E93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355A0AA-AD3A-A34E-E533-B0FD1994D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C6F8C-9429-4E4B-AD0C-E67EAF33E2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1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804D93-3359-1A0E-3C21-8553DB3DB9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CEFABD-D9CA-6BED-C5BF-E06605EC6C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DE4879-8B58-4317-BE5B-1B9FFF289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08992-AAD8-4FC0-A749-BE26412800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610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54B70F-DBE7-3C12-3A5B-126EB4D4D2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EAC765-24A7-0EA4-5612-4B9D3EB0E8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3794C9-C730-0738-56A9-6209F7CDA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AB396-D8AE-4B39-A935-B7CB3FC5E2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7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50579-60FD-A2C8-CC8C-F67BCE0BAE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CDED6-B76C-DE10-C752-19714E6F4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853F3-7167-617B-69FC-4004A8683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57F4C-E6B6-4797-8DBF-27233482E2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676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BF0236-C1E6-B443-D953-17F1694D4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7181F-367E-7B89-BA14-4B6EB5B470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9580-6952-0638-DD94-F6FC20D59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FA4CA-3384-4275-8FFC-5DE4F91176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272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0CC3F8F-F2AD-8230-4519-1A161D353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48B53D3-548F-8B2D-E0CA-EAB8FFD20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6B6A40-90EA-2CE4-E275-C1D647900A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68CC1B-76AD-60C7-A612-6CC1E02B34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5655188-F258-F4F5-A936-171354A05A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8C748C-086C-497B-82FE-8F03B1ECF9A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BA96C81C-479C-EC08-F25B-D457C26C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D445F4-8790-5A40-605B-99252885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65D117-A95D-8FAD-FB14-32BB5D4A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9C9A4D-1FEE-070D-1199-9F2076DC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DDEADC-9F4E-DBD3-0165-2E3DC8E5F096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490B3E-E173-41FE-E87C-16C07D5EC59F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56222AE-5021-F5E5-3C60-DA17CF3C769B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038" name="Text Box 7">
            <a:extLst>
              <a:ext uri="{FF2B5EF4-FFF2-40B4-BE49-F238E27FC236}">
                <a16:creationId xmlns:a16="http://schemas.microsoft.com/office/drawing/2014/main" id="{04146CA7-FB28-AEA7-39E8-773992D16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4B Chapter 12</a:t>
            </a:r>
          </a:p>
        </p:txBody>
      </p:sp>
      <p:sp>
        <p:nvSpPr>
          <p:cNvPr id="1039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AAD4C7-45E1-1055-CBB0-AF226954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0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F4ED78-4939-344E-BC3E-1CDA8933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1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43D70EF-5F3D-6A9D-17DB-B2E0647A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  <p:sldLayoutId id="2147485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1E8D4D53-A52B-8972-CDEE-0B64EB0441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CF2BFA19-496C-8E77-37AA-565146C118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4F0AF-5762-D8B1-1631-CC2983470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AA6134F-B805-4F6D-BE96-F73250994F4D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101D8C-DEB0-70D0-8732-BB5DD5219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FBBBE-DEA6-0E1B-A065-99C600B29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C79DDB6-35CB-480F-A9F6-75A17C3453E8}" type="slidenum">
              <a:rPr lang="zh-HK" altLang="en-US"/>
              <a:pPr/>
              <a:t>‹#›</a:t>
            </a:fld>
            <a:endParaRPr lang="en-US" altLang="zh-HK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2AF88A-DB72-D63D-CF42-38AD13C05A49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9EBD15-CAC5-C781-A5B9-73F45031D76B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34F09E2-478A-2D38-9A39-B0D0A5340EDD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8C55B3-3317-4BC2-3810-3CFA792B18CF}"/>
              </a:ext>
            </a:extLst>
          </p:cNvPr>
          <p:cNvSpPr/>
          <p:nvPr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25" r:id="rId3"/>
    <p:sldLayoutId id="2147485124" r:id="rId4"/>
    <p:sldLayoutId id="2147485123" r:id="rId5"/>
    <p:sldLayoutId id="2147485122" r:id="rId6"/>
    <p:sldLayoutId id="2147485121" r:id="rId7"/>
    <p:sldLayoutId id="2147485120" r:id="rId8"/>
    <p:sldLayoutId id="2147485119" r:id="rId9"/>
    <p:sldLayoutId id="2147485118" r:id="rId10"/>
    <p:sldLayoutId id="2147485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6A04_TE_03e_01.ppt" TargetMode="External"/><Relationship Id="rId5" Type="http://schemas.openxmlformats.org/officeDocument/2006/relationships/image" Target="../media/image6.png"/><Relationship Id="rId4" Type="http://schemas.openxmlformats.org/officeDocument/2006/relationships/hyperlink" Target="Example_04/Example_04_03e_01.pp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>
            <a:extLst>
              <a:ext uri="{FF2B5EF4-FFF2-40B4-BE49-F238E27FC236}">
                <a16:creationId xmlns:a16="http://schemas.microsoft.com/office/drawing/2014/main" id="{373D9EB0-5ADB-89A4-86BB-6D6069A97C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813" y="2565400"/>
            <a:ext cx="6194425" cy="14605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altLang="zh-TW" sz="3600" b="1" kern="1200" dirty="0">
                <a:solidFill>
                  <a:srgbClr val="003399"/>
                </a:solidFill>
                <a:cs typeface="+mn-cs"/>
              </a:rPr>
              <a:t>Abuses of Statistics and Assessment of Statistical Investigations</a:t>
            </a:r>
            <a:endParaRPr lang="en-US" altLang="zh-CN" sz="3600" b="1" kern="1200" dirty="0">
              <a:solidFill>
                <a:srgbClr val="003399"/>
              </a:solidFill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38B263BF-CC31-AEBC-301C-DC613B80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908050"/>
            <a:ext cx="7162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Assessment of Statistical Reports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56A291-EEB5-A092-BCB2-76F752C18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724025"/>
            <a:ext cx="7770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We receive a lot of statistical information or statistical reports, which may contain information that is not clear or is misleading, especially in advertisements.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066518-4409-97C5-8B1E-A4C4406C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2997200"/>
            <a:ext cx="777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Therefore, it is important for us to develop the ability to recognize statistical information that is of low quality or which involves possible misuses of statistics.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CB5AA8-DD2F-9CD0-14BF-36125B4A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4389438"/>
            <a:ext cx="7770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The 6 questions in the following are useful in helping us to judge whether the statistical information is of good quality.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A81A8D-DB6D-B927-E74A-2F68972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863600"/>
            <a:ext cx="812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1. What are the objectives of the survey?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A44E28-768A-4B22-FF74-F027DEA9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412875"/>
            <a:ext cx="812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2. Who conducted the survey?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CB806C-A8A9-2047-E7BD-0F6483C2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951038"/>
            <a:ext cx="812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3. How was the survey conducted?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3722ED-968F-E165-2722-F388F7CAA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2492375"/>
            <a:ext cx="8129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4. What is the size of the sample and what is the sampling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    method?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B96FEF-52DC-BCCD-74B9-7ACAB184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3389313"/>
            <a:ext cx="81295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5. If the data is collected by questionnaires, are there any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    problems in the questions in the questionnaire?</a:t>
            </a:r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id="{1D77492F-8ADD-2ABC-150A-B3C6C1357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4581525"/>
            <a:ext cx="4608513" cy="1195388"/>
          </a:xfrm>
          <a:prstGeom prst="wedgeRoundRectCallout">
            <a:avLst>
              <a:gd name="adj1" fmla="val -37131"/>
              <a:gd name="adj2" fmla="val -83054"/>
              <a:gd name="adj3" fmla="val 16667"/>
            </a:avLst>
          </a:prstGeom>
          <a:gradFill flip="none"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HK" dirty="0"/>
              <a:t>Check whether the questions in the questionnaire satisfy the 9 points mentioned in the questionnaire design section.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D0B563-1E83-DBE3-D082-A69C150E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4284663"/>
            <a:ext cx="812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6. Are the statistical diagrams correctly drawn?</a:t>
            </a:r>
          </a:p>
        </p:txBody>
      </p:sp>
      <p:sp>
        <p:nvSpPr>
          <p:cNvPr id="9" name="AutoShape 57">
            <a:extLst>
              <a:ext uri="{FF2B5EF4-FFF2-40B4-BE49-F238E27FC236}">
                <a16:creationId xmlns:a16="http://schemas.microsoft.com/office/drawing/2014/main" id="{E67CFC5C-7510-4BF7-9B95-3AB35DFA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11725"/>
            <a:ext cx="6534150" cy="1417638"/>
          </a:xfrm>
          <a:prstGeom prst="cloudCallout">
            <a:avLst>
              <a:gd name="adj1" fmla="val 56005"/>
              <a:gd name="adj2" fmla="val -5746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Text Box 58">
            <a:extLst>
              <a:ext uri="{FF2B5EF4-FFF2-40B4-BE49-F238E27FC236}">
                <a16:creationId xmlns:a16="http://schemas.microsoft.com/office/drawing/2014/main" id="{FA08D044-1281-0438-6236-0287C0B7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5170488"/>
            <a:ext cx="56467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 good statistical report should contain clear answers to the above questions.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626C0BE-7A76-D9FD-A3B2-E2D68F710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268788"/>
            <a:ext cx="16891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14" grpId="0" animBg="1"/>
      <p:bldP spid="14" grpId="1" animBg="1"/>
      <p:bldP spid="8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Text Box 10">
            <a:extLst>
              <a:ext uri="{FF2B5EF4-FFF2-40B4-BE49-F238E27FC236}">
                <a16:creationId xmlns:a16="http://schemas.microsoft.com/office/drawing/2014/main" id="{3BB4956D-3CE0-CE67-D690-22D949F1B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798638"/>
            <a:ext cx="81295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The following are some common misuses and abuses of statistical methods in statistical reports, including:</a:t>
            </a:r>
          </a:p>
        </p:txBody>
      </p:sp>
      <p:sp>
        <p:nvSpPr>
          <p:cNvPr id="14338" name="Text Box 16">
            <a:extLst>
              <a:ext uri="{FF2B5EF4-FFF2-40B4-BE49-F238E27FC236}">
                <a16:creationId xmlns:a16="http://schemas.microsoft.com/office/drawing/2014/main" id="{849FE60E-5D3B-A90E-1797-44B3DA35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862013"/>
            <a:ext cx="7162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zh-HK" b="1">
                <a:latin typeface="Arial" panose="020B0604020202020204" pitchFamily="34" charset="0"/>
              </a:rPr>
              <a:t>Abuses of Statistics</a:t>
            </a:r>
            <a:endParaRPr lang="en-US" altLang="zh-TW" b="1">
              <a:latin typeface="Arial" panose="020B0604020202020204" pitchFamily="34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2D8A6657-5779-191E-61F9-7A1C73022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5013325"/>
            <a:ext cx="81295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3.   </a:t>
            </a:r>
            <a:r>
              <a:rPr lang="en-GB" altLang="zh-HK" sz="2400">
                <a:latin typeface="Arial" panose="020B0604020202020204" pitchFamily="34" charset="0"/>
              </a:rPr>
              <a:t>Inappropriate sampling methods or data collection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      methods 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E013A363-2FA9-4071-B6D4-63D16D1A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3068638"/>
            <a:ext cx="81295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1.   </a:t>
            </a:r>
            <a:r>
              <a:rPr lang="en-GB" altLang="zh-HK" sz="2400">
                <a:latin typeface="Arial" panose="020B0604020202020204" pitchFamily="34" charset="0"/>
              </a:rPr>
              <a:t>Misrepresentation of statistical graphs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F7A31C4-0438-70CE-9F36-0C00A0CF8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4076700"/>
            <a:ext cx="8129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2.   </a:t>
            </a:r>
            <a:r>
              <a:rPr lang="en-GB" altLang="zh-HK" sz="2400">
                <a:latin typeface="Arial" panose="020B0604020202020204" pitchFamily="34" charset="0"/>
              </a:rPr>
              <a:t>Misuses of averages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  <p:bldP spid="14338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6" name="Picture 14">
            <a:extLst>
              <a:ext uri="{FF2B5EF4-FFF2-40B4-BE49-F238E27FC236}">
                <a16:creationId xmlns:a16="http://schemas.microsoft.com/office/drawing/2014/main" id="{383D8A97-C3A2-5436-2B0D-4CB0E261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ED"/>
              </a:clrFrom>
              <a:clrTo>
                <a:srgbClr val="FFF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3" y="4314825"/>
            <a:ext cx="2401887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1EEF76B1-D031-7905-3692-EEC31D72E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DED"/>
              </a:clrFrom>
              <a:clrTo>
                <a:srgbClr val="FFF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2349500"/>
            <a:ext cx="1965325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 Box 10">
            <a:extLst>
              <a:ext uri="{FF2B5EF4-FFF2-40B4-BE49-F238E27FC236}">
                <a16:creationId xmlns:a16="http://schemas.microsoft.com/office/drawing/2014/main" id="{231A3B51-73CF-DC77-3DE2-4E5372BE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412875"/>
            <a:ext cx="8129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We should pay attention to the following aspects when reading a statistical diagram: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1A6DC546-B8D0-40C0-6FAE-AF6B4382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90588"/>
            <a:ext cx="7162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Misrepresentation of Statistical Graphs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A715B0-A47E-BD0E-2DB9-DBC800F89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2233613"/>
            <a:ext cx="54213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>
                <a:latin typeface="Arial" panose="020B0604020202020204" pitchFamily="34" charset="0"/>
              </a:rPr>
              <a:t>(a) Whether the vertical axis starts from 0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14BD2E-F467-4CC1-F565-A3309BB8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4170363"/>
            <a:ext cx="52752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>
                <a:latin typeface="Arial" panose="020B0604020202020204" pitchFamily="34" charset="0"/>
              </a:rPr>
              <a:t>(b) Whether the graphics used are in </a:t>
            </a:r>
            <a:br>
              <a:rPr lang="en-US" altLang="zh-HK" sz="2200">
                <a:latin typeface="Arial" panose="020B0604020202020204" pitchFamily="34" charset="0"/>
              </a:rPr>
            </a:br>
            <a:r>
              <a:rPr lang="en-US" altLang="zh-HK" sz="2200">
                <a:latin typeface="Arial" panose="020B0604020202020204" pitchFamily="34" charset="0"/>
              </a:rPr>
              <a:t>      the appropriate proportions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F82B628-6AFC-C6EE-E4F7-AD0EDCDA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2363788"/>
            <a:ext cx="358775" cy="17859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BA3BEE0-8FAA-8350-3613-1BEDF034B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9588" y="5214938"/>
            <a:ext cx="520700" cy="520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CB07474-CB11-A392-66A7-AAE9FFBFF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31100" y="4918075"/>
            <a:ext cx="828675" cy="8270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97B9FDB-C5C1-811B-D939-4E71C9F30D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8413" y="5351463"/>
            <a:ext cx="377825" cy="3778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utoUpdateAnimBg="0"/>
      <p:bldP spid="6" grpId="0" autoUpdateAnimBg="0"/>
      <p:bldP spid="4" grpId="0"/>
      <p:bldP spid="7" grpId="0"/>
      <p:bldP spid="8" grpId="0" animBg="1"/>
      <p:bldP spid="9" grpId="0" animBg="1"/>
      <p:bldP spid="16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Text Box 10">
            <a:extLst>
              <a:ext uri="{FF2B5EF4-FFF2-40B4-BE49-F238E27FC236}">
                <a16:creationId xmlns:a16="http://schemas.microsoft.com/office/drawing/2014/main" id="{E1FBD0B2-DFA9-8850-31D4-DABBAFB6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412875"/>
            <a:ext cx="8129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Arithmetic mean,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A09F8483-A97B-DEEC-2700-4AD43CE57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90588"/>
            <a:ext cx="7162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Misuses of Averages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D917BC9-E43C-7EE5-904F-A680BE3B7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1412875"/>
            <a:ext cx="1431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median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88F10B9B-FD32-4D12-5307-C6A2B4F8B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785938"/>
            <a:ext cx="81295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                         However, they are sometimes misused. 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ADCC26FB-EA2A-6B21-FE33-669E185E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412875"/>
            <a:ext cx="8129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                                         and mode are three commonly used averages. 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4ED935E2-DF97-5C25-CBB1-A875652A8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781175"/>
            <a:ext cx="81295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                                                                                        </a:t>
            </a:r>
            <a:br>
              <a:rPr lang="en-GB" altLang="zh-HK" sz="2400">
                <a:latin typeface="Arial" panose="020B0604020202020204" pitchFamily="34" charset="0"/>
              </a:rPr>
            </a:br>
            <a:r>
              <a:rPr lang="en-GB" altLang="zh-HK" sz="2400">
                <a:latin typeface="Arial" panose="020B0604020202020204" pitchFamily="34" charset="0"/>
              </a:rPr>
              <a:t>As a result, the readers may be misled.</a:t>
            </a:r>
            <a:endParaRPr lang="zh-TW" altLang="zh-HK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utoUpdateAnimBg="0"/>
      <p:bldP spid="6" grpId="0" autoUpdateAnimBg="0"/>
      <p:bldP spid="15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Text Box 10">
            <a:extLst>
              <a:ext uri="{FF2B5EF4-FFF2-40B4-BE49-F238E27FC236}">
                <a16:creationId xmlns:a16="http://schemas.microsoft.com/office/drawing/2014/main" id="{E5C0448C-7C06-E977-7966-43B0F4E63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882650"/>
            <a:ext cx="81295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zh-HK" sz="2800" b="1">
                <a:solidFill>
                  <a:schemeClr val="tx2"/>
                </a:solidFill>
                <a:latin typeface="Arial" panose="020B0604020202020204" pitchFamily="34" charset="0"/>
              </a:rPr>
              <a:t>Inappropriate Sampling Methods or </a:t>
            </a:r>
            <a:br>
              <a:rPr lang="en-GB" altLang="zh-HK" sz="2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GB" altLang="zh-HK" sz="2800" b="1">
                <a:solidFill>
                  <a:schemeClr val="tx2"/>
                </a:solidFill>
                <a:latin typeface="Arial" panose="020B0604020202020204" pitchFamily="34" charset="0"/>
              </a:rPr>
              <a:t>Data Collection Methods</a:t>
            </a:r>
            <a:endParaRPr lang="zh-TW" altLang="zh-HK" sz="2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42AF4991-BFD8-6EFF-2337-AEDF9244E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2012950"/>
            <a:ext cx="8129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If the sampling method or the data collection method is not suitable,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2" name="AutoShape 57">
            <a:extLst>
              <a:ext uri="{FF2B5EF4-FFF2-40B4-BE49-F238E27FC236}">
                <a16:creationId xmlns:a16="http://schemas.microsoft.com/office/drawing/2014/main" id="{5D86D099-3CC9-AFFB-7731-4C2E31EE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4005263"/>
            <a:ext cx="6534150" cy="1928812"/>
          </a:xfrm>
          <a:prstGeom prst="cloudCallout">
            <a:avLst>
              <a:gd name="adj1" fmla="val 56394"/>
              <a:gd name="adj2" fmla="val -4234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" name="Text Box 58">
            <a:extLst>
              <a:ext uri="{FF2B5EF4-FFF2-40B4-BE49-F238E27FC236}">
                <a16:creationId xmlns:a16="http://schemas.microsoft.com/office/drawing/2014/main" id="{4CC15FEA-13BD-FCF5-3F54-AC166CE54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4325938"/>
            <a:ext cx="53022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example, if the sample size is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too small, the results are likely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to be biased.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3D3479B-BA7A-4FDB-A47A-294955C70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3805238"/>
            <a:ext cx="1752600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B104797E-2F05-B61A-754E-1BBFEEFE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382838"/>
            <a:ext cx="65008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the sample obtained will not be representative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3A51497D-FA48-CEB8-75A9-F2DBBD718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751138"/>
            <a:ext cx="81295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HK" sz="2400">
                <a:latin typeface="Arial" panose="020B0604020202020204" pitchFamily="34" charset="0"/>
              </a:rPr>
              <a:t>and the results obtained will be biased.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pic>
        <p:nvPicPr>
          <p:cNvPr id="9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0B6060E6-8543-10CB-A9B8-91BEA590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8AD94FD9-751E-23F4-BEAE-8EA287A2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  <p:bldP spid="36" grpId="0"/>
      <p:bldP spid="12" grpId="0" animBg="1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>
            <a:extLst>
              <a:ext uri="{FF2B5EF4-FFF2-40B4-BE49-F238E27FC236}">
                <a16:creationId xmlns:a16="http://schemas.microsoft.com/office/drawing/2014/main" id="{0DC935B9-BDA7-0F11-7F99-7A4F9BFC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3555" name="Rectangle 14">
            <a:extLst>
              <a:ext uri="{FF2B5EF4-FFF2-40B4-BE49-F238E27FC236}">
                <a16:creationId xmlns:a16="http://schemas.microsoft.com/office/drawing/2014/main" id="{FA3667D0-2000-38EC-0EE8-26FDB1C4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125538"/>
            <a:ext cx="8408988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social welfare organization wants to know elderly’s opinions about the social welfare system in Hong Kong. 1000 elderly were randomly selected and each received a questionnaire. Elderly voluntarily return the questionnaires without paying postage.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  Is this sampling method appropriate? Explain  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       your answer.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(b)  What is the disadvantage of collecting data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using the above method?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(c)  Suggest a possible way to improve the above 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       data collection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6374DDB7-C896-76C7-1F38-5D66B611F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981075"/>
            <a:ext cx="81438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(a)  Is this sampling method appropriate? Explain your 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answer.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(b)  What is the disadvantage of collecting data using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the above method?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(c)  Suggest a possible way to improve the above data 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collection method.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6CB96F2D-C005-A6D6-5B4A-4D81CDD16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803650"/>
            <a:ext cx="81438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No, this sampling method is not appropriate because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elderly may have reading and/or writing problem. They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cannot finish the questionnaire on their own. As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result, the data obtained may be biased.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>
            <a:extLst>
              <a:ext uri="{FF2B5EF4-FFF2-40B4-BE49-F238E27FC236}">
                <a16:creationId xmlns:a16="http://schemas.microsoft.com/office/drawing/2014/main" id="{B9C1FC0C-438A-C607-8DBE-7EEB2D19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981075"/>
            <a:ext cx="81438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(a)  Is this sampling method appropriate? Explain your 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answer.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(b)  What is the disadvantage of collecting data using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the above method?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(c)  Suggest a possible way to improve the above data 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collection method.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FE458C-8A6A-4FA1-2842-AE12CD9E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59200"/>
            <a:ext cx="81438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The respond rate may be very low. / Elderly with strong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opinions will tend to respond, and the data obtained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may be biased.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666F99BD-CEE4-0CD6-C87F-ABA97849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981075"/>
            <a:ext cx="81438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(a)  Is this sampling method appropriate? Explain your 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answer.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(b)  What is the disadvantage of collecting data using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the above method?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(c)  Suggest a possible way to improve the above data 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collection method.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5A5ED62-1C60-98C5-D0BC-A47A2919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59200"/>
            <a:ext cx="8143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(c)  A face-to-face interview is a better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693</Words>
  <Application>Microsoft Office PowerPoint</Application>
  <PresentationFormat>如螢幕大小 (4:3)</PresentationFormat>
  <Paragraphs>63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新細明體</vt:lpstr>
      <vt:lpstr>Calibri</vt:lpstr>
      <vt:lpstr>Arial Black</vt:lpstr>
      <vt:lpstr>Symbol</vt:lpstr>
      <vt:lpstr>佈景主題1</vt:lpstr>
      <vt:lpstr>自訂設計</vt:lpstr>
      <vt:lpstr>Abuses of Statistics and Assessment of Statistical Investigations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epd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 Equations of Straight Lines</dc:title>
  <dc:creator>xiaoxian</dc:creator>
  <cp:lastModifiedBy>Lee Perseus Robin</cp:lastModifiedBy>
  <cp:revision>364</cp:revision>
  <dcterms:created xsi:type="dcterms:W3CDTF">2013-01-04T06:43:53Z</dcterms:created>
  <dcterms:modified xsi:type="dcterms:W3CDTF">2024-12-08T08:09:47Z</dcterms:modified>
</cp:coreProperties>
</file>