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39"/>
  </p:handoutMasterIdLst>
  <p:sldIdLst>
    <p:sldId id="329" r:id="rId4"/>
    <p:sldId id="368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6" r:id="rId18"/>
    <p:sldId id="347" r:id="rId19"/>
    <p:sldId id="348" r:id="rId20"/>
    <p:sldId id="349" r:id="rId21"/>
    <p:sldId id="345" r:id="rId22"/>
    <p:sldId id="350" r:id="rId23"/>
    <p:sldId id="351" r:id="rId24"/>
    <p:sldId id="354" r:id="rId25"/>
    <p:sldId id="355" r:id="rId26"/>
    <p:sldId id="356" r:id="rId27"/>
    <p:sldId id="357" r:id="rId28"/>
    <p:sldId id="359" r:id="rId29"/>
    <p:sldId id="358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</p:sldIdLst>
  <p:sldSz cx="12192000" cy="6858000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s, Ryan" initials="M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9568" autoAdjust="0"/>
  </p:normalViewPr>
  <p:slideViewPr>
    <p:cSldViewPr>
      <p:cViewPr varScale="1">
        <p:scale>
          <a:sx n="114" d="100"/>
          <a:sy n="114" d="100"/>
        </p:scale>
        <p:origin x="115" y="12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tags" Target="tags/tag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C859-ED96-5046-A1EB-B4FF8BB101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3A410-6CFB-8346-949D-65EF876404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BWT String Matching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r>
              <a:rPr lang="en-US" b="1" spc="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G$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167639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1. Build </a:t>
            </a:r>
            <a:r>
              <a:rPr lang="en-US" i="1" dirty="0"/>
              <a:t>count</a:t>
            </a:r>
            <a:r>
              <a:rPr lang="en-US" dirty="0"/>
              <a:t> dictionary, count[a] contains the number of characters in string that are lexicographically smaller than a.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3925" y="2322730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50" y="282076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 Build occur dictionary, occur[char][</a:t>
            </a:r>
            <a:r>
              <a:rPr lang="en-US" dirty="0" err="1"/>
              <a:t>i</a:t>
            </a:r>
            <a:r>
              <a:rPr lang="en-US" dirty="0"/>
              <a:t>] contains the number of occurrences of a in </a:t>
            </a:r>
            <a:r>
              <a:rPr lang="en-US" dirty="0" err="1"/>
              <a:t>bwt_string</a:t>
            </a:r>
            <a:r>
              <a:rPr lang="en-US" dirty="0"/>
              <a:t>[0,i], </a:t>
            </a:r>
            <a:r>
              <a:rPr lang="en-US" dirty="0" err="1"/>
              <a:t>i</a:t>
            </a:r>
            <a:r>
              <a:rPr lang="en-US" dirty="0"/>
              <a:t>=1,...,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bwt_string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450" y="3530091"/>
            <a:ext cx="683895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1,2,3,4,5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6,7,8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r>
              <a:rPr lang="en-US" b="1" spc="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G$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b="1" spc="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167639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1. Build </a:t>
            </a:r>
            <a:r>
              <a:rPr lang="en-US" i="1" dirty="0"/>
              <a:t>count</a:t>
            </a:r>
            <a:r>
              <a:rPr lang="en-US" dirty="0"/>
              <a:t> dictionary, count[a] contains the number of characters in string that are lexicographically smaller than a.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3925" y="2322730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50" y="282076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 Build occur dictionary, occur[char][</a:t>
            </a:r>
            <a:r>
              <a:rPr lang="en-US" dirty="0" err="1"/>
              <a:t>i</a:t>
            </a:r>
            <a:r>
              <a:rPr lang="en-US" dirty="0"/>
              <a:t>] contains the number of occurrences of a in </a:t>
            </a:r>
            <a:r>
              <a:rPr lang="en-US" dirty="0" err="1"/>
              <a:t>bwt_string</a:t>
            </a:r>
            <a:r>
              <a:rPr lang="en-US" dirty="0"/>
              <a:t>[0,i], </a:t>
            </a:r>
            <a:r>
              <a:rPr lang="en-US" dirty="0" err="1"/>
              <a:t>i</a:t>
            </a:r>
            <a:r>
              <a:rPr lang="en-US" dirty="0"/>
              <a:t>=1,...,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bwt_string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450" y="3530091"/>
            <a:ext cx="683895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1,2,3,4,5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6,7,8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8,8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r>
              <a:rPr lang="en-US" b="1" spc="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G$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b="1" spc="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167639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1. Build </a:t>
            </a:r>
            <a:r>
              <a:rPr lang="en-US" i="1" dirty="0"/>
              <a:t>count</a:t>
            </a:r>
            <a:r>
              <a:rPr lang="en-US" dirty="0"/>
              <a:t> dictionary, count[a] contains the number of characters in string that are lexicographically smaller than a.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3925" y="2322730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50" y="282076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 Build occur dictionary, occur[char][</a:t>
            </a:r>
            <a:r>
              <a:rPr lang="en-US" dirty="0" err="1"/>
              <a:t>i</a:t>
            </a:r>
            <a:r>
              <a:rPr lang="en-US" dirty="0"/>
              <a:t>] contains the number of occurrences of a in </a:t>
            </a:r>
            <a:r>
              <a:rPr lang="en-US" dirty="0" err="1"/>
              <a:t>bwt_string</a:t>
            </a:r>
            <a:r>
              <a:rPr lang="en-US" dirty="0"/>
              <a:t>[0,i], </a:t>
            </a:r>
            <a:r>
              <a:rPr lang="en-US" dirty="0" err="1"/>
              <a:t>i</a:t>
            </a:r>
            <a:r>
              <a:rPr lang="en-US" dirty="0"/>
              <a:t>=1,...,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bwt_string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450" y="3530091"/>
            <a:ext cx="683895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1,2,3,4,5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6,7,8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8,8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167639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1. Build </a:t>
            </a:r>
            <a:r>
              <a:rPr lang="en-US" i="1" dirty="0"/>
              <a:t>count</a:t>
            </a:r>
            <a:r>
              <a:rPr lang="en-US" dirty="0"/>
              <a:t> dictionary, count[a] contains the number of characters in string that are lexicographically smaller than a.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3925" y="2322730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50" y="282076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 Build occur dictionary, occur[char][</a:t>
            </a:r>
            <a:r>
              <a:rPr lang="en-US" dirty="0" err="1"/>
              <a:t>i</a:t>
            </a:r>
            <a:r>
              <a:rPr lang="en-US" dirty="0"/>
              <a:t>] contains the number of occurrences of a in </a:t>
            </a:r>
            <a:r>
              <a:rPr lang="en-US" dirty="0" err="1"/>
              <a:t>bwt_string</a:t>
            </a:r>
            <a:r>
              <a:rPr lang="en-US" dirty="0"/>
              <a:t>[0,i], </a:t>
            </a:r>
            <a:r>
              <a:rPr lang="en-US" dirty="0" err="1"/>
              <a:t>i</a:t>
            </a:r>
            <a:r>
              <a:rPr lang="en-US" dirty="0"/>
              <a:t>=1,...,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bwt_string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450" y="3530091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167639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1. Build </a:t>
            </a:r>
            <a:r>
              <a:rPr lang="en-US" i="1" dirty="0"/>
              <a:t>count</a:t>
            </a:r>
            <a:r>
              <a:rPr lang="en-US" dirty="0"/>
              <a:t> dictionary, count[a] contains the number of characters in string that are lexicographically smaller than a.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3925" y="2322730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50" y="282076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 Build occur dictionary, occur[char][</a:t>
            </a:r>
            <a:r>
              <a:rPr lang="en-US" dirty="0" err="1"/>
              <a:t>i</a:t>
            </a:r>
            <a:r>
              <a:rPr lang="en-US" dirty="0"/>
              <a:t>] contains the number of occurrences of a in </a:t>
            </a:r>
            <a:r>
              <a:rPr lang="en-US" dirty="0" err="1"/>
              <a:t>bwt_string</a:t>
            </a:r>
            <a:r>
              <a:rPr lang="en-US" dirty="0"/>
              <a:t>[0,i], </a:t>
            </a:r>
            <a:r>
              <a:rPr lang="en-US" dirty="0" err="1"/>
              <a:t>i</a:t>
            </a:r>
            <a:r>
              <a:rPr lang="en-US" dirty="0"/>
              <a:t>=1,...,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bwt_string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450" y="3530091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73" y="5611018"/>
            <a:ext cx="6172200" cy="3664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3. Build suffix array index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167639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1. Build </a:t>
            </a:r>
            <a:r>
              <a:rPr lang="en-US" i="1" dirty="0"/>
              <a:t>count</a:t>
            </a:r>
            <a:r>
              <a:rPr lang="en-US" dirty="0"/>
              <a:t> dictionary, count[a] contains the number of characters in string that are lexicographically smaller than a.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3925" y="2322730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50" y="282076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 Build occur dictionary, occur[char][</a:t>
            </a:r>
            <a:r>
              <a:rPr lang="en-US" dirty="0" err="1"/>
              <a:t>i</a:t>
            </a:r>
            <a:r>
              <a:rPr lang="en-US" dirty="0"/>
              <a:t>] contains the number of occurrences of a in </a:t>
            </a:r>
            <a:r>
              <a:rPr lang="en-US" dirty="0" err="1"/>
              <a:t>bwt_string</a:t>
            </a:r>
            <a:r>
              <a:rPr lang="en-US" dirty="0"/>
              <a:t>[0,i], </a:t>
            </a:r>
            <a:r>
              <a:rPr lang="en-US" dirty="0" err="1"/>
              <a:t>i</a:t>
            </a:r>
            <a:r>
              <a:rPr lang="en-US" dirty="0"/>
              <a:t>=1,...,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bwt_string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450" y="3530091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2473" y="5611018"/>
            <a:ext cx="6172200" cy="3664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3. Build suffix array index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4697137"/>
            <a:ext cx="2286000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GCTACATTACATACATACATAC$  0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CTACATTACATACATACATAC$  1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TACATTACATACATACATAC$  2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ACATTACATACATACATAC$  3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CATTACATACATACATAC$  4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ATTACATACATACATAC$  5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TTACATACATACATAC$  6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TACATACATACATAC$  7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ACATACATACATAC$  8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CATACATACATAC$  9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ATACATACATAC$ 10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TACATACATAC$ 11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ACATACATAC$ 12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CATACATAC$ 13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ATACATAC$ 14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TACATAC$ 15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ACATAC$ 16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CATAC$ 17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ATAC$ 18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TAC$ 19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AC$ 20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C$ 21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$ 22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167639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1. Build </a:t>
            </a:r>
            <a:r>
              <a:rPr lang="en-US" i="1" dirty="0"/>
              <a:t>count</a:t>
            </a:r>
            <a:r>
              <a:rPr lang="en-US" dirty="0"/>
              <a:t> dictionary, count[a] contains the number of characters in string that are lexicographically smaller than a.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3925" y="2322730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50" y="282076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 Build occur dictionary, occur[char][</a:t>
            </a:r>
            <a:r>
              <a:rPr lang="en-US" dirty="0" err="1"/>
              <a:t>i</a:t>
            </a:r>
            <a:r>
              <a:rPr lang="en-US" dirty="0"/>
              <a:t>] contains the number of occurrences of a in </a:t>
            </a:r>
            <a:r>
              <a:rPr lang="en-US" dirty="0" err="1"/>
              <a:t>bwt_string</a:t>
            </a:r>
            <a:r>
              <a:rPr lang="en-US" dirty="0"/>
              <a:t>[0,i], </a:t>
            </a:r>
            <a:r>
              <a:rPr lang="en-US" dirty="0" err="1"/>
              <a:t>i</a:t>
            </a:r>
            <a:r>
              <a:rPr lang="en-US" dirty="0"/>
              <a:t>=1,...,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bwt_string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450" y="3530091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2473" y="5611018"/>
            <a:ext cx="6172200" cy="3664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3. Build suffix array index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4200" y="4697137"/>
            <a:ext cx="2286000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GCTACATTACATACATACATAC$  0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CTACATTACATACATACATAC$  1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TACATTACATACATACATAC$  2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ACATTACATACATACATAC$  3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CATTACATACATACATAC$  4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ATTACATACATACATAC$  5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TTACATACATACATAC$  6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TACATACATACATAC$  7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ACATACATACATAC$  8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CATACATACATAC$  9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ATACATACATAC$ 10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TACATACATAC$ 11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ACATACATAC$ 12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CATACATAC$ 13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ATACATAC$ 14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TACATAC$ 15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ACATAC$ 16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CATAC$ 17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ATAC$ 18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TAC$ 19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AC$ 20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C$ 21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$ 22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5410200" y="5562600"/>
            <a:ext cx="218628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95714" y="4697137"/>
            <a:ext cx="2286000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22 $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20 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16 ACATAC$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12 ACATACATAC$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8 ACATACATACATAC$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3 ACATTACATACATACATAC$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18 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14 ATACATAC$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10 ATACATACATAC$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5 ATTACATACATACATAC$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21 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17 CATAC$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13 CATACATAC$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9 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5 CATTACATACATACATAC$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1 CTACATTACATACATACATAC$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0 GCTACATTACATACATACATAC$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19 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15 TACATAC$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11 TACATACATAC$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7 TACATACATACATAC$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2 TACATTACATACATACATAC$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6 TTACATACATACATAC$  </a:t>
            </a:r>
            <a:endParaRPr lang="en-US" sz="600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167639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1. Build </a:t>
            </a:r>
            <a:r>
              <a:rPr lang="en-US" i="1" dirty="0"/>
              <a:t>count</a:t>
            </a:r>
            <a:r>
              <a:rPr lang="en-US" dirty="0"/>
              <a:t> dictionary, count[a] contains the number of characters in string that are lexicographically smaller than a.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3925" y="2322730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50" y="282076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 Build occur dictionary, occur[char][</a:t>
            </a:r>
            <a:r>
              <a:rPr lang="en-US" dirty="0" err="1"/>
              <a:t>i</a:t>
            </a:r>
            <a:r>
              <a:rPr lang="en-US" dirty="0"/>
              <a:t>] contains the number of occurrences of a in </a:t>
            </a:r>
            <a:r>
              <a:rPr lang="en-US" dirty="0" err="1"/>
              <a:t>bwt_string</a:t>
            </a:r>
            <a:r>
              <a:rPr lang="en-US" dirty="0"/>
              <a:t>[0,i], </a:t>
            </a:r>
            <a:r>
              <a:rPr lang="en-US" dirty="0" err="1"/>
              <a:t>i</a:t>
            </a:r>
            <a:r>
              <a:rPr lang="en-US" dirty="0"/>
              <a:t>=1,...,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bwt_string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450" y="3530091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2473" y="5611018"/>
            <a:ext cx="6172200" cy="3664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3. Build suffix array index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4200" y="4697137"/>
            <a:ext cx="2286000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GCTACATTACATACATACATAC$  0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CTACATTACATACATACATAC$  1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TACATTACATACATACATAC$  2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ACATTACATACATACATAC$  3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CATTACATACATACATAC$  4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ATTACATACATACATAC$  5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TTACATACATACATAC$  6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TACATACATACATAC$  7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ACATACATACATAC$  8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CATACATACATAC$  9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ATACATACATAC$ 10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TACATACATAC$ 11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ACATACATAC$ 12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CATACATAC$ 13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ATACATAC$ 14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TACATAC$ 15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ACATAC$ 16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CATAC$ 17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ATAC$ 18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TAC$ 19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AC$ 20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C$ 21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$ 22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algn="r"/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5410200" y="5562600"/>
            <a:ext cx="218628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95714" y="4697137"/>
            <a:ext cx="2286000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22 $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20 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16 ACATAC$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12 ACATACATAC$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8 ACATACATACATAC$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3 ACATTACATACATACATAC$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18 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14 ATACATAC$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10 ATACATACATAC$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5 ATTACATACATACATAC$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21 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17 CATAC$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13 CATACATAC$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9 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5 CATTACATACATACATAC$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1 CTACATTACATACATACATAC$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0 GCTACATTACATACATACATAC$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19 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15 TACATAC$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11 TACATACATAC$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7 TACATACATACATAC$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2 TACATTACATACATACATAC$  </a:t>
            </a:r>
            <a:endParaRPr lang="en-US" sz="600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sz="600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6 TTACATACATACATAC$  </a:t>
            </a:r>
            <a:endParaRPr lang="en-US" sz="600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9" name="Arrow: Right 18"/>
          <p:cNvSpPr/>
          <p:nvPr/>
        </p:nvSpPr>
        <p:spPr>
          <a:xfrm rot="19748445">
            <a:off x="7354174" y="4845570"/>
            <a:ext cx="218628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3826" y="291161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lower =  0</a:t>
            </a:r>
            <a:endParaRPr lang="en-US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upper = 22</a:t>
            </a:r>
            <a:endParaRPr lang="en-US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3826" y="3825421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for char in reverse(query):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how to use BWT strategies for string matching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826" y="291161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lower =  0</a:t>
            </a:r>
            <a:endParaRPr lang="en-US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upper = 22</a:t>
            </a:r>
            <a:endParaRPr lang="en-US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826" y="3825421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for char in reverse(query):</a:t>
            </a:r>
            <a:endParaRPr lang="en-US" dirty="0"/>
          </a:p>
          <a:p>
            <a:r>
              <a:rPr lang="en-US" dirty="0"/>
              <a:t>   if lower &gt; upper: break #no matching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lower,upper</a:t>
            </a:r>
            <a:r>
              <a:rPr lang="en-US" dirty="0"/>
              <a:t> = </a:t>
            </a:r>
            <a:r>
              <a:rPr lang="en-US" dirty="0" err="1"/>
              <a:t>update_range</a:t>
            </a:r>
            <a:r>
              <a:rPr lang="en-US" dirty="0"/>
              <a:t> (lower, upper, count, occur, char)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826" y="291161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lower =  0</a:t>
            </a:r>
            <a:endParaRPr lang="en-US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upper = 22</a:t>
            </a:r>
            <a:endParaRPr lang="en-US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826" y="3825421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for char in reverse(query):</a:t>
            </a:r>
            <a:endParaRPr lang="en-US" dirty="0"/>
          </a:p>
          <a:p>
            <a:r>
              <a:rPr lang="en-US" dirty="0"/>
              <a:t>   if lower &gt; upper: break #no matching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lower,upper</a:t>
            </a:r>
            <a:r>
              <a:rPr lang="en-US" dirty="0"/>
              <a:t> = </a:t>
            </a:r>
            <a:r>
              <a:rPr lang="en-US" dirty="0" err="1"/>
              <a:t>update_range</a:t>
            </a:r>
            <a:r>
              <a:rPr lang="en-US" dirty="0"/>
              <a:t> (0, 22, count, occur, ‘A’)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3826" y="4758276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/>
              <a:t>update_range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  if lower == 0: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+ 0 + 1</a:t>
            </a:r>
            <a:endParaRPr lang="en-US" dirty="0"/>
          </a:p>
          <a:p>
            <a:r>
              <a:rPr lang="en-US" dirty="0"/>
              <a:t>  else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occur[char][lower-1] + 1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upper_new</a:t>
            </a:r>
            <a:r>
              <a:rPr lang="en-US" dirty="0"/>
              <a:t> = count[char] + occur[char][upper]</a:t>
            </a:r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lower_new</a:t>
            </a:r>
            <a:r>
              <a:rPr lang="en-US" dirty="0"/>
              <a:t>, </a:t>
            </a:r>
            <a:r>
              <a:rPr lang="en-US" dirty="0" err="1"/>
              <a:t>upper_new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826" y="291161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lower =  0</a:t>
            </a:r>
            <a:endParaRPr lang="en-US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upper = 22</a:t>
            </a:r>
            <a:endParaRPr lang="en-US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826" y="3825421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for char in reverse(query):</a:t>
            </a:r>
            <a:endParaRPr lang="en-US" dirty="0"/>
          </a:p>
          <a:p>
            <a:r>
              <a:rPr lang="en-US" dirty="0"/>
              <a:t>   if lower &gt; upper: break #no matching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lower,upper</a:t>
            </a:r>
            <a:r>
              <a:rPr lang="en-US" dirty="0"/>
              <a:t> = </a:t>
            </a:r>
            <a:r>
              <a:rPr lang="en-US" dirty="0" err="1"/>
              <a:t>update_range</a:t>
            </a:r>
            <a:r>
              <a:rPr lang="en-US" dirty="0"/>
              <a:t> (0, 22, count, occur, ‘A’)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3826" y="4758276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/>
              <a:t>update_range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  if lower == 0: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+ 0 + 1 </a:t>
            </a:r>
            <a:r>
              <a:rPr lang="en-US" dirty="0">
                <a:solidFill>
                  <a:srgbClr val="FF0000"/>
                </a:solidFill>
              </a:rPr>
              <a:t>= 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else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occur[char][lower-1] + 1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upper_new</a:t>
            </a:r>
            <a:r>
              <a:rPr lang="en-US" dirty="0"/>
              <a:t> = count[char] + occur[char][upper]</a:t>
            </a:r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lower_new</a:t>
            </a:r>
            <a:r>
              <a:rPr lang="en-US" dirty="0"/>
              <a:t>, </a:t>
            </a:r>
            <a:r>
              <a:rPr lang="en-US" dirty="0" err="1"/>
              <a:t>upper_new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25589" y="1353623"/>
            <a:ext cx="3864878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00200" y="1371600"/>
            <a:ext cx="877116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826" y="291161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lower =  0</a:t>
            </a:r>
            <a:endParaRPr lang="en-US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upper = 22</a:t>
            </a:r>
            <a:endParaRPr lang="en-US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826" y="3825421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for char in reverse(query):</a:t>
            </a:r>
            <a:endParaRPr lang="en-US" dirty="0"/>
          </a:p>
          <a:p>
            <a:r>
              <a:rPr lang="en-US" dirty="0"/>
              <a:t>   if lower &gt; upper: break #no matching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lower,upper</a:t>
            </a:r>
            <a:r>
              <a:rPr lang="en-US" dirty="0"/>
              <a:t> = </a:t>
            </a:r>
            <a:r>
              <a:rPr lang="en-US" dirty="0" err="1"/>
              <a:t>update_range</a:t>
            </a:r>
            <a:r>
              <a:rPr lang="en-US" dirty="0"/>
              <a:t> (0, 22, count, occur, ‘A’)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3826" y="4758276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/>
              <a:t>update_range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  if lower == 0: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+ 0 + 1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else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occur[char][lower-1] + 1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upper_new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+ </a:t>
            </a:r>
            <a:r>
              <a:rPr lang="en-US" dirty="0">
                <a:solidFill>
                  <a:schemeClr val="accent1"/>
                </a:solidFill>
              </a:rPr>
              <a:t>9 = 9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return </a:t>
            </a:r>
            <a:r>
              <a:rPr lang="en-US" dirty="0" err="1"/>
              <a:t>lower_new</a:t>
            </a:r>
            <a:r>
              <a:rPr lang="en-US" dirty="0"/>
              <a:t>, </a:t>
            </a:r>
            <a:r>
              <a:rPr lang="en-US" dirty="0" err="1"/>
              <a:t>upper_new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25589" y="1353623"/>
            <a:ext cx="3864878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06026" y="1868822"/>
            <a:ext cx="256774" cy="2558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68869" y="3233679"/>
            <a:ext cx="3864877" cy="2558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1371600"/>
            <a:ext cx="877116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826" y="291161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lower =  0</a:t>
            </a:r>
            <a:endParaRPr lang="en-US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upper = 22</a:t>
            </a:r>
            <a:endParaRPr lang="en-US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826" y="3825421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for char in reverse(query):</a:t>
            </a:r>
            <a:endParaRPr lang="en-US" dirty="0"/>
          </a:p>
          <a:p>
            <a:r>
              <a:rPr lang="en-US" dirty="0"/>
              <a:t>   if lower &gt; upper: break #no matching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lower,upper</a:t>
            </a:r>
            <a:r>
              <a:rPr lang="en-US" dirty="0"/>
              <a:t> = </a:t>
            </a:r>
            <a:r>
              <a:rPr lang="en-US" dirty="0" err="1"/>
              <a:t>update_range</a:t>
            </a:r>
            <a:r>
              <a:rPr lang="en-US" dirty="0"/>
              <a:t> (0, 22, count, occur, ‘A’)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3826" y="4758276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/>
              <a:t>update_range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  if lower == 0: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+ 0 + 1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else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occur[char][lower-1] + 1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upper_new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+ </a:t>
            </a:r>
            <a:r>
              <a:rPr lang="en-US" dirty="0">
                <a:solidFill>
                  <a:schemeClr val="accent1"/>
                </a:solidFill>
              </a:rPr>
              <a:t>9 = 9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return </a:t>
            </a:r>
            <a:r>
              <a:rPr lang="en-US" dirty="0" err="1"/>
              <a:t>lower_new</a:t>
            </a:r>
            <a:r>
              <a:rPr lang="en-US" dirty="0"/>
              <a:t>, </a:t>
            </a:r>
            <a:r>
              <a:rPr lang="en-US" dirty="0" err="1"/>
              <a:t>upper_new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25589" y="1353623"/>
            <a:ext cx="3864878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06026" y="1868822"/>
            <a:ext cx="256774" cy="2558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68869" y="3233679"/>
            <a:ext cx="3864877" cy="2558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1371600"/>
            <a:ext cx="877116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05200" y="1524000"/>
            <a:ext cx="4067576" cy="388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083454" y="3361587"/>
            <a:ext cx="4532602" cy="2970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9926" y="2786938"/>
            <a:ext cx="1397800" cy="893481"/>
          </a:xfrm>
          <a:prstGeom prst="rect">
            <a:avLst/>
          </a:prstGeom>
          <a:noFill/>
          <a:ln>
            <a:solidFill>
              <a:srgbClr val="000033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These are row #s in matrix, reflecting range that matches string so far </a:t>
            </a:r>
            <a:endParaRPr lang="en-US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826" y="291161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lower =  1</a:t>
            </a:r>
            <a:endParaRPr lang="en-US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upper =  9</a:t>
            </a:r>
            <a:endParaRPr lang="en-US" b="1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826" y="3825421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for char in reverse(query):</a:t>
            </a:r>
            <a:endParaRPr lang="en-US" dirty="0"/>
          </a:p>
          <a:p>
            <a:r>
              <a:rPr lang="en-US" dirty="0"/>
              <a:t>   if lower &gt; upper: break #no matching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lower,upper</a:t>
            </a:r>
            <a:r>
              <a:rPr lang="en-US" dirty="0"/>
              <a:t> = </a:t>
            </a:r>
            <a:r>
              <a:rPr lang="en-US" dirty="0" err="1"/>
              <a:t>update_range</a:t>
            </a:r>
            <a:r>
              <a:rPr lang="en-US" dirty="0"/>
              <a:t> (0, 22, count, occur, ‘A’)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3826" y="4758276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/>
              <a:t>update_range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  if lower == 0: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+ 0 + 1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else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occur[char][lower-1] + 1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upper_new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+ </a:t>
            </a:r>
            <a:r>
              <a:rPr lang="en-US" dirty="0">
                <a:solidFill>
                  <a:schemeClr val="accent1"/>
                </a:solidFill>
              </a:rPr>
              <a:t>9 = 9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return </a:t>
            </a:r>
            <a:r>
              <a:rPr lang="en-US" dirty="0" err="1">
                <a:solidFill>
                  <a:srgbClr val="FF0000"/>
                </a:solidFill>
              </a:rPr>
              <a:t>lower_new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upper_new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25589" y="1353623"/>
            <a:ext cx="3864878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06026" y="1868822"/>
            <a:ext cx="256774" cy="2558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68869" y="3233679"/>
            <a:ext cx="3864877" cy="2558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1371600"/>
            <a:ext cx="877116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570676" y="3361587"/>
            <a:ext cx="934524" cy="2048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477316" y="3825421"/>
            <a:ext cx="606138" cy="2506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826" y="291161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lower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upper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826" y="3825421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char in reverse(query):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if lower &gt; upper: break #no matching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lower,upper</a:t>
            </a:r>
            <a:r>
              <a:rPr lang="en-US" dirty="0"/>
              <a:t> = </a:t>
            </a:r>
            <a:r>
              <a:rPr lang="en-US" dirty="0" err="1"/>
              <a:t>update_range</a:t>
            </a:r>
            <a:r>
              <a:rPr lang="en-US" dirty="0"/>
              <a:t> (lower, upper, count, occur, char)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3826" y="4758276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/>
              <a:t>update_range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  if lower == 0: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+ 0 + 1</a:t>
            </a:r>
            <a:endParaRPr lang="en-US" dirty="0"/>
          </a:p>
          <a:p>
            <a:r>
              <a:rPr lang="en-US" dirty="0"/>
              <a:t>  else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occur[char][lower-1] + 1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upper_new</a:t>
            </a:r>
            <a:r>
              <a:rPr lang="en-US" dirty="0"/>
              <a:t> = count[char] + occur[char][upper]</a:t>
            </a:r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lower_new</a:t>
            </a:r>
            <a:r>
              <a:rPr lang="en-US" dirty="0"/>
              <a:t>, </a:t>
            </a:r>
            <a:r>
              <a:rPr lang="en-US" dirty="0" err="1"/>
              <a:t>upper_new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826" y="291161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lower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upper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826" y="3825421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for char in reverse(query):</a:t>
            </a:r>
            <a:endParaRPr lang="en-US" dirty="0"/>
          </a:p>
          <a:p>
            <a:r>
              <a:rPr lang="en-US" dirty="0"/>
              <a:t>   if lower &gt; upper: break #no matching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>
                <a:solidFill>
                  <a:srgbClr val="C00000"/>
                </a:solidFill>
              </a:rPr>
              <a:t>lower,upper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update_range</a:t>
            </a:r>
            <a:r>
              <a:rPr lang="en-US" dirty="0">
                <a:solidFill>
                  <a:srgbClr val="C00000"/>
                </a:solidFill>
              </a:rPr>
              <a:t> (1, 9, count, occur, ‘T’)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3826" y="4758276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/>
              <a:t>update_range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  if lower == 0: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+ 0 + 1</a:t>
            </a:r>
            <a:endParaRPr lang="en-US" dirty="0"/>
          </a:p>
          <a:p>
            <a:r>
              <a:rPr lang="en-US" dirty="0"/>
              <a:t>  else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occur[char][lower-1] + 1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upper_new</a:t>
            </a:r>
            <a:r>
              <a:rPr lang="en-US" dirty="0"/>
              <a:t> = count[char] + occur[char][upper]</a:t>
            </a:r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lower_new</a:t>
            </a:r>
            <a:r>
              <a:rPr lang="en-US" dirty="0"/>
              <a:t>, </a:t>
            </a:r>
            <a:r>
              <a:rPr lang="en-US" dirty="0" err="1"/>
              <a:t>upper_new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826" y="291161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lower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upper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826" y="3825421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for char in reverse(query):</a:t>
            </a:r>
            <a:endParaRPr lang="en-US" dirty="0"/>
          </a:p>
          <a:p>
            <a:r>
              <a:rPr lang="en-US" dirty="0"/>
              <a:t>   if lower &gt; upper: break #no matching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lower,upper</a:t>
            </a:r>
            <a:r>
              <a:rPr lang="en-US" dirty="0"/>
              <a:t> = </a:t>
            </a:r>
            <a:r>
              <a:rPr lang="en-US" dirty="0" err="1"/>
              <a:t>update_range</a:t>
            </a:r>
            <a:r>
              <a:rPr lang="en-US" dirty="0"/>
              <a:t> (1, 9, count, occur, ‘T’)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3826" y="4758276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/>
              <a:t>update_range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  if lower == 0: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+ 0 + 1</a:t>
            </a:r>
            <a:endParaRPr lang="en-US" dirty="0"/>
          </a:p>
          <a:p>
            <a:r>
              <a:rPr lang="en-US" dirty="0"/>
              <a:t>  else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 + 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 + 1 = </a:t>
            </a:r>
            <a:r>
              <a:rPr lang="en-US" dirty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upper_new</a:t>
            </a:r>
            <a:r>
              <a:rPr lang="en-US" dirty="0"/>
              <a:t> = count[char] + occur[char][upper]</a:t>
            </a:r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lower_new</a:t>
            </a:r>
            <a:r>
              <a:rPr lang="en-US" dirty="0"/>
              <a:t>, </a:t>
            </a:r>
            <a:r>
              <a:rPr lang="en-US" dirty="0" err="1"/>
              <a:t>upper_new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68254" y="1353623"/>
            <a:ext cx="877116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57928" y="5105400"/>
            <a:ext cx="3900672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09800" y="2498260"/>
            <a:ext cx="304800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826" y="291161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lower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upper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826" y="3825421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for char in reverse(query):</a:t>
            </a:r>
            <a:endParaRPr lang="en-US" dirty="0"/>
          </a:p>
          <a:p>
            <a:r>
              <a:rPr lang="en-US" dirty="0"/>
              <a:t>   if lower &gt; upper: break #no matching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lower,upper</a:t>
            </a:r>
            <a:r>
              <a:rPr lang="en-US" dirty="0"/>
              <a:t> = </a:t>
            </a:r>
            <a:r>
              <a:rPr lang="en-US" dirty="0" err="1"/>
              <a:t>update_range</a:t>
            </a:r>
            <a:r>
              <a:rPr lang="en-US" dirty="0"/>
              <a:t> (1, 9, count, occur, ‘T’)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3826" y="4758276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/>
              <a:t>update_range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  if lower == 0: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+ 0 + 1</a:t>
            </a:r>
            <a:endParaRPr lang="en-US" dirty="0"/>
          </a:p>
          <a:p>
            <a:r>
              <a:rPr lang="en-US" dirty="0"/>
              <a:t>  else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 + 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 + 1 = </a:t>
            </a:r>
            <a:r>
              <a:rPr lang="en-US" dirty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upper_new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16 </a:t>
            </a:r>
            <a:r>
              <a:rPr lang="en-US" dirty="0"/>
              <a:t>+ </a:t>
            </a:r>
            <a:r>
              <a:rPr lang="en-US" dirty="0">
                <a:solidFill>
                  <a:schemeClr val="accent1"/>
                </a:solidFill>
              </a:rPr>
              <a:t>5 </a:t>
            </a:r>
            <a:r>
              <a:rPr lang="en-US" dirty="0"/>
              <a:t>=</a:t>
            </a:r>
            <a:r>
              <a:rPr lang="en-US" dirty="0">
                <a:solidFill>
                  <a:schemeClr val="accent1"/>
                </a:solidFill>
              </a:rPr>
              <a:t> 21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return </a:t>
            </a:r>
            <a:r>
              <a:rPr lang="en-US" dirty="0" err="1"/>
              <a:t>lower_new</a:t>
            </a:r>
            <a:r>
              <a:rPr lang="en-US" dirty="0"/>
              <a:t>, </a:t>
            </a:r>
            <a:r>
              <a:rPr lang="en-US" dirty="0" err="1"/>
              <a:t>upper_new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68254" y="1353623"/>
            <a:ext cx="877116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57928" y="5105400"/>
            <a:ext cx="3900672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93723" y="6030871"/>
            <a:ext cx="3864877" cy="2558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09800" y="2498260"/>
            <a:ext cx="304800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24325" y="2475725"/>
            <a:ext cx="304800" cy="277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826" y="2911616"/>
            <a:ext cx="21242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lower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upper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3826" y="4758276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/>
              <a:t>update_range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  if lower == 0: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+ 0 + 1</a:t>
            </a:r>
            <a:endParaRPr lang="en-US" dirty="0"/>
          </a:p>
          <a:p>
            <a:r>
              <a:rPr lang="en-US" dirty="0"/>
              <a:t>  else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occur[char][lower-1] + 1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upper_new</a:t>
            </a:r>
            <a:r>
              <a:rPr lang="en-US" dirty="0"/>
              <a:t> = count[char] + occur[char][upper]</a:t>
            </a:r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lower_new</a:t>
            </a:r>
            <a:r>
              <a:rPr lang="en-US" dirty="0"/>
              <a:t>, </a:t>
            </a:r>
            <a:r>
              <a:rPr lang="en-US" dirty="0" err="1"/>
              <a:t>upper_new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3826" y="3825421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for char in reverse(query):</a:t>
            </a:r>
            <a:endParaRPr lang="en-US" dirty="0"/>
          </a:p>
          <a:p>
            <a:r>
              <a:rPr lang="en-US" dirty="0"/>
              <a:t>   if lower &gt; upper: break #no matching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lower,upper</a:t>
            </a:r>
            <a:r>
              <a:rPr lang="en-US" dirty="0"/>
              <a:t> = </a:t>
            </a:r>
            <a:r>
              <a:rPr lang="en-US" dirty="0" err="1"/>
              <a:t>update_range</a:t>
            </a:r>
            <a:r>
              <a:rPr lang="en-US" dirty="0"/>
              <a:t> (lower, upper, count, occur, char)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826" y="2911616"/>
            <a:ext cx="21242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lower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upper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3826" y="4758276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/>
              <a:t>update_range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  if lower == 0: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+ 0 + 1</a:t>
            </a:r>
            <a:endParaRPr lang="en-US" dirty="0"/>
          </a:p>
          <a:p>
            <a:r>
              <a:rPr lang="en-US" dirty="0"/>
              <a:t>  else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16 + 5 + 1 = </a:t>
            </a:r>
            <a:r>
              <a:rPr lang="en-US" dirty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upper_new</a:t>
            </a:r>
            <a:r>
              <a:rPr lang="en-US" dirty="0"/>
              <a:t> = 16 + 6 = </a:t>
            </a:r>
            <a:r>
              <a:rPr lang="en-US" dirty="0">
                <a:solidFill>
                  <a:schemeClr val="accent1"/>
                </a:solidFill>
              </a:rPr>
              <a:t>22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return </a:t>
            </a:r>
            <a:r>
              <a:rPr lang="en-US" dirty="0" err="1"/>
              <a:t>lower_new</a:t>
            </a:r>
            <a:r>
              <a:rPr lang="en-US" dirty="0"/>
              <a:t>, </a:t>
            </a:r>
            <a:r>
              <a:rPr lang="en-US" dirty="0" err="1"/>
              <a:t>upper_new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3826" y="3825421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for char in reverse(query):</a:t>
            </a:r>
            <a:endParaRPr lang="en-US" dirty="0"/>
          </a:p>
          <a:p>
            <a:r>
              <a:rPr lang="en-US" dirty="0"/>
              <a:t>   if lower &gt; upper: break #no matching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lower,upper</a:t>
            </a:r>
            <a:r>
              <a:rPr lang="en-US" dirty="0"/>
              <a:t> = </a:t>
            </a:r>
            <a:r>
              <a:rPr lang="en-US" dirty="0" err="1"/>
              <a:t>update_range</a:t>
            </a:r>
            <a:r>
              <a:rPr lang="en-US" dirty="0"/>
              <a:t> (lower, upper, count, occur, char)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3486" y="6250241"/>
            <a:ext cx="3900672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3486" y="6313765"/>
            <a:ext cx="3864877" cy="2558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826" y="2911616"/>
            <a:ext cx="21242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TTA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lower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upper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3826" y="4758276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/>
              <a:t>update_range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  if lower == 0: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+ 0 + 1</a:t>
            </a:r>
            <a:endParaRPr lang="en-US" dirty="0"/>
          </a:p>
          <a:p>
            <a:r>
              <a:rPr lang="en-US" dirty="0"/>
              <a:t>  else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occur[char][lower-1] + 1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upper_new</a:t>
            </a:r>
            <a:r>
              <a:rPr lang="en-US" dirty="0"/>
              <a:t> = count[char] + occur[char][upper]</a:t>
            </a:r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lower_new</a:t>
            </a:r>
            <a:r>
              <a:rPr lang="en-US" dirty="0"/>
              <a:t>, </a:t>
            </a:r>
            <a:r>
              <a:rPr lang="en-US" dirty="0" err="1"/>
              <a:t>upper_new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3826" y="3825421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for char in reverse(query):</a:t>
            </a:r>
            <a:endParaRPr lang="en-US" dirty="0"/>
          </a:p>
          <a:p>
            <a:r>
              <a:rPr lang="en-US" dirty="0"/>
              <a:t>   if lower &gt; upper: break #no matching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lower,upper</a:t>
            </a:r>
            <a:r>
              <a:rPr lang="en-US" dirty="0"/>
              <a:t> = </a:t>
            </a:r>
            <a:r>
              <a:rPr lang="en-US" dirty="0" err="1"/>
              <a:t>update_range</a:t>
            </a:r>
            <a:r>
              <a:rPr lang="en-US" dirty="0"/>
              <a:t> (lower, upper, count, occur, char)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826" y="2911616"/>
            <a:ext cx="21242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TTA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lower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upper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3826" y="4758276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/>
              <a:t>update_range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  if lower == 0: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count[char] + 0 + 1</a:t>
            </a:r>
            <a:endParaRPr lang="en-US" dirty="0"/>
          </a:p>
          <a:p>
            <a:r>
              <a:rPr lang="en-US" dirty="0"/>
              <a:t>  else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lower_new</a:t>
            </a:r>
            <a:r>
              <a:rPr lang="en-US" dirty="0"/>
              <a:t> = 0 + 8 + 1 = </a:t>
            </a:r>
            <a:r>
              <a:rPr lang="en-US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upper_new</a:t>
            </a:r>
            <a:r>
              <a:rPr lang="en-US" dirty="0"/>
              <a:t> = 0 + 9 = </a:t>
            </a:r>
            <a:r>
              <a:rPr lang="en-US" dirty="0">
                <a:solidFill>
                  <a:schemeClr val="accent1"/>
                </a:solidFill>
              </a:rPr>
              <a:t>9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return </a:t>
            </a:r>
            <a:r>
              <a:rPr lang="en-US" dirty="0" err="1"/>
              <a:t>lower_new</a:t>
            </a:r>
            <a:r>
              <a:rPr lang="en-US" dirty="0"/>
              <a:t>, </a:t>
            </a:r>
            <a:r>
              <a:rPr lang="en-US" dirty="0" err="1"/>
              <a:t>upper_new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3826" y="3825421"/>
            <a:ext cx="6172200" cy="11275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for char in reverse(query):</a:t>
            </a:r>
            <a:endParaRPr lang="en-US" dirty="0"/>
          </a:p>
          <a:p>
            <a:r>
              <a:rPr lang="en-US" dirty="0"/>
              <a:t>   if lower &gt; upper: break #no matching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lower,upper</a:t>
            </a:r>
            <a:r>
              <a:rPr lang="en-US" dirty="0"/>
              <a:t> = </a:t>
            </a:r>
            <a:r>
              <a:rPr lang="en-US" dirty="0" err="1"/>
              <a:t>update_range</a:t>
            </a:r>
            <a:r>
              <a:rPr lang="en-US" dirty="0"/>
              <a:t> (lower, upper, count, occur, char)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3486" y="3234781"/>
            <a:ext cx="3900672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97178" y="3278872"/>
            <a:ext cx="3864877" cy="2558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826" y="1353623"/>
            <a:ext cx="6172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826" y="1630622"/>
            <a:ext cx="6838950" cy="1280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‘C’: [1,1,1,1,1,1,2,3,4,5,5,5,5,5,5,5,5,5,5,5,5,6,6],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‘G’: [0,0,0,0,0,0,0,0,0,0,0,0,0,0,0,1,1,1,1,1,1,1,1],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‘T’: [0,1,2,3,4,5,5,5,5,5,5,5,5,5,5,5,5,5,5,5,6,6,6]}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5589" y="1084705"/>
            <a:ext cx="409289" cy="21941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16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18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14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10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21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13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9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0 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19  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15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11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7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2</a:t>
            </a:r>
            <a:endParaRPr lang="en-US" sz="1540" b="1" spc="300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sz="1540" b="1" spc="300" dirty="0">
                <a:ea typeface="Courier" charset="0"/>
                <a:cs typeface="Courier New" panose="02070309020205020404" pitchFamily="49" charset="0"/>
              </a:rPr>
              <a:t> 6</a:t>
            </a:r>
            <a:endParaRPr lang="en-US" sz="1540" spc="300" dirty="0"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826" y="291161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lower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upper =  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spc="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43486" y="3234781"/>
            <a:ext cx="3900672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97178" y="3278872"/>
            <a:ext cx="3864877" cy="2558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5467" y="4343400"/>
            <a:ext cx="5930133" cy="1752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The suffix array index at position </a:t>
            </a:r>
            <a:r>
              <a:rPr lang="en-US" dirty="0">
                <a:solidFill>
                  <a:srgbClr val="FF0000"/>
                </a:solidFill>
              </a:rPr>
              <a:t>9 </a:t>
            </a:r>
            <a:r>
              <a:rPr lang="en-US" dirty="0"/>
              <a:t>is 5, thus our query ATTA matches the string GCTACATTACATACATACATAC at position 5 (starting with 0):</a:t>
            </a:r>
            <a:endParaRPr lang="en-US" dirty="0"/>
          </a:p>
          <a:p>
            <a:endParaRPr lang="en-US" dirty="0"/>
          </a:p>
          <a:p>
            <a:r>
              <a:rPr lang="en-US" dirty="0"/>
              <a:t>GCTAC</a:t>
            </a:r>
            <a:r>
              <a:rPr lang="en-US" dirty="0">
                <a:solidFill>
                  <a:srgbClr val="FF0000"/>
                </a:solidFill>
              </a:rPr>
              <a:t>ATTA</a:t>
            </a:r>
            <a:r>
              <a:rPr lang="en-US" dirty="0"/>
              <a:t>CATACATACATAC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505200" y="3429001"/>
            <a:ext cx="4114800" cy="213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167639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1. Build </a:t>
            </a:r>
            <a:r>
              <a:rPr lang="en-US" i="1" dirty="0"/>
              <a:t>count</a:t>
            </a:r>
            <a:r>
              <a:rPr lang="en-US" dirty="0"/>
              <a:t> dictionary, count[a] contains the number of characters in string that are lexicographically smaller than a.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3925" y="2322730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167639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1. Build </a:t>
            </a:r>
            <a:r>
              <a:rPr lang="en-US" i="1" dirty="0"/>
              <a:t>count</a:t>
            </a:r>
            <a:r>
              <a:rPr lang="en-US" dirty="0"/>
              <a:t> dictionary, count[a] contains the number of characters in string that are lexicographically smaller than a.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3925" y="2322730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50" y="282076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 Build occur dictionary, occur[char][</a:t>
            </a:r>
            <a:r>
              <a:rPr lang="en-US" dirty="0" err="1"/>
              <a:t>i</a:t>
            </a:r>
            <a:r>
              <a:rPr lang="en-US" dirty="0"/>
              <a:t>] contains the number of occurrences of a in </a:t>
            </a:r>
            <a:r>
              <a:rPr lang="en-US" dirty="0" err="1"/>
              <a:t>bwt_string</a:t>
            </a:r>
            <a:r>
              <a:rPr lang="en-US" dirty="0"/>
              <a:t>[0,i], </a:t>
            </a:r>
            <a:r>
              <a:rPr lang="en-US" dirty="0" err="1"/>
              <a:t>i</a:t>
            </a:r>
            <a:r>
              <a:rPr lang="en-US" dirty="0"/>
              <a:t>=1,...,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bwt_string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$AAATCA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167639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1. Build </a:t>
            </a:r>
            <a:r>
              <a:rPr lang="en-US" i="1" dirty="0"/>
              <a:t>count</a:t>
            </a:r>
            <a:r>
              <a:rPr lang="en-US" dirty="0"/>
              <a:t> dictionary, count[a] contains the number of characters in string that are lexicographically smaller than a.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3925" y="2322730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50" y="282076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 Build occur dictionary, occur[char][</a:t>
            </a:r>
            <a:r>
              <a:rPr lang="en-US" dirty="0" err="1"/>
              <a:t>i</a:t>
            </a:r>
            <a:r>
              <a:rPr lang="en-US" dirty="0"/>
              <a:t>] contains the number of occurrences of a in </a:t>
            </a:r>
            <a:r>
              <a:rPr lang="en-US" dirty="0" err="1"/>
              <a:t>bwt_string</a:t>
            </a:r>
            <a:r>
              <a:rPr lang="en-US" dirty="0"/>
              <a:t>[0,i], </a:t>
            </a:r>
            <a:r>
              <a:rPr lang="en-US" dirty="0" err="1"/>
              <a:t>i</a:t>
            </a:r>
            <a:r>
              <a:rPr lang="en-US" dirty="0"/>
              <a:t>=1,...,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bwt_string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450" y="3530091"/>
            <a:ext cx="683895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1,1,1,1,1,1,1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CTTTTTCCCCAAAAAG$AAATCA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167639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1. Build </a:t>
            </a:r>
            <a:r>
              <a:rPr lang="en-US" i="1" dirty="0"/>
              <a:t>count</a:t>
            </a:r>
            <a:r>
              <a:rPr lang="en-US" dirty="0"/>
              <a:t> dictionary, count[a] contains the number of characters in string that are lexicographically smaller than a.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3925" y="2322730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50" y="282076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 Build occur dictionary, occur[char][</a:t>
            </a:r>
            <a:r>
              <a:rPr lang="en-US" dirty="0" err="1"/>
              <a:t>i</a:t>
            </a:r>
            <a:r>
              <a:rPr lang="en-US" dirty="0"/>
              <a:t>] contains the number of occurrences of a in </a:t>
            </a:r>
            <a:r>
              <a:rPr lang="en-US" dirty="0" err="1"/>
              <a:t>bwt_string</a:t>
            </a:r>
            <a:r>
              <a:rPr lang="en-US" dirty="0"/>
              <a:t>[0,i], </a:t>
            </a:r>
            <a:r>
              <a:rPr lang="en-US" dirty="0" err="1"/>
              <a:t>i</a:t>
            </a:r>
            <a:r>
              <a:rPr lang="en-US" dirty="0"/>
              <a:t>=1,...,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bwt_string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450" y="3530091"/>
            <a:ext cx="683895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[0,0,0,0,0,0,0,0,0,0,1,2,3,4,5,5,5,6,7,8,8,8,9],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G$AAATCA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167639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1. Build </a:t>
            </a:r>
            <a:r>
              <a:rPr lang="en-US" i="1" dirty="0"/>
              <a:t>count</a:t>
            </a:r>
            <a:r>
              <a:rPr lang="en-US" dirty="0"/>
              <a:t> dictionary, count[a] contains the number of characters in string that are lexicographically smaller than a.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3925" y="2322730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50" y="282076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 Build occur dictionary, occur[char][</a:t>
            </a:r>
            <a:r>
              <a:rPr lang="en-US" dirty="0" err="1"/>
              <a:t>i</a:t>
            </a:r>
            <a:r>
              <a:rPr lang="en-US" dirty="0"/>
              <a:t>] contains the number of occurrences of a in </a:t>
            </a:r>
            <a:r>
              <a:rPr lang="en-US" dirty="0" err="1"/>
              <a:t>bwt_string</a:t>
            </a:r>
            <a:r>
              <a:rPr lang="en-US" dirty="0"/>
              <a:t>[0,i], </a:t>
            </a:r>
            <a:r>
              <a:rPr lang="en-US" dirty="0" err="1"/>
              <a:t>i</a:t>
            </a:r>
            <a:r>
              <a:rPr lang="en-US" dirty="0"/>
              <a:t>=1,...,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bwt_string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450" y="3530091"/>
            <a:ext cx="683895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1,2,3,4,5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,5,5,6,7,8,8,8,9],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6" y="62562"/>
            <a:ext cx="705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Pattern Matching With Burrows-Wheeler</a:t>
            </a:r>
            <a:endParaRPr lang="en-US" sz="2800" b="1" u="sng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467" y="60941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Target = GCTACATTACATACATACATAC$</a:t>
            </a:r>
            <a:endParaRPr lang="en-US" b="1" spc="3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BWT    = CTTTTTCCCC</a:t>
            </a:r>
            <a:r>
              <a:rPr lang="en-US" b="1" spc="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r>
              <a:rPr lang="en-US" b="1" spc="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G$</a:t>
            </a:r>
            <a:r>
              <a:rPr lang="en-US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AAATCA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703" y="6094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Query =</a:t>
            </a:r>
            <a:r>
              <a:rPr lang="en-US" b="1" spc="3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ATTA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172" y="1143000"/>
            <a:ext cx="3503295" cy="540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05800" y="1143000"/>
            <a:ext cx="3116179" cy="5406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167639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1. Build </a:t>
            </a:r>
            <a:r>
              <a:rPr lang="en-US" i="1" dirty="0"/>
              <a:t>count</a:t>
            </a:r>
            <a:r>
              <a:rPr lang="en-US" dirty="0"/>
              <a:t> dictionary, count[a] contains the number of characters in string that are lexicographically smaller than a.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3925" y="2322730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count: {‘A’: 0, ‘C’: 9 , ‘G’: 15, ‘T’: 16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50" y="2820769"/>
            <a:ext cx="6172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 Build occur dictionary, occur[char][</a:t>
            </a:r>
            <a:r>
              <a:rPr lang="en-US" dirty="0" err="1"/>
              <a:t>i</a:t>
            </a:r>
            <a:r>
              <a:rPr lang="en-US" dirty="0"/>
              <a:t>] contains the number of occurrences of a in </a:t>
            </a:r>
            <a:r>
              <a:rPr lang="en-US" dirty="0" err="1"/>
              <a:t>bwt_string</a:t>
            </a:r>
            <a:r>
              <a:rPr lang="en-US" dirty="0"/>
              <a:t>[0,i], </a:t>
            </a:r>
            <a:r>
              <a:rPr lang="en-US" dirty="0" err="1"/>
              <a:t>i</a:t>
            </a:r>
            <a:r>
              <a:rPr lang="en-US" dirty="0"/>
              <a:t>=1,...,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bwt_string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450" y="3530091"/>
            <a:ext cx="683895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occur: {‘$’: [0,0,0,0,0,0,0,0,0,0,0,0,0,0,0,0,1,1,1,1,1,1,1],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‘A’: [0,0,0,0,0,0,0,0,0,0,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1,2,3,4,5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,6,7,8,8,8,9],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ULTRA_SCORM_COURSE_ID" val="33BDD304-5ADD-4FED-B944-F1805FE82523"/>
  <p:tag name="ISPRING_CMI5_LAUNCH_METHOD" val="any window"/>
  <p:tag name="ISPRINGCLOUDFOLDERID" val="1"/>
  <p:tag name="ISPRINGONLINEFOLDERID" val="1"/>
  <p:tag name="ISPRING_SCORM_RATE_SLIDES" val="0"/>
  <p:tag name="ISPRING_CURRENT_PLAYER_ID" val="universal"/>
  <p:tag name="ISPRING_SCORM_RATE_QUIZZES" val="1"/>
  <p:tag name="ISPRING_SCORM_PASSING_SCORE" val="100.000000"/>
  <p:tag name="ISPRING_ULTRA_SCORM_COURCE_TITLE" val="Phylogenetics_13.1_20pts"/>
  <p:tag name="ISPRING_OUTPUT_FOLDER" val="[[&quot;G\bcz{37BE974A-8E82-4344-9460-44740314AC02}&quot;,&quot;C:\\Users\\remills\\Box Sync\\Courses\\BINF529_Winter2019\\SCORM\\Session_13&quot;]]"/>
  <p:tag name="ISPRING_PRESENTATION_TITLE" val="Phylogenetics_13.1_20pts"/>
  <p:tag name="ISPRING_LMS_API_VERSION" val="SCORM 2004 (4th edition)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REEN_RECS_UPDATED" val="C:\Users\remills\Box Sync\Courses\BINF529_Winter2019\Presentations\Session_15\Burrows-Wheeler_Transform\"/>
  <p:tag name="ISPRING_RESOURCE_FOLDER" val="C:\Users\remills\Box Sync\Courses\BINF529_Winter2019\Presentations\Session_15\Burrows-Wheeler_Transform\"/>
  <p:tag name="ISPRING_PRESENTATION_PATH" val="C:\Users\remills\Box Sync\Courses\BINF529_Winter2019\Presentations\Session_15\Burrows-Wheeler_Transform.pptx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23823</Words>
  <Application>WPS 演示</Application>
  <PresentationFormat>Widescreen</PresentationFormat>
  <Paragraphs>1319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Arial</vt:lpstr>
      <vt:lpstr>Courier New</vt:lpstr>
      <vt:lpstr>Courier</vt:lpstr>
      <vt:lpstr>Calibri</vt:lpstr>
      <vt:lpstr>微软雅黑</vt:lpstr>
      <vt:lpstr>Arial Unicode MS</vt:lpstr>
      <vt:lpstr>Calibri Light</vt:lpstr>
      <vt:lpstr>等线</vt:lpstr>
      <vt:lpstr>Office Theme</vt:lpstr>
      <vt:lpstr>1_Office Theme</vt:lpstr>
      <vt:lpstr>BWT String Matching</vt:lpstr>
      <vt:lpstr>Learning Objectives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Partners HealthCare System,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Phylogenetics_13.1_20pts</dc:title>
  <dc:creator>Hislop, Shona C.</dc:creator>
  <cp:lastModifiedBy>PersimmonPPP</cp:lastModifiedBy>
  <cp:revision>781</cp:revision>
  <dcterms:created xsi:type="dcterms:W3CDTF">2011-09-26T19:06:00Z</dcterms:created>
  <dcterms:modified xsi:type="dcterms:W3CDTF">2021-02-15T19:11:06Z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  <property fmtid="{D5CDD505-2E9C-101B-9397-08002B2CF9AE}" pid="7" name="KSOProductBuildVer">
    <vt:lpwstr>2052-11.1.0.10314</vt:lpwstr>
  </property>
</Properties>
</file>