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9" r:id="rId2"/>
    <p:sldId id="370" r:id="rId3"/>
    <p:sldId id="385" r:id="rId4"/>
    <p:sldId id="304" r:id="rId5"/>
    <p:sldId id="419" r:id="rId6"/>
    <p:sldId id="420" r:id="rId7"/>
    <p:sldId id="303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18" r:id="rId16"/>
    <p:sldId id="422" r:id="rId17"/>
    <p:sldId id="313" r:id="rId18"/>
    <p:sldId id="314" r:id="rId19"/>
    <p:sldId id="315" r:id="rId20"/>
    <p:sldId id="423" r:id="rId21"/>
    <p:sldId id="310" r:id="rId22"/>
    <p:sldId id="424" r:id="rId23"/>
    <p:sldId id="425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9568" autoAdjust="0"/>
  </p:normalViewPr>
  <p:slideViewPr>
    <p:cSldViewPr>
      <p:cViewPr>
        <p:scale>
          <a:sx n="100" d="100"/>
          <a:sy n="100" d="100"/>
        </p:scale>
        <p:origin x="2222" y="14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F0BF9E-6851-4082-8CC7-E624B0103F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E10AD-5619-4416-8D0D-DFBE8A7940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FE860E-7305-4057-B129-E658E3B7F4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7B76E-968D-4190-AEA1-EC0528F5D11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A7AB1E-881A-4634-8D9A-C17F74D36F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F891D3-FAE4-4FF8-9191-F1A2BA5D49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9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1F7A90-1211-41F0-8E49-11261CD73C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33DF8-8C6B-4FE2-BA03-1C876C3FBE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118312-6044-48B1-9F91-A279731335C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6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EE3FC-DE0D-480E-AE4B-95F7F2983D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E4B85B-99EF-4AC9-8D70-AB95E9E016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0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BA069F-B975-41FE-8E57-F58DBA7ACC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680F1A-2AF0-4ED3-9AF2-4512F391D6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06A18B-3E97-4B03-B760-36FE522EBA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ummer.sourceforge.net/manual/#prom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ummer.sourceforge.net/manua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lancet.com/journals/laninf/article/PIIS1473-3099(17)30489-9/fullt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pr.org/sections/goatsandsoda/2017/09/02/547892623/triple-threat-new-pneumonia-is-drug-resistant-deadly-and-contagiou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Bacterial Genomics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defined by observation of characteristics – organisms</a:t>
            </a:r>
          </a:p>
          <a:p>
            <a:pPr lvl="1"/>
            <a:r>
              <a:rPr lang="en-US" dirty="0"/>
              <a:t>Appearance(spheres, rods, and spirals)</a:t>
            </a:r>
          </a:p>
          <a:p>
            <a:pPr lvl="1"/>
            <a:r>
              <a:rPr lang="en-US" dirty="0"/>
              <a:t>Growth conditions</a:t>
            </a:r>
          </a:p>
          <a:p>
            <a:r>
              <a:rPr lang="en-US" dirty="0"/>
              <a:t>Ernst </a:t>
            </a:r>
            <a:r>
              <a:rPr lang="en-US" dirty="0" err="1"/>
              <a:t>Mayr's</a:t>
            </a:r>
            <a:r>
              <a:rPr lang="en-US" dirty="0"/>
              <a:t> Biological Species Concept</a:t>
            </a:r>
          </a:p>
          <a:p>
            <a:pPr lvl="1"/>
            <a:r>
              <a:rPr lang="en-US" dirty="0"/>
              <a:t>Species is a maximally inclusive group whose members can produce fertile offspring</a:t>
            </a:r>
          </a:p>
          <a:p>
            <a:pPr lvl="1"/>
            <a:r>
              <a:rPr lang="en-US" dirty="0"/>
              <a:t>This definition doesn't apply for all animal species</a:t>
            </a:r>
          </a:p>
          <a:p>
            <a:pPr lvl="1"/>
            <a:r>
              <a:rPr lang="en-US" dirty="0"/>
              <a:t>But we usually know an animal species when we see one</a:t>
            </a:r>
          </a:p>
          <a:p>
            <a:r>
              <a:rPr lang="en-US" dirty="0"/>
              <a:t>Definition of species for bacteria still debated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9BFDE7-8473-4BD5-88D0-05297C0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 are different from multicellular organisms. </a:t>
            </a:r>
            <a:br>
              <a:rPr lang="en-US" dirty="0"/>
            </a:br>
            <a:r>
              <a:rPr lang="en-US" dirty="0"/>
              <a:t>Does the species concept apply?</a:t>
            </a:r>
          </a:p>
        </p:txBody>
      </p:sp>
    </p:spTree>
    <p:extLst>
      <p:ext uri="{BB962C8B-B14F-4D97-AF65-F5344CB8AC3E}">
        <p14:creationId xmlns:p14="http://schemas.microsoft.com/office/powerpoint/2010/main" val="120483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1" y="1371601"/>
            <a:ext cx="6321425" cy="5292725"/>
          </a:xfrm>
          <a:noFill/>
        </p:spPr>
      </p:pic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381000" y="152400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Phylogenetic tree of Drosophila species with sequenced genomes</a:t>
            </a:r>
          </a:p>
          <a:p>
            <a:pPr eaLnBrk="1" hangingPunct="1"/>
            <a:r>
              <a:rPr lang="en-US" dirty="0"/>
              <a:t>Singh, et al., </a:t>
            </a:r>
            <a:r>
              <a:rPr lang="sv-SE" dirty="0"/>
              <a:t>Annu. Rev. Ecol. Evol. Syst. 2009. 40:459–80</a:t>
            </a:r>
            <a:endParaRPr lang="en-US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8458200" y="13716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Species relationships are clear over this group of Drosophila separated by ~65 million years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pattern of clear, lineal descent in the form of a tree</a:t>
            </a:r>
          </a:p>
        </p:txBody>
      </p:sp>
    </p:spTree>
    <p:extLst>
      <p:ext uri="{BB962C8B-B14F-4D97-AF65-F5344CB8AC3E}">
        <p14:creationId xmlns:p14="http://schemas.microsoft.com/office/powerpoint/2010/main" val="79739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8875"/>
            <a:ext cx="10972800" cy="1143000"/>
          </a:xfrm>
        </p:spPr>
        <p:txBody>
          <a:bodyPr/>
          <a:lstStyle/>
          <a:p>
            <a:r>
              <a:rPr lang="en-US" sz="2400" dirty="0"/>
              <a:t>Relatedness is usually clear in eukaryotes at the level of chromosome structure, even when chromosome number varies – </a:t>
            </a:r>
            <a:r>
              <a:rPr lang="en-US" sz="2400" dirty="0" err="1"/>
              <a:t>syntenic</a:t>
            </a:r>
            <a:r>
              <a:rPr lang="en-US" sz="2400" dirty="0"/>
              <a:t> (homologous) segments of chromosomes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1" y="1828800"/>
            <a:ext cx="3794125" cy="4343400"/>
          </a:xfrm>
          <a:noFill/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553200" y="2743201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Related structure of chromosomes (</a:t>
            </a:r>
            <a:r>
              <a:rPr lang="en-US" dirty="0" err="1"/>
              <a:t>synteny</a:t>
            </a:r>
            <a:r>
              <a:rPr lang="en-US" dirty="0"/>
              <a:t>) is clear at the level of DNA sequence.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Singh, et al., </a:t>
            </a:r>
            <a:r>
              <a:rPr lang="sv-SE" dirty="0"/>
              <a:t>Annu. Rev. Ecol. Evol. Syst. 2009. 40:459–80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Bacterial World Is Incredibly Diverse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8229600" cy="495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Within species diversity is large</a:t>
            </a:r>
          </a:p>
          <a:p>
            <a:pPr lvl="1">
              <a:defRPr/>
            </a:pPr>
            <a:r>
              <a:rPr lang="en-US" sz="1600" dirty="0"/>
              <a:t>E. coli K12 – 4.6 Mb (common lab strain)</a:t>
            </a:r>
          </a:p>
          <a:p>
            <a:pPr lvl="1">
              <a:defRPr/>
            </a:pPr>
            <a:r>
              <a:rPr lang="en-US" sz="1600" dirty="0"/>
              <a:t>E. coli O157 – 5.6 Mb (pathogenic strain), closer to </a:t>
            </a:r>
            <a:r>
              <a:rPr lang="en-US" sz="1600" dirty="0" err="1"/>
              <a:t>Shigella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Difference of ~1100 genes</a:t>
            </a:r>
          </a:p>
          <a:p>
            <a:pPr lvl="1">
              <a:defRPr/>
            </a:pPr>
            <a:r>
              <a:rPr lang="en-US" sz="1600" dirty="0" err="1"/>
              <a:t>Shigella</a:t>
            </a:r>
            <a:r>
              <a:rPr lang="en-US" sz="1600" dirty="0"/>
              <a:t> (causes dysentery) now regarded by many as subgenus of E. coli</a:t>
            </a:r>
          </a:p>
          <a:p>
            <a:pPr>
              <a:defRPr/>
            </a:pPr>
            <a:r>
              <a:rPr lang="en-US" sz="2000" dirty="0"/>
              <a:t>H. pylori – can cause gastric ulcers</a:t>
            </a:r>
          </a:p>
          <a:p>
            <a:pPr lvl="1">
              <a:defRPr/>
            </a:pPr>
            <a:r>
              <a:rPr lang="en-US" sz="1600" dirty="0"/>
              <a:t>Different strains from different geographic regions</a:t>
            </a:r>
          </a:p>
          <a:p>
            <a:pPr lvl="1">
              <a:defRPr/>
            </a:pPr>
            <a:r>
              <a:rPr lang="en-US" sz="1600" dirty="0"/>
              <a:t>Up to  45% of genes can be unique to a strain</a:t>
            </a:r>
          </a:p>
          <a:p>
            <a:pPr>
              <a:defRPr/>
            </a:pPr>
            <a:r>
              <a:rPr lang="en-US" sz="2000" dirty="0"/>
              <a:t>Genomic re-arrangements are common</a:t>
            </a:r>
          </a:p>
          <a:p>
            <a:pPr lvl="1">
              <a:defRPr/>
            </a:pPr>
            <a:r>
              <a:rPr lang="en-US" sz="1600" dirty="0"/>
              <a:t>Duplications</a:t>
            </a:r>
          </a:p>
          <a:p>
            <a:pPr lvl="1">
              <a:defRPr/>
            </a:pPr>
            <a:r>
              <a:rPr lang="en-US" sz="1600" dirty="0"/>
              <a:t>Deletions</a:t>
            </a:r>
          </a:p>
          <a:p>
            <a:pPr lvl="1">
              <a:defRPr/>
            </a:pPr>
            <a:r>
              <a:rPr lang="en-US" sz="1600" dirty="0"/>
              <a:t>Inversions</a:t>
            </a:r>
          </a:p>
          <a:p>
            <a:pPr lvl="1">
              <a:defRPr/>
            </a:pPr>
            <a:r>
              <a:rPr lang="en-US" sz="1600" dirty="0"/>
              <a:t>Translocations</a:t>
            </a:r>
          </a:p>
          <a:p>
            <a:pPr>
              <a:defRPr/>
            </a:pPr>
            <a:r>
              <a:rPr lang="en-US" sz="2000" dirty="0"/>
              <a:t>Bacteria are masters of biochemical diversity and specialization</a:t>
            </a:r>
          </a:p>
          <a:p>
            <a:pPr lvl="1">
              <a:defRPr/>
            </a:pPr>
            <a:r>
              <a:rPr lang="en-US" sz="1600" dirty="0"/>
              <a:t>When you're a single cell, you can't do much in the way of structural complexity</a:t>
            </a:r>
          </a:p>
        </p:txBody>
      </p:sp>
    </p:spTree>
    <p:extLst>
      <p:ext uri="{BB962C8B-B14F-4D97-AF65-F5344CB8AC3E}">
        <p14:creationId xmlns:p14="http://schemas.microsoft.com/office/powerpoint/2010/main" val="174259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Most bacteria haven't been isolated</a:t>
            </a:r>
            <a:br>
              <a:rPr lang="en-US" sz="3200"/>
            </a:br>
            <a:r>
              <a:rPr lang="en-US" sz="3200"/>
              <a:t>and cultured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 estimated that only 0.1-1% of the bacterial species in a soil community can be readily cultured</a:t>
            </a:r>
          </a:p>
          <a:p>
            <a:r>
              <a:rPr lang="en-US" dirty="0"/>
              <a:t>For aquatic environments, the estimate is  1-3 orders of magnitude less</a:t>
            </a:r>
          </a:p>
          <a:p>
            <a:r>
              <a:rPr lang="en-US" dirty="0"/>
              <a:t>Question – are all of these bacteria actually metabolically active,  or did some just get blown or washed in from some other environment? Are they actually relevant to the community?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lacZregio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2486026"/>
            <a:ext cx="8189912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828800" y="381001"/>
            <a:ext cx="861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381000" y="0"/>
            <a:ext cx="8305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Prokaryotes (bacteria) have compact, gene-dense genomes. Below is a map of part of the E. coli genome.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The pointed boxes, white and colored, represent the protein coding regions of genes. Map is from </a:t>
            </a:r>
            <a:r>
              <a:rPr lang="en-US" sz="2400" dirty="0" err="1"/>
              <a:t>EcoCyc</a:t>
            </a:r>
            <a:r>
              <a:rPr lang="en-US" sz="2400" dirty="0"/>
              <a:t> (http://ecocyc.org/)</a:t>
            </a:r>
          </a:p>
        </p:txBody>
      </p:sp>
    </p:spTree>
    <p:extLst>
      <p:ext uri="{BB962C8B-B14F-4D97-AF65-F5344CB8AC3E}">
        <p14:creationId xmlns:p14="http://schemas.microsoft.com/office/powerpoint/2010/main" val="220058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89798-FB7F-4D36-9F21-92ABDB9C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35323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“Dot” plots visualize sequence alignments by taking a small sub-sequence of size k (k-</a:t>
            </a:r>
            <a:r>
              <a:rPr lang="en-US" dirty="0" err="1"/>
              <a:t>mer</a:t>
            </a:r>
            <a:r>
              <a:rPr lang="en-US" dirty="0"/>
              <a:t>) of one sequence and placing  a ‘dot’ wherever that k-</a:t>
            </a:r>
            <a:r>
              <a:rPr lang="en-US" dirty="0" err="1"/>
              <a:t>mer</a:t>
            </a:r>
            <a:r>
              <a:rPr lang="en-US" dirty="0"/>
              <a:t> occurs in the other sequence</a:t>
            </a:r>
          </a:p>
          <a:p>
            <a:r>
              <a:rPr lang="en-US" dirty="0"/>
              <a:t>If a k-</a:t>
            </a:r>
            <a:r>
              <a:rPr lang="en-US" dirty="0" err="1"/>
              <a:t>mer</a:t>
            </a:r>
            <a:r>
              <a:rPr lang="en-US" dirty="0"/>
              <a:t> occurs in more than one place, multiple dots will be plotted (see “TCGCTAGA” on right)</a:t>
            </a:r>
          </a:p>
          <a:p>
            <a:r>
              <a:rPr lang="en-US" dirty="0"/>
              <a:t>Dot plots can be used for any string comparisons, but particularity nucleotide and amino acid compositions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F82C8-41B4-4D16-AA10-F4D5C6AF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plots for sequence comparisons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C018D-481E-43EB-ABBF-EAF6AB2EEDCC}"/>
              </a:ext>
            </a:extLst>
          </p:cNvPr>
          <p:cNvGrpSpPr/>
          <p:nvPr/>
        </p:nvGrpSpPr>
        <p:grpSpPr>
          <a:xfrm>
            <a:off x="7543802" y="2133600"/>
            <a:ext cx="3685042" cy="3714707"/>
            <a:chOff x="7801045" y="1617924"/>
            <a:chExt cx="3685042" cy="3714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8926EF-A248-476D-9C5C-180B8363A554}"/>
                </a:ext>
              </a:extLst>
            </p:cNvPr>
            <p:cNvSpPr/>
            <p:nvPr/>
          </p:nvSpPr>
          <p:spPr>
            <a:xfrm>
              <a:off x="7859162" y="4142189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2B9E02-BA4E-4C8C-979F-AABCFD9DEA32}"/>
                </a:ext>
              </a:extLst>
            </p:cNvPr>
            <p:cNvSpPr/>
            <p:nvPr/>
          </p:nvSpPr>
          <p:spPr>
            <a:xfrm>
              <a:off x="7859162" y="4136662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7082FA-5409-44CE-AF73-F70C567D9C3B}"/>
                </a:ext>
              </a:extLst>
            </p:cNvPr>
            <p:cNvSpPr/>
            <p:nvPr/>
          </p:nvSpPr>
          <p:spPr>
            <a:xfrm>
              <a:off x="7859162" y="4207623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CC9E1C-C82B-4E97-98CF-C6FAD5F8B828}"/>
                </a:ext>
              </a:extLst>
            </p:cNvPr>
            <p:cNvSpPr/>
            <p:nvPr/>
          </p:nvSpPr>
          <p:spPr>
            <a:xfrm>
              <a:off x="7859162" y="4278186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E268C2-1360-48DB-ADC3-A7ED9AD2D1E3}"/>
                </a:ext>
              </a:extLst>
            </p:cNvPr>
            <p:cNvSpPr/>
            <p:nvPr/>
          </p:nvSpPr>
          <p:spPr>
            <a:xfrm>
              <a:off x="7859162" y="4341764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26AE7B-2A2F-4A8D-B300-9A0B4AD2B585}"/>
                </a:ext>
              </a:extLst>
            </p:cNvPr>
            <p:cNvSpPr/>
            <p:nvPr/>
          </p:nvSpPr>
          <p:spPr>
            <a:xfrm>
              <a:off x="7859162" y="4408819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7D499E-3C91-4E21-B2DC-C44081F41C85}"/>
                </a:ext>
              </a:extLst>
            </p:cNvPr>
            <p:cNvSpPr/>
            <p:nvPr/>
          </p:nvSpPr>
          <p:spPr>
            <a:xfrm>
              <a:off x="7859162" y="4474646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D05C8C-538C-493D-8516-1CA86D353FA4}"/>
                </a:ext>
              </a:extLst>
            </p:cNvPr>
            <p:cNvSpPr/>
            <p:nvPr/>
          </p:nvSpPr>
          <p:spPr>
            <a:xfrm>
              <a:off x="7859162" y="4546564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60AC2-3B6F-4D5B-A076-DF471947A828}"/>
                </a:ext>
              </a:extLst>
            </p:cNvPr>
            <p:cNvSpPr/>
            <p:nvPr/>
          </p:nvSpPr>
          <p:spPr>
            <a:xfrm>
              <a:off x="7859162" y="4617239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FB7BF1-2EFD-4DEC-B2F0-F415E44BDEEB}"/>
                </a:ext>
              </a:extLst>
            </p:cNvPr>
            <p:cNvSpPr/>
            <p:nvPr/>
          </p:nvSpPr>
          <p:spPr>
            <a:xfrm>
              <a:off x="7859162" y="4688201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C1AF02-D1BC-4611-8260-EF0FA47D5590}"/>
                </a:ext>
              </a:extLst>
            </p:cNvPr>
            <p:cNvSpPr/>
            <p:nvPr/>
          </p:nvSpPr>
          <p:spPr>
            <a:xfrm>
              <a:off x="7859162" y="4758764"/>
              <a:ext cx="3483864" cy="37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C65438-6263-40D6-8338-6FBC5E6AC0C8}"/>
                </a:ext>
              </a:extLst>
            </p:cNvPr>
            <p:cNvGrpSpPr/>
            <p:nvPr/>
          </p:nvGrpSpPr>
          <p:grpSpPr>
            <a:xfrm>
              <a:off x="7986999" y="1632191"/>
              <a:ext cx="3470555" cy="3518966"/>
              <a:chOff x="4116995" y="2397317"/>
              <a:chExt cx="1900844" cy="351896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11EDC50-E5F9-4263-BAEE-62E6CCA4A1D4}"/>
                  </a:ext>
                </a:extLst>
              </p:cNvPr>
              <p:cNvCxnSpPr/>
              <p:nvPr/>
            </p:nvCxnSpPr>
            <p:spPr>
              <a:xfrm flipV="1">
                <a:off x="4116995" y="2397317"/>
                <a:ext cx="0" cy="3518966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EEFC7BA-9B01-4F2D-B562-25995B9F1844}"/>
                  </a:ext>
                </a:extLst>
              </p:cNvPr>
              <p:cNvCxnSpPr/>
              <p:nvPr/>
            </p:nvCxnSpPr>
            <p:spPr>
              <a:xfrm>
                <a:off x="4116995" y="3181799"/>
                <a:ext cx="1900844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9C688E-838F-4A6D-8328-4BD2950A04EE}"/>
                </a:ext>
              </a:extLst>
            </p:cNvPr>
            <p:cNvSpPr txBox="1"/>
            <p:nvPr/>
          </p:nvSpPr>
          <p:spPr>
            <a:xfrm>
              <a:off x="7923893" y="5101799"/>
              <a:ext cx="35621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GG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CC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TTTTTTTTT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90A8BC-921B-4D00-AB85-8FED884149EC}"/>
                </a:ext>
              </a:extLst>
            </p:cNvPr>
            <p:cNvSpPr txBox="1"/>
            <p:nvPr/>
          </p:nvSpPr>
          <p:spPr>
            <a:xfrm rot="16200000">
              <a:off x="6135364" y="3283605"/>
              <a:ext cx="35621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GG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CC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chemeClr val="accent2"/>
                  </a:solidFill>
                  <a:latin typeface="Courier"/>
                  <a:cs typeface="Courier"/>
                </a:rPr>
                <a:t>C</a:t>
              </a:r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  <a:latin typeface="Courier"/>
                  <a:cs typeface="Courier"/>
                </a:rPr>
                <a:t>T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FF0000"/>
                  </a:solidFill>
                  <a:latin typeface="Courier"/>
                  <a:cs typeface="Courier"/>
                </a:rPr>
                <a:t>G</a:t>
              </a:r>
              <a:r>
                <a:rPr lang="en-US" sz="900" b="1" dirty="0">
                  <a:solidFill>
                    <a:srgbClr val="00B050"/>
                  </a:solidFill>
                  <a:latin typeface="Courier"/>
                  <a:cs typeface="Courier"/>
                </a:rPr>
                <a:t>A</a:t>
              </a:r>
              <a:r>
                <a:rPr lang="en-US" sz="900" b="1" dirty="0">
                  <a:solidFill>
                    <a:srgbClr val="254061"/>
                  </a:solidFill>
                  <a:latin typeface="Courier"/>
                  <a:cs typeface="Courier"/>
                </a:rPr>
                <a:t>TTTTTTTTT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92723E-5E14-4590-9C58-DE15B7C36E3C}"/>
                </a:ext>
              </a:extLst>
            </p:cNvPr>
            <p:cNvSpPr/>
            <p:nvPr/>
          </p:nvSpPr>
          <p:spPr>
            <a:xfrm>
              <a:off x="8749311" y="4279004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AA25EA-2A95-4274-A38B-05AFA2774E97}"/>
                </a:ext>
              </a:extLst>
            </p:cNvPr>
            <p:cNvSpPr/>
            <p:nvPr/>
          </p:nvSpPr>
          <p:spPr>
            <a:xfrm>
              <a:off x="8682713" y="4347623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A44068-4D33-48B5-9A12-1E13797680DD}"/>
                </a:ext>
              </a:extLst>
            </p:cNvPr>
            <p:cNvSpPr/>
            <p:nvPr/>
          </p:nvSpPr>
          <p:spPr>
            <a:xfrm>
              <a:off x="8612845" y="4415832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ECBBCD-9997-401A-AA86-8A3E71BF4349}"/>
                </a:ext>
              </a:extLst>
            </p:cNvPr>
            <p:cNvSpPr/>
            <p:nvPr/>
          </p:nvSpPr>
          <p:spPr>
            <a:xfrm>
              <a:off x="8546245" y="4484451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2A79F8-4749-48BD-AAAB-095B25F68692}"/>
                </a:ext>
              </a:extLst>
            </p:cNvPr>
            <p:cNvSpPr/>
            <p:nvPr/>
          </p:nvSpPr>
          <p:spPr>
            <a:xfrm>
              <a:off x="8476377" y="4551838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C4EEF5-711B-4D07-A1AA-055C6A987B0A}"/>
                </a:ext>
              </a:extLst>
            </p:cNvPr>
            <p:cNvSpPr/>
            <p:nvPr/>
          </p:nvSpPr>
          <p:spPr>
            <a:xfrm>
              <a:off x="8409779" y="4620713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91D27-192F-48A7-A502-1A9C2D788E0B}"/>
                </a:ext>
              </a:extLst>
            </p:cNvPr>
            <p:cNvSpPr/>
            <p:nvPr/>
          </p:nvSpPr>
          <p:spPr>
            <a:xfrm>
              <a:off x="8339909" y="4688924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D4C43F6-F05B-4B15-9534-DE7299BEFD99}"/>
                </a:ext>
              </a:extLst>
            </p:cNvPr>
            <p:cNvSpPr/>
            <p:nvPr/>
          </p:nvSpPr>
          <p:spPr>
            <a:xfrm>
              <a:off x="8273311" y="4757542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55B74C-7B41-4BB9-9105-4580C1F5F838}"/>
                </a:ext>
              </a:extLst>
            </p:cNvPr>
            <p:cNvSpPr/>
            <p:nvPr/>
          </p:nvSpPr>
          <p:spPr>
            <a:xfrm>
              <a:off x="8886596" y="4140950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CBD233-2065-447B-85FA-998C38680ED4}"/>
                </a:ext>
              </a:extLst>
            </p:cNvPr>
            <p:cNvSpPr/>
            <p:nvPr/>
          </p:nvSpPr>
          <p:spPr>
            <a:xfrm>
              <a:off x="8819997" y="4209568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2F2292-29D3-4E8F-8CA6-E3BB9C187D7C}"/>
                </a:ext>
              </a:extLst>
            </p:cNvPr>
            <p:cNvSpPr/>
            <p:nvPr/>
          </p:nvSpPr>
          <p:spPr>
            <a:xfrm>
              <a:off x="10255107" y="4347623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4B9A1C-A074-412D-BA79-44D301EFE69E}"/>
                </a:ext>
              </a:extLst>
            </p:cNvPr>
            <p:cNvSpPr/>
            <p:nvPr/>
          </p:nvSpPr>
          <p:spPr>
            <a:xfrm>
              <a:off x="10389368" y="4209568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7A5BF4-7D59-4D28-9756-69E4701C29E6}"/>
                </a:ext>
              </a:extLst>
            </p:cNvPr>
            <p:cNvSpPr/>
            <p:nvPr/>
          </p:nvSpPr>
          <p:spPr>
            <a:xfrm>
              <a:off x="10322769" y="4278187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F891CC-090A-4BFB-BEAC-2139B80F638A}"/>
                </a:ext>
              </a:extLst>
            </p:cNvPr>
            <p:cNvSpPr/>
            <p:nvPr/>
          </p:nvSpPr>
          <p:spPr>
            <a:xfrm>
              <a:off x="10460054" y="4140134"/>
              <a:ext cx="58836" cy="588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C20432-2C56-463A-B1C0-1685F1871032}"/>
                </a:ext>
              </a:extLst>
            </p:cNvPr>
            <p:cNvGrpSpPr/>
            <p:nvPr/>
          </p:nvGrpSpPr>
          <p:grpSpPr>
            <a:xfrm>
              <a:off x="8686800" y="1743974"/>
              <a:ext cx="2658896" cy="2387582"/>
              <a:chOff x="4843412" y="1938461"/>
              <a:chExt cx="3545195" cy="318344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F402F12-0646-41E2-9A6D-4F8B843849E9}"/>
                  </a:ext>
                </a:extLst>
              </p:cNvPr>
              <p:cNvSpPr/>
              <p:nvPr/>
            </p:nvSpPr>
            <p:spPr>
              <a:xfrm>
                <a:off x="5384921" y="4861799"/>
                <a:ext cx="78448" cy="784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33480C-1295-41E4-A22C-61C088934E42}"/>
                  </a:ext>
                </a:extLst>
              </p:cNvPr>
              <p:cNvSpPr/>
              <p:nvPr/>
            </p:nvSpPr>
            <p:spPr>
              <a:xfrm>
                <a:off x="5291765" y="4949086"/>
                <a:ext cx="78448" cy="784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C20EEFE-98DE-4CDD-80BF-197CCCA7D5ED}"/>
                  </a:ext>
                </a:extLst>
              </p:cNvPr>
              <p:cNvSpPr/>
              <p:nvPr/>
            </p:nvSpPr>
            <p:spPr>
              <a:xfrm>
                <a:off x="5202965" y="5043482"/>
                <a:ext cx="78448" cy="784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B4D2830-40C5-475E-882D-7378E9C212AB}"/>
                  </a:ext>
                </a:extLst>
              </p:cNvPr>
              <p:cNvSpPr/>
              <p:nvPr/>
            </p:nvSpPr>
            <p:spPr>
              <a:xfrm>
                <a:off x="7478507" y="4856506"/>
                <a:ext cx="78448" cy="784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96418D5-BFE0-404D-808B-1C2DFF82ECA0}"/>
                  </a:ext>
                </a:extLst>
              </p:cNvPr>
              <p:cNvSpPr/>
              <p:nvPr/>
            </p:nvSpPr>
            <p:spPr>
              <a:xfrm>
                <a:off x="7389707" y="4950902"/>
                <a:ext cx="78448" cy="784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B2A79FF-4F50-46A3-8B3C-E1D313C1F076}"/>
                  </a:ext>
                </a:extLst>
              </p:cNvPr>
              <p:cNvSpPr/>
              <p:nvPr/>
            </p:nvSpPr>
            <p:spPr>
              <a:xfrm>
                <a:off x="7296550" y="5041849"/>
                <a:ext cx="78448" cy="784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BEA0A8D-A893-47A3-A74D-0E9FC6FF8B07}"/>
                  </a:ext>
                </a:extLst>
              </p:cNvPr>
              <p:cNvGrpSpPr/>
              <p:nvPr/>
            </p:nvGrpSpPr>
            <p:grpSpPr>
              <a:xfrm>
                <a:off x="4843412" y="1938461"/>
                <a:ext cx="3545195" cy="2910268"/>
                <a:chOff x="4843412" y="1938461"/>
                <a:chExt cx="3545195" cy="2910268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6E51799-D095-40B4-B000-77BCDD106B06}"/>
                    </a:ext>
                  </a:extLst>
                </p:cNvPr>
                <p:cNvSpPr/>
                <p:nvPr/>
              </p:nvSpPr>
              <p:spPr>
                <a:xfrm>
                  <a:off x="5655676" y="4587869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5CD0C73-7FA9-4AA8-A901-E79D15044F92}"/>
                    </a:ext>
                  </a:extLst>
                </p:cNvPr>
                <p:cNvSpPr/>
                <p:nvPr/>
              </p:nvSpPr>
              <p:spPr>
                <a:xfrm>
                  <a:off x="5566876" y="4679361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3B31532-6A56-4BF9-A370-29D5A53FBB31}"/>
                    </a:ext>
                  </a:extLst>
                </p:cNvPr>
                <p:cNvSpPr/>
                <p:nvPr/>
              </p:nvSpPr>
              <p:spPr>
                <a:xfrm>
                  <a:off x="5473720" y="4770308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720FE28-B108-4805-94DB-A4DA67F963CB}"/>
                    </a:ext>
                  </a:extLst>
                </p:cNvPr>
                <p:cNvSpPr/>
                <p:nvPr/>
              </p:nvSpPr>
              <p:spPr>
                <a:xfrm>
                  <a:off x="6202634" y="404361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B87052B-AF98-41CC-AFEA-07998FF33A82}"/>
                    </a:ext>
                  </a:extLst>
                </p:cNvPr>
                <p:cNvSpPr/>
                <p:nvPr/>
              </p:nvSpPr>
              <p:spPr>
                <a:xfrm>
                  <a:off x="6113835" y="413510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8922DBA-B5B9-4FEC-B820-FBC0DD060999}"/>
                    </a:ext>
                  </a:extLst>
                </p:cNvPr>
                <p:cNvSpPr/>
                <p:nvPr/>
              </p:nvSpPr>
              <p:spPr>
                <a:xfrm>
                  <a:off x="6020677" y="4226051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C38F784-02FF-4479-AADE-5AD7E6F69EC9}"/>
                    </a:ext>
                  </a:extLst>
                </p:cNvPr>
                <p:cNvSpPr/>
                <p:nvPr/>
              </p:nvSpPr>
              <p:spPr>
                <a:xfrm>
                  <a:off x="5931879" y="4317542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D9D76C9-3891-44AE-B6AB-CCE8E41F4A37}"/>
                    </a:ext>
                  </a:extLst>
                </p:cNvPr>
                <p:cNvSpPr/>
                <p:nvPr/>
              </p:nvSpPr>
              <p:spPr>
                <a:xfrm>
                  <a:off x="5838722" y="4407734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EF60537-5DD3-4718-9754-8C56BECAA1A0}"/>
                    </a:ext>
                  </a:extLst>
                </p:cNvPr>
                <p:cNvSpPr/>
                <p:nvPr/>
              </p:nvSpPr>
              <p:spPr>
                <a:xfrm>
                  <a:off x="5749922" y="4499227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C40F7B6-7350-424A-B7AF-38FA5298ACB9}"/>
                    </a:ext>
                  </a:extLst>
                </p:cNvPr>
                <p:cNvSpPr/>
                <p:nvPr/>
              </p:nvSpPr>
              <p:spPr>
                <a:xfrm>
                  <a:off x="6933183" y="330950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F38DC81-B74B-43C0-AF77-FFBD0BFEC828}"/>
                    </a:ext>
                  </a:extLst>
                </p:cNvPr>
                <p:cNvSpPr/>
                <p:nvPr/>
              </p:nvSpPr>
              <p:spPr>
                <a:xfrm>
                  <a:off x="6844383" y="340099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E679F8A-7DE8-4B3F-8EB3-20B8DDF4DB0B}"/>
                    </a:ext>
                  </a:extLst>
                </p:cNvPr>
                <p:cNvSpPr/>
                <p:nvPr/>
              </p:nvSpPr>
              <p:spPr>
                <a:xfrm>
                  <a:off x="6751227" y="3491941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7D48C61-5EB0-476E-861A-782B73288ED1}"/>
                    </a:ext>
                  </a:extLst>
                </p:cNvPr>
                <p:cNvSpPr/>
                <p:nvPr/>
              </p:nvSpPr>
              <p:spPr>
                <a:xfrm>
                  <a:off x="6662427" y="358343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2BFA02C-ADA4-4B0D-9395-F713AD2A8ED1}"/>
                    </a:ext>
                  </a:extLst>
                </p:cNvPr>
                <p:cNvSpPr/>
                <p:nvPr/>
              </p:nvSpPr>
              <p:spPr>
                <a:xfrm>
                  <a:off x="6569270" y="367362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F8A69D5-DBA2-4BE7-AD77-F58C089C0EB6}"/>
                    </a:ext>
                  </a:extLst>
                </p:cNvPr>
                <p:cNvSpPr/>
                <p:nvPr/>
              </p:nvSpPr>
              <p:spPr>
                <a:xfrm>
                  <a:off x="6480472" y="3765117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653F4D6-A5B4-41BF-A2C2-4451E5E307E1}"/>
                    </a:ext>
                  </a:extLst>
                </p:cNvPr>
                <p:cNvSpPr/>
                <p:nvPr/>
              </p:nvSpPr>
              <p:spPr>
                <a:xfrm>
                  <a:off x="6387314" y="3856062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036A9E7-9686-4077-A6D5-069B1CF9040C}"/>
                    </a:ext>
                  </a:extLst>
                </p:cNvPr>
                <p:cNvSpPr/>
                <p:nvPr/>
              </p:nvSpPr>
              <p:spPr>
                <a:xfrm>
                  <a:off x="6298515" y="394755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985846B7-AC98-494E-BCE6-A7E2F2CE9F23}"/>
                    </a:ext>
                  </a:extLst>
                </p:cNvPr>
                <p:cNvSpPr/>
                <p:nvPr/>
              </p:nvSpPr>
              <p:spPr>
                <a:xfrm>
                  <a:off x="7662097" y="2578872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C98CBAC-61CC-4406-A607-DB4A3E7C4986}"/>
                    </a:ext>
                  </a:extLst>
                </p:cNvPr>
                <p:cNvSpPr/>
                <p:nvPr/>
              </p:nvSpPr>
              <p:spPr>
                <a:xfrm>
                  <a:off x="7573298" y="267036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67CF703-3700-4786-BA40-49797449187A}"/>
                    </a:ext>
                  </a:extLst>
                </p:cNvPr>
                <p:cNvSpPr/>
                <p:nvPr/>
              </p:nvSpPr>
              <p:spPr>
                <a:xfrm>
                  <a:off x="7480140" y="2761310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CEF0711-87CA-4FE7-B22B-DC0079B23F34}"/>
                    </a:ext>
                  </a:extLst>
                </p:cNvPr>
                <p:cNvSpPr/>
                <p:nvPr/>
              </p:nvSpPr>
              <p:spPr>
                <a:xfrm>
                  <a:off x="7391342" y="2852802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F4D5CD0-6B15-48C3-996B-3EBF56A19B51}"/>
                    </a:ext>
                  </a:extLst>
                </p:cNvPr>
                <p:cNvSpPr/>
                <p:nvPr/>
              </p:nvSpPr>
              <p:spPr>
                <a:xfrm>
                  <a:off x="7298184" y="2942994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AE53D0C-18E1-4E32-B315-255FC021B2DA}"/>
                    </a:ext>
                  </a:extLst>
                </p:cNvPr>
                <p:cNvSpPr/>
                <p:nvPr/>
              </p:nvSpPr>
              <p:spPr>
                <a:xfrm>
                  <a:off x="7209385" y="30344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A066119-D558-4F86-8E2B-D00C7342BF8B}"/>
                    </a:ext>
                  </a:extLst>
                </p:cNvPr>
                <p:cNvSpPr/>
                <p:nvPr/>
              </p:nvSpPr>
              <p:spPr>
                <a:xfrm>
                  <a:off x="7116228" y="3122791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293EBE8-5815-4D01-89C0-26707D9E67FB}"/>
                    </a:ext>
                  </a:extLst>
                </p:cNvPr>
                <p:cNvSpPr/>
                <p:nvPr/>
              </p:nvSpPr>
              <p:spPr>
                <a:xfrm>
                  <a:off x="7027429" y="3216924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906DC77-6495-45AC-9884-A09CAF273A84}"/>
                    </a:ext>
                  </a:extLst>
                </p:cNvPr>
                <p:cNvSpPr/>
                <p:nvPr/>
              </p:nvSpPr>
              <p:spPr>
                <a:xfrm>
                  <a:off x="7938299" y="230854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95FD4B-BDA5-4B20-9150-272EF35F763C}"/>
                    </a:ext>
                  </a:extLst>
                </p:cNvPr>
                <p:cNvSpPr/>
                <p:nvPr/>
              </p:nvSpPr>
              <p:spPr>
                <a:xfrm>
                  <a:off x="7845143" y="2398737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70DF53C-C7C1-4F21-BE12-F1BA352E5E49}"/>
                    </a:ext>
                  </a:extLst>
                </p:cNvPr>
                <p:cNvSpPr/>
                <p:nvPr/>
              </p:nvSpPr>
              <p:spPr>
                <a:xfrm>
                  <a:off x="7756343" y="2490230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3861672-7C5D-43B4-A10B-D97E624077D6}"/>
                    </a:ext>
                  </a:extLst>
                </p:cNvPr>
                <p:cNvSpPr/>
                <p:nvPr/>
              </p:nvSpPr>
              <p:spPr>
                <a:xfrm>
                  <a:off x="4843412" y="330625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104A212-2EDE-4E88-B3DB-D4F49CE7B547}"/>
                    </a:ext>
                  </a:extLst>
                </p:cNvPr>
                <p:cNvSpPr/>
                <p:nvPr/>
              </p:nvSpPr>
              <p:spPr>
                <a:xfrm>
                  <a:off x="5022425" y="31221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63D410E-3CDC-4A6D-B0C0-D10808403A30}"/>
                    </a:ext>
                  </a:extLst>
                </p:cNvPr>
                <p:cNvSpPr/>
                <p:nvPr/>
              </p:nvSpPr>
              <p:spPr>
                <a:xfrm>
                  <a:off x="4933625" y="321367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3DDF99D-3136-42B0-BFAE-B15C3F6AA7D5}"/>
                    </a:ext>
                  </a:extLst>
                </p:cNvPr>
                <p:cNvSpPr/>
                <p:nvPr/>
              </p:nvSpPr>
              <p:spPr>
                <a:xfrm>
                  <a:off x="5387426" y="2752771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3617F336-E780-4903-A020-4939D6B491FB}"/>
                    </a:ext>
                  </a:extLst>
                </p:cNvPr>
                <p:cNvSpPr/>
                <p:nvPr/>
              </p:nvSpPr>
              <p:spPr>
                <a:xfrm>
                  <a:off x="5298628" y="284716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C1D596B-581A-4B11-AA68-47FFC495A6CF}"/>
                    </a:ext>
                  </a:extLst>
                </p:cNvPr>
                <p:cNvSpPr/>
                <p:nvPr/>
              </p:nvSpPr>
              <p:spPr>
                <a:xfrm>
                  <a:off x="5205470" y="2938112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AD1E9F2-32AE-4199-9AD6-E54D60FD334F}"/>
                    </a:ext>
                  </a:extLst>
                </p:cNvPr>
                <p:cNvSpPr/>
                <p:nvPr/>
              </p:nvSpPr>
              <p:spPr>
                <a:xfrm>
                  <a:off x="5116672" y="3029604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8AA18B6-6216-4F6E-8866-ACBAE0497BA7}"/>
                    </a:ext>
                  </a:extLst>
                </p:cNvPr>
                <p:cNvSpPr/>
                <p:nvPr/>
              </p:nvSpPr>
              <p:spPr>
                <a:xfrm>
                  <a:off x="8028460" y="230815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0347A5E-7280-4556-B937-FDA2F7CCEA3C}"/>
                    </a:ext>
                  </a:extLst>
                </p:cNvPr>
                <p:cNvSpPr/>
                <p:nvPr/>
              </p:nvSpPr>
              <p:spPr>
                <a:xfrm>
                  <a:off x="8028460" y="22088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15E19AE-067F-4E1A-9FE2-156B7740E283}"/>
                    </a:ext>
                  </a:extLst>
                </p:cNvPr>
                <p:cNvSpPr/>
                <p:nvPr/>
              </p:nvSpPr>
              <p:spPr>
                <a:xfrm>
                  <a:off x="8212911" y="2029560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4E1D0E8-3F4E-420B-A9FE-106465EBBC50}"/>
                    </a:ext>
                  </a:extLst>
                </p:cNvPr>
                <p:cNvSpPr/>
                <p:nvPr/>
              </p:nvSpPr>
              <p:spPr>
                <a:xfrm>
                  <a:off x="8124931" y="212032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161B39E-681B-44E0-925D-D690FDC41F14}"/>
                    </a:ext>
                  </a:extLst>
                </p:cNvPr>
                <p:cNvSpPr/>
                <p:nvPr/>
              </p:nvSpPr>
              <p:spPr>
                <a:xfrm>
                  <a:off x="8310158" y="194136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EB378799-6D88-464E-9F93-5C32AF41F31A}"/>
                    </a:ext>
                  </a:extLst>
                </p:cNvPr>
                <p:cNvSpPr/>
                <p:nvPr/>
              </p:nvSpPr>
              <p:spPr>
                <a:xfrm>
                  <a:off x="8124931" y="230815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8A8C8D3-45AF-4E08-9F79-187E8A67683C}"/>
                    </a:ext>
                  </a:extLst>
                </p:cNvPr>
                <p:cNvSpPr/>
                <p:nvPr/>
              </p:nvSpPr>
              <p:spPr>
                <a:xfrm>
                  <a:off x="8212911" y="230815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C380AC8-FE70-440F-9278-76B422814E1B}"/>
                    </a:ext>
                  </a:extLst>
                </p:cNvPr>
                <p:cNvSpPr/>
                <p:nvPr/>
              </p:nvSpPr>
              <p:spPr>
                <a:xfrm>
                  <a:off x="8310158" y="230815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C1164C3-E71F-4367-A017-2E3AA9AA34DF}"/>
                    </a:ext>
                  </a:extLst>
                </p:cNvPr>
                <p:cNvSpPr/>
                <p:nvPr/>
              </p:nvSpPr>
              <p:spPr>
                <a:xfrm>
                  <a:off x="8124931" y="22088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AA8092A-0117-4487-8357-48BE742A7F51}"/>
                    </a:ext>
                  </a:extLst>
                </p:cNvPr>
                <p:cNvSpPr/>
                <p:nvPr/>
              </p:nvSpPr>
              <p:spPr>
                <a:xfrm>
                  <a:off x="8212911" y="22088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73F47AA-4A8A-42F9-B370-2C3A0F7C3827}"/>
                    </a:ext>
                  </a:extLst>
                </p:cNvPr>
                <p:cNvSpPr/>
                <p:nvPr/>
              </p:nvSpPr>
              <p:spPr>
                <a:xfrm>
                  <a:off x="8310158" y="22088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774DCB6-26E5-42CF-92B1-8F69E3200E06}"/>
                    </a:ext>
                  </a:extLst>
                </p:cNvPr>
                <p:cNvSpPr/>
                <p:nvPr/>
              </p:nvSpPr>
              <p:spPr>
                <a:xfrm>
                  <a:off x="8310159" y="212032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42E0286-1E34-48C5-B2E0-671289E89CB0}"/>
                    </a:ext>
                  </a:extLst>
                </p:cNvPr>
                <p:cNvSpPr/>
                <p:nvPr/>
              </p:nvSpPr>
              <p:spPr>
                <a:xfrm>
                  <a:off x="8212914" y="212032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46F8300-017C-4D60-9373-CF75A2DD674C}"/>
                    </a:ext>
                  </a:extLst>
                </p:cNvPr>
                <p:cNvSpPr/>
                <p:nvPr/>
              </p:nvSpPr>
              <p:spPr>
                <a:xfrm>
                  <a:off x="8310159" y="2029560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DF164F80-4779-42B2-A3A0-02A24963E12E}"/>
                    </a:ext>
                  </a:extLst>
                </p:cNvPr>
                <p:cNvSpPr/>
                <p:nvPr/>
              </p:nvSpPr>
              <p:spPr>
                <a:xfrm rot="10800000">
                  <a:off x="8212907" y="194136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491301D-D91C-4BE3-975F-F2BA709A94B1}"/>
                    </a:ext>
                  </a:extLst>
                </p:cNvPr>
                <p:cNvSpPr/>
                <p:nvPr/>
              </p:nvSpPr>
              <p:spPr>
                <a:xfrm rot="10800000">
                  <a:off x="8124925" y="194136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D02DC57-84E2-4994-BEE5-D86B5B715126}"/>
                    </a:ext>
                  </a:extLst>
                </p:cNvPr>
                <p:cNvSpPr/>
                <p:nvPr/>
              </p:nvSpPr>
              <p:spPr>
                <a:xfrm rot="10800000">
                  <a:off x="8028455" y="1941363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488F3975-2111-4A80-93E3-3FBDE4BD9B48}"/>
                    </a:ext>
                  </a:extLst>
                </p:cNvPr>
                <p:cNvSpPr/>
                <p:nvPr/>
              </p:nvSpPr>
              <p:spPr>
                <a:xfrm rot="10800000">
                  <a:off x="8124933" y="2029560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223D44C-2AD2-47B4-BD8B-A59B0EB64D87}"/>
                    </a:ext>
                  </a:extLst>
                </p:cNvPr>
                <p:cNvSpPr/>
                <p:nvPr/>
              </p:nvSpPr>
              <p:spPr>
                <a:xfrm rot="10800000">
                  <a:off x="8028458" y="2029560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E002528-FB98-45CD-8EBF-72FA97F3400B}"/>
                    </a:ext>
                  </a:extLst>
                </p:cNvPr>
                <p:cNvSpPr/>
                <p:nvPr/>
              </p:nvSpPr>
              <p:spPr>
                <a:xfrm rot="10800000">
                  <a:off x="8028449" y="2120326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A3DB205-284A-43F5-9B8D-A49A00B92922}"/>
                    </a:ext>
                  </a:extLst>
                </p:cNvPr>
                <p:cNvSpPr/>
                <p:nvPr/>
              </p:nvSpPr>
              <p:spPr>
                <a:xfrm rot="10800000">
                  <a:off x="8028441" y="2308157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390E92E-B4DD-4626-B9BF-E52B6F8F11D4}"/>
                    </a:ext>
                  </a:extLst>
                </p:cNvPr>
                <p:cNvSpPr/>
                <p:nvPr/>
              </p:nvSpPr>
              <p:spPr>
                <a:xfrm>
                  <a:off x="7941050" y="2208887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B659F70-2133-40F8-930F-C9ACFF2F66CE}"/>
                    </a:ext>
                  </a:extLst>
                </p:cNvPr>
                <p:cNvSpPr/>
                <p:nvPr/>
              </p:nvSpPr>
              <p:spPr>
                <a:xfrm>
                  <a:off x="7941050" y="2117787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ECD4E16-161C-4A12-8FAA-3E927E938BAA}"/>
                    </a:ext>
                  </a:extLst>
                </p:cNvPr>
                <p:cNvSpPr/>
                <p:nvPr/>
              </p:nvSpPr>
              <p:spPr>
                <a:xfrm rot="10800000">
                  <a:off x="7941050" y="1938461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D7177CA-3983-4C4C-9596-B509A10D0F46}"/>
                    </a:ext>
                  </a:extLst>
                </p:cNvPr>
                <p:cNvSpPr/>
                <p:nvPr/>
              </p:nvSpPr>
              <p:spPr>
                <a:xfrm rot="10800000">
                  <a:off x="7941052" y="2029224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F769AA8-2060-4400-9159-D66941CB66BB}"/>
                    </a:ext>
                  </a:extLst>
                </p:cNvPr>
                <p:cNvSpPr/>
                <p:nvPr/>
              </p:nvSpPr>
              <p:spPr>
                <a:xfrm rot="10800000">
                  <a:off x="7941011" y="2208885"/>
                  <a:ext cx="78448" cy="78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450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86200" y="232794"/>
            <a:ext cx="8153400" cy="1401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Whole genome DNA dot plot comparison of two Streptococcus species</a:t>
            </a:r>
            <a:br>
              <a:rPr lang="en-US" dirty="0"/>
            </a:br>
            <a:r>
              <a:rPr lang="en-US" sz="2200" dirty="0"/>
              <a:t>from the MUMmer3 Manual</a:t>
            </a:r>
            <a:br>
              <a:rPr lang="en-US" dirty="0"/>
            </a:br>
            <a:r>
              <a:rPr lang="en-US" sz="2200" dirty="0">
                <a:hlinkClick r:id="rId3"/>
              </a:rPr>
              <a:t>http://mummer.sourceforge.net/manual/#promer</a:t>
            </a:r>
            <a:r>
              <a:rPr lang="en-US" sz="2200" dirty="0"/>
              <a:t> 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43100"/>
            <a:ext cx="6667500" cy="4686300"/>
          </a:xfrm>
          <a:noFill/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8458200" y="1981201"/>
            <a:ext cx="1905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u="sng" dirty="0"/>
              <a:t>DNA homology can be very low </a:t>
            </a:r>
            <a:r>
              <a:rPr lang="en-US" dirty="0"/>
              <a:t>even between two bacterial species in the same genus; can't determine </a:t>
            </a:r>
            <a:r>
              <a:rPr lang="en-US" dirty="0" err="1"/>
              <a:t>synteny</a:t>
            </a:r>
            <a:r>
              <a:rPr lang="en-US" dirty="0"/>
              <a:t> by DNA comparison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contrasts with mammals where </a:t>
            </a:r>
            <a:r>
              <a:rPr lang="en-US" dirty="0" err="1"/>
              <a:t>synteny</a:t>
            </a:r>
            <a:r>
              <a:rPr lang="en-US" dirty="0"/>
              <a:t> is clear across all species</a:t>
            </a:r>
          </a:p>
        </p:txBody>
      </p:sp>
    </p:spTree>
    <p:extLst>
      <p:ext uri="{BB962C8B-B14F-4D97-AF65-F5344CB8AC3E}">
        <p14:creationId xmlns:p14="http://schemas.microsoft.com/office/powerpoint/2010/main" val="196876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10972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Comparison of the two Strep genomes at the protein level (six-frame translation of both genomes) – also using </a:t>
            </a:r>
            <a:r>
              <a:rPr lang="en-US" sz="2800" dirty="0" err="1"/>
              <a:t>MUMmer</a:t>
            </a:r>
            <a:br>
              <a:rPr lang="en-US" sz="2800" dirty="0"/>
            </a:br>
            <a:r>
              <a:rPr lang="en-US" sz="2800" dirty="0"/>
              <a:t>Why are there 2 diagonals?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866900"/>
            <a:ext cx="6686550" cy="4686300"/>
          </a:xfrm>
          <a:noFill/>
        </p:spPr>
      </p:pic>
    </p:spTree>
    <p:extLst>
      <p:ext uri="{BB962C8B-B14F-4D97-AF65-F5344CB8AC3E}">
        <p14:creationId xmlns:p14="http://schemas.microsoft.com/office/powerpoint/2010/main" val="404104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MUMmer</a:t>
            </a:r>
            <a:br>
              <a:rPr lang="en-US"/>
            </a:br>
            <a:r>
              <a:rPr lang="en-US" sz="2800">
                <a:hlinkClick r:id="rId3"/>
              </a:rPr>
              <a:t>http://mummer.sourceforge.net/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Performs rapid </a:t>
            </a:r>
            <a:r>
              <a:rPr lang="en-US" u="sng" dirty="0"/>
              <a:t>alignments</a:t>
            </a:r>
            <a:r>
              <a:rPr lang="en-US" dirty="0"/>
              <a:t> of DNA and protein</a:t>
            </a:r>
          </a:p>
          <a:p>
            <a:pPr>
              <a:defRPr/>
            </a:pPr>
            <a:r>
              <a:rPr lang="en-US" dirty="0"/>
              <a:t>Whole genome alignments of prokaryote and fungal genomes</a:t>
            </a:r>
          </a:p>
          <a:p>
            <a:pPr>
              <a:defRPr/>
            </a:pPr>
            <a:r>
              <a:rPr lang="en-US" dirty="0"/>
              <a:t>30 Mb fungal genome takes ~ 2 min forward and reverse (should be faster now on modern machines)</a:t>
            </a:r>
          </a:p>
          <a:p>
            <a:pPr>
              <a:defRPr/>
            </a:pPr>
            <a:r>
              <a:rPr lang="en-US" dirty="0"/>
              <a:t>Can do complete mammalian chromosomes</a:t>
            </a:r>
          </a:p>
          <a:p>
            <a:pPr>
              <a:defRPr/>
            </a:pPr>
            <a:r>
              <a:rPr lang="en-US" dirty="0"/>
              <a:t>Can align based on 6-frame translations</a:t>
            </a:r>
          </a:p>
          <a:p>
            <a:pPr>
              <a:defRPr/>
            </a:pPr>
            <a:r>
              <a:rPr lang="en-US" dirty="0"/>
              <a:t>Uses suffix trees to perform the alignments – we will return to this later in the term when we consider sequence search and alignment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9818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Bacterial Genomics, Community Structure and </a:t>
            </a:r>
            <a:r>
              <a:rPr lang="en-US" dirty="0" err="1"/>
              <a:t>Metagenomics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sample such as soil or intestinal material, what would you like to learn about the bacterial population?</a:t>
            </a:r>
          </a:p>
          <a:p>
            <a:pPr lvl="1"/>
            <a:r>
              <a:rPr lang="en-US" dirty="0"/>
              <a:t>What kinds of bacteria (phyla, species)</a:t>
            </a:r>
          </a:p>
          <a:p>
            <a:pPr lvl="2"/>
            <a:r>
              <a:rPr lang="en-US" dirty="0"/>
              <a:t>How much is bacterial, how much other sources</a:t>
            </a:r>
          </a:p>
          <a:p>
            <a:pPr lvl="1"/>
            <a:r>
              <a:rPr lang="en-US" dirty="0"/>
              <a:t>Proportions of species in populations</a:t>
            </a:r>
          </a:p>
          <a:p>
            <a:pPr lvl="1"/>
            <a:r>
              <a:rPr lang="en-US" dirty="0"/>
              <a:t>What genes are present, individually or in population</a:t>
            </a:r>
          </a:p>
          <a:p>
            <a:pPr lvl="1"/>
            <a:r>
              <a:rPr lang="en-US" dirty="0"/>
              <a:t>What genes are expressed</a:t>
            </a:r>
          </a:p>
          <a:p>
            <a:pPr lvl="1"/>
            <a:r>
              <a:rPr lang="en-US" dirty="0"/>
              <a:t>Comparison of samples, different conditions</a:t>
            </a:r>
          </a:p>
          <a:p>
            <a:pPr lvl="1"/>
            <a:r>
              <a:rPr lang="en-US" dirty="0"/>
              <a:t>Interactions, host, disease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12902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C0F636-DE78-4064-B6F7-4ABFA6A3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Bacterial DNA is primarily contained in a single circular </a:t>
            </a:r>
            <a:r>
              <a:rPr lang="en-US" i="1" dirty="0"/>
              <a:t>chromosome</a:t>
            </a:r>
            <a:r>
              <a:rPr lang="en-US" dirty="0"/>
              <a:t> within a structure called the </a:t>
            </a:r>
            <a:r>
              <a:rPr lang="en-US" i="1" dirty="0"/>
              <a:t>nucleoid</a:t>
            </a:r>
            <a:r>
              <a:rPr lang="en-US" dirty="0"/>
              <a:t>.</a:t>
            </a:r>
          </a:p>
          <a:p>
            <a:r>
              <a:rPr lang="en-US" dirty="0"/>
              <a:t>Bacteria can also contain </a:t>
            </a:r>
            <a:r>
              <a:rPr lang="en-US" i="1" dirty="0"/>
              <a:t>plasmids </a:t>
            </a:r>
            <a:r>
              <a:rPr lang="en-US" dirty="0"/>
              <a:t>which are also circular but can be passed between individual bacterial cells through </a:t>
            </a:r>
            <a:r>
              <a:rPr lang="en-US" i="1" dirty="0"/>
              <a:t>conjugation</a:t>
            </a:r>
            <a:r>
              <a:rPr lang="en-US" dirty="0"/>
              <a:t>. </a:t>
            </a:r>
          </a:p>
          <a:p>
            <a:r>
              <a:rPr lang="en-US" dirty="0"/>
              <a:t>Both the bacterial chromosome and resident plasmids contain origins of replication, thus replicating themselves independently</a:t>
            </a:r>
          </a:p>
          <a:p>
            <a:r>
              <a:rPr lang="en-US" dirty="0"/>
              <a:t>Plasmids are an important tool for molecular biology as they can impart markers for experiments (e.g. antibiotic resistance).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D17C99-B2A8-4B3B-A106-A1C927C7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Bacterial DNA</a:t>
            </a:r>
          </a:p>
        </p:txBody>
      </p:sp>
    </p:spTree>
    <p:extLst>
      <p:ext uri="{BB962C8B-B14F-4D97-AF65-F5344CB8AC3E}">
        <p14:creationId xmlns:p14="http://schemas.microsoft.com/office/powerpoint/2010/main" val="419193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1181100"/>
            <a:ext cx="4848446" cy="52578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400" dirty="0"/>
              <a:t>Horizontal gene transfer (HGT) is the transfer of DNA (specifically, genes) between bacterial species. It is very common in bacteria – red lines indicate HGT; Bacteria occupy a web, not a tree.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HGT is one of the primary avenues by which antibiotic resistance can spread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Vastly complicates the definition of species when genes are flowing so freely - not limited to lineal descent.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1638300"/>
            <a:ext cx="5435600" cy="4525962"/>
          </a:xfrm>
          <a:noFill/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6629400" y="6215653"/>
            <a:ext cx="548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/>
              <a:t>Kunin</a:t>
            </a:r>
            <a:r>
              <a:rPr lang="en-US" dirty="0"/>
              <a:t>, et al., </a:t>
            </a:r>
            <a:r>
              <a:rPr lang="en-US" i="1" dirty="0"/>
              <a:t>Genome Res. 2005 15: 954-959</a:t>
            </a:r>
            <a:endParaRPr lang="en-US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419753" y="991969"/>
            <a:ext cx="3905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Red lines indicate major paths of horizontal gene transfer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9AE6F0-0DE7-4FD4-B1D9-35BEC132F67E}"/>
              </a:ext>
            </a:extLst>
          </p:cNvPr>
          <p:cNvSpPr txBox="1">
            <a:spLocks/>
          </p:cNvSpPr>
          <p:nvPr/>
        </p:nvSpPr>
        <p:spPr>
          <a:xfrm>
            <a:off x="990600" y="26134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Horizontal Gene Transfer</a:t>
            </a:r>
          </a:p>
        </p:txBody>
      </p:sp>
    </p:spTree>
    <p:extLst>
      <p:ext uri="{BB962C8B-B14F-4D97-AF65-F5344CB8AC3E}">
        <p14:creationId xmlns:p14="http://schemas.microsoft.com/office/powerpoint/2010/main" val="297149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263174-664E-415A-AFE9-53363F96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Bacteria typically have multiple open read frames (ORFs) for each transcribed mRNA. Thus, they are </a:t>
            </a:r>
            <a:r>
              <a:rPr lang="en-US" i="1" dirty="0"/>
              <a:t>polycistronic </a:t>
            </a:r>
            <a:r>
              <a:rPr lang="en-US" dirty="0"/>
              <a:t>and make up </a:t>
            </a:r>
            <a:r>
              <a:rPr lang="en-US" i="1" dirty="0"/>
              <a:t>operons</a:t>
            </a:r>
            <a:r>
              <a:rPr lang="en-US" dirty="0"/>
              <a:t>. </a:t>
            </a:r>
          </a:p>
          <a:p>
            <a:r>
              <a:rPr lang="en-US" dirty="0"/>
              <a:t>Each ORF is translated independently using their own translational start sites (Ribosome Binding Site / Shine-</a:t>
            </a:r>
            <a:r>
              <a:rPr lang="en-US" dirty="0" err="1"/>
              <a:t>Delgarno</a:t>
            </a:r>
            <a:r>
              <a:rPr lang="en-US" dirty="0"/>
              <a:t>) and independent stop codons.</a:t>
            </a:r>
          </a:p>
          <a:p>
            <a:r>
              <a:rPr lang="en-US" dirty="0"/>
              <a:t>Both transcription and translation are done together as there is no need to transport mRNA to cytoplasm (as with Eukaryotes)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944E20-5E35-4F21-B9B0-4EF009C7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Bacterial Gene Structure</a:t>
            </a:r>
          </a:p>
        </p:txBody>
      </p:sp>
    </p:spTree>
    <p:extLst>
      <p:ext uri="{BB962C8B-B14F-4D97-AF65-F5344CB8AC3E}">
        <p14:creationId xmlns:p14="http://schemas.microsoft.com/office/powerpoint/2010/main" val="353507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E3EEE-C8B8-4FA4-8E8B-CFBE4D22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i="1" dirty="0"/>
              <a:t>: lac </a:t>
            </a:r>
            <a:r>
              <a:rPr lang="en-US" dirty="0"/>
              <a:t>operon</a:t>
            </a:r>
          </a:p>
        </p:txBody>
      </p:sp>
      <p:pic>
        <p:nvPicPr>
          <p:cNvPr id="1026" name="Picture 2" descr="2.png">
            <a:extLst>
              <a:ext uri="{FF2B5EF4-FFF2-40B4-BE49-F238E27FC236}">
                <a16:creationId xmlns:a16="http://schemas.microsoft.com/office/drawing/2014/main" id="{D627FD32-AC86-4A87-8E01-F314444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4" y="1524000"/>
            <a:ext cx="6223706" cy="49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.png">
            <a:extLst>
              <a:ext uri="{FF2B5EF4-FFF2-40B4-BE49-F238E27FC236}">
                <a16:creationId xmlns:a16="http://schemas.microsoft.com/office/drawing/2014/main" id="{22852FC0-145A-4A51-BDD3-32104FF59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09800"/>
            <a:ext cx="4965245" cy="33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EEA34-D2F5-4BA8-9772-A19876D8258E}"/>
              </a:ext>
            </a:extLst>
          </p:cNvPr>
          <p:cNvSpPr txBox="1"/>
          <p:nvPr/>
        </p:nvSpPr>
        <p:spPr>
          <a:xfrm>
            <a:off x="7266484" y="6581001"/>
            <a:ext cx="4925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Sanders and Bowman. </a:t>
            </a:r>
            <a:r>
              <a:rPr lang="en-US" sz="1200" i="1" dirty="0"/>
              <a:t>Genetic Analysis: An Integrated Approach</a:t>
            </a:r>
            <a:r>
              <a:rPr lang="en-US" sz="1200" dirty="0"/>
              <a:t>. 2</a:t>
            </a:r>
            <a:r>
              <a:rPr lang="en-US" sz="1200" baseline="30000" dirty="0"/>
              <a:t>nd</a:t>
            </a:r>
            <a:r>
              <a:rPr lang="en-US" sz="1200" dirty="0"/>
              <a:t> edition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DD1380-E647-44A3-9096-CF5764A3A6F7}"/>
              </a:ext>
            </a:extLst>
          </p:cNvPr>
          <p:cNvSpPr/>
          <p:nvPr/>
        </p:nvSpPr>
        <p:spPr>
          <a:xfrm>
            <a:off x="5024120" y="5659120"/>
            <a:ext cx="381000" cy="132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78C006-54B8-4A12-989B-9310F99ED704}"/>
              </a:ext>
            </a:extLst>
          </p:cNvPr>
          <p:cNvCxnSpPr/>
          <p:nvPr/>
        </p:nvCxnSpPr>
        <p:spPr>
          <a:xfrm flipV="1">
            <a:off x="5410200" y="3657600"/>
            <a:ext cx="2743200" cy="198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8BF2-5793-438E-946E-2E8C2289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B78A1-151A-483F-8720-2D2E1980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Because bacteria are microscopic and have simple morphologies, we tend to overlook them … unless they make us sick</a:t>
            </a:r>
          </a:p>
          <a:p>
            <a:r>
              <a:rPr lang="en-US" dirty="0"/>
              <a:t>They have a huge impact on the environment and host organisms</a:t>
            </a:r>
          </a:p>
          <a:p>
            <a:r>
              <a:rPr lang="en-US" dirty="0"/>
              <a:t>Even though they are single-cell organisms, they live in close association with each other in communities and have extensive interactions with their hosts, other microbes (biofilms), and the environment</a:t>
            </a:r>
          </a:p>
          <a:p>
            <a:r>
              <a:rPr lang="en-US" dirty="0"/>
              <a:t>Complex systems, feedback</a:t>
            </a:r>
          </a:p>
          <a:p>
            <a:r>
              <a:rPr lang="en-US" dirty="0"/>
              <a:t>In the lab, we have tended to study them as single species, but that is not how they occur in 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Microbial Interactions are Complex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00201"/>
            <a:ext cx="5022850" cy="4525963"/>
          </a:xfrm>
          <a:noFill/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810000" y="61722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SCIENCE VOL 324 29 MAY 2009 1150-1151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26351" y="2667001"/>
            <a:ext cx="793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Epibiont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00" y="5638801"/>
            <a:ext cx="831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Epibiont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781800" y="3352801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Central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bacterium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7315200" y="1447801"/>
            <a:ext cx="3124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 dirty="0" err="1"/>
              <a:t>Chlorochromatium</a:t>
            </a:r>
            <a:r>
              <a:rPr lang="en-US" i="1" dirty="0"/>
              <a:t> </a:t>
            </a:r>
            <a:r>
              <a:rPr lang="en-US" i="1" dirty="0" err="1"/>
              <a:t>aggregatum</a:t>
            </a:r>
            <a:r>
              <a:rPr lang="en-US" i="1" dirty="0"/>
              <a:t> </a:t>
            </a:r>
            <a:r>
              <a:rPr lang="en-US" dirty="0"/>
              <a:t>– composed of two bacteria: central, motile species and photosynthetic </a:t>
            </a:r>
            <a:r>
              <a:rPr lang="en-US" dirty="0" err="1"/>
              <a:t>epibionts</a:t>
            </a:r>
            <a:r>
              <a:rPr lang="en-US" dirty="0"/>
              <a:t>. The motile bacteria moves the group to the best environment, and the </a:t>
            </a:r>
            <a:r>
              <a:rPr lang="en-US" dirty="0" err="1"/>
              <a:t>epibionts</a:t>
            </a:r>
            <a:r>
              <a:rPr lang="en-US" dirty="0"/>
              <a:t> appear to feed the central bacteria fixed organic carbon (energy source). The bacteria are connected by periplasmic tubes (periplasm – space between cell membrane and cell wall).</a:t>
            </a:r>
          </a:p>
        </p:txBody>
      </p:sp>
    </p:spTree>
    <p:extLst>
      <p:ext uri="{BB962C8B-B14F-4D97-AF65-F5344CB8AC3E}">
        <p14:creationId xmlns:p14="http://schemas.microsoft.com/office/powerpoint/2010/main" val="152667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Bacteria are intimately involved in soil chemistry and the growth of plants</a:t>
            </a:r>
          </a:p>
          <a:p>
            <a:pPr lvl="1"/>
            <a:r>
              <a:rPr lang="en-US" dirty="0"/>
              <a:t>Legume symbionts, Nitrogen fixation</a:t>
            </a:r>
          </a:p>
          <a:p>
            <a:pPr lvl="1"/>
            <a:r>
              <a:rPr lang="en-US" dirty="0"/>
              <a:t>Chemical cycles</a:t>
            </a:r>
          </a:p>
          <a:p>
            <a:r>
              <a:rPr lang="en-US" dirty="0"/>
              <a:t>Prochlorococcus marina </a:t>
            </a:r>
          </a:p>
          <a:p>
            <a:pPr lvl="1"/>
            <a:r>
              <a:rPr lang="en-US" dirty="0"/>
              <a:t>Smallest free-living phototroph</a:t>
            </a:r>
          </a:p>
          <a:p>
            <a:pPr lvl="1"/>
            <a:r>
              <a:rPr lang="en-US" dirty="0"/>
              <a:t>~10</a:t>
            </a:r>
            <a:r>
              <a:rPr lang="en-US" baseline="30000" dirty="0"/>
              <a:t>5</a:t>
            </a:r>
            <a:r>
              <a:rPr lang="en-US" dirty="0"/>
              <a:t>/ml in ocean water</a:t>
            </a:r>
          </a:p>
          <a:p>
            <a:pPr lvl="1"/>
            <a:r>
              <a:rPr lang="en-US" dirty="0"/>
              <a:t>Estimated to be responsible for ~25% O</a:t>
            </a:r>
            <a:r>
              <a:rPr lang="en-US" baseline="-25000" dirty="0"/>
              <a:t>2</a:t>
            </a:r>
            <a:r>
              <a:rPr lang="en-US" dirty="0"/>
              <a:t> production by photosynthesis</a:t>
            </a:r>
          </a:p>
          <a:p>
            <a:pPr lvl="2"/>
            <a:r>
              <a:rPr lang="en-US" dirty="0" err="1"/>
              <a:t>Zehr</a:t>
            </a:r>
            <a:r>
              <a:rPr lang="en-US" dirty="0"/>
              <a:t> et al., 2017, Science 357:646</a:t>
            </a:r>
          </a:p>
        </p:txBody>
      </p:sp>
    </p:spTree>
    <p:extLst>
      <p:ext uri="{BB962C8B-B14F-4D97-AF65-F5344CB8AC3E}">
        <p14:creationId xmlns:p14="http://schemas.microsoft.com/office/powerpoint/2010/main" val="252130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Triple Threat: New Pneumonia Is Drug-Resistant, Deadly And Contagious</a:t>
            </a:r>
          </a:p>
          <a:p>
            <a:r>
              <a:rPr lang="en-US" sz="2000" dirty="0"/>
              <a:t>"Doctors in Hangzhou in southeastern China have detected a </a:t>
            </a:r>
            <a:r>
              <a:rPr lang="en-US" sz="2000" dirty="0" err="1"/>
              <a:t>a</a:t>
            </a:r>
            <a:r>
              <a:rPr lang="en-US" sz="2000" dirty="0"/>
              <a:t> type of pneumonia that is both highly drug-resistant and very deadly. It also spreads easily. The bacterium — a type of </a:t>
            </a:r>
            <a:r>
              <a:rPr lang="en-US" sz="2000" i="1" dirty="0" err="1"/>
              <a:t>Klebsiella</a:t>
            </a:r>
            <a:r>
              <a:rPr lang="en-US" sz="2000" i="1" dirty="0"/>
              <a:t> pneumoniae — </a:t>
            </a:r>
            <a:r>
              <a:rPr lang="en-US" sz="2000" dirty="0"/>
              <a:t>killed five people in an intensive care unit in Hangzhou in 2016, researchers </a:t>
            </a:r>
            <a:r>
              <a:rPr lang="en-US" sz="2000" dirty="0">
                <a:hlinkClick r:id="rId3"/>
              </a:rPr>
              <a:t>reported</a:t>
            </a:r>
            <a:r>
              <a:rPr lang="en-US" sz="2000" dirty="0"/>
              <a:t> Tuesday in the journal </a:t>
            </a:r>
            <a:r>
              <a:rPr lang="en-US" sz="2000" i="1" dirty="0"/>
              <a:t>Lancet Infectious Diseases</a:t>
            </a:r>
            <a:r>
              <a:rPr lang="en-US" sz="2000" dirty="0"/>
              <a:t>." … The microbe can fight off all drugs available in China, Chen says. "We don't have anything in China to stop it," he says. "There is a drug available in the U.S. that should be effective against it, but we haven't tested it yet."</a:t>
            </a:r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968426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http://www.npr.org/sections/goatsandsoda/2017/09/02/547892623/triple-threat-new-pneumonia-is-drug-resistant-deadly-and-contagious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07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High Throughput Sequencing Allowing a New Look at Bacterial Genomics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8229600" cy="5257800"/>
          </a:xfrm>
        </p:spPr>
        <p:txBody>
          <a:bodyPr/>
          <a:lstStyle/>
          <a:p>
            <a:r>
              <a:rPr lang="en-US" sz="2400" dirty="0"/>
              <a:t>Community structure</a:t>
            </a:r>
          </a:p>
          <a:p>
            <a:pPr lvl="1"/>
            <a:r>
              <a:rPr lang="en-US" sz="2000" dirty="0"/>
              <a:t>Interactions between populations of bacterial species, the environment and other organisms – fungi, plant roots, host organisms</a:t>
            </a:r>
          </a:p>
          <a:p>
            <a:pPr lvl="2"/>
            <a:r>
              <a:rPr lang="en-US" sz="1800" dirty="0"/>
              <a:t>Bacteria in nature aren't pure  cultures</a:t>
            </a:r>
          </a:p>
          <a:p>
            <a:r>
              <a:rPr lang="en-US" sz="2400" dirty="0" err="1"/>
              <a:t>Metagenomics</a:t>
            </a:r>
            <a:r>
              <a:rPr lang="en-US" sz="2400" dirty="0"/>
              <a:t> – the total genetic potential of a community</a:t>
            </a:r>
          </a:p>
          <a:p>
            <a:pPr lvl="1"/>
            <a:r>
              <a:rPr lang="en-US" sz="2000" dirty="0"/>
              <a:t>Host-microbe interactions, the human </a:t>
            </a:r>
            <a:r>
              <a:rPr lang="en-US" sz="2000" dirty="0" err="1"/>
              <a:t>microbiome</a:t>
            </a:r>
            <a:endParaRPr lang="en-US" sz="2000" dirty="0"/>
          </a:p>
          <a:p>
            <a:pPr lvl="1"/>
            <a:r>
              <a:rPr lang="en-US" sz="2000" dirty="0"/>
              <a:t>Involvement of bacteria in ecosystems</a:t>
            </a:r>
          </a:p>
          <a:p>
            <a:pPr lvl="1"/>
            <a:r>
              <a:rPr lang="en-US" sz="2000" dirty="0"/>
              <a:t>Geochemical processes – nitrogen cycle, phosphate cycle</a:t>
            </a:r>
          </a:p>
          <a:p>
            <a:r>
              <a:rPr lang="en-US" sz="2400" dirty="0"/>
              <a:t>Sequencing and characterization of novel un-cultured microorganisms</a:t>
            </a:r>
          </a:p>
          <a:p>
            <a:pPr lvl="1"/>
            <a:r>
              <a:rPr lang="en-US" sz="2000" dirty="0"/>
              <a:t>Novel genes and proteins</a:t>
            </a:r>
          </a:p>
          <a:p>
            <a:pPr lvl="1"/>
            <a:r>
              <a:rPr lang="en-US" sz="2000" dirty="0"/>
              <a:t>Bioprospecting - useful enzymes, bioprocesses, </a:t>
            </a:r>
            <a:r>
              <a:rPr lang="en-US" sz="2000" dirty="0" err="1"/>
              <a:t>biochemicals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56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pure cultures were and are important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/>
              <a:t>Allowed study of genetic regulation</a:t>
            </a:r>
          </a:p>
          <a:p>
            <a:pPr lvl="1"/>
            <a:r>
              <a:rPr lang="en-US" dirty="0"/>
              <a:t>Responses not confounded by other organisms</a:t>
            </a:r>
          </a:p>
          <a:p>
            <a:pPr lvl="1"/>
            <a:r>
              <a:rPr lang="en-US" dirty="0"/>
              <a:t>Comparison of parent strain to mutant strain</a:t>
            </a:r>
          </a:p>
          <a:p>
            <a:pPr lvl="1"/>
            <a:r>
              <a:rPr lang="en-US" dirty="0"/>
              <a:t>Can control and manipulate the environment</a:t>
            </a:r>
          </a:p>
          <a:p>
            <a:r>
              <a:rPr lang="en-US" dirty="0"/>
              <a:t>Isolation of components such as enzymes</a:t>
            </a:r>
          </a:p>
          <a:p>
            <a:r>
              <a:rPr lang="en-US" dirty="0"/>
              <a:t>Molecular biology/genetics grew from the study of  bacteria and their viruses (bacteriophage)</a:t>
            </a:r>
          </a:p>
          <a:p>
            <a:pPr lvl="1"/>
            <a:r>
              <a:rPr lang="en-US" dirty="0"/>
              <a:t>Particularly Escherichia coli</a:t>
            </a:r>
          </a:p>
          <a:p>
            <a:pPr lvl="2"/>
            <a:r>
              <a:rPr lang="en-US" dirty="0"/>
              <a:t>Rapid grower (~30 min. doubling time in rich media)</a:t>
            </a:r>
          </a:p>
          <a:p>
            <a:pPr lvl="2"/>
            <a:r>
              <a:rPr lang="en-US" dirty="0"/>
              <a:t>Easily manipulated</a:t>
            </a:r>
          </a:p>
        </p:txBody>
      </p:sp>
    </p:spTree>
    <p:extLst>
      <p:ext uri="{BB962C8B-B14F-4D97-AF65-F5344CB8AC3E}">
        <p14:creationId xmlns:p14="http://schemas.microsoft.com/office/powerpoint/2010/main" val="3166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Koch's Postulates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Establishing that a microorganism causes a disease</a:t>
            </a:r>
          </a:p>
          <a:p>
            <a:pPr lvl="1"/>
            <a:r>
              <a:rPr lang="en-US" dirty="0"/>
              <a:t>Robert Koch and Friedrich </a:t>
            </a:r>
            <a:r>
              <a:rPr lang="en-US" dirty="0" err="1"/>
              <a:t>Loeffler</a:t>
            </a:r>
            <a:r>
              <a:rPr lang="en-US" dirty="0"/>
              <a:t> 1884, Koch 1890</a:t>
            </a:r>
          </a:p>
          <a:p>
            <a:pPr lvl="2"/>
            <a:r>
              <a:rPr lang="en-US" dirty="0"/>
              <a:t>Microorganism must be found in diseased but not healthy animals (later recognized asymptomatic carriers)</a:t>
            </a:r>
          </a:p>
          <a:p>
            <a:pPr lvl="2"/>
            <a:r>
              <a:rPr lang="en-US" dirty="0"/>
              <a:t>Must isolate and culture the microorganism in pure form</a:t>
            </a:r>
          </a:p>
          <a:p>
            <a:pPr lvl="2"/>
            <a:r>
              <a:rPr lang="en-US" dirty="0"/>
              <a:t>Reintroduction of microorganism produces the same disease</a:t>
            </a:r>
          </a:p>
          <a:p>
            <a:pPr lvl="2"/>
            <a:r>
              <a:rPr lang="en-US" dirty="0"/>
              <a:t>Microorganism can be re-isolated from the experimentally infected animals</a:t>
            </a:r>
          </a:p>
          <a:p>
            <a:pPr lvl="1"/>
            <a:r>
              <a:rPr lang="en-US" dirty="0"/>
              <a:t>The gold standard for association of a microorganism and a disease</a:t>
            </a:r>
          </a:p>
          <a:p>
            <a:pPr lvl="1"/>
            <a:r>
              <a:rPr lang="en-US" dirty="0"/>
              <a:t>But the majority of bacteria still can't be cultured under typical lab conditions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6400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http://en.wikipedia.org/wiki/Koch%27s_postulates</a:t>
            </a:r>
          </a:p>
        </p:txBody>
      </p:sp>
    </p:spTree>
    <p:extLst>
      <p:ext uri="{BB962C8B-B14F-4D97-AF65-F5344CB8AC3E}">
        <p14:creationId xmlns:p14="http://schemas.microsoft.com/office/powerpoint/2010/main" val="2528705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RESOURCE_FOLDER" val="C:\Users\remills\Box Sync\Courses\BINF529_Winter2019\Presentations\Session_03\Bacterial_Genomics\"/>
  <p:tag name="ISPRING_PRESENTATION_PATH" val="C:\Users\remills\Box Sync\Courses\BINF529_Winter2019\Presentations\Session_03\Bacterial_Genomics.pptx"/>
  <p:tag name="ISPRING_PROJECT_VERSION" val="9"/>
  <p:tag name="ISPRING_PROJECT_FOLDER_UPDATED" val="1"/>
  <p:tag name="ISPRING_SCREEN_RECS_UPDATED" val="C:\Users\remills\Box Sync\Courses\BINF529_Winter2019\Presentations\Session_03\Bacterial_Genomics\"/>
  <p:tag name="ISPRING_FIRST_PUBLISH" val="1"/>
  <p:tag name="ISPRING_LMS_API_VERSION" val="SCORM 2004 (2nd edition)"/>
  <p:tag name="ISPRING_ULTRA_SCORM_COURSE_ID" val="713D2120-76A7-49FA-A2ED-73E3E9BA984C"/>
  <p:tag name="ISPRING_CMI5_LAUNCH_METHOD" val="any window"/>
  <p:tag name="ISPRINGCLOUDFOLDERID" val="1"/>
  <p:tag name="ISPRINGONLINEFOLDERID" val="1"/>
  <p:tag name="ISPRING_SCORM_RATE_SLIDES" val="0"/>
  <p:tag name="ISPRING_SCORM_PASSING_SCORE" val="100.000000"/>
  <p:tag name="ISPRING_CURRENT_PLAYER_ID" val="universal"/>
  <p:tag name="ISPRING_ULTRA_SCORM_COURCE_TITLE" val="Bacterial_Genomics_3.1_20pts"/>
  <p:tag name="ISPRING_OUTPUT_FOLDER" val="[[&quot;G\bcz{37BE974A-8E82-4344-9460-44740314AC02}&quot;,&quot;C:\\Users\\remills\\Box Sync\\Courses\\BINF529_Winter2019\\SCORM\\Session_03&quot;]]"/>
  <p:tag name="ISPRING_PRESENTATION_TITLE" val="Bacterial_Genomics_3.1_20pts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13665</TotalTime>
  <Words>1585</Words>
  <Application>Microsoft Office PowerPoint</Application>
  <PresentationFormat>Widescreen</PresentationFormat>
  <Paragraphs>159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</vt:lpstr>
      <vt:lpstr>Office Theme</vt:lpstr>
      <vt:lpstr>Bacterial Genomics</vt:lpstr>
      <vt:lpstr>Bacterial Genomics, Community Structure and Metagenomics</vt:lpstr>
      <vt:lpstr>PowerPoint Presentation</vt:lpstr>
      <vt:lpstr>Microbial Interactions are Complex</vt:lpstr>
      <vt:lpstr>Big environmental impact</vt:lpstr>
      <vt:lpstr>Evolving diseases</vt:lpstr>
      <vt:lpstr>High Throughput Sequencing Allowing a New Look at Bacterial Genomics</vt:lpstr>
      <vt:lpstr>Why pure cultures were and are important</vt:lpstr>
      <vt:lpstr>Koch's Postulates</vt:lpstr>
      <vt:lpstr>Bacteria are different from multicellular organisms.  Does the species concept apply?</vt:lpstr>
      <vt:lpstr>PowerPoint Presentation</vt:lpstr>
      <vt:lpstr>Relatedness is usually clear in eukaryotes at the level of chromosome structure, even when chromosome number varies – syntenic (homologous) segments of chromosomes</vt:lpstr>
      <vt:lpstr>Bacterial World Is Incredibly Diverse</vt:lpstr>
      <vt:lpstr>Most bacteria haven't been isolated and cultured</vt:lpstr>
      <vt:lpstr>PowerPoint Presentation</vt:lpstr>
      <vt:lpstr>Dot plots for sequence comparisons</vt:lpstr>
      <vt:lpstr>Whole genome DNA dot plot comparison of two Streptococcus species from the MUMmer3 Manual http://mummer.sourceforge.net/manual/#promer </vt:lpstr>
      <vt:lpstr>Comparison of the two Strep genomes at the protein level (six-frame translation of both genomes) – also using MUMmer Why are there 2 diagonals?</vt:lpstr>
      <vt:lpstr>Note on MUMmer http://mummer.sourceforge.net/</vt:lpstr>
      <vt:lpstr>Bacterial DNA</vt:lpstr>
      <vt:lpstr>Horizontal gene transfer (HGT) is the transfer of DNA (specifically, genes) between bacterial species. It is very common in bacteria – red lines indicate HGT; Bacteria occupy a web, not a tree.  HGT is one of the primary avenues by which antibiotic resistance can spread  Vastly complicates the definition of species when genes are flowing so freely - not limited to lineal descent.</vt:lpstr>
      <vt:lpstr>Bacterial Gene Structure</vt:lpstr>
      <vt:lpstr>Example: lac operon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Bacterial_Genomics_3.1_20pts</dc:title>
  <dc:creator>Hislop, Shona C.</dc:creator>
  <cp:lastModifiedBy>Ryan Mills</cp:lastModifiedBy>
  <cp:revision>627</cp:revision>
  <dcterms:created xsi:type="dcterms:W3CDTF">2011-09-26T19:06:25Z</dcterms:created>
  <dcterms:modified xsi:type="dcterms:W3CDTF">2020-01-03T17:12:49Z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