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13"/>
  </p:handoutMasterIdLst>
  <p:sldIdLst>
    <p:sldId id="329" r:id="rId3"/>
    <p:sldId id="537" r:id="rId5"/>
    <p:sldId id="530" r:id="rId6"/>
    <p:sldId id="531" r:id="rId7"/>
    <p:sldId id="395" r:id="rId8"/>
    <p:sldId id="533" r:id="rId9"/>
    <p:sldId id="534" r:id="rId10"/>
    <p:sldId id="536" r:id="rId11"/>
    <p:sldId id="535" r:id="rId12"/>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33"/>
    <a:srgbClr val="DDDED0"/>
    <a:srgbClr val="F0F1EC"/>
    <a:srgbClr val="006E85"/>
    <a:srgbClr val="B42C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16" autoAdjust="0"/>
    <p:restoredTop sz="99568" autoAdjust="0"/>
  </p:normalViewPr>
  <p:slideViewPr>
    <p:cSldViewPr>
      <p:cViewPr varScale="1">
        <p:scale>
          <a:sx n="92" d="100"/>
          <a:sy n="92" d="100"/>
        </p:scale>
        <p:origin x="91" y="254"/>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8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226277F-4BD7-4698-8EC5-1A2DA59272E2}" type="datetimeFigureOut">
              <a:rPr lang="en-US" smtClean="0"/>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E3D94E-93C9-49E9-9D64-0F8910EE7CCF}" type="slidenum">
              <a:rPr lang="en-US" smtClean="0"/>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67DBD9-0AAF-41A9-A936-39DF943E8DBC}" type="datetimeFigureOut">
              <a:rPr lang="en-US" smtClean="0"/>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B3A625-8E21-4788-91C9-CDCF6225C2C0}" type="slidenum">
              <a:rPr lang="en-US" smtClean="0"/>
            </a:fld>
            <a:endParaRPr 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B3A625-8E21-4788-91C9-CDCF6225C2C0}"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B3A625-8E21-4788-91C9-CDCF6225C2C0}"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B3A625-8E21-4788-91C9-CDCF6225C2C0}"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B3A625-8E21-4788-91C9-CDCF6225C2C0}"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B3A625-8E21-4788-91C9-CDCF6225C2C0}"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B3A625-8E21-4788-91C9-CDCF6225C2C0}"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B3A625-8E21-4788-91C9-CDCF6225C2C0}"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a:prstGeom prst="rect">
            <a:avLst/>
          </a:prstGeom>
        </p:spPr>
        <p:txBody>
          <a:bodyPr/>
          <a:lstStyle>
            <a:lvl1pPr>
              <a:defRPr sz="2800"/>
            </a:lvl1pPr>
          </a:lstStyle>
          <a:p>
            <a:r>
              <a:rPr lang="en-US" dirty="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3"/>
            <a:ext cx="10972800" cy="4525963"/>
          </a:xfrm>
          <a:prstGeom prst="rect">
            <a:avLst/>
          </a:prstGeom>
        </p:spPr>
        <p:txBody>
          <a:bodyPr>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itle 4"/>
          <p:cNvSpPr>
            <a:spLocks noGrp="1"/>
          </p:cNvSpPr>
          <p:nvPr>
            <p:ph type="title"/>
          </p:nvPr>
        </p:nvSpPr>
        <p:spPr>
          <a:xfrm>
            <a:off x="609600" y="228600"/>
            <a:ext cx="10972800" cy="1143000"/>
          </a:xfrm>
          <a:prstGeom prst="rect">
            <a:avLst/>
          </a:prstGeom>
        </p:spPr>
        <p:txBody>
          <a:bodyPr/>
          <a:lstStyle>
            <a:lvl1pPr algn="r">
              <a:defRPr sz="3600"/>
            </a:lvl1pPr>
          </a:lstStyle>
          <a:p>
            <a:r>
              <a:rPr lang="en-US" dirty="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a:prstGeom prst="rect">
            <a:avLst/>
          </a:prstGeo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sz="3600" b="1"/>
            </a:lvl1pPr>
          </a:lstStyle>
          <a:p>
            <a:r>
              <a:rPr lang="en-US" dirty="0"/>
              <a:t>Click to edit Master title style</a:t>
            </a:r>
            <a:endParaRPr lang="en-US" dirty="0"/>
          </a:p>
        </p:txBody>
      </p:sp>
      <p:sp>
        <p:nvSpPr>
          <p:cNvPr id="3" name="Content Placeholder 2"/>
          <p:cNvSpPr>
            <a:spLocks noGrp="1"/>
          </p:cNvSpPr>
          <p:nvPr>
            <p:ph sz="half" idx="1"/>
          </p:nvPr>
        </p:nvSpPr>
        <p:spPr>
          <a:xfrm>
            <a:off x="609600" y="1600203"/>
            <a:ext cx="5384800" cy="4525963"/>
          </a:xfrm>
          <a:prstGeom prst="rect">
            <a:avLst/>
          </a:prstGeo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3"/>
            <a:ext cx="5384800" cy="4525963"/>
          </a:xfrm>
          <a:prstGeom prst="rect">
            <a:avLst/>
          </a:prstGeo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sz="4000" b="1"/>
            </a:lvl1pPr>
          </a:lstStyle>
          <a:p>
            <a:r>
              <a:rPr lang="en-US" dirty="0"/>
              <a:t>Click to edit Master title style</a:t>
            </a:r>
            <a:endParaRPr lang="en-US" dirty="0"/>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9"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9"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a:prstGeom prst="rect">
            <a:avLst/>
          </a:prstGeom>
        </p:spPr>
        <p:txBody>
          <a:bodyPr/>
          <a:lstStyle>
            <a:lvl1pPr algn="r">
              <a:defRPr sz="3600" b="0"/>
            </a:lvl1pPr>
          </a:lstStyle>
          <a:p>
            <a:r>
              <a:rPr lang="en-US" dirty="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670177" y="1371600"/>
            <a:ext cx="6754283" cy="335597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userDrawn="1"/>
        </p:nvCxnSpPr>
        <p:spPr>
          <a:xfrm>
            <a:off x="315376" y="836520"/>
            <a:ext cx="11673424" cy="3271"/>
          </a:xfrm>
          <a:prstGeom prst="line">
            <a:avLst/>
          </a:prstGeom>
          <a:ln w="25400">
            <a:solidFill>
              <a:srgbClr val="000033"/>
            </a:solidFill>
          </a:ln>
          <a:effectLst>
            <a:outerShdw blurRad="50800" dist="76200" dir="2700000" algn="tl"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6600" dirty="0"/>
              <a:t>Baum-Welch</a:t>
            </a:r>
            <a:br>
              <a:rPr lang="en-US" sz="6600" dirty="0"/>
            </a:br>
            <a:r>
              <a:rPr lang="en-US" sz="6600" dirty="0"/>
              <a:t>Algorithm</a:t>
            </a:r>
            <a:endParaRPr lang="en-US" sz="6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To learn how to derive model parameters probabilistically from unlabeled sequences</a:t>
            </a:r>
            <a:endParaRPr lang="en-US" dirty="0"/>
          </a:p>
        </p:txBody>
      </p:sp>
      <p:sp>
        <p:nvSpPr>
          <p:cNvPr id="3" name="Title 2"/>
          <p:cNvSpPr>
            <a:spLocks noGrp="1"/>
          </p:cNvSpPr>
          <p:nvPr>
            <p:ph type="title"/>
          </p:nvPr>
        </p:nvSpPr>
        <p:spPr/>
        <p:txBody>
          <a:bodyPr/>
          <a:lstStyle/>
          <a:p>
            <a:r>
              <a:rPr lang="en-US" dirty="0"/>
              <a:t>Learning Objectives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4466995"/>
            <a:ext cx="8229600" cy="2000027"/>
          </a:xfrm>
        </p:spPr>
        <p:txBody>
          <a:bodyPr>
            <a:normAutofit fontScale="92500" lnSpcReduction="20000"/>
          </a:bodyPr>
          <a:lstStyle/>
          <a:p>
            <a:r>
              <a:rPr lang="en-US" dirty="0"/>
              <a:t>Two general approaches to generating HMM probabilities:</a:t>
            </a:r>
            <a:endParaRPr lang="en-US" dirty="0"/>
          </a:p>
          <a:p>
            <a:pPr marL="971550" lvl="1" indent="-514350">
              <a:buFont typeface="+mj-lt"/>
              <a:buAutoNum type="arabicPeriod"/>
            </a:pPr>
            <a:r>
              <a:rPr lang="en-US" dirty="0"/>
              <a:t>Calculate frequencies from observed data with known hidden states</a:t>
            </a:r>
            <a:endParaRPr lang="en-US" dirty="0"/>
          </a:p>
          <a:p>
            <a:pPr marL="971550" lvl="1" indent="-514350">
              <a:buFont typeface="+mj-lt"/>
              <a:buAutoNum type="arabicPeriod"/>
            </a:pPr>
            <a:r>
              <a:rPr lang="en-US" dirty="0"/>
              <a:t>Baum Welch algorithm</a:t>
            </a:r>
            <a:endParaRPr lang="en-US" dirty="0"/>
          </a:p>
        </p:txBody>
      </p:sp>
      <p:sp>
        <p:nvSpPr>
          <p:cNvPr id="3" name="Title 2"/>
          <p:cNvSpPr>
            <a:spLocks noGrp="1"/>
          </p:cNvSpPr>
          <p:nvPr>
            <p:ph type="title"/>
          </p:nvPr>
        </p:nvSpPr>
        <p:spPr/>
        <p:txBody>
          <a:bodyPr/>
          <a:lstStyle/>
          <a:p>
            <a:r>
              <a:rPr lang="en-US" sz="3200" dirty="0"/>
              <a:t>Where do HMM probabilities come from?</a:t>
            </a:r>
            <a:endParaRPr lang="en-US" sz="3200" dirty="0"/>
          </a:p>
        </p:txBody>
      </p:sp>
      <p:grpSp>
        <p:nvGrpSpPr>
          <p:cNvPr id="5" name="Group 4"/>
          <p:cNvGrpSpPr/>
          <p:nvPr/>
        </p:nvGrpSpPr>
        <p:grpSpPr>
          <a:xfrm>
            <a:off x="5485878" y="1143000"/>
            <a:ext cx="1224238" cy="1426209"/>
            <a:chOff x="2032840" y="1815755"/>
            <a:chExt cx="1224238" cy="1426209"/>
          </a:xfrm>
        </p:grpSpPr>
        <p:sp>
          <p:nvSpPr>
            <p:cNvPr id="6" name="Rectangle 5"/>
            <p:cNvSpPr/>
            <p:nvPr/>
          </p:nvSpPr>
          <p:spPr>
            <a:xfrm>
              <a:off x="2032840" y="2153985"/>
              <a:ext cx="1224238" cy="1087979"/>
            </a:xfrm>
            <a:prstGeom prst="rect">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 = 0.1</a:t>
              </a:r>
              <a:endParaRPr lang="en-US" dirty="0">
                <a:solidFill>
                  <a:schemeClr val="tx1"/>
                </a:solidFill>
              </a:endParaRPr>
            </a:p>
            <a:p>
              <a:pPr algn="ctr"/>
              <a:r>
                <a:rPr lang="en-US" dirty="0">
                  <a:solidFill>
                    <a:schemeClr val="tx1"/>
                  </a:solidFill>
                </a:rPr>
                <a:t>P(C) = 0.4</a:t>
              </a:r>
              <a:endParaRPr lang="en-US" dirty="0">
                <a:solidFill>
                  <a:schemeClr val="tx1"/>
                </a:solidFill>
              </a:endParaRPr>
            </a:p>
            <a:p>
              <a:pPr algn="ctr"/>
              <a:r>
                <a:rPr lang="en-US" dirty="0">
                  <a:solidFill>
                    <a:schemeClr val="tx1"/>
                  </a:solidFill>
                </a:rPr>
                <a:t>P(G) = 0.4</a:t>
              </a:r>
              <a:endParaRPr lang="en-US" dirty="0">
                <a:solidFill>
                  <a:schemeClr val="tx1"/>
                </a:solidFill>
              </a:endParaRPr>
            </a:p>
            <a:p>
              <a:pPr algn="ctr"/>
              <a:r>
                <a:rPr lang="en-US" dirty="0">
                  <a:solidFill>
                    <a:schemeClr val="tx1"/>
                  </a:solidFill>
                </a:rPr>
                <a:t>P(T) = 0.1</a:t>
              </a:r>
              <a:endParaRPr lang="en-US" dirty="0">
                <a:solidFill>
                  <a:schemeClr val="tx1"/>
                </a:solidFill>
              </a:endParaRPr>
            </a:p>
          </p:txBody>
        </p:sp>
        <p:sp>
          <p:nvSpPr>
            <p:cNvPr id="7" name="TextBox 6"/>
            <p:cNvSpPr txBox="1"/>
            <p:nvPr/>
          </p:nvSpPr>
          <p:spPr>
            <a:xfrm>
              <a:off x="2053290" y="1815755"/>
              <a:ext cx="1183337" cy="369332"/>
            </a:xfrm>
            <a:prstGeom prst="rect">
              <a:avLst/>
            </a:prstGeom>
            <a:noFill/>
          </p:spPr>
          <p:txBody>
            <a:bodyPr wrap="none" rtlCol="0">
              <a:spAutoFit/>
            </a:bodyPr>
            <a:lstStyle/>
            <a:p>
              <a:r>
                <a:rPr lang="en-US" dirty="0" err="1"/>
                <a:t>CpG</a:t>
              </a:r>
              <a:r>
                <a:rPr lang="en-US" dirty="0"/>
                <a:t> Island</a:t>
              </a:r>
              <a:endParaRPr lang="en-US" dirty="0"/>
            </a:p>
          </p:txBody>
        </p:sp>
      </p:grpSp>
      <p:sp>
        <p:nvSpPr>
          <p:cNvPr id="8" name="Oval 7"/>
          <p:cNvSpPr/>
          <p:nvPr/>
        </p:nvSpPr>
        <p:spPr>
          <a:xfrm>
            <a:off x="4012769" y="2452024"/>
            <a:ext cx="685800" cy="685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b="1" dirty="0">
                <a:solidFill>
                  <a:schemeClr val="tx1"/>
                </a:solidFill>
              </a:rPr>
              <a:t>β</a:t>
            </a:r>
            <a:endParaRPr lang="en-US" sz="2400" b="1" baseline="-25000" dirty="0">
              <a:solidFill>
                <a:schemeClr val="tx1"/>
              </a:solidFill>
            </a:endParaRPr>
          </a:p>
        </p:txBody>
      </p:sp>
      <p:sp>
        <p:nvSpPr>
          <p:cNvPr id="9" name="Rectangle 8"/>
          <p:cNvSpPr/>
          <p:nvPr/>
        </p:nvSpPr>
        <p:spPr>
          <a:xfrm>
            <a:off x="5472779" y="3055430"/>
            <a:ext cx="1224238" cy="1103562"/>
          </a:xfrm>
          <a:prstGeom prst="rect">
            <a:avLst/>
          </a:prstGeom>
          <a:solidFill>
            <a:srgbClr val="00B0F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 = 0.4</a:t>
            </a:r>
            <a:endParaRPr lang="en-US" dirty="0">
              <a:solidFill>
                <a:schemeClr val="tx1"/>
              </a:solidFill>
            </a:endParaRPr>
          </a:p>
          <a:p>
            <a:pPr algn="ctr"/>
            <a:r>
              <a:rPr lang="en-US" dirty="0">
                <a:solidFill>
                  <a:schemeClr val="tx1"/>
                </a:solidFill>
              </a:rPr>
              <a:t>P(C) = 0.1</a:t>
            </a:r>
            <a:endParaRPr lang="en-US" dirty="0">
              <a:solidFill>
                <a:schemeClr val="tx1"/>
              </a:solidFill>
            </a:endParaRPr>
          </a:p>
          <a:p>
            <a:pPr algn="ctr"/>
            <a:r>
              <a:rPr lang="en-US" dirty="0">
                <a:solidFill>
                  <a:schemeClr val="tx1"/>
                </a:solidFill>
              </a:rPr>
              <a:t>P(G) = 0.1</a:t>
            </a:r>
            <a:endParaRPr lang="en-US" dirty="0">
              <a:solidFill>
                <a:schemeClr val="tx1"/>
              </a:solidFill>
            </a:endParaRPr>
          </a:p>
          <a:p>
            <a:pPr algn="ctr"/>
            <a:r>
              <a:rPr lang="en-US" dirty="0">
                <a:solidFill>
                  <a:schemeClr val="tx1"/>
                </a:solidFill>
              </a:rPr>
              <a:t>P(T) = 0.4</a:t>
            </a:r>
            <a:endParaRPr lang="en-US" dirty="0">
              <a:solidFill>
                <a:schemeClr val="tx1"/>
              </a:solidFill>
            </a:endParaRPr>
          </a:p>
        </p:txBody>
      </p:sp>
      <p:sp>
        <p:nvSpPr>
          <p:cNvPr id="10" name="TextBox 9"/>
          <p:cNvSpPr txBox="1"/>
          <p:nvPr/>
        </p:nvSpPr>
        <p:spPr>
          <a:xfrm>
            <a:off x="5582010" y="4099922"/>
            <a:ext cx="989373" cy="369332"/>
          </a:xfrm>
          <a:prstGeom prst="rect">
            <a:avLst/>
          </a:prstGeom>
          <a:noFill/>
        </p:spPr>
        <p:txBody>
          <a:bodyPr wrap="none" rtlCol="0">
            <a:spAutoFit/>
          </a:bodyPr>
          <a:lstStyle/>
          <a:p>
            <a:r>
              <a:rPr lang="en-US" dirty="0"/>
              <a:t>Genome</a:t>
            </a:r>
            <a:endParaRPr lang="en-US" dirty="0"/>
          </a:p>
        </p:txBody>
      </p:sp>
      <p:sp>
        <p:nvSpPr>
          <p:cNvPr id="11" name="Curved Up Arrow 10"/>
          <p:cNvSpPr/>
          <p:nvPr/>
        </p:nvSpPr>
        <p:spPr>
          <a:xfrm rot="16200000">
            <a:off x="6636542" y="1582833"/>
            <a:ext cx="830164" cy="57453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 name="Straight Arrow Connector 11"/>
          <p:cNvCxnSpPr>
            <a:stCxn id="8" idx="7"/>
            <a:endCxn id="6" idx="1"/>
          </p:cNvCxnSpPr>
          <p:nvPr/>
        </p:nvCxnSpPr>
        <p:spPr>
          <a:xfrm flipV="1">
            <a:off x="4598136" y="2025219"/>
            <a:ext cx="887742" cy="52723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5"/>
            <a:endCxn id="9" idx="1"/>
          </p:cNvCxnSpPr>
          <p:nvPr/>
        </p:nvCxnSpPr>
        <p:spPr>
          <a:xfrm>
            <a:off x="4598137" y="3037391"/>
            <a:ext cx="874643" cy="56982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6377724" y="2551283"/>
            <a:ext cx="13099" cy="48622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780604" y="2547946"/>
            <a:ext cx="13099" cy="50748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71184" y="1969221"/>
            <a:ext cx="415498" cy="307777"/>
          </a:xfrm>
          <a:prstGeom prst="rect">
            <a:avLst/>
          </a:prstGeom>
          <a:noFill/>
        </p:spPr>
        <p:txBody>
          <a:bodyPr wrap="none" rtlCol="0">
            <a:spAutoFit/>
          </a:bodyPr>
          <a:lstStyle/>
          <a:p>
            <a:r>
              <a:rPr lang="en-US" sz="1400" b="1" dirty="0"/>
              <a:t>0.1</a:t>
            </a:r>
            <a:endParaRPr lang="en-US" sz="1400" b="1" dirty="0"/>
          </a:p>
        </p:txBody>
      </p:sp>
      <p:sp>
        <p:nvSpPr>
          <p:cNvPr id="17" name="TextBox 16"/>
          <p:cNvSpPr txBox="1"/>
          <p:nvPr/>
        </p:nvSpPr>
        <p:spPr>
          <a:xfrm>
            <a:off x="4526888" y="3252241"/>
            <a:ext cx="415498" cy="307777"/>
          </a:xfrm>
          <a:prstGeom prst="rect">
            <a:avLst/>
          </a:prstGeom>
          <a:noFill/>
        </p:spPr>
        <p:txBody>
          <a:bodyPr wrap="none" rtlCol="0">
            <a:spAutoFit/>
          </a:bodyPr>
          <a:lstStyle/>
          <a:p>
            <a:r>
              <a:rPr lang="en-US" sz="1400" b="1" dirty="0"/>
              <a:t>0.9</a:t>
            </a:r>
            <a:endParaRPr lang="en-US" sz="1400" b="1" dirty="0"/>
          </a:p>
        </p:txBody>
      </p:sp>
      <p:sp>
        <p:nvSpPr>
          <p:cNvPr id="18" name="TextBox 17"/>
          <p:cNvSpPr txBox="1"/>
          <p:nvPr/>
        </p:nvSpPr>
        <p:spPr>
          <a:xfrm>
            <a:off x="7296544" y="3472948"/>
            <a:ext cx="415498" cy="307777"/>
          </a:xfrm>
          <a:prstGeom prst="rect">
            <a:avLst/>
          </a:prstGeom>
          <a:noFill/>
        </p:spPr>
        <p:txBody>
          <a:bodyPr wrap="none" rtlCol="0">
            <a:spAutoFit/>
          </a:bodyPr>
          <a:lstStyle/>
          <a:p>
            <a:r>
              <a:rPr lang="en-US" sz="1400" b="1" dirty="0"/>
              <a:t>0.9</a:t>
            </a:r>
            <a:endParaRPr lang="en-US" sz="1400" b="1" dirty="0"/>
          </a:p>
        </p:txBody>
      </p:sp>
      <p:sp>
        <p:nvSpPr>
          <p:cNvPr id="19" name="TextBox 18"/>
          <p:cNvSpPr txBox="1"/>
          <p:nvPr/>
        </p:nvSpPr>
        <p:spPr>
          <a:xfrm>
            <a:off x="7297436" y="1712515"/>
            <a:ext cx="415498" cy="307777"/>
          </a:xfrm>
          <a:prstGeom prst="rect">
            <a:avLst/>
          </a:prstGeom>
          <a:noFill/>
        </p:spPr>
        <p:txBody>
          <a:bodyPr wrap="none" rtlCol="0">
            <a:spAutoFit/>
          </a:bodyPr>
          <a:lstStyle/>
          <a:p>
            <a:r>
              <a:rPr lang="en-US" sz="1400" b="1" dirty="0"/>
              <a:t>0.6</a:t>
            </a:r>
            <a:endParaRPr lang="en-US" sz="1400" b="1" dirty="0"/>
          </a:p>
        </p:txBody>
      </p:sp>
      <p:sp>
        <p:nvSpPr>
          <p:cNvPr id="20" name="TextBox 19"/>
          <p:cNvSpPr txBox="1"/>
          <p:nvPr/>
        </p:nvSpPr>
        <p:spPr>
          <a:xfrm>
            <a:off x="6363683" y="2647119"/>
            <a:ext cx="415498" cy="307777"/>
          </a:xfrm>
          <a:prstGeom prst="rect">
            <a:avLst/>
          </a:prstGeom>
          <a:noFill/>
        </p:spPr>
        <p:txBody>
          <a:bodyPr wrap="none" rtlCol="0">
            <a:spAutoFit/>
          </a:bodyPr>
          <a:lstStyle/>
          <a:p>
            <a:r>
              <a:rPr lang="en-US" sz="1400" b="1" dirty="0"/>
              <a:t>0.1</a:t>
            </a:r>
            <a:endParaRPr lang="en-US" sz="1400" b="1" dirty="0"/>
          </a:p>
        </p:txBody>
      </p:sp>
      <p:sp>
        <p:nvSpPr>
          <p:cNvPr id="21" name="TextBox 20"/>
          <p:cNvSpPr txBox="1"/>
          <p:nvPr/>
        </p:nvSpPr>
        <p:spPr>
          <a:xfrm>
            <a:off x="5268550" y="2676648"/>
            <a:ext cx="415498" cy="307777"/>
          </a:xfrm>
          <a:prstGeom prst="rect">
            <a:avLst/>
          </a:prstGeom>
          <a:noFill/>
        </p:spPr>
        <p:txBody>
          <a:bodyPr wrap="none" rtlCol="0">
            <a:spAutoFit/>
          </a:bodyPr>
          <a:lstStyle/>
          <a:p>
            <a:r>
              <a:rPr lang="en-US" sz="1400" b="1" dirty="0"/>
              <a:t>0.4</a:t>
            </a:r>
            <a:endParaRPr lang="en-US" sz="1400" b="1" dirty="0"/>
          </a:p>
        </p:txBody>
      </p:sp>
      <p:sp>
        <p:nvSpPr>
          <p:cNvPr id="22" name="Curved Up Arrow 21"/>
          <p:cNvSpPr/>
          <p:nvPr/>
        </p:nvSpPr>
        <p:spPr>
          <a:xfrm rot="16200000">
            <a:off x="6626361" y="3334532"/>
            <a:ext cx="830164" cy="57453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4476973"/>
            <a:ext cx="8229600" cy="2000027"/>
          </a:xfrm>
        </p:spPr>
        <p:txBody>
          <a:bodyPr>
            <a:normAutofit fontScale="70000" lnSpcReduction="20000"/>
          </a:bodyPr>
          <a:lstStyle/>
          <a:p>
            <a:pPr marL="0" indent="0">
              <a:buNone/>
            </a:pPr>
            <a:r>
              <a:rPr lang="en-US" u="sng" dirty="0"/>
              <a:t>For example:</a:t>
            </a:r>
            <a:r>
              <a:rPr lang="en-US" dirty="0"/>
              <a:t> </a:t>
            </a:r>
            <a:endParaRPr lang="en-US" dirty="0"/>
          </a:p>
          <a:p>
            <a:r>
              <a:rPr lang="en-US" dirty="0"/>
              <a:t>If it is known that 1% of the human genome contains </a:t>
            </a:r>
            <a:r>
              <a:rPr lang="en-US" dirty="0" err="1"/>
              <a:t>CpG</a:t>
            </a:r>
            <a:r>
              <a:rPr lang="en-US" dirty="0"/>
              <a:t> islands than our beginning state transition could be adjusted reflect this frequency</a:t>
            </a:r>
            <a:endParaRPr lang="en-US" dirty="0"/>
          </a:p>
          <a:p>
            <a:r>
              <a:rPr lang="en-US" dirty="0"/>
              <a:t>If it is know that 42% of the genome contains GC content then we could adjust our genomic frequencies </a:t>
            </a:r>
            <a:endParaRPr lang="en-US" dirty="0"/>
          </a:p>
          <a:p>
            <a:endParaRPr lang="en-US" dirty="0"/>
          </a:p>
        </p:txBody>
      </p:sp>
      <p:sp>
        <p:nvSpPr>
          <p:cNvPr id="3" name="Title 2"/>
          <p:cNvSpPr>
            <a:spLocks noGrp="1"/>
          </p:cNvSpPr>
          <p:nvPr>
            <p:ph type="title"/>
          </p:nvPr>
        </p:nvSpPr>
        <p:spPr/>
        <p:txBody>
          <a:bodyPr/>
          <a:lstStyle/>
          <a:p>
            <a:pPr marL="457200" lvl="1" algn="ctr"/>
            <a:r>
              <a:rPr lang="en-US" sz="2000" dirty="0"/>
              <a:t>Calculate Frequencies From Observed Data and Known </a:t>
            </a:r>
            <a:r>
              <a:rPr lang="en-US" sz="2000" dirty="0" err="1"/>
              <a:t>CpG</a:t>
            </a:r>
            <a:r>
              <a:rPr lang="en-US" sz="2000" dirty="0"/>
              <a:t> Islands and Non-</a:t>
            </a:r>
            <a:r>
              <a:rPr lang="en-US" sz="2000" dirty="0" err="1"/>
              <a:t>CpG</a:t>
            </a:r>
            <a:r>
              <a:rPr lang="en-US" sz="2000" dirty="0"/>
              <a:t> Islands</a:t>
            </a:r>
            <a:endParaRPr lang="en-US" sz="2000" dirty="0"/>
          </a:p>
        </p:txBody>
      </p:sp>
      <p:grpSp>
        <p:nvGrpSpPr>
          <p:cNvPr id="25" name="Group 24"/>
          <p:cNvGrpSpPr/>
          <p:nvPr/>
        </p:nvGrpSpPr>
        <p:grpSpPr>
          <a:xfrm>
            <a:off x="6640182" y="1152978"/>
            <a:ext cx="3700165" cy="3326255"/>
            <a:chOff x="2488769" y="802141"/>
            <a:chExt cx="3700165" cy="3326255"/>
          </a:xfrm>
        </p:grpSpPr>
        <p:grpSp>
          <p:nvGrpSpPr>
            <p:cNvPr id="5" name="Group 4"/>
            <p:cNvGrpSpPr/>
            <p:nvPr/>
          </p:nvGrpSpPr>
          <p:grpSpPr>
            <a:xfrm>
              <a:off x="3961878" y="802141"/>
              <a:ext cx="1224238" cy="1426209"/>
              <a:chOff x="2032840" y="1815755"/>
              <a:chExt cx="1224238" cy="1426209"/>
            </a:xfrm>
          </p:grpSpPr>
          <p:sp>
            <p:nvSpPr>
              <p:cNvPr id="6" name="Rectangle 5"/>
              <p:cNvSpPr/>
              <p:nvPr/>
            </p:nvSpPr>
            <p:spPr>
              <a:xfrm>
                <a:off x="2032840" y="2153985"/>
                <a:ext cx="1224238" cy="1087979"/>
              </a:xfrm>
              <a:prstGeom prst="rect">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 = 0.1</a:t>
                </a:r>
                <a:endParaRPr lang="en-US" dirty="0">
                  <a:solidFill>
                    <a:schemeClr val="tx1"/>
                  </a:solidFill>
                </a:endParaRPr>
              </a:p>
              <a:p>
                <a:pPr algn="ctr"/>
                <a:r>
                  <a:rPr lang="en-US" dirty="0">
                    <a:solidFill>
                      <a:schemeClr val="tx1"/>
                    </a:solidFill>
                  </a:rPr>
                  <a:t>P(C) = 0.4</a:t>
                </a:r>
                <a:endParaRPr lang="en-US" dirty="0">
                  <a:solidFill>
                    <a:schemeClr val="tx1"/>
                  </a:solidFill>
                </a:endParaRPr>
              </a:p>
              <a:p>
                <a:pPr algn="ctr"/>
                <a:r>
                  <a:rPr lang="en-US" dirty="0">
                    <a:solidFill>
                      <a:schemeClr val="tx1"/>
                    </a:solidFill>
                  </a:rPr>
                  <a:t>P(G) = 0.4</a:t>
                </a:r>
                <a:endParaRPr lang="en-US" dirty="0">
                  <a:solidFill>
                    <a:schemeClr val="tx1"/>
                  </a:solidFill>
                </a:endParaRPr>
              </a:p>
              <a:p>
                <a:pPr algn="ctr"/>
                <a:r>
                  <a:rPr lang="en-US" dirty="0">
                    <a:solidFill>
                      <a:schemeClr val="tx1"/>
                    </a:solidFill>
                  </a:rPr>
                  <a:t>P(T) = 0.1</a:t>
                </a:r>
                <a:endParaRPr lang="en-US" dirty="0">
                  <a:solidFill>
                    <a:schemeClr val="tx1"/>
                  </a:solidFill>
                </a:endParaRPr>
              </a:p>
            </p:txBody>
          </p:sp>
          <p:sp>
            <p:nvSpPr>
              <p:cNvPr id="7" name="TextBox 6"/>
              <p:cNvSpPr txBox="1"/>
              <p:nvPr/>
            </p:nvSpPr>
            <p:spPr>
              <a:xfrm>
                <a:off x="2053290" y="1815755"/>
                <a:ext cx="1183337" cy="369332"/>
              </a:xfrm>
              <a:prstGeom prst="rect">
                <a:avLst/>
              </a:prstGeom>
              <a:noFill/>
            </p:spPr>
            <p:txBody>
              <a:bodyPr wrap="none" rtlCol="0">
                <a:spAutoFit/>
              </a:bodyPr>
              <a:lstStyle/>
              <a:p>
                <a:r>
                  <a:rPr lang="en-US" dirty="0" err="1"/>
                  <a:t>CpG</a:t>
                </a:r>
                <a:r>
                  <a:rPr lang="en-US" dirty="0"/>
                  <a:t> Island</a:t>
                </a:r>
                <a:endParaRPr lang="en-US" dirty="0"/>
              </a:p>
            </p:txBody>
          </p:sp>
        </p:grpSp>
        <p:sp>
          <p:nvSpPr>
            <p:cNvPr id="8" name="Oval 7"/>
            <p:cNvSpPr/>
            <p:nvPr/>
          </p:nvSpPr>
          <p:spPr>
            <a:xfrm>
              <a:off x="2488769" y="2111166"/>
              <a:ext cx="685800" cy="685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b="1" dirty="0">
                  <a:solidFill>
                    <a:schemeClr val="tx1"/>
                  </a:solidFill>
                </a:rPr>
                <a:t>β</a:t>
              </a:r>
              <a:endParaRPr lang="en-US" sz="2400" b="1" baseline="-25000" dirty="0">
                <a:solidFill>
                  <a:schemeClr val="tx1"/>
                </a:solidFill>
              </a:endParaRPr>
            </a:p>
          </p:txBody>
        </p:sp>
        <p:sp>
          <p:nvSpPr>
            <p:cNvPr id="9" name="Rectangle 8"/>
            <p:cNvSpPr/>
            <p:nvPr/>
          </p:nvSpPr>
          <p:spPr>
            <a:xfrm>
              <a:off x="3948779" y="2714572"/>
              <a:ext cx="1224238" cy="1103562"/>
            </a:xfrm>
            <a:prstGeom prst="rect">
              <a:avLst/>
            </a:prstGeom>
            <a:solidFill>
              <a:srgbClr val="00B0F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 = 0.29</a:t>
              </a:r>
              <a:endParaRPr lang="en-US" dirty="0">
                <a:solidFill>
                  <a:schemeClr val="tx1"/>
                </a:solidFill>
              </a:endParaRPr>
            </a:p>
            <a:p>
              <a:pPr algn="ctr"/>
              <a:r>
                <a:rPr lang="en-US" dirty="0">
                  <a:solidFill>
                    <a:schemeClr val="tx1"/>
                  </a:solidFill>
                </a:rPr>
                <a:t>P(C) = 0.21</a:t>
              </a:r>
              <a:endParaRPr lang="en-US" dirty="0">
                <a:solidFill>
                  <a:schemeClr val="tx1"/>
                </a:solidFill>
              </a:endParaRPr>
            </a:p>
            <a:p>
              <a:pPr algn="ctr"/>
              <a:r>
                <a:rPr lang="en-US" dirty="0">
                  <a:solidFill>
                    <a:schemeClr val="tx1"/>
                  </a:solidFill>
                </a:rPr>
                <a:t>P(G) = 0.21</a:t>
              </a:r>
              <a:endParaRPr lang="en-US" dirty="0">
                <a:solidFill>
                  <a:schemeClr val="tx1"/>
                </a:solidFill>
              </a:endParaRPr>
            </a:p>
            <a:p>
              <a:pPr algn="ctr"/>
              <a:r>
                <a:rPr lang="en-US" dirty="0">
                  <a:solidFill>
                    <a:schemeClr val="tx1"/>
                  </a:solidFill>
                </a:rPr>
                <a:t>P(T) = 0.29</a:t>
              </a:r>
              <a:endParaRPr lang="en-US" dirty="0">
                <a:solidFill>
                  <a:schemeClr val="tx1"/>
                </a:solidFill>
              </a:endParaRPr>
            </a:p>
          </p:txBody>
        </p:sp>
        <p:sp>
          <p:nvSpPr>
            <p:cNvPr id="10" name="TextBox 9"/>
            <p:cNvSpPr txBox="1"/>
            <p:nvPr/>
          </p:nvSpPr>
          <p:spPr>
            <a:xfrm>
              <a:off x="4058009" y="3759064"/>
              <a:ext cx="989373" cy="369332"/>
            </a:xfrm>
            <a:prstGeom prst="rect">
              <a:avLst/>
            </a:prstGeom>
            <a:noFill/>
          </p:spPr>
          <p:txBody>
            <a:bodyPr wrap="none" rtlCol="0">
              <a:spAutoFit/>
            </a:bodyPr>
            <a:lstStyle/>
            <a:p>
              <a:r>
                <a:rPr lang="en-US" dirty="0"/>
                <a:t>Genome</a:t>
              </a:r>
              <a:endParaRPr lang="en-US" dirty="0"/>
            </a:p>
          </p:txBody>
        </p:sp>
        <p:sp>
          <p:nvSpPr>
            <p:cNvPr id="11" name="Curved Up Arrow 10"/>
            <p:cNvSpPr/>
            <p:nvPr/>
          </p:nvSpPr>
          <p:spPr>
            <a:xfrm rot="16200000">
              <a:off x="5112542" y="1241974"/>
              <a:ext cx="830164" cy="57453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 name="Straight Arrow Connector 11"/>
            <p:cNvCxnSpPr>
              <a:stCxn id="8" idx="7"/>
              <a:endCxn id="6" idx="1"/>
            </p:cNvCxnSpPr>
            <p:nvPr/>
          </p:nvCxnSpPr>
          <p:spPr>
            <a:xfrm flipV="1">
              <a:off x="3074136" y="1684361"/>
              <a:ext cx="887742" cy="52723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5"/>
              <a:endCxn id="9" idx="1"/>
            </p:cNvCxnSpPr>
            <p:nvPr/>
          </p:nvCxnSpPr>
          <p:spPr>
            <a:xfrm>
              <a:off x="3074136" y="2696533"/>
              <a:ext cx="874643" cy="56982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4853723" y="2210424"/>
              <a:ext cx="13099" cy="48622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256603" y="2207087"/>
              <a:ext cx="13099" cy="50748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147184" y="1628362"/>
              <a:ext cx="506870" cy="307777"/>
            </a:xfrm>
            <a:prstGeom prst="rect">
              <a:avLst/>
            </a:prstGeom>
            <a:noFill/>
          </p:spPr>
          <p:txBody>
            <a:bodyPr wrap="none" rtlCol="0">
              <a:spAutoFit/>
            </a:bodyPr>
            <a:lstStyle/>
            <a:p>
              <a:r>
                <a:rPr lang="en-US" sz="1400" b="1" dirty="0"/>
                <a:t>0.01</a:t>
              </a:r>
              <a:endParaRPr lang="en-US" sz="1400" b="1" dirty="0"/>
            </a:p>
          </p:txBody>
        </p:sp>
        <p:sp>
          <p:nvSpPr>
            <p:cNvPr id="17" name="TextBox 16"/>
            <p:cNvSpPr txBox="1"/>
            <p:nvPr/>
          </p:nvSpPr>
          <p:spPr>
            <a:xfrm>
              <a:off x="3002888" y="2911382"/>
              <a:ext cx="506870" cy="307777"/>
            </a:xfrm>
            <a:prstGeom prst="rect">
              <a:avLst/>
            </a:prstGeom>
            <a:noFill/>
          </p:spPr>
          <p:txBody>
            <a:bodyPr wrap="none" rtlCol="0">
              <a:spAutoFit/>
            </a:bodyPr>
            <a:lstStyle/>
            <a:p>
              <a:r>
                <a:rPr lang="en-US" sz="1400" b="1" dirty="0"/>
                <a:t>0.99</a:t>
              </a:r>
              <a:endParaRPr lang="en-US" sz="1400" b="1" dirty="0"/>
            </a:p>
          </p:txBody>
        </p:sp>
        <p:sp>
          <p:nvSpPr>
            <p:cNvPr id="18" name="TextBox 17"/>
            <p:cNvSpPr txBox="1"/>
            <p:nvPr/>
          </p:nvSpPr>
          <p:spPr>
            <a:xfrm>
              <a:off x="5772544" y="3132089"/>
              <a:ext cx="415498" cy="307777"/>
            </a:xfrm>
            <a:prstGeom prst="rect">
              <a:avLst/>
            </a:prstGeom>
            <a:noFill/>
          </p:spPr>
          <p:txBody>
            <a:bodyPr wrap="none" rtlCol="0">
              <a:spAutoFit/>
            </a:bodyPr>
            <a:lstStyle/>
            <a:p>
              <a:r>
                <a:rPr lang="en-US" sz="1400" b="1" dirty="0"/>
                <a:t>0.9</a:t>
              </a:r>
              <a:endParaRPr lang="en-US" sz="1400" b="1" dirty="0"/>
            </a:p>
          </p:txBody>
        </p:sp>
        <p:sp>
          <p:nvSpPr>
            <p:cNvPr id="19" name="TextBox 18"/>
            <p:cNvSpPr txBox="1"/>
            <p:nvPr/>
          </p:nvSpPr>
          <p:spPr>
            <a:xfrm>
              <a:off x="5773436" y="1371656"/>
              <a:ext cx="415498" cy="307777"/>
            </a:xfrm>
            <a:prstGeom prst="rect">
              <a:avLst/>
            </a:prstGeom>
            <a:noFill/>
          </p:spPr>
          <p:txBody>
            <a:bodyPr wrap="none" rtlCol="0">
              <a:spAutoFit/>
            </a:bodyPr>
            <a:lstStyle/>
            <a:p>
              <a:r>
                <a:rPr lang="en-US" sz="1400" b="1" dirty="0"/>
                <a:t>0.6</a:t>
              </a:r>
              <a:endParaRPr lang="en-US" sz="1400" b="1" dirty="0"/>
            </a:p>
          </p:txBody>
        </p:sp>
        <p:sp>
          <p:nvSpPr>
            <p:cNvPr id="20" name="TextBox 19"/>
            <p:cNvSpPr txBox="1"/>
            <p:nvPr/>
          </p:nvSpPr>
          <p:spPr>
            <a:xfrm>
              <a:off x="4839683" y="2306260"/>
              <a:ext cx="415498" cy="307777"/>
            </a:xfrm>
            <a:prstGeom prst="rect">
              <a:avLst/>
            </a:prstGeom>
            <a:noFill/>
          </p:spPr>
          <p:txBody>
            <a:bodyPr wrap="none" rtlCol="0">
              <a:spAutoFit/>
            </a:bodyPr>
            <a:lstStyle/>
            <a:p>
              <a:r>
                <a:rPr lang="en-US" sz="1400" b="1" dirty="0"/>
                <a:t>0.1</a:t>
              </a:r>
              <a:endParaRPr lang="en-US" sz="1400" b="1" dirty="0"/>
            </a:p>
          </p:txBody>
        </p:sp>
        <p:sp>
          <p:nvSpPr>
            <p:cNvPr id="21" name="TextBox 20"/>
            <p:cNvSpPr txBox="1"/>
            <p:nvPr/>
          </p:nvSpPr>
          <p:spPr>
            <a:xfrm>
              <a:off x="3744550" y="2335789"/>
              <a:ext cx="415498" cy="307777"/>
            </a:xfrm>
            <a:prstGeom prst="rect">
              <a:avLst/>
            </a:prstGeom>
            <a:noFill/>
          </p:spPr>
          <p:txBody>
            <a:bodyPr wrap="none" rtlCol="0">
              <a:spAutoFit/>
            </a:bodyPr>
            <a:lstStyle/>
            <a:p>
              <a:r>
                <a:rPr lang="en-US" sz="1400" b="1" dirty="0"/>
                <a:t>0.4</a:t>
              </a:r>
              <a:endParaRPr lang="en-US" sz="1400" b="1" dirty="0"/>
            </a:p>
          </p:txBody>
        </p:sp>
        <p:sp>
          <p:nvSpPr>
            <p:cNvPr id="22" name="Curved Up Arrow 21"/>
            <p:cNvSpPr/>
            <p:nvPr/>
          </p:nvSpPr>
          <p:spPr>
            <a:xfrm rot="16200000">
              <a:off x="5102361" y="2993673"/>
              <a:ext cx="830164" cy="57453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23" name="Picture 22"/>
          <p:cNvPicPr>
            <a:picLocks noChangeAspect="1"/>
          </p:cNvPicPr>
          <p:nvPr/>
        </p:nvPicPr>
        <p:blipFill>
          <a:blip r:embed="rId1"/>
          <a:stretch>
            <a:fillRect/>
          </a:stretch>
        </p:blipFill>
        <p:spPr>
          <a:xfrm>
            <a:off x="2519910" y="1442025"/>
            <a:ext cx="3035000" cy="2819891"/>
          </a:xfrm>
          <a:prstGeom prst="rect">
            <a:avLst/>
          </a:prstGeom>
        </p:spPr>
      </p:pic>
      <p:sp>
        <p:nvSpPr>
          <p:cNvPr id="26" name="Right Arrow 25"/>
          <p:cNvSpPr/>
          <p:nvPr/>
        </p:nvSpPr>
        <p:spPr>
          <a:xfrm>
            <a:off x="5578806" y="2573783"/>
            <a:ext cx="496335" cy="461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p:nvPr/>
        </p:nvCxnSpPr>
        <p:spPr>
          <a:xfrm flipV="1">
            <a:off x="4755895" y="2232537"/>
            <a:ext cx="2651840" cy="2624833"/>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4758859" y="3569997"/>
            <a:ext cx="2447950" cy="1287373"/>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4823113" y="3498748"/>
            <a:ext cx="3386308" cy="2218404"/>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4787489" y="3784846"/>
            <a:ext cx="3421932" cy="1932307"/>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The </a:t>
            </a:r>
            <a:r>
              <a:rPr lang="en-US" b="1" dirty="0"/>
              <a:t>Baum-Welch algorithm</a:t>
            </a:r>
            <a:r>
              <a:rPr lang="en-US" dirty="0"/>
              <a:t> is an </a:t>
            </a:r>
            <a:r>
              <a:rPr lang="en-US" i="1" dirty="0"/>
              <a:t>expectation-maximization</a:t>
            </a:r>
            <a:r>
              <a:rPr lang="en-US" dirty="0"/>
              <a:t> (EM) algorithm that estimates model parameters from an observed sequence</a:t>
            </a:r>
            <a:endParaRPr lang="en-US" dirty="0"/>
          </a:p>
          <a:p>
            <a:pPr lvl="1"/>
            <a:r>
              <a:rPr lang="en-US" dirty="0"/>
              <a:t>Alternative to simply using training data to derive probabilities which may cause the model to be over-fit or may not proper represent sparse state transitions</a:t>
            </a:r>
            <a:endParaRPr lang="en-US" dirty="0"/>
          </a:p>
          <a:p>
            <a:r>
              <a:rPr lang="en-US" dirty="0"/>
              <a:t>Baum-Welch is commonly used in bioinformatics:</a:t>
            </a:r>
            <a:endParaRPr lang="en-US" dirty="0"/>
          </a:p>
          <a:p>
            <a:pPr lvl="1"/>
            <a:r>
              <a:rPr lang="en-US" dirty="0"/>
              <a:t>GLIMMER – program that identifies coding regions in bacteria, </a:t>
            </a:r>
            <a:r>
              <a:rPr lang="en-US" dirty="0" err="1"/>
              <a:t>archea</a:t>
            </a:r>
            <a:r>
              <a:rPr lang="en-US" dirty="0"/>
              <a:t>, viruses DNA (1,080 </a:t>
            </a:r>
            <a:r>
              <a:rPr lang="en-US" dirty="0" err="1"/>
              <a:t>pubmed</a:t>
            </a:r>
            <a:r>
              <a:rPr lang="en-US" dirty="0"/>
              <a:t> citations)</a:t>
            </a:r>
            <a:endParaRPr lang="en-US" dirty="0"/>
          </a:p>
          <a:p>
            <a:pPr lvl="1"/>
            <a:r>
              <a:rPr lang="en-US" dirty="0"/>
              <a:t>GENSCAN – identifies gene locations, exon-intron boundaries (3,831 </a:t>
            </a:r>
            <a:r>
              <a:rPr lang="en-US" dirty="0" err="1"/>
              <a:t>pubmed</a:t>
            </a:r>
            <a:r>
              <a:rPr lang="en-US" dirty="0"/>
              <a:t> citations)</a:t>
            </a:r>
            <a:endParaRPr lang="en-US" dirty="0"/>
          </a:p>
          <a:p>
            <a:endParaRPr lang="en-US" dirty="0"/>
          </a:p>
        </p:txBody>
      </p:sp>
      <p:sp>
        <p:nvSpPr>
          <p:cNvPr id="3" name="Title 2"/>
          <p:cNvSpPr>
            <a:spLocks noGrp="1"/>
          </p:cNvSpPr>
          <p:nvPr>
            <p:ph type="title"/>
          </p:nvPr>
        </p:nvSpPr>
        <p:spPr/>
        <p:txBody>
          <a:bodyPr/>
          <a:lstStyle/>
          <a:p>
            <a:r>
              <a:rPr lang="en-US" dirty="0"/>
              <a:t>Baum-Welch Algorithm</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600200"/>
            <a:ext cx="8422304" cy="4823690"/>
          </a:xfrm>
        </p:spPr>
        <p:txBody>
          <a:bodyPr>
            <a:normAutofit fontScale="70000" lnSpcReduction="20000"/>
          </a:bodyPr>
          <a:lstStyle/>
          <a:p>
            <a:r>
              <a:rPr lang="en-US" sz="3400" dirty="0"/>
              <a:t>Starting with N sequences of data with unknown states</a:t>
            </a:r>
            <a:endParaRPr lang="en-US" sz="3400" dirty="0"/>
          </a:p>
          <a:p>
            <a:r>
              <a:rPr lang="en-US" sz="3400" b="1" dirty="0"/>
              <a:t>Goal:</a:t>
            </a:r>
            <a:r>
              <a:rPr lang="en-US" sz="3400" dirty="0"/>
              <a:t> Identify HMM state transition probabilities and emission probabilities</a:t>
            </a:r>
            <a:endParaRPr lang="en-US" sz="3400" dirty="0"/>
          </a:p>
          <a:p>
            <a:pPr marL="514350" indent="-514350">
              <a:buFont typeface="+mj-lt"/>
              <a:buAutoNum type="arabicPeriod"/>
            </a:pPr>
            <a:r>
              <a:rPr lang="en-US" sz="3400" dirty="0"/>
              <a:t>Randomly assign probability estimates (or set to </a:t>
            </a:r>
            <a:r>
              <a:rPr lang="en-US" sz="3400" dirty="0" err="1"/>
              <a:t>pseudocount</a:t>
            </a:r>
            <a:r>
              <a:rPr lang="en-US" sz="3400" dirty="0"/>
              <a:t> values)</a:t>
            </a:r>
            <a:endParaRPr lang="en-US" sz="3400" dirty="0"/>
          </a:p>
          <a:p>
            <a:pPr marL="914400" lvl="1" indent="-514350">
              <a:buFont typeface="+mj-lt"/>
              <a:buAutoNum type="alphaLcPeriod"/>
            </a:pPr>
            <a:r>
              <a:rPr lang="en-US" sz="3000" dirty="0"/>
              <a:t>You can also randomly assign states to each observation and calculate the probability estimates from them</a:t>
            </a:r>
            <a:endParaRPr lang="en-US" sz="3000" dirty="0"/>
          </a:p>
          <a:p>
            <a:pPr marL="514350" indent="-514350">
              <a:buFont typeface="+mj-lt"/>
              <a:buAutoNum type="arabicPeriod"/>
            </a:pPr>
            <a:r>
              <a:rPr lang="en-US" sz="3400" dirty="0"/>
              <a:t>For each sequence:</a:t>
            </a:r>
            <a:endParaRPr lang="en-US" sz="3400" dirty="0"/>
          </a:p>
          <a:p>
            <a:pPr marL="914400" lvl="1" indent="-514350">
              <a:buFont typeface="+mj-lt"/>
              <a:buAutoNum type="alphaLcPeriod"/>
            </a:pPr>
            <a:r>
              <a:rPr lang="en-US" sz="3400" dirty="0"/>
              <a:t>Use Forward and Backward algorithms to calculate expected frequencies</a:t>
            </a:r>
            <a:endParaRPr lang="en-US" sz="3400" dirty="0"/>
          </a:p>
          <a:p>
            <a:pPr marL="1314450" lvl="2" indent="-514350">
              <a:buFont typeface="+mj-lt"/>
              <a:buAutoNum type="arabicPeriod"/>
            </a:pPr>
            <a:r>
              <a:rPr lang="en-US" sz="3000" dirty="0"/>
              <a:t>Use posterior decoding to assign most probable states at each observation</a:t>
            </a:r>
            <a:endParaRPr lang="en-US" sz="3000" dirty="0"/>
          </a:p>
          <a:p>
            <a:pPr marL="914400" lvl="1" indent="-514350">
              <a:buFont typeface="+mj-lt"/>
              <a:buAutoNum type="alphaLcPeriod"/>
            </a:pPr>
            <a:r>
              <a:rPr lang="en-US" sz="3400" dirty="0"/>
              <a:t>Update probability estimates based on these states</a:t>
            </a:r>
            <a:endParaRPr lang="en-US" sz="3400" dirty="0"/>
          </a:p>
          <a:p>
            <a:pPr marL="0" indent="0">
              <a:buNone/>
            </a:pPr>
            <a:r>
              <a:rPr lang="en-US" sz="3400" dirty="0"/>
              <a:t>Repeat steps 2a and 2b until probability estimates stop changing</a:t>
            </a:r>
            <a:endParaRPr lang="en-US" sz="3400" dirty="0"/>
          </a:p>
          <a:p>
            <a:endParaRPr lang="en-US" sz="3400" dirty="0"/>
          </a:p>
        </p:txBody>
      </p:sp>
      <p:sp>
        <p:nvSpPr>
          <p:cNvPr id="3" name="Title 2"/>
          <p:cNvSpPr>
            <a:spLocks noGrp="1"/>
          </p:cNvSpPr>
          <p:nvPr>
            <p:ph type="title"/>
          </p:nvPr>
        </p:nvSpPr>
        <p:spPr/>
        <p:txBody>
          <a:bodyPr/>
          <a:lstStyle/>
          <a:p>
            <a:r>
              <a:rPr lang="en-US" sz="3200" dirty="0"/>
              <a:t>Baum-Welch Algorithm Description</a:t>
            </a:r>
            <a:endParaRPr lang="en-US"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Baum-Welch Example</a:t>
            </a:r>
            <a:endParaRPr lang="en-US" dirty="0"/>
          </a:p>
        </p:txBody>
      </p:sp>
      <p:graphicFrame>
        <p:nvGraphicFramePr>
          <p:cNvPr id="4" name="Content Placeholder 3"/>
          <p:cNvGraphicFramePr/>
          <p:nvPr/>
        </p:nvGraphicFramePr>
        <p:xfrm>
          <a:off x="3810000" y="1447800"/>
          <a:ext cx="6472736" cy="175260"/>
        </p:xfrm>
        <a:graphic>
          <a:graphicData uri="http://schemas.openxmlformats.org/drawingml/2006/table">
            <a:tbl>
              <a:tblPr/>
              <a:tblGrid>
                <a:gridCol w="809092"/>
                <a:gridCol w="809092"/>
                <a:gridCol w="809092"/>
                <a:gridCol w="809092"/>
                <a:gridCol w="809092"/>
                <a:gridCol w="809092"/>
                <a:gridCol w="809092"/>
                <a:gridCol w="809092"/>
              </a:tblGrid>
              <a:tr h="175260">
                <a:tc>
                  <a:txBody>
                    <a:bodyPr/>
                    <a:lstStyle/>
                    <a:p>
                      <a:pPr algn="ctr" fontAlgn="b"/>
                      <a:r>
                        <a:rPr lang="en-US" sz="1100" b="0" i="0" u="none" strike="noStrike" dirty="0">
                          <a:solidFill>
                            <a:srgbClr val="000000"/>
                          </a:solidFill>
                          <a:effectLst/>
                          <a:latin typeface="Arial" panose="020B0604020202020204" pitchFamily="34" charset="0"/>
                        </a:rPr>
                        <a:t>A</a:t>
                      </a:r>
                      <a:endParaRPr lang="en-US" sz="1100" b="0" i="0" u="none" strike="noStrike" dirty="0">
                        <a:solidFill>
                          <a:srgbClr val="000000"/>
                        </a:solidFill>
                        <a:effectLst/>
                        <a:latin typeface="Arial" panose="020B06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C</a:t>
                      </a:r>
                      <a:endParaRPr lang="en-US" sz="1100" b="0" i="0" u="none" strike="noStrike" dirty="0">
                        <a:solidFill>
                          <a:srgbClr val="000000"/>
                        </a:solidFill>
                        <a:effectLst/>
                        <a:latin typeface="Arial" panose="020B06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G</a:t>
                      </a:r>
                      <a:endParaRPr lang="en-US" sz="1100" b="0" i="0" u="none" strike="noStrike" dirty="0">
                        <a:solidFill>
                          <a:srgbClr val="000000"/>
                        </a:solidFill>
                        <a:effectLst/>
                        <a:latin typeface="Arial" panose="020B06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C</a:t>
                      </a:r>
                      <a:endParaRPr lang="en-US" sz="1100" b="0" i="0" u="none" strike="noStrike" dirty="0">
                        <a:solidFill>
                          <a:srgbClr val="000000"/>
                        </a:solidFill>
                        <a:effectLst/>
                        <a:latin typeface="Arial" panose="020B06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G</a:t>
                      </a:r>
                      <a:endParaRPr lang="en-US" sz="1100" b="0" i="0" u="none" strike="noStrike" dirty="0">
                        <a:solidFill>
                          <a:srgbClr val="000000"/>
                        </a:solidFill>
                        <a:effectLst/>
                        <a:latin typeface="Arial" panose="020B06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A</a:t>
                      </a:r>
                      <a:endParaRPr lang="en-US" sz="1100" b="0" i="0" u="none" strike="noStrike" dirty="0">
                        <a:solidFill>
                          <a:srgbClr val="000000"/>
                        </a:solidFill>
                        <a:effectLst/>
                        <a:latin typeface="Arial" panose="020B06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T</a:t>
                      </a:r>
                      <a:endParaRPr lang="en-US" sz="1100" b="0" i="0" u="none" strike="noStrike" dirty="0">
                        <a:solidFill>
                          <a:srgbClr val="000000"/>
                        </a:solidFill>
                        <a:effectLst/>
                        <a:latin typeface="Arial" panose="020B06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C</a:t>
                      </a:r>
                      <a:endParaRPr lang="en-US" sz="1100" b="0" i="0" u="none" strike="noStrike" dirty="0">
                        <a:solidFill>
                          <a:srgbClr val="000000"/>
                        </a:solidFill>
                        <a:effectLst/>
                        <a:latin typeface="Arial" panose="020B06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TextBox 4"/>
          <p:cNvSpPr txBox="1"/>
          <p:nvPr/>
        </p:nvSpPr>
        <p:spPr>
          <a:xfrm>
            <a:off x="3962400" y="986135"/>
            <a:ext cx="575799" cy="369332"/>
          </a:xfrm>
          <a:prstGeom prst="rect">
            <a:avLst/>
          </a:prstGeom>
          <a:noFill/>
        </p:spPr>
        <p:txBody>
          <a:bodyPr wrap="none" rtlCol="0">
            <a:spAutoFit/>
          </a:bodyPr>
          <a:lstStyle/>
          <a:p>
            <a:r>
              <a:rPr lang="en-US" dirty="0"/>
              <a:t>CpG</a:t>
            </a:r>
            <a:endParaRPr lang="en-US" dirty="0"/>
          </a:p>
        </p:txBody>
      </p:sp>
      <p:sp>
        <p:nvSpPr>
          <p:cNvPr id="6" name="TextBox 5"/>
          <p:cNvSpPr txBox="1"/>
          <p:nvPr/>
        </p:nvSpPr>
        <p:spPr>
          <a:xfrm>
            <a:off x="4724400" y="986135"/>
            <a:ext cx="567784" cy="369332"/>
          </a:xfrm>
          <a:prstGeom prst="rect">
            <a:avLst/>
          </a:prstGeom>
          <a:noFill/>
        </p:spPr>
        <p:txBody>
          <a:bodyPr wrap="none" rtlCol="0">
            <a:spAutoFit/>
          </a:bodyPr>
          <a:lstStyle/>
          <a:p>
            <a:r>
              <a:rPr lang="en-US" dirty="0"/>
              <a:t>Gen</a:t>
            </a:r>
            <a:endParaRPr lang="en-US" dirty="0"/>
          </a:p>
        </p:txBody>
      </p:sp>
      <p:sp>
        <p:nvSpPr>
          <p:cNvPr id="7" name="TextBox 6"/>
          <p:cNvSpPr txBox="1"/>
          <p:nvPr/>
        </p:nvSpPr>
        <p:spPr>
          <a:xfrm>
            <a:off x="5579500" y="986135"/>
            <a:ext cx="575799" cy="369332"/>
          </a:xfrm>
          <a:prstGeom prst="rect">
            <a:avLst/>
          </a:prstGeom>
          <a:noFill/>
        </p:spPr>
        <p:txBody>
          <a:bodyPr wrap="none" rtlCol="0">
            <a:spAutoFit/>
          </a:bodyPr>
          <a:lstStyle/>
          <a:p>
            <a:r>
              <a:rPr lang="en-US" dirty="0"/>
              <a:t>CpG</a:t>
            </a:r>
            <a:endParaRPr lang="en-US" dirty="0"/>
          </a:p>
        </p:txBody>
      </p:sp>
      <p:sp>
        <p:nvSpPr>
          <p:cNvPr id="8" name="TextBox 7"/>
          <p:cNvSpPr txBox="1"/>
          <p:nvPr/>
        </p:nvSpPr>
        <p:spPr>
          <a:xfrm>
            <a:off x="6358467" y="986135"/>
            <a:ext cx="575799" cy="369332"/>
          </a:xfrm>
          <a:prstGeom prst="rect">
            <a:avLst/>
          </a:prstGeom>
          <a:noFill/>
        </p:spPr>
        <p:txBody>
          <a:bodyPr wrap="none" rtlCol="0">
            <a:spAutoFit/>
          </a:bodyPr>
          <a:lstStyle/>
          <a:p>
            <a:r>
              <a:rPr lang="en-US" dirty="0"/>
              <a:t>CpG</a:t>
            </a:r>
            <a:endParaRPr lang="en-US" dirty="0"/>
          </a:p>
        </p:txBody>
      </p:sp>
      <p:sp>
        <p:nvSpPr>
          <p:cNvPr id="9" name="TextBox 8"/>
          <p:cNvSpPr txBox="1"/>
          <p:nvPr/>
        </p:nvSpPr>
        <p:spPr>
          <a:xfrm>
            <a:off x="7143935" y="986135"/>
            <a:ext cx="575799" cy="369332"/>
          </a:xfrm>
          <a:prstGeom prst="rect">
            <a:avLst/>
          </a:prstGeom>
          <a:noFill/>
        </p:spPr>
        <p:txBody>
          <a:bodyPr wrap="none" rtlCol="0">
            <a:spAutoFit/>
          </a:bodyPr>
          <a:lstStyle/>
          <a:p>
            <a:r>
              <a:rPr lang="en-US" dirty="0"/>
              <a:t>CpG</a:t>
            </a:r>
            <a:endParaRPr lang="en-US" dirty="0"/>
          </a:p>
        </p:txBody>
      </p:sp>
      <p:sp>
        <p:nvSpPr>
          <p:cNvPr id="10" name="TextBox 9"/>
          <p:cNvSpPr txBox="1"/>
          <p:nvPr/>
        </p:nvSpPr>
        <p:spPr>
          <a:xfrm>
            <a:off x="7922902" y="986135"/>
            <a:ext cx="567784" cy="369332"/>
          </a:xfrm>
          <a:prstGeom prst="rect">
            <a:avLst/>
          </a:prstGeom>
          <a:noFill/>
        </p:spPr>
        <p:txBody>
          <a:bodyPr wrap="none" rtlCol="0">
            <a:spAutoFit/>
          </a:bodyPr>
          <a:lstStyle/>
          <a:p>
            <a:r>
              <a:rPr lang="en-US" dirty="0"/>
              <a:t>Gen</a:t>
            </a:r>
            <a:endParaRPr lang="en-US" dirty="0"/>
          </a:p>
        </p:txBody>
      </p:sp>
      <p:sp>
        <p:nvSpPr>
          <p:cNvPr id="11" name="TextBox 10"/>
          <p:cNvSpPr txBox="1"/>
          <p:nvPr/>
        </p:nvSpPr>
        <p:spPr>
          <a:xfrm>
            <a:off x="8750805" y="986135"/>
            <a:ext cx="567784" cy="369332"/>
          </a:xfrm>
          <a:prstGeom prst="rect">
            <a:avLst/>
          </a:prstGeom>
          <a:noFill/>
        </p:spPr>
        <p:txBody>
          <a:bodyPr wrap="none" rtlCol="0">
            <a:spAutoFit/>
          </a:bodyPr>
          <a:lstStyle/>
          <a:p>
            <a:r>
              <a:rPr lang="en-US" dirty="0"/>
              <a:t>Gen</a:t>
            </a:r>
            <a:endParaRPr lang="en-US" dirty="0"/>
          </a:p>
        </p:txBody>
      </p:sp>
      <p:sp>
        <p:nvSpPr>
          <p:cNvPr id="12" name="TextBox 11"/>
          <p:cNvSpPr txBox="1"/>
          <p:nvPr/>
        </p:nvSpPr>
        <p:spPr>
          <a:xfrm>
            <a:off x="9570693" y="986135"/>
            <a:ext cx="567784" cy="369332"/>
          </a:xfrm>
          <a:prstGeom prst="rect">
            <a:avLst/>
          </a:prstGeom>
          <a:noFill/>
        </p:spPr>
        <p:txBody>
          <a:bodyPr wrap="none" rtlCol="0">
            <a:spAutoFit/>
          </a:bodyPr>
          <a:lstStyle/>
          <a:p>
            <a:r>
              <a:rPr lang="en-US" dirty="0"/>
              <a:t>Gen</a:t>
            </a:r>
            <a:endParaRPr lang="en-US" dirty="0"/>
          </a:p>
        </p:txBody>
      </p:sp>
      <p:sp>
        <p:nvSpPr>
          <p:cNvPr id="13" name="TextBox 12"/>
          <p:cNvSpPr txBox="1"/>
          <p:nvPr/>
        </p:nvSpPr>
        <p:spPr>
          <a:xfrm>
            <a:off x="709416" y="1337733"/>
            <a:ext cx="2399696" cy="369332"/>
          </a:xfrm>
          <a:prstGeom prst="rect">
            <a:avLst/>
          </a:prstGeom>
          <a:noFill/>
        </p:spPr>
        <p:txBody>
          <a:bodyPr wrap="none" rtlCol="0">
            <a:spAutoFit/>
          </a:bodyPr>
          <a:lstStyle/>
          <a:p>
            <a:r>
              <a:rPr lang="en-US" dirty="0"/>
              <a:t>1. Assign random states</a:t>
            </a:r>
            <a:endParaRPr lang="en-US" dirty="0"/>
          </a:p>
        </p:txBody>
      </p:sp>
      <p:sp>
        <p:nvSpPr>
          <p:cNvPr id="14" name="TextBox 13"/>
          <p:cNvSpPr txBox="1"/>
          <p:nvPr/>
        </p:nvSpPr>
        <p:spPr>
          <a:xfrm>
            <a:off x="709416" y="1981200"/>
            <a:ext cx="2546082" cy="369332"/>
          </a:xfrm>
          <a:prstGeom prst="rect">
            <a:avLst/>
          </a:prstGeom>
          <a:noFill/>
        </p:spPr>
        <p:txBody>
          <a:bodyPr wrap="none" rtlCol="0">
            <a:spAutoFit/>
          </a:bodyPr>
          <a:lstStyle/>
          <a:p>
            <a:r>
              <a:rPr lang="en-US" dirty="0"/>
              <a:t>2. Calculate initial model </a:t>
            </a:r>
            <a:endParaRPr lang="en-US" dirty="0"/>
          </a:p>
        </p:txBody>
      </p:sp>
      <p:grpSp>
        <p:nvGrpSpPr>
          <p:cNvPr id="15" name="Group 14"/>
          <p:cNvGrpSpPr/>
          <p:nvPr/>
        </p:nvGrpSpPr>
        <p:grpSpPr>
          <a:xfrm>
            <a:off x="1708164" y="2504275"/>
            <a:ext cx="1224238" cy="1426209"/>
            <a:chOff x="2032840" y="1815755"/>
            <a:chExt cx="1224238" cy="1426209"/>
          </a:xfrm>
        </p:grpSpPr>
        <p:sp>
          <p:nvSpPr>
            <p:cNvPr id="16" name="Rectangle 15"/>
            <p:cNvSpPr/>
            <p:nvPr/>
          </p:nvSpPr>
          <p:spPr>
            <a:xfrm>
              <a:off x="2032840" y="2153985"/>
              <a:ext cx="1224238" cy="1087979"/>
            </a:xfrm>
            <a:prstGeom prst="rect">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 = 0.25</a:t>
              </a:r>
              <a:endParaRPr lang="en-US" dirty="0">
                <a:solidFill>
                  <a:schemeClr val="tx1"/>
                </a:solidFill>
              </a:endParaRPr>
            </a:p>
            <a:p>
              <a:pPr algn="ctr"/>
              <a:r>
                <a:rPr lang="en-US" dirty="0">
                  <a:solidFill>
                    <a:schemeClr val="tx1"/>
                  </a:solidFill>
                </a:rPr>
                <a:t>P(C) = 0.25</a:t>
              </a:r>
              <a:endParaRPr lang="en-US" dirty="0">
                <a:solidFill>
                  <a:schemeClr val="tx1"/>
                </a:solidFill>
              </a:endParaRPr>
            </a:p>
            <a:p>
              <a:pPr algn="ctr"/>
              <a:r>
                <a:rPr lang="en-US" dirty="0">
                  <a:solidFill>
                    <a:schemeClr val="tx1"/>
                  </a:solidFill>
                </a:rPr>
                <a:t>P(G) = 0.50</a:t>
              </a:r>
              <a:endParaRPr lang="en-US" dirty="0">
                <a:solidFill>
                  <a:schemeClr val="tx1"/>
                </a:solidFill>
              </a:endParaRPr>
            </a:p>
            <a:p>
              <a:pPr algn="ctr"/>
              <a:r>
                <a:rPr lang="en-US" dirty="0">
                  <a:solidFill>
                    <a:schemeClr val="tx1"/>
                  </a:solidFill>
                </a:rPr>
                <a:t>P(T) = 0.00</a:t>
              </a:r>
              <a:endParaRPr lang="en-US" dirty="0">
                <a:solidFill>
                  <a:schemeClr val="tx1"/>
                </a:solidFill>
              </a:endParaRPr>
            </a:p>
          </p:txBody>
        </p:sp>
        <p:sp>
          <p:nvSpPr>
            <p:cNvPr id="17" name="TextBox 16"/>
            <p:cNvSpPr txBox="1"/>
            <p:nvPr/>
          </p:nvSpPr>
          <p:spPr>
            <a:xfrm>
              <a:off x="2053290" y="1815755"/>
              <a:ext cx="1183337" cy="369332"/>
            </a:xfrm>
            <a:prstGeom prst="rect">
              <a:avLst/>
            </a:prstGeom>
            <a:noFill/>
          </p:spPr>
          <p:txBody>
            <a:bodyPr wrap="none" rtlCol="0">
              <a:spAutoFit/>
            </a:bodyPr>
            <a:lstStyle/>
            <a:p>
              <a:r>
                <a:rPr lang="en-US" dirty="0" err="1"/>
                <a:t>CpG</a:t>
              </a:r>
              <a:r>
                <a:rPr lang="en-US" dirty="0"/>
                <a:t> Island</a:t>
              </a:r>
              <a:endParaRPr lang="en-US" dirty="0"/>
            </a:p>
          </p:txBody>
        </p:sp>
      </p:grpSp>
      <p:sp>
        <p:nvSpPr>
          <p:cNvPr id="18" name="Oval 17"/>
          <p:cNvSpPr/>
          <p:nvPr/>
        </p:nvSpPr>
        <p:spPr>
          <a:xfrm>
            <a:off x="235055" y="3813299"/>
            <a:ext cx="685800" cy="685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b="1" dirty="0">
                <a:solidFill>
                  <a:schemeClr val="tx1"/>
                </a:solidFill>
              </a:rPr>
              <a:t>β</a:t>
            </a:r>
            <a:endParaRPr lang="en-US" sz="2400" b="1" baseline="-25000" dirty="0">
              <a:solidFill>
                <a:schemeClr val="tx1"/>
              </a:solidFill>
            </a:endParaRPr>
          </a:p>
        </p:txBody>
      </p:sp>
      <p:sp>
        <p:nvSpPr>
          <p:cNvPr id="19" name="Rectangle 18"/>
          <p:cNvSpPr/>
          <p:nvPr/>
        </p:nvSpPr>
        <p:spPr>
          <a:xfrm>
            <a:off x="1695065" y="4416705"/>
            <a:ext cx="1224238" cy="1103562"/>
          </a:xfrm>
          <a:prstGeom prst="rect">
            <a:avLst/>
          </a:prstGeom>
          <a:solidFill>
            <a:srgbClr val="00B0F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 = 0.25</a:t>
            </a:r>
            <a:endParaRPr lang="en-US" dirty="0">
              <a:solidFill>
                <a:schemeClr val="tx1"/>
              </a:solidFill>
            </a:endParaRPr>
          </a:p>
          <a:p>
            <a:pPr algn="ctr"/>
            <a:r>
              <a:rPr lang="en-US" dirty="0">
                <a:solidFill>
                  <a:schemeClr val="tx1"/>
                </a:solidFill>
              </a:rPr>
              <a:t>P(C) = 0.50</a:t>
            </a:r>
            <a:endParaRPr lang="en-US" dirty="0">
              <a:solidFill>
                <a:schemeClr val="tx1"/>
              </a:solidFill>
            </a:endParaRPr>
          </a:p>
          <a:p>
            <a:pPr algn="ctr"/>
            <a:r>
              <a:rPr lang="en-US" dirty="0">
                <a:solidFill>
                  <a:schemeClr val="tx1"/>
                </a:solidFill>
              </a:rPr>
              <a:t>P(G) = 0.00</a:t>
            </a:r>
            <a:endParaRPr lang="en-US" dirty="0">
              <a:solidFill>
                <a:schemeClr val="tx1"/>
              </a:solidFill>
            </a:endParaRPr>
          </a:p>
          <a:p>
            <a:pPr algn="ctr"/>
            <a:r>
              <a:rPr lang="en-US" dirty="0">
                <a:solidFill>
                  <a:schemeClr val="tx1"/>
                </a:solidFill>
              </a:rPr>
              <a:t>P(T) = 0.25</a:t>
            </a:r>
            <a:endParaRPr lang="en-US" dirty="0">
              <a:solidFill>
                <a:schemeClr val="tx1"/>
              </a:solidFill>
            </a:endParaRPr>
          </a:p>
        </p:txBody>
      </p:sp>
      <p:sp>
        <p:nvSpPr>
          <p:cNvPr id="20" name="TextBox 19"/>
          <p:cNvSpPr txBox="1"/>
          <p:nvPr/>
        </p:nvSpPr>
        <p:spPr>
          <a:xfrm>
            <a:off x="1804296" y="5461197"/>
            <a:ext cx="989373" cy="369332"/>
          </a:xfrm>
          <a:prstGeom prst="rect">
            <a:avLst/>
          </a:prstGeom>
          <a:noFill/>
        </p:spPr>
        <p:txBody>
          <a:bodyPr wrap="none" rtlCol="0">
            <a:spAutoFit/>
          </a:bodyPr>
          <a:lstStyle/>
          <a:p>
            <a:r>
              <a:rPr lang="en-US" dirty="0"/>
              <a:t>Genome</a:t>
            </a:r>
            <a:endParaRPr lang="en-US" dirty="0"/>
          </a:p>
        </p:txBody>
      </p:sp>
      <p:sp>
        <p:nvSpPr>
          <p:cNvPr id="21" name="Curved Up Arrow 34"/>
          <p:cNvSpPr/>
          <p:nvPr/>
        </p:nvSpPr>
        <p:spPr>
          <a:xfrm rot="16200000">
            <a:off x="2858828" y="2944108"/>
            <a:ext cx="830164" cy="57453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2" name="Straight Arrow Connector 21"/>
          <p:cNvCxnSpPr>
            <a:stCxn id="18" idx="7"/>
            <a:endCxn id="16" idx="1"/>
          </p:cNvCxnSpPr>
          <p:nvPr/>
        </p:nvCxnSpPr>
        <p:spPr>
          <a:xfrm flipV="1">
            <a:off x="820422" y="3386494"/>
            <a:ext cx="887742" cy="52723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8" idx="5"/>
            <a:endCxn id="19" idx="1"/>
          </p:cNvCxnSpPr>
          <p:nvPr/>
        </p:nvCxnSpPr>
        <p:spPr>
          <a:xfrm>
            <a:off x="820423" y="4398666"/>
            <a:ext cx="874643" cy="56982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2600010" y="3912558"/>
            <a:ext cx="13099" cy="48622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002890" y="3909221"/>
            <a:ext cx="13099" cy="50748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93470" y="3330496"/>
            <a:ext cx="276038" cy="307777"/>
          </a:xfrm>
          <a:prstGeom prst="rect">
            <a:avLst/>
          </a:prstGeom>
          <a:noFill/>
        </p:spPr>
        <p:txBody>
          <a:bodyPr wrap="none" rtlCol="0">
            <a:spAutoFit/>
          </a:bodyPr>
          <a:lstStyle/>
          <a:p>
            <a:r>
              <a:rPr lang="en-US" sz="1400" b="1" dirty="0"/>
              <a:t>1</a:t>
            </a:r>
            <a:endParaRPr lang="en-US" sz="1400" b="1" dirty="0"/>
          </a:p>
        </p:txBody>
      </p:sp>
      <p:sp>
        <p:nvSpPr>
          <p:cNvPr id="27" name="TextBox 26"/>
          <p:cNvSpPr txBox="1"/>
          <p:nvPr/>
        </p:nvSpPr>
        <p:spPr>
          <a:xfrm>
            <a:off x="893443" y="4660709"/>
            <a:ext cx="276038" cy="307777"/>
          </a:xfrm>
          <a:prstGeom prst="rect">
            <a:avLst/>
          </a:prstGeom>
          <a:noFill/>
        </p:spPr>
        <p:txBody>
          <a:bodyPr wrap="none" rtlCol="0">
            <a:spAutoFit/>
          </a:bodyPr>
          <a:lstStyle/>
          <a:p>
            <a:r>
              <a:rPr lang="en-US" sz="1400" b="1" dirty="0"/>
              <a:t>0</a:t>
            </a:r>
            <a:endParaRPr lang="en-US" sz="1400" b="1" dirty="0"/>
          </a:p>
        </p:txBody>
      </p:sp>
      <p:sp>
        <p:nvSpPr>
          <p:cNvPr id="28" name="TextBox 27"/>
          <p:cNvSpPr txBox="1"/>
          <p:nvPr/>
        </p:nvSpPr>
        <p:spPr>
          <a:xfrm>
            <a:off x="3518830" y="4834223"/>
            <a:ext cx="506870" cy="307777"/>
          </a:xfrm>
          <a:prstGeom prst="rect">
            <a:avLst/>
          </a:prstGeom>
          <a:noFill/>
        </p:spPr>
        <p:txBody>
          <a:bodyPr wrap="none" rtlCol="0">
            <a:spAutoFit/>
          </a:bodyPr>
          <a:lstStyle/>
          <a:p>
            <a:r>
              <a:rPr lang="en-US" sz="1400" b="1"/>
              <a:t>0.67</a:t>
            </a:r>
            <a:endParaRPr lang="en-US" sz="1400" b="1" dirty="0"/>
          </a:p>
        </p:txBody>
      </p:sp>
      <p:sp>
        <p:nvSpPr>
          <p:cNvPr id="29" name="TextBox 28"/>
          <p:cNvSpPr txBox="1"/>
          <p:nvPr/>
        </p:nvSpPr>
        <p:spPr>
          <a:xfrm>
            <a:off x="3519722" y="3073790"/>
            <a:ext cx="415498" cy="307777"/>
          </a:xfrm>
          <a:prstGeom prst="rect">
            <a:avLst/>
          </a:prstGeom>
          <a:noFill/>
        </p:spPr>
        <p:txBody>
          <a:bodyPr wrap="none" rtlCol="0">
            <a:spAutoFit/>
          </a:bodyPr>
          <a:lstStyle/>
          <a:p>
            <a:r>
              <a:rPr lang="en-US" sz="1400" b="1" dirty="0"/>
              <a:t>0.5</a:t>
            </a:r>
            <a:endParaRPr lang="en-US" sz="1400" b="1" dirty="0"/>
          </a:p>
        </p:txBody>
      </p:sp>
      <p:sp>
        <p:nvSpPr>
          <p:cNvPr id="30" name="TextBox 29"/>
          <p:cNvSpPr txBox="1"/>
          <p:nvPr/>
        </p:nvSpPr>
        <p:spPr>
          <a:xfrm>
            <a:off x="2585969" y="4008394"/>
            <a:ext cx="506870" cy="307777"/>
          </a:xfrm>
          <a:prstGeom prst="rect">
            <a:avLst/>
          </a:prstGeom>
          <a:noFill/>
        </p:spPr>
        <p:txBody>
          <a:bodyPr wrap="none" rtlCol="0">
            <a:spAutoFit/>
          </a:bodyPr>
          <a:lstStyle/>
          <a:p>
            <a:r>
              <a:rPr lang="en-US" sz="1400" b="1" dirty="0"/>
              <a:t>0.33</a:t>
            </a:r>
            <a:endParaRPr lang="en-US" sz="1400" b="1" dirty="0"/>
          </a:p>
        </p:txBody>
      </p:sp>
      <p:sp>
        <p:nvSpPr>
          <p:cNvPr id="31" name="TextBox 30"/>
          <p:cNvSpPr txBox="1"/>
          <p:nvPr/>
        </p:nvSpPr>
        <p:spPr>
          <a:xfrm>
            <a:off x="1490836" y="4037923"/>
            <a:ext cx="415498" cy="307777"/>
          </a:xfrm>
          <a:prstGeom prst="rect">
            <a:avLst/>
          </a:prstGeom>
          <a:noFill/>
        </p:spPr>
        <p:txBody>
          <a:bodyPr wrap="none" rtlCol="0">
            <a:spAutoFit/>
          </a:bodyPr>
          <a:lstStyle/>
          <a:p>
            <a:r>
              <a:rPr lang="en-US" sz="1400" b="1" dirty="0"/>
              <a:t>0.5</a:t>
            </a:r>
            <a:endParaRPr lang="en-US" sz="1400" b="1" dirty="0"/>
          </a:p>
        </p:txBody>
      </p:sp>
      <p:sp>
        <p:nvSpPr>
          <p:cNvPr id="32" name="Curved Up Arrow 60"/>
          <p:cNvSpPr/>
          <p:nvPr/>
        </p:nvSpPr>
        <p:spPr>
          <a:xfrm rot="16200000">
            <a:off x="2848647" y="4695807"/>
            <a:ext cx="830164" cy="57453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TextBox 32"/>
          <p:cNvSpPr txBox="1"/>
          <p:nvPr/>
        </p:nvSpPr>
        <p:spPr>
          <a:xfrm>
            <a:off x="4648371" y="1994259"/>
            <a:ext cx="4795993" cy="369332"/>
          </a:xfrm>
          <a:prstGeom prst="rect">
            <a:avLst/>
          </a:prstGeom>
          <a:noFill/>
        </p:spPr>
        <p:txBody>
          <a:bodyPr wrap="none" rtlCol="0">
            <a:spAutoFit/>
          </a:bodyPr>
          <a:lstStyle/>
          <a:p>
            <a:r>
              <a:rPr lang="en-US" dirty="0"/>
              <a:t>3. Assign new states based on posterior decoding</a:t>
            </a:r>
            <a:endParaRPr lang="en-US" dirty="0"/>
          </a:p>
        </p:txBody>
      </p:sp>
      <p:graphicFrame>
        <p:nvGraphicFramePr>
          <p:cNvPr id="34" name="Content Placeholder 3"/>
          <p:cNvGraphicFramePr/>
          <p:nvPr/>
        </p:nvGraphicFramePr>
        <p:xfrm>
          <a:off x="4686534" y="2912624"/>
          <a:ext cx="6472736" cy="175260"/>
        </p:xfrm>
        <a:graphic>
          <a:graphicData uri="http://schemas.openxmlformats.org/drawingml/2006/table">
            <a:tbl>
              <a:tblPr/>
              <a:tblGrid>
                <a:gridCol w="809092"/>
                <a:gridCol w="809092"/>
                <a:gridCol w="809092"/>
                <a:gridCol w="809092"/>
                <a:gridCol w="809092"/>
                <a:gridCol w="809092"/>
                <a:gridCol w="809092"/>
                <a:gridCol w="809092"/>
              </a:tblGrid>
              <a:tr h="175260">
                <a:tc>
                  <a:txBody>
                    <a:bodyPr/>
                    <a:lstStyle/>
                    <a:p>
                      <a:pPr algn="ctr" fontAlgn="b"/>
                      <a:r>
                        <a:rPr lang="en-US" sz="1100" b="0" i="0" u="none" strike="noStrike" dirty="0">
                          <a:solidFill>
                            <a:srgbClr val="000000"/>
                          </a:solidFill>
                          <a:effectLst/>
                          <a:latin typeface="Arial" panose="020B0604020202020204" pitchFamily="34" charset="0"/>
                        </a:rPr>
                        <a:t>A</a:t>
                      </a:r>
                      <a:endParaRPr lang="en-US" sz="1100" b="0" i="0" u="none" strike="noStrike" dirty="0">
                        <a:solidFill>
                          <a:srgbClr val="000000"/>
                        </a:solidFill>
                        <a:effectLst/>
                        <a:latin typeface="Arial" panose="020B06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C</a:t>
                      </a:r>
                      <a:endParaRPr lang="en-US" sz="1100" b="0" i="0" u="none" strike="noStrike" dirty="0">
                        <a:solidFill>
                          <a:srgbClr val="000000"/>
                        </a:solidFill>
                        <a:effectLst/>
                        <a:latin typeface="Arial" panose="020B06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G</a:t>
                      </a:r>
                      <a:endParaRPr lang="en-US" sz="1100" b="0" i="0" u="none" strike="noStrike" dirty="0">
                        <a:solidFill>
                          <a:srgbClr val="000000"/>
                        </a:solidFill>
                        <a:effectLst/>
                        <a:latin typeface="Arial" panose="020B06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C</a:t>
                      </a:r>
                      <a:endParaRPr lang="en-US" sz="1100" b="0" i="0" u="none" strike="noStrike" dirty="0">
                        <a:solidFill>
                          <a:srgbClr val="000000"/>
                        </a:solidFill>
                        <a:effectLst/>
                        <a:latin typeface="Arial" panose="020B06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G</a:t>
                      </a:r>
                      <a:endParaRPr lang="en-US" sz="1100" b="0" i="0" u="none" strike="noStrike" dirty="0">
                        <a:solidFill>
                          <a:srgbClr val="000000"/>
                        </a:solidFill>
                        <a:effectLst/>
                        <a:latin typeface="Arial" panose="020B06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A</a:t>
                      </a:r>
                      <a:endParaRPr lang="en-US" sz="1100" b="0" i="0" u="none" strike="noStrike" dirty="0">
                        <a:solidFill>
                          <a:srgbClr val="000000"/>
                        </a:solidFill>
                        <a:effectLst/>
                        <a:latin typeface="Arial" panose="020B06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T</a:t>
                      </a:r>
                      <a:endParaRPr lang="en-US" sz="1100" b="0" i="0" u="none" strike="noStrike" dirty="0">
                        <a:solidFill>
                          <a:srgbClr val="000000"/>
                        </a:solidFill>
                        <a:effectLst/>
                        <a:latin typeface="Arial" panose="020B06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C</a:t>
                      </a:r>
                      <a:endParaRPr lang="en-US" sz="1100" b="0" i="0" u="none" strike="noStrike" dirty="0">
                        <a:solidFill>
                          <a:srgbClr val="000000"/>
                        </a:solidFill>
                        <a:effectLst/>
                        <a:latin typeface="Arial" panose="020B06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5" name="TextBox 34"/>
          <p:cNvSpPr txBox="1"/>
          <p:nvPr/>
        </p:nvSpPr>
        <p:spPr>
          <a:xfrm>
            <a:off x="4838934" y="2450959"/>
            <a:ext cx="575799" cy="369332"/>
          </a:xfrm>
          <a:prstGeom prst="rect">
            <a:avLst/>
          </a:prstGeom>
          <a:noFill/>
        </p:spPr>
        <p:txBody>
          <a:bodyPr wrap="none" rtlCol="0">
            <a:spAutoFit/>
          </a:bodyPr>
          <a:lstStyle/>
          <a:p>
            <a:r>
              <a:rPr lang="en-US" dirty="0"/>
              <a:t>CpG</a:t>
            </a:r>
            <a:endParaRPr lang="en-US" dirty="0"/>
          </a:p>
        </p:txBody>
      </p:sp>
      <p:sp>
        <p:nvSpPr>
          <p:cNvPr id="36" name="TextBox 35"/>
          <p:cNvSpPr txBox="1"/>
          <p:nvPr/>
        </p:nvSpPr>
        <p:spPr>
          <a:xfrm>
            <a:off x="5600934" y="2450959"/>
            <a:ext cx="567784" cy="369332"/>
          </a:xfrm>
          <a:prstGeom prst="rect">
            <a:avLst/>
          </a:prstGeom>
          <a:noFill/>
        </p:spPr>
        <p:txBody>
          <a:bodyPr wrap="none" rtlCol="0">
            <a:spAutoFit/>
          </a:bodyPr>
          <a:lstStyle/>
          <a:p>
            <a:r>
              <a:rPr lang="en-US" dirty="0"/>
              <a:t>Gen</a:t>
            </a:r>
            <a:endParaRPr lang="en-US" dirty="0"/>
          </a:p>
        </p:txBody>
      </p:sp>
      <p:sp>
        <p:nvSpPr>
          <p:cNvPr id="37" name="TextBox 36"/>
          <p:cNvSpPr txBox="1"/>
          <p:nvPr/>
        </p:nvSpPr>
        <p:spPr>
          <a:xfrm>
            <a:off x="6456034" y="2450959"/>
            <a:ext cx="567784" cy="369332"/>
          </a:xfrm>
          <a:prstGeom prst="rect">
            <a:avLst/>
          </a:prstGeom>
          <a:noFill/>
        </p:spPr>
        <p:txBody>
          <a:bodyPr wrap="none" rtlCol="0">
            <a:spAutoFit/>
          </a:bodyPr>
          <a:lstStyle/>
          <a:p>
            <a:r>
              <a:rPr lang="en-US" dirty="0"/>
              <a:t>Gen</a:t>
            </a:r>
            <a:endParaRPr lang="en-US" dirty="0"/>
          </a:p>
        </p:txBody>
      </p:sp>
      <p:sp>
        <p:nvSpPr>
          <p:cNvPr id="38" name="TextBox 37"/>
          <p:cNvSpPr txBox="1"/>
          <p:nvPr/>
        </p:nvSpPr>
        <p:spPr>
          <a:xfrm>
            <a:off x="7235001" y="2450959"/>
            <a:ext cx="575799" cy="369332"/>
          </a:xfrm>
          <a:prstGeom prst="rect">
            <a:avLst/>
          </a:prstGeom>
          <a:noFill/>
        </p:spPr>
        <p:txBody>
          <a:bodyPr wrap="none" rtlCol="0">
            <a:spAutoFit/>
          </a:bodyPr>
          <a:lstStyle/>
          <a:p>
            <a:r>
              <a:rPr lang="en-US" dirty="0"/>
              <a:t>CpG</a:t>
            </a:r>
            <a:endParaRPr lang="en-US" dirty="0"/>
          </a:p>
        </p:txBody>
      </p:sp>
      <p:sp>
        <p:nvSpPr>
          <p:cNvPr id="39" name="TextBox 38"/>
          <p:cNvSpPr txBox="1"/>
          <p:nvPr/>
        </p:nvSpPr>
        <p:spPr>
          <a:xfrm>
            <a:off x="8020469" y="2450959"/>
            <a:ext cx="575799" cy="369332"/>
          </a:xfrm>
          <a:prstGeom prst="rect">
            <a:avLst/>
          </a:prstGeom>
          <a:noFill/>
        </p:spPr>
        <p:txBody>
          <a:bodyPr wrap="none" rtlCol="0">
            <a:spAutoFit/>
          </a:bodyPr>
          <a:lstStyle/>
          <a:p>
            <a:r>
              <a:rPr lang="en-US" dirty="0"/>
              <a:t>CpG</a:t>
            </a:r>
            <a:endParaRPr lang="en-US" dirty="0"/>
          </a:p>
        </p:txBody>
      </p:sp>
      <p:sp>
        <p:nvSpPr>
          <p:cNvPr id="40" name="TextBox 39"/>
          <p:cNvSpPr txBox="1"/>
          <p:nvPr/>
        </p:nvSpPr>
        <p:spPr>
          <a:xfrm>
            <a:off x="8799436" y="2450959"/>
            <a:ext cx="567784" cy="369332"/>
          </a:xfrm>
          <a:prstGeom prst="rect">
            <a:avLst/>
          </a:prstGeom>
          <a:noFill/>
        </p:spPr>
        <p:txBody>
          <a:bodyPr wrap="none" rtlCol="0">
            <a:spAutoFit/>
          </a:bodyPr>
          <a:lstStyle/>
          <a:p>
            <a:r>
              <a:rPr lang="en-US" dirty="0"/>
              <a:t>Gen</a:t>
            </a:r>
            <a:endParaRPr lang="en-US" dirty="0"/>
          </a:p>
        </p:txBody>
      </p:sp>
      <p:sp>
        <p:nvSpPr>
          <p:cNvPr id="41" name="TextBox 40"/>
          <p:cNvSpPr txBox="1"/>
          <p:nvPr/>
        </p:nvSpPr>
        <p:spPr>
          <a:xfrm>
            <a:off x="9627339" y="2450959"/>
            <a:ext cx="567784" cy="369332"/>
          </a:xfrm>
          <a:prstGeom prst="rect">
            <a:avLst/>
          </a:prstGeom>
          <a:noFill/>
        </p:spPr>
        <p:txBody>
          <a:bodyPr wrap="none" rtlCol="0">
            <a:spAutoFit/>
          </a:bodyPr>
          <a:lstStyle/>
          <a:p>
            <a:r>
              <a:rPr lang="en-US" dirty="0"/>
              <a:t>Gen</a:t>
            </a:r>
            <a:endParaRPr lang="en-US" dirty="0"/>
          </a:p>
        </p:txBody>
      </p:sp>
      <p:sp>
        <p:nvSpPr>
          <p:cNvPr id="42" name="TextBox 41"/>
          <p:cNvSpPr txBox="1"/>
          <p:nvPr/>
        </p:nvSpPr>
        <p:spPr>
          <a:xfrm>
            <a:off x="10447227" y="2450959"/>
            <a:ext cx="567784" cy="369332"/>
          </a:xfrm>
          <a:prstGeom prst="rect">
            <a:avLst/>
          </a:prstGeom>
          <a:noFill/>
        </p:spPr>
        <p:txBody>
          <a:bodyPr wrap="none" rtlCol="0">
            <a:spAutoFit/>
          </a:bodyPr>
          <a:lstStyle/>
          <a:p>
            <a:r>
              <a:rPr lang="en-US" dirty="0"/>
              <a:t>Gen</a:t>
            </a:r>
            <a:endParaRPr lang="en-US" dirty="0"/>
          </a:p>
        </p:txBody>
      </p:sp>
      <p:sp>
        <p:nvSpPr>
          <p:cNvPr id="43" name="TextBox 42"/>
          <p:cNvSpPr txBox="1"/>
          <p:nvPr/>
        </p:nvSpPr>
        <p:spPr>
          <a:xfrm>
            <a:off x="4692918" y="3366866"/>
            <a:ext cx="3550459" cy="369332"/>
          </a:xfrm>
          <a:prstGeom prst="rect">
            <a:avLst/>
          </a:prstGeom>
          <a:noFill/>
        </p:spPr>
        <p:txBody>
          <a:bodyPr wrap="none" rtlCol="0">
            <a:spAutoFit/>
          </a:bodyPr>
          <a:lstStyle/>
          <a:p>
            <a:r>
              <a:rPr lang="en-US" dirty="0"/>
              <a:t>4. Repeat 2-3 until model converges</a:t>
            </a:r>
            <a:endParaRPr lang="en-US" dirty="0"/>
          </a:p>
        </p:txBody>
      </p:sp>
      <p:sp>
        <p:nvSpPr>
          <p:cNvPr id="44" name="TextBox 43"/>
          <p:cNvSpPr txBox="1"/>
          <p:nvPr/>
        </p:nvSpPr>
        <p:spPr>
          <a:xfrm>
            <a:off x="4650201" y="3930484"/>
            <a:ext cx="6958967" cy="2306934"/>
          </a:xfrm>
          <a:prstGeom prst="rect">
            <a:avLst/>
          </a:prstGeom>
          <a:noFill/>
        </p:spPr>
        <p:txBody>
          <a:bodyPr wrap="square" rtlCol="0">
            <a:noAutofit/>
          </a:bodyPr>
          <a:lstStyle/>
          <a:p>
            <a:r>
              <a:rPr lang="en-US" dirty="0"/>
              <a:t>What defines convergence?</a:t>
            </a:r>
            <a:endParaRPr lang="en-US" dirty="0"/>
          </a:p>
          <a:p>
            <a:pPr marL="285750" indent="-285750">
              <a:buFont typeface="Arial" panose="020B0604020202020204" pitchFamily="34" charset="0"/>
              <a:buChar char="•"/>
            </a:pPr>
            <a:r>
              <a:rPr lang="en-US" dirty="0"/>
              <a:t>Until probabilities do not change after a single iteration    -or-</a:t>
            </a:r>
            <a:endParaRPr lang="en-US" dirty="0"/>
          </a:p>
          <a:p>
            <a:pPr marL="285750" indent="-285750">
              <a:buFont typeface="Arial" panose="020B0604020202020204" pitchFamily="34" charset="0"/>
              <a:buChar char="•"/>
            </a:pPr>
            <a:r>
              <a:rPr lang="en-US" dirty="0"/>
              <a:t>Until probabilities do not change after multiple iterations -or-</a:t>
            </a:r>
            <a:endParaRPr lang="en-US" dirty="0"/>
          </a:p>
          <a:p>
            <a:pPr marL="285750" indent="-285750">
              <a:buFont typeface="Arial" panose="020B0604020202020204" pitchFamily="34" charset="0"/>
              <a:buChar char="•"/>
            </a:pPr>
            <a:r>
              <a:rPr lang="en-US" dirty="0"/>
              <a:t>Until probabilities do not change (within some threshold) -or-</a:t>
            </a:r>
            <a:endParaRPr lang="en-US" dirty="0"/>
          </a:p>
          <a:p>
            <a:pPr marL="285750" indent="-285750">
              <a:buFont typeface="Arial" panose="020B0604020202020204" pitchFamily="34" charset="0"/>
              <a:buChar char="•"/>
            </a:pPr>
            <a:r>
              <a:rPr lang="en-US" dirty="0"/>
              <a:t>Until a maximum number of iterations is reached</a:t>
            </a:r>
            <a:endParaRPr lang="en-US" dirty="0"/>
          </a:p>
          <a:p>
            <a:pPr marL="285750" indent="-285750">
              <a:buFont typeface="Arial" panose="020B0604020202020204" pitchFamily="34" charset="0"/>
              <a:buChar char="•"/>
            </a:pPr>
            <a:endParaRPr lang="en-US" dirty="0"/>
          </a:p>
          <a:p>
            <a:r>
              <a:rPr lang="en-US" dirty="0"/>
              <a:t>The determination for what criteria to use for convergence can be arbitrary and is often tailored to the specific model being constructed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Baum-Welch estimates </a:t>
            </a:r>
            <a:r>
              <a:rPr lang="en-US" sz="2800" i="1" dirty="0" err="1"/>
              <a:t>A</a:t>
            </a:r>
            <a:r>
              <a:rPr lang="en-US" sz="2800" i="1" baseline="-25000" dirty="0" err="1"/>
              <a:t>kl</a:t>
            </a:r>
            <a:r>
              <a:rPr lang="en-US" sz="2800" dirty="0"/>
              <a:t> and </a:t>
            </a:r>
            <a:r>
              <a:rPr lang="en-US" sz="2800" i="1" dirty="0" err="1"/>
              <a:t>E</a:t>
            </a:r>
            <a:r>
              <a:rPr lang="en-US" sz="2800" i="1" baseline="-25000" dirty="0" err="1"/>
              <a:t>k</a:t>
            </a:r>
            <a:r>
              <a:rPr lang="en-US" sz="2800" i="1" dirty="0"/>
              <a:t>(b) </a:t>
            </a:r>
            <a:r>
              <a:rPr lang="en-US" sz="2800" dirty="0"/>
              <a:t>as the </a:t>
            </a:r>
            <a:r>
              <a:rPr lang="en-US" sz="2800" i="1" dirty="0"/>
              <a:t>expected</a:t>
            </a:r>
            <a:r>
              <a:rPr lang="en-US" sz="2800" dirty="0"/>
              <a:t> number of times each transition or emission is used, given the data</a:t>
            </a:r>
            <a:endParaRPr lang="en-US" sz="2800" dirty="0"/>
          </a:p>
          <a:p>
            <a:pPr lvl="1"/>
            <a:r>
              <a:rPr lang="en-US" sz="2400" i="1" dirty="0" err="1"/>
              <a:t>A</a:t>
            </a:r>
            <a:r>
              <a:rPr lang="en-US" sz="2400" i="1" baseline="-25000" dirty="0" err="1"/>
              <a:t>kl</a:t>
            </a:r>
            <a:r>
              <a:rPr lang="en-US" sz="2400" dirty="0"/>
              <a:t> = number of transition from state k to l</a:t>
            </a:r>
            <a:endParaRPr lang="en-US" sz="2400" dirty="0"/>
          </a:p>
          <a:p>
            <a:pPr lvl="1"/>
            <a:r>
              <a:rPr lang="en-US" sz="2400" i="1" dirty="0" err="1"/>
              <a:t>E</a:t>
            </a:r>
            <a:r>
              <a:rPr lang="en-US" sz="2400" i="1" baseline="-25000" dirty="0" err="1"/>
              <a:t>k</a:t>
            </a:r>
            <a:r>
              <a:rPr lang="en-US" sz="2400" i="1" dirty="0"/>
              <a:t>(b) </a:t>
            </a:r>
            <a:r>
              <a:rPr lang="en-US" sz="2400" dirty="0"/>
              <a:t>= number of emissions of observation </a:t>
            </a:r>
            <a:r>
              <a:rPr lang="en-US" sz="2400" i="1" dirty="0"/>
              <a:t>b</a:t>
            </a:r>
            <a:r>
              <a:rPr lang="en-US" sz="2400" dirty="0"/>
              <a:t> from state </a:t>
            </a:r>
            <a:r>
              <a:rPr lang="en-US" sz="2400" i="1" dirty="0"/>
              <a:t>k</a:t>
            </a:r>
            <a:endParaRPr lang="en-US" sz="2400" i="1" dirty="0"/>
          </a:p>
          <a:p>
            <a:pPr lvl="1"/>
            <a:r>
              <a:rPr lang="en-US" sz="2400" i="1" dirty="0"/>
              <a:t>B</a:t>
            </a:r>
            <a:r>
              <a:rPr lang="en-US" sz="2400" i="1" baseline="-25000" dirty="0"/>
              <a:t>k </a:t>
            </a:r>
            <a:r>
              <a:rPr lang="en-US" sz="2400" i="1" dirty="0"/>
              <a:t>= </a:t>
            </a:r>
            <a:r>
              <a:rPr lang="en-US" sz="2400" dirty="0"/>
              <a:t>initial probability for state </a:t>
            </a:r>
            <a:r>
              <a:rPr lang="en-US" sz="2400" i="1" dirty="0"/>
              <a:t>k</a:t>
            </a:r>
            <a:endParaRPr lang="en-US" sz="2400" i="1" baseline="-25000" dirty="0"/>
          </a:p>
          <a:p>
            <a:r>
              <a:rPr lang="en-US" sz="2800" dirty="0"/>
              <a:t>We can update </a:t>
            </a:r>
            <a:r>
              <a:rPr lang="en-US" sz="2800" i="1" dirty="0" err="1"/>
              <a:t>A</a:t>
            </a:r>
            <a:r>
              <a:rPr lang="en-US" sz="2800" i="1" baseline="-25000" dirty="0" err="1"/>
              <a:t>kl</a:t>
            </a:r>
            <a:r>
              <a:rPr lang="en-US" sz="2800" i="1" dirty="0"/>
              <a:t> </a:t>
            </a:r>
            <a:r>
              <a:rPr lang="en-US" sz="2800" dirty="0"/>
              <a:t>and</a:t>
            </a:r>
            <a:r>
              <a:rPr lang="en-US" sz="2800" i="1" dirty="0"/>
              <a:t> </a:t>
            </a:r>
            <a:r>
              <a:rPr lang="en-US" sz="2800" i="1" dirty="0" err="1"/>
              <a:t>E</a:t>
            </a:r>
            <a:r>
              <a:rPr lang="en-US" sz="2800" i="1" baseline="-25000" dirty="0" err="1"/>
              <a:t>k</a:t>
            </a:r>
            <a:r>
              <a:rPr lang="en-US" sz="2800" i="1" dirty="0"/>
              <a:t>(b) </a:t>
            </a:r>
            <a:r>
              <a:rPr lang="en-US" sz="2800" dirty="0"/>
              <a:t>as follows from a set of </a:t>
            </a:r>
            <a:r>
              <a:rPr lang="en-US" sz="2800" i="1" dirty="0"/>
              <a:t>j </a:t>
            </a:r>
            <a:r>
              <a:rPr lang="en-US" sz="2800" dirty="0"/>
              <a:t>sequences</a:t>
            </a:r>
            <a:r>
              <a:rPr lang="en-US" sz="2800" i="1" dirty="0"/>
              <a:t>:</a:t>
            </a:r>
            <a:endParaRPr lang="en-US" sz="2800" i="1" dirty="0"/>
          </a:p>
          <a:p>
            <a:endParaRPr lang="en-US" i="1" dirty="0"/>
          </a:p>
          <a:p>
            <a:endParaRPr lang="en-US" i="1" dirty="0"/>
          </a:p>
          <a:p>
            <a:pPr marL="0" indent="0">
              <a:buNone/>
            </a:pPr>
            <a:endParaRPr lang="en-US" dirty="0"/>
          </a:p>
        </p:txBody>
      </p:sp>
      <p:sp>
        <p:nvSpPr>
          <p:cNvPr id="3" name="Title 2"/>
          <p:cNvSpPr>
            <a:spLocks noGrp="1"/>
          </p:cNvSpPr>
          <p:nvPr>
            <p:ph type="title"/>
          </p:nvPr>
        </p:nvSpPr>
        <p:spPr/>
        <p:txBody>
          <a:bodyPr/>
          <a:lstStyle/>
          <a:p>
            <a:r>
              <a:rPr lang="en-US" dirty="0"/>
              <a:t>Baum-Welch, Formally</a:t>
            </a:r>
            <a:endParaRPr lang="en-US" dirty="0"/>
          </a:p>
        </p:txBody>
      </p:sp>
      <p:pic>
        <p:nvPicPr>
          <p:cNvPr id="4" name="Picture 3"/>
          <p:cNvPicPr>
            <a:picLocks noChangeAspect="1"/>
          </p:cNvPicPr>
          <p:nvPr/>
        </p:nvPicPr>
        <p:blipFill>
          <a:blip r:embed="rId1"/>
          <a:stretch>
            <a:fillRect/>
          </a:stretch>
        </p:blipFill>
        <p:spPr>
          <a:xfrm>
            <a:off x="381000" y="5345668"/>
            <a:ext cx="4046571" cy="731583"/>
          </a:xfrm>
          <a:prstGeom prst="rect">
            <a:avLst/>
          </a:prstGeom>
        </p:spPr>
      </p:pic>
      <p:pic>
        <p:nvPicPr>
          <p:cNvPr id="5" name="Picture 4"/>
          <p:cNvPicPr>
            <a:picLocks noChangeAspect="1"/>
          </p:cNvPicPr>
          <p:nvPr/>
        </p:nvPicPr>
        <p:blipFill>
          <a:blip r:embed="rId2"/>
          <a:stretch>
            <a:fillRect/>
          </a:stretch>
        </p:blipFill>
        <p:spPr>
          <a:xfrm>
            <a:off x="5029200" y="5261811"/>
            <a:ext cx="3177815" cy="777307"/>
          </a:xfrm>
          <a:prstGeom prst="rect">
            <a:avLst/>
          </a:prstGeom>
        </p:spPr>
      </p:pic>
      <p:sp>
        <p:nvSpPr>
          <p:cNvPr id="6" name="TextBox 5"/>
          <p:cNvSpPr txBox="1"/>
          <p:nvPr/>
        </p:nvSpPr>
        <p:spPr>
          <a:xfrm>
            <a:off x="2133600" y="6260068"/>
            <a:ext cx="1760610" cy="369332"/>
          </a:xfrm>
          <a:prstGeom prst="rect">
            <a:avLst/>
          </a:prstGeom>
          <a:noFill/>
        </p:spPr>
        <p:txBody>
          <a:bodyPr wrap="none" rtlCol="0">
            <a:spAutoFit/>
          </a:bodyPr>
          <a:lstStyle/>
          <a:p>
            <a:r>
              <a:rPr lang="en-US" dirty="0"/>
              <a:t>forward variable</a:t>
            </a:r>
            <a:endParaRPr lang="en-US" dirty="0"/>
          </a:p>
        </p:txBody>
      </p:sp>
      <p:sp>
        <p:nvSpPr>
          <p:cNvPr id="7" name="TextBox 6"/>
          <p:cNvSpPr txBox="1"/>
          <p:nvPr/>
        </p:nvSpPr>
        <p:spPr>
          <a:xfrm>
            <a:off x="5029200" y="6260068"/>
            <a:ext cx="1889172" cy="369332"/>
          </a:xfrm>
          <a:prstGeom prst="rect">
            <a:avLst/>
          </a:prstGeom>
          <a:noFill/>
        </p:spPr>
        <p:txBody>
          <a:bodyPr wrap="none" rtlCol="0">
            <a:spAutoFit/>
          </a:bodyPr>
          <a:lstStyle/>
          <a:p>
            <a:r>
              <a:rPr lang="en-US" dirty="0"/>
              <a:t>backward variable</a:t>
            </a:r>
            <a:endParaRPr lang="en-US" dirty="0"/>
          </a:p>
        </p:txBody>
      </p:sp>
      <p:cxnSp>
        <p:nvCxnSpPr>
          <p:cNvPr id="9" name="Straight Arrow Connector 8"/>
          <p:cNvCxnSpPr/>
          <p:nvPr/>
        </p:nvCxnSpPr>
        <p:spPr>
          <a:xfrm flipH="1" flipV="1">
            <a:off x="2438400" y="5879068"/>
            <a:ext cx="575505" cy="381000"/>
          </a:xfrm>
          <a:prstGeom prst="straightConnector1">
            <a:avLst/>
          </a:prstGeom>
          <a:ln>
            <a:solidFill>
              <a:srgbClr val="000033"/>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013905" y="5711459"/>
            <a:ext cx="4385466" cy="548609"/>
          </a:xfrm>
          <a:prstGeom prst="straightConnector1">
            <a:avLst/>
          </a:prstGeom>
          <a:ln>
            <a:solidFill>
              <a:srgbClr val="000033"/>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0"/>
          </p:cNvCxnSpPr>
          <p:nvPr/>
        </p:nvCxnSpPr>
        <p:spPr>
          <a:xfrm flipH="1" flipV="1">
            <a:off x="3806016" y="5768502"/>
            <a:ext cx="2167770" cy="491566"/>
          </a:xfrm>
          <a:prstGeom prst="straightConnector1">
            <a:avLst/>
          </a:prstGeom>
          <a:ln>
            <a:solidFill>
              <a:srgbClr val="000033"/>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0"/>
          </p:cNvCxnSpPr>
          <p:nvPr/>
        </p:nvCxnSpPr>
        <p:spPr>
          <a:xfrm flipV="1">
            <a:off x="5973786" y="5768502"/>
            <a:ext cx="2027214" cy="491566"/>
          </a:xfrm>
          <a:prstGeom prst="straightConnector1">
            <a:avLst/>
          </a:prstGeom>
          <a:ln>
            <a:solidFill>
              <a:srgbClr val="000033"/>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49445" y="4789510"/>
            <a:ext cx="4451155" cy="369332"/>
          </a:xfrm>
          <a:prstGeom prst="rect">
            <a:avLst/>
          </a:prstGeom>
          <a:noFill/>
        </p:spPr>
        <p:txBody>
          <a:bodyPr wrap="none" rtlCol="0">
            <a:spAutoFit/>
          </a:bodyPr>
          <a:lstStyle/>
          <a:p>
            <a:r>
              <a:rPr lang="en-US" dirty="0"/>
              <a:t>Current transition probability from state k to l</a:t>
            </a:r>
            <a:endParaRPr lang="en-US" dirty="0"/>
          </a:p>
        </p:txBody>
      </p:sp>
      <p:cxnSp>
        <p:nvCxnSpPr>
          <p:cNvPr id="19" name="Straight Arrow Connector 18"/>
          <p:cNvCxnSpPr>
            <a:stCxn id="18" idx="2"/>
          </p:cNvCxnSpPr>
          <p:nvPr/>
        </p:nvCxnSpPr>
        <p:spPr>
          <a:xfrm>
            <a:off x="2575023" y="5158842"/>
            <a:ext cx="197044" cy="350894"/>
          </a:xfrm>
          <a:prstGeom prst="straightConnector1">
            <a:avLst/>
          </a:prstGeom>
          <a:ln>
            <a:solidFill>
              <a:srgbClr val="000033"/>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968778" y="4627661"/>
            <a:ext cx="4451155" cy="646331"/>
          </a:xfrm>
          <a:prstGeom prst="rect">
            <a:avLst/>
          </a:prstGeom>
          <a:noFill/>
        </p:spPr>
        <p:txBody>
          <a:bodyPr wrap="square" rtlCol="0">
            <a:spAutoFit/>
          </a:bodyPr>
          <a:lstStyle/>
          <a:p>
            <a:r>
              <a:rPr lang="en-US" dirty="0"/>
              <a:t>Current emission probability for observation </a:t>
            </a:r>
            <a:r>
              <a:rPr lang="en-US" i="1" dirty="0"/>
              <a:t>x </a:t>
            </a:r>
            <a:r>
              <a:rPr lang="en-US" dirty="0"/>
              <a:t>at position i+1 in sequence j</a:t>
            </a:r>
            <a:endParaRPr lang="en-US" dirty="0"/>
          </a:p>
        </p:txBody>
      </p:sp>
      <p:cxnSp>
        <p:nvCxnSpPr>
          <p:cNvPr id="24" name="Straight Arrow Connector 23"/>
          <p:cNvCxnSpPr>
            <a:stCxn id="23" idx="1"/>
          </p:cNvCxnSpPr>
          <p:nvPr/>
        </p:nvCxnSpPr>
        <p:spPr>
          <a:xfrm flipH="1">
            <a:off x="3444157" y="4950827"/>
            <a:ext cx="1524621" cy="500695"/>
          </a:xfrm>
          <a:prstGeom prst="straightConnector1">
            <a:avLst/>
          </a:prstGeom>
          <a:ln>
            <a:solidFill>
              <a:srgbClr val="000033"/>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a:stretch>
            <a:fillRect/>
          </a:stretch>
        </p:blipFill>
        <p:spPr>
          <a:xfrm>
            <a:off x="8697392" y="5345668"/>
            <a:ext cx="3486637" cy="447737"/>
          </a:xfrm>
          <a:prstGeom prst="rect">
            <a:avLst/>
          </a:prstGeom>
        </p:spPr>
      </p:pic>
      <p:sp>
        <p:nvSpPr>
          <p:cNvPr id="17" name="TextBox 16"/>
          <p:cNvSpPr txBox="1"/>
          <p:nvPr/>
        </p:nvSpPr>
        <p:spPr>
          <a:xfrm>
            <a:off x="9480355" y="4981089"/>
            <a:ext cx="1909562" cy="369332"/>
          </a:xfrm>
          <a:prstGeom prst="rect">
            <a:avLst/>
          </a:prstGeom>
          <a:noFill/>
        </p:spPr>
        <p:txBody>
          <a:bodyPr wrap="none" rtlCol="0">
            <a:spAutoFit/>
          </a:bodyPr>
          <a:lstStyle/>
          <a:p>
            <a:r>
              <a:rPr lang="en-US" dirty="0"/>
              <a:t>Initial State Matrix</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As you might expect, a larger set of data with more opportunities for transitions between states will allow for more accurate models to be generated</a:t>
            </a:r>
            <a:endParaRPr lang="en-US" dirty="0"/>
          </a:p>
          <a:p>
            <a:r>
              <a:rPr lang="en-US" dirty="0"/>
              <a:t>Also, in the previous example, we used ‘CpG’ and ‘Genome’ as states, however these are just labels and the initial random nature of the model could result in convergence where the ‘Genome’ model is actually reflecting the CpG pattern. </a:t>
            </a:r>
            <a:r>
              <a:rPr lang="en-US">
                <a:solidFill>
                  <a:srgbClr val="FF0000"/>
                </a:solidFill>
              </a:rPr>
              <a:t>Computers </a:t>
            </a:r>
            <a:r>
              <a:rPr lang="en-US" dirty="0">
                <a:solidFill>
                  <a:srgbClr val="FF0000"/>
                </a:solidFill>
              </a:rPr>
              <a:t>don’t understand labels!</a:t>
            </a:r>
            <a:endParaRPr lang="en-US" dirty="0">
              <a:solidFill>
                <a:srgbClr val="FF0000"/>
              </a:solidFill>
            </a:endParaRPr>
          </a:p>
          <a:p>
            <a:pPr lvl="1"/>
            <a:r>
              <a:rPr lang="en-US" dirty="0"/>
              <a:t>Prior knowledge of the model to be generated may allow for non-random initial states, e.g. setting all C and G nucleotides to the CpG initial state.</a:t>
            </a:r>
            <a:endParaRPr lang="en-US" dirty="0"/>
          </a:p>
          <a:p>
            <a:pPr lvl="1"/>
            <a:r>
              <a:rPr lang="en-US" dirty="0"/>
              <a:t>However, by definition this results in a non-random bias to your model.</a:t>
            </a:r>
            <a:endParaRPr lang="en-US" dirty="0"/>
          </a:p>
        </p:txBody>
      </p:sp>
      <p:sp>
        <p:nvSpPr>
          <p:cNvPr id="3" name="Title 2"/>
          <p:cNvSpPr>
            <a:spLocks noGrp="1"/>
          </p:cNvSpPr>
          <p:nvPr>
            <p:ph type="title"/>
          </p:nvPr>
        </p:nvSpPr>
        <p:spPr/>
        <p:txBody>
          <a:bodyPr/>
          <a:lstStyle/>
          <a:p>
            <a:r>
              <a:rPr lang="en-US" dirty="0"/>
              <a:t>Baum-Welch</a:t>
            </a:r>
            <a:endParaRPr lang="en-US" dirty="0"/>
          </a:p>
        </p:txBody>
      </p:sp>
    </p:spTree>
  </p:cSld>
  <p:clrMapOvr>
    <a:masterClrMapping/>
  </p:clrMapOvr>
</p:sld>
</file>

<file path=ppt/tags/tag1.xml><?xml version="1.0" encoding="utf-8"?>
<p:tagLst xmlns:p="http://schemas.openxmlformats.org/presentationml/2006/main">
  <p:tag name="ISPRING_UUID" val="{C738E6EA-851E-4F26-AD53-18474C084AC0}"/>
  <p:tag name="ISPRING_PROJECT_VERSION" val="9"/>
  <p:tag name="ISPRING_PROJECT_FOLDER_UPDATED" val="1"/>
  <p:tag name="ISPRING_FIRST_PUBLISH" val="1"/>
  <p:tag name="ISPRING_SCREEN_RECS_UPDATED" val="C:\Users\remills\Box Sync\Courses\BINF529_Winter2019\Presentations\Session_04\Eukaryotic_Genomics\"/>
  <p:tag name="ISPRING_RESOURCE_FOLDER" val="C:\Users\remills\Box Sync\Courses\BINF529_Winter2019\Presentations\Session_04\Eukaryotic_Genomics\"/>
  <p:tag name="ISPRING_PRESENTATION_PATH" val="C:\Users\remills\Box Sync\Courses\BINF529_Winter2019\Presentations\Session_04\Eukaryotic_Genomics.pptx"/>
  <p:tag name="ISPRING_LMS_API_VERSION" val="SCORM 2004 (2nd edition)"/>
  <p:tag name="ISPRING_ULTRA_SCORM_COURCE_TITLE" val="Baum_Welch_8.2"/>
  <p:tag name="ISPRING_ULTRA_SCORM_COURSE_ID" val="17BF3E14-532E-4BB3-B4DC-F5C7EE92EFB9"/>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G\bcz{37BE974A-8E82-4344-9460-44740314AC02}&quot;,&quot;C:\\Users\\remills\\Box Sync\\Courses\\BINF529_Winter2019\\SCORM\\Session_08&quot;]]"/>
  <p:tag name="ISPRING_SCORM_RATE_SLIDES" val="0"/>
  <p:tag name="ISPRING_SCORM_RATE_QUIZZES" val="0"/>
  <p:tag name="ISPRING_SCORM_PASSING_SCORE" val="0.000000"/>
  <p:tag name="ISPRING_CURRENT_PLAYER_ID" val="universal"/>
  <p:tag name="ISPRING_PRESENTATION_TITLE" val="Baum_Welch_8.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3922</Words>
  <Application>WPS 演示</Application>
  <PresentationFormat>Widescreen</PresentationFormat>
  <Paragraphs>235</Paragraphs>
  <Slides>9</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Arial</vt:lpstr>
      <vt:lpstr>宋体</vt:lpstr>
      <vt:lpstr>Wingdings</vt:lpstr>
      <vt:lpstr>Calibri</vt:lpstr>
      <vt:lpstr>微软雅黑</vt:lpstr>
      <vt:lpstr>Arial Unicode MS</vt:lpstr>
      <vt:lpstr>Office Theme</vt:lpstr>
      <vt:lpstr>Baum-Welch Algorithm</vt:lpstr>
      <vt:lpstr>Learning Objectives</vt:lpstr>
      <vt:lpstr>Where do HMM probabilities come from?</vt:lpstr>
      <vt:lpstr>Calculate Frequencies From Observed Data and Known CpG Islands and Non-CpG Islands</vt:lpstr>
      <vt:lpstr>Baum-Welch Algorithm</vt:lpstr>
      <vt:lpstr>Baum-Welch Algorithm Description</vt:lpstr>
      <vt:lpstr>Baum-Welch Example</vt:lpstr>
      <vt:lpstr>Baum-Welch, Formally</vt:lpstr>
      <vt:lpstr>Baum-Welch</vt:lpstr>
    </vt:vector>
  </TitlesOfParts>
  <Company>Partners HealthCare System,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Baum_Welch_8.2</dc:title>
  <dc:creator>Hislop, Shona C.</dc:creator>
  <cp:lastModifiedBy>PersimmonPPP</cp:lastModifiedBy>
  <cp:revision>659</cp:revision>
  <dcterms:created xsi:type="dcterms:W3CDTF">2011-09-26T19:06:00Z</dcterms:created>
  <dcterms:modified xsi:type="dcterms:W3CDTF">2021-03-26T05:49:39Z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1852405724</vt:i4>
  </property>
  <property fmtid="{D5CDD505-2E9C-101B-9397-08002B2CF9AE}" pid="3" name="_NewReviewCycle">
    <vt:lpwstr/>
  </property>
  <property fmtid="{D5CDD505-2E9C-101B-9397-08002B2CF9AE}" pid="4" name="_EmailSubject">
    <vt:lpwstr>PowerPoint Template</vt:lpwstr>
  </property>
  <property fmtid="{D5CDD505-2E9C-101B-9397-08002B2CF9AE}" pid="5" name="_AuthorEmail">
    <vt:lpwstr>SSTEPHAN@PARTNERS.ORG</vt:lpwstr>
  </property>
  <property fmtid="{D5CDD505-2E9C-101B-9397-08002B2CF9AE}" pid="6" name="_AuthorEmailDisplayName">
    <vt:lpwstr>Stephan, Shona C.</vt:lpwstr>
  </property>
  <property fmtid="{D5CDD505-2E9C-101B-9397-08002B2CF9AE}" pid="7" name="ICV">
    <vt:lpwstr>734478FFE4F14C1AB9B38824B7FFEB49</vt:lpwstr>
  </property>
  <property fmtid="{D5CDD505-2E9C-101B-9397-08002B2CF9AE}" pid="8" name="KSOProductBuildVer">
    <vt:lpwstr>2052-11.1.0.10356</vt:lpwstr>
  </property>
</Properties>
</file>