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9" r:id="rId2"/>
    <p:sldId id="275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9" r:id="rId12"/>
    <p:sldId id="285" r:id="rId13"/>
    <p:sldId id="288" r:id="rId14"/>
    <p:sldId id="287" r:id="rId15"/>
    <p:sldId id="330" r:id="rId16"/>
    <p:sldId id="290" r:id="rId17"/>
    <p:sldId id="291" r:id="rId18"/>
    <p:sldId id="292" r:id="rId19"/>
    <p:sldId id="295" r:id="rId20"/>
    <p:sldId id="293" r:id="rId21"/>
    <p:sldId id="294" r:id="rId22"/>
    <p:sldId id="296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0" autoAdjust="0"/>
    <p:restoredTop sz="99700" autoAdjust="0"/>
  </p:normalViewPr>
  <p:slideViewPr>
    <p:cSldViewPr>
      <p:cViewPr varScale="1">
        <p:scale>
          <a:sx n="96" d="100"/>
          <a:sy n="96" d="100"/>
        </p:scale>
        <p:origin x="288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85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88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5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21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45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73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75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42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3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71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5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1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4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1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3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5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6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18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Biological Patterns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often useful to consider PSSMs in the context of </a:t>
            </a:r>
            <a:r>
              <a:rPr lang="en-US" i="1" dirty="0"/>
              <a:t>information content</a:t>
            </a:r>
            <a:r>
              <a:rPr lang="en-US" dirty="0"/>
              <a:t>, which is a measure of how divergent it is from the expected distribution</a:t>
            </a:r>
          </a:p>
          <a:p>
            <a:pPr marL="457200" lvl="1" indent="0">
              <a:buNone/>
            </a:pPr>
            <a:r>
              <a:rPr lang="en-US" dirty="0"/>
              <a:t>Example:</a:t>
            </a:r>
          </a:p>
          <a:p>
            <a:pPr lvl="2"/>
            <a:r>
              <a:rPr lang="en-US" dirty="0"/>
              <a:t>Promoter regions are typically GC-rich</a:t>
            </a:r>
          </a:p>
          <a:p>
            <a:pPr lvl="2"/>
            <a:r>
              <a:rPr lang="en-US" dirty="0"/>
              <a:t>Therefore, an AT-rich motif in a promoter region contains much more </a:t>
            </a:r>
            <a:r>
              <a:rPr lang="en-US" i="1" dirty="0"/>
              <a:t>information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Kullback-Leibler divergence</a:t>
            </a:r>
            <a:r>
              <a:rPr lang="en-US" dirty="0"/>
              <a:t>, also referred to as </a:t>
            </a:r>
            <a:r>
              <a:rPr lang="en-US" i="1" dirty="0"/>
              <a:t>relative entropy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is one way to measure this: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p</a:t>
            </a:r>
            <a:r>
              <a:rPr lang="en-US" i="1" baseline="-25000" dirty="0"/>
              <a:t>i.j</a:t>
            </a:r>
            <a:r>
              <a:rPr lang="en-US" i="1" dirty="0"/>
              <a:t> </a:t>
            </a:r>
            <a:r>
              <a:rPr lang="en-US" dirty="0"/>
              <a:t>is the probability of observing character </a:t>
            </a:r>
            <a:r>
              <a:rPr lang="en-US" i="1" dirty="0"/>
              <a:t>i </a:t>
            </a:r>
            <a:r>
              <a:rPr lang="en-US" dirty="0"/>
              <a:t>at position </a:t>
            </a:r>
            <a:r>
              <a:rPr lang="en-US" i="1" dirty="0"/>
              <a:t>j</a:t>
            </a:r>
            <a:r>
              <a:rPr lang="en-US" dirty="0"/>
              <a:t>, and</a:t>
            </a:r>
            <a:r>
              <a:rPr lang="en-US" i="1" dirty="0"/>
              <a:t> p</a:t>
            </a:r>
            <a:r>
              <a:rPr lang="en-US" i="1" baseline="-25000" dirty="0"/>
              <a:t>i</a:t>
            </a:r>
            <a:r>
              <a:rPr lang="en-US" dirty="0"/>
              <a:t> is the overall probability at any 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Content (IC)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748363"/>
              </p:ext>
            </p:extLst>
          </p:nvPr>
        </p:nvGraphicFramePr>
        <p:xfrm>
          <a:off x="5105401" y="4572001"/>
          <a:ext cx="18589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4" imgW="1549400" imgH="469900" progId="Equation.3">
                  <p:embed/>
                </p:oleObj>
              </mc:Choice>
              <mc:Fallback>
                <p:oleObj name="Equation" r:id="rId4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5401" y="4572001"/>
                        <a:ext cx="1858963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40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600201"/>
            <a:ext cx="4343400" cy="4525963"/>
          </a:xfrm>
        </p:spPr>
        <p:txBody>
          <a:bodyPr>
            <a:noAutofit/>
          </a:bodyPr>
          <a:lstStyle/>
          <a:p>
            <a:r>
              <a:rPr lang="en-US" sz="2000" dirty="0"/>
              <a:t>There are often cases where there are 0 observations for a particular symbol, leading to complications when attempting to use those values in equations</a:t>
            </a:r>
          </a:p>
          <a:p>
            <a:r>
              <a:rPr lang="en-US" sz="2000" dirty="0"/>
              <a:t>One solution is to simply add 1 to each observation (Laplace rule of succession)</a:t>
            </a:r>
          </a:p>
          <a:p>
            <a:r>
              <a:rPr lang="en-US" sz="2000" dirty="0"/>
              <a:t>Another approach is to take the square root of the total number of input sequences, adjusted for background probabilities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Pseudocounts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48400" y="1905000"/>
          <a:ext cx="3028966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5400000">
            <a:off x="7962900" y="33147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86978" y="2590801"/>
            <a:ext cx="1028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 New"/>
                <a:cs typeface="Courier New"/>
              </a:rPr>
              <a:t>D</a:t>
            </a:r>
            <a:r>
              <a:rPr lang="en-US" sz="1200" b="1" baseline="-25000" dirty="0">
                <a:latin typeface="Courier New"/>
                <a:cs typeface="Courier New"/>
              </a:rPr>
              <a:t>KL </a:t>
            </a:r>
            <a:r>
              <a:rPr lang="en-US" sz="1200" b="1" dirty="0">
                <a:latin typeface="Courier New"/>
                <a:cs typeface="Courier New"/>
              </a:rPr>
              <a:t>= 6.47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324600" y="3886200"/>
          <a:ext cx="3028966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486978" y="4523602"/>
            <a:ext cx="1028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 New"/>
                <a:cs typeface="Courier New"/>
              </a:rPr>
              <a:t>D</a:t>
            </a:r>
            <a:r>
              <a:rPr lang="en-US" sz="1200" b="1" baseline="-25000" dirty="0">
                <a:latin typeface="Courier New"/>
                <a:cs typeface="Courier New"/>
              </a:rPr>
              <a:t>KL </a:t>
            </a:r>
            <a:r>
              <a:rPr lang="en-US" sz="1200" b="1" dirty="0">
                <a:latin typeface="Courier New"/>
                <a:cs typeface="Courier New"/>
              </a:rPr>
              <a:t>= 3.85</a:t>
            </a:r>
          </a:p>
        </p:txBody>
      </p:sp>
    </p:spTree>
    <p:extLst>
      <p:ext uri="{BB962C8B-B14F-4D97-AF65-F5344CB8AC3E}">
        <p14:creationId xmlns:p14="http://schemas.microsoft.com/office/powerpoint/2010/main" val="128671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Entropy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37447"/>
              </p:ext>
            </p:extLst>
          </p:nvPr>
        </p:nvGraphicFramePr>
        <p:xfrm>
          <a:off x="2250440" y="1544320"/>
          <a:ext cx="3121660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52456" y="131572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Alignment Matrix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79440" y="192532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12783"/>
              </p:ext>
            </p:extLst>
          </p:nvPr>
        </p:nvGraphicFramePr>
        <p:xfrm>
          <a:off x="5984240" y="1544320"/>
          <a:ext cx="4226560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0.06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0.81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0.06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0.25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0.13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0.88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0.94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0.13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0.75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0.63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51040" y="131572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Probability Matrix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7698740" y="280162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678781"/>
              </p:ext>
            </p:extLst>
          </p:nvPr>
        </p:nvGraphicFramePr>
        <p:xfrm>
          <a:off x="7279641" y="3296920"/>
          <a:ext cx="114953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Equation" r:id="rId4" imgW="838200" imgH="444500" progId="Equation.3">
                  <p:embed/>
                </p:oleObj>
              </mc:Choice>
              <mc:Fallback>
                <p:oleObj name="Equation" r:id="rId4" imgW="838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9641" y="3296920"/>
                        <a:ext cx="1149531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58559"/>
              </p:ext>
            </p:extLst>
          </p:nvPr>
        </p:nvGraphicFramePr>
        <p:xfrm>
          <a:off x="3164840" y="4363720"/>
          <a:ext cx="4987290" cy="1645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-0.13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1.38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-0.13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-0.08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-0.13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1.61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1.79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-0.13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1.19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0.83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Σ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1.36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1.66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1.13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0.81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0.70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22240" y="413214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Entropy Matrix</a:t>
            </a:r>
          </a:p>
        </p:txBody>
      </p:sp>
      <p:sp>
        <p:nvSpPr>
          <p:cNvPr id="15" name="Right Arrow 14"/>
          <p:cNvSpPr/>
          <p:nvPr/>
        </p:nvSpPr>
        <p:spPr>
          <a:xfrm rot="8100000">
            <a:off x="7042589" y="3555169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965440" y="588772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37346" y="5623561"/>
            <a:ext cx="2770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latin typeface="Courier New"/>
                <a:cs typeface="Courier New"/>
              </a:rPr>
              <a:t>Σ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62587" y="5742802"/>
            <a:ext cx="5540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 New"/>
                <a:cs typeface="Courier New"/>
              </a:rPr>
              <a:t>6.47</a:t>
            </a:r>
          </a:p>
        </p:txBody>
      </p:sp>
    </p:spTree>
    <p:extLst>
      <p:ext uri="{BB962C8B-B14F-4D97-AF65-F5344CB8AC3E}">
        <p14:creationId xmlns:p14="http://schemas.microsoft.com/office/powerpoint/2010/main" val="49054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209799"/>
          </a:xfrm>
        </p:spPr>
        <p:txBody>
          <a:bodyPr>
            <a:normAutofit fontScale="92500"/>
          </a:bodyPr>
          <a:lstStyle/>
          <a:p>
            <a:r>
              <a:rPr lang="en-US" dirty="0"/>
              <a:t>A typical approach to finding a match to a PSSM is to score all possible subsequences and choose the maximum above the chosen threshold</a:t>
            </a:r>
          </a:p>
          <a:p>
            <a:r>
              <a:rPr lang="en-US" dirty="0"/>
              <a:t>A </a:t>
            </a:r>
            <a:r>
              <a:rPr lang="en-US" i="1" dirty="0"/>
              <a:t>sliding window</a:t>
            </a:r>
            <a:r>
              <a:rPr lang="en-US" dirty="0"/>
              <a:t> approach is easy to implement: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Matches to PSSMs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3810000"/>
            <a:ext cx="3924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TAACGGGGGGATAATATGTTTGCAAAC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3871646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4114800"/>
            <a:ext cx="3924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TAACGGGGGGATAATATGTTTGCAAAC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4186606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4431268"/>
            <a:ext cx="3924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TAACGGGGGGATAATATGTTTGCAAAC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89120" y="4492914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51760" y="4736068"/>
            <a:ext cx="3924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TAACGGGGGGATAATATGTTTGCAAAC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4520" y="4807874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63080" y="5040868"/>
            <a:ext cx="3924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TAACGGGGGGATAATATGTTTGCAAAC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99000" y="5111166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76240" y="5345668"/>
            <a:ext cx="3924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TAACGGGGGGATAATATGTTTGCAAAC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3480" y="5417474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1194" y="3810000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41194" y="4114800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1194" y="4419600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9.67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41194" y="4724400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8.29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4200" y="5040868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41194" y="5345668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9.61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76240" y="5638800"/>
            <a:ext cx="3924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TAACGGGGGGATAATATGTTTGCAAAC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88560" y="5710606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41194" y="5638800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6.70</a:t>
            </a:r>
          </a:p>
        </p:txBody>
      </p:sp>
    </p:spTree>
    <p:extLst>
      <p:ext uri="{BB962C8B-B14F-4D97-AF65-F5344CB8AC3E}">
        <p14:creationId xmlns:p14="http://schemas.microsoft.com/office/powerpoint/2010/main" val="47264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1600201"/>
            <a:ext cx="71628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Uses information content to depict motif characteristics in a visual manner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Logos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400" y="6169968"/>
            <a:ext cx="3886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Schneider, TD and Stephens, RM (1990) Nucleic Acids Res., 18, pp. 6097-6100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19400"/>
            <a:ext cx="8636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8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0EAE01-2443-482C-81C7-C9994F94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(informational only)</a:t>
            </a:r>
          </a:p>
        </p:txBody>
      </p:sp>
    </p:spTree>
    <p:extLst>
      <p:ext uri="{BB962C8B-B14F-4D97-AF65-F5344CB8AC3E}">
        <p14:creationId xmlns:p14="http://schemas.microsoft.com/office/powerpoint/2010/main" val="138001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motifs are too subtle for standard multiple sequence alignments to identify and describe</a:t>
            </a:r>
          </a:p>
          <a:p>
            <a:r>
              <a:rPr lang="en-US" dirty="0"/>
              <a:t>This is particularly true for proteins which may contain conserved subsequences but which are otherwise too divergent to identify strictly through pairwise alignments (BLAST)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Conserved Domains</a:t>
            </a:r>
          </a:p>
        </p:txBody>
      </p:sp>
    </p:spTree>
    <p:extLst>
      <p:ext uri="{BB962C8B-B14F-4D97-AF65-F5344CB8AC3E}">
        <p14:creationId xmlns:p14="http://schemas.microsoft.com/office/powerpoint/2010/main" val="229406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Position-Specific Iterative (PSI) BLAST begins with a standard BLASTp alignment, but then generates a multiple sequence alignment from the highest scoring pairwise hits and builds a PSSM from that alignment.</a:t>
            </a:r>
          </a:p>
          <a:p>
            <a:r>
              <a:rPr lang="en-US" dirty="0"/>
              <a:t>This PSSM is then used in place of the normal substitution matrix and the database is searched again</a:t>
            </a:r>
          </a:p>
          <a:p>
            <a:r>
              <a:rPr lang="en-US" dirty="0"/>
              <a:t>This process is repeated, each time with an updated PSSM, until a particular user-designated threshold is met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PSI-BLAST</a:t>
            </a:r>
          </a:p>
        </p:txBody>
      </p:sp>
    </p:spTree>
    <p:extLst>
      <p:ext uri="{BB962C8B-B14F-4D97-AF65-F5344CB8AC3E}">
        <p14:creationId xmlns:p14="http://schemas.microsoft.com/office/powerpoint/2010/main" val="420139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PSI-BLAST –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2115980"/>
            <a:ext cx="541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MRLIMMKVSAYDLNKIAEKLNLSIKDLNKAFSRKILREDEYKEIKTLLFKKEFKGIEKGTVIFLN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1887379"/>
            <a:ext cx="251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Uncharacterized protein: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3091696"/>
            <a:ext cx="8458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60725         1    MRLIM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latin typeface="Courier New"/>
                <a:cs typeface="Courier New"/>
              </a:rPr>
              <a:t>VS   AYDLNK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IAEKLNL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SIK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DLNKAFSRKILREDEYKE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KTLLFKKEFKGIEKGTVIFLN</a:t>
            </a:r>
            <a:r>
              <a:rPr lang="en-US" sz="1000" dirty="0">
                <a:latin typeface="Courier New"/>
                <a:cs typeface="Courier New"/>
              </a:rPr>
              <a:t>------------  65</a:t>
            </a:r>
          </a:p>
          <a:p>
            <a:r>
              <a:rPr lang="en-US" sz="1000" dirty="0">
                <a:latin typeface="Courier New"/>
                <a:cs typeface="Courier New"/>
              </a:rPr>
              <a:t>NP_247388     1    MRLIM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latin typeface="Courier New"/>
                <a:cs typeface="Courier New"/>
              </a:rPr>
              <a:t>VS   AYDLNK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IAEKLNL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SIK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DLNKAFSRKILREDEYKE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KTLLFKKEFKGIEKGTVIFLN</a:t>
            </a:r>
            <a:r>
              <a:rPr lang="en-US" sz="1000" dirty="0">
                <a:latin typeface="Courier New"/>
                <a:cs typeface="Courier New"/>
              </a:rPr>
              <a:t>DNLDVVRGYPKT  77</a:t>
            </a:r>
          </a:p>
          <a:p>
            <a:r>
              <a:rPr lang="en-US" sz="1000" dirty="0">
                <a:latin typeface="Courier New"/>
                <a:cs typeface="Courier New"/>
              </a:rPr>
              <a:t>YP_003459090  1    ----M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latin typeface="Courier New"/>
                <a:cs typeface="Courier New"/>
              </a:rPr>
              <a:t>VL   TYDLNK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IAEKLNL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SIK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DLNKAFNKKILREDEYKE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KTLLFKKEFKGVEKGTVIFLN</a:t>
            </a:r>
            <a:r>
              <a:rPr lang="en-US" sz="1000" dirty="0">
                <a:latin typeface="Courier New"/>
                <a:cs typeface="Courier New"/>
              </a:rPr>
              <a:t>DNLDVVRGYPKT  73</a:t>
            </a:r>
          </a:p>
          <a:p>
            <a:r>
              <a:rPr lang="en-US" sz="1000" dirty="0">
                <a:latin typeface="Courier New"/>
                <a:cs typeface="Courier New"/>
              </a:rPr>
              <a:t>YP_003128614  1    -----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Q</a:t>
            </a:r>
            <a:r>
              <a:rPr lang="en-US" sz="1000" dirty="0">
                <a:latin typeface="Courier New"/>
                <a:cs typeface="Courier New"/>
              </a:rPr>
              <a:t>VS   AYALDK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IAEKLNL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SIK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DLNKAFKKKILREDEYKE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Q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KYLLFKKGFRGIEKGTVIFLN</a:t>
            </a:r>
            <a:r>
              <a:rPr lang="en-US" sz="1000" dirty="0">
                <a:latin typeface="Courier New"/>
                <a:cs typeface="Courier New"/>
              </a:rPr>
              <a:t>ENLDVVRGYPKT  72</a:t>
            </a:r>
          </a:p>
          <a:p>
            <a:r>
              <a:rPr lang="en-US" sz="1000" dirty="0">
                <a:latin typeface="Courier New"/>
                <a:cs typeface="Courier New"/>
              </a:rPr>
              <a:t>YP_003247161  1    -----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US" sz="1000" dirty="0">
                <a:latin typeface="Courier New"/>
                <a:cs typeface="Courier New"/>
              </a:rPr>
              <a:t>VL   SYDLNK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IAEKLNI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SLK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DLNKAFKKRILRENEYKD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V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KTLIFKKDFRGIEKGTVIFLN</a:t>
            </a:r>
            <a:r>
              <a:rPr lang="en-US" sz="1000" dirty="0">
                <a:latin typeface="Courier New"/>
                <a:cs typeface="Courier New"/>
              </a:rPr>
              <a:t>KNLDVVRGYPKT  72</a:t>
            </a:r>
          </a:p>
          <a:p>
            <a:r>
              <a:rPr lang="en-US" sz="1000" dirty="0">
                <a:latin typeface="Courier New"/>
                <a:cs typeface="Courier New"/>
              </a:rPr>
              <a:t>YP_003615688  1    ----M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latin typeface="Courier New"/>
                <a:cs typeface="Courier New"/>
              </a:rPr>
              <a:t>VK   AYSLEN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IAKKLNL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EVR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DISRAVKRKILREYEYKD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KILLFKKEFKHIEKGTVVFLN</a:t>
            </a:r>
            <a:r>
              <a:rPr lang="en-US" sz="1000" dirty="0">
                <a:latin typeface="Courier New"/>
                <a:cs typeface="Courier New"/>
              </a:rPr>
              <a:t>DNLDVVRGYPKT  73</a:t>
            </a:r>
          </a:p>
          <a:p>
            <a:r>
              <a:rPr lang="en-US" sz="1000" dirty="0">
                <a:latin typeface="Courier New"/>
                <a:cs typeface="Courier New"/>
              </a:rPr>
              <a:t>YP_001324852  1    MDIDI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M</a:t>
            </a:r>
            <a:r>
              <a:rPr lang="en-US" sz="1000" dirty="0">
                <a:latin typeface="Courier New"/>
                <a:cs typeface="Courier New"/>
              </a:rPr>
              <a:t>LK[7]LNILPK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ISERLNI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TES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DLKNAINRKIIAHDTYKN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Q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KYILFKKKYRHIERGTILFLN</a:t>
            </a:r>
            <a:r>
              <a:rPr lang="en-US" sz="1000" dirty="0">
                <a:latin typeface="Courier New"/>
                <a:cs typeface="Courier New"/>
              </a:rPr>
              <a:t>ENLDYIMGYPKI  84</a:t>
            </a:r>
          </a:p>
          <a:p>
            <a:r>
              <a:rPr lang="en-US" sz="1000" dirty="0">
                <a:latin typeface="Courier New"/>
                <a:cs typeface="Courier New"/>
              </a:rPr>
              <a:t>YP_001323873  1    MNGLF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latin typeface="Courier New"/>
                <a:cs typeface="Courier New"/>
              </a:rPr>
              <a:t>--[6]KEIVQK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ISKRLNL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NPN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DLEKGFERKIITKYEYND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KYLCFKKKLRHIERGTIVFLN</a:t>
            </a:r>
            <a:r>
              <a:rPr lang="en-US" sz="1000" dirty="0">
                <a:latin typeface="Courier New"/>
                <a:cs typeface="Courier New"/>
              </a:rPr>
              <a:t>DNFDYFCGYPKI  81</a:t>
            </a:r>
          </a:p>
          <a:p>
            <a:r>
              <a:rPr lang="en-US" sz="1000" dirty="0">
                <a:latin typeface="Courier New"/>
                <a:cs typeface="Courier New"/>
              </a:rPr>
              <a:t>YP_004484151  1    MEIDY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L</a:t>
            </a:r>
            <a:r>
              <a:rPr lang="en-US" sz="1000" dirty="0">
                <a:latin typeface="Courier New"/>
                <a:cs typeface="Courier New"/>
              </a:rPr>
              <a:t>--   ------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IAERLKL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REE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DIRRGFKRGIIIREEYKG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V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PMIAFRKKIKHIERGTALFLN</a:t>
            </a:r>
            <a:r>
              <a:rPr lang="en-US" sz="1000" dirty="0">
                <a:latin typeface="Courier New"/>
                <a:cs typeface="Courier New"/>
              </a:rPr>
              <a:t>ENLDYIMGYPKI  69</a:t>
            </a:r>
          </a:p>
          <a:p>
            <a:r>
              <a:rPr lang="en-US" sz="1000" dirty="0">
                <a:latin typeface="Courier New"/>
                <a:cs typeface="Courier New"/>
              </a:rPr>
              <a:t>YP_001330588  1    MDKMY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000" dirty="0">
                <a:latin typeface="Courier New"/>
                <a:cs typeface="Courier New"/>
              </a:rPr>
              <a:t>--[6]EEFIVN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ASKRLNI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DED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TLKNGFSRKLITKYEYNE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KYLCFKKKLKHIERGTILFLN</a:t>
            </a:r>
            <a:r>
              <a:rPr lang="en-US" sz="1000" dirty="0">
                <a:latin typeface="Courier New"/>
                <a:cs typeface="Courier New"/>
              </a:rPr>
              <a:t>NNLDFIQGYPKI  81</a:t>
            </a:r>
          </a:p>
          <a:p>
            <a:r>
              <a:rPr lang="en-US" sz="1000" dirty="0">
                <a:latin typeface="Courier New"/>
                <a:cs typeface="Courier New"/>
              </a:rPr>
              <a:t>ZP_09707562   1    MEMNY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L</a:t>
            </a:r>
            <a:r>
              <a:rPr lang="en-US" sz="1000" dirty="0">
                <a:latin typeface="Courier New"/>
                <a:cs typeface="Courier New"/>
              </a:rPr>
              <a:t>--   ------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IAERLKL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RDD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DIKRGFKRGIIGRIEYKG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PMITFRKKIKHVERGTTLFLN</a:t>
            </a:r>
            <a:r>
              <a:rPr lang="en-US" sz="1000" dirty="0">
                <a:latin typeface="Courier New"/>
                <a:cs typeface="Courier New"/>
              </a:rPr>
              <a:t>EDLDYVAGYPKI  69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2912984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Initial BLASTp (iteration 1)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5676900" y="24003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8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PSI-BLAST –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2362201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60725         1    MRLIMMK---VSAYD   LNK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IAEKLNL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DLNKAFSRKILREDEYKE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KTLLFKKEFKGIEKGTVIFLN</a:t>
            </a:r>
            <a:r>
              <a:rPr lang="en-US" sz="1000" dirty="0">
                <a:latin typeface="Courier New"/>
                <a:cs typeface="Courier New"/>
              </a:rPr>
              <a:t>---------  65</a:t>
            </a:r>
          </a:p>
          <a:p>
            <a:r>
              <a:rPr lang="en-US" sz="1000" dirty="0">
                <a:latin typeface="Courier New"/>
                <a:cs typeface="Courier New"/>
              </a:rPr>
              <a:t>NP_247388     1    MRLIMMK---VSAYD   LNK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IAEKLNL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DLNKAFSRKILREDEYKE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KTLLFKKEFKGIEKGTVIFLN</a:t>
            </a:r>
            <a:r>
              <a:rPr lang="en-US" sz="1000" dirty="0">
                <a:latin typeface="Courier New"/>
                <a:cs typeface="Courier New"/>
              </a:rPr>
              <a:t>DNLDVVRGY  74</a:t>
            </a:r>
          </a:p>
          <a:p>
            <a:r>
              <a:rPr lang="en-US" sz="1000" dirty="0">
                <a:latin typeface="Courier New"/>
                <a:cs typeface="Courier New"/>
              </a:rPr>
              <a:t>YP_003459090  1    ----MMK---VLTYD   LNK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IAEKLNL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DLNKAFNKKILREDEYKE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KTLLFKKEFKGVEKGTVIFLN</a:t>
            </a:r>
            <a:r>
              <a:rPr lang="en-US" sz="1000" dirty="0">
                <a:latin typeface="Courier New"/>
                <a:cs typeface="Courier New"/>
              </a:rPr>
              <a:t>DNLDVVRGY  70</a:t>
            </a:r>
          </a:p>
          <a:p>
            <a:r>
              <a:rPr lang="en-US" sz="1000" dirty="0">
                <a:latin typeface="Courier New"/>
                <a:cs typeface="Courier New"/>
              </a:rPr>
              <a:t>YP_003128614  1    -----MQ---VSAYA   LDK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IAEKLNL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DLNKAFKKKILREDEYKE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Q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KYLLFKKGFRGIEKGTVIFLN</a:t>
            </a:r>
            <a:r>
              <a:rPr lang="en-US" sz="1000" dirty="0">
                <a:latin typeface="Courier New"/>
                <a:cs typeface="Courier New"/>
              </a:rPr>
              <a:t>ENLDVVRGY  69</a:t>
            </a:r>
          </a:p>
          <a:p>
            <a:r>
              <a:rPr lang="en-US" sz="1000" dirty="0">
                <a:latin typeface="Courier New"/>
                <a:cs typeface="Courier New"/>
              </a:rPr>
              <a:t>YP_003247161  1    -----MN---VLSYD   LNK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IAEKLNI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DLNKAFKKRILRENEYKD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V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KTLIFKKDFRGIEKGTVIFLN</a:t>
            </a:r>
            <a:r>
              <a:rPr lang="en-US" sz="1000" dirty="0">
                <a:latin typeface="Courier New"/>
                <a:cs typeface="Courier New"/>
              </a:rPr>
              <a:t>KNLDVVRGY  69</a:t>
            </a:r>
          </a:p>
          <a:p>
            <a:r>
              <a:rPr lang="en-US" sz="1000" dirty="0">
                <a:latin typeface="Courier New"/>
                <a:cs typeface="Courier New"/>
              </a:rPr>
              <a:t>YP_003615688  1    ----MAE---VKAYS   LEN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IAKKLNL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R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DISRAVKRKILREYEYKD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KILLFKKEFKHIEKGTVVFLN</a:t>
            </a:r>
            <a:r>
              <a:rPr lang="en-US" sz="1000" dirty="0">
                <a:latin typeface="Courier New"/>
                <a:cs typeface="Courier New"/>
              </a:rPr>
              <a:t>DNLDVVRGY  70</a:t>
            </a:r>
          </a:p>
          <a:p>
            <a:r>
              <a:rPr lang="en-US" sz="1000" dirty="0">
                <a:latin typeface="Courier New"/>
                <a:cs typeface="Courier New"/>
              </a:rPr>
              <a:t>YP_001323873  1    MNGLFSK-tnNKEFK[2]VQK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ISKRLNL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DLEKGFERKIITKYEYND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KYLCFKKKLRHIERGTIVFLN</a:t>
            </a:r>
            <a:r>
              <a:rPr lang="en-US" sz="1000" dirty="0">
                <a:latin typeface="Courier New"/>
                <a:cs typeface="Courier New"/>
              </a:rPr>
              <a:t>DNFDYFCGY  78</a:t>
            </a:r>
          </a:p>
          <a:p>
            <a:r>
              <a:rPr lang="en-US" sz="1000" dirty="0">
                <a:latin typeface="Courier New"/>
                <a:cs typeface="Courier New"/>
              </a:rPr>
              <a:t>YP_001330588  1    MDKMYLS-ddILNFE[2]IVN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ASKRLNI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TLKNGFSRKLITKYEYNE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KYLCFKKKLKHIERGTILFLN</a:t>
            </a:r>
            <a:r>
              <a:rPr lang="en-US" sz="1000" dirty="0">
                <a:latin typeface="Courier New"/>
                <a:cs typeface="Courier New"/>
              </a:rPr>
              <a:t>NNLDFIQGY  78</a:t>
            </a:r>
          </a:p>
          <a:p>
            <a:r>
              <a:rPr lang="en-US" sz="1000" dirty="0">
                <a:latin typeface="Courier New"/>
                <a:cs typeface="Courier New"/>
              </a:rPr>
              <a:t>YP_004484151  1    MEIDYAL--------   ---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IAERLKL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R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DIRRGFKRGIIIREEYKG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V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PMIAFRKKIKHIERGTALFLN</a:t>
            </a:r>
            <a:r>
              <a:rPr lang="en-US" sz="1000" dirty="0">
                <a:latin typeface="Courier New"/>
                <a:cs typeface="Courier New"/>
              </a:rPr>
              <a:t>ENLDYIMGY  66</a:t>
            </a:r>
          </a:p>
          <a:p>
            <a:r>
              <a:rPr lang="en-US" sz="1000" dirty="0">
                <a:latin typeface="Courier New"/>
                <a:cs typeface="Courier New"/>
              </a:rPr>
              <a:t>YP_001097774  1    MDKMYLS-edIPNFE[2]IIN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ASKRLNI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TLENGFKRKLITKYEYNG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KYLCFKKKLKHIERGTILFLN</a:t>
            </a:r>
            <a:r>
              <a:rPr lang="en-US" sz="1000" dirty="0">
                <a:latin typeface="Courier New"/>
                <a:cs typeface="Courier New"/>
              </a:rPr>
              <a:t>DNLDFIQGY  78</a:t>
            </a:r>
          </a:p>
          <a:p>
            <a:r>
              <a:rPr lang="en-US" sz="1000" dirty="0">
                <a:latin typeface="Courier New"/>
                <a:cs typeface="Courier New"/>
              </a:rPr>
              <a:t>YP_001548583  1    MDKMYLL-kdISNFE[2]ILN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ASKRLNI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TLKNGFKRKLITKYEYNG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KYLCFKKKLKHIERGTILFLN</a:t>
            </a:r>
            <a:r>
              <a:rPr lang="en-US" sz="1000" dirty="0">
                <a:latin typeface="Courier New"/>
                <a:cs typeface="Courier New"/>
              </a:rPr>
              <a:t>DNLDFIMGY  78</a:t>
            </a:r>
          </a:p>
          <a:p>
            <a:r>
              <a:rPr lang="en-US" sz="1000" dirty="0">
                <a:latin typeface="Courier New"/>
                <a:cs typeface="Courier New"/>
              </a:rPr>
              <a:t>YP_004742018  1    MDKTYFS-edILNFE[2]IVD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ASKKLNI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TLKNGFKRKLITKYEYNG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R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KYLCFKKKLKHIERGTILFLN</a:t>
            </a:r>
            <a:r>
              <a:rPr lang="en-US" sz="1000" dirty="0">
                <a:latin typeface="Courier New"/>
                <a:cs typeface="Courier New"/>
              </a:rPr>
              <a:t>DNLDFIIGY  78</a:t>
            </a:r>
          </a:p>
          <a:p>
            <a:r>
              <a:rPr lang="en-US" sz="1000" dirty="0">
                <a:latin typeface="Courier New"/>
                <a:cs typeface="Courier New"/>
              </a:rPr>
              <a:t>NP_987496     1    MDKTYFS-edILNFE[2]IID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ASKKLNI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TLKNGFKRKLITKYEYNG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R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KYLCFKKKLKHIERGTILFLN</a:t>
            </a:r>
            <a:r>
              <a:rPr lang="en-US" sz="1000" dirty="0">
                <a:latin typeface="Courier New"/>
                <a:cs typeface="Courier New"/>
              </a:rPr>
              <a:t>DNLDFIIGY  78</a:t>
            </a:r>
          </a:p>
          <a:p>
            <a:r>
              <a:rPr lang="en-US" sz="1000" dirty="0">
                <a:latin typeface="Courier New"/>
                <a:cs typeface="Courier New"/>
              </a:rPr>
              <a:t>YP_001324852  1    MDIDIDMlkrNKNQR[4]LPK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ISERLNI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DLKNAINRKIIAHDTYKN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Q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KYILFKKKYRHIERGTILFLN</a:t>
            </a:r>
            <a:r>
              <a:rPr lang="en-US" sz="1000" dirty="0">
                <a:latin typeface="Courier New"/>
                <a:cs typeface="Courier New"/>
              </a:rPr>
              <a:t>ENLDYIMGY  81</a:t>
            </a:r>
          </a:p>
          <a:p>
            <a:r>
              <a:rPr lang="en-US" sz="1000" dirty="0">
                <a:latin typeface="Courier New"/>
                <a:cs typeface="Courier New"/>
              </a:rPr>
              <a:t>ZP_09707562   1    MEMNYSL--------   ---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IAERLKL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R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DIKRGFKRGIIGRIEYKG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PMITFRKKIKHVERGTTLFLN</a:t>
            </a:r>
            <a:r>
              <a:rPr lang="en-US" sz="1000" dirty="0">
                <a:latin typeface="Courier New"/>
                <a:cs typeface="Courier New"/>
              </a:rPr>
              <a:t>EDLDYVAGY  66</a:t>
            </a:r>
          </a:p>
          <a:p>
            <a:r>
              <a:rPr lang="en-US" sz="1000" dirty="0">
                <a:latin typeface="Courier New"/>
                <a:cs typeface="Courier New"/>
              </a:rPr>
              <a:t>YP_004576320  1    MDIDI----------   -LK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VSERLKL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D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V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DIKKAFERKIISFDMYHN</a:t>
            </a:r>
            <a:r>
              <a:rPr lang="en-US" sz="1000" dirty="0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KYLLFKKKLRHIERGTVLFLN</a:t>
            </a:r>
            <a:r>
              <a:rPr lang="en-US" sz="1000" dirty="0">
                <a:latin typeface="Courier New"/>
                <a:cs typeface="Courier New"/>
              </a:rPr>
              <a:t>NNMDIVMGY  66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95" y="3962400"/>
            <a:ext cx="393700" cy="15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95" y="4724400"/>
            <a:ext cx="393700" cy="1524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5829300" y="17907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213360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PSI-BLAST (iteration 2)</a:t>
            </a:r>
          </a:p>
        </p:txBody>
      </p:sp>
    </p:spTree>
    <p:extLst>
      <p:ext uri="{BB962C8B-B14F-4D97-AF65-F5344CB8AC3E}">
        <p14:creationId xmlns:p14="http://schemas.microsoft.com/office/powerpoint/2010/main" val="190001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Many biological processes make use of similar recognition signals embedded in DNA or protein sequences</a:t>
            </a:r>
          </a:p>
          <a:p>
            <a:r>
              <a:rPr lang="en-US" sz="2000" dirty="0"/>
              <a:t>One example is a </a:t>
            </a:r>
            <a:r>
              <a:rPr lang="en-US" sz="2000" i="1" dirty="0"/>
              <a:t>Nuclear Localization Signal </a:t>
            </a:r>
            <a:r>
              <a:rPr lang="en-US" sz="2000" dirty="0"/>
              <a:t>(NLS) in eukaryotic proteins which flags molecules for transport from the cytoplasm to the nucleus</a:t>
            </a:r>
          </a:p>
          <a:p>
            <a:r>
              <a:rPr lang="en-US" sz="2000" dirty="0"/>
              <a:t>Almost 45% of Yeast proteins have an amino acid sequence  consisting of a </a:t>
            </a:r>
            <a:r>
              <a:rPr lang="en-US" sz="2000" i="1" dirty="0"/>
              <a:t>classic NLS</a:t>
            </a:r>
            <a:r>
              <a:rPr lang="en-US" sz="2000" dirty="0"/>
              <a:t> pattern that predisposes them for transportation mechanisms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Biology</a:t>
            </a:r>
          </a:p>
        </p:txBody>
      </p:sp>
      <p:pic>
        <p:nvPicPr>
          <p:cNvPr id="3074" name="Picture 2" descr="http://www.jbc.org/content/282/8/5101/F1.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1522" y="1600200"/>
            <a:ext cx="3825479" cy="4114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772400" y="6169968"/>
            <a:ext cx="2743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Lange, A. et al  (2007) J. Biol. Chem, 282, pp 5101-5105</a:t>
            </a:r>
          </a:p>
        </p:txBody>
      </p:sp>
    </p:spTree>
    <p:extLst>
      <p:ext uri="{BB962C8B-B14F-4D97-AF65-F5344CB8AC3E}">
        <p14:creationId xmlns:p14="http://schemas.microsoft.com/office/powerpoint/2010/main" val="2259594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 – BLOSUM62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1846365" y="3703177"/>
            <a:ext cx="4370427" cy="152401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800" b="1" dirty="0">
                <a:latin typeface="Courier New"/>
                <a:cs typeface="Courier New"/>
              </a:rPr>
              <a:t>MRLIMMKVSAYDLNKIAEKLNLSIKDLNKAFSKI</a:t>
            </a:r>
            <a:endParaRPr lang="en-US" sz="1000" b="1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1655864" y="3665078"/>
            <a:ext cx="4370427" cy="228598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800" b="1" dirty="0">
                <a:latin typeface="Courier New"/>
                <a:cs typeface="Courier New"/>
              </a:rPr>
              <a:t>1</a:t>
            </a:r>
          </a:p>
          <a:p>
            <a:r>
              <a:rPr lang="en-US" sz="800" b="1" dirty="0">
                <a:latin typeface="Courier New"/>
                <a:cs typeface="Courier New"/>
              </a:rPr>
              <a:t>2</a:t>
            </a:r>
          </a:p>
          <a:p>
            <a:r>
              <a:rPr lang="en-US" sz="800" b="1" dirty="0">
                <a:latin typeface="Courier New"/>
                <a:cs typeface="Courier New"/>
              </a:rPr>
              <a:t>3</a:t>
            </a:r>
          </a:p>
          <a:p>
            <a:r>
              <a:rPr lang="en-US" sz="800" b="1" dirty="0">
                <a:latin typeface="Courier New"/>
                <a:cs typeface="Courier New"/>
              </a:rPr>
              <a:t>4</a:t>
            </a:r>
          </a:p>
          <a:p>
            <a:r>
              <a:rPr lang="en-US" sz="800" b="1" dirty="0">
                <a:latin typeface="Courier New"/>
                <a:cs typeface="Courier New"/>
              </a:rPr>
              <a:t>5</a:t>
            </a:r>
          </a:p>
          <a:p>
            <a:r>
              <a:rPr lang="en-US" sz="800" b="1" dirty="0">
                <a:latin typeface="Courier New"/>
                <a:cs typeface="Courier New"/>
              </a:rPr>
              <a:t>6</a:t>
            </a:r>
          </a:p>
          <a:p>
            <a:r>
              <a:rPr lang="en-US" sz="800" b="1" dirty="0">
                <a:latin typeface="Courier New"/>
                <a:cs typeface="Courier New"/>
              </a:rPr>
              <a:t>7</a:t>
            </a:r>
          </a:p>
          <a:p>
            <a:r>
              <a:rPr lang="en-US" sz="800" b="1" dirty="0">
                <a:latin typeface="Courier New"/>
                <a:cs typeface="Courier New"/>
              </a:rPr>
              <a:t>8</a:t>
            </a:r>
          </a:p>
          <a:p>
            <a:r>
              <a:rPr lang="en-US" sz="800" b="1" dirty="0">
                <a:latin typeface="Courier New"/>
                <a:cs typeface="Courier New"/>
              </a:rPr>
              <a:t>9</a:t>
            </a:r>
          </a:p>
          <a:p>
            <a:r>
              <a:rPr lang="en-US" sz="800" b="1" dirty="0">
                <a:latin typeface="Courier New"/>
                <a:cs typeface="Courier New"/>
              </a:rPr>
              <a:t>10</a:t>
            </a:r>
          </a:p>
          <a:p>
            <a:r>
              <a:rPr lang="en-US" sz="800" b="1" dirty="0">
                <a:latin typeface="Courier New"/>
                <a:cs typeface="Courier New"/>
              </a:rPr>
              <a:t>11</a:t>
            </a:r>
          </a:p>
          <a:p>
            <a:r>
              <a:rPr lang="en-US" sz="800" b="1" dirty="0">
                <a:latin typeface="Courier New"/>
                <a:cs typeface="Courier New"/>
              </a:rPr>
              <a:t>12</a:t>
            </a:r>
          </a:p>
          <a:p>
            <a:r>
              <a:rPr lang="en-US" sz="800" b="1" dirty="0">
                <a:latin typeface="Courier New"/>
                <a:cs typeface="Courier New"/>
              </a:rPr>
              <a:t>13</a:t>
            </a:r>
          </a:p>
          <a:p>
            <a:r>
              <a:rPr lang="en-US" sz="800" b="1" dirty="0">
                <a:latin typeface="Courier New"/>
                <a:cs typeface="Courier New"/>
              </a:rPr>
              <a:t>14</a:t>
            </a:r>
          </a:p>
          <a:p>
            <a:r>
              <a:rPr lang="en-US" sz="800" b="1" dirty="0">
                <a:latin typeface="Courier New"/>
                <a:cs typeface="Courier New"/>
              </a:rPr>
              <a:t>15</a:t>
            </a:r>
          </a:p>
          <a:p>
            <a:r>
              <a:rPr lang="en-US" sz="800" b="1" dirty="0">
                <a:latin typeface="Courier New"/>
                <a:cs typeface="Courier New"/>
              </a:rPr>
              <a:t>16</a:t>
            </a:r>
          </a:p>
          <a:p>
            <a:r>
              <a:rPr lang="en-US" sz="800" b="1" dirty="0">
                <a:latin typeface="Courier New"/>
                <a:cs typeface="Courier New"/>
              </a:rPr>
              <a:t>17</a:t>
            </a:r>
          </a:p>
          <a:p>
            <a:r>
              <a:rPr lang="en-US" sz="800" b="1" dirty="0">
                <a:latin typeface="Courier New"/>
                <a:cs typeface="Courier New"/>
              </a:rPr>
              <a:t>18</a:t>
            </a:r>
          </a:p>
          <a:p>
            <a:r>
              <a:rPr lang="en-US" sz="800" b="1" dirty="0">
                <a:latin typeface="Courier New"/>
                <a:cs typeface="Courier New"/>
              </a:rPr>
              <a:t>19</a:t>
            </a:r>
          </a:p>
          <a:p>
            <a:r>
              <a:rPr lang="en-US" sz="800" b="1" dirty="0">
                <a:latin typeface="Courier New"/>
                <a:cs typeface="Courier New"/>
              </a:rPr>
              <a:t>20</a:t>
            </a:r>
          </a:p>
          <a:p>
            <a:r>
              <a:rPr lang="en-US" sz="800" b="1" dirty="0">
                <a:latin typeface="Courier New"/>
                <a:cs typeface="Courier New"/>
              </a:rPr>
              <a:t>21</a:t>
            </a:r>
          </a:p>
          <a:p>
            <a:r>
              <a:rPr lang="en-US" sz="800" b="1" dirty="0">
                <a:latin typeface="Courier New"/>
                <a:cs typeface="Courier New"/>
              </a:rPr>
              <a:t>22</a:t>
            </a:r>
          </a:p>
          <a:p>
            <a:r>
              <a:rPr lang="en-US" sz="800" b="1" dirty="0">
                <a:latin typeface="Courier New"/>
                <a:cs typeface="Courier New"/>
              </a:rPr>
              <a:t>23</a:t>
            </a:r>
          </a:p>
          <a:p>
            <a:r>
              <a:rPr lang="en-US" sz="800" b="1" dirty="0">
                <a:latin typeface="Courier New"/>
                <a:cs typeface="Courier New"/>
              </a:rPr>
              <a:t>24</a:t>
            </a:r>
          </a:p>
          <a:p>
            <a:r>
              <a:rPr lang="en-US" sz="800" b="1" dirty="0">
                <a:latin typeface="Courier New"/>
                <a:cs typeface="Courier New"/>
              </a:rPr>
              <a:t>25</a:t>
            </a:r>
          </a:p>
          <a:p>
            <a:r>
              <a:rPr lang="en-US" sz="800" b="1" dirty="0">
                <a:latin typeface="Courier New"/>
                <a:cs typeface="Courier New"/>
              </a:rPr>
              <a:t>26</a:t>
            </a:r>
          </a:p>
          <a:p>
            <a:r>
              <a:rPr lang="en-US" sz="800" b="1" dirty="0">
                <a:latin typeface="Courier New"/>
                <a:cs typeface="Courier New"/>
              </a:rPr>
              <a:t>27</a:t>
            </a:r>
          </a:p>
          <a:p>
            <a:r>
              <a:rPr lang="en-US" sz="800" b="1" dirty="0">
                <a:latin typeface="Courier New"/>
                <a:cs typeface="Courier New"/>
              </a:rPr>
              <a:t>28</a:t>
            </a:r>
          </a:p>
          <a:p>
            <a:r>
              <a:rPr lang="en-US" sz="800" b="1" dirty="0">
                <a:latin typeface="Courier New"/>
                <a:cs typeface="Courier New"/>
              </a:rPr>
              <a:t>29</a:t>
            </a:r>
          </a:p>
          <a:p>
            <a:r>
              <a:rPr lang="en-US" sz="800" b="1" dirty="0">
                <a:latin typeface="Courier New"/>
                <a:cs typeface="Courier New"/>
              </a:rPr>
              <a:t>30</a:t>
            </a:r>
          </a:p>
          <a:p>
            <a:r>
              <a:rPr lang="en-US" sz="800" b="1" dirty="0">
                <a:latin typeface="Courier New"/>
                <a:cs typeface="Courier New"/>
              </a:rPr>
              <a:t>31</a:t>
            </a:r>
          </a:p>
          <a:p>
            <a:r>
              <a:rPr lang="en-US" sz="800" b="1" dirty="0">
                <a:latin typeface="Courier New"/>
                <a:cs typeface="Courier New"/>
              </a:rPr>
              <a:t>32</a:t>
            </a:r>
          </a:p>
          <a:p>
            <a:r>
              <a:rPr lang="en-US" sz="800" b="1" dirty="0">
                <a:latin typeface="Courier New"/>
                <a:cs typeface="Courier New"/>
              </a:rPr>
              <a:t>33</a:t>
            </a:r>
          </a:p>
          <a:p>
            <a:r>
              <a:rPr lang="en-US" sz="800" b="1" dirty="0">
                <a:latin typeface="Courier New"/>
                <a:cs typeface="Courier New"/>
              </a:rPr>
              <a:t>34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3980" y="1524000"/>
            <a:ext cx="3817021" cy="440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 New"/>
                <a:cs typeface="Courier New"/>
              </a:rPr>
              <a:t> A  R  N  D  C  Q  E  G  H  I  L  K  M  F  P  S  T  W  Y  V</a:t>
            </a:r>
          </a:p>
          <a:p>
            <a:r>
              <a:rPr lang="en-US" sz="800" dirty="0">
                <a:latin typeface="Courier New"/>
                <a:cs typeface="Courier New"/>
              </a:rPr>
              <a:t>-1 -1 -2 -3 -1  0 -2 -3 -2  1  2 -1  5  0 -2 -1 -1 -1 -1 -1</a:t>
            </a:r>
          </a:p>
          <a:p>
            <a:r>
              <a:rPr lang="en-US" sz="800" dirty="0">
                <a:latin typeface="Courier New"/>
                <a:cs typeface="Courier New"/>
              </a:rPr>
              <a:t>-1  5  0 -2 -3  1  0 -2  0 -3  2 -1 -3 -2 -1 -1 -3 -2 -3 -1</a:t>
            </a:r>
          </a:p>
          <a:p>
            <a:r>
              <a:rPr lang="en-US" sz="800" dirty="0">
                <a:latin typeface="Courier New"/>
                <a:cs typeface="Courier New"/>
              </a:rPr>
              <a:t>-1 -2 -3 -4 -1 -2 -3 -4 -3  2  4 -2  2  0 -3 -2 -1 -2 -1  1</a:t>
            </a:r>
          </a:p>
          <a:p>
            <a:r>
              <a:rPr lang="en-US" sz="800" dirty="0">
                <a:latin typeface="Courier New"/>
                <a:cs typeface="Courier New"/>
              </a:rPr>
              <a:t>-1 -3 -3 -3 -1 -3 -3 -4 -3  4  2 -3  1  0 -3 -2 -1 -3 -1  3</a:t>
            </a:r>
          </a:p>
          <a:p>
            <a:r>
              <a:rPr lang="en-US" sz="800" dirty="0">
                <a:latin typeface="Courier New"/>
                <a:cs typeface="Courier New"/>
              </a:rPr>
              <a:t>-1 -1 -2 -3 -1  0 -2 -3 -2  1  2 -1  5  0 -2 -1 -1 -1 -1 -1</a:t>
            </a:r>
          </a:p>
          <a:p>
            <a:r>
              <a:rPr lang="en-US" sz="800" dirty="0">
                <a:latin typeface="Courier New"/>
                <a:cs typeface="Courier New"/>
              </a:rPr>
              <a:t>-1 -1 -2 -3 -1  0 -2 -3 -2  1  2 -1  5  0 -2 -1 -1 -1 -1 -1</a:t>
            </a:r>
          </a:p>
          <a:p>
            <a:r>
              <a:rPr lang="en-US" sz="800" dirty="0">
                <a:latin typeface="Courier New"/>
                <a:cs typeface="Courier New"/>
              </a:rPr>
              <a:t>-1  2  0 -1 -3  1  1 -2 -1 -3 -2  5 -1 -3 -1  0 -1 -3 -2 -2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 0 -3 -3 -3 -1 -2 -2 -3 -3  3  1 -2  1 -1 -2 -2  0 -3 -1  4</a:t>
            </a:r>
          </a:p>
          <a:p>
            <a:r>
              <a:rPr lang="en-US" sz="800" dirty="0">
                <a:latin typeface="Courier New"/>
                <a:cs typeface="Courier New"/>
              </a:rPr>
              <a:t> 1 -1  1  0 -1  0  0  0 -1 -2 -2  0 -1 -2 -1  4  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 4 -1 -2 -2  0 -1 -1  0 -2 -1 -1 -1 -1 -2 -1  1  0 -3 -2  0</a:t>
            </a:r>
          </a:p>
          <a:p>
            <a:r>
              <a:rPr lang="en-US" sz="800" dirty="0">
                <a:latin typeface="Courier New"/>
                <a:cs typeface="Courier New"/>
              </a:rPr>
              <a:t>-2 -2 -2 -3 -2 -1 -2 -3  2 -1 -1 -2 -1  3 -3 -2 -2  2  7 -1</a:t>
            </a:r>
          </a:p>
          <a:p>
            <a:r>
              <a:rPr lang="en-US" sz="800" dirty="0">
                <a:latin typeface="Courier New"/>
                <a:cs typeface="Courier New"/>
              </a:rPr>
              <a:t>-2 -2  1  6 -3  0  2 -1 -1 -3 -4 -1 -3 -3 -1  0 -1 -4 -3 -3</a:t>
            </a:r>
          </a:p>
          <a:p>
            <a:r>
              <a:rPr lang="en-US" sz="800" dirty="0">
                <a:latin typeface="Courier New"/>
                <a:cs typeface="Courier New"/>
              </a:rPr>
              <a:t>-1 -2 -3 -4 -1 -2 -3 -4 -3  2  4 -2  2  0 -3 -2 -1 -2 -1  1</a:t>
            </a:r>
          </a:p>
          <a:p>
            <a:r>
              <a:rPr lang="en-US" sz="800" dirty="0">
                <a:latin typeface="Courier New"/>
                <a:cs typeface="Courier New"/>
              </a:rPr>
              <a:t>-2  0  6  1 -3  0  0  0  1 -3 -3  0 -2 -3 -2  1  0 -4 -2 -3</a:t>
            </a:r>
          </a:p>
          <a:p>
            <a:r>
              <a:rPr lang="en-US" sz="800" dirty="0">
                <a:latin typeface="Courier New"/>
                <a:cs typeface="Courier New"/>
              </a:rPr>
              <a:t>-1  2  0 -1 -3  1  1 -2 -1 -3 -2  5 -1 -3 -1  0 -1 -3 -2 -2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-1 -3 -3 -3 -1 -3 -3 -4 -3  4  2 -3  1  0 -3 -2 -1 -3 -1  3</a:t>
            </a:r>
          </a:p>
          <a:p>
            <a:r>
              <a:rPr lang="en-US" sz="800" dirty="0">
                <a:latin typeface="Courier New"/>
                <a:cs typeface="Courier New"/>
              </a:rPr>
              <a:t> 4 -1 -2 -2  0 -1 -1  0 -2 -1 -1 -1 -1 -2 -1  1  0 -3 -2  0</a:t>
            </a:r>
          </a:p>
          <a:p>
            <a:r>
              <a:rPr lang="en-US" sz="800" dirty="0">
                <a:latin typeface="Courier New"/>
                <a:cs typeface="Courier New"/>
              </a:rPr>
              <a:t>-1  0  0  2 -4  2  5 -2  0 -3 -3  1 -2 -3 -1  0 -1 -3 -2 -2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-1  2  0 -1 -3  1  1 -2 -1 -3 -2  5 -1 -3 -1  0 -1 -3 -2 -2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-1 -2 -3 -4 -1 -2 -3 -4 -3  2  4 -2  2  0 -3 -2 -1 -2 -1  1</a:t>
            </a:r>
          </a:p>
          <a:p>
            <a:r>
              <a:rPr lang="en-US" sz="800" dirty="0">
                <a:latin typeface="Courier New"/>
                <a:cs typeface="Courier New"/>
              </a:rPr>
              <a:t>-2  0  6  1 -3  0  0  0  1 -3 -3  0 -2 -3 -2  1  0 -4 -2 -3</a:t>
            </a:r>
          </a:p>
          <a:p>
            <a:r>
              <a:rPr lang="en-US" sz="800" dirty="0">
                <a:latin typeface="Courier New"/>
                <a:cs typeface="Courier New"/>
              </a:rPr>
              <a:t>-1 -2 -3 -4 -1 -2 -3 -4 -3  2  4 -2  2  0 -3 -2 -1 -2 -1  1</a:t>
            </a:r>
          </a:p>
          <a:p>
            <a:r>
              <a:rPr lang="en-US" sz="800" dirty="0">
                <a:latin typeface="Courier New"/>
                <a:cs typeface="Courier New"/>
              </a:rPr>
              <a:t> 1 -1  1  0 -1  0  0  0 -1 -2 -2  0 -1 -2 -1  4  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-1 -3 -3 -3 -1 -3 -3 -4 -3  4  2 -3  1  0 -3 -2 -1 -3 -1  3</a:t>
            </a:r>
          </a:p>
          <a:p>
            <a:r>
              <a:rPr lang="en-US" sz="800" dirty="0">
                <a:latin typeface="Courier New"/>
                <a:cs typeface="Courier New"/>
              </a:rPr>
              <a:t>-1  2  0 -1 -3  1  1 -2 -1 -3 -2  5 -1 -3 -1  0 -1 -3 -2 -2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-2 -2  1  6 -3  0  2 -1 -1 -3 -4 -1 -3 -3 -1  0 -1 -4 -3 -3</a:t>
            </a:r>
          </a:p>
          <a:p>
            <a:r>
              <a:rPr lang="en-US" sz="800" dirty="0">
                <a:latin typeface="Courier New"/>
                <a:cs typeface="Courier New"/>
              </a:rPr>
              <a:t>-1 -2 -3 -4 -1 -2 -3 -4 -3  2  4 -2  2  0 -3 -2 -1 -2 -1  1</a:t>
            </a:r>
          </a:p>
          <a:p>
            <a:r>
              <a:rPr lang="en-US" sz="800" dirty="0">
                <a:latin typeface="Courier New"/>
                <a:cs typeface="Courier New"/>
              </a:rPr>
              <a:t>-2  0  6  1 -3  0  0  0  1 -3 -3  0 -2 -3 -2  1  0 -4 -2 -3</a:t>
            </a:r>
          </a:p>
          <a:p>
            <a:r>
              <a:rPr lang="en-US" sz="800" dirty="0">
                <a:latin typeface="Courier New"/>
                <a:cs typeface="Courier New"/>
              </a:rPr>
              <a:t>-1  2  0 -1 -3  1  1 -2 -1 -3 -2  5 -1 -3 -1  0 -1 -3 -2 -2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 4 -1 -2 -2  0 -1 -1  0 -2 -1 -1 -1 -1 -2 -1  1  0 -3 -2  0</a:t>
            </a:r>
          </a:p>
          <a:p>
            <a:r>
              <a:rPr lang="en-US" sz="800" dirty="0">
                <a:latin typeface="Courier New"/>
                <a:cs typeface="Courier New"/>
              </a:rPr>
              <a:t>-2 -3 -3 -3 -2 -3 -3 -3 -1  0  0 -3  0  6 -4 -2 -2  1  3 -1</a:t>
            </a:r>
          </a:p>
          <a:p>
            <a:r>
              <a:rPr lang="en-US" sz="800" dirty="0">
                <a:latin typeface="Courier New"/>
                <a:cs typeface="Courier New"/>
              </a:rPr>
              <a:t> 1 -1  1  0 -1  0  0  0 -1 -2 -2  0 -1 -2 -1  4  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-1  2  0 -1 -3  1  1 -2 -1 -3 -2  5 -1 -3 -1  0 -1 -3 -2 -2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-1 -3 -3 -3 -1 -3 -3 -4 -3  4  2 -3  1  0 -3 -2 -1 -3 -1  3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638438" y="3497391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Sequence </a:t>
            </a:r>
          </a:p>
        </p:txBody>
      </p:sp>
    </p:spTree>
    <p:extLst>
      <p:ext uri="{BB962C8B-B14F-4D97-AF65-F5344CB8AC3E}">
        <p14:creationId xmlns:p14="http://schemas.microsoft.com/office/powerpoint/2010/main" val="198544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 – PSI-BLAST PSSM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1846365" y="3703177"/>
            <a:ext cx="4370427" cy="152401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800" b="1" dirty="0">
                <a:latin typeface="Courier New"/>
                <a:cs typeface="Courier New"/>
              </a:rPr>
              <a:t>MRLIMMKVSAYDLNKIAEKLNLSIKDLNKAFSKI</a:t>
            </a:r>
            <a:endParaRPr lang="en-US" sz="1000" b="1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1655864" y="3665078"/>
            <a:ext cx="4370427" cy="228598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800" b="1" dirty="0">
                <a:latin typeface="Courier New"/>
                <a:cs typeface="Courier New"/>
              </a:rPr>
              <a:t>1</a:t>
            </a:r>
          </a:p>
          <a:p>
            <a:r>
              <a:rPr lang="en-US" sz="800" b="1" dirty="0">
                <a:latin typeface="Courier New"/>
                <a:cs typeface="Courier New"/>
              </a:rPr>
              <a:t>2</a:t>
            </a:r>
          </a:p>
          <a:p>
            <a:r>
              <a:rPr lang="en-US" sz="800" b="1" dirty="0">
                <a:latin typeface="Courier New"/>
                <a:cs typeface="Courier New"/>
              </a:rPr>
              <a:t>3</a:t>
            </a:r>
          </a:p>
          <a:p>
            <a:r>
              <a:rPr lang="en-US" sz="800" b="1" dirty="0">
                <a:latin typeface="Courier New"/>
                <a:cs typeface="Courier New"/>
              </a:rPr>
              <a:t>4</a:t>
            </a:r>
          </a:p>
          <a:p>
            <a:r>
              <a:rPr lang="en-US" sz="800" b="1" dirty="0">
                <a:latin typeface="Courier New"/>
                <a:cs typeface="Courier New"/>
              </a:rPr>
              <a:t>5</a:t>
            </a:r>
          </a:p>
          <a:p>
            <a:r>
              <a:rPr lang="en-US" sz="800" b="1" dirty="0">
                <a:latin typeface="Courier New"/>
                <a:cs typeface="Courier New"/>
              </a:rPr>
              <a:t>6</a:t>
            </a:r>
          </a:p>
          <a:p>
            <a:r>
              <a:rPr lang="en-US" sz="800" b="1" dirty="0">
                <a:latin typeface="Courier New"/>
                <a:cs typeface="Courier New"/>
              </a:rPr>
              <a:t>7</a:t>
            </a:r>
          </a:p>
          <a:p>
            <a:r>
              <a:rPr lang="en-US" sz="800" b="1" dirty="0">
                <a:latin typeface="Courier New"/>
                <a:cs typeface="Courier New"/>
              </a:rPr>
              <a:t>8</a:t>
            </a:r>
          </a:p>
          <a:p>
            <a:r>
              <a:rPr lang="en-US" sz="800" b="1" dirty="0">
                <a:latin typeface="Courier New"/>
                <a:cs typeface="Courier New"/>
              </a:rPr>
              <a:t>9</a:t>
            </a:r>
          </a:p>
          <a:p>
            <a:r>
              <a:rPr lang="en-US" sz="800" b="1" dirty="0">
                <a:latin typeface="Courier New"/>
                <a:cs typeface="Courier New"/>
              </a:rPr>
              <a:t>10</a:t>
            </a:r>
          </a:p>
          <a:p>
            <a:r>
              <a:rPr lang="en-US" sz="800" b="1" dirty="0">
                <a:latin typeface="Courier New"/>
                <a:cs typeface="Courier New"/>
              </a:rPr>
              <a:t>11</a:t>
            </a:r>
          </a:p>
          <a:p>
            <a:r>
              <a:rPr lang="en-US" sz="800" b="1" dirty="0">
                <a:latin typeface="Courier New"/>
                <a:cs typeface="Courier New"/>
              </a:rPr>
              <a:t>12</a:t>
            </a:r>
          </a:p>
          <a:p>
            <a:r>
              <a:rPr lang="en-US" sz="800" b="1" dirty="0">
                <a:latin typeface="Courier New"/>
                <a:cs typeface="Courier New"/>
              </a:rPr>
              <a:t>13</a:t>
            </a:r>
          </a:p>
          <a:p>
            <a:r>
              <a:rPr lang="en-US" sz="800" b="1" dirty="0">
                <a:latin typeface="Courier New"/>
                <a:cs typeface="Courier New"/>
              </a:rPr>
              <a:t>14</a:t>
            </a:r>
          </a:p>
          <a:p>
            <a:r>
              <a:rPr lang="en-US" sz="800" b="1" dirty="0">
                <a:latin typeface="Courier New"/>
                <a:cs typeface="Courier New"/>
              </a:rPr>
              <a:t>15</a:t>
            </a:r>
          </a:p>
          <a:p>
            <a:r>
              <a:rPr lang="en-US" sz="800" b="1" dirty="0">
                <a:latin typeface="Courier New"/>
                <a:cs typeface="Courier New"/>
              </a:rPr>
              <a:t>16</a:t>
            </a:r>
          </a:p>
          <a:p>
            <a:r>
              <a:rPr lang="en-US" sz="800" b="1" dirty="0">
                <a:latin typeface="Courier New"/>
                <a:cs typeface="Courier New"/>
              </a:rPr>
              <a:t>17</a:t>
            </a:r>
          </a:p>
          <a:p>
            <a:r>
              <a:rPr lang="en-US" sz="800" b="1" dirty="0">
                <a:latin typeface="Courier New"/>
                <a:cs typeface="Courier New"/>
              </a:rPr>
              <a:t>18</a:t>
            </a:r>
          </a:p>
          <a:p>
            <a:r>
              <a:rPr lang="en-US" sz="800" b="1" dirty="0">
                <a:latin typeface="Courier New"/>
                <a:cs typeface="Courier New"/>
              </a:rPr>
              <a:t>19</a:t>
            </a:r>
          </a:p>
          <a:p>
            <a:r>
              <a:rPr lang="en-US" sz="800" b="1" dirty="0">
                <a:latin typeface="Courier New"/>
                <a:cs typeface="Courier New"/>
              </a:rPr>
              <a:t>20</a:t>
            </a:r>
          </a:p>
          <a:p>
            <a:r>
              <a:rPr lang="en-US" sz="800" b="1" dirty="0">
                <a:latin typeface="Courier New"/>
                <a:cs typeface="Courier New"/>
              </a:rPr>
              <a:t>21</a:t>
            </a:r>
          </a:p>
          <a:p>
            <a:r>
              <a:rPr lang="en-US" sz="800" b="1" dirty="0">
                <a:latin typeface="Courier New"/>
                <a:cs typeface="Courier New"/>
              </a:rPr>
              <a:t>22</a:t>
            </a:r>
          </a:p>
          <a:p>
            <a:r>
              <a:rPr lang="en-US" sz="800" b="1" dirty="0">
                <a:latin typeface="Courier New"/>
                <a:cs typeface="Courier New"/>
              </a:rPr>
              <a:t>23</a:t>
            </a:r>
          </a:p>
          <a:p>
            <a:r>
              <a:rPr lang="en-US" sz="800" b="1" dirty="0">
                <a:latin typeface="Courier New"/>
                <a:cs typeface="Courier New"/>
              </a:rPr>
              <a:t>24</a:t>
            </a:r>
          </a:p>
          <a:p>
            <a:r>
              <a:rPr lang="en-US" sz="800" b="1" dirty="0">
                <a:latin typeface="Courier New"/>
                <a:cs typeface="Courier New"/>
              </a:rPr>
              <a:t>25</a:t>
            </a:r>
          </a:p>
          <a:p>
            <a:r>
              <a:rPr lang="en-US" sz="800" b="1" dirty="0">
                <a:latin typeface="Courier New"/>
                <a:cs typeface="Courier New"/>
              </a:rPr>
              <a:t>26</a:t>
            </a:r>
          </a:p>
          <a:p>
            <a:r>
              <a:rPr lang="en-US" sz="800" b="1" dirty="0">
                <a:latin typeface="Courier New"/>
                <a:cs typeface="Courier New"/>
              </a:rPr>
              <a:t>27</a:t>
            </a:r>
          </a:p>
          <a:p>
            <a:r>
              <a:rPr lang="en-US" sz="800" b="1" dirty="0">
                <a:latin typeface="Courier New"/>
                <a:cs typeface="Courier New"/>
              </a:rPr>
              <a:t>28</a:t>
            </a:r>
          </a:p>
          <a:p>
            <a:r>
              <a:rPr lang="en-US" sz="800" b="1" dirty="0">
                <a:latin typeface="Courier New"/>
                <a:cs typeface="Courier New"/>
              </a:rPr>
              <a:t>29</a:t>
            </a:r>
          </a:p>
          <a:p>
            <a:r>
              <a:rPr lang="en-US" sz="800" b="1" dirty="0">
                <a:latin typeface="Courier New"/>
                <a:cs typeface="Courier New"/>
              </a:rPr>
              <a:t>30</a:t>
            </a:r>
          </a:p>
          <a:p>
            <a:r>
              <a:rPr lang="en-US" sz="800" b="1" dirty="0">
                <a:latin typeface="Courier New"/>
                <a:cs typeface="Courier New"/>
              </a:rPr>
              <a:t>31</a:t>
            </a:r>
          </a:p>
          <a:p>
            <a:r>
              <a:rPr lang="en-US" sz="800" b="1" dirty="0">
                <a:latin typeface="Courier New"/>
                <a:cs typeface="Courier New"/>
              </a:rPr>
              <a:t>32</a:t>
            </a:r>
          </a:p>
          <a:p>
            <a:r>
              <a:rPr lang="en-US" sz="800" b="1" dirty="0">
                <a:latin typeface="Courier New"/>
                <a:cs typeface="Courier New"/>
              </a:rPr>
              <a:t>33</a:t>
            </a:r>
          </a:p>
          <a:p>
            <a:r>
              <a:rPr lang="en-US" sz="800" b="1" dirty="0">
                <a:latin typeface="Courier New"/>
                <a:cs typeface="Courier New"/>
              </a:rPr>
              <a:t>34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3980" y="1524000"/>
            <a:ext cx="3817021" cy="440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 New"/>
                <a:cs typeface="Courier New"/>
              </a:rPr>
              <a:t> A  R  N  D  C  Q  E  G  H  I  L  K  M  F  P  S  T  W  Y  V</a:t>
            </a:r>
          </a:p>
          <a:p>
            <a:r>
              <a:rPr lang="en-US" sz="800" dirty="0">
                <a:latin typeface="Courier New"/>
                <a:cs typeface="Courier New"/>
              </a:rPr>
              <a:t>-1 -1 -2 -3 -1  0 -2 -3 -2  1  2 -1  5  0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-1 -1 -1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-1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6</a:t>
            </a:r>
            <a:r>
              <a:rPr lang="en-US" sz="800" dirty="0">
                <a:latin typeface="Courier New"/>
                <a:cs typeface="Courier New"/>
              </a:rPr>
              <a:t>  0 -2 -3  1  0 -2  0 -3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-1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-3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-1 -2 -3 -4 -1 -2 -3 -4 -3  2  4 -2  2  0 -3 -2 -1 -2 -1  1</a:t>
            </a:r>
          </a:p>
          <a:p>
            <a:r>
              <a:rPr lang="en-US" sz="800" dirty="0">
                <a:latin typeface="Courier New"/>
                <a:cs typeface="Courier New"/>
              </a:rPr>
              <a:t>-1 -3 -3 -3 -1 -3 -3 -4 -3  4  2 -3  1  0 -3 -2 -1 -3 -1  3</a:t>
            </a:r>
          </a:p>
          <a:p>
            <a:r>
              <a:rPr lang="en-US" sz="800" dirty="0">
                <a:latin typeface="Courier New"/>
                <a:cs typeface="Courier New"/>
              </a:rPr>
              <a:t>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-2 -3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0 -2 -3 -2  1  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6</a:t>
            </a:r>
            <a:r>
              <a:rPr lang="en-US" sz="800" dirty="0">
                <a:latin typeface="Courier New"/>
                <a:cs typeface="Courier New"/>
              </a:rPr>
              <a:t>  0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-1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-2 -3 -1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-2  1  2 -1  5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-2 -1 -1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-1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-1  2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-3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-2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-3 -1  0 -1 -3 -2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 0 -3 -3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-1 -2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-3  3  1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1 -1 </a:t>
            </a:r>
            <a:r>
              <a:rPr lang="en-US" sz="800" b="1" dirty="0"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-2  0 -3 -1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0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-3 -2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-1 -1  0 -2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-1 -1 -2 -1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-3 -2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-2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-2 -2 -2 -3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-2 -3  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-1 -2 -1  3 -3 -2 -2  2  7 -1</a:t>
            </a:r>
          </a:p>
          <a:p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-2  1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5</a:t>
            </a:r>
            <a:r>
              <a:rPr lang="en-US" sz="800" dirty="0">
                <a:latin typeface="Courier New"/>
                <a:cs typeface="Courier New"/>
              </a:rPr>
              <a:t> -3  0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-1 -1 -3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-1 -3 -3 -1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-4 -3 -3</a:t>
            </a:r>
          </a:p>
          <a:p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-2 -3 -4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-2 -3 -4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4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 1</a:t>
            </a:r>
            <a:r>
              <a:rPr lang="en-US" sz="800" dirty="0">
                <a:latin typeface="Courier New"/>
                <a:cs typeface="Courier New"/>
              </a:rPr>
              <a:t> -3 -2 -1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 1</a:t>
            </a:r>
          </a:p>
          <a:p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-3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-3 -3  0 -2 -3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-2 -3</a:t>
            </a:r>
          </a:p>
          <a:p>
            <a:r>
              <a:rPr lang="en-US" sz="800" dirty="0">
                <a:latin typeface="Courier New"/>
                <a:cs typeface="Courier New"/>
              </a:rPr>
              <a:t>-1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-1 -3  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-2 -1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5</a:t>
            </a:r>
            <a:r>
              <a:rPr lang="en-US" sz="800" dirty="0">
                <a:latin typeface="Courier New"/>
                <a:cs typeface="Courier New"/>
              </a:rPr>
              <a:t>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-1 -3 -2 -2</a:t>
            </a:r>
          </a:p>
          <a:p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-4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5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-3  1  0 -3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-1 -3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3</a:t>
            </a:r>
          </a:p>
          <a:p>
            <a:r>
              <a:rPr lang="en-US" sz="800" dirty="0">
                <a:latin typeface="Courier New"/>
                <a:cs typeface="Courier New"/>
              </a:rPr>
              <a:t> 4 -1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-1 -1  0 -2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-1 -1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-1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-3 -2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-1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0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-4  2  5 -2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-3 -3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-1  0 -1 -3 -2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-1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 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-2 -1 -3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-1 -3 -2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-4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-3 -4 -3  2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5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2  0 -3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-2 -1  1</a:t>
            </a:r>
          </a:p>
          <a:p>
            <a:r>
              <a:rPr lang="en-US" sz="800" dirty="0">
                <a:latin typeface="Courier New"/>
                <a:cs typeface="Courier New"/>
              </a:rPr>
              <a:t>-2  0  6  1 -3  0  0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-2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 0 -4 -2 -3</a:t>
            </a:r>
          </a:p>
          <a:p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-4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-3 -4 -3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 3</a:t>
            </a:r>
            <a:r>
              <a:rPr lang="en-US" sz="800" dirty="0">
                <a:latin typeface="Courier New"/>
                <a:cs typeface="Courier New"/>
              </a:rPr>
              <a:t>  4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2  0 -3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-1 -2 -1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0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0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 1 -3 -2 -2</a:t>
            </a:r>
          </a:p>
          <a:p>
            <a:r>
              <a:rPr lang="en-US" sz="800" dirty="0">
                <a:latin typeface="Courier New"/>
                <a:cs typeface="Courier New"/>
              </a:rPr>
              <a:t>-1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-1 -3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-1  2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lang="en-US" sz="800" dirty="0">
                <a:latin typeface="Courier New"/>
                <a:cs typeface="Courier New"/>
              </a:rPr>
              <a:t> -3  1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-2 -1 -3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-2 -2  1  6 -3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-1 -3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0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-4 -3 -3</a:t>
            </a:r>
          </a:p>
          <a:p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-4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-3 -4 -3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 4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2  0 -3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-1 -2 -1  1</a:t>
            </a:r>
          </a:p>
          <a:p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 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-3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-3 -3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-2 -3 -2  1  0 -4 -2 -3</a:t>
            </a:r>
          </a:p>
          <a:p>
            <a:r>
              <a:rPr lang="en-US" sz="800" dirty="0">
                <a:latin typeface="Courier New"/>
                <a:cs typeface="Courier New"/>
              </a:rPr>
              <a:t>-1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-3  1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-2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0 -1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-2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en-US" sz="800" dirty="0">
                <a:latin typeface="Courier New"/>
                <a:cs typeface="Courier New"/>
              </a:rPr>
              <a:t> -2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-2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dirty="0">
                <a:latin typeface="Courier New"/>
                <a:cs typeface="Courier New"/>
              </a:rPr>
              <a:t>-2 -3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0 -3  0  6 -4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-2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 3 -1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 0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-1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-1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-3 -2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lang="en-US" sz="800" dirty="0">
                <a:latin typeface="Courier New"/>
                <a:cs typeface="Courier New"/>
              </a:rPr>
              <a:t>  0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-4</a:t>
            </a:r>
            <a:r>
              <a:rPr lang="en-US" sz="800" dirty="0">
                <a:latin typeface="Courier New"/>
                <a:cs typeface="Courier New"/>
              </a:rPr>
              <a:t>  1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-1 -3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-1 -3 -2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-3</a:t>
            </a:r>
            <a:endParaRPr lang="en-US" sz="800" dirty="0">
              <a:latin typeface="Courier New"/>
              <a:cs typeface="Courier New"/>
            </a:endParaRPr>
          </a:p>
          <a:p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-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-3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800" dirty="0">
                <a:latin typeface="Courier New"/>
                <a:cs typeface="Courier New"/>
              </a:rPr>
              <a:t> -1 -3 </a:t>
            </a:r>
            <a:r>
              <a:rPr lang="en-US" sz="800" b="1" dirty="0">
                <a:solidFill>
                  <a:srgbClr val="3366FF"/>
                </a:solidFill>
                <a:latin typeface="Courier New"/>
                <a:cs typeface="Courier New"/>
              </a:rPr>
              <a:t>-2</a:t>
            </a:r>
            <a:r>
              <a:rPr lang="en-US" sz="800" dirty="0">
                <a:latin typeface="Courier New"/>
                <a:cs typeface="Courier New"/>
              </a:rPr>
              <a:t> </a:t>
            </a:r>
            <a:r>
              <a:rPr lang="en-US" sz="800" b="1" dirty="0">
                <a:solidFill>
                  <a:srgbClr val="FF0000"/>
                </a:solidFill>
                <a:latin typeface="Courier New"/>
                <a:cs typeface="Courier New"/>
              </a:rPr>
              <a:t>-2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2638438" y="3497391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Sequence </a:t>
            </a:r>
          </a:p>
        </p:txBody>
      </p:sp>
    </p:spTree>
    <p:extLst>
      <p:ext uri="{BB962C8B-B14F-4D97-AF65-F5344CB8AC3E}">
        <p14:creationId xmlns:p14="http://schemas.microsoft.com/office/powerpoint/2010/main" val="1666152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largest source of error with PSI-BLAST is the inclusion of unrelated protein alignments which alter and eventually corrupt the derived PSSM</a:t>
            </a:r>
          </a:p>
          <a:p>
            <a:r>
              <a:rPr lang="en-US" dirty="0"/>
              <a:t>Selecting a more stringent threshold (E-value) for inclusion can mollify this, however it may also preclude the identification of real signals</a:t>
            </a:r>
          </a:p>
          <a:p>
            <a:r>
              <a:rPr lang="en-US" dirty="0"/>
              <a:t>Manual selection/de-selection of proteins to include in the next iteration will also help refine the future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Corruption</a:t>
            </a:r>
          </a:p>
        </p:txBody>
      </p:sp>
    </p:spTree>
    <p:extLst>
      <p:ext uri="{BB962C8B-B14F-4D97-AF65-F5344CB8AC3E}">
        <p14:creationId xmlns:p14="http://schemas.microsoft.com/office/powerpoint/2010/main" val="65512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371600"/>
            <a:ext cx="57912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Patterns can be simple to describe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Complexity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43400" y="3975101"/>
          <a:ext cx="1905000" cy="21971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KR</a:t>
                      </a:r>
                      <a:r>
                        <a:rPr lang="en-US" sz="1400" b="0" i="0" u="none" strike="noStrike" dirty="0">
                          <a:latin typeface="Courier New" pitchFamily="49" charset="0"/>
                          <a:cs typeface="Courier New" pitchFamily="49" charset="0"/>
                        </a:rPr>
                        <a:t>KNKKDLSTNQ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AL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KR</a:t>
                      </a:r>
                      <a:r>
                        <a:rPr lang="en-US" sz="1400" b="0" i="0" u="none" strike="noStrike" dirty="0">
                          <a:latin typeface="Courier New" pitchFamily="49" charset="0"/>
                          <a:cs typeface="Courier New" pitchFamily="49" charset="0"/>
                        </a:rPr>
                        <a:t>KTKKDISNNQ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SL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KR</a:t>
                      </a:r>
                      <a:r>
                        <a:rPr lang="en-US" sz="1400" b="0" i="0" u="none" strike="noStrike" dirty="0">
                          <a:latin typeface="Courier New" pitchFamily="49" charset="0"/>
                          <a:cs typeface="Courier New" pitchFamily="49" charset="0"/>
                        </a:rPr>
                        <a:t>QHDNGNNHEN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SQ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KKR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KK</a:t>
                      </a:r>
                      <a:r>
                        <a:rPr lang="en-US" sz="1400" b="0" i="0" u="none" strike="noStrike" dirty="0">
                          <a:latin typeface="Courier New" pitchFamily="49" charset="0"/>
                          <a:cs typeface="Courier New" pitchFamily="49" charset="0"/>
                        </a:rPr>
                        <a:t>LTKKQLKAQQ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RK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KR</a:t>
                      </a:r>
                      <a:r>
                        <a:rPr lang="en-US" sz="1400" b="0" i="0" u="none" strike="noStrike" dirty="0">
                          <a:latin typeface="Courier New" pitchFamily="49" charset="0"/>
                          <a:cs typeface="Courier New" pitchFamily="49" charset="0"/>
                        </a:rPr>
                        <a:t>HSQNDHSHSG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KRR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KK</a:t>
                      </a:r>
                      <a:r>
                        <a:rPr lang="en-US" sz="1400" b="0" i="0" u="none" strike="noStrike" dirty="0">
                          <a:latin typeface="Courier New" pitchFamily="49" charset="0"/>
                          <a:cs typeface="Courier New" pitchFamily="49" charset="0"/>
                        </a:rPr>
                        <a:t>WCDEYFYITH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RK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ET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KK</a:t>
                      </a:r>
                      <a:r>
                        <a:rPr lang="en-US" sz="1400" b="0" i="0" u="none" strike="noStrike" dirty="0">
                          <a:latin typeface="Courier New" pitchFamily="49" charset="0"/>
                          <a:cs typeface="Courier New" pitchFamily="49" charset="0"/>
                        </a:rPr>
                        <a:t>NQEKSDQNET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KKRK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RK</a:t>
                      </a:r>
                      <a:r>
                        <a:rPr lang="en-US" sz="1400" b="0" i="0" u="none" strike="noStrike" dirty="0">
                          <a:latin typeface="Courier New" pitchFamily="49" charset="0"/>
                          <a:cs typeface="Courier New" pitchFamily="49" charset="0"/>
                        </a:rPr>
                        <a:t>KLQDAREYKI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RK</a:t>
                      </a:r>
                      <a:r>
                        <a:rPr lang="en-US" sz="1400" b="0" i="0" u="none" strike="noStrike" dirty="0">
                          <a:latin typeface="Courier New" pitchFamily="49" charset="0"/>
                          <a:cs typeface="Courier New" pitchFamily="49" charset="0"/>
                        </a:rPr>
                        <a:t>RDSENEEESE</a:t>
                      </a:r>
                      <a:r>
                        <a:rPr lang="en-US" sz="1400" b="0" i="1" u="none" strike="noStrike" dirty="0">
                          <a:latin typeface="Courier New" pitchFamily="49" charset="0"/>
                          <a:cs typeface="Courier New" pitchFamily="49" charset="0"/>
                        </a:rPr>
                        <a:t>GT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KKR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KR</a:t>
                      </a:r>
                      <a:r>
                        <a:rPr lang="en-US" sz="1400" b="0" i="0" u="none" strike="noStrike" dirty="0">
                          <a:latin typeface="Courier New" pitchFamily="49" charset="0"/>
                          <a:cs typeface="Courier New" pitchFamily="49" charset="0"/>
                        </a:rPr>
                        <a:t>PHDDDGSSE</a:t>
                      </a:r>
                      <a:r>
                        <a:rPr lang="en-US" sz="1400" b="1" i="1" u="none" strike="noStrik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KKKKKK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>
          <a:xfrm>
            <a:off x="1828800" y="3517900"/>
            <a:ext cx="46482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/>
              <a:t>They can also be complex!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191000" y="1752362"/>
            <a:ext cx="2209800" cy="1600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UAUUAU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UACUAAC</a:t>
            </a:r>
            <a:r>
              <a:rPr lang="en-US" sz="1400" dirty="0">
                <a:solidFill>
                  <a:srgbClr val="336666"/>
                </a:solidFill>
                <a:latin typeface="Courier New" pitchFamily="49" charset="0"/>
                <a:cs typeface="Courier New" pitchFamily="49" charset="0"/>
              </a:rPr>
              <a:t>AAGGAA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UCUUUU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UACUAAC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AAUUUA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UUCCCU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UACUAAC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AAAAAU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AAAUUG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UACUAAC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AAACUU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GUCCUU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UACUAAC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UUUAUU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AUUAAA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UACUAAC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AUUUUG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UAUAUU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UACUAAC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UUCUAU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77000" y="2209562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21336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Yeast branch points for </a:t>
            </a:r>
          </a:p>
          <a:p>
            <a:r>
              <a:rPr lang="en-US" sz="1200" dirty="0">
                <a:latin typeface="Arial"/>
                <a:cs typeface="Arial"/>
              </a:rPr>
              <a:t>intron splicing are highly</a:t>
            </a:r>
          </a:p>
          <a:p>
            <a:r>
              <a:rPr lang="en-US" sz="1200" dirty="0">
                <a:latin typeface="Arial"/>
                <a:cs typeface="Arial"/>
              </a:rPr>
              <a:t>conserved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05600" y="2398575"/>
            <a:ext cx="990600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UACUAAC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45847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Yeast bipartite NLS signals have some flexibility in their sequence composition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477000" y="47371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705600" y="4926113"/>
            <a:ext cx="3810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a-DK" sz="1400" b="1" dirty="0">
                <a:latin typeface="Courier New" pitchFamily="49" charset="0"/>
                <a:cs typeface="Courier New" pitchFamily="49" charset="0"/>
              </a:rPr>
              <a:t>[KR]-[KR]-x(8,10)-[[KR](3),x(2)]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1447800"/>
            <a:ext cx="86868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PROSITE is a protein pattern database that allows for the description and identification of specific amino acid profiles</a:t>
            </a:r>
          </a:p>
          <a:p>
            <a:r>
              <a:rPr lang="en-US" dirty="0"/>
              <a:t>Patterns are defined as </a:t>
            </a:r>
            <a:r>
              <a:rPr lang="en-US" i="1" dirty="0"/>
              <a:t>regular expressions </a:t>
            </a:r>
            <a:r>
              <a:rPr lang="en-US" dirty="0"/>
              <a:t>in the following manner:</a:t>
            </a:r>
          </a:p>
          <a:p>
            <a:pPr lvl="1"/>
            <a:r>
              <a:rPr lang="en-US" dirty="0"/>
              <a:t>Amino acids used when known</a:t>
            </a:r>
          </a:p>
          <a:p>
            <a:pPr lvl="1"/>
            <a:r>
              <a:rPr lang="en-US" dirty="0"/>
              <a:t>Positions are separated by ‘-’</a:t>
            </a:r>
          </a:p>
          <a:p>
            <a:pPr lvl="1"/>
            <a:r>
              <a:rPr lang="en-US" dirty="0"/>
              <a:t>‘x’ is a wildcard character</a:t>
            </a:r>
          </a:p>
          <a:p>
            <a:pPr lvl="1"/>
            <a:r>
              <a:rPr lang="en-US" dirty="0"/>
              <a:t>[] indicates ambiguity [one of]</a:t>
            </a:r>
          </a:p>
          <a:p>
            <a:pPr lvl="1"/>
            <a:r>
              <a:rPr lang="en-US" dirty="0"/>
              <a:t>{} indicates negation {not one of}</a:t>
            </a:r>
          </a:p>
          <a:p>
            <a:pPr lvl="1"/>
            <a:r>
              <a:rPr lang="en-US" dirty="0"/>
              <a:t>() indicates range of occurrences (min,max)</a:t>
            </a:r>
          </a:p>
          <a:p>
            <a:pPr lvl="1"/>
            <a:r>
              <a:rPr lang="en-US" dirty="0"/>
              <a:t>&lt; or&gt; indicates N or C terminus of protein, respectively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[AC]-x-V-x(4)-{ED}.</a:t>
            </a:r>
          </a:p>
          <a:p>
            <a:pPr marL="457200" lvl="1" indent="0">
              <a:buNone/>
            </a:pPr>
            <a:r>
              <a:rPr lang="en-US" sz="2600" dirty="0"/>
              <a:t>This pattern is translated as: [Ala or Cys]-any-Val-any-any-any-any-{any but Glu or Asp}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&lt;A-x-[ST](2)-x(0,1)-V.</a:t>
            </a:r>
          </a:p>
          <a:p>
            <a:pPr marL="457200" lvl="1" indent="0">
              <a:buNone/>
            </a:pPr>
            <a:r>
              <a:rPr lang="en-US" sz="2600" dirty="0"/>
              <a:t>This pattern, which must be in the N-terminal of the sequence ('&lt;'), is translated as: Ala-any-[Ser or Thr]-[Ser or Thr]-(any or none)-Val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7800" y="6172200"/>
            <a:ext cx="14157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http://prosite.expasy.org/</a:t>
            </a:r>
          </a:p>
        </p:txBody>
      </p:sp>
    </p:spTree>
    <p:extLst>
      <p:ext uri="{BB962C8B-B14F-4D97-AF65-F5344CB8AC3E}">
        <p14:creationId xmlns:p14="http://schemas.microsoft.com/office/powerpoint/2010/main" val="63898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00" y="1524000"/>
            <a:ext cx="4191000" cy="3048000"/>
          </a:xfrm>
        </p:spPr>
        <p:txBody>
          <a:bodyPr>
            <a:normAutofit/>
          </a:bodyPr>
          <a:lstStyle/>
          <a:p>
            <a:r>
              <a:rPr lang="en-US" sz="2400" dirty="0"/>
              <a:t>Patterns are typically derived from multiple sequence alignments</a:t>
            </a:r>
          </a:p>
          <a:p>
            <a:r>
              <a:rPr lang="en-US" sz="2400" dirty="0"/>
              <a:t>There is a tradeoff, however, when defining patterns in terms of sensitivity (too strict) and specificity (too lax)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Pattern</a:t>
            </a:r>
          </a:p>
        </p:txBody>
      </p:sp>
      <p:pic>
        <p:nvPicPr>
          <p:cNvPr id="1026" name="Picture 2" descr="An external file that holds a picture, illustration, etc.&#10;Object name is tpc1603260f01.jpg Object name is tpc1603260f01.jpg"/>
          <p:cNvPicPr>
            <a:picLocks noChangeAspect="1" noChangeArrowheads="1"/>
          </p:cNvPicPr>
          <p:nvPr/>
        </p:nvPicPr>
        <p:blipFill>
          <a:blip r:embed="rId3" cstate="print"/>
          <a:srcRect l="2500" r="22500"/>
          <a:stretch>
            <a:fillRect/>
          </a:stretch>
        </p:blipFill>
        <p:spPr bwMode="auto">
          <a:xfrm>
            <a:off x="6324600" y="1371600"/>
            <a:ext cx="3627372" cy="304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924800" y="6169968"/>
            <a:ext cx="2743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Patel, S. et al (2004) Plant Cell, 16(12), pp 3260-3273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1" y="4572000"/>
            <a:ext cx="8260595" cy="16002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W-P-P</a:t>
            </a:r>
            <a:r>
              <a:rPr lang="en-US" sz="1600" dirty="0"/>
              <a:t>” would identify all of these domains but would also pick up many false positives</a:t>
            </a:r>
          </a:p>
          <a:p>
            <a:endParaRPr lang="en-US" sz="1600" dirty="0"/>
          </a:p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W-P-P-[TCS]-[QKL]-[RKSP]-[TS]-R-[DLK]-[AYM]-[VL]-[ILV]-[NE]-[RS]-etc</a:t>
            </a:r>
            <a:r>
              <a:rPr lang="en-US" sz="1600" dirty="0"/>
              <a:t>” would also identify all of these domains but would be unlikely to identify any other protein containing this domain</a:t>
            </a:r>
          </a:p>
          <a:p>
            <a:endParaRPr lang="en-US" sz="1600" dirty="0"/>
          </a:p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W-P-P-x(3)-[TS]-R-x(6)-[SR]-x(5)-[TS](2)-x-[ST]-I-x(5)-G-x(6)-A-[KR]-x-I-E-etc</a:t>
            </a:r>
            <a:r>
              <a:rPr lang="en-US" sz="1600" dirty="0"/>
              <a:t>” would allow ambiguity at some sites while still requiring specific residues and spacing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0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Patterns are very useful, but are </a:t>
            </a:r>
            <a:r>
              <a:rPr lang="en-US" sz="2400" i="1" dirty="0"/>
              <a:t>qualitative </a:t>
            </a:r>
            <a:r>
              <a:rPr lang="en-US" sz="2400" dirty="0"/>
              <a:t>in nature and thus are limited in their ability capture more subtle signals</a:t>
            </a:r>
          </a:p>
          <a:p>
            <a:pPr lvl="1"/>
            <a:r>
              <a:rPr lang="en-US" sz="2000" dirty="0"/>
              <a:t>e.g. </a:t>
            </a:r>
            <a:r>
              <a:rPr lang="en-US" sz="2000" b="1" u="sng" dirty="0"/>
              <a:t>is</a:t>
            </a:r>
            <a:r>
              <a:rPr lang="en-US" sz="2000" dirty="0"/>
              <a:t> alanine, </a:t>
            </a:r>
            <a:r>
              <a:rPr lang="en-US" sz="2000" b="1" u="sng" dirty="0"/>
              <a:t>is not</a:t>
            </a:r>
            <a:r>
              <a:rPr lang="en-US" sz="2000" dirty="0"/>
              <a:t> lysine</a:t>
            </a:r>
          </a:p>
          <a:p>
            <a:r>
              <a:rPr lang="en-US" sz="2400" dirty="0"/>
              <a:t>Many motifs are flexible and can be represented by multiple compositions while still consisting of a primary sequence.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Patterns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600200"/>
            <a:ext cx="3200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 AGAAAACGACA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AGGAAA</a:t>
            </a:r>
            <a:r>
              <a:rPr lang="en-US" sz="1200" dirty="0">
                <a:latin typeface="Courier New"/>
                <a:cs typeface="Courier New"/>
              </a:rPr>
              <a:t>GGTAT</a:t>
            </a:r>
            <a:r>
              <a:rPr lang="en-US" sz="1200" u="sng" dirty="0">
                <a:latin typeface="Courier New"/>
                <a:cs typeface="Courier New"/>
              </a:rPr>
              <a:t>TTG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ATCTGA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AGGGGG</a:t>
            </a:r>
            <a:r>
              <a:rPr lang="en-US" sz="1200" dirty="0">
                <a:latin typeface="Courier New"/>
                <a:cs typeface="Courier New"/>
              </a:rPr>
              <a:t>ATTTTGGAGA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GTGAAAAAT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TGGAGG</a:t>
            </a:r>
            <a:r>
              <a:rPr lang="en-US" sz="1200" dirty="0">
                <a:latin typeface="Courier New"/>
                <a:cs typeface="Courier New"/>
              </a:rPr>
              <a:t>GAAACTC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CAATTAGAG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AGGAGA</a:t>
            </a:r>
            <a:r>
              <a:rPr lang="en-US" sz="1200" dirty="0">
                <a:latin typeface="Courier New"/>
                <a:cs typeface="Courier New"/>
              </a:rPr>
              <a:t>ATTCGAT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AAAGCGA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AGGACT</a:t>
            </a:r>
            <a:r>
              <a:rPr lang="en-US" sz="1200" dirty="0">
                <a:latin typeface="Courier New"/>
                <a:cs typeface="Courier New"/>
              </a:rPr>
              <a:t>CGGCGAGTA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ACATACCCTGCA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AGGATG</a:t>
            </a:r>
            <a:r>
              <a:rPr lang="en-US" sz="1200" dirty="0">
                <a:latin typeface="Courier New"/>
                <a:cs typeface="Courier New"/>
              </a:rPr>
              <a:t>ATTA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AAAAGGAA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GGGAGG</a:t>
            </a:r>
            <a:r>
              <a:rPr lang="en-US" sz="1200" dirty="0">
                <a:latin typeface="Courier New"/>
                <a:cs typeface="Courier New"/>
              </a:rPr>
              <a:t>TCTATCTC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TTAAATATGG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TGGTGG</a:t>
            </a:r>
            <a:r>
              <a:rPr lang="en-US" sz="1200" dirty="0">
                <a:latin typeface="Courier New"/>
                <a:cs typeface="Courier New"/>
              </a:rPr>
              <a:t>AAACAG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TTTCGAA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AGGATT</a:t>
            </a:r>
            <a:r>
              <a:rPr lang="en-US" sz="1200" dirty="0">
                <a:latin typeface="Courier New"/>
                <a:cs typeface="Courier New"/>
              </a:rPr>
              <a:t>GTTTATAAA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TAAATAGA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AGGAGG</a:t>
            </a:r>
            <a:r>
              <a:rPr lang="en-US" sz="1200" dirty="0">
                <a:latin typeface="Courier New"/>
                <a:cs typeface="Courier New"/>
              </a:rPr>
              <a:t>CGCACAAA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ACCGTTA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TGGAGG</a:t>
            </a:r>
            <a:r>
              <a:rPr lang="en-US" sz="1200" dirty="0">
                <a:latin typeface="Courier New"/>
                <a:cs typeface="Courier New"/>
              </a:rPr>
              <a:t>GATACATAA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TAACTGAATTTAA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AGGAGG</a:t>
            </a:r>
            <a:r>
              <a:rPr lang="en-US" sz="1200" dirty="0">
                <a:latin typeface="Courier New"/>
                <a:cs typeface="Courier New"/>
              </a:rPr>
              <a:t>TTC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r>
              <a:rPr lang="en-US" sz="1200" dirty="0">
                <a:latin typeface="Courier New"/>
                <a:cs typeface="Courier New"/>
              </a:rPr>
              <a:t> CGTTTAAAATGCATA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ATAAGG</a:t>
            </a:r>
            <a:r>
              <a:rPr lang="en-US" sz="1200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GTG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TGGAAAACA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GGGAGA</a:t>
            </a:r>
            <a:r>
              <a:rPr lang="en-US" sz="1200" dirty="0">
                <a:latin typeface="Courier New"/>
                <a:cs typeface="Courier New"/>
              </a:rPr>
              <a:t>GATCATA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TGCAAACTA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ACGGGG</a:t>
            </a:r>
            <a:r>
              <a:rPr lang="en-US" sz="1200" dirty="0">
                <a:latin typeface="Courier New"/>
                <a:cs typeface="Courier New"/>
              </a:rPr>
              <a:t>GGATAAT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AAAAGAAAA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AGGAGA</a:t>
            </a:r>
            <a:r>
              <a:rPr lang="en-US" sz="1200" dirty="0">
                <a:latin typeface="Courier New"/>
                <a:cs typeface="Courier New"/>
              </a:rPr>
              <a:t>TGGGAGT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4572000"/>
            <a:ext cx="381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Shine-Delgarno ribosomal binding site sequences in </a:t>
            </a:r>
            <a:r>
              <a:rPr lang="en-US" sz="1100" i="1" dirty="0"/>
              <a:t>B. subtilis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676400" y="6172200"/>
            <a:ext cx="3429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Frishman, D et al (1998) Nuc. Acids Res., 26(12), pp 2941-2947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3619500" y="48387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06320" y="5514202"/>
            <a:ext cx="175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consensus: </a:t>
            </a:r>
            <a:r>
              <a:rPr lang="en-US" sz="1200" b="1" dirty="0">
                <a:latin typeface="Courier New"/>
                <a:cs typeface="Courier New"/>
              </a:rPr>
              <a:t>AGGAGG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Specific Scoring Matrix (PSSM)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PSSM is a </a:t>
            </a:r>
            <a:r>
              <a:rPr lang="en-US" i="1" dirty="0"/>
              <a:t>quantitative </a:t>
            </a:r>
            <a:r>
              <a:rPr lang="en-US" dirty="0"/>
              <a:t>approach that not only specifies which specific nucleotides/residues may be present at each position but also derives scores based on their </a:t>
            </a:r>
            <a:r>
              <a:rPr lang="en-US" i="1" dirty="0"/>
              <a:t>relative frequencies</a:t>
            </a:r>
            <a:endParaRPr lang="en-US" dirty="0"/>
          </a:p>
          <a:p>
            <a:r>
              <a:rPr lang="en-US" dirty="0"/>
              <a:t>PSSMs thus would have a column for each position in the motif and either 4 rows (nucleotide) or 20 rows (amino acid), with each cell consisting of a </a:t>
            </a:r>
            <a:r>
              <a:rPr lang="en-US" i="1" dirty="0"/>
              <a:t>score </a:t>
            </a:r>
            <a:r>
              <a:rPr lang="en-US" dirty="0"/>
              <a:t>or</a:t>
            </a:r>
            <a:r>
              <a:rPr lang="en-US" i="1" dirty="0"/>
              <a:t> weight</a:t>
            </a:r>
            <a:r>
              <a:rPr lang="en-US" dirty="0"/>
              <a:t> for each element</a:t>
            </a:r>
          </a:p>
          <a:p>
            <a:pPr algn="ctr"/>
            <a:endParaRPr lang="en-US" sz="1700" dirty="0"/>
          </a:p>
          <a:p>
            <a:pPr marL="0" indent="0" algn="ctr">
              <a:buNone/>
            </a:pPr>
            <a:r>
              <a:rPr lang="en-US" sz="1700" dirty="0"/>
              <a:t>A PSSM can also referred to as a Positional Weight Matrix (PWM)</a:t>
            </a:r>
          </a:p>
        </p:txBody>
      </p:sp>
    </p:spTree>
    <p:extLst>
      <p:ext uri="{BB962C8B-B14F-4D97-AF65-F5344CB8AC3E}">
        <p14:creationId xmlns:p14="http://schemas.microsoft.com/office/powerpoint/2010/main" val="1594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41570" y="3789997"/>
            <a:ext cx="576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x</a:t>
            </a:r>
            <a:r>
              <a:rPr lang="en-US" sz="1200" i="1" baseline="-25000" dirty="0" err="1"/>
              <a:t>ij</a:t>
            </a:r>
            <a:r>
              <a:rPr lang="en-US" sz="1200" baseline="-25000" dirty="0"/>
              <a:t> </a:t>
            </a:r>
            <a:r>
              <a:rPr lang="en-US" sz="1200" dirty="0"/>
              <a:t>is the number of times nucleotide </a:t>
            </a:r>
            <a:r>
              <a:rPr lang="en-US" sz="1200" i="1" dirty="0" err="1"/>
              <a:t>i</a:t>
            </a:r>
            <a:r>
              <a:rPr lang="en-US" sz="1200" dirty="0"/>
              <a:t> is observed at position </a:t>
            </a:r>
            <a:r>
              <a:rPr lang="en-US" sz="1200" i="1" dirty="0"/>
              <a:t>j</a:t>
            </a:r>
            <a:r>
              <a:rPr lang="en-US" sz="1200" dirty="0"/>
              <a:t>, </a:t>
            </a:r>
            <a:r>
              <a:rPr lang="en-US" sz="1200" i="1" dirty="0"/>
              <a:t>p</a:t>
            </a:r>
            <a:r>
              <a:rPr lang="en-US" sz="1200" i="1" baseline="-25000" dirty="0"/>
              <a:t>i</a:t>
            </a:r>
            <a:r>
              <a:rPr lang="en-US" sz="1200" dirty="0"/>
              <a:t> is the </a:t>
            </a:r>
            <a:r>
              <a:rPr lang="en-US" sz="1200" dirty="0" err="1"/>
              <a:t>pseudocount</a:t>
            </a:r>
            <a:r>
              <a:rPr lang="en-US" sz="1200" dirty="0"/>
              <a:t> or Laplace estimator, and </a:t>
            </a:r>
            <a:r>
              <a:rPr lang="en-US" sz="1200" i="1" dirty="0"/>
              <a:t>b</a:t>
            </a:r>
            <a:r>
              <a:rPr lang="en-US" sz="1200" i="1" baseline="-25000" dirty="0"/>
              <a:t>i</a:t>
            </a:r>
            <a:r>
              <a:rPr lang="en-US" sz="1200" dirty="0"/>
              <a:t> is the expected probability (</a:t>
            </a:r>
            <a:r>
              <a:rPr lang="en-US" sz="1200" i="1" dirty="0"/>
              <a:t>a priori</a:t>
            </a:r>
            <a:r>
              <a:rPr lang="en-US" sz="1200" dirty="0"/>
              <a:t>) of observing nucleotide </a:t>
            </a:r>
            <a:r>
              <a:rPr lang="en-US" sz="1200" i="1" dirty="0" err="1"/>
              <a:t>i</a:t>
            </a:r>
            <a:r>
              <a:rPr lang="en-US" sz="1200" dirty="0"/>
              <a:t> overall. Using a </a:t>
            </a:r>
            <a:r>
              <a:rPr lang="en-US" sz="1200" dirty="0" err="1"/>
              <a:t>pseudocount</a:t>
            </a:r>
            <a:r>
              <a:rPr lang="en-US" sz="1200" dirty="0"/>
              <a:t> of 0.25 and a uniform background probability of 0.25, we can thus derive: </a:t>
            </a:r>
            <a:endParaRPr 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81200" y="2074546"/>
            <a:ext cx="3200400" cy="2954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 AGAAAACGACA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AGGAAA</a:t>
            </a:r>
            <a:r>
              <a:rPr lang="en-US" sz="1200" dirty="0">
                <a:latin typeface="Courier New"/>
                <a:cs typeface="Courier New"/>
              </a:rPr>
              <a:t>GGTAT</a:t>
            </a:r>
            <a:r>
              <a:rPr lang="en-US" sz="1200" u="sng" dirty="0">
                <a:latin typeface="Courier New"/>
                <a:cs typeface="Courier New"/>
              </a:rPr>
              <a:t>TTG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ATCTGA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AGGGGG</a:t>
            </a:r>
            <a:r>
              <a:rPr lang="en-US" sz="1200" dirty="0">
                <a:latin typeface="Courier New"/>
                <a:cs typeface="Courier New"/>
              </a:rPr>
              <a:t>ATTTTGGAGA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GTGAAAAAT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TGGAGG</a:t>
            </a:r>
            <a:r>
              <a:rPr lang="en-US" sz="1200" dirty="0">
                <a:latin typeface="Courier New"/>
                <a:cs typeface="Courier New"/>
              </a:rPr>
              <a:t>GAAACTC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CAATTAGAG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AGGAGA</a:t>
            </a:r>
            <a:r>
              <a:rPr lang="en-US" sz="1200" dirty="0">
                <a:latin typeface="Courier New"/>
                <a:cs typeface="Courier New"/>
              </a:rPr>
              <a:t>ATTCGAT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AAAGCGA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AGGACT</a:t>
            </a:r>
            <a:r>
              <a:rPr lang="en-US" sz="1200" dirty="0">
                <a:latin typeface="Courier New"/>
                <a:cs typeface="Courier New"/>
              </a:rPr>
              <a:t>CGGCGAGTA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ACATACCCTGCA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AGGATG</a:t>
            </a:r>
            <a:r>
              <a:rPr lang="en-US" sz="1200" dirty="0">
                <a:latin typeface="Courier New"/>
                <a:cs typeface="Courier New"/>
              </a:rPr>
              <a:t>ATTA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AAAAGGAA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GGGAGG</a:t>
            </a:r>
            <a:r>
              <a:rPr lang="en-US" sz="1200" dirty="0">
                <a:latin typeface="Courier New"/>
                <a:cs typeface="Courier New"/>
              </a:rPr>
              <a:t>TCTATCTC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TTAAATATGG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TGGTGG</a:t>
            </a:r>
            <a:r>
              <a:rPr lang="en-US" sz="1200" dirty="0">
                <a:latin typeface="Courier New"/>
                <a:cs typeface="Courier New"/>
              </a:rPr>
              <a:t>AAACAG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TTTCGAA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AGGATT</a:t>
            </a:r>
            <a:r>
              <a:rPr lang="en-US" sz="1200" dirty="0">
                <a:latin typeface="Courier New"/>
                <a:cs typeface="Courier New"/>
              </a:rPr>
              <a:t>GTTTATAAA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TAAATAGA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AGGAGG</a:t>
            </a:r>
            <a:r>
              <a:rPr lang="en-US" sz="1200" dirty="0">
                <a:latin typeface="Courier New"/>
                <a:cs typeface="Courier New"/>
              </a:rPr>
              <a:t>CGCACAAA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  ACCGTTA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TGGAGG</a:t>
            </a:r>
            <a:r>
              <a:rPr lang="en-US" sz="1200" dirty="0">
                <a:latin typeface="Courier New"/>
                <a:cs typeface="Courier New"/>
              </a:rPr>
              <a:t>GATACATAA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TAACTGAATTTAA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AGGAGG</a:t>
            </a:r>
            <a:r>
              <a:rPr lang="en-US" sz="1200" dirty="0">
                <a:latin typeface="Courier New"/>
                <a:cs typeface="Courier New"/>
              </a:rPr>
              <a:t>TTC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r>
              <a:rPr lang="en-US" sz="1200" dirty="0">
                <a:latin typeface="Courier New"/>
                <a:cs typeface="Courier New"/>
              </a:rPr>
              <a:t> CGTTTAAAATGCATA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ATAAGG</a:t>
            </a:r>
            <a:r>
              <a:rPr lang="en-US" sz="1200" dirty="0">
                <a:latin typeface="Courier New"/>
                <a:cs typeface="Courier New"/>
              </a:rPr>
              <a:t>A</a:t>
            </a:r>
            <a:r>
              <a:rPr lang="en-US" sz="1200" u="sng" dirty="0">
                <a:latin typeface="Courier New"/>
                <a:cs typeface="Courier New"/>
              </a:rPr>
              <a:t>GTG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TGGAAAACA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GGGAGA</a:t>
            </a:r>
            <a:r>
              <a:rPr lang="en-US" sz="1200" dirty="0">
                <a:latin typeface="Courier New"/>
                <a:cs typeface="Courier New"/>
              </a:rPr>
              <a:t>GATCATA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TGCAAACTA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ACGGGG</a:t>
            </a:r>
            <a:r>
              <a:rPr lang="en-US" sz="1200" dirty="0">
                <a:latin typeface="Courier New"/>
                <a:cs typeface="Courier New"/>
              </a:rPr>
              <a:t>GGATAAT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</a:p>
          <a:p>
            <a:r>
              <a:rPr lang="en-US" sz="1200" dirty="0">
                <a:latin typeface="Courier New"/>
                <a:cs typeface="Courier New"/>
              </a:rPr>
              <a:t>      AAAAGAAAA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AGGAGA</a:t>
            </a:r>
            <a:r>
              <a:rPr lang="en-US" sz="1200" dirty="0">
                <a:latin typeface="Courier New"/>
                <a:cs typeface="Courier New"/>
              </a:rPr>
              <a:t>TGGGAGT</a:t>
            </a:r>
            <a:r>
              <a:rPr lang="en-US" sz="1200" u="sng" dirty="0">
                <a:latin typeface="Courier New"/>
                <a:cs typeface="Courier New"/>
              </a:rPr>
              <a:t>ATG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PSSM</a:t>
            </a:r>
          </a:p>
        </p:txBody>
      </p:sp>
      <p:sp>
        <p:nvSpPr>
          <p:cNvPr id="8" name="Right Arrow 7"/>
          <p:cNvSpPr/>
          <p:nvPr/>
        </p:nvSpPr>
        <p:spPr>
          <a:xfrm rot="18900000">
            <a:off x="5562600" y="22098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64196"/>
              </p:ext>
            </p:extLst>
          </p:nvPr>
        </p:nvGraphicFramePr>
        <p:xfrm>
          <a:off x="6019800" y="1219200"/>
          <a:ext cx="3858260" cy="1645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Consensus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96200" y="9906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Alignment Matrix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962900" y="267462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0548" y="48006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Positional Weight Matrix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55282"/>
              </p:ext>
            </p:extLst>
          </p:nvPr>
        </p:nvGraphicFramePr>
        <p:xfrm>
          <a:off x="5935149" y="4984969"/>
          <a:ext cx="4594241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-4.09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1.64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0.00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-4.09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-4.09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-0.39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-0.92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-0.92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1.75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1.84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-0.92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1.53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1.27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5400000">
            <a:off x="7954448" y="4324206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29190" y="6607107"/>
            <a:ext cx="32004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Hertz GZ and Stormo GD (1999) Bioinformatics, 15, pp. 563-577</a:t>
            </a:r>
          </a:p>
        </p:txBody>
      </p:sp>
      <p:sp>
        <p:nvSpPr>
          <p:cNvPr id="2" name="AutoShape 199" descr="$PWM = log_{2} \Big(\frac{x_{ij} + p_{i}}{\sum_{i=A,C,G,T}x_{ij}+\sum_{i=A,C,G,T}p_{i}}\Big) - log_{2}(b_{i})$">
            <a:extLst>
              <a:ext uri="{FF2B5EF4-FFF2-40B4-BE49-F238E27FC236}">
                <a16:creationId xmlns:a16="http://schemas.microsoft.com/office/drawing/2014/main" id="{85412D62-A464-4D9C-86AC-B5E9A5BA89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5B93A7-F459-42B4-9410-CD94AC234156}"/>
                  </a:ext>
                </a:extLst>
              </p:cNvPr>
              <p:cNvSpPr txBox="1"/>
              <p:nvPr/>
            </p:nvSpPr>
            <p:spPr>
              <a:xfrm>
                <a:off x="6248400" y="3237315"/>
                <a:ext cx="4594241" cy="474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𝑃𝑊𝑀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dirty="0"/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5B93A7-F459-42B4-9410-CD94AC234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237315"/>
                <a:ext cx="4594241" cy="474810"/>
              </a:xfrm>
              <a:prstGeom prst="rect">
                <a:avLst/>
              </a:prstGeom>
              <a:blipFill>
                <a:blip r:embed="rId3"/>
                <a:stretch>
                  <a:fillRect l="-1724" t="-26923" r="-531" b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35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a sequence against a PSSM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8394" y="106382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Weight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3767"/>
              </p:ext>
            </p:extLst>
          </p:nvPr>
        </p:nvGraphicFramePr>
        <p:xfrm>
          <a:off x="4662995" y="1295400"/>
          <a:ext cx="4686935" cy="1645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/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-4.09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1.64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0.00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-4.09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-4.09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-0.39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-0.92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-0.92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1.75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1.84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-0.92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1.53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 New"/>
                          <a:cs typeface="Courier New"/>
                        </a:rPr>
                        <a:t>1.27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r"/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1" y="1905000"/>
            <a:ext cx="104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GGGAGG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167342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 Sequence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14800" y="16764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6515100" y="2857500"/>
            <a:ext cx="152400" cy="685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3352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Score (sum of weights) </a:t>
            </a:r>
          </a:p>
          <a:p>
            <a:pPr algn="ctr"/>
            <a:r>
              <a:rPr lang="en-US" sz="1400" b="1" dirty="0"/>
              <a:t>7.11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1" y="3657600"/>
            <a:ext cx="184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significant?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1" y="4114800"/>
            <a:ext cx="2371739" cy="2209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52800" y="47244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Distribution of scores for all possible permutations of A,C,T,G for a string of length 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96200" y="48006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GGGAGG</a:t>
            </a:r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7696200" y="5077600"/>
            <a:ext cx="457200" cy="713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79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CE_TITLE" val="Biological_Patterns_4.4_nopoints"/>
  <p:tag name="ISPRING_ULTRA_SCORM_COURSE_ID" val="61D9719A-3021-4A19-AADD-AED842262763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G\bcz{37BE974A-8E82-4344-9460-44740314AC02}&quot;,&quot;C:\\Users\\remills\\Box Sync\\Courses\\BINF529_Winter2019\\SCORM\\Session_04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Biological_Patterns_4.4_nopoints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19754</TotalTime>
  <Words>4270</Words>
  <Application>Microsoft Office PowerPoint</Application>
  <PresentationFormat>Widescreen</PresentationFormat>
  <Paragraphs>654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Office Theme</vt:lpstr>
      <vt:lpstr>Equation</vt:lpstr>
      <vt:lpstr>Biological Patterns</vt:lpstr>
      <vt:lpstr>Patterns in Biology</vt:lpstr>
      <vt:lpstr>Pattern Complexity</vt:lpstr>
      <vt:lpstr>Describing a Pattern</vt:lpstr>
      <vt:lpstr>Defining a Pattern</vt:lpstr>
      <vt:lpstr>Limitations of Patterns</vt:lpstr>
      <vt:lpstr>Position Specific Scoring Matrix (PSSM)</vt:lpstr>
      <vt:lpstr>Deriving a PSSM</vt:lpstr>
      <vt:lpstr>Scoring a sequence against a PSSM</vt:lpstr>
      <vt:lpstr>Information Content (IC)</vt:lpstr>
      <vt:lpstr>Pseudocounts</vt:lpstr>
      <vt:lpstr>Relative Entropy</vt:lpstr>
      <vt:lpstr>Identifying Matches to PSSMs</vt:lpstr>
      <vt:lpstr>Sequence Logos</vt:lpstr>
      <vt:lpstr>Extra Slides (informational only)</vt:lpstr>
      <vt:lpstr>Searching for Conserved Domains</vt:lpstr>
      <vt:lpstr>PSI-BLAST</vt:lpstr>
      <vt:lpstr>PSI-BLAST – Example</vt:lpstr>
      <vt:lpstr>PSI-BLAST – Example</vt:lpstr>
      <vt:lpstr>Iteration 1 – BLOSUM62</vt:lpstr>
      <vt:lpstr>Iteration 2 – PSI-BLAST PSSM</vt:lpstr>
      <vt:lpstr>Addressing Corruption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Biological_Patterns_4.4_nopoints</dc:title>
  <dc:creator>Hislop, Shona C.</dc:creator>
  <cp:lastModifiedBy>Ryan Mills</cp:lastModifiedBy>
  <cp:revision>843</cp:revision>
  <dcterms:created xsi:type="dcterms:W3CDTF">2011-09-26T19:06:25Z</dcterms:created>
  <dcterms:modified xsi:type="dcterms:W3CDTF">2020-01-08T17:41:01Z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