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9"/>
  </p:handoutMasterIdLst>
  <p:sldIdLst>
    <p:sldId id="329" r:id="rId4"/>
    <p:sldId id="380" r:id="rId6"/>
    <p:sldId id="323" r:id="rId7"/>
    <p:sldId id="325" r:id="rId8"/>
    <p:sldId id="378" r:id="rId9"/>
    <p:sldId id="316" r:id="rId10"/>
    <p:sldId id="326" r:id="rId11"/>
    <p:sldId id="371" r:id="rId12"/>
    <p:sldId id="379" r:id="rId13"/>
    <p:sldId id="372" r:id="rId14"/>
    <p:sldId id="328" r:id="rId15"/>
    <p:sldId id="373" r:id="rId16"/>
    <p:sldId id="321" r:id="rId17"/>
    <p:sldId id="333" r:id="rId18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9568" autoAdjust="0"/>
  </p:normalViewPr>
  <p:slideViewPr>
    <p:cSldViewPr>
      <p:cViewPr varScale="1">
        <p:scale>
          <a:sx n="143" d="100"/>
          <a:sy n="143" d="100"/>
        </p:scale>
        <p:origin x="1042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Burrows-Wheeler Transform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9660717" y="6488668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by: Stephen Guest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8400" y="1598643"/>
            <a:ext cx="10375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tends to organize a string that contains repeats into runs of consecutive characters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is invertible i.e. given the BWT of a string you can recover the original string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can be used as an index for fast pattern matching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143" y="152400"/>
            <a:ext cx="1127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Interesting Properties of the Burrows-Wheeler Transform</a:t>
            </a:r>
            <a:endParaRPr kumimoji="0" lang="en-US" sz="3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365" y="-45720"/>
            <a:ext cx="4777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Inverting Burrows-Wheeler</a:t>
            </a:r>
            <a:endParaRPr kumimoji="0" lang="en-US" sz="28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5138" y="80831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Original String =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91" y="1225962"/>
            <a:ext cx="3503295" cy="54061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62900" y="1894618"/>
            <a:ext cx="4229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 2:  Recover the first column of the BWT matrix.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contains all of the characters that are in the 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column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matrix is sorted lexicographically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 the first column is just a lexicographic sort of the BWT transform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" y="452100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can we recover the original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string using just the BWT?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4096" y="8160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$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7886" y="80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7040" y="1225962"/>
            <a:ext cx="3123810" cy="5406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3450192" y="1208818"/>
            <a:ext cx="234313" cy="5406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00246" y="8122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9746" y="8160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4956" y="8198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5518" y="820299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GCTACATTACATACATAC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2900" y="1440732"/>
            <a:ext cx="422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 1:  We know the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string ends in $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2900" y="4016496"/>
            <a:ext cx="4229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 3:  Use the Last-First (LF) property to recover the rest of the string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LF property states that the k-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occurrence of a character in the last column of the BWT matrix is equivalent to the k-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occurrence of that character in the first column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67100" y="1239500"/>
            <a:ext cx="3530600" cy="2570500"/>
            <a:chOff x="3467100" y="1239500"/>
            <a:chExt cx="3530600" cy="2570500"/>
          </a:xfrm>
        </p:grpSpPr>
        <p:sp>
          <p:nvSpPr>
            <p:cNvPr id="2" name="Rectangle 1"/>
            <p:cNvSpPr/>
            <p:nvPr/>
          </p:nvSpPr>
          <p:spPr>
            <a:xfrm>
              <a:off x="6769100" y="1239500"/>
              <a:ext cx="228600" cy="221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67100" y="3589000"/>
              <a:ext cx="228600" cy="221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3512" y="1440732"/>
            <a:ext cx="3490696" cy="2369268"/>
            <a:chOff x="3483512" y="1440732"/>
            <a:chExt cx="3490696" cy="2369268"/>
          </a:xfrm>
        </p:grpSpPr>
        <p:sp>
          <p:nvSpPr>
            <p:cNvPr id="5" name="Rectangle 4"/>
            <p:cNvSpPr/>
            <p:nvPr/>
          </p:nvSpPr>
          <p:spPr>
            <a:xfrm>
              <a:off x="6758308" y="3590846"/>
              <a:ext cx="215900" cy="219154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83512" y="1440732"/>
              <a:ext cx="215900" cy="219154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63162" y="1427538"/>
            <a:ext cx="27188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So, since $ is the last character, the previous character must be a ‘C’. Since this is the 1</a:t>
            </a:r>
            <a:r>
              <a:rPr lang="en-US" sz="1600" b="1" baseline="300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occurrence of C in the last column, it matches to the 1</a:t>
            </a:r>
            <a:r>
              <a:rPr lang="en-US" sz="1600" b="1" baseline="300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occurrence of C in the first column, which then is matched to an ‘A’ in the last column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704" y="4124217"/>
            <a:ext cx="25586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‘A’ is the 1</a:t>
            </a:r>
            <a:r>
              <a:rPr lang="en-US" sz="1600" b="1" baseline="300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occurrence in the last column, so it is matched to the 1st occurrence of ‘A’ in the first column, which is followed by a ‘T’. And so forth….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 animBg="1"/>
      <p:bldP spid="20" grpId="0"/>
      <p:bldP spid="21" grpId="0"/>
      <p:bldP spid="22" grpId="0"/>
      <p:bldP spid="23" grpId="0"/>
      <p:bldP spid="16" grpId="0"/>
      <p:bldP spid="24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8400" y="1598643"/>
            <a:ext cx="10375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tends to organize a string that contains repeats into runs of consecutive characters</a:t>
            </a:r>
            <a:endParaRPr lang="en-US" sz="2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sz="2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is invertible i.e. given the BWT of a string you can recover the original string</a:t>
            </a:r>
            <a:endParaRPr lang="en-US" sz="2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 startAt="2"/>
            </a:pPr>
            <a:endParaRPr lang="en-US" sz="2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can be used as an index for fast pattern matching</a:t>
            </a:r>
            <a:endParaRPr lang="en-US" sz="2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143" y="152400"/>
            <a:ext cx="1127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Interesting Properties of the Burrows-Wheeler Transform</a:t>
            </a:r>
            <a:endParaRPr lang="en-US" sz="32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179" y="1819815"/>
            <a:ext cx="3666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Starting from the end of the Query use the last first property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Query ends in TA so can we find occurrences of T preceding A?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39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Target =</a:t>
            </a:r>
            <a:r>
              <a:rPr lang="en-US" b="1" spc="300" dirty="0">
                <a:latin typeface="Courier" charset="0"/>
                <a:ea typeface="Courier" charset="0"/>
                <a:cs typeface="Courier" charset="0"/>
              </a:rPr>
              <a:t> GCTACATTACATACATACATAC$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9078" y="609413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Query =</a:t>
            </a:r>
            <a:r>
              <a:rPr lang="en-US" b="1" spc="300" dirty="0">
                <a:latin typeface="Courier" charset="0"/>
                <a:ea typeface="Courier" charset="0"/>
                <a:cs typeface="Courier" charset="0"/>
              </a:rPr>
              <a:t> ATTA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972" y="1282473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1282473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633" y="5546825"/>
            <a:ext cx="391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found ATTA so it must exist in the original string, but where is it located in that string?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1972" y="1524000"/>
            <a:ext cx="3503295" cy="11729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47049" y="1673023"/>
            <a:ext cx="33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are 5 occurrences </a:t>
            </a:r>
            <a:r>
              <a:rPr lang="en-U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 T preceding A</a:t>
            </a:r>
            <a:endParaRPr lang="en-US" b="1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7049" y="2511223"/>
            <a:ext cx="3329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LF property tells us that these </a:t>
            </a:r>
            <a:r>
              <a:rPr lang="en-US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which are the first 5 </a:t>
            </a:r>
            <a:r>
              <a:rPr lang="en-US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 the last column are equivalent to the first 5 </a:t>
            </a:r>
            <a:r>
              <a:rPr lang="en-US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 the first column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7049" y="5435790"/>
            <a:ext cx="33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is 1 occurrence of a </a:t>
            </a:r>
            <a:r>
              <a:rPr lang="en-U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 preceding a TA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1972" y="5905500"/>
            <a:ext cx="3503295" cy="322078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47049" y="6146990"/>
            <a:ext cx="33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is 1 occurrence of an A preceding a TTA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0143 0.540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0143 0.067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0352 -0.363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9" grpId="2" animBg="1"/>
      <p:bldP spid="10" grpId="0"/>
      <p:bldP spid="11" grpId="0"/>
      <p:bldP spid="12" grpId="0"/>
      <p:bldP spid="13" grpId="0" animBg="1"/>
      <p:bldP spid="13" grpId="1" animBg="1"/>
      <p:bldP spid="13" grpId="2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96" y="54070"/>
            <a:ext cx="12078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order to determine where a match is in the original string, we have to store some additional information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additional information we need is the Suffix Array (SA) Index 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get the SA Index, we go back to the matrix of all cyclic rotations of our target string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we assign an index before sorting, this is the SA Index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keep this information through the sort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896" y="1957137"/>
            <a:ext cx="3121705" cy="461940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-35193" y="1618583"/>
            <a:ext cx="1597860" cy="5018354"/>
            <a:chOff x="-35193" y="1618583"/>
            <a:chExt cx="1597860" cy="5018354"/>
          </a:xfrm>
        </p:grpSpPr>
        <p:sp>
          <p:nvSpPr>
            <p:cNvPr id="6" name="TextBox 5"/>
            <p:cNvSpPr txBox="1"/>
            <p:nvPr/>
          </p:nvSpPr>
          <p:spPr>
            <a:xfrm>
              <a:off x="-35193" y="1618583"/>
              <a:ext cx="1053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 </a:t>
              </a:r>
              <a:r>
                <a:rPr lang="en-US" sz="1600" b="1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31358" y="1980739"/>
              <a:ext cx="515811" cy="320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751" y="1957138"/>
              <a:ext cx="500916" cy="4679799"/>
            </a:xfrm>
            <a:prstGeom prst="rect">
              <a:avLst/>
            </a:prstGeom>
          </p:spPr>
        </p:pic>
      </p:grpSp>
      <p:sp>
        <p:nvSpPr>
          <p:cNvPr id="10" name="Right Triangle 9"/>
          <p:cNvSpPr/>
          <p:nvPr/>
        </p:nvSpPr>
        <p:spPr>
          <a:xfrm flipH="1">
            <a:off x="1605668" y="2087399"/>
            <a:ext cx="3097351" cy="456826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675" y="161149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All Cyclic Rotations Matrix</a:t>
            </a:r>
            <a:endParaRPr lang="en-US" sz="16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11824" y="1604466"/>
            <a:ext cx="6285834" cy="5051198"/>
            <a:chOff x="5211824" y="1604466"/>
            <a:chExt cx="6285834" cy="50511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3366" y="1957138"/>
              <a:ext cx="3834292" cy="4698526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5487749" y="4089436"/>
              <a:ext cx="1226127" cy="29283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1824" y="3436612"/>
              <a:ext cx="19944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Lexicographic </a:t>
              </a:r>
              <a:endParaRPr lang="en-US" sz="20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b="1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Sort</a:t>
              </a:r>
              <a:endParaRPr lang="en-US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42117" y="3752610"/>
              <a:ext cx="1097280" cy="274320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03894" y="1604466"/>
              <a:ext cx="1314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BWT Matrix</a:t>
              </a:r>
              <a:endParaRPr lang="en-US" sz="1600" b="1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269966" y="6032675"/>
            <a:ext cx="530363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spc="300">
                <a:latin typeface="Courier" charset="0"/>
                <a:ea typeface="Courier" charset="0"/>
                <a:cs typeface="Courier" charset="0"/>
              </a:rPr>
              <a:t>      012345</a:t>
            </a:r>
            <a:endParaRPr lang="en-US" b="1" spc="3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Target =</a:t>
            </a:r>
            <a:r>
              <a:rPr lang="en-US" b="1" spc="300" dirty="0">
                <a:latin typeface="Courier" charset="0"/>
                <a:ea typeface="Courier" charset="0"/>
                <a:cs typeface="Courier" charset="0"/>
              </a:rPr>
              <a:t> GCTACATTACATACATACATAC$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transform a sequence using Burrows-Wheeler transformation</a:t>
            </a:r>
            <a:endParaRPr lang="en-US" dirty="0"/>
          </a:p>
          <a:p>
            <a:r>
              <a:rPr lang="en-US" dirty="0"/>
              <a:t>To learn how to revert a BWT sequence back to its original state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1868" y="76062"/>
            <a:ext cx="770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David Wheeler and the 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Burrows-Wheeler Transform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4145" y="3094109"/>
            <a:ext cx="2408755" cy="3371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399" y="2644317"/>
            <a:ext cx="8928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Created the first programming language that allowed users to program a computer in something besides binary code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Credited along with Maurice Wilkes and Stanley Gill as the inventor of the subroutine (aka function) in computer programming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Co-authored possibly the first ever book on computer programming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the early 1980s, Wheeler was working on the problem of string compression as a consultant for Bell Labs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is when he discovered the Burrows-Wheeler Transform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Didn’t publish it until 10 years later with the help of one of his students, Michael Burrows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231" y="702827"/>
            <a:ext cx="9987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BWT was originally discovered by David Wheeler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Wheeler is credited as having achieved the world’s first PhD in computer science in 1951 from Cambridge in England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33" y="677918"/>
            <a:ext cx="1383177" cy="18041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213558" y="4475747"/>
            <a:ext cx="978568" cy="64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5778" y="12562"/>
            <a:ext cx="654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Burrows-Wheeler Transform</a:t>
            </a:r>
            <a:endParaRPr kumimoji="0" lang="en-US" sz="32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366" y="1158638"/>
            <a:ext cx="11471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Burrows-Wheeler transform (BWT) is a permutation of a target string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has 3 interesting and useful properties: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tends to organize a string that contains repeats into runs of consecutive characters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x=GCTACATTACATACATACATAC    CTTTTTCCCCAAAAAG$AAATCA</a:t>
            </a:r>
            <a:endParaRPr kumimoji="0" 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20740" y="3917078"/>
            <a:ext cx="69723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949" y="366424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BWT(x)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9178290" y="4145678"/>
            <a:ext cx="256513" cy="29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4803" y="4145678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Run-length encoding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82748" y="4407735"/>
            <a:ext cx="3304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5T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4C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5A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G$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3A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TCA</a:t>
            </a:r>
            <a:endParaRPr kumimoji="0" 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7467" y="5234659"/>
            <a:ext cx="7332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Recall that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human genome has many repeats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421" y="1071679"/>
            <a:ext cx="11646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is invertible i.e. given the BWT of a string you can recover the original string without any additional information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x=GCTACATTACATACATACATAC    CTTTTTCCCCAAAAAG$AAATCA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BWT can be used as an index for fast pattern matching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603240" y="2338271"/>
            <a:ext cx="69723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0449" y="208544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BWT(x)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612104" y="2679239"/>
            <a:ext cx="2743200" cy="285266"/>
          </a:xfrm>
          <a:custGeom>
            <a:avLst/>
            <a:gdLst>
              <a:gd name="connsiteX0" fmla="*/ 2743200 w 2743200"/>
              <a:gd name="connsiteY0" fmla="*/ 0 h 285266"/>
              <a:gd name="connsiteX1" fmla="*/ 2209800 w 2743200"/>
              <a:gd name="connsiteY1" fmla="*/ 241300 h 285266"/>
              <a:gd name="connsiteX2" fmla="*/ 774700 w 2743200"/>
              <a:gd name="connsiteY2" fmla="*/ 266700 h 285266"/>
              <a:gd name="connsiteX3" fmla="*/ 0 w 2743200"/>
              <a:gd name="connsiteY3" fmla="*/ 38100 h 2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85266">
                <a:moveTo>
                  <a:pt x="2743200" y="0"/>
                </a:moveTo>
                <a:cubicBezTo>
                  <a:pt x="2640541" y="98425"/>
                  <a:pt x="2537883" y="196850"/>
                  <a:pt x="2209800" y="241300"/>
                </a:cubicBezTo>
                <a:cubicBezTo>
                  <a:pt x="1881717" y="285750"/>
                  <a:pt x="1143000" y="300567"/>
                  <a:pt x="774700" y="266700"/>
                </a:cubicBezTo>
                <a:cubicBezTo>
                  <a:pt x="406400" y="232833"/>
                  <a:pt x="0" y="38100"/>
                  <a:pt x="0" y="3810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719" y="602605"/>
            <a:ext cx="88440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 example sequence:  </a:t>
            </a:r>
            <a:r>
              <a:rPr kumimoji="0" 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GCTACATTACATACATACATAC</a:t>
            </a:r>
            <a:endParaRPr kumimoji="0" 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Notice that like the genome, this sequence contains a repeated sequence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TAC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0892" y="22860"/>
            <a:ext cx="8750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Generating the Burrows-Wheeler Transform of 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Sequence</a:t>
            </a:r>
            <a:endParaRPr kumimoji="0" lang="en-US" sz="2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1610" y="1969293"/>
            <a:ext cx="6930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obtain the Burrows-Wheeler Transform (BWT):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 the $ character to the end of the string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Perform all cyclic rotations of the string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40" y="1568053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GCTACATTACATACATACATAC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250" y="1571863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GCTACATTACATACATACATAC$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237439" y="1402799"/>
            <a:ext cx="4387093" cy="353730"/>
          </a:xfrm>
          <a:custGeom>
            <a:avLst/>
            <a:gdLst>
              <a:gd name="connsiteX0" fmla="*/ 4187609 w 4387093"/>
              <a:gd name="connsiteY0" fmla="*/ 353730 h 353730"/>
              <a:gd name="connsiteX1" fmla="*/ 4356051 w 4387093"/>
              <a:gd name="connsiteY1" fmla="*/ 197319 h 353730"/>
              <a:gd name="connsiteX2" fmla="*/ 3634156 w 4387093"/>
              <a:gd name="connsiteY2" fmla="*/ 40909 h 353730"/>
              <a:gd name="connsiteX3" fmla="*/ 758609 w 4387093"/>
              <a:gd name="connsiteY3" fmla="*/ 4814 h 353730"/>
              <a:gd name="connsiteX4" fmla="*/ 48746 w 4387093"/>
              <a:gd name="connsiteY4" fmla="*/ 125130 h 353730"/>
              <a:gd name="connsiteX5" fmla="*/ 60777 w 4387093"/>
              <a:gd name="connsiteY5" fmla="*/ 317635 h 35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7093" h="353730">
                <a:moveTo>
                  <a:pt x="4187609" y="353730"/>
                </a:moveTo>
                <a:cubicBezTo>
                  <a:pt x="4317951" y="301593"/>
                  <a:pt x="4448293" y="249456"/>
                  <a:pt x="4356051" y="197319"/>
                </a:cubicBezTo>
                <a:cubicBezTo>
                  <a:pt x="4263809" y="145182"/>
                  <a:pt x="4233730" y="72993"/>
                  <a:pt x="3634156" y="40909"/>
                </a:cubicBezTo>
                <a:cubicBezTo>
                  <a:pt x="3034582" y="8825"/>
                  <a:pt x="1356177" y="-9223"/>
                  <a:pt x="758609" y="4814"/>
                </a:cubicBezTo>
                <a:cubicBezTo>
                  <a:pt x="161041" y="18851"/>
                  <a:pt x="165051" y="72993"/>
                  <a:pt x="48746" y="125130"/>
                </a:cubicBezTo>
                <a:cubicBezTo>
                  <a:pt x="-67559" y="177267"/>
                  <a:pt x="60777" y="317635"/>
                  <a:pt x="60777" y="317635"/>
                </a:cubicBezTo>
              </a:path>
            </a:pathLst>
          </a:custGeom>
          <a:noFill/>
          <a:ln w="53975">
            <a:solidFill>
              <a:schemeClr val="accent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459" y="18407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CTACATTACATACATACATAC$G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245457" y="1651455"/>
            <a:ext cx="4387093" cy="353730"/>
          </a:xfrm>
          <a:custGeom>
            <a:avLst/>
            <a:gdLst>
              <a:gd name="connsiteX0" fmla="*/ 4187609 w 4387093"/>
              <a:gd name="connsiteY0" fmla="*/ 353730 h 353730"/>
              <a:gd name="connsiteX1" fmla="*/ 4356051 w 4387093"/>
              <a:gd name="connsiteY1" fmla="*/ 197319 h 353730"/>
              <a:gd name="connsiteX2" fmla="*/ 3634156 w 4387093"/>
              <a:gd name="connsiteY2" fmla="*/ 40909 h 353730"/>
              <a:gd name="connsiteX3" fmla="*/ 758609 w 4387093"/>
              <a:gd name="connsiteY3" fmla="*/ 4814 h 353730"/>
              <a:gd name="connsiteX4" fmla="*/ 48746 w 4387093"/>
              <a:gd name="connsiteY4" fmla="*/ 125130 h 353730"/>
              <a:gd name="connsiteX5" fmla="*/ 60777 w 4387093"/>
              <a:gd name="connsiteY5" fmla="*/ 317635 h 35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7093" h="353730">
                <a:moveTo>
                  <a:pt x="4187609" y="353730"/>
                </a:moveTo>
                <a:cubicBezTo>
                  <a:pt x="4317951" y="301593"/>
                  <a:pt x="4448293" y="249456"/>
                  <a:pt x="4356051" y="197319"/>
                </a:cubicBezTo>
                <a:cubicBezTo>
                  <a:pt x="4263809" y="145182"/>
                  <a:pt x="4233730" y="72993"/>
                  <a:pt x="3634156" y="40909"/>
                </a:cubicBezTo>
                <a:cubicBezTo>
                  <a:pt x="3034582" y="8825"/>
                  <a:pt x="1356177" y="-9223"/>
                  <a:pt x="758609" y="4814"/>
                </a:cubicBezTo>
                <a:cubicBezTo>
                  <a:pt x="161041" y="18851"/>
                  <a:pt x="165051" y="72993"/>
                  <a:pt x="48746" y="125130"/>
                </a:cubicBezTo>
                <a:cubicBezTo>
                  <a:pt x="-67559" y="177267"/>
                  <a:pt x="60777" y="317635"/>
                  <a:pt x="60777" y="317635"/>
                </a:cubicBezTo>
              </a:path>
            </a:pathLst>
          </a:custGeom>
          <a:noFill/>
          <a:ln w="53975">
            <a:solidFill>
              <a:schemeClr val="accent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8477" y="2101458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TACATTACATACATACATAC$GC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2286" y="2358694"/>
            <a:ext cx="4236453" cy="4395909"/>
            <a:chOff x="442286" y="2358694"/>
            <a:chExt cx="4236453" cy="4395909"/>
          </a:xfrm>
        </p:grpSpPr>
        <p:sp>
          <p:nvSpPr>
            <p:cNvPr id="16" name="Rectangle 15"/>
            <p:cNvSpPr/>
            <p:nvPr/>
          </p:nvSpPr>
          <p:spPr>
            <a:xfrm>
              <a:off x="442286" y="2358694"/>
              <a:ext cx="423645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ACATTACATACATACATAC$GCT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CATTACATACATACATAC$GCTA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ATTACATACATACATAC$GCTAC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TTACATACATACATAC$GCTACA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TACATACATACATAC$GCTACAT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ACATACATACATAC$GCTACATT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CATACATACATAC$GCTACATTA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ATACATACATAC$GCTACATTAC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TACATACATAC$GCTACATTACA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ACATACATAC$GCTACATTACAT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CATACATAC$GCTACATTACATA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ATACATAC$GCTACATTACATAC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TACATAC$GCTACATTACATACA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ACATAC$GCTACATTACATACAT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2353878" y="6268448"/>
              <a:ext cx="409074" cy="48615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  <p:bldP spid="25" grpId="1" animBg="1"/>
      <p:bldP spid="26" grpId="0"/>
      <p:bldP spid="27" grpId="0" animBg="1"/>
      <p:bldP spid="27" grpId="1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500" y="228698"/>
            <a:ext cx="1210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Matrix of all cyclic rotations of our example string: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1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GCTACATTACATACATACATAC$</a:t>
            </a:r>
            <a:endParaRPr kumimoji="0" lang="en-US" sz="2000" b="1" i="0" u="sng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4710" y="960081"/>
            <a:ext cx="3668381" cy="5588382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 flipH="1">
            <a:off x="3480902" y="972781"/>
            <a:ext cx="3534888" cy="558838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07300" y="1719580"/>
            <a:ext cx="4457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Some things to note about this matrix: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matrix contains the suffix array of the original string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Every column contains the same set of characters which are all of the characters in the original string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Characters in the last column directly precede characters in the first column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1541" y="558899"/>
            <a:ext cx="33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Matrix of All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Cyclic Rotations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0848" y="552648"/>
            <a:ext cx="4806022" cy="5155615"/>
            <a:chOff x="5710848" y="552648"/>
            <a:chExt cx="4806022" cy="5155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9340" y="928231"/>
              <a:ext cx="3097530" cy="4780032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5886450" y="2771140"/>
              <a:ext cx="1348740" cy="35433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0848" y="2297986"/>
              <a:ext cx="16321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Lexicographic 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Sort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533" y="55264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BWT Matrix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535920" y="1209040"/>
            <a:ext cx="638339" cy="3817620"/>
            <a:chOff x="10066020" y="1043940"/>
            <a:chExt cx="638339" cy="381762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10085070" y="2080260"/>
              <a:ext cx="7620" cy="73152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85070" y="2903220"/>
              <a:ext cx="0" cy="9144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066020" y="4312920"/>
              <a:ext cx="7620" cy="54864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126980" y="1257300"/>
              <a:ext cx="5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5Ts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96500" y="219837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4Cs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0088880" y="1043940"/>
              <a:ext cx="7620" cy="91440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8880" y="312801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5As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92690" y="440055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3As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90753" y="5881836"/>
            <a:ext cx="805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Burrows Wheeler Transform is the last column of the sorted matrix: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CTTTTTCCCCAAAAAG$AAATCA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39216" y="921980"/>
            <a:ext cx="173844" cy="4786283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34990" y="6190981"/>
            <a:ext cx="3383038" cy="646331"/>
            <a:chOff x="5634990" y="6190981"/>
            <a:chExt cx="3383038" cy="646331"/>
          </a:xfrm>
        </p:grpSpPr>
        <p:sp>
          <p:nvSpPr>
            <p:cNvPr id="31" name="Right Arrow 30"/>
            <p:cNvSpPr/>
            <p:nvPr/>
          </p:nvSpPr>
          <p:spPr>
            <a:xfrm>
              <a:off x="5634990" y="6263639"/>
              <a:ext cx="605849" cy="2274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64738" y="6190981"/>
              <a:ext cx="26532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C5T4C5AG$3ATCA</a:t>
              </a:r>
              <a:endPara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Run-length encoded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473397" y="5899530"/>
            <a:ext cx="271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Compression! Size of BWT for Human Genome~750MB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19" y="921981"/>
            <a:ext cx="3147680" cy="4795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085" y="1570811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 3: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Perform a Lexicographic sort of the cyclic rotations matrix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83979" y="3634918"/>
            <a:ext cx="2949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(Lexicographic Sort =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Alphabetical sort)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29" grpId="1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9168"/>
          <a:stretch>
            <a:fillRect/>
          </a:stretch>
        </p:blipFill>
        <p:spPr>
          <a:xfrm>
            <a:off x="7508071" y="833396"/>
            <a:ext cx="4429929" cy="5771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100" y="1090024"/>
            <a:ext cx="67945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the Burrows, Wheeler 1994 manuscript they performed a Burrows-Wheeler Transform of the entire text of Shakespeare’s Hamlet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Like the human genome,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language contains many repeats i.e. common words.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example, ‘not’ is a common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word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Shown here is a subsection of the BWT matrix for Shakespeare’s Hamlet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Specifically, we’re looking at rows that begin with ’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’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Because ’not’ is a common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word, and the BWT matrix contains cyclic rotations, the final column for these rows often contains the letter ‘n’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3841" y="88900"/>
            <a:ext cx="6644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BWT Matrix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Shakespeare’s Hamlet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REEN_RECS_UPDATED" val="C:\Users\remills\Box Sync\Courses\BINF529_Winter2019\Presentations\Session_15\Burrows-Wheeler_Transform\"/>
  <p:tag name="ISPRING_RESOURCE_FOLDER" val="C:\Users\remills\Box Sync\Courses\BINF529_Winter2019\Presentations\Session_15\Burrows-Wheeler_Transform\"/>
  <p:tag name="ISPRING_PRESENTATION_PATH" val="C:\Users\remills\Box Sync\Courses\BINF529_Winter2019\Presentations\Session_15\Burrows-Wheeler_Transform.pptx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6206</Words>
  <Application>WPS 演示</Application>
  <PresentationFormat>Widescreen</PresentationFormat>
  <Paragraphs>232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Arial</vt:lpstr>
      <vt:lpstr>Courier</vt:lpstr>
      <vt:lpstr>Courier New</vt:lpstr>
      <vt:lpstr>Calibri</vt:lpstr>
      <vt:lpstr>微软雅黑</vt:lpstr>
      <vt:lpstr>Arial Unicode MS</vt:lpstr>
      <vt:lpstr>Calibri Light</vt:lpstr>
      <vt:lpstr>等线</vt:lpstr>
      <vt:lpstr>Office Theme</vt:lpstr>
      <vt:lpstr>1_Office Theme</vt:lpstr>
      <vt:lpstr>Burrows-Wheeler Transform</vt:lpstr>
      <vt:lpstr>Learning Objectives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Partners HealthCare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PersimmonPPP</cp:lastModifiedBy>
  <cp:revision>766</cp:revision>
  <dcterms:created xsi:type="dcterms:W3CDTF">2011-09-26T19:06:00Z</dcterms:created>
  <dcterms:modified xsi:type="dcterms:W3CDTF">2021-02-15T19:11:07Z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  <property fmtid="{D5CDD505-2E9C-101B-9397-08002B2CF9AE}" pid="7" name="KSOProductBuildVer">
    <vt:lpwstr>2052-11.1.0.10314</vt:lpwstr>
  </property>
</Properties>
</file>