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9" r:id="rId2"/>
    <p:sldId id="736" r:id="rId3"/>
    <p:sldId id="724" r:id="rId4"/>
    <p:sldId id="695" r:id="rId5"/>
    <p:sldId id="701" r:id="rId6"/>
    <p:sldId id="700" r:id="rId7"/>
    <p:sldId id="698" r:id="rId8"/>
    <p:sldId id="702" r:id="rId9"/>
    <p:sldId id="703" r:id="rId10"/>
    <p:sldId id="706" r:id="rId11"/>
    <p:sldId id="707" r:id="rId12"/>
    <p:sldId id="708" r:id="rId13"/>
    <p:sldId id="734" r:id="rId14"/>
    <p:sldId id="733" r:id="rId15"/>
    <p:sldId id="587" r:id="rId16"/>
    <p:sldId id="612" r:id="rId17"/>
    <p:sldId id="613" r:id="rId18"/>
    <p:sldId id="735" r:id="rId19"/>
    <p:sldId id="486" r:id="rId20"/>
    <p:sldId id="488" r:id="rId21"/>
    <p:sldId id="621" r:id="rId22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ls, Ryan" initials="MR" lastIdx="1" clrIdx="0">
    <p:extLst>
      <p:ext uri="{19B8F6BF-5375-455C-9EA6-DF929625EA0E}">
        <p15:presenceInfo xmlns:p15="http://schemas.microsoft.com/office/powerpoint/2012/main" userId="Mills,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3"/>
    <a:srgbClr val="DDDED0"/>
    <a:srgbClr val="F0F1EC"/>
    <a:srgbClr val="006E85"/>
    <a:srgbClr val="B42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51" autoAdjust="0"/>
    <p:restoredTop sz="99568" autoAdjust="0"/>
  </p:normalViewPr>
  <p:slideViewPr>
    <p:cSldViewPr>
      <p:cViewPr varScale="1">
        <p:scale>
          <a:sx n="108" d="100"/>
          <a:sy n="108" d="100"/>
        </p:scale>
        <p:origin x="144" y="1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6277F-4BD7-4698-8EC5-1A2DA59272E2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D94E-93C9-49E9-9D64-0F8910EE7C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327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7DBD9-0AAF-41A9-A936-39DF943E8DBC}" type="datetimeFigureOut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3A625-8E21-4788-91C9-CDCF6225C2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3A625-8E21-4788-91C9-CDCF6225C2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6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9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2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2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0000"/>
                </a:solidFill>
              </a:rPr>
              <a:pPr/>
              <a:t>‹#›</a:t>
            </a:fld>
            <a:endParaRPr lang="e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76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67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0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2896" y="6578600"/>
            <a:ext cx="3149600" cy="304800"/>
          </a:xfrm>
        </p:spPr>
        <p:txBody>
          <a:bodyPr/>
          <a:lstStyle>
            <a:lvl1pPr marL="0" indent="0">
              <a:buNone/>
              <a:defRPr sz="700">
                <a:solidFill>
                  <a:schemeClr val="accent6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72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3200" y="6477000"/>
            <a:ext cx="2641600" cy="381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7607D9B-F7C4-43FF-A6F5-5CEE501531AF}" type="datetime1">
              <a:rPr lang="en-US" smtClean="0">
                <a:solidFill>
                  <a:srgbClr val="34537C"/>
                </a:solidFill>
                <a:latin typeface="Arial"/>
              </a:rPr>
              <a:pPr/>
              <a:t>4/13/2020</a:t>
            </a:fld>
            <a:endParaRPr lang="en-US">
              <a:solidFill>
                <a:srgbClr val="34537C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8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34537C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641600" cy="3810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647300A-4133-42E9-97BE-B7F8D9D0009D}" type="slidenum">
              <a:rPr lang="en-US" smtClean="0">
                <a:solidFill>
                  <a:srgbClr val="34537C"/>
                </a:solidFill>
                <a:latin typeface="Arial"/>
              </a:rPr>
              <a:pPr/>
              <a:t>‹#›</a:t>
            </a:fld>
            <a:endParaRPr lang="en-US">
              <a:solidFill>
                <a:srgbClr val="34537C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45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/>
          <a:lstStyle>
            <a:lvl1pPr algn="r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70177" y="1371600"/>
            <a:ext cx="6754283" cy="3355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A2827-BE10-4513-8D14-5725E4156FC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315376" y="836520"/>
            <a:ext cx="11673424" cy="3271"/>
          </a:xfrm>
          <a:prstGeom prst="line">
            <a:avLst/>
          </a:prstGeom>
          <a:ln w="25400">
            <a:solidFill>
              <a:srgbClr val="000033"/>
            </a:solidFill>
          </a:ln>
          <a:effectLst>
            <a:outerShdw blurRad="50800" dist="76200" dir="2700000" algn="tl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:Kieff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EEB66-86C3-41D6-A023-35936A4D1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/>
              <a:t>Cellular Simulations</a:t>
            </a: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0B848-0EFD-4371-83F4-B1B2CF260D61}"/>
              </a:ext>
            </a:extLst>
          </p:cNvPr>
          <p:cNvSpPr txBox="1"/>
          <p:nvPr/>
        </p:nvSpPr>
        <p:spPr>
          <a:xfrm>
            <a:off x="9601200" y="6550223"/>
            <a:ext cx="2535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Modified from: Muneesh Tewari</a:t>
            </a:r>
          </a:p>
        </p:txBody>
      </p:sp>
    </p:spTree>
    <p:extLst>
      <p:ext uri="{BB962C8B-B14F-4D97-AF65-F5344CB8AC3E}">
        <p14:creationId xmlns:p14="http://schemas.microsoft.com/office/powerpoint/2010/main" val="3147021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09D5F7-B6E9-4DE3-8CF1-FFA7F3EACBB6}"/>
              </a:ext>
            </a:extLst>
          </p:cNvPr>
          <p:cNvSpPr txBox="1"/>
          <p:nvPr/>
        </p:nvSpPr>
        <p:spPr>
          <a:xfrm>
            <a:off x="1625601" y="139701"/>
            <a:ext cx="8975725" cy="59404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00"/>
                </a:solidFill>
                <a:cs typeface="Arial" panose="020B0604020202020204" pitchFamily="34" charset="0"/>
              </a:rPr>
              <a:t>Complex systems</a:t>
            </a:r>
          </a:p>
          <a:p>
            <a:pPr eaLnBrk="1" hangingPunct="1"/>
            <a:endParaRPr lang="en-US" altLang="en-US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Insights From Complexity Science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(eg, Non-Linear Dynamics)</a:t>
            </a:r>
          </a:p>
          <a:p>
            <a:pPr eaLnBrk="1" hangingPunct="1"/>
            <a:endParaRPr lang="en-US" altLang="en-US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Simple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Few components,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are achieved in predictable ways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Complicated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Many components, still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achieved in (mostly) predictable ways</a:t>
            </a:r>
          </a:p>
          <a:p>
            <a:pPr eaLnBrk="1" hangingPunct="1">
              <a:buFontTx/>
              <a:buChar char="-"/>
            </a:pPr>
            <a:endParaRPr lang="en-US" altLang="en-US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endParaRPr lang="en-US" altLang="en-US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Complex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Many components, non-linear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are not precisely predictable	</a:t>
            </a:r>
          </a:p>
        </p:txBody>
      </p:sp>
      <p:sp>
        <p:nvSpPr>
          <p:cNvPr id="26626" name="Rectangle 11">
            <a:extLst>
              <a:ext uri="{FF2B5EF4-FFF2-40B4-BE49-F238E27FC236}">
                <a16:creationId xmlns:a16="http://schemas.microsoft.com/office/drawing/2014/main" id="{B8AAA919-2C8F-4F11-B875-5392E6F55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76" y="1838326"/>
            <a:ext cx="2989263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Predicting Protein Sequence from DNA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DE30E6-C571-4BC6-85F0-4D826DB46CF1}"/>
              </a:ext>
            </a:extLst>
          </p:cNvPr>
          <p:cNvSpPr txBox="1"/>
          <p:nvPr/>
        </p:nvSpPr>
        <p:spPr>
          <a:xfrm>
            <a:off x="1625601" y="139701"/>
            <a:ext cx="8975725" cy="59404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00"/>
                </a:solidFill>
                <a:cs typeface="Arial" panose="020B0604020202020204" pitchFamily="34" charset="0"/>
              </a:rPr>
              <a:t>Complex systems</a:t>
            </a:r>
          </a:p>
          <a:p>
            <a:pPr eaLnBrk="1" hangingPunct="1"/>
            <a:endParaRPr lang="en-US" altLang="en-US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Insights From Complexity Science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(eg, Non-Linear Dynamics)</a:t>
            </a:r>
          </a:p>
          <a:p>
            <a:pPr eaLnBrk="1" hangingPunct="1"/>
            <a:endParaRPr lang="en-US" altLang="en-US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Simple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Few components,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are achieved in predictable ways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Complicated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Many components, still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achieved in (mostly) predictable ways</a:t>
            </a:r>
          </a:p>
          <a:p>
            <a:pPr eaLnBrk="1" hangingPunct="1">
              <a:buFontTx/>
              <a:buChar char="-"/>
            </a:pPr>
            <a:endParaRPr lang="en-US" altLang="en-US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endParaRPr lang="en-US" altLang="en-US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Complex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Many components, non-linear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are not precisely predictable	</a:t>
            </a:r>
          </a:p>
        </p:txBody>
      </p:sp>
      <p:sp>
        <p:nvSpPr>
          <p:cNvPr id="27650" name="Rectangle 11">
            <a:extLst>
              <a:ext uri="{FF2B5EF4-FFF2-40B4-BE49-F238E27FC236}">
                <a16:creationId xmlns:a16="http://schemas.microsoft.com/office/drawing/2014/main" id="{8AB66BB1-79BC-4CF6-87E4-3D0AC20D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76" y="1838326"/>
            <a:ext cx="2989263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Predicting Protein Sequence from DNA</a:t>
            </a:r>
          </a:p>
        </p:txBody>
      </p:sp>
      <p:sp>
        <p:nvSpPr>
          <p:cNvPr id="27651" name="Rectangle 12">
            <a:extLst>
              <a:ext uri="{FF2B5EF4-FFF2-40B4-BE49-F238E27FC236}">
                <a16:creationId xmlns:a16="http://schemas.microsoft.com/office/drawing/2014/main" id="{1B2293CA-9E04-4BC8-B292-F7389931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613" y="3549651"/>
            <a:ext cx="2990850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Constructing Phylogenetic Trees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516A6D-E58B-4B56-A9DF-E9FB1A3817DF}"/>
              </a:ext>
            </a:extLst>
          </p:cNvPr>
          <p:cNvSpPr txBox="1"/>
          <p:nvPr/>
        </p:nvSpPr>
        <p:spPr>
          <a:xfrm>
            <a:off x="1625601" y="139701"/>
            <a:ext cx="8975725" cy="59404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00"/>
                </a:solidFill>
                <a:cs typeface="Arial" panose="020B0604020202020204" pitchFamily="34" charset="0"/>
              </a:rPr>
              <a:t>Complex systems</a:t>
            </a:r>
          </a:p>
          <a:p>
            <a:pPr eaLnBrk="1" hangingPunct="1"/>
            <a:endParaRPr lang="en-US" altLang="en-US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Insights From Complexity Science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(eg, Non-Linear Dynamics)</a:t>
            </a:r>
          </a:p>
          <a:p>
            <a:pPr eaLnBrk="1" hangingPunct="1"/>
            <a:endParaRPr lang="en-US" altLang="en-US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Simple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Few components,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are achieved in predictable ways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Complicated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Many components, still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achieved in (mostly) predictable ways</a:t>
            </a:r>
          </a:p>
          <a:p>
            <a:pPr eaLnBrk="1" hangingPunct="1">
              <a:buFontTx/>
              <a:buChar char="-"/>
            </a:pPr>
            <a:endParaRPr lang="en-US" altLang="en-US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endParaRPr lang="en-US" altLang="en-US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Complex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Many components, non-linear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are not precisely predictable	</a:t>
            </a:r>
          </a:p>
        </p:txBody>
      </p:sp>
      <p:sp>
        <p:nvSpPr>
          <p:cNvPr id="28674" name="Rectangle 9">
            <a:extLst>
              <a:ext uri="{FF2B5EF4-FFF2-40B4-BE49-F238E27FC236}">
                <a16:creationId xmlns:a16="http://schemas.microsoft.com/office/drawing/2014/main" id="{58778795-35D2-4AB6-9787-52667BF30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076" y="5157788"/>
            <a:ext cx="2328863" cy="1016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Building a Computational Model for a Cell</a:t>
            </a:r>
          </a:p>
        </p:txBody>
      </p:sp>
      <p:sp>
        <p:nvSpPr>
          <p:cNvPr id="28675" name="Rectangle 11">
            <a:extLst>
              <a:ext uri="{FF2B5EF4-FFF2-40B4-BE49-F238E27FC236}">
                <a16:creationId xmlns:a16="http://schemas.microsoft.com/office/drawing/2014/main" id="{43D6592D-EEEC-4495-A948-254B2B940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76" y="1838326"/>
            <a:ext cx="2989263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Predicting Protein Sequence from DNA</a:t>
            </a:r>
          </a:p>
        </p:txBody>
      </p:sp>
      <p:sp>
        <p:nvSpPr>
          <p:cNvPr id="28676" name="Rectangle 12">
            <a:extLst>
              <a:ext uri="{FF2B5EF4-FFF2-40B4-BE49-F238E27FC236}">
                <a16:creationId xmlns:a16="http://schemas.microsoft.com/office/drawing/2014/main" id="{5AFCC075-0D88-4CE8-AF6B-C2FBD675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613" y="3549651"/>
            <a:ext cx="2990850" cy="7080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Constructing Phylogenetic Trees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Box 1">
            <a:extLst>
              <a:ext uri="{FF2B5EF4-FFF2-40B4-BE49-F238E27FC236}">
                <a16:creationId xmlns:a16="http://schemas.microsoft.com/office/drawing/2014/main" id="{FE4D6226-B715-4048-B844-0F29D73CF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5778"/>
            <a:ext cx="6042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dirty="0">
                <a:latin typeface="+mj-lt"/>
              </a:rPr>
              <a:t>Some Approaches for Analyzing Systems</a:t>
            </a:r>
          </a:p>
        </p:txBody>
      </p:sp>
      <p:sp>
        <p:nvSpPr>
          <p:cNvPr id="65538" name="Title 1">
            <a:extLst>
              <a:ext uri="{FF2B5EF4-FFF2-40B4-BE49-F238E27FC236}">
                <a16:creationId xmlns:a16="http://schemas.microsoft.com/office/drawing/2014/main" id="{58D243BD-DE95-4ACA-802A-E9169DA567B7}"/>
              </a:ext>
            </a:extLst>
          </p:cNvPr>
          <p:cNvSpPr>
            <a:spLocks noGrp="1"/>
          </p:cNvSpPr>
          <p:nvPr/>
        </p:nvSpPr>
        <p:spPr bwMode="auto">
          <a:xfrm>
            <a:off x="1658938" y="42227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i="1">
              <a:solidFill>
                <a:srgbClr val="0000FF"/>
              </a:solidFill>
            </a:endParaRPr>
          </a:p>
        </p:txBody>
      </p:sp>
      <p:sp>
        <p:nvSpPr>
          <p:cNvPr id="65539" name="TextBox 2">
            <a:extLst>
              <a:ext uri="{FF2B5EF4-FFF2-40B4-BE49-F238E27FC236}">
                <a16:creationId xmlns:a16="http://schemas.microsoft.com/office/drawing/2014/main" id="{8810ABB8-B5C6-453B-A491-F77DD2C0C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9" y="1658939"/>
            <a:ext cx="8548687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b="1">
                <a:solidFill>
                  <a:srgbClr val="0000FF"/>
                </a:solidFill>
              </a:rPr>
              <a:t>Simple/Complicated 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	</a:t>
            </a:r>
            <a:r>
              <a:rPr lang="en-US" altLang="en-US" sz="2000"/>
              <a:t>- Differential Equations-based models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     - ex: bacterial DNA damage response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- Clustering, Correlation analysis, etc.</a:t>
            </a:r>
          </a:p>
          <a:p>
            <a:pPr eaLnBrk="1" hangingPunct="1">
              <a:lnSpc>
                <a:spcPct val="120000"/>
              </a:lnSpc>
            </a:pPr>
            <a:endParaRPr lang="en-US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solidFill>
                  <a:srgbClr val="0000FF"/>
                </a:solidFill>
              </a:rPr>
              <a:t>Complex 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- sometimes, Simple systems can be embedded in Complex ones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     </a:t>
            </a:r>
            <a:r>
              <a:rPr lang="en-US" altLang="en-US" sz="2000">
                <a:sym typeface="Wingdings" panose="05000000000000000000" pitchFamily="2" charset="2"/>
              </a:rPr>
              <a:t> “islands of linearity”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>
                <a:solidFill>
                  <a:srgbClr val="FF6600"/>
                </a:solidFill>
                <a:sym typeface="Wingdings" panose="05000000000000000000" pitchFamily="2" charset="2"/>
              </a:rPr>
              <a:t>	</a:t>
            </a:r>
            <a:r>
              <a:rPr lang="en-US" altLang="en-US" sz="2000">
                <a:sym typeface="Wingdings" panose="05000000000000000000" pitchFamily="2" charset="2"/>
              </a:rPr>
              <a:t>- sometimes, simple rules can lead to complex behaviors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- complex systems modeling uses alternative modeling tools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     </a:t>
            </a:r>
            <a:r>
              <a:rPr lang="en-US" altLang="en-US" sz="2000">
                <a:sym typeface="Wingdings" panose="05000000000000000000" pitchFamily="2" charset="2"/>
              </a:rPr>
              <a:t> ex: agent-based modeling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28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Box 1">
            <a:extLst>
              <a:ext uri="{FF2B5EF4-FFF2-40B4-BE49-F238E27FC236}">
                <a16:creationId xmlns:a16="http://schemas.microsoft.com/office/drawing/2014/main" id="{829300F3-5575-49B6-A11F-3BB65F52C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1798"/>
            <a:ext cx="70362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dirty="0">
                <a:latin typeface="+mj-lt"/>
              </a:rPr>
              <a:t>Some Approaches for Analyzing Systems</a:t>
            </a:r>
          </a:p>
        </p:txBody>
      </p:sp>
      <p:sp>
        <p:nvSpPr>
          <p:cNvPr id="56322" name="Title 1">
            <a:extLst>
              <a:ext uri="{FF2B5EF4-FFF2-40B4-BE49-F238E27FC236}">
                <a16:creationId xmlns:a16="http://schemas.microsoft.com/office/drawing/2014/main" id="{B8B66BD0-63E0-43D1-89BC-C11A32FDC5BC}"/>
              </a:ext>
            </a:extLst>
          </p:cNvPr>
          <p:cNvSpPr>
            <a:spLocks noGrp="1"/>
          </p:cNvSpPr>
          <p:nvPr/>
        </p:nvSpPr>
        <p:spPr bwMode="auto">
          <a:xfrm>
            <a:off x="1658938" y="42227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en-US" i="1">
              <a:solidFill>
                <a:srgbClr val="0000FF"/>
              </a:solidFill>
            </a:endParaRPr>
          </a:p>
        </p:txBody>
      </p:sp>
      <p:sp>
        <p:nvSpPr>
          <p:cNvPr id="56323" name="TextBox 2">
            <a:extLst>
              <a:ext uri="{FF2B5EF4-FFF2-40B4-BE49-F238E27FC236}">
                <a16:creationId xmlns:a16="http://schemas.microsoft.com/office/drawing/2014/main" id="{B3914836-E82D-4E55-BCC6-06B21D7E6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9" y="1658938"/>
            <a:ext cx="85502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 b="1">
                <a:solidFill>
                  <a:srgbClr val="0000FF"/>
                </a:solidFill>
              </a:rPr>
              <a:t>Simple/Complicated 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	</a:t>
            </a:r>
            <a:r>
              <a:rPr lang="en-US" altLang="en-US" sz="2000"/>
              <a:t>- Differential Equations-based models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     - ex: bacterial DNA damage response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- Clustering, Correlation analysis, etc.</a:t>
            </a:r>
          </a:p>
          <a:p>
            <a:pPr eaLnBrk="1" hangingPunct="1">
              <a:lnSpc>
                <a:spcPct val="120000"/>
              </a:lnSpc>
            </a:pPr>
            <a:endParaRPr lang="en-US" altLang="en-US" b="1"/>
          </a:p>
          <a:p>
            <a:pPr eaLnBrk="1" hangingPunct="1">
              <a:lnSpc>
                <a:spcPct val="120000"/>
              </a:lnSpc>
            </a:pPr>
            <a:r>
              <a:rPr lang="en-US" altLang="en-US" b="1">
                <a:solidFill>
                  <a:srgbClr val="0000FF"/>
                </a:solidFill>
              </a:rPr>
              <a:t>Complex 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- sometimes, Simple systems can be embedded in Complex ones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     </a:t>
            </a:r>
            <a:r>
              <a:rPr lang="en-US" altLang="en-US" sz="2000">
                <a:sym typeface="Wingdings" panose="05000000000000000000" pitchFamily="2" charset="2"/>
              </a:rPr>
              <a:t> “islands of linearity”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>
                <a:solidFill>
                  <a:srgbClr val="FF6600"/>
                </a:solidFill>
                <a:sym typeface="Wingdings" panose="05000000000000000000" pitchFamily="2" charset="2"/>
              </a:rPr>
              <a:t>	</a:t>
            </a:r>
            <a:r>
              <a:rPr lang="en-US" altLang="en-US" sz="2000">
                <a:sym typeface="Wingdings" panose="05000000000000000000" pitchFamily="2" charset="2"/>
              </a:rPr>
              <a:t>- sometimes, simple rules can lead to complex behaviors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/>
              <a:t>	</a:t>
            </a:r>
            <a:r>
              <a:rPr lang="en-US" altLang="en-US" sz="2000">
                <a:solidFill>
                  <a:srgbClr val="FF6600"/>
                </a:solidFill>
              </a:rPr>
              <a:t>- complex systems modeling uses alternative modeling tools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>
                <a:solidFill>
                  <a:srgbClr val="FF6600"/>
                </a:solidFill>
              </a:rPr>
              <a:t>	     </a:t>
            </a:r>
            <a:r>
              <a:rPr lang="en-US" altLang="en-US" sz="2000">
                <a:solidFill>
                  <a:srgbClr val="FF6600"/>
                </a:solidFill>
                <a:sym typeface="Wingdings" panose="05000000000000000000" pitchFamily="2" charset="2"/>
              </a:rPr>
              <a:t> ex: agent-based modeling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>
            <a:extLst>
              <a:ext uri="{FF2B5EF4-FFF2-40B4-BE49-F238E27FC236}">
                <a16:creationId xmlns:a16="http://schemas.microsoft.com/office/drawing/2014/main" id="{A53518F8-A8A7-4199-AC68-AAC994E70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100</a:t>
            </a:r>
            <a:r>
              <a:rPr lang="ja-JP" altLang="en-US" sz="2800"/>
              <a:t>’</a:t>
            </a:r>
            <a:r>
              <a:rPr lang="en-US" altLang="ja-JP" sz="2800"/>
              <a:t>s of completed genomes</a:t>
            </a:r>
          </a:p>
          <a:p>
            <a:r>
              <a:rPr lang="en-US" altLang="en-US" sz="2800"/>
              <a:t>1000</a:t>
            </a:r>
            <a:r>
              <a:rPr lang="ja-JP" altLang="en-US" sz="2800"/>
              <a:t>’</a:t>
            </a:r>
            <a:r>
              <a:rPr lang="en-US" altLang="ja-JP" sz="2800"/>
              <a:t>s of known reactions</a:t>
            </a:r>
          </a:p>
          <a:p>
            <a:r>
              <a:rPr lang="en-US" altLang="en-US" sz="2800"/>
              <a:t>10,000</a:t>
            </a:r>
            <a:r>
              <a:rPr lang="ja-JP" altLang="en-US" sz="2800"/>
              <a:t>’</a:t>
            </a:r>
            <a:r>
              <a:rPr lang="en-US" altLang="ja-JP" sz="2800"/>
              <a:t>s of known 3D structures</a:t>
            </a:r>
          </a:p>
          <a:p>
            <a:r>
              <a:rPr lang="en-US" altLang="en-US" sz="2800"/>
              <a:t>100,000</a:t>
            </a:r>
            <a:r>
              <a:rPr lang="ja-JP" altLang="en-US" sz="2800"/>
              <a:t>’</a:t>
            </a:r>
            <a:r>
              <a:rPr lang="en-US" altLang="ja-JP" sz="2800"/>
              <a:t>s of protein-ligand interactions</a:t>
            </a:r>
          </a:p>
          <a:p>
            <a:r>
              <a:rPr lang="en-US" altLang="en-US" sz="2800"/>
              <a:t>1,000,000</a:t>
            </a:r>
            <a:r>
              <a:rPr lang="ja-JP" altLang="en-US" sz="2800"/>
              <a:t>’</a:t>
            </a:r>
            <a:r>
              <a:rPr lang="en-US" altLang="ja-JP" sz="2800"/>
              <a:t>s of known proteins &amp; enzymes</a:t>
            </a:r>
          </a:p>
          <a:p>
            <a:r>
              <a:rPr lang="en-US" altLang="en-US" sz="2800"/>
              <a:t>Decades of biological/chemical know-how</a:t>
            </a:r>
          </a:p>
          <a:p>
            <a:r>
              <a:rPr lang="en-US" altLang="en-US" sz="2800"/>
              <a:t>Computational &amp; Mathematical resources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DD14D1A6-85D0-4D2F-AD8B-1AD45E0FC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How can we simulate a cellular system?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B8419CC5-05BD-4146-B15B-A44BD2D93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502275"/>
            <a:ext cx="9423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200" b="1" i="1" dirty="0">
                <a:solidFill>
                  <a:srgbClr val="FF0000"/>
                </a:solidFill>
              </a:rPr>
              <a:t>Need different approaches for complex system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448759B3-C483-44A6-BCFE-BCB250659E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/>
              <a:t>Computer modelling method that uses  lattices and discrete state </a:t>
            </a:r>
            <a:r>
              <a:rPr lang="ja-JP" altLang="en-US" sz="2400"/>
              <a:t>“</a:t>
            </a:r>
            <a:r>
              <a:rPr lang="en-US" altLang="ja-JP" sz="2400"/>
              <a:t>rules</a:t>
            </a:r>
            <a:r>
              <a:rPr lang="ja-JP" altLang="en-US" sz="2400"/>
              <a:t>”</a:t>
            </a:r>
            <a:r>
              <a:rPr lang="en-US" altLang="ja-JP" sz="2400"/>
              <a:t> to model time dependent processes – a way to animate things</a:t>
            </a:r>
          </a:p>
          <a:p>
            <a:endParaRPr lang="en-US" altLang="ja-JP" sz="2400"/>
          </a:p>
          <a:p>
            <a:r>
              <a:rPr lang="en-US" altLang="en-US" sz="2400"/>
              <a:t>No differential equations to solve, easy to calculate, more phenomenological</a:t>
            </a:r>
          </a:p>
          <a:p>
            <a:endParaRPr lang="en-US" altLang="en-US" sz="2400"/>
          </a:p>
          <a:p>
            <a:r>
              <a:rPr lang="en-US" altLang="en-US" sz="2400"/>
              <a:t>Simple unit behavior -&gt; complex group behavior</a:t>
            </a:r>
          </a:p>
          <a:p>
            <a:endParaRPr lang="en-US" altLang="en-US" sz="2400"/>
          </a:p>
          <a:p>
            <a:r>
              <a:rPr lang="en-US" altLang="en-US" sz="2400"/>
              <a:t>Used to model fluid flow, percolation, reaction + diffusion, traffic flow, pheromone tracking, predator-prey models, ecology, social nets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31A8416-E293-4522-BB38-0E74B524B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Agent-Based Modeling: Cellular Automata</a:t>
            </a:r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3F1D6A88-B3F8-4348-B810-C989E0FAB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176" y="5784851"/>
            <a:ext cx="2671763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David Wishart</a:t>
            </a:r>
          </a:p>
          <a:p>
            <a:pPr eaLnBrk="1" hangingPunct="1"/>
            <a:r>
              <a:rPr lang="en-US" altLang="en-US" sz="1800"/>
              <a:t>University of Alberta</a:t>
            </a:r>
          </a:p>
          <a:p>
            <a:pPr eaLnBrk="1" hangingPunct="1"/>
            <a:r>
              <a:rPr lang="en-US" altLang="en-US" sz="1400"/>
              <a:t>Toronto, Dec. 6, 2004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20BABF4-1986-48CB-8A3D-669666255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Cellular Automata</a:t>
            </a:r>
          </a:p>
        </p:txBody>
      </p:sp>
      <p:graphicFrame>
        <p:nvGraphicFramePr>
          <p:cNvPr id="59394" name="Object 3">
            <a:extLst>
              <a:ext uri="{FF2B5EF4-FFF2-40B4-BE49-F238E27FC236}">
                <a16:creationId xmlns:a16="http://schemas.microsoft.com/office/drawing/2014/main" id="{ACF40746-239F-4030-B865-626F126CCE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1" y="2438400"/>
          <a:ext cx="740092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CorelPhotoPaint.Image.7" r:id="rId3" imgW="5657143" imgH="1704762" progId="CorelPhotoPaint.Image.7">
                  <p:embed/>
                </p:oleObj>
              </mc:Choice>
              <mc:Fallback>
                <p:oleObj name="CorelPhotoPaint.Image.7" r:id="rId3" imgW="5657143" imgH="1704762" progId="CorelPhotoPaint.Image.7">
                  <p:embed/>
                  <p:pic>
                    <p:nvPicPr>
                      <p:cNvPr id="59394" name="Object 3">
                        <a:extLst>
                          <a:ext uri="{FF2B5EF4-FFF2-40B4-BE49-F238E27FC236}">
                            <a16:creationId xmlns:a16="http://schemas.microsoft.com/office/drawing/2014/main" id="{ACF40746-239F-4030-B865-626F126CC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2438400"/>
                        <a:ext cx="7400925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Text Box 4">
            <a:extLst>
              <a:ext uri="{FF2B5EF4-FFF2-40B4-BE49-F238E27FC236}">
                <a16:creationId xmlns:a16="http://schemas.microsoft.com/office/drawing/2014/main" id="{DE6F71B8-F907-4D48-B038-8818AE48B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48263"/>
            <a:ext cx="6559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b="1">
                <a:solidFill>
                  <a:srgbClr val="FF0000"/>
                </a:solidFill>
              </a:rPr>
              <a:t>Can be extended to 3D lattice</a:t>
            </a:r>
            <a:endParaRPr 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BEB4-17EB-4CC2-8D55-1874D7C6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“Game of Life”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3CCB88-26CC-4F02-9B75-7BEC067C3191}"/>
              </a:ext>
            </a:extLst>
          </p:cNvPr>
          <p:cNvSpPr/>
          <p:nvPr/>
        </p:nvSpPr>
        <p:spPr>
          <a:xfrm>
            <a:off x="854456" y="2286000"/>
            <a:ext cx="66131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Any live cell with fewer than two live neighbors dies, as if by underpopulation.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Any live cell with two or three live neighbors lives on to the next generation.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Any live cell with more than three live neighbors dies, as if by overpopulation.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Any dead cell with exactly three live neighbors becomes a live cell, as if by reproduction.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0D5EC-B062-45E5-A414-0CCD86FA74CD}"/>
              </a:ext>
            </a:extLst>
          </p:cNvPr>
          <p:cNvSpPr txBox="1"/>
          <p:nvPr/>
        </p:nvSpPr>
        <p:spPr>
          <a:xfrm>
            <a:off x="912909" y="1371600"/>
            <a:ext cx="971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form of cellular automaton that takes an initial state of ‘live’ cells and performs the following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‘generation’: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5AD473-78D7-44D5-9BE2-63A4E76D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441" y="2514600"/>
            <a:ext cx="3280833" cy="2362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B804B7-4AD1-4D3E-A848-5034B67C5CEE}"/>
              </a:ext>
            </a:extLst>
          </p:cNvPr>
          <p:cNvSpPr/>
          <p:nvPr/>
        </p:nvSpPr>
        <p:spPr>
          <a:xfrm>
            <a:off x="10603540" y="6490900"/>
            <a:ext cx="1579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rgbClr val="0B0080"/>
                </a:solidFill>
                <a:latin typeface="Arial" panose="020B0604020202020204" pitchFamily="34" charset="0"/>
                <a:hlinkClick r:id="rId3" tooltip="en:User:Kieff"/>
              </a:rPr>
              <a:t>Kieff</a:t>
            </a:r>
            <a:r>
              <a:rPr lang="en-US" sz="1200" dirty="0">
                <a:solidFill>
                  <a:srgbClr val="54595D"/>
                </a:solidFill>
                <a:latin typeface="Arial" panose="020B0604020202020204" pitchFamily="34" charset="0"/>
              </a:rPr>
              <a:t>, CC BY-SA 3.0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3864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0B5B95B-0572-4320-937E-E9EC17F68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Dynamic Cellular Automata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A6786ED-B3EC-4613-8311-C424D7E52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A novel method to apply Brownian motion to objects in the Cellular Automata lattice (mimics collisions)</a:t>
            </a:r>
          </a:p>
          <a:p>
            <a:pPr marL="0" indent="0"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Takes advantage of the scale-free nature of Brownian motion and the scale-free nature of heterogeneous mixtures to allow simulations to span many orders of time (</a:t>
            </a:r>
            <a:r>
              <a:rPr lang="en-US" sz="2400" dirty="0" err="1">
                <a:ea typeface="ＭＳ Ｐゴシック" charset="0"/>
              </a:rPr>
              <a:t>nanosec</a:t>
            </a:r>
            <a:r>
              <a:rPr lang="en-US" sz="2400" dirty="0">
                <a:ea typeface="ＭＳ Ｐゴシック" charset="0"/>
              </a:rPr>
              <a:t> to hours) and space (nanometers to meters)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65C5EB-2388-4E0D-A914-E1B9D507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approaches for modeling simple and complex systems</a:t>
            </a:r>
          </a:p>
          <a:p>
            <a:r>
              <a:rPr lang="en-US" dirty="0"/>
              <a:t>To learn about agent-based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4BD599-7F98-4CED-A132-FA902006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330392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2C15203-3496-41CD-914B-12A73A341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err="1">
                <a:ea typeface="ＭＳ Ｐゴシック" charset="0"/>
              </a:rPr>
              <a:t>SimCell</a:t>
            </a:r>
            <a:endParaRPr lang="en-US" sz="3200" dirty="0">
              <a:ea typeface="ＭＳ Ｐゴシック" charset="0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1766AA9-A45A-4E58-9C27-479CB1A86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Java application that uses Dynamic Cellular Automata (DCA) to model motions, interactions, transport and transformations at the </a:t>
            </a:r>
            <a:r>
              <a:rPr lang="en-US" sz="2400" dirty="0" err="1">
                <a:ea typeface="ＭＳ Ｐゴシック" charset="0"/>
              </a:rPr>
              <a:t>meso</a:t>
            </a:r>
            <a:r>
              <a:rPr lang="en-US" sz="2400" dirty="0">
                <a:ea typeface="ＭＳ Ｐゴシック" charset="0"/>
              </a:rPr>
              <a:t>-scale (10</a:t>
            </a:r>
            <a:r>
              <a:rPr lang="en-US" sz="2400" baseline="30000" dirty="0">
                <a:ea typeface="ＭＳ Ｐゴシック" charset="0"/>
              </a:rPr>
              <a:t>-8</a:t>
            </a:r>
            <a:r>
              <a:rPr lang="en-US" sz="2400" dirty="0">
                <a:ea typeface="ＭＳ Ｐゴシック" charset="0"/>
              </a:rPr>
              <a:t> to 10</a:t>
            </a:r>
            <a:r>
              <a:rPr lang="en-US" sz="2400" baseline="30000" dirty="0">
                <a:ea typeface="ＭＳ Ｐゴシック" charset="0"/>
              </a:rPr>
              <a:t>-6</a:t>
            </a:r>
            <a:r>
              <a:rPr lang="en-US" sz="2400" dirty="0">
                <a:ea typeface="ＭＳ Ｐゴシック" charset="0"/>
              </a:rPr>
              <a:t> m)</a:t>
            </a:r>
          </a:p>
          <a:p>
            <a:pPr marL="0" indent="0"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Uses a square, 2D lattice to model processes, lattice squares are equivalent to 3x3 nm regions</a:t>
            </a:r>
          </a:p>
          <a:p>
            <a:pPr marL="0" indent="0"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Molecular objects are moved randomly and interactions determined according to a set of interaction rules that are only applied when objects are in contact (collision detection)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>
            <a:extLst>
              <a:ext uri="{FF2B5EF4-FFF2-40B4-BE49-F238E27FC236}">
                <a16:creationId xmlns:a16="http://schemas.microsoft.com/office/drawing/2014/main" id="{DF49B434-2A8D-460A-B46B-7365E80DA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ea typeface="ＭＳ Ｐゴシック" charset="0"/>
                <a:cs typeface="+mj-cs"/>
              </a:rPr>
              <a:t>SimCell</a:t>
            </a:r>
            <a:endParaRPr lang="en-US" dirty="0">
              <a:ea typeface="ＭＳ Ｐゴシック" charset="0"/>
              <a:cs typeface="+mj-cs"/>
            </a:endParaRPr>
          </a:p>
        </p:txBody>
      </p:sp>
      <p:pic>
        <p:nvPicPr>
          <p:cNvPr id="62466" name="Picture 5" descr="Figure1-ISB">
            <a:extLst>
              <a:ext uri="{FF2B5EF4-FFF2-40B4-BE49-F238E27FC236}">
                <a16:creationId xmlns:a16="http://schemas.microsoft.com/office/drawing/2014/main" id="{12A12E0F-8368-4480-80DF-B30E253D7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46" b="6696"/>
          <a:stretch>
            <a:fillRect/>
          </a:stretch>
        </p:blipFill>
        <p:spPr bwMode="auto">
          <a:xfrm>
            <a:off x="2286000" y="1562100"/>
            <a:ext cx="65532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7">
            <a:extLst>
              <a:ext uri="{FF2B5EF4-FFF2-40B4-BE49-F238E27FC236}">
                <a16:creationId xmlns:a16="http://schemas.microsoft.com/office/drawing/2014/main" id="{912239B5-79BB-41F9-8C00-20BA6CFEE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057400"/>
            <a:ext cx="3429000" cy="1600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62468" name="Picture 6" descr="repressilator_27">
            <a:extLst>
              <a:ext uri="{FF2B5EF4-FFF2-40B4-BE49-F238E27FC236}">
                <a16:creationId xmlns:a16="http://schemas.microsoft.com/office/drawing/2014/main" id="{11FBFC80-BDDA-4AE1-9DB3-019BFC0DC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71700"/>
            <a:ext cx="3048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3">
            <a:extLst>
              <a:ext uri="{FF2B5EF4-FFF2-40B4-BE49-F238E27FC236}">
                <a16:creationId xmlns:a16="http://schemas.microsoft.com/office/drawing/2014/main" id="{2D4CF433-2335-450D-BA0F-A415CB250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0" y="139700"/>
            <a:ext cx="9234488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00"/>
                </a:solidFill>
                <a:cs typeface="Arial" panose="020B0604020202020204" pitchFamily="34" charset="0"/>
              </a:rPr>
              <a:t>Complex systems</a:t>
            </a:r>
          </a:p>
          <a:p>
            <a:pPr eaLnBrk="1" hangingPunct="1"/>
            <a:endParaRPr lang="en-US" altLang="en-US" b="1">
              <a:solidFill>
                <a:srgbClr val="00009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600" i="1">
                <a:solidFill>
                  <a:srgbClr val="0000FF"/>
                </a:solidFill>
                <a:cs typeface="Arial" panose="020B0604020202020204" pitchFamily="34" charset="0"/>
              </a:rPr>
              <a:t>What makes a system Simple vs. Complicated vs. Complex?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85C8F2-C35A-4B1B-A2CD-CBEE8B298FFA}"/>
              </a:ext>
            </a:extLst>
          </p:cNvPr>
          <p:cNvSpPr txBox="1"/>
          <p:nvPr/>
        </p:nvSpPr>
        <p:spPr>
          <a:xfrm>
            <a:off x="1625601" y="139700"/>
            <a:ext cx="8975725" cy="29860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00"/>
                </a:solidFill>
                <a:cs typeface="Arial" panose="020B0604020202020204" pitchFamily="34" charset="0"/>
              </a:rPr>
              <a:t>Complex systems</a:t>
            </a:r>
          </a:p>
          <a:p>
            <a:pPr eaLnBrk="1" hangingPunct="1"/>
            <a:endParaRPr lang="en-US" altLang="en-US" b="1">
              <a:solidFill>
                <a:srgbClr val="00009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Insights From Complexity Science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(eg, Non-Linear Dynamics)</a:t>
            </a:r>
          </a:p>
          <a:p>
            <a:pPr eaLnBrk="1" hangingPunct="1"/>
            <a:endParaRPr lang="en-US" altLang="en-US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Simple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Few components,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are achieved in predictable ways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0752C-FF55-4D5F-8070-41957D4FF026}"/>
              </a:ext>
            </a:extLst>
          </p:cNvPr>
          <p:cNvSpPr txBox="1"/>
          <p:nvPr/>
        </p:nvSpPr>
        <p:spPr>
          <a:xfrm>
            <a:off x="1625600" y="139701"/>
            <a:ext cx="9317038" cy="42783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00"/>
                </a:solidFill>
                <a:cs typeface="Arial" panose="020B0604020202020204" pitchFamily="34" charset="0"/>
              </a:rPr>
              <a:t>Complex systems</a:t>
            </a:r>
            <a:endParaRPr lang="en-US" altLang="en-US" sz="3200" b="1" i="1">
              <a:solidFill>
                <a:srgbClr val="7F7F7F"/>
              </a:solidFill>
              <a:cs typeface="Arial" panose="020B0604020202020204" pitchFamily="34" charset="0"/>
            </a:endParaRPr>
          </a:p>
          <a:p>
            <a:pPr eaLnBrk="1" hangingPunct="1"/>
            <a:endParaRPr lang="en-US" altLang="en-US" b="1">
              <a:solidFill>
                <a:srgbClr val="00009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Insights From Complexity Science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(eg, Non-Linear Dynamics)</a:t>
            </a:r>
          </a:p>
          <a:p>
            <a:pPr eaLnBrk="1" hangingPunct="1"/>
            <a:endParaRPr lang="en-US" altLang="en-US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Simple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Few components,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are achieved in predictable ways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Complicated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Many components, still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achieved in (mostly) predictable ways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120F8-BCAA-4F3B-BAFB-6A45CDBB33D1}"/>
              </a:ext>
            </a:extLst>
          </p:cNvPr>
          <p:cNvSpPr txBox="1"/>
          <p:nvPr/>
        </p:nvSpPr>
        <p:spPr>
          <a:xfrm>
            <a:off x="1625601" y="139701"/>
            <a:ext cx="9237663" cy="59404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00"/>
                </a:solidFill>
                <a:cs typeface="Arial" panose="020B0604020202020204" pitchFamily="34" charset="0"/>
              </a:rPr>
              <a:t>Complex systems</a:t>
            </a:r>
            <a:endParaRPr lang="en-US" altLang="en-US" sz="3200" b="1" i="1">
              <a:solidFill>
                <a:srgbClr val="7F7F7F"/>
              </a:solidFill>
              <a:cs typeface="Arial" panose="020B0604020202020204" pitchFamily="34" charset="0"/>
            </a:endParaRPr>
          </a:p>
          <a:p>
            <a:pPr eaLnBrk="1" hangingPunct="1"/>
            <a:endParaRPr lang="en-US" altLang="en-US" b="1">
              <a:solidFill>
                <a:srgbClr val="00009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Insights From Complexity Science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(eg, Non-Linear Dynamics)</a:t>
            </a:r>
          </a:p>
          <a:p>
            <a:pPr eaLnBrk="1" hangingPunct="1"/>
            <a:endParaRPr lang="en-US" altLang="en-US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Simple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Few components,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are achieved in predictable ways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Complicated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Many components, still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achieved in (mostly) predictable ways</a:t>
            </a:r>
          </a:p>
          <a:p>
            <a:pPr eaLnBrk="1" hangingPunct="1">
              <a:buFontTx/>
              <a:buChar char="-"/>
            </a:pPr>
            <a:endParaRPr lang="en-US" altLang="en-US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endParaRPr lang="en-US" altLang="en-US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Complex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Many components, non-linear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are not precisely predictable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CA5407-A994-4896-90A1-9BD09D8765BE}"/>
              </a:ext>
            </a:extLst>
          </p:cNvPr>
          <p:cNvSpPr txBox="1"/>
          <p:nvPr/>
        </p:nvSpPr>
        <p:spPr>
          <a:xfrm>
            <a:off x="1625601" y="139701"/>
            <a:ext cx="9237663" cy="59404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00"/>
                </a:solidFill>
                <a:cs typeface="Arial" panose="020B0604020202020204" pitchFamily="34" charset="0"/>
              </a:rPr>
              <a:t>Complex systems</a:t>
            </a:r>
            <a:endParaRPr lang="en-US" altLang="en-US" sz="3200" b="1" i="1">
              <a:solidFill>
                <a:srgbClr val="7F7F7F"/>
              </a:solidFill>
              <a:cs typeface="Arial" panose="020B0604020202020204" pitchFamily="34" charset="0"/>
            </a:endParaRPr>
          </a:p>
          <a:p>
            <a:pPr eaLnBrk="1" hangingPunct="1"/>
            <a:endParaRPr lang="en-US" altLang="en-US" b="1">
              <a:solidFill>
                <a:srgbClr val="00009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Insights From Complexity Science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(eg, Non-Linear Dynamics)</a:t>
            </a:r>
          </a:p>
          <a:p>
            <a:pPr eaLnBrk="1" hangingPunct="1"/>
            <a:endParaRPr lang="en-US" altLang="en-US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Simple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Few components,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are achieved in predictable ways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Complicated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Many components, still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achieved in (mostly) predictable ways</a:t>
            </a:r>
          </a:p>
          <a:p>
            <a:pPr eaLnBrk="1" hangingPunct="1">
              <a:buFontTx/>
              <a:buChar char="-"/>
            </a:pPr>
            <a:endParaRPr lang="en-US" altLang="en-US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endParaRPr lang="en-US" altLang="en-US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Complex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Many components, non-linear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are not precisely predictable	</a:t>
            </a:r>
          </a:p>
        </p:txBody>
      </p:sp>
      <p:pic>
        <p:nvPicPr>
          <p:cNvPr id="23554" name="Picture 1">
            <a:extLst>
              <a:ext uri="{FF2B5EF4-FFF2-40B4-BE49-F238E27FC236}">
                <a16:creationId xmlns:a16="http://schemas.microsoft.com/office/drawing/2014/main" id="{DF5F3C34-27D4-480D-82BC-4C0F91DD34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1435100"/>
            <a:ext cx="22606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Box 7">
            <a:extLst>
              <a:ext uri="{FF2B5EF4-FFF2-40B4-BE49-F238E27FC236}">
                <a16:creationId xmlns:a16="http://schemas.microsoft.com/office/drawing/2014/main" id="{D90346C1-B2D6-401C-969B-1BE8E757D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1485900"/>
            <a:ext cx="210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(Baking a) Cake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012293-A4FC-472F-9202-3AB0A2DBFBD6}"/>
              </a:ext>
            </a:extLst>
          </p:cNvPr>
          <p:cNvSpPr txBox="1"/>
          <p:nvPr/>
        </p:nvSpPr>
        <p:spPr>
          <a:xfrm>
            <a:off x="1625601" y="139701"/>
            <a:ext cx="9237663" cy="59404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00"/>
                </a:solidFill>
                <a:cs typeface="Arial" panose="020B0604020202020204" pitchFamily="34" charset="0"/>
              </a:rPr>
              <a:t>Complex systems</a:t>
            </a:r>
            <a:endParaRPr lang="en-US" altLang="en-US" sz="3200" b="1" i="1">
              <a:solidFill>
                <a:srgbClr val="7F7F7F"/>
              </a:solidFill>
              <a:cs typeface="Arial" panose="020B0604020202020204" pitchFamily="34" charset="0"/>
            </a:endParaRPr>
          </a:p>
          <a:p>
            <a:pPr eaLnBrk="1" hangingPunct="1"/>
            <a:endParaRPr lang="en-US" altLang="en-US" b="1">
              <a:solidFill>
                <a:srgbClr val="00009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Insights From Complexity Science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(eg, Non-Linear Dynamics)</a:t>
            </a:r>
          </a:p>
          <a:p>
            <a:pPr eaLnBrk="1" hangingPunct="1"/>
            <a:endParaRPr lang="en-US" altLang="en-US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Simple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Few components,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are achieved in predictable ways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Complicated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Many components, still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achieved in (mostly) predictable ways</a:t>
            </a:r>
          </a:p>
          <a:p>
            <a:pPr eaLnBrk="1" hangingPunct="1">
              <a:buFontTx/>
              <a:buChar char="-"/>
            </a:pPr>
            <a:endParaRPr lang="en-US" altLang="en-US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endParaRPr lang="en-US" altLang="en-US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Complex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Many components, non-linear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are not precisely predictable	</a:t>
            </a:r>
          </a:p>
        </p:txBody>
      </p:sp>
      <p:pic>
        <p:nvPicPr>
          <p:cNvPr id="24578" name="Picture 1">
            <a:extLst>
              <a:ext uri="{FF2B5EF4-FFF2-40B4-BE49-F238E27FC236}">
                <a16:creationId xmlns:a16="http://schemas.microsoft.com/office/drawing/2014/main" id="{2183BDAC-AF3F-4C57-BAEB-F74F15DD2F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1435100"/>
            <a:ext cx="22606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5">
            <a:extLst>
              <a:ext uri="{FF2B5EF4-FFF2-40B4-BE49-F238E27FC236}">
                <a16:creationId xmlns:a16="http://schemas.microsoft.com/office/drawing/2014/main" id="{C9C5F965-BF20-4097-9FF5-784638C100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0" y="3263901"/>
            <a:ext cx="254635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7">
            <a:extLst>
              <a:ext uri="{FF2B5EF4-FFF2-40B4-BE49-F238E27FC236}">
                <a16:creationId xmlns:a16="http://schemas.microsoft.com/office/drawing/2014/main" id="{7DAABC21-736D-4025-AA07-1C2B3C76A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1485900"/>
            <a:ext cx="210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(Baking a) Cake</a:t>
            </a:r>
          </a:p>
        </p:txBody>
      </p:sp>
      <p:sp>
        <p:nvSpPr>
          <p:cNvPr id="24581" name="TextBox 8">
            <a:extLst>
              <a:ext uri="{FF2B5EF4-FFF2-40B4-BE49-F238E27FC236}">
                <a16:creationId xmlns:a16="http://schemas.microsoft.com/office/drawing/2014/main" id="{FC79D276-D64A-463C-AB61-7A85C295C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327400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747 Airliner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3CB92-09BE-4BBD-B7C7-34AC58F27C1E}"/>
              </a:ext>
            </a:extLst>
          </p:cNvPr>
          <p:cNvSpPr txBox="1"/>
          <p:nvPr/>
        </p:nvSpPr>
        <p:spPr>
          <a:xfrm>
            <a:off x="1625601" y="139701"/>
            <a:ext cx="9237663" cy="59404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rgbClr val="000000"/>
                </a:solidFill>
                <a:cs typeface="Arial" panose="020B0604020202020204" pitchFamily="34" charset="0"/>
              </a:rPr>
              <a:t>Complex systems</a:t>
            </a:r>
            <a:endParaRPr lang="en-US" altLang="en-US" sz="3200" b="1" i="1">
              <a:solidFill>
                <a:srgbClr val="7F7F7F"/>
              </a:solidFill>
              <a:cs typeface="Arial" panose="020B0604020202020204" pitchFamily="34" charset="0"/>
            </a:endParaRPr>
          </a:p>
          <a:p>
            <a:pPr eaLnBrk="1" hangingPunct="1"/>
            <a:endParaRPr lang="en-US" altLang="en-US" b="1">
              <a:solidFill>
                <a:srgbClr val="00009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Insights From Complexity Science 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(eg, Non-Linear Dynamics)</a:t>
            </a:r>
          </a:p>
          <a:p>
            <a:pPr eaLnBrk="1" hangingPunct="1"/>
            <a:endParaRPr lang="en-US" altLang="en-US" b="1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Simple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Few components,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are achieved in predictable ways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Complicated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Many components, still mostly 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achieved in (mostly) predictable ways</a:t>
            </a:r>
          </a:p>
          <a:p>
            <a:pPr eaLnBrk="1" hangingPunct="1">
              <a:buFontTx/>
              <a:buChar char="-"/>
            </a:pPr>
            <a:endParaRPr lang="en-US" altLang="en-US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>
              <a:buFontTx/>
              <a:buChar char="-"/>
            </a:pPr>
            <a:endParaRPr lang="en-US" altLang="en-US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  <a:cs typeface="Arial" panose="020B0604020202020204" pitchFamily="34" charset="0"/>
              </a:rPr>
              <a:t>• Complex systems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FF"/>
                </a:solidFill>
                <a:cs typeface="Arial" panose="020B0604020202020204" pitchFamily="34" charset="0"/>
              </a:rPr>
              <a:t>Many components, non-linear interactions</a:t>
            </a:r>
          </a:p>
          <a:p>
            <a:pPr eaLnBrk="1" hangingPunct="1">
              <a:buFontTx/>
              <a:buChar char="-"/>
            </a:pPr>
            <a:r>
              <a:rPr lang="en-US" altLang="en-US" sz="1800">
                <a:solidFill>
                  <a:srgbClr val="000000"/>
                </a:solidFill>
                <a:cs typeface="Arial" panose="020B0604020202020204" pitchFamily="34" charset="0"/>
              </a:rPr>
              <a:t>Outcomes are not precisely predictable	</a:t>
            </a:r>
          </a:p>
        </p:txBody>
      </p:sp>
      <p:pic>
        <p:nvPicPr>
          <p:cNvPr id="25602" name="Picture 1">
            <a:extLst>
              <a:ext uri="{FF2B5EF4-FFF2-40B4-BE49-F238E27FC236}">
                <a16:creationId xmlns:a16="http://schemas.microsoft.com/office/drawing/2014/main" id="{A64EED8C-215C-4139-A997-CAD8262883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1435100"/>
            <a:ext cx="22606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5">
            <a:extLst>
              <a:ext uri="{FF2B5EF4-FFF2-40B4-BE49-F238E27FC236}">
                <a16:creationId xmlns:a16="http://schemas.microsoft.com/office/drawing/2014/main" id="{319C8B8E-0CCF-4BA3-8468-D37574E9C1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0" y="3263901"/>
            <a:ext cx="254635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6">
            <a:extLst>
              <a:ext uri="{FF2B5EF4-FFF2-40B4-BE49-F238E27FC236}">
                <a16:creationId xmlns:a16="http://schemas.microsoft.com/office/drawing/2014/main" id="{6B79D2CC-FCB7-4520-B12C-C29E5FBD1B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76" y="4991100"/>
            <a:ext cx="27527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7">
            <a:extLst>
              <a:ext uri="{FF2B5EF4-FFF2-40B4-BE49-F238E27FC236}">
                <a16:creationId xmlns:a16="http://schemas.microsoft.com/office/drawing/2014/main" id="{AF64ACE7-8D73-4445-AEB8-E0F0BE4E6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1485900"/>
            <a:ext cx="210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(Baking a) Cake</a:t>
            </a:r>
          </a:p>
        </p:txBody>
      </p:sp>
      <p:sp>
        <p:nvSpPr>
          <p:cNvPr id="25606" name="TextBox 8">
            <a:extLst>
              <a:ext uri="{FF2B5EF4-FFF2-40B4-BE49-F238E27FC236}">
                <a16:creationId xmlns:a16="http://schemas.microsoft.com/office/drawing/2014/main" id="{EB461865-10A5-49C5-9674-B3A343FDB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3327400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747 Airliner</a:t>
            </a:r>
          </a:p>
        </p:txBody>
      </p:sp>
      <p:sp>
        <p:nvSpPr>
          <p:cNvPr id="25607" name="Rectangle 9">
            <a:extLst>
              <a:ext uri="{FF2B5EF4-FFF2-40B4-BE49-F238E27FC236}">
                <a16:creationId xmlns:a16="http://schemas.microsoft.com/office/drawing/2014/main" id="{4F847DFA-D160-460E-8C0A-233B51B74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4972050"/>
            <a:ext cx="2036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0000"/>
                </a:solidFill>
                <a:cs typeface="Arial" panose="020B0604020202020204" pitchFamily="34" charset="0"/>
              </a:rPr>
              <a:t>Raising a Child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738E6EA-851E-4F26-AD53-18474C084AC0}"/>
  <p:tag name="ISPRING_PROJECT_VERSION" val="9"/>
  <p:tag name="ISPRING_PROJECT_FOLDER_UPDATED" val="1"/>
  <p:tag name="ISPRING_FIRST_PUBLISH" val="1"/>
  <p:tag name="ISPRING_ULTRA_SCORM_COURSE_ID" val="33BDD304-5ADD-4FED-B944-F1805FE82523"/>
  <p:tag name="ISPRING_CMI5_LAUNCH_METHOD" val="any window"/>
  <p:tag name="ISPRINGCLOUDFOLDERID" val="1"/>
  <p:tag name="ISPRINGONLINEFOLDERID" val="1"/>
  <p:tag name="ISPRING_SCORM_RATE_SLIDES" val="0"/>
  <p:tag name="ISPRING_CURRENT_PLAYER_ID" val="universal"/>
  <p:tag name="ISPRING_SCORM_RATE_QUIZZES" val="1"/>
  <p:tag name="ISPRING_SCORM_PASSING_SCORE" val="100.000000"/>
  <p:tag name="ISPRING_SCREEN_RECS_UPDATED" val="C:\Users\remills\Box Sync\Courses\BINF529_Winter2019\Presentations\Session_13\Phylogenetics\"/>
  <p:tag name="ISPRING_RESOURCE_FOLDER" val="C:\Users\remills\Box Sync\Courses\BINF529_Winter2019\Presentations\Session_13\Phylogenetics\"/>
  <p:tag name="ISPRING_PRESENTATION_PATH" val="C:\Users\remills\Box Sync\Courses\BINF529_Winter2019\Presentations\Session_13\Phylogenetics.pptx"/>
  <p:tag name="ISPRING_ULTRA_SCORM_COURCE_TITLE" val="Phylogenetics_13.1_20pts"/>
  <p:tag name="ISPRING_OUTPUT_FOLDER" val="[[&quot;G\bcz{37BE974A-8E82-4344-9460-44740314AC02}&quot;,&quot;C:\\Users\\remills\\Box Sync\\Courses\\BINF529_Winter2019\\SCORM\\Session_13&quot;]]"/>
  <p:tag name="ISPRING_PRESENTATION_TITLE" val="Phylogenetics_13.1_20pts"/>
  <p:tag name="ISPRING_LMS_API_VERSION" val="SCORM 2004 (4th edition)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19746</TotalTime>
  <Words>967</Words>
  <Application>Microsoft Office PowerPoint</Application>
  <PresentationFormat>Widescreen</PresentationFormat>
  <Paragraphs>226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Office Theme</vt:lpstr>
      <vt:lpstr>CorelPhotoPaint.Image.7</vt:lpstr>
      <vt:lpstr>Cellular Simulations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can we simulate a cellular system?</vt:lpstr>
      <vt:lpstr>Agent-Based Modeling: Cellular Automata</vt:lpstr>
      <vt:lpstr>Cellular Automata</vt:lpstr>
      <vt:lpstr>“Game of Life”</vt:lpstr>
      <vt:lpstr>Dynamic Cellular Automata</vt:lpstr>
      <vt:lpstr>SimCell</vt:lpstr>
      <vt:lpstr>SimCell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Phylogenetics_13.1_20pts</dc:title>
  <dc:creator>Hislop, Shona C.</dc:creator>
  <cp:lastModifiedBy>Ryan Mills</cp:lastModifiedBy>
  <cp:revision>815</cp:revision>
  <dcterms:created xsi:type="dcterms:W3CDTF">2011-09-26T19:06:25Z</dcterms:created>
  <dcterms:modified xsi:type="dcterms:W3CDTF">2020-04-13T16:23:03Z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1852405724</vt:i4>
  </property>
  <property fmtid="{D5CDD505-2E9C-101B-9397-08002B2CF9AE}" pid="3" name="_NewReviewCycle">
    <vt:lpwstr/>
  </property>
  <property fmtid="{D5CDD505-2E9C-101B-9397-08002B2CF9AE}" pid="4" name="_EmailSubject">
    <vt:lpwstr>PowerPoint Template</vt:lpwstr>
  </property>
  <property fmtid="{D5CDD505-2E9C-101B-9397-08002B2CF9AE}" pid="5" name="_AuthorEmail">
    <vt:lpwstr>SSTEPHAN@PARTNERS.ORG</vt:lpwstr>
  </property>
  <property fmtid="{D5CDD505-2E9C-101B-9397-08002B2CF9AE}" pid="6" name="_AuthorEmailDisplayName">
    <vt:lpwstr>Stephan, Shona C.</vt:lpwstr>
  </property>
</Properties>
</file>