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29" r:id="rId2"/>
    <p:sldId id="346" r:id="rId3"/>
    <p:sldId id="315" r:id="rId4"/>
    <p:sldId id="316" r:id="rId5"/>
    <p:sldId id="317" r:id="rId6"/>
    <p:sldId id="318" r:id="rId7"/>
    <p:sldId id="319" r:id="rId8"/>
    <p:sldId id="320" r:id="rId9"/>
    <p:sldId id="345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7" r:id="rId23"/>
    <p:sldId id="326" r:id="rId24"/>
    <p:sldId id="327" r:id="rId25"/>
    <p:sldId id="328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21" r:id="rId36"/>
    <p:sldId id="339" r:id="rId37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9568" autoAdjust="0"/>
  </p:normalViewPr>
  <p:slideViewPr>
    <p:cSldViewPr>
      <p:cViewPr varScale="1">
        <p:scale>
          <a:sx n="86" d="100"/>
          <a:sy n="86" d="100"/>
        </p:scale>
        <p:origin x="16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60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77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25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07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17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86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6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01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17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9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0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52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46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36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11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41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0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66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91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66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1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45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20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437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64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592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64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61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8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88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6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70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36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3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Clustering Data</a:t>
            </a:r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partition a set of data into </a:t>
            </a:r>
            <a:r>
              <a:rPr lang="en-US" i="1" dirty="0"/>
              <a:t>K</a:t>
            </a:r>
            <a:r>
              <a:rPr lang="en-US" dirty="0"/>
              <a:t> distinct clusters</a:t>
            </a:r>
          </a:p>
          <a:p>
            <a:r>
              <a:rPr lang="en-US" dirty="0"/>
              <a:t>This is done by first choosing </a:t>
            </a:r>
            <a:r>
              <a:rPr lang="en-US" i="1" dirty="0"/>
              <a:t>K</a:t>
            </a:r>
            <a:r>
              <a:rPr lang="en-US" dirty="0"/>
              <a:t> random “centroids”</a:t>
            </a:r>
          </a:p>
          <a:p>
            <a:pPr lvl="1"/>
            <a:r>
              <a:rPr lang="en-US" dirty="0"/>
              <a:t>This is therefore a </a:t>
            </a:r>
            <a:r>
              <a:rPr lang="en-US" i="1" dirty="0"/>
              <a:t>stochastic</a:t>
            </a:r>
            <a:r>
              <a:rPr lang="en-US" dirty="0"/>
              <a:t> approach</a:t>
            </a:r>
          </a:p>
          <a:p>
            <a:r>
              <a:rPr lang="en-US" dirty="0"/>
              <a:t>Each point/vector is assigned to the nearest centroid and new centroid positions are updated</a:t>
            </a:r>
          </a:p>
          <a:p>
            <a:r>
              <a:rPr lang="en-US" dirty="0"/>
              <a:t>This is continued in an iterative fashion until convergence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</p:spTree>
    <p:extLst>
      <p:ext uri="{BB962C8B-B14F-4D97-AF65-F5344CB8AC3E}">
        <p14:creationId xmlns:p14="http://schemas.microsoft.com/office/powerpoint/2010/main" val="21810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Overview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150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29200" y="4343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62600" y="2895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436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436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14601" y="1230868"/>
            <a:ext cx="719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1. Choose </a:t>
            </a:r>
            <a:r>
              <a:rPr lang="en-US" i="1" dirty="0"/>
              <a:t>K</a:t>
            </a:r>
            <a:r>
              <a:rPr lang="en-US" dirty="0"/>
              <a:t> random points within the search space as initial centroids</a:t>
            </a:r>
          </a:p>
        </p:txBody>
      </p:sp>
    </p:spTree>
    <p:extLst>
      <p:ext uri="{BB962C8B-B14F-4D97-AF65-F5344CB8AC3E}">
        <p14:creationId xmlns:p14="http://schemas.microsoft.com/office/powerpoint/2010/main" val="326805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Overview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150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29200" y="4343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62600" y="2895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436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436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514601" y="1230868"/>
            <a:ext cx="719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1. Choose </a:t>
            </a:r>
            <a:r>
              <a:rPr lang="en-US" i="1" dirty="0"/>
              <a:t>K</a:t>
            </a:r>
            <a:r>
              <a:rPr lang="en-US" dirty="0"/>
              <a:t> random points within the search space as initial centroids</a:t>
            </a:r>
          </a:p>
        </p:txBody>
      </p:sp>
      <p:sp>
        <p:nvSpPr>
          <p:cNvPr id="37" name="Oval 36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Overview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150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29200" y="4343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62600" y="2895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436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436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29001" y="1230868"/>
            <a:ext cx="512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2. Calculate distance of a point to each centroid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264151" y="3028950"/>
            <a:ext cx="238125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73675" y="3041650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57800" y="2578100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d1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5153025" y="2644776"/>
            <a:ext cx="409576" cy="250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5718175" y="3022601"/>
            <a:ext cx="1574800" cy="1114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5050" y="3178175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274065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Overview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150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29200" y="4343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62600" y="28956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436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436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29000" y="1230868"/>
            <a:ext cx="381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3. Assign point to closest centroid</a:t>
            </a:r>
          </a:p>
        </p:txBody>
      </p:sp>
    </p:spTree>
    <p:extLst>
      <p:ext uri="{BB962C8B-B14F-4D97-AF65-F5344CB8AC3E}">
        <p14:creationId xmlns:p14="http://schemas.microsoft.com/office/powerpoint/2010/main" val="310254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Overview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150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29200" y="4343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62600" y="28956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436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436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29000" y="1230868"/>
            <a:ext cx="27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4. Repeat for all points</a:t>
            </a:r>
          </a:p>
        </p:txBody>
      </p:sp>
    </p:spTree>
    <p:extLst>
      <p:ext uri="{BB962C8B-B14F-4D97-AF65-F5344CB8AC3E}">
        <p14:creationId xmlns:p14="http://schemas.microsoft.com/office/powerpoint/2010/main" val="19356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Overview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15000" y="25908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29200" y="43434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62600" y="28956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43600" y="25908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43600" y="28194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29000" y="1230868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5. Calculate new centroid using mean of member points </a:t>
            </a:r>
          </a:p>
        </p:txBody>
      </p:sp>
      <p:sp>
        <p:nvSpPr>
          <p:cNvPr id="2" name="Oval 1"/>
          <p:cNvSpPr/>
          <p:nvPr/>
        </p:nvSpPr>
        <p:spPr>
          <a:xfrm rot="2276980">
            <a:off x="4233690" y="2434506"/>
            <a:ext cx="1752600" cy="2971800"/>
          </a:xfrm>
          <a:prstGeom prst="ellipse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5400000">
            <a:off x="4800600" y="1600200"/>
            <a:ext cx="990600" cy="2209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5400000">
            <a:off x="6553200" y="3276600"/>
            <a:ext cx="1219200" cy="121920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29200" y="41148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098608" y="3639073"/>
            <a:ext cx="152400" cy="15240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124008" y="3540649"/>
            <a:ext cx="10259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232400" y="2600325"/>
            <a:ext cx="152400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257800" y="2501901"/>
            <a:ext cx="10259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105650" y="3806825"/>
            <a:ext cx="152400" cy="1524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131050" y="3708401"/>
            <a:ext cx="10259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07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1" grpId="0"/>
      <p:bldP spid="42" grpId="0" animBg="1"/>
      <p:bldP spid="43" grpId="0"/>
      <p:bldP spid="44" grpId="0" animBg="1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Overview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150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29200" y="4343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62600" y="2895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436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436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29000" y="1230868"/>
            <a:ext cx="414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6. Iterate steps 2-5 until convergence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32400" y="2600325"/>
            <a:ext cx="152400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257800" y="2501901"/>
            <a:ext cx="10259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105650" y="3806825"/>
            <a:ext cx="152400" cy="1524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131050" y="3708401"/>
            <a:ext cx="10259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98608" y="3639073"/>
            <a:ext cx="152400" cy="15240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124008" y="3540649"/>
            <a:ext cx="10259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2559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Overview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15000" y="25908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29200" y="43434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626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43600" y="25908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43600" y="2819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29000" y="1230868"/>
            <a:ext cx="414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6. Iterate steps 2-5 until convergence</a:t>
            </a:r>
          </a:p>
        </p:txBody>
      </p:sp>
      <p:sp>
        <p:nvSpPr>
          <p:cNvPr id="2" name="Oval 1"/>
          <p:cNvSpPr/>
          <p:nvPr/>
        </p:nvSpPr>
        <p:spPr>
          <a:xfrm rot="1439216">
            <a:off x="4220978" y="3052221"/>
            <a:ext cx="1205811" cy="2048956"/>
          </a:xfrm>
          <a:prstGeom prst="ellipse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5400000">
            <a:off x="4800600" y="1676400"/>
            <a:ext cx="990600" cy="2209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5400000">
            <a:off x="6553200" y="3276600"/>
            <a:ext cx="1219200" cy="121920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29200" y="41148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24400" y="3914002"/>
            <a:ext cx="152400" cy="276999"/>
            <a:chOff x="3200400" y="3914001"/>
            <a:chExt cx="152400" cy="276999"/>
          </a:xfrm>
        </p:grpSpPr>
        <p:sp>
          <p:nvSpPr>
            <p:cNvPr id="31" name="Rectangle 30"/>
            <p:cNvSpPr/>
            <p:nvPr/>
          </p:nvSpPr>
          <p:spPr>
            <a:xfrm>
              <a:off x="3200400" y="4012426"/>
              <a:ext cx="152400" cy="15240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25800" y="3914001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32400" y="2618602"/>
            <a:ext cx="152400" cy="276999"/>
            <a:chOff x="3708400" y="2618601"/>
            <a:chExt cx="152400" cy="276999"/>
          </a:xfrm>
        </p:grpSpPr>
        <p:sp>
          <p:nvSpPr>
            <p:cNvPr id="42" name="Rectangle 41"/>
            <p:cNvSpPr/>
            <p:nvPr/>
          </p:nvSpPr>
          <p:spPr>
            <a:xfrm>
              <a:off x="3708400" y="2717026"/>
              <a:ext cx="1524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33800" y="2618601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05650" y="3708401"/>
            <a:ext cx="152400" cy="276999"/>
            <a:chOff x="5581650" y="3708400"/>
            <a:chExt cx="152400" cy="276999"/>
          </a:xfrm>
        </p:grpSpPr>
        <p:sp>
          <p:nvSpPr>
            <p:cNvPr id="44" name="Rectangle 43"/>
            <p:cNvSpPr/>
            <p:nvPr/>
          </p:nvSpPr>
          <p:spPr>
            <a:xfrm>
              <a:off x="5581650" y="3806825"/>
              <a:ext cx="152400" cy="152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07050" y="3708400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862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Overview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150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29200" y="4343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62600" y="2895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436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436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29000" y="1230868"/>
            <a:ext cx="414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6. Iterate steps 2-5 until convergence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724400" y="3914002"/>
            <a:ext cx="152400" cy="276999"/>
            <a:chOff x="3200400" y="3914001"/>
            <a:chExt cx="152400" cy="276999"/>
          </a:xfrm>
        </p:grpSpPr>
        <p:sp>
          <p:nvSpPr>
            <p:cNvPr id="44" name="Rectangle 43"/>
            <p:cNvSpPr/>
            <p:nvPr/>
          </p:nvSpPr>
          <p:spPr>
            <a:xfrm>
              <a:off x="3200400" y="4012426"/>
              <a:ext cx="152400" cy="15240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25800" y="3914001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232400" y="2618602"/>
            <a:ext cx="152400" cy="276999"/>
            <a:chOff x="3708400" y="2618601"/>
            <a:chExt cx="152400" cy="276999"/>
          </a:xfrm>
        </p:grpSpPr>
        <p:sp>
          <p:nvSpPr>
            <p:cNvPr id="47" name="Rectangle 46"/>
            <p:cNvSpPr/>
            <p:nvPr/>
          </p:nvSpPr>
          <p:spPr>
            <a:xfrm>
              <a:off x="3708400" y="2717026"/>
              <a:ext cx="1524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33800" y="2618601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05650" y="3708401"/>
            <a:ext cx="152400" cy="276999"/>
            <a:chOff x="5581650" y="3708400"/>
            <a:chExt cx="152400" cy="276999"/>
          </a:xfrm>
        </p:grpSpPr>
        <p:sp>
          <p:nvSpPr>
            <p:cNvPr id="50" name="Rectangle 49"/>
            <p:cNvSpPr/>
            <p:nvPr/>
          </p:nvSpPr>
          <p:spPr>
            <a:xfrm>
              <a:off x="5581650" y="3806825"/>
              <a:ext cx="152400" cy="152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07050" y="3708400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06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180510-F17F-4755-A146-6968BA626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gain knowledge on choices of </a:t>
            </a:r>
            <a:r>
              <a:rPr lang="en-US" i="1" dirty="0"/>
              <a:t>k</a:t>
            </a:r>
            <a:r>
              <a:rPr lang="en-US" dirty="0"/>
              <a:t> (number of clusters)</a:t>
            </a:r>
          </a:p>
          <a:p>
            <a:r>
              <a:rPr lang="en-US" dirty="0"/>
              <a:t>To learn about k-means and DBSCAN </a:t>
            </a:r>
            <a:r>
              <a:rPr lang="en-US"/>
              <a:t>clustering approaches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3BBA6-C033-4654-8093-5AAA2D73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119848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Overview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15000" y="25908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29200" y="43434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626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43600" y="25908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43600" y="2819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29000" y="1230868"/>
            <a:ext cx="414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6. Iterate steps 2-5 until convergence</a:t>
            </a:r>
          </a:p>
        </p:txBody>
      </p:sp>
      <p:sp>
        <p:nvSpPr>
          <p:cNvPr id="38" name="Oval 37"/>
          <p:cNvSpPr/>
          <p:nvPr/>
        </p:nvSpPr>
        <p:spPr>
          <a:xfrm rot="5400000">
            <a:off x="6553200" y="3276600"/>
            <a:ext cx="1219200" cy="1219200"/>
          </a:xfrm>
          <a:prstGeom prst="ellipse">
            <a:avLst/>
          </a:prstGeom>
          <a:solidFill>
            <a:srgbClr val="0000FF">
              <a:alpha val="10000"/>
            </a:srgbClr>
          </a:solidFill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29200" y="41148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 rot="1439216">
            <a:off x="4132185" y="3683743"/>
            <a:ext cx="1205811" cy="1323086"/>
          </a:xfrm>
          <a:prstGeom prst="ellipse">
            <a:avLst/>
          </a:prstGeom>
          <a:solidFill>
            <a:srgbClr val="008000">
              <a:alpha val="10000"/>
            </a:srgbClr>
          </a:solidFill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5400000">
            <a:off x="4817880" y="1771440"/>
            <a:ext cx="990600" cy="2209800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26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Choosing the right </a:t>
            </a:r>
            <a:r>
              <a:rPr lang="en-US" i="1" dirty="0"/>
              <a:t>K</a:t>
            </a:r>
            <a:r>
              <a:rPr lang="en-US" dirty="0"/>
              <a:t> value is crucial to properly partitioning your data</a:t>
            </a:r>
          </a:p>
          <a:p>
            <a:r>
              <a:rPr lang="en-US" dirty="0"/>
              <a:t>It can be assigned using prior knowledge of the system, or can be inferred from the data itself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K is Important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92" y="3613666"/>
            <a:ext cx="3169008" cy="23622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3613666"/>
            <a:ext cx="3169008" cy="2362200"/>
          </a:xfrm>
          <a:prstGeom prst="rect">
            <a:avLst/>
          </a:prstGeom>
        </p:spPr>
      </p:pic>
      <p:sp>
        <p:nvSpPr>
          <p:cNvPr id="72" name="Right Arrow 71"/>
          <p:cNvSpPr/>
          <p:nvPr/>
        </p:nvSpPr>
        <p:spPr>
          <a:xfrm>
            <a:off x="5943600" y="4070866"/>
            <a:ext cx="304800" cy="990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581401" y="3200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K=3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260992" y="3200400"/>
            <a:ext cx="54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K=4</a:t>
            </a:r>
          </a:p>
        </p:txBody>
      </p:sp>
    </p:spTree>
    <p:extLst>
      <p:ext uri="{BB962C8B-B14F-4D97-AF65-F5344CB8AC3E}">
        <p14:creationId xmlns:p14="http://schemas.microsoft.com/office/powerpoint/2010/main" val="240211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76600" y="990600"/>
            <a:ext cx="51054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Clusters that do not form round shapes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K-means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4200" y="1524000"/>
            <a:ext cx="2438400" cy="22860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>
            <a:spLocks noChangeAspect="1"/>
          </p:cNvSpPr>
          <p:nvPr/>
        </p:nvSpPr>
        <p:spPr>
          <a:xfrm>
            <a:off x="3571876" y="232057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810001" y="23526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733801" y="18954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657614" y="20478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3724276" y="216817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962401" y="201577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4657726" y="2133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657739" y="2362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191001" y="2133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4733939" y="2514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4200526" y="22860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352926" y="2133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343401" y="24384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4038601" y="178717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4800601" y="2209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3648076" y="254917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257676" y="27432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3810014" y="247297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3648076" y="277777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3810014" y="277777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3733814" y="28956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962414" y="29718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191014" y="29718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4343414" y="300637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4495801" y="2362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4876801" y="2590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5019676" y="28194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019676" y="26670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4953001" y="2514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4953001" y="2362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4876801" y="2743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810126" y="2362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4352926" y="22860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ontent Placeholder 1"/>
          <p:cNvSpPr txBox="1">
            <a:spLocks/>
          </p:cNvSpPr>
          <p:nvPr/>
        </p:nvSpPr>
        <p:spPr>
          <a:xfrm>
            <a:off x="3352800" y="3877560"/>
            <a:ext cx="64770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Clusters that have a different data density/spread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6096000" y="2286000"/>
            <a:ext cx="304800" cy="990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3886201" y="18192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4191001" y="182881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4038601" y="160021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4867276" y="2962276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4791076" y="3124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 noChangeAspect="1"/>
          </p:cNvSpPr>
          <p:nvPr/>
        </p:nvSpPr>
        <p:spPr>
          <a:xfrm>
            <a:off x="5029201" y="2971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 noChangeAspect="1"/>
          </p:cNvSpPr>
          <p:nvPr/>
        </p:nvSpPr>
        <p:spPr>
          <a:xfrm>
            <a:off x="4505326" y="2200276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 noChangeAspect="1"/>
          </p:cNvSpPr>
          <p:nvPr/>
        </p:nvSpPr>
        <p:spPr>
          <a:xfrm>
            <a:off x="3810014" y="205741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4191001" y="16764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>
            <a:off x="4410076" y="18288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4638676" y="18288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>
            <a:spLocks noChangeAspect="1"/>
          </p:cNvSpPr>
          <p:nvPr/>
        </p:nvSpPr>
        <p:spPr>
          <a:xfrm>
            <a:off x="4343401" y="16764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>
            <a:off x="4572001" y="16764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4419601" y="15240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657601" y="24288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3810001" y="26574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3962401" y="27432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4114801" y="28194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410076" y="28194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4562476" y="29718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4572001" y="28194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>
            <a:spLocks noChangeAspect="1"/>
          </p:cNvSpPr>
          <p:nvPr/>
        </p:nvSpPr>
        <p:spPr>
          <a:xfrm>
            <a:off x="4953001" y="3124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4953001" y="3276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>
            <a:spLocks noChangeAspect="1"/>
          </p:cNvSpPr>
          <p:nvPr/>
        </p:nvSpPr>
        <p:spPr>
          <a:xfrm>
            <a:off x="4724401" y="3352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>
            <a:spLocks noChangeAspect="1"/>
          </p:cNvSpPr>
          <p:nvPr/>
        </p:nvSpPr>
        <p:spPr>
          <a:xfrm>
            <a:off x="4876801" y="34290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>
            <a:spLocks noChangeAspect="1"/>
          </p:cNvSpPr>
          <p:nvPr/>
        </p:nvSpPr>
        <p:spPr>
          <a:xfrm>
            <a:off x="4648201" y="32004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>
            <a:spLocks noChangeAspect="1"/>
          </p:cNvSpPr>
          <p:nvPr/>
        </p:nvSpPr>
        <p:spPr>
          <a:xfrm>
            <a:off x="4562476" y="3352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>
            <a:spLocks noChangeAspect="1"/>
          </p:cNvSpPr>
          <p:nvPr/>
        </p:nvSpPr>
        <p:spPr>
          <a:xfrm>
            <a:off x="4648201" y="3505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>
            <a:spLocks noChangeAspect="1"/>
          </p:cNvSpPr>
          <p:nvPr/>
        </p:nvSpPr>
        <p:spPr>
          <a:xfrm>
            <a:off x="4419601" y="32004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>
            <a:off x="4419601" y="3352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>
            <a:spLocks noChangeAspect="1"/>
          </p:cNvSpPr>
          <p:nvPr/>
        </p:nvSpPr>
        <p:spPr>
          <a:xfrm>
            <a:off x="4419601" y="3505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>
            <a:spLocks noChangeAspect="1"/>
          </p:cNvSpPr>
          <p:nvPr/>
        </p:nvSpPr>
        <p:spPr>
          <a:xfrm>
            <a:off x="4267201" y="34290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>
            <a:spLocks noChangeAspect="1"/>
          </p:cNvSpPr>
          <p:nvPr/>
        </p:nvSpPr>
        <p:spPr>
          <a:xfrm>
            <a:off x="4267201" y="3276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>
            <a:spLocks noChangeAspect="1"/>
          </p:cNvSpPr>
          <p:nvPr/>
        </p:nvSpPr>
        <p:spPr>
          <a:xfrm>
            <a:off x="5095876" y="2514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>
            <a:spLocks noChangeAspect="1"/>
          </p:cNvSpPr>
          <p:nvPr/>
        </p:nvSpPr>
        <p:spPr>
          <a:xfrm>
            <a:off x="5181601" y="26670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>
            <a:off x="5172076" y="2886076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>
            <a:off x="5105401" y="3124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1" name="Group 220"/>
          <p:cNvGrpSpPr/>
          <p:nvPr/>
        </p:nvGrpSpPr>
        <p:grpSpPr>
          <a:xfrm>
            <a:off x="6858000" y="1524000"/>
            <a:ext cx="2438400" cy="2286000"/>
            <a:chOff x="2133600" y="1925320"/>
            <a:chExt cx="4724400" cy="3505200"/>
          </a:xfrm>
        </p:grpSpPr>
        <p:cxnSp>
          <p:nvCxnSpPr>
            <p:cNvPr id="222" name="Straight Connector 221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Oval 223"/>
          <p:cNvSpPr>
            <a:spLocks noChangeAspect="1"/>
          </p:cNvSpPr>
          <p:nvPr/>
        </p:nvSpPr>
        <p:spPr>
          <a:xfrm>
            <a:off x="7305676" y="232057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>
            <a:spLocks noChangeAspect="1"/>
          </p:cNvSpPr>
          <p:nvPr/>
        </p:nvSpPr>
        <p:spPr>
          <a:xfrm>
            <a:off x="7543801" y="23526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>
            <a:off x="7467601" y="18954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>
            <a:spLocks noChangeAspect="1"/>
          </p:cNvSpPr>
          <p:nvPr/>
        </p:nvSpPr>
        <p:spPr>
          <a:xfrm>
            <a:off x="7391414" y="20478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>
            <a:spLocks noChangeAspect="1"/>
          </p:cNvSpPr>
          <p:nvPr/>
        </p:nvSpPr>
        <p:spPr>
          <a:xfrm>
            <a:off x="7458076" y="216817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>
            <a:spLocks noChangeAspect="1"/>
          </p:cNvSpPr>
          <p:nvPr/>
        </p:nvSpPr>
        <p:spPr>
          <a:xfrm>
            <a:off x="7696201" y="201577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>
            <a:spLocks noChangeAspect="1"/>
          </p:cNvSpPr>
          <p:nvPr/>
        </p:nvSpPr>
        <p:spPr>
          <a:xfrm>
            <a:off x="8391526" y="2133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8391539" y="2362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7924801" y="2133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8467739" y="2514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7934326" y="22860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>
            <a:spLocks noChangeAspect="1"/>
          </p:cNvSpPr>
          <p:nvPr/>
        </p:nvSpPr>
        <p:spPr>
          <a:xfrm>
            <a:off x="8086726" y="2133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>
            <a:spLocks noChangeAspect="1"/>
          </p:cNvSpPr>
          <p:nvPr/>
        </p:nvSpPr>
        <p:spPr>
          <a:xfrm>
            <a:off x="8077201" y="24384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>
            <a:spLocks noChangeAspect="1"/>
          </p:cNvSpPr>
          <p:nvPr/>
        </p:nvSpPr>
        <p:spPr>
          <a:xfrm>
            <a:off x="7772401" y="178717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>
            <a:spLocks noChangeAspect="1"/>
          </p:cNvSpPr>
          <p:nvPr/>
        </p:nvSpPr>
        <p:spPr>
          <a:xfrm>
            <a:off x="8534401" y="2209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Oval 238"/>
          <p:cNvSpPr>
            <a:spLocks noChangeAspect="1"/>
          </p:cNvSpPr>
          <p:nvPr/>
        </p:nvSpPr>
        <p:spPr>
          <a:xfrm>
            <a:off x="7381876" y="254917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>
            <a:spLocks noChangeAspect="1"/>
          </p:cNvSpPr>
          <p:nvPr/>
        </p:nvSpPr>
        <p:spPr>
          <a:xfrm>
            <a:off x="7991476" y="27432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>
            <a:spLocks noChangeAspect="1"/>
          </p:cNvSpPr>
          <p:nvPr/>
        </p:nvSpPr>
        <p:spPr>
          <a:xfrm>
            <a:off x="7543814" y="247297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>
            <a:spLocks noChangeAspect="1"/>
          </p:cNvSpPr>
          <p:nvPr/>
        </p:nvSpPr>
        <p:spPr>
          <a:xfrm>
            <a:off x="7381876" y="277777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>
            <a:spLocks noChangeAspect="1"/>
          </p:cNvSpPr>
          <p:nvPr/>
        </p:nvSpPr>
        <p:spPr>
          <a:xfrm>
            <a:off x="7543814" y="277777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>
            <a:spLocks noChangeAspect="1"/>
          </p:cNvSpPr>
          <p:nvPr/>
        </p:nvSpPr>
        <p:spPr>
          <a:xfrm>
            <a:off x="7467614" y="28956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>
            <a:spLocks noChangeAspect="1"/>
          </p:cNvSpPr>
          <p:nvPr/>
        </p:nvSpPr>
        <p:spPr>
          <a:xfrm>
            <a:off x="7696214" y="29718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>
            <a:spLocks noChangeAspect="1"/>
          </p:cNvSpPr>
          <p:nvPr/>
        </p:nvSpPr>
        <p:spPr>
          <a:xfrm>
            <a:off x="7924814" y="29718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>
            <a:spLocks noChangeAspect="1"/>
          </p:cNvSpPr>
          <p:nvPr/>
        </p:nvSpPr>
        <p:spPr>
          <a:xfrm>
            <a:off x="8077214" y="300637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>
            <a:spLocks noChangeAspect="1"/>
          </p:cNvSpPr>
          <p:nvPr/>
        </p:nvSpPr>
        <p:spPr>
          <a:xfrm>
            <a:off x="8229601" y="2362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>
            <a:spLocks noChangeAspect="1"/>
          </p:cNvSpPr>
          <p:nvPr/>
        </p:nvSpPr>
        <p:spPr>
          <a:xfrm>
            <a:off x="8610601" y="2590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>
            <a:spLocks noChangeAspect="1"/>
          </p:cNvSpPr>
          <p:nvPr/>
        </p:nvSpPr>
        <p:spPr>
          <a:xfrm>
            <a:off x="8753476" y="28194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>
            <a:spLocks noChangeAspect="1"/>
          </p:cNvSpPr>
          <p:nvPr/>
        </p:nvSpPr>
        <p:spPr>
          <a:xfrm>
            <a:off x="8753476" y="26670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>
            <a:spLocks noChangeAspect="1"/>
          </p:cNvSpPr>
          <p:nvPr/>
        </p:nvSpPr>
        <p:spPr>
          <a:xfrm>
            <a:off x="8686801" y="2514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>
            <a:spLocks noChangeAspect="1"/>
          </p:cNvSpPr>
          <p:nvPr/>
        </p:nvSpPr>
        <p:spPr>
          <a:xfrm>
            <a:off x="8686801" y="2362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>
            <a:spLocks noChangeAspect="1"/>
          </p:cNvSpPr>
          <p:nvPr/>
        </p:nvSpPr>
        <p:spPr>
          <a:xfrm>
            <a:off x="8610601" y="2743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>
            <a:spLocks noChangeAspect="1"/>
          </p:cNvSpPr>
          <p:nvPr/>
        </p:nvSpPr>
        <p:spPr>
          <a:xfrm>
            <a:off x="8543926" y="2362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>
            <a:spLocks noChangeAspect="1"/>
          </p:cNvSpPr>
          <p:nvPr/>
        </p:nvSpPr>
        <p:spPr>
          <a:xfrm>
            <a:off x="8086726" y="22860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>
            <a:spLocks noChangeAspect="1"/>
          </p:cNvSpPr>
          <p:nvPr/>
        </p:nvSpPr>
        <p:spPr>
          <a:xfrm>
            <a:off x="7620001" y="18192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>
            <a:spLocks noChangeAspect="1"/>
          </p:cNvSpPr>
          <p:nvPr/>
        </p:nvSpPr>
        <p:spPr>
          <a:xfrm>
            <a:off x="7924801" y="182881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>
            <a:spLocks noChangeAspect="1"/>
          </p:cNvSpPr>
          <p:nvPr/>
        </p:nvSpPr>
        <p:spPr>
          <a:xfrm>
            <a:off x="7772401" y="160021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>
            <a:spLocks noChangeAspect="1"/>
          </p:cNvSpPr>
          <p:nvPr/>
        </p:nvSpPr>
        <p:spPr>
          <a:xfrm>
            <a:off x="8601076" y="2962276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>
            <a:spLocks noChangeAspect="1"/>
          </p:cNvSpPr>
          <p:nvPr/>
        </p:nvSpPr>
        <p:spPr>
          <a:xfrm>
            <a:off x="8524876" y="3124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>
            <a:spLocks noChangeAspect="1"/>
          </p:cNvSpPr>
          <p:nvPr/>
        </p:nvSpPr>
        <p:spPr>
          <a:xfrm>
            <a:off x="8763001" y="2971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>
            <a:spLocks noChangeAspect="1"/>
          </p:cNvSpPr>
          <p:nvPr/>
        </p:nvSpPr>
        <p:spPr>
          <a:xfrm>
            <a:off x="8239126" y="2200276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>
            <a:spLocks noChangeAspect="1"/>
          </p:cNvSpPr>
          <p:nvPr/>
        </p:nvSpPr>
        <p:spPr>
          <a:xfrm>
            <a:off x="7543814" y="2057414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>
            <a:spLocks noChangeAspect="1"/>
          </p:cNvSpPr>
          <p:nvPr/>
        </p:nvSpPr>
        <p:spPr>
          <a:xfrm>
            <a:off x="7924801" y="16764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>
            <a:spLocks noChangeAspect="1"/>
          </p:cNvSpPr>
          <p:nvPr/>
        </p:nvSpPr>
        <p:spPr>
          <a:xfrm>
            <a:off x="8143876" y="18288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>
            <a:spLocks noChangeAspect="1"/>
          </p:cNvSpPr>
          <p:nvPr/>
        </p:nvSpPr>
        <p:spPr>
          <a:xfrm>
            <a:off x="8372476" y="18288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>
            <a:spLocks noChangeAspect="1"/>
          </p:cNvSpPr>
          <p:nvPr/>
        </p:nvSpPr>
        <p:spPr>
          <a:xfrm>
            <a:off x="8077201" y="16764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>
            <a:spLocks noChangeAspect="1"/>
          </p:cNvSpPr>
          <p:nvPr/>
        </p:nvSpPr>
        <p:spPr>
          <a:xfrm>
            <a:off x="8305801" y="16764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>
            <a:spLocks noChangeAspect="1"/>
          </p:cNvSpPr>
          <p:nvPr/>
        </p:nvSpPr>
        <p:spPr>
          <a:xfrm>
            <a:off x="8153401" y="15240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>
            <a:spLocks noChangeAspect="1"/>
          </p:cNvSpPr>
          <p:nvPr/>
        </p:nvSpPr>
        <p:spPr>
          <a:xfrm>
            <a:off x="7391401" y="24288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>
            <a:spLocks noChangeAspect="1"/>
          </p:cNvSpPr>
          <p:nvPr/>
        </p:nvSpPr>
        <p:spPr>
          <a:xfrm>
            <a:off x="7543801" y="26574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>
            <a:spLocks noChangeAspect="1"/>
          </p:cNvSpPr>
          <p:nvPr/>
        </p:nvSpPr>
        <p:spPr>
          <a:xfrm>
            <a:off x="7696201" y="27432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>
            <a:spLocks noChangeAspect="1"/>
          </p:cNvSpPr>
          <p:nvPr/>
        </p:nvSpPr>
        <p:spPr>
          <a:xfrm>
            <a:off x="7848601" y="28194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>
            <a:spLocks noChangeAspect="1"/>
          </p:cNvSpPr>
          <p:nvPr/>
        </p:nvSpPr>
        <p:spPr>
          <a:xfrm>
            <a:off x="8143876" y="28194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>
            <a:spLocks noChangeAspect="1"/>
          </p:cNvSpPr>
          <p:nvPr/>
        </p:nvSpPr>
        <p:spPr>
          <a:xfrm>
            <a:off x="8296276" y="29718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>
            <a:spLocks noChangeAspect="1"/>
          </p:cNvSpPr>
          <p:nvPr/>
        </p:nvSpPr>
        <p:spPr>
          <a:xfrm>
            <a:off x="8305801" y="281940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>
            <a:spLocks noChangeAspect="1"/>
          </p:cNvSpPr>
          <p:nvPr/>
        </p:nvSpPr>
        <p:spPr>
          <a:xfrm>
            <a:off x="8686801" y="3124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>
            <a:spLocks noChangeAspect="1"/>
          </p:cNvSpPr>
          <p:nvPr/>
        </p:nvSpPr>
        <p:spPr>
          <a:xfrm>
            <a:off x="8686801" y="3276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>
            <a:spLocks noChangeAspect="1"/>
          </p:cNvSpPr>
          <p:nvPr/>
        </p:nvSpPr>
        <p:spPr>
          <a:xfrm>
            <a:off x="8458201" y="3352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>
            <a:spLocks noChangeAspect="1"/>
          </p:cNvSpPr>
          <p:nvPr/>
        </p:nvSpPr>
        <p:spPr>
          <a:xfrm>
            <a:off x="8610601" y="34290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>
            <a:spLocks noChangeAspect="1"/>
          </p:cNvSpPr>
          <p:nvPr/>
        </p:nvSpPr>
        <p:spPr>
          <a:xfrm>
            <a:off x="8382001" y="32004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>
            <a:spLocks noChangeAspect="1"/>
          </p:cNvSpPr>
          <p:nvPr/>
        </p:nvSpPr>
        <p:spPr>
          <a:xfrm>
            <a:off x="8296276" y="3352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>
            <a:spLocks noChangeAspect="1"/>
          </p:cNvSpPr>
          <p:nvPr/>
        </p:nvSpPr>
        <p:spPr>
          <a:xfrm>
            <a:off x="8382001" y="3505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>
            <a:spLocks noChangeAspect="1"/>
          </p:cNvSpPr>
          <p:nvPr/>
        </p:nvSpPr>
        <p:spPr>
          <a:xfrm>
            <a:off x="8153401" y="32004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>
            <a:spLocks noChangeAspect="1"/>
          </p:cNvSpPr>
          <p:nvPr/>
        </p:nvSpPr>
        <p:spPr>
          <a:xfrm>
            <a:off x="8153401" y="3352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>
            <a:spLocks noChangeAspect="1"/>
          </p:cNvSpPr>
          <p:nvPr/>
        </p:nvSpPr>
        <p:spPr>
          <a:xfrm>
            <a:off x="8153401" y="3505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>
            <a:spLocks noChangeAspect="1"/>
          </p:cNvSpPr>
          <p:nvPr/>
        </p:nvSpPr>
        <p:spPr>
          <a:xfrm>
            <a:off x="8001001" y="34290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>
            <a:spLocks noChangeAspect="1"/>
          </p:cNvSpPr>
          <p:nvPr/>
        </p:nvSpPr>
        <p:spPr>
          <a:xfrm>
            <a:off x="8001001" y="3276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>
            <a:spLocks noChangeAspect="1"/>
          </p:cNvSpPr>
          <p:nvPr/>
        </p:nvSpPr>
        <p:spPr>
          <a:xfrm>
            <a:off x="8829676" y="2514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>
            <a:spLocks noChangeAspect="1"/>
          </p:cNvSpPr>
          <p:nvPr/>
        </p:nvSpPr>
        <p:spPr>
          <a:xfrm>
            <a:off x="8915401" y="26670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>
            <a:spLocks noChangeAspect="1"/>
          </p:cNvSpPr>
          <p:nvPr/>
        </p:nvSpPr>
        <p:spPr>
          <a:xfrm>
            <a:off x="8905876" y="2886076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>
            <a:spLocks noChangeAspect="1"/>
          </p:cNvSpPr>
          <p:nvPr/>
        </p:nvSpPr>
        <p:spPr>
          <a:xfrm>
            <a:off x="8839201" y="3124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 rot="10800000">
            <a:off x="7239000" y="1219200"/>
            <a:ext cx="1295400" cy="1981200"/>
          </a:xfrm>
          <a:prstGeom prst="ellipse">
            <a:avLst/>
          </a:prstGeom>
          <a:solidFill>
            <a:srgbClr val="0000FF">
              <a:alpha val="10000"/>
            </a:srgbClr>
          </a:solidFill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97" name="Oval 296"/>
          <p:cNvSpPr/>
          <p:nvPr/>
        </p:nvSpPr>
        <p:spPr>
          <a:xfrm rot="10800000">
            <a:off x="7772400" y="1752600"/>
            <a:ext cx="1295400" cy="1981200"/>
          </a:xfrm>
          <a:prstGeom prst="ellipse">
            <a:avLst/>
          </a:prstGeom>
          <a:solidFill>
            <a:srgbClr val="008000">
              <a:alpha val="10000"/>
            </a:srgbClr>
          </a:solidFill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grpSp>
        <p:nvGrpSpPr>
          <p:cNvPr id="298" name="Group 297"/>
          <p:cNvGrpSpPr/>
          <p:nvPr/>
        </p:nvGrpSpPr>
        <p:grpSpPr>
          <a:xfrm>
            <a:off x="3124200" y="4343400"/>
            <a:ext cx="2438400" cy="2286000"/>
            <a:chOff x="2133600" y="1925320"/>
            <a:chExt cx="4724400" cy="3505200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Oval 300"/>
          <p:cNvSpPr>
            <a:spLocks noChangeAspect="1"/>
          </p:cNvSpPr>
          <p:nvPr/>
        </p:nvSpPr>
        <p:spPr>
          <a:xfrm>
            <a:off x="3409951" y="50958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>
            <a:spLocks noChangeAspect="1"/>
          </p:cNvSpPr>
          <p:nvPr/>
        </p:nvSpPr>
        <p:spPr>
          <a:xfrm>
            <a:off x="3648076" y="51720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>
            <a:spLocks noChangeAspect="1"/>
          </p:cNvSpPr>
          <p:nvPr/>
        </p:nvSpPr>
        <p:spPr>
          <a:xfrm>
            <a:off x="3571876" y="478155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>
            <a:spLocks noChangeAspect="1"/>
          </p:cNvSpPr>
          <p:nvPr/>
        </p:nvSpPr>
        <p:spPr>
          <a:xfrm>
            <a:off x="3495689" y="493395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>
            <a:spLocks noChangeAspect="1"/>
          </p:cNvSpPr>
          <p:nvPr/>
        </p:nvSpPr>
        <p:spPr>
          <a:xfrm>
            <a:off x="3562351" y="5054249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>
            <a:spLocks noChangeAspect="1"/>
          </p:cNvSpPr>
          <p:nvPr/>
        </p:nvSpPr>
        <p:spPr>
          <a:xfrm>
            <a:off x="3800476" y="4901849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>
            <a:spLocks noChangeAspect="1"/>
          </p:cNvSpPr>
          <p:nvPr/>
        </p:nvSpPr>
        <p:spPr>
          <a:xfrm>
            <a:off x="3505201" y="5410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>
            <a:spLocks noChangeAspect="1"/>
          </p:cNvSpPr>
          <p:nvPr/>
        </p:nvSpPr>
        <p:spPr>
          <a:xfrm>
            <a:off x="3505214" y="5638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/>
          <p:cNvSpPr>
            <a:spLocks noChangeAspect="1"/>
          </p:cNvSpPr>
          <p:nvPr/>
        </p:nvSpPr>
        <p:spPr>
          <a:xfrm>
            <a:off x="3724276" y="5410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/>
          <p:cNvSpPr>
            <a:spLocks noChangeAspect="1"/>
          </p:cNvSpPr>
          <p:nvPr/>
        </p:nvSpPr>
        <p:spPr>
          <a:xfrm>
            <a:off x="3648076" y="5791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>
            <a:spLocks noChangeAspect="1"/>
          </p:cNvSpPr>
          <p:nvPr/>
        </p:nvSpPr>
        <p:spPr>
          <a:xfrm>
            <a:off x="3343276" y="5410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/>
          <p:cNvSpPr>
            <a:spLocks noChangeAspect="1"/>
          </p:cNvSpPr>
          <p:nvPr/>
        </p:nvSpPr>
        <p:spPr>
          <a:xfrm>
            <a:off x="3876676" y="4673249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>
            <a:spLocks noChangeAspect="1"/>
          </p:cNvSpPr>
          <p:nvPr/>
        </p:nvSpPr>
        <p:spPr>
          <a:xfrm>
            <a:off x="3648076" y="54864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Oval 324"/>
          <p:cNvSpPr>
            <a:spLocks noChangeAspect="1"/>
          </p:cNvSpPr>
          <p:nvPr/>
        </p:nvSpPr>
        <p:spPr>
          <a:xfrm>
            <a:off x="3343276" y="5638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>
            <a:spLocks noChangeAspect="1"/>
          </p:cNvSpPr>
          <p:nvPr/>
        </p:nvSpPr>
        <p:spPr>
          <a:xfrm>
            <a:off x="3800476" y="5638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>
            <a:spLocks noChangeAspect="1"/>
          </p:cNvSpPr>
          <p:nvPr/>
        </p:nvSpPr>
        <p:spPr>
          <a:xfrm>
            <a:off x="3657601" y="5638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>
            <a:spLocks noChangeAspect="1"/>
          </p:cNvSpPr>
          <p:nvPr/>
        </p:nvSpPr>
        <p:spPr>
          <a:xfrm>
            <a:off x="3495676" y="5791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/>
          <p:cNvSpPr>
            <a:spLocks noChangeAspect="1"/>
          </p:cNvSpPr>
          <p:nvPr/>
        </p:nvSpPr>
        <p:spPr>
          <a:xfrm>
            <a:off x="3724276" y="470535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/>
          <p:cNvSpPr>
            <a:spLocks noChangeAspect="1"/>
          </p:cNvSpPr>
          <p:nvPr/>
        </p:nvSpPr>
        <p:spPr>
          <a:xfrm>
            <a:off x="3409951" y="48672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/>
          <p:cNvSpPr>
            <a:spLocks noChangeAspect="1"/>
          </p:cNvSpPr>
          <p:nvPr/>
        </p:nvSpPr>
        <p:spPr>
          <a:xfrm>
            <a:off x="3343276" y="50196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>
            <a:spLocks noChangeAspect="1"/>
          </p:cNvSpPr>
          <p:nvPr/>
        </p:nvSpPr>
        <p:spPr>
          <a:xfrm>
            <a:off x="3352801" y="5476876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>
            <a:spLocks noChangeAspect="1"/>
          </p:cNvSpPr>
          <p:nvPr/>
        </p:nvSpPr>
        <p:spPr>
          <a:xfrm>
            <a:off x="3648089" y="4943489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>
            <a:spLocks noChangeAspect="1"/>
          </p:cNvSpPr>
          <p:nvPr/>
        </p:nvSpPr>
        <p:spPr>
          <a:xfrm>
            <a:off x="3486151" y="47148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>
            <a:spLocks noChangeAspect="1"/>
          </p:cNvSpPr>
          <p:nvPr/>
        </p:nvSpPr>
        <p:spPr>
          <a:xfrm>
            <a:off x="3724276" y="47910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>
            <a:spLocks noChangeAspect="1"/>
          </p:cNvSpPr>
          <p:nvPr/>
        </p:nvSpPr>
        <p:spPr>
          <a:xfrm>
            <a:off x="3571876" y="46386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>
            <a:spLocks noChangeAspect="1"/>
          </p:cNvSpPr>
          <p:nvPr/>
        </p:nvSpPr>
        <p:spPr>
          <a:xfrm>
            <a:off x="3724276" y="50958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>
            <a:spLocks noChangeAspect="1"/>
          </p:cNvSpPr>
          <p:nvPr/>
        </p:nvSpPr>
        <p:spPr>
          <a:xfrm>
            <a:off x="3876676" y="50196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>
            <a:spLocks noChangeAspect="1"/>
          </p:cNvSpPr>
          <p:nvPr/>
        </p:nvSpPr>
        <p:spPr>
          <a:xfrm>
            <a:off x="3876676" y="47910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>
            <a:spLocks noChangeAspect="1"/>
          </p:cNvSpPr>
          <p:nvPr/>
        </p:nvSpPr>
        <p:spPr>
          <a:xfrm>
            <a:off x="3657601" y="5562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>
            <a:spLocks noChangeAspect="1"/>
          </p:cNvSpPr>
          <p:nvPr/>
        </p:nvSpPr>
        <p:spPr>
          <a:xfrm>
            <a:off x="3657614" y="5791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>
            <a:spLocks noChangeAspect="1"/>
          </p:cNvSpPr>
          <p:nvPr/>
        </p:nvSpPr>
        <p:spPr>
          <a:xfrm>
            <a:off x="3876676" y="5562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>
            <a:spLocks noChangeAspect="1"/>
          </p:cNvSpPr>
          <p:nvPr/>
        </p:nvSpPr>
        <p:spPr>
          <a:xfrm>
            <a:off x="3800476" y="5943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>
            <a:spLocks noChangeAspect="1"/>
          </p:cNvSpPr>
          <p:nvPr/>
        </p:nvSpPr>
        <p:spPr>
          <a:xfrm>
            <a:off x="3495676" y="5562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>
            <a:spLocks noChangeAspect="1"/>
          </p:cNvSpPr>
          <p:nvPr/>
        </p:nvSpPr>
        <p:spPr>
          <a:xfrm>
            <a:off x="3800476" y="5638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Oval 376"/>
          <p:cNvSpPr>
            <a:spLocks noChangeAspect="1"/>
          </p:cNvSpPr>
          <p:nvPr/>
        </p:nvSpPr>
        <p:spPr>
          <a:xfrm>
            <a:off x="3495676" y="5791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>
            <a:spLocks noChangeAspect="1"/>
          </p:cNvSpPr>
          <p:nvPr/>
        </p:nvSpPr>
        <p:spPr>
          <a:xfrm>
            <a:off x="3952876" y="5791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>
            <a:spLocks noChangeAspect="1"/>
          </p:cNvSpPr>
          <p:nvPr/>
        </p:nvSpPr>
        <p:spPr>
          <a:xfrm>
            <a:off x="3810001" y="5791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>
            <a:spLocks noChangeAspect="1"/>
          </p:cNvSpPr>
          <p:nvPr/>
        </p:nvSpPr>
        <p:spPr>
          <a:xfrm>
            <a:off x="3648076" y="5943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/>
          <p:cNvSpPr>
            <a:spLocks noChangeAspect="1"/>
          </p:cNvSpPr>
          <p:nvPr/>
        </p:nvSpPr>
        <p:spPr>
          <a:xfrm>
            <a:off x="3505201" y="5629276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/>
          <p:cNvSpPr>
            <a:spLocks noChangeAspect="1"/>
          </p:cNvSpPr>
          <p:nvPr/>
        </p:nvSpPr>
        <p:spPr>
          <a:xfrm>
            <a:off x="4714876" y="50292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/>
          <p:cNvSpPr>
            <a:spLocks noChangeAspect="1"/>
          </p:cNvSpPr>
          <p:nvPr/>
        </p:nvSpPr>
        <p:spPr>
          <a:xfrm>
            <a:off x="4343401" y="5705476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>
            <a:spLocks noChangeAspect="1"/>
          </p:cNvSpPr>
          <p:nvPr/>
        </p:nvSpPr>
        <p:spPr>
          <a:xfrm>
            <a:off x="4943476" y="50292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/>
          <p:cNvSpPr>
            <a:spLocks noChangeAspect="1"/>
          </p:cNvSpPr>
          <p:nvPr/>
        </p:nvSpPr>
        <p:spPr>
          <a:xfrm>
            <a:off x="4791076" y="55626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>
            <a:spLocks noChangeAspect="1"/>
          </p:cNvSpPr>
          <p:nvPr/>
        </p:nvSpPr>
        <p:spPr>
          <a:xfrm>
            <a:off x="4419601" y="51054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>
            <a:spLocks noChangeAspect="1"/>
          </p:cNvSpPr>
          <p:nvPr/>
        </p:nvSpPr>
        <p:spPr>
          <a:xfrm>
            <a:off x="4953001" y="52578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8" name="Oval 387"/>
          <p:cNvSpPr>
            <a:spLocks noChangeAspect="1"/>
          </p:cNvSpPr>
          <p:nvPr/>
        </p:nvSpPr>
        <p:spPr>
          <a:xfrm>
            <a:off x="4486276" y="54102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>
            <a:spLocks noChangeAspect="1"/>
          </p:cNvSpPr>
          <p:nvPr/>
        </p:nvSpPr>
        <p:spPr>
          <a:xfrm>
            <a:off x="4943476" y="54102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>
            <a:spLocks noChangeAspect="1"/>
          </p:cNvSpPr>
          <p:nvPr/>
        </p:nvSpPr>
        <p:spPr>
          <a:xfrm>
            <a:off x="4572001" y="5857876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>
            <a:spLocks noChangeAspect="1"/>
          </p:cNvSpPr>
          <p:nvPr/>
        </p:nvSpPr>
        <p:spPr>
          <a:xfrm>
            <a:off x="4638676" y="55626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>
            <a:spLocks noChangeAspect="1"/>
          </p:cNvSpPr>
          <p:nvPr/>
        </p:nvSpPr>
        <p:spPr>
          <a:xfrm>
            <a:off x="4495801" y="5248276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>
            <a:spLocks noChangeAspect="1"/>
          </p:cNvSpPr>
          <p:nvPr/>
        </p:nvSpPr>
        <p:spPr>
          <a:xfrm>
            <a:off x="4800601" y="51816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>
            <a:spLocks noChangeAspect="1"/>
          </p:cNvSpPr>
          <p:nvPr/>
        </p:nvSpPr>
        <p:spPr>
          <a:xfrm>
            <a:off x="5172076" y="57150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>
            <a:spLocks noChangeAspect="1"/>
          </p:cNvSpPr>
          <p:nvPr/>
        </p:nvSpPr>
        <p:spPr>
          <a:xfrm>
            <a:off x="5172076" y="51816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>
            <a:spLocks noChangeAspect="1"/>
          </p:cNvSpPr>
          <p:nvPr/>
        </p:nvSpPr>
        <p:spPr>
          <a:xfrm>
            <a:off x="5019676" y="5857876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>
            <a:spLocks noChangeAspect="1"/>
          </p:cNvSpPr>
          <p:nvPr/>
        </p:nvSpPr>
        <p:spPr>
          <a:xfrm>
            <a:off x="4638676" y="53340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>
            <a:spLocks noChangeAspect="1"/>
          </p:cNvSpPr>
          <p:nvPr/>
        </p:nvSpPr>
        <p:spPr>
          <a:xfrm>
            <a:off x="4943476" y="54102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" name="Oval 398"/>
          <p:cNvSpPr>
            <a:spLocks noChangeAspect="1"/>
          </p:cNvSpPr>
          <p:nvPr/>
        </p:nvSpPr>
        <p:spPr>
          <a:xfrm>
            <a:off x="4638676" y="55626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>
            <a:spLocks noChangeAspect="1"/>
          </p:cNvSpPr>
          <p:nvPr/>
        </p:nvSpPr>
        <p:spPr>
          <a:xfrm>
            <a:off x="5248276" y="54864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>
            <a:spLocks noChangeAspect="1"/>
          </p:cNvSpPr>
          <p:nvPr/>
        </p:nvSpPr>
        <p:spPr>
          <a:xfrm>
            <a:off x="4953001" y="55626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>
            <a:spLocks noChangeAspect="1"/>
          </p:cNvSpPr>
          <p:nvPr/>
        </p:nvSpPr>
        <p:spPr>
          <a:xfrm>
            <a:off x="4791076" y="57150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>
            <a:spLocks noChangeAspect="1"/>
          </p:cNvSpPr>
          <p:nvPr/>
        </p:nvSpPr>
        <p:spPr>
          <a:xfrm>
            <a:off x="4267201" y="54102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>
            <a:spLocks noChangeAspect="1"/>
          </p:cNvSpPr>
          <p:nvPr/>
        </p:nvSpPr>
        <p:spPr>
          <a:xfrm>
            <a:off x="3505201" y="5943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>
            <a:spLocks noChangeAspect="1"/>
          </p:cNvSpPr>
          <p:nvPr/>
        </p:nvSpPr>
        <p:spPr>
          <a:xfrm>
            <a:off x="4867276" y="48006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>
            <a:spLocks noChangeAspect="1"/>
          </p:cNvSpPr>
          <p:nvPr/>
        </p:nvSpPr>
        <p:spPr>
          <a:xfrm>
            <a:off x="4495801" y="48006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>
            <a:spLocks noChangeAspect="1"/>
          </p:cNvSpPr>
          <p:nvPr/>
        </p:nvSpPr>
        <p:spPr>
          <a:xfrm>
            <a:off x="5248276" y="49530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>
            <a:spLocks noChangeAspect="1"/>
          </p:cNvSpPr>
          <p:nvPr/>
        </p:nvSpPr>
        <p:spPr>
          <a:xfrm>
            <a:off x="5257801" y="6010276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>
            <a:spLocks noChangeAspect="1"/>
          </p:cNvSpPr>
          <p:nvPr/>
        </p:nvSpPr>
        <p:spPr>
          <a:xfrm>
            <a:off x="4714876" y="60198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>
            <a:spLocks noChangeAspect="1"/>
          </p:cNvSpPr>
          <p:nvPr/>
        </p:nvSpPr>
        <p:spPr>
          <a:xfrm>
            <a:off x="5400676" y="53340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>
            <a:spLocks noChangeAspect="1"/>
          </p:cNvSpPr>
          <p:nvPr/>
        </p:nvSpPr>
        <p:spPr>
          <a:xfrm>
            <a:off x="5181601" y="47244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>
            <a:spLocks noChangeAspect="1"/>
          </p:cNvSpPr>
          <p:nvPr/>
        </p:nvSpPr>
        <p:spPr>
          <a:xfrm>
            <a:off x="4267201" y="51816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>
            <a:spLocks noChangeAspect="1"/>
          </p:cNvSpPr>
          <p:nvPr/>
        </p:nvSpPr>
        <p:spPr>
          <a:xfrm>
            <a:off x="4343401" y="48768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>
            <a:spLocks noChangeAspect="1"/>
          </p:cNvSpPr>
          <p:nvPr/>
        </p:nvSpPr>
        <p:spPr>
          <a:xfrm>
            <a:off x="4953001" y="60960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>
            <a:spLocks noChangeAspect="1"/>
          </p:cNvSpPr>
          <p:nvPr/>
        </p:nvSpPr>
        <p:spPr>
          <a:xfrm>
            <a:off x="4724401" y="46482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>
            <a:spLocks noChangeAspect="1"/>
          </p:cNvSpPr>
          <p:nvPr/>
        </p:nvSpPr>
        <p:spPr>
          <a:xfrm>
            <a:off x="4343401" y="60198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7" name="Group 416"/>
          <p:cNvGrpSpPr/>
          <p:nvPr/>
        </p:nvGrpSpPr>
        <p:grpSpPr>
          <a:xfrm>
            <a:off x="6858000" y="4343400"/>
            <a:ext cx="2438400" cy="2286000"/>
            <a:chOff x="2133600" y="1925320"/>
            <a:chExt cx="4724400" cy="3505200"/>
          </a:xfrm>
        </p:grpSpPr>
        <p:cxnSp>
          <p:nvCxnSpPr>
            <p:cNvPr id="418" name="Straight Connector 417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Oval 419"/>
          <p:cNvSpPr>
            <a:spLocks noChangeAspect="1"/>
          </p:cNvSpPr>
          <p:nvPr/>
        </p:nvSpPr>
        <p:spPr>
          <a:xfrm>
            <a:off x="7143751" y="50958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>
            <a:spLocks noChangeAspect="1"/>
          </p:cNvSpPr>
          <p:nvPr/>
        </p:nvSpPr>
        <p:spPr>
          <a:xfrm>
            <a:off x="7381876" y="51720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>
            <a:spLocks noChangeAspect="1"/>
          </p:cNvSpPr>
          <p:nvPr/>
        </p:nvSpPr>
        <p:spPr>
          <a:xfrm>
            <a:off x="7305676" y="478155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/>
          <p:cNvSpPr>
            <a:spLocks noChangeAspect="1"/>
          </p:cNvSpPr>
          <p:nvPr/>
        </p:nvSpPr>
        <p:spPr>
          <a:xfrm>
            <a:off x="7229489" y="493395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/>
          <p:cNvSpPr>
            <a:spLocks noChangeAspect="1"/>
          </p:cNvSpPr>
          <p:nvPr/>
        </p:nvSpPr>
        <p:spPr>
          <a:xfrm>
            <a:off x="7296151" y="5054249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>
            <a:spLocks noChangeAspect="1"/>
          </p:cNvSpPr>
          <p:nvPr/>
        </p:nvSpPr>
        <p:spPr>
          <a:xfrm>
            <a:off x="7534276" y="4901849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>
            <a:spLocks noChangeAspect="1"/>
          </p:cNvSpPr>
          <p:nvPr/>
        </p:nvSpPr>
        <p:spPr>
          <a:xfrm>
            <a:off x="7239001" y="5410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>
            <a:spLocks noChangeAspect="1"/>
          </p:cNvSpPr>
          <p:nvPr/>
        </p:nvSpPr>
        <p:spPr>
          <a:xfrm>
            <a:off x="7239014" y="5638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>
            <a:spLocks noChangeAspect="1"/>
          </p:cNvSpPr>
          <p:nvPr/>
        </p:nvSpPr>
        <p:spPr>
          <a:xfrm>
            <a:off x="7458076" y="5410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>
            <a:spLocks noChangeAspect="1"/>
          </p:cNvSpPr>
          <p:nvPr/>
        </p:nvSpPr>
        <p:spPr>
          <a:xfrm>
            <a:off x="7381876" y="5791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>
            <a:spLocks noChangeAspect="1"/>
          </p:cNvSpPr>
          <p:nvPr/>
        </p:nvSpPr>
        <p:spPr>
          <a:xfrm>
            <a:off x="7077076" y="5410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/>
          <p:cNvSpPr>
            <a:spLocks noChangeAspect="1"/>
          </p:cNvSpPr>
          <p:nvPr/>
        </p:nvSpPr>
        <p:spPr>
          <a:xfrm>
            <a:off x="7610476" y="4673249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>
            <a:spLocks noChangeAspect="1"/>
          </p:cNvSpPr>
          <p:nvPr/>
        </p:nvSpPr>
        <p:spPr>
          <a:xfrm>
            <a:off x="7381876" y="54864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3" name="Oval 432"/>
          <p:cNvSpPr>
            <a:spLocks noChangeAspect="1"/>
          </p:cNvSpPr>
          <p:nvPr/>
        </p:nvSpPr>
        <p:spPr>
          <a:xfrm>
            <a:off x="7077076" y="5638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/>
          <p:cNvSpPr>
            <a:spLocks noChangeAspect="1"/>
          </p:cNvSpPr>
          <p:nvPr/>
        </p:nvSpPr>
        <p:spPr>
          <a:xfrm>
            <a:off x="7534276" y="5638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/>
          <p:cNvSpPr>
            <a:spLocks noChangeAspect="1"/>
          </p:cNvSpPr>
          <p:nvPr/>
        </p:nvSpPr>
        <p:spPr>
          <a:xfrm>
            <a:off x="7391401" y="5638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/>
          <p:cNvSpPr>
            <a:spLocks noChangeAspect="1"/>
          </p:cNvSpPr>
          <p:nvPr/>
        </p:nvSpPr>
        <p:spPr>
          <a:xfrm>
            <a:off x="7229476" y="5791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>
            <a:spLocks noChangeAspect="1"/>
          </p:cNvSpPr>
          <p:nvPr/>
        </p:nvSpPr>
        <p:spPr>
          <a:xfrm>
            <a:off x="7458076" y="4705351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>
            <a:spLocks noChangeAspect="1"/>
          </p:cNvSpPr>
          <p:nvPr/>
        </p:nvSpPr>
        <p:spPr>
          <a:xfrm>
            <a:off x="7143751" y="48672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/>
          <p:cNvSpPr>
            <a:spLocks noChangeAspect="1"/>
          </p:cNvSpPr>
          <p:nvPr/>
        </p:nvSpPr>
        <p:spPr>
          <a:xfrm>
            <a:off x="7077076" y="50196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/>
          <p:cNvSpPr>
            <a:spLocks noChangeAspect="1"/>
          </p:cNvSpPr>
          <p:nvPr/>
        </p:nvSpPr>
        <p:spPr>
          <a:xfrm>
            <a:off x="7086601" y="5476876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/>
          <p:cNvSpPr>
            <a:spLocks noChangeAspect="1"/>
          </p:cNvSpPr>
          <p:nvPr/>
        </p:nvSpPr>
        <p:spPr>
          <a:xfrm>
            <a:off x="7381889" y="4943489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/>
          <p:cNvSpPr>
            <a:spLocks noChangeAspect="1"/>
          </p:cNvSpPr>
          <p:nvPr/>
        </p:nvSpPr>
        <p:spPr>
          <a:xfrm>
            <a:off x="7219951" y="47148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/>
          <p:cNvSpPr>
            <a:spLocks noChangeAspect="1"/>
          </p:cNvSpPr>
          <p:nvPr/>
        </p:nvSpPr>
        <p:spPr>
          <a:xfrm>
            <a:off x="7458076" y="47910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/>
          <p:cNvSpPr>
            <a:spLocks noChangeAspect="1"/>
          </p:cNvSpPr>
          <p:nvPr/>
        </p:nvSpPr>
        <p:spPr>
          <a:xfrm>
            <a:off x="7305676" y="46386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/>
          <p:cNvSpPr>
            <a:spLocks noChangeAspect="1"/>
          </p:cNvSpPr>
          <p:nvPr/>
        </p:nvSpPr>
        <p:spPr>
          <a:xfrm>
            <a:off x="7458076" y="50958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/>
          <p:cNvSpPr>
            <a:spLocks noChangeAspect="1"/>
          </p:cNvSpPr>
          <p:nvPr/>
        </p:nvSpPr>
        <p:spPr>
          <a:xfrm>
            <a:off x="7610476" y="50196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/>
          <p:cNvSpPr>
            <a:spLocks noChangeAspect="1"/>
          </p:cNvSpPr>
          <p:nvPr/>
        </p:nvSpPr>
        <p:spPr>
          <a:xfrm>
            <a:off x="7610476" y="4791076"/>
            <a:ext cx="85725" cy="857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>
            <a:spLocks noChangeAspect="1"/>
          </p:cNvSpPr>
          <p:nvPr/>
        </p:nvSpPr>
        <p:spPr>
          <a:xfrm>
            <a:off x="7391401" y="5562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/>
          <p:cNvSpPr>
            <a:spLocks noChangeAspect="1"/>
          </p:cNvSpPr>
          <p:nvPr/>
        </p:nvSpPr>
        <p:spPr>
          <a:xfrm>
            <a:off x="7391414" y="5791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>
            <a:spLocks noChangeAspect="1"/>
          </p:cNvSpPr>
          <p:nvPr/>
        </p:nvSpPr>
        <p:spPr>
          <a:xfrm>
            <a:off x="7610476" y="5562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/>
          <p:cNvSpPr>
            <a:spLocks noChangeAspect="1"/>
          </p:cNvSpPr>
          <p:nvPr/>
        </p:nvSpPr>
        <p:spPr>
          <a:xfrm>
            <a:off x="7534276" y="5943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/>
          <p:cNvSpPr>
            <a:spLocks noChangeAspect="1"/>
          </p:cNvSpPr>
          <p:nvPr/>
        </p:nvSpPr>
        <p:spPr>
          <a:xfrm>
            <a:off x="7229476" y="5562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/>
          <p:cNvSpPr>
            <a:spLocks noChangeAspect="1"/>
          </p:cNvSpPr>
          <p:nvPr/>
        </p:nvSpPr>
        <p:spPr>
          <a:xfrm>
            <a:off x="7534276" y="56388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4" name="Oval 453"/>
          <p:cNvSpPr>
            <a:spLocks noChangeAspect="1"/>
          </p:cNvSpPr>
          <p:nvPr/>
        </p:nvSpPr>
        <p:spPr>
          <a:xfrm>
            <a:off x="7229476" y="5791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>
            <a:spLocks noChangeAspect="1"/>
          </p:cNvSpPr>
          <p:nvPr/>
        </p:nvSpPr>
        <p:spPr>
          <a:xfrm>
            <a:off x="7686676" y="5791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>
            <a:spLocks noChangeAspect="1"/>
          </p:cNvSpPr>
          <p:nvPr/>
        </p:nvSpPr>
        <p:spPr>
          <a:xfrm>
            <a:off x="7543801" y="57912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>
            <a:spLocks noChangeAspect="1"/>
          </p:cNvSpPr>
          <p:nvPr/>
        </p:nvSpPr>
        <p:spPr>
          <a:xfrm>
            <a:off x="7381876" y="5943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/>
          <p:cNvSpPr>
            <a:spLocks noChangeAspect="1"/>
          </p:cNvSpPr>
          <p:nvPr/>
        </p:nvSpPr>
        <p:spPr>
          <a:xfrm>
            <a:off x="7239001" y="5629276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/>
          <p:cNvSpPr>
            <a:spLocks noChangeAspect="1"/>
          </p:cNvSpPr>
          <p:nvPr/>
        </p:nvSpPr>
        <p:spPr>
          <a:xfrm>
            <a:off x="8448676" y="50292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/>
          <p:cNvSpPr>
            <a:spLocks noChangeAspect="1"/>
          </p:cNvSpPr>
          <p:nvPr/>
        </p:nvSpPr>
        <p:spPr>
          <a:xfrm>
            <a:off x="8077201" y="5705476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/>
          <p:cNvSpPr>
            <a:spLocks noChangeAspect="1"/>
          </p:cNvSpPr>
          <p:nvPr/>
        </p:nvSpPr>
        <p:spPr>
          <a:xfrm>
            <a:off x="8677276" y="50292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/>
          <p:cNvSpPr>
            <a:spLocks noChangeAspect="1"/>
          </p:cNvSpPr>
          <p:nvPr/>
        </p:nvSpPr>
        <p:spPr>
          <a:xfrm>
            <a:off x="8524876" y="55626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val 462"/>
          <p:cNvSpPr>
            <a:spLocks noChangeAspect="1"/>
          </p:cNvSpPr>
          <p:nvPr/>
        </p:nvSpPr>
        <p:spPr>
          <a:xfrm>
            <a:off x="8153401" y="51054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/>
          <p:cNvSpPr>
            <a:spLocks noChangeAspect="1"/>
          </p:cNvSpPr>
          <p:nvPr/>
        </p:nvSpPr>
        <p:spPr>
          <a:xfrm>
            <a:off x="8686801" y="52578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5" name="Oval 464"/>
          <p:cNvSpPr>
            <a:spLocks noChangeAspect="1"/>
          </p:cNvSpPr>
          <p:nvPr/>
        </p:nvSpPr>
        <p:spPr>
          <a:xfrm>
            <a:off x="8220076" y="54102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/>
          <p:cNvSpPr>
            <a:spLocks noChangeAspect="1"/>
          </p:cNvSpPr>
          <p:nvPr/>
        </p:nvSpPr>
        <p:spPr>
          <a:xfrm>
            <a:off x="8677276" y="54102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/>
          <p:cNvSpPr>
            <a:spLocks noChangeAspect="1"/>
          </p:cNvSpPr>
          <p:nvPr/>
        </p:nvSpPr>
        <p:spPr>
          <a:xfrm>
            <a:off x="8305801" y="5857876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Oval 467"/>
          <p:cNvSpPr>
            <a:spLocks noChangeAspect="1"/>
          </p:cNvSpPr>
          <p:nvPr/>
        </p:nvSpPr>
        <p:spPr>
          <a:xfrm>
            <a:off x="8372476" y="55626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/>
          <p:cNvSpPr>
            <a:spLocks noChangeAspect="1"/>
          </p:cNvSpPr>
          <p:nvPr/>
        </p:nvSpPr>
        <p:spPr>
          <a:xfrm>
            <a:off x="8229601" y="5248276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/>
          <p:cNvSpPr>
            <a:spLocks noChangeAspect="1"/>
          </p:cNvSpPr>
          <p:nvPr/>
        </p:nvSpPr>
        <p:spPr>
          <a:xfrm>
            <a:off x="8534401" y="51816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470"/>
          <p:cNvSpPr>
            <a:spLocks noChangeAspect="1"/>
          </p:cNvSpPr>
          <p:nvPr/>
        </p:nvSpPr>
        <p:spPr>
          <a:xfrm>
            <a:off x="8905876" y="57150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/>
          <p:cNvSpPr>
            <a:spLocks noChangeAspect="1"/>
          </p:cNvSpPr>
          <p:nvPr/>
        </p:nvSpPr>
        <p:spPr>
          <a:xfrm>
            <a:off x="8905876" y="51816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/>
          <p:cNvSpPr>
            <a:spLocks noChangeAspect="1"/>
          </p:cNvSpPr>
          <p:nvPr/>
        </p:nvSpPr>
        <p:spPr>
          <a:xfrm>
            <a:off x="8753476" y="5857876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473"/>
          <p:cNvSpPr>
            <a:spLocks noChangeAspect="1"/>
          </p:cNvSpPr>
          <p:nvPr/>
        </p:nvSpPr>
        <p:spPr>
          <a:xfrm>
            <a:off x="8372476" y="53340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/>
          <p:cNvSpPr>
            <a:spLocks noChangeAspect="1"/>
          </p:cNvSpPr>
          <p:nvPr/>
        </p:nvSpPr>
        <p:spPr>
          <a:xfrm>
            <a:off x="8677276" y="54102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6" name="Oval 475"/>
          <p:cNvSpPr>
            <a:spLocks noChangeAspect="1"/>
          </p:cNvSpPr>
          <p:nvPr/>
        </p:nvSpPr>
        <p:spPr>
          <a:xfrm>
            <a:off x="8372476" y="55626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/>
          <p:cNvSpPr>
            <a:spLocks noChangeAspect="1"/>
          </p:cNvSpPr>
          <p:nvPr/>
        </p:nvSpPr>
        <p:spPr>
          <a:xfrm>
            <a:off x="8982076" y="54864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/>
          <p:cNvSpPr>
            <a:spLocks noChangeAspect="1"/>
          </p:cNvSpPr>
          <p:nvPr/>
        </p:nvSpPr>
        <p:spPr>
          <a:xfrm>
            <a:off x="8686801" y="55626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/>
          <p:cNvSpPr>
            <a:spLocks noChangeAspect="1"/>
          </p:cNvSpPr>
          <p:nvPr/>
        </p:nvSpPr>
        <p:spPr>
          <a:xfrm>
            <a:off x="8524876" y="57150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/>
          <p:cNvSpPr>
            <a:spLocks noChangeAspect="1"/>
          </p:cNvSpPr>
          <p:nvPr/>
        </p:nvSpPr>
        <p:spPr>
          <a:xfrm>
            <a:off x="8001001" y="54102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Oval 480"/>
          <p:cNvSpPr>
            <a:spLocks noChangeAspect="1"/>
          </p:cNvSpPr>
          <p:nvPr/>
        </p:nvSpPr>
        <p:spPr>
          <a:xfrm>
            <a:off x="7239001" y="5943601"/>
            <a:ext cx="85725" cy="857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/>
          <p:cNvSpPr>
            <a:spLocks noChangeAspect="1"/>
          </p:cNvSpPr>
          <p:nvPr/>
        </p:nvSpPr>
        <p:spPr>
          <a:xfrm>
            <a:off x="8601076" y="48006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/>
          <p:cNvSpPr>
            <a:spLocks noChangeAspect="1"/>
          </p:cNvSpPr>
          <p:nvPr/>
        </p:nvSpPr>
        <p:spPr>
          <a:xfrm>
            <a:off x="8229601" y="48006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/>
          <p:cNvSpPr>
            <a:spLocks noChangeAspect="1"/>
          </p:cNvSpPr>
          <p:nvPr/>
        </p:nvSpPr>
        <p:spPr>
          <a:xfrm>
            <a:off x="8982076" y="49530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/>
          <p:cNvSpPr>
            <a:spLocks noChangeAspect="1"/>
          </p:cNvSpPr>
          <p:nvPr/>
        </p:nvSpPr>
        <p:spPr>
          <a:xfrm>
            <a:off x="8991601" y="6010276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/>
          <p:cNvSpPr>
            <a:spLocks noChangeAspect="1"/>
          </p:cNvSpPr>
          <p:nvPr/>
        </p:nvSpPr>
        <p:spPr>
          <a:xfrm>
            <a:off x="8448676" y="60198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/>
          <p:cNvSpPr>
            <a:spLocks noChangeAspect="1"/>
          </p:cNvSpPr>
          <p:nvPr/>
        </p:nvSpPr>
        <p:spPr>
          <a:xfrm>
            <a:off x="9134476" y="53340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/>
          <p:cNvSpPr>
            <a:spLocks noChangeAspect="1"/>
          </p:cNvSpPr>
          <p:nvPr/>
        </p:nvSpPr>
        <p:spPr>
          <a:xfrm>
            <a:off x="8915401" y="47244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/>
          <p:cNvSpPr>
            <a:spLocks noChangeAspect="1"/>
          </p:cNvSpPr>
          <p:nvPr/>
        </p:nvSpPr>
        <p:spPr>
          <a:xfrm>
            <a:off x="8001001" y="51816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/>
          <p:cNvSpPr>
            <a:spLocks noChangeAspect="1"/>
          </p:cNvSpPr>
          <p:nvPr/>
        </p:nvSpPr>
        <p:spPr>
          <a:xfrm>
            <a:off x="8077201" y="48768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/>
          <p:cNvSpPr>
            <a:spLocks noChangeAspect="1"/>
          </p:cNvSpPr>
          <p:nvPr/>
        </p:nvSpPr>
        <p:spPr>
          <a:xfrm>
            <a:off x="8686801" y="60960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/>
          <p:cNvSpPr>
            <a:spLocks noChangeAspect="1"/>
          </p:cNvSpPr>
          <p:nvPr/>
        </p:nvSpPr>
        <p:spPr>
          <a:xfrm>
            <a:off x="8458201" y="46482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/>
          <p:cNvSpPr>
            <a:spLocks noChangeAspect="1"/>
          </p:cNvSpPr>
          <p:nvPr/>
        </p:nvSpPr>
        <p:spPr>
          <a:xfrm>
            <a:off x="8077201" y="6019801"/>
            <a:ext cx="85725" cy="85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ight Arrow 493"/>
          <p:cNvSpPr/>
          <p:nvPr/>
        </p:nvSpPr>
        <p:spPr>
          <a:xfrm>
            <a:off x="6096000" y="5029200"/>
            <a:ext cx="304800" cy="990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/>
          <p:cNvSpPr/>
          <p:nvPr/>
        </p:nvSpPr>
        <p:spPr>
          <a:xfrm rot="10800000">
            <a:off x="7010400" y="4343400"/>
            <a:ext cx="838200" cy="1981200"/>
          </a:xfrm>
          <a:prstGeom prst="ellipse">
            <a:avLst/>
          </a:prstGeom>
          <a:solidFill>
            <a:srgbClr val="008000">
              <a:alpha val="10000"/>
            </a:srgbClr>
          </a:solidFill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96" name="Oval 495"/>
          <p:cNvSpPr/>
          <p:nvPr/>
        </p:nvSpPr>
        <p:spPr>
          <a:xfrm rot="10800000">
            <a:off x="7848600" y="4343400"/>
            <a:ext cx="685800" cy="1981200"/>
          </a:xfrm>
          <a:prstGeom prst="ellipse">
            <a:avLst/>
          </a:prstGeom>
          <a:solidFill>
            <a:srgbClr val="0000FF">
              <a:alpha val="10000"/>
            </a:srgbClr>
          </a:solidFill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97" name="Oval 496"/>
          <p:cNvSpPr/>
          <p:nvPr/>
        </p:nvSpPr>
        <p:spPr>
          <a:xfrm rot="10800000">
            <a:off x="8340360" y="4343400"/>
            <a:ext cx="914400" cy="1981200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3211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Identifies sets of data points in close proximity to form neighborhoods of </a:t>
            </a:r>
            <a:r>
              <a:rPr lang="en-US" i="1" dirty="0"/>
              <a:t>high density</a:t>
            </a:r>
            <a:endParaRPr lang="en-US" dirty="0"/>
          </a:p>
          <a:p>
            <a:r>
              <a:rPr lang="en-US" dirty="0"/>
              <a:t>Can separate out outliers from other clustered data</a:t>
            </a:r>
          </a:p>
          <a:p>
            <a:r>
              <a:rPr lang="en-US" dirty="0"/>
              <a:t>Requires a distance limit </a:t>
            </a:r>
            <a:r>
              <a:rPr lang="en-US" dirty="0">
                <a:latin typeface="Symbol" charset="2"/>
                <a:cs typeface="Symbol" charset="2"/>
              </a:rPr>
              <a:t>e</a:t>
            </a:r>
            <a:r>
              <a:rPr lang="en-US" i="1" dirty="0">
                <a:latin typeface="Symbol" charset="2"/>
                <a:cs typeface="Symbol" charset="2"/>
              </a:rPr>
              <a:t> </a:t>
            </a:r>
            <a:r>
              <a:rPr lang="en-US" dirty="0">
                <a:cs typeface="Symbol" charset="2"/>
              </a:rPr>
              <a:t>and a minimum number of points </a:t>
            </a:r>
            <a:r>
              <a:rPr lang="en-US" i="1" dirty="0" err="1">
                <a:cs typeface="Symbol" charset="2"/>
              </a:rPr>
              <a:t>MinPts</a:t>
            </a:r>
            <a:endParaRPr lang="en-US" i="1" dirty="0"/>
          </a:p>
          <a:p>
            <a:pPr lvl="1"/>
            <a:r>
              <a:rPr lang="en-US" dirty="0"/>
              <a:t>Does not require a set number of clusters as input as with K-means, however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Density-based Clustering - DBSCAN</a:t>
            </a:r>
          </a:p>
        </p:txBody>
      </p:sp>
    </p:spTree>
    <p:extLst>
      <p:ext uri="{BB962C8B-B14F-4D97-AF65-F5344CB8AC3E}">
        <p14:creationId xmlns:p14="http://schemas.microsoft.com/office/powerpoint/2010/main" val="3864083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895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76800" y="2895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388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10200" y="2895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4008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10200" y="3200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0" y="1230869"/>
            <a:ext cx="5958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1. Given predetermined values for </a:t>
            </a:r>
            <a:r>
              <a:rPr lang="en-US" dirty="0">
                <a:latin typeface="Symbol" charset="2"/>
                <a:cs typeface="Symbol" charset="2"/>
              </a:rPr>
              <a:t>e</a:t>
            </a:r>
            <a:r>
              <a:rPr lang="en-US" i="1" dirty="0">
                <a:latin typeface="Symbol" charset="2"/>
                <a:cs typeface="Symbol" charset="2"/>
              </a:rPr>
              <a:t> </a:t>
            </a:r>
            <a:r>
              <a:rPr lang="en-US" dirty="0">
                <a:cs typeface="Symbol" charset="2"/>
              </a:rPr>
              <a:t>(0.1) and </a:t>
            </a:r>
            <a:r>
              <a:rPr lang="en-US" i="1" dirty="0" err="1">
                <a:cs typeface="Symbol" charset="2"/>
              </a:rPr>
              <a:t>MinPts</a:t>
            </a:r>
            <a:r>
              <a:rPr lang="en-US" i="1" dirty="0">
                <a:cs typeface="Symbol" charset="2"/>
              </a:rPr>
              <a:t>=3, </a:t>
            </a:r>
            <a:br>
              <a:rPr lang="en-US" dirty="0">
                <a:cs typeface="Symbol" charset="2"/>
              </a:rPr>
            </a:br>
            <a:r>
              <a:rPr lang="en-US" dirty="0">
                <a:cs typeface="Symbol" charset="2"/>
              </a:rPr>
              <a:t>              select a point at random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05400" y="2819400"/>
            <a:ext cx="304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4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51816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5908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76800" y="28956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388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10200" y="28956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008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10200" y="3200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1" y="1230869"/>
            <a:ext cx="732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2. If there are at least </a:t>
            </a:r>
            <a:r>
              <a:rPr lang="en-US" i="1" dirty="0" err="1"/>
              <a:t>MinPts</a:t>
            </a:r>
            <a:r>
              <a:rPr lang="en-US" i="1" dirty="0"/>
              <a:t> </a:t>
            </a:r>
            <a:r>
              <a:rPr lang="en-US" dirty="0"/>
              <a:t>(3) points within </a:t>
            </a:r>
            <a:r>
              <a:rPr lang="en-US" dirty="0">
                <a:latin typeface="Symbol" charset="2"/>
                <a:cs typeface="Symbol" charset="2"/>
              </a:rPr>
              <a:t>e</a:t>
            </a:r>
            <a:r>
              <a:rPr lang="en-US" dirty="0"/>
              <a:t>, mark as a </a:t>
            </a:r>
            <a:r>
              <a:rPr lang="en-US" i="1" dirty="0"/>
              <a:t>core point</a:t>
            </a:r>
            <a:br>
              <a:rPr lang="en-US" i="1" dirty="0"/>
            </a:br>
            <a:r>
              <a:rPr lang="en-US" i="1" dirty="0"/>
              <a:t>              </a:t>
            </a:r>
            <a:r>
              <a:rPr lang="en-US" dirty="0"/>
              <a:t>and include as part of the cluster. Also mark other neighborhood poi</a:t>
            </a:r>
          </a:p>
        </p:txBody>
      </p:sp>
      <p:cxnSp>
        <p:nvCxnSpPr>
          <p:cNvPr id="11" name="Straight Connector 10"/>
          <p:cNvCxnSpPr>
            <a:stCxn id="33" idx="3"/>
            <a:endCxn id="19" idx="7"/>
          </p:cNvCxnSpPr>
          <p:nvPr/>
        </p:nvCxnSpPr>
        <p:spPr>
          <a:xfrm flipH="1">
            <a:off x="5159282" y="3025682"/>
            <a:ext cx="44636" cy="120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3" idx="6"/>
            <a:endCxn id="28" idx="2"/>
          </p:cNvCxnSpPr>
          <p:nvPr/>
        </p:nvCxnSpPr>
        <p:spPr>
          <a:xfrm>
            <a:off x="5334000" y="29718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2"/>
            <a:endCxn id="18" idx="6"/>
          </p:cNvCxnSpPr>
          <p:nvPr/>
        </p:nvCxnSpPr>
        <p:spPr>
          <a:xfrm flipH="1">
            <a:off x="5029200" y="29718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0"/>
            <a:endCxn id="33" idx="4"/>
          </p:cNvCxnSpPr>
          <p:nvPr/>
        </p:nvCxnSpPr>
        <p:spPr>
          <a:xfrm>
            <a:off x="52578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rot="5400000">
            <a:off x="4888256" y="2611138"/>
            <a:ext cx="690952" cy="721324"/>
          </a:xfrm>
          <a:prstGeom prst="ellipse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46" name="Straight Connector 45"/>
          <p:cNvCxnSpPr>
            <a:stCxn id="10" idx="3"/>
            <a:endCxn id="33" idx="0"/>
          </p:cNvCxnSpPr>
          <p:nvPr/>
        </p:nvCxnSpPr>
        <p:spPr>
          <a:xfrm flipH="1">
            <a:off x="5257800" y="2720882"/>
            <a:ext cx="98518" cy="174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694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 rot="5400000">
            <a:off x="4888256" y="2611138"/>
            <a:ext cx="690952" cy="721324"/>
          </a:xfrm>
          <a:prstGeom prst="ellipse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3" name="Oval 32"/>
          <p:cNvSpPr/>
          <p:nvPr/>
        </p:nvSpPr>
        <p:spPr>
          <a:xfrm>
            <a:off x="51816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5908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76800" y="28956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388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10200" y="28956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008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10200" y="3200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33" idx="3"/>
            <a:endCxn id="19" idx="7"/>
          </p:cNvCxnSpPr>
          <p:nvPr/>
        </p:nvCxnSpPr>
        <p:spPr>
          <a:xfrm flipH="1">
            <a:off x="5159282" y="3025682"/>
            <a:ext cx="44636" cy="120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3" idx="6"/>
            <a:endCxn id="28" idx="2"/>
          </p:cNvCxnSpPr>
          <p:nvPr/>
        </p:nvCxnSpPr>
        <p:spPr>
          <a:xfrm>
            <a:off x="5334000" y="29718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2"/>
            <a:endCxn id="18" idx="6"/>
          </p:cNvCxnSpPr>
          <p:nvPr/>
        </p:nvCxnSpPr>
        <p:spPr>
          <a:xfrm flipH="1">
            <a:off x="5029200" y="29718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0"/>
            <a:endCxn id="33" idx="4"/>
          </p:cNvCxnSpPr>
          <p:nvPr/>
        </p:nvCxnSpPr>
        <p:spPr>
          <a:xfrm>
            <a:off x="52578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3"/>
            <a:endCxn id="33" idx="0"/>
          </p:cNvCxnSpPr>
          <p:nvPr/>
        </p:nvCxnSpPr>
        <p:spPr>
          <a:xfrm flipH="1">
            <a:off x="5257800" y="2720882"/>
            <a:ext cx="98518" cy="174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8000" y="1230869"/>
            <a:ext cx="7032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3. Assess if any of the new points themselves have </a:t>
            </a:r>
            <a:r>
              <a:rPr lang="en-US" i="1" dirty="0" err="1"/>
              <a:t>MinPts</a:t>
            </a:r>
            <a:r>
              <a:rPr lang="en-US" i="1" dirty="0"/>
              <a:t> </a:t>
            </a:r>
            <a:r>
              <a:rPr lang="en-US" dirty="0"/>
              <a:t>(3) points </a:t>
            </a:r>
            <a:br>
              <a:rPr lang="en-US" dirty="0"/>
            </a:br>
            <a:r>
              <a:rPr lang="en-US" dirty="0"/>
              <a:t>within </a:t>
            </a:r>
            <a:r>
              <a:rPr lang="en-US" dirty="0">
                <a:latin typeface="Symbol" charset="2"/>
                <a:cs typeface="Symbol" charset="2"/>
              </a:rPr>
              <a:t>e</a:t>
            </a:r>
            <a:r>
              <a:rPr lang="en-US" dirty="0"/>
              <a:t>, if so mark them as core points and expand cluster</a:t>
            </a:r>
          </a:p>
        </p:txBody>
      </p:sp>
      <p:cxnSp>
        <p:nvCxnSpPr>
          <p:cNvPr id="43" name="Straight Connector 42"/>
          <p:cNvCxnSpPr>
            <a:stCxn id="10" idx="2"/>
          </p:cNvCxnSpPr>
          <p:nvPr/>
        </p:nvCxnSpPr>
        <p:spPr>
          <a:xfrm>
            <a:off x="5334000" y="26670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 rot="5400000">
            <a:off x="5069331" y="2304162"/>
            <a:ext cx="690952" cy="721324"/>
          </a:xfrm>
          <a:prstGeom prst="ellipse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2501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 rot="5400000">
            <a:off x="4888256" y="2611138"/>
            <a:ext cx="690952" cy="721324"/>
          </a:xfrm>
          <a:prstGeom prst="ellipse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9" name="Oval 38"/>
          <p:cNvSpPr/>
          <p:nvPr/>
        </p:nvSpPr>
        <p:spPr>
          <a:xfrm rot="5400000">
            <a:off x="5161262" y="2602257"/>
            <a:ext cx="690952" cy="721324"/>
          </a:xfrm>
          <a:prstGeom prst="ellipse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3" name="Oval 32"/>
          <p:cNvSpPr/>
          <p:nvPr/>
        </p:nvSpPr>
        <p:spPr>
          <a:xfrm>
            <a:off x="51816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5908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76800" y="28956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388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102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008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10200" y="32004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0" y="1230869"/>
            <a:ext cx="7032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3. Assess if any of the new points themselves have </a:t>
            </a:r>
            <a:r>
              <a:rPr lang="en-US" i="1" dirty="0" err="1"/>
              <a:t>MinPts</a:t>
            </a:r>
            <a:r>
              <a:rPr lang="en-US" i="1" dirty="0"/>
              <a:t> </a:t>
            </a:r>
            <a:r>
              <a:rPr lang="en-US" dirty="0"/>
              <a:t>(3) points </a:t>
            </a:r>
            <a:br>
              <a:rPr lang="en-US" dirty="0"/>
            </a:br>
            <a:r>
              <a:rPr lang="en-US" dirty="0"/>
              <a:t>within </a:t>
            </a:r>
            <a:r>
              <a:rPr lang="en-US" dirty="0">
                <a:latin typeface="Symbol" charset="2"/>
                <a:cs typeface="Symbol" charset="2"/>
              </a:rPr>
              <a:t>e</a:t>
            </a:r>
            <a:r>
              <a:rPr lang="en-US" dirty="0"/>
              <a:t>, if so mark them as core points and expand cluster</a:t>
            </a:r>
          </a:p>
        </p:txBody>
      </p:sp>
      <p:cxnSp>
        <p:nvCxnSpPr>
          <p:cNvPr id="11" name="Straight Connector 10"/>
          <p:cNvCxnSpPr>
            <a:stCxn id="33" idx="3"/>
            <a:endCxn id="19" idx="7"/>
          </p:cNvCxnSpPr>
          <p:nvPr/>
        </p:nvCxnSpPr>
        <p:spPr>
          <a:xfrm flipH="1">
            <a:off x="5159282" y="3025682"/>
            <a:ext cx="44636" cy="120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3" idx="6"/>
            <a:endCxn id="28" idx="2"/>
          </p:cNvCxnSpPr>
          <p:nvPr/>
        </p:nvCxnSpPr>
        <p:spPr>
          <a:xfrm>
            <a:off x="5334000" y="29718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2"/>
            <a:endCxn id="18" idx="6"/>
          </p:cNvCxnSpPr>
          <p:nvPr/>
        </p:nvCxnSpPr>
        <p:spPr>
          <a:xfrm flipH="1">
            <a:off x="5029200" y="29718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0"/>
            <a:endCxn id="33" idx="4"/>
          </p:cNvCxnSpPr>
          <p:nvPr/>
        </p:nvCxnSpPr>
        <p:spPr>
          <a:xfrm>
            <a:off x="52578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3"/>
            <a:endCxn id="33" idx="0"/>
          </p:cNvCxnSpPr>
          <p:nvPr/>
        </p:nvCxnSpPr>
        <p:spPr>
          <a:xfrm flipH="1">
            <a:off x="5257800" y="2720882"/>
            <a:ext cx="98518" cy="174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0"/>
            <a:endCxn id="28" idx="4"/>
          </p:cNvCxnSpPr>
          <p:nvPr/>
        </p:nvCxnSpPr>
        <p:spPr>
          <a:xfrm>
            <a:off x="54864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0" idx="2"/>
            <a:endCxn id="10" idx="6"/>
          </p:cNvCxnSpPr>
          <p:nvPr/>
        </p:nvCxnSpPr>
        <p:spPr>
          <a:xfrm>
            <a:off x="5334000" y="26670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7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 rot="5400000">
            <a:off x="4888256" y="2611138"/>
            <a:ext cx="690952" cy="721324"/>
          </a:xfrm>
          <a:prstGeom prst="ellipse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9" name="Oval 38"/>
          <p:cNvSpPr/>
          <p:nvPr/>
        </p:nvSpPr>
        <p:spPr>
          <a:xfrm rot="5400000">
            <a:off x="5161262" y="2602257"/>
            <a:ext cx="690952" cy="721324"/>
          </a:xfrm>
          <a:prstGeom prst="ellipse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3" name="Oval 32"/>
          <p:cNvSpPr/>
          <p:nvPr/>
        </p:nvSpPr>
        <p:spPr>
          <a:xfrm>
            <a:off x="51816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5908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76800" y="28956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388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102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008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10200" y="32004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0" y="1230869"/>
            <a:ext cx="7032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3. Assess if any of the new points themselves have </a:t>
            </a:r>
            <a:r>
              <a:rPr lang="en-US" i="1" dirty="0" err="1"/>
              <a:t>MinPts</a:t>
            </a:r>
            <a:r>
              <a:rPr lang="en-US" i="1" dirty="0"/>
              <a:t> </a:t>
            </a:r>
            <a:r>
              <a:rPr lang="en-US" dirty="0"/>
              <a:t>(3) points </a:t>
            </a:r>
            <a:br>
              <a:rPr lang="en-US" dirty="0"/>
            </a:br>
            <a:r>
              <a:rPr lang="en-US" dirty="0"/>
              <a:t>within </a:t>
            </a:r>
            <a:r>
              <a:rPr lang="en-US" dirty="0">
                <a:latin typeface="Symbol" charset="2"/>
                <a:cs typeface="Symbol" charset="2"/>
              </a:rPr>
              <a:t>e</a:t>
            </a:r>
            <a:r>
              <a:rPr lang="en-US" dirty="0"/>
              <a:t>, if so mark them as core points and expand cluster</a:t>
            </a:r>
          </a:p>
        </p:txBody>
      </p:sp>
      <p:cxnSp>
        <p:nvCxnSpPr>
          <p:cNvPr id="11" name="Straight Connector 10"/>
          <p:cNvCxnSpPr>
            <a:stCxn id="33" idx="3"/>
            <a:endCxn id="19" idx="7"/>
          </p:cNvCxnSpPr>
          <p:nvPr/>
        </p:nvCxnSpPr>
        <p:spPr>
          <a:xfrm flipH="1">
            <a:off x="5159282" y="3025682"/>
            <a:ext cx="44636" cy="120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3" idx="6"/>
            <a:endCxn id="28" idx="2"/>
          </p:cNvCxnSpPr>
          <p:nvPr/>
        </p:nvCxnSpPr>
        <p:spPr>
          <a:xfrm>
            <a:off x="5334000" y="29718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2"/>
            <a:endCxn id="18" idx="6"/>
          </p:cNvCxnSpPr>
          <p:nvPr/>
        </p:nvCxnSpPr>
        <p:spPr>
          <a:xfrm flipH="1">
            <a:off x="5029200" y="29718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0"/>
            <a:endCxn id="33" idx="4"/>
          </p:cNvCxnSpPr>
          <p:nvPr/>
        </p:nvCxnSpPr>
        <p:spPr>
          <a:xfrm>
            <a:off x="52578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3"/>
            <a:endCxn id="33" idx="0"/>
          </p:cNvCxnSpPr>
          <p:nvPr/>
        </p:nvCxnSpPr>
        <p:spPr>
          <a:xfrm flipH="1">
            <a:off x="5257800" y="2720882"/>
            <a:ext cx="98518" cy="174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0"/>
            <a:endCxn id="28" idx="4"/>
          </p:cNvCxnSpPr>
          <p:nvPr/>
        </p:nvCxnSpPr>
        <p:spPr>
          <a:xfrm>
            <a:off x="54864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rot="5400000">
            <a:off x="4745281" y="2834854"/>
            <a:ext cx="690952" cy="721324"/>
          </a:xfrm>
          <a:prstGeom prst="ellipse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42" name="Straight Connector 41"/>
          <p:cNvCxnSpPr>
            <a:stCxn id="19" idx="2"/>
            <a:endCxn id="19" idx="6"/>
          </p:cNvCxnSpPr>
          <p:nvPr/>
        </p:nvCxnSpPr>
        <p:spPr>
          <a:xfrm>
            <a:off x="5029200" y="3200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334000" y="26670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350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 rot="5400000">
            <a:off x="4615661" y="2604089"/>
            <a:ext cx="690952" cy="721324"/>
          </a:xfrm>
          <a:prstGeom prst="ellipse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5" name="Oval 44"/>
          <p:cNvSpPr/>
          <p:nvPr/>
        </p:nvSpPr>
        <p:spPr>
          <a:xfrm rot="5400000">
            <a:off x="4888256" y="2611138"/>
            <a:ext cx="690952" cy="721324"/>
          </a:xfrm>
          <a:prstGeom prst="ellipse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9" name="Oval 38"/>
          <p:cNvSpPr/>
          <p:nvPr/>
        </p:nvSpPr>
        <p:spPr>
          <a:xfrm rot="5400000">
            <a:off x="5161262" y="2602257"/>
            <a:ext cx="690952" cy="721324"/>
          </a:xfrm>
          <a:prstGeom prst="ellipse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3" name="Oval 32"/>
          <p:cNvSpPr/>
          <p:nvPr/>
        </p:nvSpPr>
        <p:spPr>
          <a:xfrm>
            <a:off x="51816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5908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768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388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102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008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10200" y="32004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0" y="1230869"/>
            <a:ext cx="7032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3. Assess if any of the new points themselves have </a:t>
            </a:r>
            <a:r>
              <a:rPr lang="en-US" i="1" dirty="0" err="1"/>
              <a:t>MinPts</a:t>
            </a:r>
            <a:r>
              <a:rPr lang="en-US" i="1" dirty="0"/>
              <a:t> </a:t>
            </a:r>
            <a:r>
              <a:rPr lang="en-US" dirty="0"/>
              <a:t>(3) points </a:t>
            </a:r>
            <a:br>
              <a:rPr lang="en-US" dirty="0"/>
            </a:br>
            <a:r>
              <a:rPr lang="en-US" dirty="0"/>
              <a:t>within </a:t>
            </a:r>
            <a:r>
              <a:rPr lang="en-US" dirty="0">
                <a:latin typeface="Symbol" charset="2"/>
                <a:cs typeface="Symbol" charset="2"/>
              </a:rPr>
              <a:t>e</a:t>
            </a:r>
            <a:r>
              <a:rPr lang="en-US" dirty="0"/>
              <a:t>, if so mark them as core points and expand cluster</a:t>
            </a:r>
          </a:p>
        </p:txBody>
      </p:sp>
      <p:cxnSp>
        <p:nvCxnSpPr>
          <p:cNvPr id="11" name="Straight Connector 10"/>
          <p:cNvCxnSpPr>
            <a:stCxn id="33" idx="3"/>
            <a:endCxn id="19" idx="7"/>
          </p:cNvCxnSpPr>
          <p:nvPr/>
        </p:nvCxnSpPr>
        <p:spPr>
          <a:xfrm flipH="1">
            <a:off x="5159282" y="3025682"/>
            <a:ext cx="44636" cy="120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3" idx="6"/>
            <a:endCxn id="28" idx="2"/>
          </p:cNvCxnSpPr>
          <p:nvPr/>
        </p:nvCxnSpPr>
        <p:spPr>
          <a:xfrm>
            <a:off x="5334000" y="29718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2"/>
            <a:endCxn id="18" idx="6"/>
          </p:cNvCxnSpPr>
          <p:nvPr/>
        </p:nvCxnSpPr>
        <p:spPr>
          <a:xfrm flipH="1">
            <a:off x="5029200" y="29718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0"/>
            <a:endCxn id="33" idx="4"/>
          </p:cNvCxnSpPr>
          <p:nvPr/>
        </p:nvCxnSpPr>
        <p:spPr>
          <a:xfrm>
            <a:off x="52578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3"/>
            <a:endCxn id="33" idx="0"/>
          </p:cNvCxnSpPr>
          <p:nvPr/>
        </p:nvCxnSpPr>
        <p:spPr>
          <a:xfrm flipH="1">
            <a:off x="5257800" y="2720882"/>
            <a:ext cx="98518" cy="174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0"/>
            <a:endCxn id="28" idx="4"/>
          </p:cNvCxnSpPr>
          <p:nvPr/>
        </p:nvCxnSpPr>
        <p:spPr>
          <a:xfrm>
            <a:off x="54864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8" idx="0"/>
            <a:endCxn id="18" idx="4"/>
          </p:cNvCxnSpPr>
          <p:nvPr/>
        </p:nvCxnSpPr>
        <p:spPr>
          <a:xfrm>
            <a:off x="49530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34000" y="26670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9" idx="2"/>
            <a:endCxn id="19" idx="6"/>
          </p:cNvCxnSpPr>
          <p:nvPr/>
        </p:nvCxnSpPr>
        <p:spPr>
          <a:xfrm>
            <a:off x="5029200" y="3200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Revisited</a:t>
            </a:r>
          </a:p>
        </p:txBody>
      </p:sp>
      <p:sp>
        <p:nvSpPr>
          <p:cNvPr id="8" name="Oval 7"/>
          <p:cNvSpPr/>
          <p:nvPr/>
        </p:nvSpPr>
        <p:spPr>
          <a:xfrm>
            <a:off x="5638800" y="4495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15000" y="4800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4495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91400" y="4800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24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48600" y="4876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29000" y="4572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81400" y="4800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33800" y="4495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334000" y="4572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057400" y="1219200"/>
            <a:ext cx="820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Points are ordered in a tree (dendogram) structure based on when they were merged</a:t>
            </a:r>
          </a:p>
        </p:txBody>
      </p:sp>
      <p:cxnSp>
        <p:nvCxnSpPr>
          <p:cNvPr id="22" name="Straight Connector 21"/>
          <p:cNvCxnSpPr>
            <a:stCxn id="20" idx="0"/>
          </p:cNvCxnSpPr>
          <p:nvPr/>
        </p:nvCxnSpPr>
        <p:spPr>
          <a:xfrm flipV="1">
            <a:off x="3505200" y="39624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0"/>
          </p:cNvCxnSpPr>
          <p:nvPr/>
        </p:nvCxnSpPr>
        <p:spPr>
          <a:xfrm flipV="1">
            <a:off x="3657600" y="39624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0"/>
          </p:cNvCxnSpPr>
          <p:nvPr/>
        </p:nvCxnSpPr>
        <p:spPr>
          <a:xfrm flipV="1">
            <a:off x="3810000" y="3657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95676" y="3962401"/>
            <a:ext cx="174625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75050" y="3657600"/>
            <a:ext cx="245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581400" y="36576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1" idx="0"/>
          </p:cNvCxnSpPr>
          <p:nvPr/>
        </p:nvCxnSpPr>
        <p:spPr>
          <a:xfrm flipV="1">
            <a:off x="5791200" y="39624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8" idx="0"/>
          </p:cNvCxnSpPr>
          <p:nvPr/>
        </p:nvCxnSpPr>
        <p:spPr>
          <a:xfrm flipV="1">
            <a:off x="5715000" y="3962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410201" y="3657600"/>
            <a:ext cx="346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08650" y="3962400"/>
            <a:ext cx="88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0" idx="0"/>
          </p:cNvCxnSpPr>
          <p:nvPr/>
        </p:nvCxnSpPr>
        <p:spPr>
          <a:xfrm>
            <a:off x="5410200" y="36576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753100" y="36576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3" idx="0"/>
          </p:cNvCxnSpPr>
          <p:nvPr/>
        </p:nvCxnSpPr>
        <p:spPr>
          <a:xfrm>
            <a:off x="7467600" y="39624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0"/>
          </p:cNvCxnSpPr>
          <p:nvPr/>
        </p:nvCxnSpPr>
        <p:spPr>
          <a:xfrm flipV="1">
            <a:off x="7543800" y="3962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457016" y="3962400"/>
            <a:ext cx="93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4" idx="0"/>
          </p:cNvCxnSpPr>
          <p:nvPr/>
        </p:nvCxnSpPr>
        <p:spPr>
          <a:xfrm flipV="1">
            <a:off x="7848600" y="36576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02525" y="366395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489826" y="3657600"/>
            <a:ext cx="3651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5" idx="0"/>
          </p:cNvCxnSpPr>
          <p:nvPr/>
        </p:nvCxnSpPr>
        <p:spPr>
          <a:xfrm flipV="1">
            <a:off x="7924800" y="33528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677150" y="3352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73976" y="3352800"/>
            <a:ext cx="250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5562600" y="28956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7810186" y="2284098"/>
            <a:ext cx="314" cy="1068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694149" y="2895601"/>
            <a:ext cx="1859163" cy="18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695691" y="2901818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572000" y="22860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559247" y="2289681"/>
            <a:ext cx="3260077" cy="3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918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 rot="5400000">
            <a:off x="4615661" y="2604089"/>
            <a:ext cx="690952" cy="721324"/>
          </a:xfrm>
          <a:prstGeom prst="ellipse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5" name="Oval 44"/>
          <p:cNvSpPr/>
          <p:nvPr/>
        </p:nvSpPr>
        <p:spPr>
          <a:xfrm rot="5400000">
            <a:off x="4888256" y="2611138"/>
            <a:ext cx="690952" cy="721324"/>
          </a:xfrm>
          <a:prstGeom prst="ellipse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9" name="Oval 38"/>
          <p:cNvSpPr/>
          <p:nvPr/>
        </p:nvSpPr>
        <p:spPr>
          <a:xfrm rot="5400000">
            <a:off x="5161262" y="2602257"/>
            <a:ext cx="690952" cy="721324"/>
          </a:xfrm>
          <a:prstGeom prst="ellipse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3" name="Oval 32"/>
          <p:cNvSpPr/>
          <p:nvPr/>
        </p:nvSpPr>
        <p:spPr>
          <a:xfrm>
            <a:off x="51816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5908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768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388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102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008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10200" y="32004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1" y="1230868"/>
            <a:ext cx="625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4. Continue step 3 recursively until all points are considered</a:t>
            </a:r>
          </a:p>
        </p:txBody>
      </p:sp>
      <p:cxnSp>
        <p:nvCxnSpPr>
          <p:cNvPr id="11" name="Straight Connector 10"/>
          <p:cNvCxnSpPr>
            <a:stCxn id="33" idx="3"/>
            <a:endCxn id="19" idx="7"/>
          </p:cNvCxnSpPr>
          <p:nvPr/>
        </p:nvCxnSpPr>
        <p:spPr>
          <a:xfrm flipH="1">
            <a:off x="5159282" y="3025682"/>
            <a:ext cx="44636" cy="120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3" idx="6"/>
            <a:endCxn id="28" idx="2"/>
          </p:cNvCxnSpPr>
          <p:nvPr/>
        </p:nvCxnSpPr>
        <p:spPr>
          <a:xfrm>
            <a:off x="5334000" y="29718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2"/>
            <a:endCxn id="18" idx="6"/>
          </p:cNvCxnSpPr>
          <p:nvPr/>
        </p:nvCxnSpPr>
        <p:spPr>
          <a:xfrm flipH="1">
            <a:off x="5029200" y="29718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0"/>
            <a:endCxn id="33" idx="4"/>
          </p:cNvCxnSpPr>
          <p:nvPr/>
        </p:nvCxnSpPr>
        <p:spPr>
          <a:xfrm>
            <a:off x="52578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3"/>
            <a:endCxn id="33" idx="0"/>
          </p:cNvCxnSpPr>
          <p:nvPr/>
        </p:nvCxnSpPr>
        <p:spPr>
          <a:xfrm flipH="1">
            <a:off x="5257800" y="2720882"/>
            <a:ext cx="98518" cy="174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0"/>
            <a:endCxn id="28" idx="4"/>
          </p:cNvCxnSpPr>
          <p:nvPr/>
        </p:nvCxnSpPr>
        <p:spPr>
          <a:xfrm>
            <a:off x="54864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8" idx="0"/>
            <a:endCxn id="18" idx="4"/>
          </p:cNvCxnSpPr>
          <p:nvPr/>
        </p:nvCxnSpPr>
        <p:spPr>
          <a:xfrm>
            <a:off x="49530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334000" y="26670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29200" y="3200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10200" y="3276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 rot="5400000">
            <a:off x="5143366" y="2916749"/>
            <a:ext cx="690952" cy="721324"/>
          </a:xfrm>
          <a:prstGeom prst="ellipse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2154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 rot="5400000">
            <a:off x="4615661" y="2604089"/>
            <a:ext cx="690952" cy="721324"/>
          </a:xfrm>
          <a:prstGeom prst="ellipse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5" name="Oval 44"/>
          <p:cNvSpPr/>
          <p:nvPr/>
        </p:nvSpPr>
        <p:spPr>
          <a:xfrm rot="5400000">
            <a:off x="4888256" y="2611138"/>
            <a:ext cx="690952" cy="721324"/>
          </a:xfrm>
          <a:prstGeom prst="ellipse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9" name="Oval 38"/>
          <p:cNvSpPr/>
          <p:nvPr/>
        </p:nvSpPr>
        <p:spPr>
          <a:xfrm rot="5400000">
            <a:off x="5161262" y="2602257"/>
            <a:ext cx="690952" cy="721324"/>
          </a:xfrm>
          <a:prstGeom prst="ellipse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3" name="Oval 32"/>
          <p:cNvSpPr/>
          <p:nvPr/>
        </p:nvSpPr>
        <p:spPr>
          <a:xfrm>
            <a:off x="51816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5908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768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388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102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008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10200" y="32004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1" y="1230868"/>
            <a:ext cx="668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4. Continue step 3 recursively until no new points are considered</a:t>
            </a:r>
          </a:p>
        </p:txBody>
      </p:sp>
      <p:cxnSp>
        <p:nvCxnSpPr>
          <p:cNvPr id="11" name="Straight Connector 10"/>
          <p:cNvCxnSpPr>
            <a:stCxn id="33" idx="3"/>
            <a:endCxn id="19" idx="7"/>
          </p:cNvCxnSpPr>
          <p:nvPr/>
        </p:nvCxnSpPr>
        <p:spPr>
          <a:xfrm flipH="1">
            <a:off x="5159282" y="3025682"/>
            <a:ext cx="44636" cy="120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3" idx="6"/>
            <a:endCxn id="28" idx="2"/>
          </p:cNvCxnSpPr>
          <p:nvPr/>
        </p:nvCxnSpPr>
        <p:spPr>
          <a:xfrm>
            <a:off x="5334000" y="29718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2"/>
            <a:endCxn id="18" idx="6"/>
          </p:cNvCxnSpPr>
          <p:nvPr/>
        </p:nvCxnSpPr>
        <p:spPr>
          <a:xfrm flipH="1">
            <a:off x="5029200" y="29718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0"/>
            <a:endCxn id="33" idx="4"/>
          </p:cNvCxnSpPr>
          <p:nvPr/>
        </p:nvCxnSpPr>
        <p:spPr>
          <a:xfrm>
            <a:off x="52578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3"/>
            <a:endCxn id="33" idx="0"/>
          </p:cNvCxnSpPr>
          <p:nvPr/>
        </p:nvCxnSpPr>
        <p:spPr>
          <a:xfrm flipH="1">
            <a:off x="5257800" y="2720882"/>
            <a:ext cx="98518" cy="174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0"/>
            <a:endCxn id="28" idx="4"/>
          </p:cNvCxnSpPr>
          <p:nvPr/>
        </p:nvCxnSpPr>
        <p:spPr>
          <a:xfrm>
            <a:off x="54864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8" idx="0"/>
            <a:endCxn id="18" idx="4"/>
          </p:cNvCxnSpPr>
          <p:nvPr/>
        </p:nvCxnSpPr>
        <p:spPr>
          <a:xfrm>
            <a:off x="49530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334000" y="26670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29200" y="3200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10200" y="3276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 rot="5400000">
            <a:off x="4308302" y="2525334"/>
            <a:ext cx="690952" cy="721324"/>
          </a:xfrm>
          <a:prstGeom prst="ellipse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572000" y="2895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72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51816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5908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768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388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102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008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10200" y="32004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1" y="1230869"/>
            <a:ext cx="619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some points do not cluster with our current criteria of</a:t>
            </a:r>
          </a:p>
          <a:p>
            <a:r>
              <a:rPr lang="en-US" dirty="0" err="1"/>
              <a:t>MinPts</a:t>
            </a:r>
            <a:r>
              <a:rPr lang="en-US" dirty="0"/>
              <a:t>=3, but likely would with a smaller value</a:t>
            </a:r>
          </a:p>
        </p:txBody>
      </p:sp>
      <p:cxnSp>
        <p:nvCxnSpPr>
          <p:cNvPr id="11" name="Straight Connector 10"/>
          <p:cNvCxnSpPr>
            <a:stCxn id="33" idx="3"/>
            <a:endCxn id="19" idx="7"/>
          </p:cNvCxnSpPr>
          <p:nvPr/>
        </p:nvCxnSpPr>
        <p:spPr>
          <a:xfrm flipH="1">
            <a:off x="5159282" y="3025682"/>
            <a:ext cx="44636" cy="120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3" idx="6"/>
            <a:endCxn id="28" idx="2"/>
          </p:cNvCxnSpPr>
          <p:nvPr/>
        </p:nvCxnSpPr>
        <p:spPr>
          <a:xfrm>
            <a:off x="5334000" y="29718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2"/>
            <a:endCxn id="18" idx="6"/>
          </p:cNvCxnSpPr>
          <p:nvPr/>
        </p:nvCxnSpPr>
        <p:spPr>
          <a:xfrm flipH="1">
            <a:off x="5029200" y="29718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0"/>
            <a:endCxn id="33" idx="4"/>
          </p:cNvCxnSpPr>
          <p:nvPr/>
        </p:nvCxnSpPr>
        <p:spPr>
          <a:xfrm>
            <a:off x="52578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3"/>
            <a:endCxn id="33" idx="0"/>
          </p:cNvCxnSpPr>
          <p:nvPr/>
        </p:nvCxnSpPr>
        <p:spPr>
          <a:xfrm flipH="1">
            <a:off x="5257800" y="2720882"/>
            <a:ext cx="98518" cy="174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0"/>
            <a:endCxn id="28" idx="4"/>
          </p:cNvCxnSpPr>
          <p:nvPr/>
        </p:nvCxnSpPr>
        <p:spPr>
          <a:xfrm>
            <a:off x="54864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8" idx="0"/>
            <a:endCxn id="18" idx="4"/>
          </p:cNvCxnSpPr>
          <p:nvPr/>
        </p:nvCxnSpPr>
        <p:spPr>
          <a:xfrm>
            <a:off x="49530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334000" y="26670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29200" y="3200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10200" y="3276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72000" y="2895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0"/>
          </p:cNvCxnSpPr>
          <p:nvPr/>
        </p:nvCxnSpPr>
        <p:spPr>
          <a:xfrm>
            <a:off x="4572000" y="1981200"/>
            <a:ext cx="152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45953" y="1892040"/>
            <a:ext cx="152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428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51816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5908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768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388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102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008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10200" y="32004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1" y="1230868"/>
            <a:ext cx="562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5. Repeat Step #1 and choose a new point at random </a:t>
            </a:r>
          </a:p>
        </p:txBody>
      </p:sp>
      <p:cxnSp>
        <p:nvCxnSpPr>
          <p:cNvPr id="11" name="Straight Connector 10"/>
          <p:cNvCxnSpPr>
            <a:stCxn id="33" idx="3"/>
            <a:endCxn id="19" idx="7"/>
          </p:cNvCxnSpPr>
          <p:nvPr/>
        </p:nvCxnSpPr>
        <p:spPr>
          <a:xfrm flipH="1">
            <a:off x="5159282" y="3025682"/>
            <a:ext cx="44636" cy="120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3" idx="6"/>
            <a:endCxn id="28" idx="2"/>
          </p:cNvCxnSpPr>
          <p:nvPr/>
        </p:nvCxnSpPr>
        <p:spPr>
          <a:xfrm>
            <a:off x="5334000" y="29718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2"/>
            <a:endCxn id="18" idx="6"/>
          </p:cNvCxnSpPr>
          <p:nvPr/>
        </p:nvCxnSpPr>
        <p:spPr>
          <a:xfrm flipH="1">
            <a:off x="5029200" y="29718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0"/>
            <a:endCxn id="33" idx="4"/>
          </p:cNvCxnSpPr>
          <p:nvPr/>
        </p:nvCxnSpPr>
        <p:spPr>
          <a:xfrm>
            <a:off x="52578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3"/>
            <a:endCxn id="33" idx="0"/>
          </p:cNvCxnSpPr>
          <p:nvPr/>
        </p:nvCxnSpPr>
        <p:spPr>
          <a:xfrm flipH="1">
            <a:off x="5257800" y="2720882"/>
            <a:ext cx="98518" cy="174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0"/>
            <a:endCxn id="28" idx="4"/>
          </p:cNvCxnSpPr>
          <p:nvPr/>
        </p:nvCxnSpPr>
        <p:spPr>
          <a:xfrm>
            <a:off x="54864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8" idx="0"/>
            <a:endCxn id="18" idx="4"/>
          </p:cNvCxnSpPr>
          <p:nvPr/>
        </p:nvCxnSpPr>
        <p:spPr>
          <a:xfrm>
            <a:off x="49530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334000" y="26670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29200" y="3200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10200" y="3276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72000" y="2895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24600" y="2438400"/>
            <a:ext cx="304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76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51816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28194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5908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86600" y="3810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10400" y="4267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768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29200" y="31242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196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8200" y="4724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72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388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10200" y="2895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008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10200" y="3200400"/>
            <a:ext cx="152400" cy="1524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0" y="1230869"/>
            <a:ext cx="6876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points when chosen will sometimes not meet the criteria and be </a:t>
            </a:r>
            <a:br>
              <a:rPr lang="en-US" dirty="0"/>
            </a:br>
            <a:r>
              <a:rPr lang="en-US" dirty="0"/>
              <a:t>considered outliers </a:t>
            </a:r>
          </a:p>
        </p:txBody>
      </p:sp>
      <p:cxnSp>
        <p:nvCxnSpPr>
          <p:cNvPr id="11" name="Straight Connector 10"/>
          <p:cNvCxnSpPr>
            <a:stCxn id="33" idx="3"/>
            <a:endCxn id="19" idx="7"/>
          </p:cNvCxnSpPr>
          <p:nvPr/>
        </p:nvCxnSpPr>
        <p:spPr>
          <a:xfrm flipH="1">
            <a:off x="5159282" y="3025682"/>
            <a:ext cx="44636" cy="120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3" idx="6"/>
            <a:endCxn id="28" idx="2"/>
          </p:cNvCxnSpPr>
          <p:nvPr/>
        </p:nvCxnSpPr>
        <p:spPr>
          <a:xfrm>
            <a:off x="5334000" y="29718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2"/>
            <a:endCxn id="18" idx="6"/>
          </p:cNvCxnSpPr>
          <p:nvPr/>
        </p:nvCxnSpPr>
        <p:spPr>
          <a:xfrm flipH="1">
            <a:off x="5029200" y="29718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0"/>
            <a:endCxn id="33" idx="4"/>
          </p:cNvCxnSpPr>
          <p:nvPr/>
        </p:nvCxnSpPr>
        <p:spPr>
          <a:xfrm>
            <a:off x="52578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3"/>
            <a:endCxn id="33" idx="0"/>
          </p:cNvCxnSpPr>
          <p:nvPr/>
        </p:nvCxnSpPr>
        <p:spPr>
          <a:xfrm flipH="1">
            <a:off x="5257800" y="2720882"/>
            <a:ext cx="98518" cy="174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0"/>
            <a:endCxn id="28" idx="4"/>
          </p:cNvCxnSpPr>
          <p:nvPr/>
        </p:nvCxnSpPr>
        <p:spPr>
          <a:xfrm>
            <a:off x="54864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8" idx="0"/>
            <a:endCxn id="18" idx="4"/>
          </p:cNvCxnSpPr>
          <p:nvPr/>
        </p:nvCxnSpPr>
        <p:spPr>
          <a:xfrm>
            <a:off x="4953000" y="2895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334000" y="26670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29200" y="3200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10200" y="3276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72000" y="2895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0"/>
          </p:cNvCxnSpPr>
          <p:nvPr/>
        </p:nvCxnSpPr>
        <p:spPr>
          <a:xfrm>
            <a:off x="5562600" y="3810000"/>
            <a:ext cx="152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9" idx="1"/>
          </p:cNvCxnSpPr>
          <p:nvPr/>
        </p:nvCxnSpPr>
        <p:spPr>
          <a:xfrm>
            <a:off x="6248400" y="1905000"/>
            <a:ext cx="174718" cy="631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Fuzzy c-means</a:t>
            </a:r>
          </a:p>
          <a:p>
            <a:pPr lvl="1"/>
            <a:r>
              <a:rPr lang="en-US" dirty="0"/>
              <a:t>points belong to more than one cluster</a:t>
            </a:r>
          </a:p>
          <a:p>
            <a:r>
              <a:rPr lang="en-US" dirty="0"/>
              <a:t>Mean-shift</a:t>
            </a:r>
          </a:p>
          <a:p>
            <a:pPr lvl="1"/>
            <a:r>
              <a:rPr lang="en-US" dirty="0"/>
              <a:t>points are moved to the densest nearby area</a:t>
            </a:r>
          </a:p>
          <a:p>
            <a:r>
              <a:rPr lang="en-US" dirty="0"/>
              <a:t>Gaussian Mixture Models</a:t>
            </a:r>
          </a:p>
          <a:p>
            <a:pPr lvl="1"/>
            <a:r>
              <a:rPr lang="en-US" dirty="0"/>
              <a:t>points are assigned to a fixed number of Gaussian distributions</a:t>
            </a:r>
          </a:p>
          <a:p>
            <a:r>
              <a:rPr lang="en-US" dirty="0"/>
              <a:t>Self Organizing Maps</a:t>
            </a:r>
          </a:p>
          <a:p>
            <a:pPr lvl="1"/>
            <a:r>
              <a:rPr lang="en-US" dirty="0"/>
              <a:t>uses neural networks to learn topology of points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Clustering Approaches</a:t>
            </a:r>
          </a:p>
        </p:txBody>
      </p:sp>
    </p:spTree>
    <p:extLst>
      <p:ext uri="{BB962C8B-B14F-4D97-AF65-F5344CB8AC3E}">
        <p14:creationId xmlns:p14="http://schemas.microsoft.com/office/powerpoint/2010/main" val="3785003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l="-2647" r="-2647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Characteristics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800" y="6096001"/>
            <a:ext cx="373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scikit-learn.org</a:t>
            </a:r>
            <a:r>
              <a:rPr lang="en-US" sz="1200" dirty="0"/>
              <a:t>/stable/modules/</a:t>
            </a:r>
            <a:r>
              <a:rPr lang="en-US" sz="1200" dirty="0" err="1"/>
              <a:t>clustering.html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925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Revisited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4600" y="1230868"/>
            <a:ext cx="698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is “cut” based on manual or derived decision for number of clusters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352800" y="2667000"/>
            <a:ext cx="55626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BU00529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1" y="2057400"/>
            <a:ext cx="642417" cy="67470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743201" y="5334000"/>
            <a:ext cx="486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a cut at the first level will result in 2 clusters</a:t>
            </a:r>
          </a:p>
        </p:txBody>
      </p:sp>
      <p:sp>
        <p:nvSpPr>
          <p:cNvPr id="49" name="Oval 48"/>
          <p:cNvSpPr/>
          <p:nvPr/>
        </p:nvSpPr>
        <p:spPr>
          <a:xfrm>
            <a:off x="5638800" y="44977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715000" y="48025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467600" y="44977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391400" y="48025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2400" y="44215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848600" y="48787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29000" y="45739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581400" y="48025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733800" y="44977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334000" y="45739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5" idx="0"/>
          </p:cNvCxnSpPr>
          <p:nvPr/>
        </p:nvCxnSpPr>
        <p:spPr>
          <a:xfrm flipV="1">
            <a:off x="3505200" y="3964303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6" idx="0"/>
          </p:cNvCxnSpPr>
          <p:nvPr/>
        </p:nvCxnSpPr>
        <p:spPr>
          <a:xfrm flipV="1">
            <a:off x="3657600" y="396430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0"/>
          </p:cNvCxnSpPr>
          <p:nvPr/>
        </p:nvCxnSpPr>
        <p:spPr>
          <a:xfrm flipV="1">
            <a:off x="3810000" y="365950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495676" y="3964304"/>
            <a:ext cx="174625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575050" y="3659503"/>
            <a:ext cx="245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581400" y="3659503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0"/>
          </p:cNvCxnSpPr>
          <p:nvPr/>
        </p:nvCxnSpPr>
        <p:spPr>
          <a:xfrm flipV="1">
            <a:off x="5791200" y="396430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9" idx="0"/>
          </p:cNvCxnSpPr>
          <p:nvPr/>
        </p:nvCxnSpPr>
        <p:spPr>
          <a:xfrm flipV="1">
            <a:off x="5715000" y="396430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410201" y="3659503"/>
            <a:ext cx="346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708650" y="3964303"/>
            <a:ext cx="88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58" idx="0"/>
          </p:cNvCxnSpPr>
          <p:nvPr/>
        </p:nvCxnSpPr>
        <p:spPr>
          <a:xfrm>
            <a:off x="5410200" y="3659503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753100" y="3659503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52" idx="0"/>
          </p:cNvCxnSpPr>
          <p:nvPr/>
        </p:nvCxnSpPr>
        <p:spPr>
          <a:xfrm>
            <a:off x="7467600" y="396430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1" idx="0"/>
          </p:cNvCxnSpPr>
          <p:nvPr/>
        </p:nvCxnSpPr>
        <p:spPr>
          <a:xfrm flipV="1">
            <a:off x="7543800" y="396430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457016" y="3964303"/>
            <a:ext cx="93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3" idx="0"/>
          </p:cNvCxnSpPr>
          <p:nvPr/>
        </p:nvCxnSpPr>
        <p:spPr>
          <a:xfrm flipV="1">
            <a:off x="7848600" y="3659503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502525" y="3665853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489826" y="3659503"/>
            <a:ext cx="3651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4" idx="0"/>
          </p:cNvCxnSpPr>
          <p:nvPr/>
        </p:nvCxnSpPr>
        <p:spPr>
          <a:xfrm flipV="1">
            <a:off x="7924800" y="3354703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677150" y="3354703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673976" y="3354703"/>
            <a:ext cx="250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562600" y="2897503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7810186" y="2286001"/>
            <a:ext cx="314" cy="1068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694149" y="2897504"/>
            <a:ext cx="1859163" cy="18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695691" y="2903721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572000" y="2287903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559247" y="2291584"/>
            <a:ext cx="3260077" cy="3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5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Revisited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4600" y="1230868"/>
            <a:ext cx="698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is “cut” based on manual or derived decision for number of clusters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43200" y="5334000"/>
            <a:ext cx="4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 cut at the second level will result in 3 clusters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3352800" y="3124200"/>
            <a:ext cx="55626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BU00529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1" y="2590800"/>
            <a:ext cx="642417" cy="674702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5638800" y="44977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715000" y="48025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467600" y="44977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391400" y="48025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772400" y="44215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848600" y="48787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429000" y="45739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581400" y="48025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733800" y="44977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334000" y="45739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8" idx="0"/>
          </p:cNvCxnSpPr>
          <p:nvPr/>
        </p:nvCxnSpPr>
        <p:spPr>
          <a:xfrm flipV="1">
            <a:off x="3505200" y="3964303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0"/>
          </p:cNvCxnSpPr>
          <p:nvPr/>
        </p:nvCxnSpPr>
        <p:spPr>
          <a:xfrm flipV="1">
            <a:off x="3657600" y="396430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0"/>
          </p:cNvCxnSpPr>
          <p:nvPr/>
        </p:nvCxnSpPr>
        <p:spPr>
          <a:xfrm flipV="1">
            <a:off x="3810000" y="365950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495676" y="3964304"/>
            <a:ext cx="174625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75050" y="3659503"/>
            <a:ext cx="245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81400" y="3659503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3" idx="0"/>
          </p:cNvCxnSpPr>
          <p:nvPr/>
        </p:nvCxnSpPr>
        <p:spPr>
          <a:xfrm flipV="1">
            <a:off x="5791200" y="396430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0"/>
          </p:cNvCxnSpPr>
          <p:nvPr/>
        </p:nvCxnSpPr>
        <p:spPr>
          <a:xfrm flipV="1">
            <a:off x="5715000" y="396430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410201" y="3659503"/>
            <a:ext cx="346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708650" y="3964303"/>
            <a:ext cx="88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62" idx="0"/>
          </p:cNvCxnSpPr>
          <p:nvPr/>
        </p:nvCxnSpPr>
        <p:spPr>
          <a:xfrm>
            <a:off x="5410200" y="3659503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753100" y="3659503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55" idx="0"/>
          </p:cNvCxnSpPr>
          <p:nvPr/>
        </p:nvCxnSpPr>
        <p:spPr>
          <a:xfrm>
            <a:off x="7467600" y="396430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4" idx="0"/>
          </p:cNvCxnSpPr>
          <p:nvPr/>
        </p:nvCxnSpPr>
        <p:spPr>
          <a:xfrm flipV="1">
            <a:off x="7543800" y="396430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457016" y="3964303"/>
            <a:ext cx="93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6" idx="0"/>
          </p:cNvCxnSpPr>
          <p:nvPr/>
        </p:nvCxnSpPr>
        <p:spPr>
          <a:xfrm flipV="1">
            <a:off x="7848600" y="3659503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502525" y="3665853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489826" y="3659503"/>
            <a:ext cx="3651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7" idx="0"/>
          </p:cNvCxnSpPr>
          <p:nvPr/>
        </p:nvCxnSpPr>
        <p:spPr>
          <a:xfrm flipV="1">
            <a:off x="7924800" y="3354703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677150" y="3354703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673976" y="3354703"/>
            <a:ext cx="250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5562600" y="2897503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7810186" y="2286001"/>
            <a:ext cx="314" cy="1068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694149" y="2897504"/>
            <a:ext cx="1859163" cy="18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695691" y="2903721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572000" y="2287903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59247" y="2291584"/>
            <a:ext cx="3260077" cy="3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7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Revisited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4600" y="1230868"/>
            <a:ext cx="698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is “cut” based on manual or derived decision for number of clusters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43200" y="5334000"/>
            <a:ext cx="446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 cut at the third level will result in 4 clusters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3352800" y="3505200"/>
            <a:ext cx="55626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BU00529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1" y="2895600"/>
            <a:ext cx="642417" cy="674702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5638800" y="44977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715000" y="48025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467600" y="44977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391400" y="48025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772400" y="44215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848600" y="48787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429000" y="45739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581400" y="48025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733800" y="44977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334000" y="457390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8" idx="0"/>
          </p:cNvCxnSpPr>
          <p:nvPr/>
        </p:nvCxnSpPr>
        <p:spPr>
          <a:xfrm flipV="1">
            <a:off x="3505200" y="3964303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0"/>
          </p:cNvCxnSpPr>
          <p:nvPr/>
        </p:nvCxnSpPr>
        <p:spPr>
          <a:xfrm flipV="1">
            <a:off x="3657600" y="396430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0"/>
          </p:cNvCxnSpPr>
          <p:nvPr/>
        </p:nvCxnSpPr>
        <p:spPr>
          <a:xfrm flipV="1">
            <a:off x="3810000" y="365950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495676" y="3964304"/>
            <a:ext cx="174625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75050" y="3659503"/>
            <a:ext cx="245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81400" y="3659503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3" idx="0"/>
          </p:cNvCxnSpPr>
          <p:nvPr/>
        </p:nvCxnSpPr>
        <p:spPr>
          <a:xfrm flipV="1">
            <a:off x="5791200" y="396430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0"/>
          </p:cNvCxnSpPr>
          <p:nvPr/>
        </p:nvCxnSpPr>
        <p:spPr>
          <a:xfrm flipV="1">
            <a:off x="5715000" y="396430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410201" y="3659503"/>
            <a:ext cx="346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708650" y="3964303"/>
            <a:ext cx="88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62" idx="0"/>
          </p:cNvCxnSpPr>
          <p:nvPr/>
        </p:nvCxnSpPr>
        <p:spPr>
          <a:xfrm>
            <a:off x="5410200" y="3659503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753100" y="3659503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55" idx="0"/>
          </p:cNvCxnSpPr>
          <p:nvPr/>
        </p:nvCxnSpPr>
        <p:spPr>
          <a:xfrm>
            <a:off x="7467600" y="396430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4" idx="0"/>
          </p:cNvCxnSpPr>
          <p:nvPr/>
        </p:nvCxnSpPr>
        <p:spPr>
          <a:xfrm flipV="1">
            <a:off x="7543800" y="396430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457016" y="3964303"/>
            <a:ext cx="93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6" idx="0"/>
          </p:cNvCxnSpPr>
          <p:nvPr/>
        </p:nvCxnSpPr>
        <p:spPr>
          <a:xfrm flipV="1">
            <a:off x="7848600" y="3659503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502525" y="3665853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489826" y="3659503"/>
            <a:ext cx="3651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7" idx="0"/>
          </p:cNvCxnSpPr>
          <p:nvPr/>
        </p:nvCxnSpPr>
        <p:spPr>
          <a:xfrm flipV="1">
            <a:off x="7924800" y="3354703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677150" y="3354703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673976" y="3354703"/>
            <a:ext cx="250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5562600" y="2897503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7810186" y="2286001"/>
            <a:ext cx="314" cy="1068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694149" y="2897504"/>
            <a:ext cx="1859163" cy="18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695691" y="2903721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572000" y="2287903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59247" y="2291584"/>
            <a:ext cx="3260077" cy="3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29201" y="5791200"/>
            <a:ext cx="146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(and so forth)</a:t>
            </a:r>
          </a:p>
        </p:txBody>
      </p:sp>
    </p:spTree>
    <p:extLst>
      <p:ext uri="{BB962C8B-B14F-4D97-AF65-F5344CB8AC3E}">
        <p14:creationId xmlns:p14="http://schemas.microsoft.com/office/powerpoint/2010/main" val="62334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methods are available, typically based on the idea of measuring how well individual points are matched with their cluster</a:t>
            </a:r>
          </a:p>
          <a:p>
            <a:r>
              <a:rPr lang="en-US" dirty="0"/>
              <a:t>One approach uses a “Silhouette” score to determine how tightly grouped a set of points in a cluster are</a:t>
            </a:r>
          </a:p>
          <a:p>
            <a:r>
              <a:rPr lang="en-US" dirty="0"/>
              <a:t>Lower Silhouettes for some clusters may imply a suboptimal choice of </a:t>
            </a:r>
            <a:r>
              <a:rPr lang="en-US" i="1" dirty="0"/>
              <a:t>K</a:t>
            </a:r>
            <a:r>
              <a:rPr lang="en-US" dirty="0"/>
              <a:t> or cut location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cut?</a:t>
            </a:r>
          </a:p>
        </p:txBody>
      </p:sp>
    </p:spTree>
    <p:extLst>
      <p:ext uri="{BB962C8B-B14F-4D97-AF65-F5344CB8AC3E}">
        <p14:creationId xmlns:p14="http://schemas.microsoft.com/office/powerpoint/2010/main" val="343242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066800"/>
            <a:ext cx="84582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point </a:t>
            </a:r>
            <a:r>
              <a:rPr lang="en-US" i="1" dirty="0" err="1"/>
              <a:t>i</a:t>
            </a:r>
            <a:r>
              <a:rPr lang="en-US" i="1" dirty="0"/>
              <a:t>,</a:t>
            </a:r>
          </a:p>
          <a:p>
            <a:r>
              <a:rPr lang="en-US" dirty="0"/>
              <a:t>Let </a:t>
            </a:r>
            <a:r>
              <a:rPr lang="en-US" i="1" dirty="0"/>
              <a:t>a(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r>
              <a:rPr lang="en-US" dirty="0"/>
              <a:t>be the average distance between </a:t>
            </a:r>
            <a:r>
              <a:rPr lang="en-US" i="1" dirty="0" err="1"/>
              <a:t>i</a:t>
            </a:r>
            <a:r>
              <a:rPr lang="en-US" dirty="0"/>
              <a:t> and every point in its cluster</a:t>
            </a:r>
          </a:p>
          <a:p>
            <a:r>
              <a:rPr lang="en-US" dirty="0"/>
              <a:t>Let </a:t>
            </a:r>
            <a:r>
              <a:rPr lang="en-US" i="1" dirty="0"/>
              <a:t>b(</a:t>
            </a:r>
            <a:r>
              <a:rPr lang="en-US" i="1" dirty="0" err="1"/>
              <a:t>i</a:t>
            </a:r>
            <a:r>
              <a:rPr lang="en-US" i="1" dirty="0"/>
              <a:t>)</a:t>
            </a:r>
            <a:r>
              <a:rPr lang="en-US" b="1" i="1" dirty="0"/>
              <a:t> </a:t>
            </a:r>
            <a:r>
              <a:rPr lang="en-US" dirty="0"/>
              <a:t>be the average distance between </a:t>
            </a:r>
            <a:r>
              <a:rPr lang="en-US" i="1" dirty="0" err="1"/>
              <a:t>i</a:t>
            </a:r>
            <a:r>
              <a:rPr lang="en-US" dirty="0"/>
              <a:t> and every point in the closest neighboring cluster</a:t>
            </a:r>
          </a:p>
          <a:p>
            <a:r>
              <a:rPr lang="en-US" dirty="0"/>
              <a:t>Then,</a:t>
            </a:r>
          </a:p>
          <a:p>
            <a:endParaRPr lang="en-US" dirty="0"/>
          </a:p>
          <a:p>
            <a:r>
              <a:rPr lang="en-US" dirty="0"/>
              <a:t>The silhouette score for cluster </a:t>
            </a:r>
            <a:r>
              <a:rPr lang="en-US" i="1" dirty="0"/>
              <a:t>c </a:t>
            </a:r>
            <a:r>
              <a:rPr lang="en-US" dirty="0"/>
              <a:t>is the average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Score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733800" y="4114801"/>
          <a:ext cx="2514600" cy="790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4" imgW="1333500" imgH="419100" progId="Equation.3">
                  <p:embed/>
                </p:oleObj>
              </mc:Choice>
              <mc:Fallback>
                <p:oleObj name="Equation" r:id="rId4" imgW="1333500" imgH="4191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3800" y="4114801"/>
                        <a:ext cx="2514600" cy="790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33801" y="5486401"/>
          <a:ext cx="18510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3801" y="5486401"/>
                        <a:ext cx="1851025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46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77B157-1841-4ECE-A77F-5881F49F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clustering is very useful, but may not always be the best approach </a:t>
            </a:r>
          </a:p>
          <a:p>
            <a:r>
              <a:rPr lang="en-US" dirty="0"/>
              <a:t>There are other clustering strategies that may be useful depending on the application/distribution of the data</a:t>
            </a:r>
          </a:p>
          <a:p>
            <a:r>
              <a:rPr lang="en-US" dirty="0"/>
              <a:t>The next set of slides will introduce two, K-means and DBSCAN, however there are many others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925CD3-1388-440E-80E1-C6CFE048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clustering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165392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LMS_API_VERSION" val="SCORM 2004 (2nd edition)"/>
  <p:tag name="ISPRING_ULTRA_SCORM_COURSE_ID" val="33BDD304-5ADD-4FED-B944-F1805FE82523"/>
  <p:tag name="ISPRING_CMI5_LAUNCH_METHOD" val="any window"/>
  <p:tag name="ISPRINGCLOUDFOLDERID" val="1"/>
  <p:tag name="ISPRINGONLINEFOLDERID" val="1"/>
  <p:tag name="ISPRING_SCORM_RATE_SLIDES" val="0"/>
  <p:tag name="ISPRING_CURRENT_PLAYER_ID" val="universal"/>
  <p:tag name="ISPRING_SCORM_RATE_QUIZZES" val="1"/>
  <p:tag name="ISPRING_SCORM_PASSING_SCORE" val="100.000000"/>
  <p:tag name="ISPRING_OUTPUT_FOLDER" val="[[&quot;G\bcz{37BE974A-8E82-4344-9460-44740314AC02}&quot;,&quot;C:\\Users\\remills\\Box Sync\\Courses\\BINF529_Winter2019\\SCORM\\Session_11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REEN_RECS_UPDATED" val="C:\Users\remills\Box Sync\Courses\BINF529_Winter2019\Presentations\Session_12\Clustering_Data\"/>
  <p:tag name="ISPRING_RESOURCE_FOLDER" val="C:\Users\remills\Box Sync\Courses\BINF529_Winter2019\Presentations\Session_12\Clustering_Data\"/>
  <p:tag name="ISPRING_PRESENTATION_PATH" val="C:\Users\remills\Box Sync\Courses\BINF529_Winter2019\Presentations\Session_12\Clustering_Data.pptx"/>
  <p:tag name="ISPRING_ULTRA_SCORM_COURCE_TITLE" val="Multiple_Sequence_Alignment_12.1_20pts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Multiple_Sequence_Alignment_12.1_20pt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16022</TotalTime>
  <Words>931</Words>
  <Application>Microsoft Office PowerPoint</Application>
  <PresentationFormat>Widescreen</PresentationFormat>
  <Paragraphs>179</Paragraphs>
  <Slides>36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Symbol</vt:lpstr>
      <vt:lpstr>Office Theme</vt:lpstr>
      <vt:lpstr>Equation</vt:lpstr>
      <vt:lpstr>Clustering Data</vt:lpstr>
      <vt:lpstr>Learning Objectives</vt:lpstr>
      <vt:lpstr>Hierarchical Clustering Revisited</vt:lpstr>
      <vt:lpstr>Hierarchical Clustering Revisited</vt:lpstr>
      <vt:lpstr>Hierarchical Clustering Revisited</vt:lpstr>
      <vt:lpstr>Hierarchical Clustering Revisited</vt:lpstr>
      <vt:lpstr>Where to cut?</vt:lpstr>
      <vt:lpstr>Silhouette Score</vt:lpstr>
      <vt:lpstr>Other clustering algorithms</vt:lpstr>
      <vt:lpstr>K-means Algorithm</vt:lpstr>
      <vt:lpstr>K-means Overview</vt:lpstr>
      <vt:lpstr>K-means Overview</vt:lpstr>
      <vt:lpstr>K-means Overview</vt:lpstr>
      <vt:lpstr>K-means Overview</vt:lpstr>
      <vt:lpstr>K-means Overview</vt:lpstr>
      <vt:lpstr>K-means Overview</vt:lpstr>
      <vt:lpstr>K-means Overview</vt:lpstr>
      <vt:lpstr>K-means Overview</vt:lpstr>
      <vt:lpstr>K-means Overview</vt:lpstr>
      <vt:lpstr>K-means Overview</vt:lpstr>
      <vt:lpstr>Choice of K is Important</vt:lpstr>
      <vt:lpstr>Limitations of K-means</vt:lpstr>
      <vt:lpstr>Density-based Clustering - DBSCAN</vt:lpstr>
      <vt:lpstr>DBSCAN Overview</vt:lpstr>
      <vt:lpstr>DBSCAN Overview</vt:lpstr>
      <vt:lpstr>DBSCAN Overview</vt:lpstr>
      <vt:lpstr>DBSCAN Overview</vt:lpstr>
      <vt:lpstr>DBSCAN Overview</vt:lpstr>
      <vt:lpstr>DBSCAN Overview</vt:lpstr>
      <vt:lpstr>DBSCAN Overview</vt:lpstr>
      <vt:lpstr>DBSCAN Overview</vt:lpstr>
      <vt:lpstr>DBSCAN Overview</vt:lpstr>
      <vt:lpstr>DBSCAN Overview</vt:lpstr>
      <vt:lpstr>DBSCAN Overview</vt:lpstr>
      <vt:lpstr>Other Clustering Approaches</vt:lpstr>
      <vt:lpstr>Clustering Characteristics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Multiple_Sequence_Alignment_12.1_20pts</dc:title>
  <dc:creator>Hislop, Shona C.</dc:creator>
  <cp:lastModifiedBy>Ryan Mills</cp:lastModifiedBy>
  <cp:revision>707</cp:revision>
  <dcterms:created xsi:type="dcterms:W3CDTF">2011-09-26T19:06:25Z</dcterms:created>
  <dcterms:modified xsi:type="dcterms:W3CDTF">2020-03-30T15:10:04Z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