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29" r:id="rId2"/>
    <p:sldId id="429" r:id="rId3"/>
    <p:sldId id="424" r:id="rId4"/>
    <p:sldId id="270" r:id="rId5"/>
    <p:sldId id="317" r:id="rId6"/>
    <p:sldId id="425" r:id="rId7"/>
    <p:sldId id="423" r:id="rId8"/>
    <p:sldId id="277" r:id="rId9"/>
    <p:sldId id="426" r:id="rId10"/>
    <p:sldId id="427" r:id="rId11"/>
    <p:sldId id="428" r:id="rId12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33"/>
    <a:srgbClr val="DDDED0"/>
    <a:srgbClr val="F0F1EC"/>
    <a:srgbClr val="006E85"/>
    <a:srgbClr val="B42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6" autoAdjust="0"/>
    <p:restoredTop sz="99568" autoAdjust="0"/>
  </p:normalViewPr>
  <p:slideViewPr>
    <p:cSldViewPr>
      <p:cViewPr varScale="1">
        <p:scale>
          <a:sx n="82" d="100"/>
          <a:sy n="82" d="100"/>
        </p:scale>
        <p:origin x="542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6277F-4BD7-4698-8EC5-1A2DA59272E2}" type="datetimeFigureOut">
              <a:rPr lang="en-US" smtClean="0"/>
              <a:pPr/>
              <a:t>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3D94E-93C9-49E9-9D64-0F8910EE7C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32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7DBD9-0AAF-41A9-A936-39DF943E8DBC}" type="datetimeFigureOut">
              <a:rPr lang="en-US" smtClean="0"/>
              <a:pPr/>
              <a:t>1/6/2020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3A625-8E21-4788-91C9-CDCF6225C2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37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6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15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25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918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085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257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76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/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70177" y="1371600"/>
            <a:ext cx="6754283" cy="3355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315376" y="836520"/>
            <a:ext cx="11673424" cy="3271"/>
          </a:xfrm>
          <a:prstGeom prst="line">
            <a:avLst/>
          </a:prstGeom>
          <a:ln w="25400">
            <a:solidFill>
              <a:srgbClr val="000033"/>
            </a:solidFill>
          </a:ln>
          <a:effectLst>
            <a:outerShdw blurRad="50800" dist="76200" dir="270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amtools.sourceforge.ne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5EEB66-86C3-41D6-A023-35936A4D1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Data Formats</a:t>
            </a:r>
          </a:p>
        </p:txBody>
      </p:sp>
    </p:spTree>
    <p:extLst>
      <p:ext uri="{BB962C8B-B14F-4D97-AF65-F5344CB8AC3E}">
        <p14:creationId xmlns:p14="http://schemas.microsoft.com/office/powerpoint/2010/main" val="3147021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0F5EAA-FE96-40A0-B9D2-6CF216B9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FASTQ Format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72440E-DED3-48B8-8061-C2AE2123CCCD}"/>
              </a:ext>
            </a:extLst>
          </p:cNvPr>
          <p:cNvSpPr/>
          <p:nvPr/>
        </p:nvSpPr>
        <p:spPr>
          <a:xfrm>
            <a:off x="1981199" y="4133270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 FASTQ file normally uses four lines per sequence.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Line 1 begins with a '@' character and is followed by a sequence identifier and an 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optional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description (like a </a:t>
            </a:r>
            <a:r>
              <a:rPr lang="en-US" dirty="0">
                <a:latin typeface="Arial" panose="020B0604020202020204" pitchFamily="34" charset="0"/>
              </a:rPr>
              <a:t>FASTA 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title line).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Line 2 is the raw sequence letters.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Line 3 begins with a '+' character and is 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optionally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followed by the same sequence identifier (and any description) again.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Line 4 encodes the quality values for the sequence in Line 2, and must contain the same number of symbols as letters in the sequence.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17CC24-2E77-4AD6-A6BA-2EC334D69E94}"/>
              </a:ext>
            </a:extLst>
          </p:cNvPr>
          <p:cNvSpPr/>
          <p:nvPr/>
        </p:nvSpPr>
        <p:spPr>
          <a:xfrm>
            <a:off x="1981200" y="2605081"/>
            <a:ext cx="9372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@SEQ_ID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GATTTGGGGTTCAAAGCAGTATCGATCAAATAGTAAATCCATTTGTTCAACTCACAGTTT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!''*((((***+))%%%++)(%%%%).1***-+*''))**55CCF&gt;&gt;&gt;&gt;&gt;&gt;CCCCCCC65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A53765-6092-4CAB-B8B7-4D4837FC6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320" y="1178293"/>
            <a:ext cx="11646159" cy="2743197"/>
          </a:xfrm>
        </p:spPr>
        <p:txBody>
          <a:bodyPr/>
          <a:lstStyle/>
          <a:p>
            <a:r>
              <a:rPr lang="en-US" dirty="0"/>
              <a:t>More modern format for storing sequence data</a:t>
            </a:r>
          </a:p>
          <a:p>
            <a:r>
              <a:rPr lang="en-US" dirty="0"/>
              <a:t>Quality scores are stored as additional rows in the sequence record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F23C44-3EC8-485D-BFA4-4E42BB384501}"/>
              </a:ext>
            </a:extLst>
          </p:cNvPr>
          <p:cNvSpPr/>
          <p:nvPr/>
        </p:nvSpPr>
        <p:spPr>
          <a:xfrm>
            <a:off x="9224777" y="6581001"/>
            <a:ext cx="2967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https://en.wikipedia.org/wiki/FASTQ_format</a:t>
            </a:r>
          </a:p>
        </p:txBody>
      </p:sp>
    </p:spTree>
    <p:extLst>
      <p:ext uri="{BB962C8B-B14F-4D97-AF65-F5344CB8AC3E}">
        <p14:creationId xmlns:p14="http://schemas.microsoft.com/office/powerpoint/2010/main" val="2636289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0F5EAA-FE96-40A0-B9D2-6CF216B9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FASTQ Format – Quality Scores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A53765-6092-4CAB-B8B7-4D4837FC6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221" y="1609638"/>
            <a:ext cx="3727580" cy="486736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Quality scores are represented by a single ASCII character</a:t>
            </a:r>
          </a:p>
          <a:p>
            <a:r>
              <a:rPr lang="en-US" dirty="0"/>
              <a:t>Values are determined based on an offset from the characters integer value</a:t>
            </a:r>
          </a:p>
          <a:p>
            <a:pPr lvl="1"/>
            <a:r>
              <a:rPr lang="en-US" dirty="0"/>
              <a:t>This has differed historically among platforms, but is now consistently +33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7593B9-F03A-40B3-9BBA-8785959ED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524000"/>
            <a:ext cx="7110076" cy="3665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BBC3CE-5B27-4691-9721-4B6B60874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149" y="5321559"/>
            <a:ext cx="6584251" cy="2362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3532D69-61DE-4D02-8F55-29B4B1DC51E8}"/>
              </a:ext>
            </a:extLst>
          </p:cNvPr>
          <p:cNvSpPr/>
          <p:nvPr/>
        </p:nvSpPr>
        <p:spPr>
          <a:xfrm>
            <a:off x="9224777" y="6581001"/>
            <a:ext cx="2967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https://en.wikipedia.org/wiki/FASTQ_format</a:t>
            </a:r>
          </a:p>
        </p:txBody>
      </p:sp>
    </p:spTree>
    <p:extLst>
      <p:ext uri="{BB962C8B-B14F-4D97-AF65-F5344CB8AC3E}">
        <p14:creationId xmlns:p14="http://schemas.microsoft.com/office/powerpoint/2010/main" val="3702848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0137D1-D10A-4D0A-A0AC-87BA7897A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about different file formats that are used for storing and analyzing genomics data sets</a:t>
            </a:r>
          </a:p>
          <a:p>
            <a:r>
              <a:rPr lang="en-US" dirty="0"/>
              <a:t>To learn variances that exist for specific formats within the constraints of official specifications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DB61DB-8285-4674-B174-3A8ACE6B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288058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4505F2-5892-4906-AEDB-BE3C646E7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Bacterial Genomics (and Eukaryotic as well) generates a lot of information that needs to be organized and accessible</a:t>
            </a:r>
          </a:p>
          <a:p>
            <a:r>
              <a:rPr lang="en-US" dirty="0"/>
              <a:t>This can include how to organize a a complex gene structure or multi-gene family, as well as other features of interest in a genome</a:t>
            </a:r>
          </a:p>
          <a:p>
            <a:r>
              <a:rPr lang="en-US" dirty="0"/>
              <a:t>There are a plethora of file formats that have been created, however some are much more common.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99268B-3455-4FAB-94E9-AB364DDB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Genomic Information</a:t>
            </a:r>
          </a:p>
        </p:txBody>
      </p:sp>
    </p:spTree>
    <p:extLst>
      <p:ext uri="{BB962C8B-B14F-4D97-AF65-F5344CB8AC3E}">
        <p14:creationId xmlns:p14="http://schemas.microsoft.com/office/powerpoint/2010/main" val="70603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1"/>
            <a:ext cx="8534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Many different sets of gene annotations</a:t>
            </a:r>
          </a:p>
          <a:p>
            <a:pPr lvl="1"/>
            <a:r>
              <a:rPr lang="en-US" dirty="0"/>
              <a:t>NCBI RefSeq</a:t>
            </a:r>
          </a:p>
          <a:p>
            <a:pPr lvl="1"/>
            <a:r>
              <a:rPr lang="en-US" dirty="0"/>
              <a:t>UCSC Genes</a:t>
            </a:r>
          </a:p>
          <a:p>
            <a:pPr lvl="1"/>
            <a:r>
              <a:rPr lang="en-US" dirty="0"/>
              <a:t>EBI Ensembl</a:t>
            </a:r>
          </a:p>
          <a:p>
            <a:pPr lvl="1"/>
            <a:r>
              <a:rPr lang="en-US" dirty="0"/>
              <a:t>Gencode</a:t>
            </a:r>
          </a:p>
          <a:p>
            <a:pPr lvl="1"/>
            <a:r>
              <a:rPr lang="en-US" dirty="0"/>
              <a:t>Others</a:t>
            </a:r>
          </a:p>
          <a:p>
            <a:r>
              <a:rPr lang="en-US" dirty="0"/>
              <a:t>Although they are very similar, differences include</a:t>
            </a:r>
          </a:p>
          <a:p>
            <a:pPr lvl="1"/>
            <a:r>
              <a:rPr lang="en-US" dirty="0"/>
              <a:t>inclusion of predicted genes</a:t>
            </a:r>
          </a:p>
          <a:p>
            <a:pPr lvl="1"/>
            <a:r>
              <a:rPr lang="en-US" dirty="0"/>
              <a:t>inclusion of splice variants</a:t>
            </a:r>
          </a:p>
          <a:p>
            <a:pPr lvl="1"/>
            <a:r>
              <a:rPr lang="en-US" dirty="0"/>
              <a:t>omission of genes without mRNA evidence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Annotations</a:t>
            </a:r>
          </a:p>
        </p:txBody>
      </p:sp>
    </p:spTree>
    <p:extLst>
      <p:ext uri="{BB962C8B-B14F-4D97-AF65-F5344CB8AC3E}">
        <p14:creationId xmlns:p14="http://schemas.microsoft.com/office/powerpoint/2010/main" val="3014067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3F4EAD-DE74-4E83-AEC5-D35F76321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3429000"/>
            <a:ext cx="8229600" cy="301814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source  type start end score strand phase attributes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ctg123 example gene            1050 9000 . + . ID=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EDEN;Name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EDEN;Note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=protein kinase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ctg123 example mRNA            1050 9000 . + . ID=EDEN.1;Parent=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EDEN;Name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=EDEN.1;Index=1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ctg123 example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five_prime_UTR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1050 1200 . + . Parent=EDEN.1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ctg123 example CDS             1201 1500 . + 0 Parent=EDEN.1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ctg123 example CDS             3000 3902 . + 0 Parent=EDEN.1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ctg123 example CDS             5000 5500 . + 0 Parent=EDEN.1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ctg123 example CDS             7000 7608 . + 0 Parent=EDEN.1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ctg123 example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three_prime_UTR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7609 9000 . + . Parent=EDEN.1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ctg123 example mRNA            1050 9000 . + . ID=EDEN.2;Parent=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EDEN;Name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=EDEN.2;Index=1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ctg123 example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five_prime_UTR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1050 1200 . + . Parent=EDEN.2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ctg123 example CDS             1201 1500 . + 0 Parent=EDEN.2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ctg123 example CDS             5000 5500 . + 0 Parent=EDEN.2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ctg123 example CDS             7000 7608 . + 0 Parent=EDEN.2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ctg123 example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three_prime_UTR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7609 9000 . + . Parent=EDEN.2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ctg123 example mRNA            1300 9000 . + . ID=EDEN.3;Parent=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EDEN;Name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=EDEN.3;Index=1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ctg123 example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five_prime_UTR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1300 1500 . + . Parent=EDEN.3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ctg123 example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five_prime_UTR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3000 3300 . + . Parent=EDEN.3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ctg123 example CDS             3301 3902 . + 0 Parent=EDEN.3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ctg123 example CDS             5000 5500 . + 1 Parent=EDEN.3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ctg123 example CDS             7000 7600 . + 1 Parent=EDEN.3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ctg123 example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three_prime_UTR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7601 9000 . + . Parent=EDEN.3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25796F-2A54-4DC7-B55D-F9284803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Feature Format (GFF)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9FC2C0-767B-4BE5-AE30-4B3DAC9B27B2}"/>
              </a:ext>
            </a:extLst>
          </p:cNvPr>
          <p:cNvSpPr txBox="1"/>
          <p:nvPr/>
        </p:nvSpPr>
        <p:spPr>
          <a:xfrm>
            <a:off x="1981200" y="1524001"/>
            <a:ext cx="77639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Multi-level annotation to address variations at the same locus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versions, GFF3 is most recent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position is 1-offset (i.e., starts at ‘1’)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proteins, levels are gene -&gt; mRNA -&gt; </a:t>
            </a:r>
            <a:r>
              <a:rPr lang="en-US" dirty="0" err="1"/>
              <a:t>subfeatures</a:t>
            </a:r>
            <a:r>
              <a:rPr lang="en-US" dirty="0"/>
              <a:t> (CDS, UTR, exon)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also encode many other data types (alignments, ontologies, operons,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C7522-7698-4E53-A649-1BAD299FB31A}"/>
              </a:ext>
            </a:extLst>
          </p:cNvPr>
          <p:cNvSpPr/>
          <p:nvPr/>
        </p:nvSpPr>
        <p:spPr>
          <a:xfrm>
            <a:off x="10409741" y="6592196"/>
            <a:ext cx="17508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http://gmod.org/wiki/GFF3</a:t>
            </a:r>
          </a:p>
        </p:txBody>
      </p:sp>
    </p:spTree>
    <p:extLst>
      <p:ext uri="{BB962C8B-B14F-4D97-AF65-F5344CB8AC3E}">
        <p14:creationId xmlns:p14="http://schemas.microsoft.com/office/powerpoint/2010/main" val="126518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B4B58F-EB56-4AE1-B378-0537B51C8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extension to, and backward compatible with, GFF2</a:t>
            </a:r>
          </a:p>
          <a:p>
            <a:r>
              <a:rPr lang="en-US" dirty="0"/>
              <a:t>The first 8 GTF fields are the same as GFF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feature </a:t>
            </a:r>
            <a:r>
              <a:rPr lang="en-US" dirty="0"/>
              <a:t>field is the same as GFF, but also includes optional values </a:t>
            </a:r>
            <a:r>
              <a:rPr lang="en-US" i="1" dirty="0"/>
              <a:t>5UTR, 3UTR, inter, </a:t>
            </a:r>
            <a:r>
              <a:rPr lang="en-US" i="1" dirty="0" err="1"/>
              <a:t>inter_CNS</a:t>
            </a:r>
            <a:r>
              <a:rPr lang="en-US" i="1" dirty="0"/>
              <a:t>, and </a:t>
            </a:r>
            <a:r>
              <a:rPr lang="en-US" i="1" dirty="0" err="1"/>
              <a:t>intron_CNS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i="1" dirty="0"/>
              <a:t>group</a:t>
            </a:r>
            <a:r>
              <a:rPr lang="en-US" dirty="0"/>
              <a:t> field has been expanded into a list of </a:t>
            </a:r>
            <a:r>
              <a:rPr lang="en-US" i="1" dirty="0"/>
              <a:t>attributes</a:t>
            </a:r>
            <a:r>
              <a:rPr lang="en-US" dirty="0"/>
              <a:t>, in type/value pairs. </a:t>
            </a:r>
            <a:r>
              <a:rPr lang="en-US" i="1" dirty="0"/>
              <a:t>Attributes</a:t>
            </a:r>
            <a:r>
              <a:rPr lang="en-US" dirty="0"/>
              <a:t> must end in a ‘;’ and be separated from each other by exactly </a:t>
            </a:r>
            <a:r>
              <a:rPr lang="en-US" i="1" dirty="0"/>
              <a:t>1</a:t>
            </a:r>
            <a:r>
              <a:rPr lang="en-US" dirty="0"/>
              <a:t> space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386FED-D4D7-43E2-BB66-D65A2115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Transfer Format (GTF)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A857BF8-7CEA-4ED8-A9E2-2CCDFDCA0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257797"/>
            <a:ext cx="8534400" cy="938719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283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381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Twinscan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CDS          380   401   .   +   0 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gene_id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"001";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transcript_id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"001.1";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381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Twinscan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CDS          501   650   .   +   2 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gene_id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"001";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transcript_id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"001.1";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381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Twinscan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CDS          700   707   .   +   2 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gene_id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"001";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transcript_id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"001.1";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381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Twinscan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start_codon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380   382   .   +   0 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gene_id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"001";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transcript_id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"001.1";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381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Twinscan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stop_codon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708   710   .   +   0 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gene_id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"001";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transcript_id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"001.1";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CE1900-0BFE-43D0-8379-811F85597BFA}"/>
              </a:ext>
            </a:extLst>
          </p:cNvPr>
          <p:cNvSpPr/>
          <p:nvPr/>
        </p:nvSpPr>
        <p:spPr>
          <a:xfrm>
            <a:off x="9762937" y="6581001"/>
            <a:ext cx="24290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http://mblab.wustl.edu/GTF22.html</a:t>
            </a:r>
          </a:p>
        </p:txBody>
      </p:sp>
    </p:spTree>
    <p:extLst>
      <p:ext uri="{BB962C8B-B14F-4D97-AF65-F5344CB8AC3E}">
        <p14:creationId xmlns:p14="http://schemas.microsoft.com/office/powerpoint/2010/main" val="2244808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3F4EAD-DE74-4E83-AEC5-D35F76321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957" y="3429431"/>
            <a:ext cx="8229600" cy="272106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browser position chr7:127471196-127495720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browser hide all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track name="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ItemRGBDemo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description="Item RGB demonstration" visibility=2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itemRgb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="On"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chr7    127471196  127472363  Pos1  0  +  127471196  127472363  255,0,0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chr7    127472363  127473530  Pos2  0  +  127472363  127473530  255,0,0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chr7    127473530  127474697  Pos3  0  +  127473530  127474697  255,0,0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chr7    127474697  127475864  Pos4  0  +  127474697  127475864  255,0,0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chr7    127475864  127477031  Neg1  0  -  127475864  127477031  0,0,255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chr7    127477031  127478198  Neg2  0  -  127477031  127478198  0,0,255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chr7    127478198  127479365  Neg3  0  -  127478198  127479365  0,0,255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chr7    127479365  127480532  Pos5  0  +  127479365  127480532  255,0,0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chr7    127480532  127481699  Neg4  0  -  127480532  127481699  0,0,255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25796F-2A54-4DC7-B55D-F9284803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Extensible Data (BED) format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9FC2C0-767B-4BE5-AE30-4B3DAC9B27B2}"/>
              </a:ext>
            </a:extLst>
          </p:cNvPr>
          <p:cNvSpPr txBox="1"/>
          <p:nvPr/>
        </p:nvSpPr>
        <p:spPr>
          <a:xfrm>
            <a:off x="1981201" y="1524001"/>
            <a:ext cx="80852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Tab-delimited file specifically designed for coordinate based data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 required columns (</a:t>
            </a:r>
            <a:r>
              <a:rPr lang="en-US" sz="1600" dirty="0" err="1"/>
              <a:t>chrom</a:t>
            </a:r>
            <a:r>
              <a:rPr lang="en-US" sz="1600" dirty="0"/>
              <a:t>, </a:t>
            </a:r>
            <a:r>
              <a:rPr lang="en-US" sz="1600" dirty="0" err="1"/>
              <a:t>chromStart</a:t>
            </a:r>
            <a:r>
              <a:rPr lang="en-US" sz="1600" dirty="0"/>
              <a:t>, </a:t>
            </a:r>
            <a:r>
              <a:rPr lang="en-US" sz="1600" dirty="0" err="1"/>
              <a:t>chromEnd</a:t>
            </a:r>
            <a:r>
              <a:rPr lang="en-US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chromStart</a:t>
            </a:r>
            <a:r>
              <a:rPr lang="en-US" sz="1600" dirty="0"/>
              <a:t> is </a:t>
            </a:r>
            <a:r>
              <a:rPr lang="en-US" sz="1600" b="1"/>
              <a:t>0-offset </a:t>
            </a:r>
            <a:r>
              <a:rPr lang="en-US" sz="1600"/>
              <a:t>(starts at ‘0’), </a:t>
            </a:r>
            <a:r>
              <a:rPr lang="en-US" sz="1600" dirty="0" err="1"/>
              <a:t>chromEnd</a:t>
            </a:r>
            <a:r>
              <a:rPr lang="en-US" sz="1600" dirty="0"/>
              <a:t> is 1-based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9 additional optional fields: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name, score, strand, </a:t>
            </a:r>
            <a:r>
              <a:rPr lang="en-US" sz="1600" dirty="0" err="1"/>
              <a:t>thickStart</a:t>
            </a:r>
            <a:r>
              <a:rPr lang="en-US" sz="1600" dirty="0"/>
              <a:t>, </a:t>
            </a:r>
            <a:r>
              <a:rPr lang="en-US" sz="1600" dirty="0" err="1"/>
              <a:t>thickEnd</a:t>
            </a:r>
            <a:r>
              <a:rPr lang="en-US" sz="1600" dirty="0"/>
              <a:t>, </a:t>
            </a:r>
            <a:r>
              <a:rPr lang="en-US" sz="1600" dirty="0" err="1"/>
              <a:t>itemRgb</a:t>
            </a:r>
            <a:r>
              <a:rPr lang="en-US" sz="1600" dirty="0"/>
              <a:t>, </a:t>
            </a:r>
            <a:r>
              <a:rPr lang="en-US" sz="1600" dirty="0" err="1"/>
              <a:t>blockCount</a:t>
            </a:r>
            <a:r>
              <a:rPr lang="en-US" sz="1600" dirty="0"/>
              <a:t>, </a:t>
            </a:r>
            <a:r>
              <a:rPr lang="en-US" sz="1600" dirty="0" err="1"/>
              <a:t>blockSizes</a:t>
            </a:r>
            <a:r>
              <a:rPr lang="en-US" sz="1600" dirty="0"/>
              <a:t>, </a:t>
            </a:r>
            <a:r>
              <a:rPr lang="en-US" sz="1600" dirty="0" err="1"/>
              <a:t>blockStarts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C7522-7698-4E53-A649-1BAD299FB31A}"/>
              </a:ext>
            </a:extLst>
          </p:cNvPr>
          <p:cNvSpPr/>
          <p:nvPr/>
        </p:nvSpPr>
        <p:spPr>
          <a:xfrm>
            <a:off x="8745223" y="6562834"/>
            <a:ext cx="34467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https://genome.ucsc.edu/FAQ/FAQformat.html#format1</a:t>
            </a:r>
          </a:p>
        </p:txBody>
      </p:sp>
    </p:spTree>
    <p:extLst>
      <p:ext uri="{BB962C8B-B14F-4D97-AF65-F5344CB8AC3E}">
        <p14:creationId xmlns:p14="http://schemas.microsoft.com/office/powerpoint/2010/main" val="3411038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Typically in FASTA format:</a:t>
            </a:r>
          </a:p>
          <a:p>
            <a:pPr lvl="1"/>
            <a:r>
              <a:rPr lang="en-US" dirty="0"/>
              <a:t>header line beginning with “&gt;” symbol</a:t>
            </a:r>
          </a:p>
          <a:p>
            <a:pPr lvl="1"/>
            <a:r>
              <a:rPr lang="en-US" dirty="0"/>
              <a:t>1 or more sequence lines</a:t>
            </a:r>
          </a:p>
          <a:p>
            <a:r>
              <a:rPr lang="en-US" dirty="0"/>
              <a:t>Can be indexed for random access using a variety of means</a:t>
            </a:r>
          </a:p>
          <a:p>
            <a:pPr lvl="1"/>
            <a:r>
              <a:rPr lang="en-US" dirty="0"/>
              <a:t>Common software includes </a:t>
            </a:r>
            <a:r>
              <a:rPr lang="en-US" i="1" dirty="0"/>
              <a:t>samtools</a:t>
            </a:r>
            <a:br>
              <a:rPr lang="en-US" i="1" dirty="0"/>
            </a:br>
            <a:r>
              <a:rPr lang="en-US" sz="2000" i="1" dirty="0">
                <a:hlinkClick r:id="rId3"/>
              </a:rPr>
              <a:t>http://samtools.sourceforge.net/ </a:t>
            </a:r>
            <a:endParaRPr lang="en-US" sz="2000" dirty="0"/>
          </a:p>
          <a:p>
            <a:pPr lvl="2"/>
            <a:r>
              <a:rPr lang="en-US" dirty="0"/>
              <a:t>Index: 		</a:t>
            </a:r>
            <a:r>
              <a:rPr lang="en-US" sz="1600" i="1" dirty="0"/>
              <a:t>samtools faidx chr1.fa</a:t>
            </a:r>
          </a:p>
          <a:p>
            <a:pPr lvl="2"/>
            <a:r>
              <a:rPr lang="en-US" dirty="0"/>
              <a:t>FASTA from region: </a:t>
            </a:r>
            <a:r>
              <a:rPr lang="en-US" sz="1600" i="1" dirty="0"/>
              <a:t>samtools faidx chr1.fa chr1:72352323-72354352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Sequence Formats</a:t>
            </a:r>
          </a:p>
        </p:txBody>
      </p:sp>
    </p:spTree>
    <p:extLst>
      <p:ext uri="{BB962C8B-B14F-4D97-AF65-F5344CB8AC3E}">
        <p14:creationId xmlns:p14="http://schemas.microsoft.com/office/powerpoint/2010/main" val="3007066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B56BB6-D651-41C3-B1A3-BF4D97BB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FASTA Format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3EB523-5C8C-4E65-99B9-875025FF2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800" y="1828800"/>
            <a:ext cx="5943600" cy="19050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&gt;NC_000001.11 Homo sapiens chromosome 1, GRCh38.p13 Primary Assembly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TATTAAACAGAGAGTCTGTAAGCACTTAGAAAAGGCCGCGGTGAGTCCCAGGGGCCAGCACTGCTCGAAA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TGTACAGCATTTCTCTTTGTAACAGGATTATTAGCCTGCTGTGCCCGGGGAAAACATGCAGCACAGTGCA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TCTCGAGTCAGCAGGATTTTGACGGCTTCTAACAAAATCTTGTAGACAAGATGGAGCTATGGGGGTTGGA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GGAGAGAACATATAGGAAAAATCAGAGCCAAATGAACCACAGCCCCAAAGGGCACAGTTGAACAATGGAC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TGATTCCAGCCTTGCACGGAGGGATCTGGCAGAGTCCATCCAGTTCATTCAACACCTGGTTAGAAAACTG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GGGCCAGCACACAGGGGAAGGGTAAGCTGGTTTCATGATCGAATCAAGGCTCAGACAATTTTTAAAGGCC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AGAGGGTAGACTGCAATCACCAAGATGAAATTTACAAGGAACAAATGTGAAGCCCAACATTTAGGTTTTA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AAAATCAAGCGTATAAATACAGAAGGTGGAGGGAACTTGCTTTAGACACAGTTCAGGTGAAGAAAGACCT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GGAAACTTCTGTTAACTATAAGCTCAGTAGGGGCTAAAAGCATGTTAATCGGCATAAAAAGGCAATGAGA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TCTTAGGGCACACAGCTCCCCGCCCCTCTTCTGCCCTTCATCCTTCTTTCAATCAGCAGGGACCGTGCAC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TCTCTTGGAGCCACCACAGAAAACAGAGGTGCATCCAGCACCACAGAAAACAGAGCCACCACAGAAAACA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11CE52E2-F8EC-4D44-9CD9-08A9F4EAE0B7}"/>
              </a:ext>
            </a:extLst>
          </p:cNvPr>
          <p:cNvSpPr txBox="1">
            <a:spLocks/>
          </p:cNvSpPr>
          <p:nvPr/>
        </p:nvSpPr>
        <p:spPr>
          <a:xfrm>
            <a:off x="609600" y="1600203"/>
            <a:ext cx="5029200" cy="5029197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be used for both DNA and proteins (though not in the same file)</a:t>
            </a:r>
          </a:p>
          <a:p>
            <a:r>
              <a:rPr lang="en-US" dirty="0"/>
              <a:t>No specific format required on header line, however different resources (e.g. GenBank) use consistent formats that can be </a:t>
            </a:r>
            <a:r>
              <a:rPr lang="en-US" dirty="0" err="1"/>
              <a:t>parsable</a:t>
            </a:r>
            <a:r>
              <a:rPr lang="en-US" dirty="0"/>
              <a:t> within the context of that resource</a:t>
            </a:r>
          </a:p>
          <a:p>
            <a:r>
              <a:rPr lang="en-US" dirty="0"/>
              <a:t>Quality scores for each base or amino acid typically stored in another file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97166AF5-4CE3-4D46-825F-091A87212515}"/>
              </a:ext>
            </a:extLst>
          </p:cNvPr>
          <p:cNvSpPr txBox="1">
            <a:spLocks/>
          </p:cNvSpPr>
          <p:nvPr/>
        </p:nvSpPr>
        <p:spPr>
          <a:xfrm>
            <a:off x="6019800" y="4114801"/>
            <a:ext cx="5943600" cy="1600200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&gt;MCHU - Calmodulin - Human, rabbit, bovine, rat, and chicken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ADQLTEEQIAEFKEAFSLFDKDGDGTITTKELGTVMRSLGQNPTEAELQDMINEVDADGNGTIDFPEFLT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MMARKMKDTDSEEEIREAFRVFDKDGNGYISAAELRHVMTNLGEKLTDEEVDEMIREADIDGDGQVNYEE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FVQMMTAK*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&gt;gi|5524211|gb|AAD44166.1| cytochrome b [Elephas maximus maximus]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LCLYTHIGRNIYYGSYLYSETWNTGIMLLLITMATAFMGYVLPWGQMSFWGATVITNLFSAIPYIGTNLV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EWIWGGFSVDKATLNRFFAFHFILPFTMVALAGVHLTFLHETGSNNPLGLTSDSDKIPFHPYYTIKDFLG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LLILILLLLLLALLSPDMLGDPDNHMPADPLNTPLHIKPEWYFLFAYAILRSVPNKLGGVLALFLSIVIL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GLMPFLHTSKHRSMMLRPLSQALFWTLTMDLLTLTWIGSQPVEYPYTIIGQMASILYFSIILAFLPIAGX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IENY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634F28-609D-4160-9582-2240AAD65931}"/>
              </a:ext>
            </a:extLst>
          </p:cNvPr>
          <p:cNvSpPr/>
          <p:nvPr/>
        </p:nvSpPr>
        <p:spPr>
          <a:xfrm>
            <a:off x="9296400" y="6562340"/>
            <a:ext cx="29451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https://en.wikipedia.org/wiki/FASTA_format</a:t>
            </a:r>
          </a:p>
        </p:txBody>
      </p:sp>
    </p:spTree>
    <p:extLst>
      <p:ext uri="{BB962C8B-B14F-4D97-AF65-F5344CB8AC3E}">
        <p14:creationId xmlns:p14="http://schemas.microsoft.com/office/powerpoint/2010/main" val="8629365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C738E6EA-851E-4F26-AD53-18474C084AC0}"/>
  <p:tag name="ISPRING_RESOURCE_FOLDER" val="C:\Users\remills\Box Sync\Courses\BINF529_Winter2019\Presentations\Session_03\Bacterial_Genomics\"/>
  <p:tag name="ISPRING_PRESENTATION_PATH" val="C:\Users\remills\Box Sync\Courses\BINF529_Winter2019\Presentations\Session_03\Bacterial_Genomics.pptx"/>
  <p:tag name="ISPRING_PROJECT_VERSION" val="9"/>
  <p:tag name="ISPRING_PROJECT_FOLDER_UPDATED" val="1"/>
  <p:tag name="ISPRING_SCREEN_RECS_UPDATED" val="C:\Users\remills\Box Sync\Courses\BINF529_Winter2019\Presentations\Session_03\Bacterial_Genomics\"/>
  <p:tag name="ISPRING_FIRST_PUBLISH" val="1"/>
  <p:tag name="ISPRING_LMS_API_VERSION" val="SCORM 2004 (2nd edition)"/>
  <p:tag name="ISPRING_ULTRA_SCORM_COURCE_TITLE" val="Data_Formats_3.4_notscored"/>
  <p:tag name="ISPRING_ULTRA_SCORM_COURSE_ID" val="EA8E4CFE-5259-414D-88A7-51E3D12E7EA5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G\bcz{37BE974A-8E82-4344-9460-44740314AC02}&quot;,&quot;C:\\Users\\remills\\Box Sync\\Courses\\BINF529_Winter2019\\Presentations\\Session_03&quot;]]"/>
  <p:tag name="ISPRING_SCORM_RATE_SLIDES" val="0"/>
  <p:tag name="ISPRING_SCORM_RATE_QUIZZES" val="0"/>
  <p:tag name="ISPRING_SCORM_PASSING_SCORE" val="0.000000"/>
  <p:tag name="ISPRING_CURRENT_PLAYER_ID" val="universal"/>
  <p:tag name="ISPRING_PRESENTATION_TITLE" val="Data_Formats_3.4_notscore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14892</TotalTime>
  <Words>1264</Words>
  <Application>Microsoft Office PowerPoint</Application>
  <PresentationFormat>Widescreen</PresentationFormat>
  <Paragraphs>141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Office Theme</vt:lpstr>
      <vt:lpstr>Data Formats</vt:lpstr>
      <vt:lpstr>Learning Objectives</vt:lpstr>
      <vt:lpstr>Formatting Genomic Information</vt:lpstr>
      <vt:lpstr>Gene Annotations</vt:lpstr>
      <vt:lpstr>Generic Feature Format (GFF)</vt:lpstr>
      <vt:lpstr>Gene Transfer Format (GTF)</vt:lpstr>
      <vt:lpstr>Browser Extensible Data (BED) format</vt:lpstr>
      <vt:lpstr>Reference Sequence Formats</vt:lpstr>
      <vt:lpstr>FASTA Format</vt:lpstr>
      <vt:lpstr>FASTQ Format</vt:lpstr>
      <vt:lpstr>FASTQ Format – Quality Scores</vt:lpstr>
    </vt:vector>
  </TitlesOfParts>
  <Company>Partners HealthCare System,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Data_Formats_3.4_notscored</dc:title>
  <dc:creator>Hislop, Shona C.</dc:creator>
  <cp:lastModifiedBy>Ryan Mills</cp:lastModifiedBy>
  <cp:revision>625</cp:revision>
  <dcterms:created xsi:type="dcterms:W3CDTF">2011-09-26T19:06:25Z</dcterms:created>
  <dcterms:modified xsi:type="dcterms:W3CDTF">2020-01-07T14:58:13Z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1852405724</vt:i4>
  </property>
  <property fmtid="{D5CDD505-2E9C-101B-9397-08002B2CF9AE}" pid="3" name="_NewReviewCycle">
    <vt:lpwstr/>
  </property>
  <property fmtid="{D5CDD505-2E9C-101B-9397-08002B2CF9AE}" pid="4" name="_EmailSubject">
    <vt:lpwstr>PowerPoint Template</vt:lpwstr>
  </property>
  <property fmtid="{D5CDD505-2E9C-101B-9397-08002B2CF9AE}" pid="5" name="_AuthorEmail">
    <vt:lpwstr>SSTEPHAN@PARTNERS.ORG</vt:lpwstr>
  </property>
  <property fmtid="{D5CDD505-2E9C-101B-9397-08002B2CF9AE}" pid="6" name="_AuthorEmailDisplayName">
    <vt:lpwstr>Stephan, Shona C.</vt:lpwstr>
  </property>
</Properties>
</file>