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29" r:id="rId2"/>
    <p:sldId id="540" r:id="rId3"/>
    <p:sldId id="340" r:id="rId4"/>
    <p:sldId id="494" r:id="rId5"/>
    <p:sldId id="341" r:id="rId6"/>
    <p:sldId id="492" r:id="rId7"/>
    <p:sldId id="495" r:id="rId8"/>
    <p:sldId id="496" r:id="rId9"/>
    <p:sldId id="497" r:id="rId10"/>
    <p:sldId id="499" r:id="rId11"/>
    <p:sldId id="498" r:id="rId12"/>
    <p:sldId id="500" r:id="rId13"/>
    <p:sldId id="501" r:id="rId14"/>
    <p:sldId id="504" r:id="rId15"/>
    <p:sldId id="505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14" r:id="rId25"/>
    <p:sldId id="515" r:id="rId26"/>
    <p:sldId id="517" r:id="rId27"/>
    <p:sldId id="534" r:id="rId28"/>
    <p:sldId id="535" r:id="rId29"/>
    <p:sldId id="536" r:id="rId30"/>
    <p:sldId id="537" r:id="rId31"/>
    <p:sldId id="538" r:id="rId32"/>
    <p:sldId id="539" r:id="rId33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6" autoAdjust="0"/>
    <p:restoredTop sz="99568" autoAdjust="0"/>
  </p:normalViewPr>
  <p:slideViewPr>
    <p:cSldViewPr>
      <p:cViewPr varScale="1">
        <p:scale>
          <a:sx n="123" d="100"/>
          <a:sy n="123" d="100"/>
        </p:scale>
        <p:origin x="114" y="6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59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91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82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48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75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00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30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85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38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07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18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74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06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86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66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52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02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09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533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3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66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0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9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02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89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71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1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5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9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813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2999702" y="5185222"/>
            <a:ext cx="483192" cy="64790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36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813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0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813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957363" y="5185223"/>
            <a:ext cx="342951" cy="50298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29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813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931133" y="5275771"/>
            <a:ext cx="369181" cy="4298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63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813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777838" y="5179808"/>
            <a:ext cx="342951" cy="50298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55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813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751608" y="5262003"/>
            <a:ext cx="369181" cy="4298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51608" y="6348436"/>
            <a:ext cx="369181" cy="7934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813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51608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595864" y="5189813"/>
            <a:ext cx="342951" cy="50298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8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813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51608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54994" y="5275771"/>
            <a:ext cx="369181" cy="4298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54994" y="6362204"/>
            <a:ext cx="369181" cy="7934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03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813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51608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54994" y="5275771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413890" y="5216741"/>
            <a:ext cx="342951" cy="50298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0036" y="4740515"/>
            <a:ext cx="356805" cy="2989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47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051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51608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17209" y="5253100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0036" y="4740515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34628" y="5237986"/>
            <a:ext cx="369181" cy="4298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372413" y="6362204"/>
            <a:ext cx="369181" cy="7934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1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C6D093-B84D-4B3A-AFBE-F93A2FE54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how to use HMMs to efficiently find the most likely path through a series of hidden states</a:t>
            </a:r>
          </a:p>
          <a:p>
            <a:r>
              <a:rPr lang="en-US" dirty="0"/>
              <a:t>To become familiar with dynamic programming strategies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49F682-FC48-47BF-BE93-E8A0D775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829838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051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51608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17209" y="5253100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0036" y="4740515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34628" y="5237986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209245" y="5220209"/>
            <a:ext cx="342951" cy="50298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218062" y="4766654"/>
            <a:ext cx="356805" cy="2989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5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051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1.9e-06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36494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17209" y="5253100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0036" y="4740515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34628" y="5237986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218062" y="4766654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167901" y="5252438"/>
            <a:ext cx="369181" cy="4298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190572" y="6376656"/>
            <a:ext cx="369181" cy="7934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9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051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1.7e-07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4.8e-07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4.8e-07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1.9e-06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36494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17209" y="5253100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0036" y="4740515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34628" y="5237986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218062" y="4766654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190572" y="637665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015098" y="5220209"/>
            <a:ext cx="342951" cy="50298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023915" y="4766654"/>
            <a:ext cx="356805" cy="2989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05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051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1.7e-07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4.8e-07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4.8e-07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1.9e-06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2.9e-08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36494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17209" y="5253100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0036" y="4740515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34628" y="5237986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218062" y="4766654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190572" y="637665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015098" y="5220209"/>
            <a:ext cx="342951" cy="50298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955097" y="5252438"/>
            <a:ext cx="369181" cy="4298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77768" y="6376656"/>
            <a:ext cx="369181" cy="7934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641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051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1.7e-07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4.8e-07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4.8e-07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1.9e-06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2.9e-08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36494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17209" y="5253100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0036" y="4740515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34628" y="5237986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218062" y="4766654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190572" y="637665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015098" y="5220209"/>
            <a:ext cx="342951" cy="50298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77768" y="637665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311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2:</a:t>
            </a:r>
            <a:r>
              <a:rPr lang="en-US" dirty="0"/>
              <a:t> </a:t>
            </a:r>
            <a:r>
              <a:rPr lang="en-US" dirty="0" err="1"/>
              <a:t>Traceback</a:t>
            </a:r>
            <a:r>
              <a:rPr lang="en-US" dirty="0"/>
              <a:t> to identify maximal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051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1.7e-07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4.8e-07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4.8e-07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1.9e-06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2.9e-08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36494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17209" y="5253100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0036" y="4740515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34628" y="5237986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218062" y="4766654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190572" y="637665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015098" y="5220209"/>
            <a:ext cx="342951" cy="50298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77768" y="637665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124379" y="6564076"/>
            <a:ext cx="907355" cy="180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292829" y="2085877"/>
            <a:ext cx="3339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Predictions:</a:t>
            </a:r>
          </a:p>
          <a:p>
            <a:pPr algn="r"/>
            <a:r>
              <a:rPr lang="en-US" sz="1600" dirty="0"/>
              <a:t>Gen</a:t>
            </a:r>
          </a:p>
        </p:txBody>
      </p:sp>
    </p:spTree>
    <p:extLst>
      <p:ext uri="{BB962C8B-B14F-4D97-AF65-F5344CB8AC3E}">
        <p14:creationId xmlns:p14="http://schemas.microsoft.com/office/powerpoint/2010/main" val="1943962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2:</a:t>
            </a:r>
            <a:r>
              <a:rPr lang="en-US" dirty="0"/>
              <a:t> </a:t>
            </a:r>
            <a:r>
              <a:rPr lang="en-US" dirty="0" err="1"/>
              <a:t>Traceback</a:t>
            </a:r>
            <a:r>
              <a:rPr lang="en-US" dirty="0"/>
              <a:t> to identify maximal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051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1.7e-07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4.8e-07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4.8e-07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1.9e-06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2.9e-08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36494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17209" y="5253100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0036" y="4740515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34628" y="5237986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218062" y="4766654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190572" y="637665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015098" y="5220209"/>
            <a:ext cx="342951" cy="50298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77768" y="637665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124379" y="6579355"/>
            <a:ext cx="907355" cy="180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92829" y="2085877"/>
            <a:ext cx="3339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Predictions:</a:t>
            </a:r>
          </a:p>
          <a:p>
            <a:pPr algn="r"/>
            <a:r>
              <a:rPr lang="en-US" sz="1600" dirty="0"/>
              <a:t>Gen-Gen</a:t>
            </a:r>
          </a:p>
        </p:txBody>
      </p:sp>
    </p:spTree>
    <p:extLst>
      <p:ext uri="{BB962C8B-B14F-4D97-AF65-F5344CB8AC3E}">
        <p14:creationId xmlns:p14="http://schemas.microsoft.com/office/powerpoint/2010/main" val="3550428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2:</a:t>
            </a:r>
            <a:r>
              <a:rPr lang="en-US" dirty="0"/>
              <a:t> </a:t>
            </a:r>
            <a:r>
              <a:rPr lang="en-US" dirty="0" err="1"/>
              <a:t>Traceback</a:t>
            </a:r>
            <a:r>
              <a:rPr lang="en-US" dirty="0"/>
              <a:t> to identify maximal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051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1.7e-07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4.8e-07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4.8e-07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1.9e-06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2.9e-08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36494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17209" y="5253100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0036" y="4740515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34628" y="5237986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218062" y="4766654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190572" y="637665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015098" y="5220209"/>
            <a:ext cx="342951" cy="50298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77768" y="637665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124379" y="6579355"/>
            <a:ext cx="907355" cy="180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92829" y="2085877"/>
            <a:ext cx="3339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Predictions:</a:t>
            </a:r>
          </a:p>
          <a:p>
            <a:pPr algn="r"/>
            <a:r>
              <a:rPr lang="en-US" sz="1600" dirty="0"/>
              <a:t>Gen-Gen-Gen</a:t>
            </a:r>
          </a:p>
        </p:txBody>
      </p:sp>
    </p:spTree>
    <p:extLst>
      <p:ext uri="{BB962C8B-B14F-4D97-AF65-F5344CB8AC3E}">
        <p14:creationId xmlns:p14="http://schemas.microsoft.com/office/powerpoint/2010/main" val="340757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2:</a:t>
            </a:r>
            <a:r>
              <a:rPr lang="en-US" dirty="0"/>
              <a:t> </a:t>
            </a:r>
            <a:r>
              <a:rPr lang="en-US" dirty="0" err="1"/>
              <a:t>Traceback</a:t>
            </a:r>
            <a:r>
              <a:rPr lang="en-US" dirty="0"/>
              <a:t> to identify maximal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051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1.7e-07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4.8e-07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4.8e-07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1.9e-06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2.9e-08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36494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17209" y="5253100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0036" y="4740515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34628" y="5237986"/>
            <a:ext cx="369181" cy="4298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218062" y="4766654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190572" y="637665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015098" y="5220209"/>
            <a:ext cx="342951" cy="50298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77768" y="637665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124379" y="6579355"/>
            <a:ext cx="907355" cy="180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92829" y="2085877"/>
            <a:ext cx="3339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Predictions:</a:t>
            </a:r>
          </a:p>
          <a:p>
            <a:pPr algn="r"/>
            <a:r>
              <a:rPr lang="en-US" sz="1600" dirty="0" err="1"/>
              <a:t>CpG</a:t>
            </a:r>
            <a:r>
              <a:rPr lang="en-US" sz="1600" dirty="0"/>
              <a:t>-Gen-Gen-Gen</a:t>
            </a:r>
          </a:p>
        </p:txBody>
      </p:sp>
    </p:spTree>
    <p:extLst>
      <p:ext uri="{BB962C8B-B14F-4D97-AF65-F5344CB8AC3E}">
        <p14:creationId xmlns:p14="http://schemas.microsoft.com/office/powerpoint/2010/main" val="1336868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2:</a:t>
            </a:r>
            <a:r>
              <a:rPr lang="en-US" dirty="0"/>
              <a:t> </a:t>
            </a:r>
            <a:r>
              <a:rPr lang="en-US" dirty="0" err="1"/>
              <a:t>Traceback</a:t>
            </a:r>
            <a:r>
              <a:rPr lang="en-US" dirty="0"/>
              <a:t> to identify maximal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051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1.7e-07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4.8e-07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4.8e-07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1.9e-06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2.9e-08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36494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17209" y="5253100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0036" y="4740515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34628" y="5237986"/>
            <a:ext cx="369181" cy="4298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218062" y="4766654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190572" y="637665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015098" y="5220209"/>
            <a:ext cx="342951" cy="50298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77768" y="637665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124379" y="6579355"/>
            <a:ext cx="907355" cy="180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92829" y="2085877"/>
            <a:ext cx="3339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Predictions:</a:t>
            </a:r>
          </a:p>
          <a:p>
            <a:pPr algn="r"/>
            <a:r>
              <a:rPr lang="en-US" sz="1600" dirty="0" err="1"/>
              <a:t>CpG</a:t>
            </a:r>
            <a:r>
              <a:rPr lang="en-US" sz="1600" dirty="0"/>
              <a:t>-</a:t>
            </a:r>
            <a:r>
              <a:rPr lang="en-US" sz="1600" dirty="0" err="1"/>
              <a:t>CpG</a:t>
            </a:r>
            <a:r>
              <a:rPr lang="en-US" sz="1600" dirty="0"/>
              <a:t>-Gen-Gen-Gen</a:t>
            </a:r>
          </a:p>
        </p:txBody>
      </p:sp>
    </p:spTree>
    <p:extLst>
      <p:ext uri="{BB962C8B-B14F-4D97-AF65-F5344CB8AC3E}">
        <p14:creationId xmlns:p14="http://schemas.microsoft.com/office/powerpoint/2010/main" val="146054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</a:t>
            </a:r>
            <a:r>
              <a:rPr lang="en-US" b="1" dirty="0"/>
              <a:t> Goal</a:t>
            </a:r>
            <a:r>
              <a:rPr lang="en-US" dirty="0"/>
              <a:t> is to use an HMM to model our sequence data (e.g. </a:t>
            </a:r>
            <a:r>
              <a:rPr lang="en-US" dirty="0" err="1"/>
              <a:t>CpG</a:t>
            </a:r>
            <a:r>
              <a:rPr lang="en-US" dirty="0"/>
              <a:t> or non-</a:t>
            </a:r>
            <a:r>
              <a:rPr lang="en-US" dirty="0" err="1"/>
              <a:t>CpG</a:t>
            </a:r>
            <a:r>
              <a:rPr lang="en-US" dirty="0"/>
              <a:t>)</a:t>
            </a:r>
          </a:p>
          <a:p>
            <a:r>
              <a:rPr lang="en-US" dirty="0"/>
              <a:t>Given our HMM, we need to identify </a:t>
            </a:r>
            <a:r>
              <a:rPr lang="en-US" b="1" dirty="0"/>
              <a:t>the most probable sequence </a:t>
            </a:r>
            <a:r>
              <a:rPr lang="en-US" b="1"/>
              <a:t>(path) of </a:t>
            </a:r>
            <a:r>
              <a:rPr lang="en-US" b="1" dirty="0"/>
              <a:t>hidden states</a:t>
            </a:r>
            <a:r>
              <a:rPr lang="en-US" dirty="0"/>
              <a:t> that best describes our data</a:t>
            </a:r>
          </a:p>
          <a:p>
            <a:r>
              <a:rPr lang="en-US" dirty="0"/>
              <a:t>Rather than testing all possible paths through our HMM we use the </a:t>
            </a:r>
            <a:r>
              <a:rPr lang="en-US" b="1" dirty="0"/>
              <a:t>Viterbi algorithm</a:t>
            </a:r>
            <a:r>
              <a:rPr lang="en-US" dirty="0"/>
              <a:t> to identify the best 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28600"/>
            <a:ext cx="10058400" cy="1143000"/>
          </a:xfrm>
        </p:spPr>
        <p:txBody>
          <a:bodyPr/>
          <a:lstStyle/>
          <a:p>
            <a:pPr algn="ctr"/>
            <a:r>
              <a:rPr lang="en-US" dirty="0"/>
              <a:t>Dynamic Programming Solution: Viterbi Algorithm</a:t>
            </a:r>
          </a:p>
        </p:txBody>
      </p:sp>
    </p:spTree>
    <p:extLst>
      <p:ext uri="{BB962C8B-B14F-4D97-AF65-F5344CB8AC3E}">
        <p14:creationId xmlns:p14="http://schemas.microsoft.com/office/powerpoint/2010/main" val="1999550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2:</a:t>
            </a:r>
            <a:r>
              <a:rPr lang="en-US" dirty="0"/>
              <a:t> </a:t>
            </a:r>
            <a:r>
              <a:rPr lang="en-US" dirty="0" err="1"/>
              <a:t>Traceback</a:t>
            </a:r>
            <a:r>
              <a:rPr lang="en-US" dirty="0"/>
              <a:t> to identify maximal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051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1.7e-07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4.8e-07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4.8e-07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1.9e-06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2.9e-08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36494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17209" y="5253100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0036" y="4740515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34628" y="5237986"/>
            <a:ext cx="369181" cy="4298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218062" y="4766654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190572" y="637665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015098" y="5220209"/>
            <a:ext cx="342951" cy="50298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77768" y="637665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124379" y="6579355"/>
            <a:ext cx="907355" cy="180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92829" y="2085877"/>
            <a:ext cx="3339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Predictions:</a:t>
            </a:r>
          </a:p>
          <a:p>
            <a:pPr algn="r"/>
            <a:r>
              <a:rPr lang="en-US" sz="1600" dirty="0" err="1"/>
              <a:t>CpG</a:t>
            </a:r>
            <a:r>
              <a:rPr lang="en-US" sz="1600" dirty="0"/>
              <a:t>-</a:t>
            </a:r>
            <a:r>
              <a:rPr lang="en-US" sz="1600" dirty="0" err="1"/>
              <a:t>CpG</a:t>
            </a:r>
            <a:r>
              <a:rPr lang="en-US" sz="1600" dirty="0"/>
              <a:t>-</a:t>
            </a:r>
            <a:r>
              <a:rPr lang="en-US" sz="1600" dirty="0" err="1"/>
              <a:t>CpG</a:t>
            </a:r>
            <a:r>
              <a:rPr lang="en-US" sz="1600" dirty="0"/>
              <a:t>-Gen-Gen-Gen</a:t>
            </a:r>
          </a:p>
        </p:txBody>
      </p:sp>
    </p:spTree>
    <p:extLst>
      <p:ext uri="{BB962C8B-B14F-4D97-AF65-F5344CB8AC3E}">
        <p14:creationId xmlns:p14="http://schemas.microsoft.com/office/powerpoint/2010/main" val="2311150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2:</a:t>
            </a:r>
            <a:r>
              <a:rPr lang="en-US" dirty="0"/>
              <a:t> </a:t>
            </a:r>
            <a:r>
              <a:rPr lang="en-US" dirty="0" err="1"/>
              <a:t>Traceback</a:t>
            </a:r>
            <a:r>
              <a:rPr lang="en-US" dirty="0"/>
              <a:t> to identify maximal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051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1.7e-07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4.8e-07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4.8e-07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1.9e-06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2.9e-08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36494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17209" y="5253100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0036" y="4740515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34628" y="5237986"/>
            <a:ext cx="369181" cy="4298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218062" y="4766654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190572" y="637665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015098" y="5220209"/>
            <a:ext cx="342951" cy="50298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77768" y="637665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124379" y="6579355"/>
            <a:ext cx="907355" cy="180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92829" y="2085877"/>
            <a:ext cx="3339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Predictions:</a:t>
            </a:r>
          </a:p>
          <a:p>
            <a:pPr algn="r"/>
            <a:r>
              <a:rPr lang="en-US" sz="1600" dirty="0" err="1"/>
              <a:t>CpG</a:t>
            </a:r>
            <a:r>
              <a:rPr lang="en-US" sz="1600" dirty="0"/>
              <a:t>-</a:t>
            </a:r>
            <a:r>
              <a:rPr lang="en-US" sz="1600" dirty="0" err="1"/>
              <a:t>CpG</a:t>
            </a:r>
            <a:r>
              <a:rPr lang="en-US" sz="1600" dirty="0"/>
              <a:t>-</a:t>
            </a:r>
            <a:r>
              <a:rPr lang="en-US" sz="1600" dirty="0" err="1"/>
              <a:t>CpG</a:t>
            </a:r>
            <a:r>
              <a:rPr lang="en-US" sz="1600" dirty="0"/>
              <a:t>-</a:t>
            </a:r>
            <a:r>
              <a:rPr lang="en-US" sz="1600" dirty="0" err="1"/>
              <a:t>CpG</a:t>
            </a:r>
            <a:r>
              <a:rPr lang="en-US" sz="1600" dirty="0"/>
              <a:t>-Gen-Gen-Gen</a:t>
            </a:r>
          </a:p>
        </p:txBody>
      </p:sp>
    </p:spTree>
    <p:extLst>
      <p:ext uri="{BB962C8B-B14F-4D97-AF65-F5344CB8AC3E}">
        <p14:creationId xmlns:p14="http://schemas.microsoft.com/office/powerpoint/2010/main" val="494149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2:</a:t>
            </a:r>
            <a:r>
              <a:rPr lang="en-US" dirty="0"/>
              <a:t> </a:t>
            </a:r>
            <a:r>
              <a:rPr lang="en-US" dirty="0" err="1"/>
              <a:t>Traceback</a:t>
            </a:r>
            <a:r>
              <a:rPr lang="en-US" dirty="0"/>
              <a:t> to identify maximal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051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0.0013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0.0034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0.00082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0.00020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7.2e-07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1.7e-07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4.8e-07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4.8e-07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0.00056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0.0029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0.0034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0.000136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0.0029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0.00026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0.00082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2.3e-05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3.3e-05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0.00020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3.2e-05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1.9e-06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1.2e-05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7.2e-07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2.9e-08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1.2e-05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1.1e-06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073191" y="6376656"/>
            <a:ext cx="369181" cy="79346"/>
          </a:xfrm>
          <a:prstGeom prst="straightConnector1">
            <a:avLst/>
          </a:prstGeom>
          <a:ln w="38100">
            <a:solidFill>
              <a:srgbClr val="DDDED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43509" y="4708997"/>
            <a:ext cx="356805" cy="29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31133" y="6362204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763984" y="4703582"/>
            <a:ext cx="356805" cy="29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36494" y="6348436"/>
            <a:ext cx="369181" cy="793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582010" y="4713587"/>
            <a:ext cx="356805" cy="298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17209" y="5253100"/>
            <a:ext cx="369181" cy="4298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0036" y="4740515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34628" y="5237986"/>
            <a:ext cx="369181" cy="4298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218062" y="4766654"/>
            <a:ext cx="356805" cy="298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190572" y="637665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015098" y="5220209"/>
            <a:ext cx="342951" cy="50298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77768" y="6376656"/>
            <a:ext cx="369181" cy="793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124379" y="6579355"/>
            <a:ext cx="907355" cy="180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92829" y="2085877"/>
            <a:ext cx="3339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Predictions:</a:t>
            </a:r>
          </a:p>
          <a:p>
            <a:pPr algn="r"/>
            <a:r>
              <a:rPr lang="en-US" sz="1600" dirty="0"/>
              <a:t>Gen-</a:t>
            </a:r>
            <a:r>
              <a:rPr lang="en-US" sz="1600" dirty="0" err="1"/>
              <a:t>CpG</a:t>
            </a:r>
            <a:r>
              <a:rPr lang="en-US" sz="1600" dirty="0"/>
              <a:t>-</a:t>
            </a:r>
            <a:r>
              <a:rPr lang="en-US" sz="1600" dirty="0" err="1"/>
              <a:t>CpG</a:t>
            </a:r>
            <a:r>
              <a:rPr lang="en-US" sz="1600" dirty="0"/>
              <a:t>-</a:t>
            </a:r>
            <a:r>
              <a:rPr lang="en-US" sz="1600" dirty="0" err="1"/>
              <a:t>CpG</a:t>
            </a:r>
            <a:r>
              <a:rPr lang="en-US" sz="1600" dirty="0"/>
              <a:t>-</a:t>
            </a:r>
            <a:r>
              <a:rPr lang="en-US" sz="1600" dirty="0" err="1"/>
              <a:t>CpG</a:t>
            </a:r>
            <a:r>
              <a:rPr lang="en-US" sz="1600" dirty="0"/>
              <a:t>-Gen-Gen-Gen</a:t>
            </a:r>
          </a:p>
        </p:txBody>
      </p:sp>
    </p:spTree>
    <p:extLst>
      <p:ext uri="{BB962C8B-B14F-4D97-AF65-F5344CB8AC3E}">
        <p14:creationId xmlns:p14="http://schemas.microsoft.com/office/powerpoint/2010/main" val="67068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62200" y="1371601"/>
            <a:ext cx="8229600" cy="685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Formal description by Durbin </a:t>
            </a:r>
            <a:r>
              <a:rPr lang="en-US" i="1" dirty="0"/>
              <a:t>et al.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2286001"/>
            <a:ext cx="61247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/>
                <a:cs typeface="Courier New"/>
              </a:rPr>
              <a:t>Initialisation</a:t>
            </a:r>
            <a:r>
              <a:rPr lang="en-US" sz="1400" dirty="0">
                <a:latin typeface="Courier New"/>
                <a:cs typeface="Courier New"/>
              </a:rPr>
              <a:t> (</a:t>
            </a:r>
            <a:r>
              <a:rPr lang="en-US" sz="1400" i="1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=0):   </a:t>
            </a:r>
            <a:r>
              <a:rPr lang="en-US" sz="1400" i="1" dirty="0">
                <a:latin typeface="Courier New"/>
                <a:cs typeface="Courier New"/>
              </a:rPr>
              <a:t>v</a:t>
            </a:r>
            <a:r>
              <a:rPr lang="en-US" sz="1400" i="1" baseline="-25000" dirty="0">
                <a:latin typeface="Courier New"/>
                <a:cs typeface="Courier New"/>
              </a:rPr>
              <a:t>0</a:t>
            </a:r>
            <a:r>
              <a:rPr lang="en-US" sz="1400" dirty="0">
                <a:latin typeface="Courier New"/>
                <a:cs typeface="Courier New"/>
              </a:rPr>
              <a:t>(0) = 1, </a:t>
            </a:r>
            <a:r>
              <a:rPr lang="en-US" sz="1400" i="1" dirty="0" err="1">
                <a:latin typeface="Courier New"/>
                <a:cs typeface="Courier New"/>
              </a:rPr>
              <a:t>v</a:t>
            </a:r>
            <a:r>
              <a:rPr lang="en-US" sz="1400" i="1" baseline="-25000" dirty="0" err="1">
                <a:latin typeface="Courier New"/>
                <a:cs typeface="Courier New"/>
              </a:rPr>
              <a:t>k</a:t>
            </a:r>
            <a:r>
              <a:rPr lang="en-US" sz="1400" dirty="0">
                <a:latin typeface="Courier New"/>
                <a:cs typeface="Courier New"/>
              </a:rPr>
              <a:t>(0)=0 for </a:t>
            </a:r>
            <a:r>
              <a:rPr lang="en-US" sz="1400" i="1" dirty="0">
                <a:latin typeface="Courier New"/>
                <a:cs typeface="Courier New"/>
              </a:rPr>
              <a:t>k</a:t>
            </a:r>
            <a:r>
              <a:rPr lang="en-US" sz="1400" dirty="0">
                <a:latin typeface="Courier New"/>
                <a:cs typeface="Courier New"/>
              </a:rPr>
              <a:t>&gt;0 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Recursion (</a:t>
            </a:r>
            <a:r>
              <a:rPr lang="en-US" sz="1400" i="1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=1…L):      </a:t>
            </a:r>
            <a:r>
              <a:rPr lang="en-US" sz="1400" i="1" dirty="0" err="1">
                <a:latin typeface="Courier New"/>
                <a:cs typeface="Courier New"/>
              </a:rPr>
              <a:t>v</a:t>
            </a:r>
            <a:r>
              <a:rPr lang="en-US" sz="1400" i="1" baseline="-25000" dirty="0" err="1">
                <a:latin typeface="Courier New"/>
                <a:cs typeface="Courier New"/>
              </a:rPr>
              <a:t>l</a:t>
            </a:r>
            <a:r>
              <a:rPr lang="en-US" sz="1400" i="1" dirty="0">
                <a:latin typeface="Courier New"/>
                <a:cs typeface="Courier New"/>
              </a:rPr>
              <a:t>(</a:t>
            </a:r>
            <a:r>
              <a:rPr lang="en-US" sz="1400" i="1" dirty="0" err="1">
                <a:latin typeface="Courier New"/>
                <a:cs typeface="Courier New"/>
              </a:rPr>
              <a:t>i</a:t>
            </a:r>
            <a:r>
              <a:rPr lang="en-US" sz="1400" i="1" dirty="0">
                <a:latin typeface="Courier New"/>
                <a:cs typeface="Courier New"/>
              </a:rPr>
              <a:t>)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i="1" dirty="0">
                <a:latin typeface="Courier New"/>
                <a:cs typeface="Courier New"/>
              </a:rPr>
              <a:t>e</a:t>
            </a:r>
            <a:r>
              <a:rPr lang="en-US" sz="1400" i="1" baseline="-25000" dirty="0">
                <a:latin typeface="Courier New"/>
                <a:cs typeface="Courier New"/>
              </a:rPr>
              <a:t>l</a:t>
            </a:r>
            <a:r>
              <a:rPr lang="en-US" sz="1400" i="1" dirty="0">
                <a:latin typeface="Courier New"/>
                <a:cs typeface="Courier New"/>
              </a:rPr>
              <a:t>(x</a:t>
            </a:r>
            <a:r>
              <a:rPr lang="en-US" sz="1400" i="1" baseline="-25000" dirty="0">
                <a:latin typeface="Courier New"/>
                <a:cs typeface="Courier New"/>
              </a:rPr>
              <a:t>i</a:t>
            </a:r>
            <a:r>
              <a:rPr lang="en-US" sz="1400" i="1" dirty="0">
                <a:latin typeface="Courier New"/>
                <a:cs typeface="Courier New"/>
              </a:rPr>
              <a:t>) * </a:t>
            </a:r>
            <a:r>
              <a:rPr lang="en-US" sz="1400" i="1" dirty="0" err="1">
                <a:latin typeface="Courier New"/>
                <a:cs typeface="Courier New"/>
              </a:rPr>
              <a:t>max</a:t>
            </a:r>
            <a:r>
              <a:rPr lang="en-US" sz="1400" i="1" baseline="-25000" dirty="0" err="1">
                <a:latin typeface="Courier New"/>
                <a:cs typeface="Courier New"/>
              </a:rPr>
              <a:t>k</a:t>
            </a:r>
            <a:r>
              <a:rPr lang="en-US" sz="1400" i="1" dirty="0">
                <a:latin typeface="Courier New"/>
                <a:cs typeface="Courier New"/>
              </a:rPr>
              <a:t>(</a:t>
            </a:r>
            <a:r>
              <a:rPr lang="en-US" sz="1400" i="1" dirty="0" err="1">
                <a:latin typeface="Courier New"/>
                <a:cs typeface="Courier New"/>
              </a:rPr>
              <a:t>v</a:t>
            </a:r>
            <a:r>
              <a:rPr lang="en-US" sz="1400" i="1" baseline="-25000" dirty="0" err="1">
                <a:latin typeface="Courier New"/>
                <a:cs typeface="Courier New"/>
              </a:rPr>
              <a:t>k</a:t>
            </a:r>
            <a:r>
              <a:rPr lang="en-US" sz="1400" i="1" dirty="0">
                <a:latin typeface="Courier New"/>
                <a:cs typeface="Courier New"/>
              </a:rPr>
              <a:t>(</a:t>
            </a:r>
            <a:r>
              <a:rPr lang="en-US" sz="1400" i="1" dirty="0" err="1">
                <a:latin typeface="Courier New"/>
                <a:cs typeface="Courier New"/>
              </a:rPr>
              <a:t>i</a:t>
            </a:r>
            <a:r>
              <a:rPr lang="en-US" sz="1400" i="1" dirty="0">
                <a:latin typeface="Courier New"/>
                <a:cs typeface="Courier New"/>
              </a:rPr>
              <a:t>–1)</a:t>
            </a:r>
            <a:r>
              <a:rPr lang="en-US" sz="1400" i="1" dirty="0" err="1">
                <a:latin typeface="Courier New"/>
                <a:cs typeface="Courier New"/>
              </a:rPr>
              <a:t>a</a:t>
            </a:r>
            <a:r>
              <a:rPr lang="en-US" sz="1400" i="1" baseline="-25000" dirty="0" err="1">
                <a:latin typeface="Courier New"/>
                <a:cs typeface="Courier New"/>
              </a:rPr>
              <a:t>kl</a:t>
            </a:r>
            <a:r>
              <a:rPr lang="en-US" sz="1400" i="1" dirty="0">
                <a:latin typeface="Courier New"/>
                <a:cs typeface="Courier New"/>
              </a:rPr>
              <a:t>)</a:t>
            </a:r>
          </a:p>
          <a:p>
            <a:r>
              <a:rPr lang="en-US" sz="1400" i="1" dirty="0">
                <a:latin typeface="Courier New"/>
                <a:cs typeface="Courier New"/>
              </a:rPr>
              <a:t>                      </a:t>
            </a:r>
            <a:r>
              <a:rPr lang="en-US" sz="1400" i="1" dirty="0" err="1">
                <a:latin typeface="Courier New"/>
                <a:cs typeface="Courier New"/>
              </a:rPr>
              <a:t>ptr</a:t>
            </a:r>
            <a:r>
              <a:rPr lang="en-US" sz="1400" i="1" baseline="-25000" dirty="0" err="1">
                <a:latin typeface="Courier New"/>
                <a:cs typeface="Courier New"/>
              </a:rPr>
              <a:t>i</a:t>
            </a:r>
            <a:r>
              <a:rPr lang="en-US" sz="1400" i="1" dirty="0">
                <a:latin typeface="Courier New"/>
                <a:cs typeface="Courier New"/>
              </a:rPr>
              <a:t>(l) = </a:t>
            </a:r>
            <a:r>
              <a:rPr lang="en-US" sz="1400" i="1" dirty="0" err="1">
                <a:latin typeface="Courier New"/>
                <a:cs typeface="Courier New"/>
              </a:rPr>
              <a:t>argmax</a:t>
            </a:r>
            <a:r>
              <a:rPr lang="en-US" sz="1400" i="1" baseline="-25000" dirty="0" err="1">
                <a:latin typeface="Courier New"/>
                <a:cs typeface="Courier New"/>
              </a:rPr>
              <a:t>k</a:t>
            </a:r>
            <a:r>
              <a:rPr lang="en-US" sz="1400" i="1" dirty="0">
                <a:latin typeface="Courier New"/>
                <a:cs typeface="Courier New"/>
              </a:rPr>
              <a:t>(</a:t>
            </a:r>
            <a:r>
              <a:rPr lang="en-US" sz="1400" i="1" dirty="0" err="1">
                <a:latin typeface="Courier New"/>
                <a:cs typeface="Courier New"/>
              </a:rPr>
              <a:t>v</a:t>
            </a:r>
            <a:r>
              <a:rPr lang="en-US" sz="1400" i="1" baseline="-25000" dirty="0" err="1">
                <a:latin typeface="Courier New"/>
                <a:cs typeface="Courier New"/>
              </a:rPr>
              <a:t>k</a:t>
            </a:r>
            <a:r>
              <a:rPr lang="en-US" sz="1400" i="1" dirty="0">
                <a:latin typeface="Courier New"/>
                <a:cs typeface="Courier New"/>
              </a:rPr>
              <a:t>(i-1)</a:t>
            </a:r>
            <a:r>
              <a:rPr lang="en-US" sz="1400" i="1" dirty="0" err="1">
                <a:latin typeface="Courier New"/>
                <a:cs typeface="Courier New"/>
              </a:rPr>
              <a:t>a</a:t>
            </a:r>
            <a:r>
              <a:rPr lang="en-US" sz="1400" i="1" baseline="-25000" dirty="0" err="1">
                <a:latin typeface="Courier New"/>
                <a:cs typeface="Courier New"/>
              </a:rPr>
              <a:t>kl</a:t>
            </a:r>
            <a:r>
              <a:rPr lang="en-US" sz="1400" i="1" dirty="0">
                <a:latin typeface="Courier New"/>
                <a:cs typeface="Courier New"/>
              </a:rPr>
              <a:t>)</a:t>
            </a:r>
          </a:p>
          <a:p>
            <a:endParaRPr lang="en-US" sz="1400" i="1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Termination</a:t>
            </a:r>
            <a:r>
              <a:rPr lang="en-US" sz="1400" i="1" dirty="0">
                <a:latin typeface="Courier New"/>
                <a:cs typeface="Courier New"/>
              </a:rPr>
              <a:t>:          P(x,π</a:t>
            </a:r>
            <a:r>
              <a:rPr lang="en-US" sz="1400" i="1" baseline="30000" dirty="0">
                <a:latin typeface="Courier New"/>
                <a:cs typeface="Courier New"/>
              </a:rPr>
              <a:t>*</a:t>
            </a:r>
            <a:r>
              <a:rPr lang="en-US" sz="1400" i="1" dirty="0">
                <a:latin typeface="Courier New"/>
                <a:cs typeface="Courier New"/>
              </a:rPr>
              <a:t>) = </a:t>
            </a:r>
            <a:r>
              <a:rPr lang="en-US" sz="1400" i="1" dirty="0" err="1">
                <a:latin typeface="Courier New"/>
                <a:cs typeface="Courier New"/>
              </a:rPr>
              <a:t>max</a:t>
            </a:r>
            <a:r>
              <a:rPr lang="en-US" sz="1400" i="1" baseline="-25000" dirty="0" err="1">
                <a:latin typeface="Courier New"/>
                <a:cs typeface="Courier New"/>
              </a:rPr>
              <a:t>k</a:t>
            </a:r>
            <a:r>
              <a:rPr lang="en-US" sz="1400" i="1" dirty="0">
                <a:latin typeface="Courier New"/>
                <a:cs typeface="Courier New"/>
              </a:rPr>
              <a:t>(</a:t>
            </a:r>
            <a:r>
              <a:rPr lang="en-US" sz="1400" i="1" dirty="0" err="1">
                <a:latin typeface="Courier New"/>
                <a:cs typeface="Courier New"/>
              </a:rPr>
              <a:t>v</a:t>
            </a:r>
            <a:r>
              <a:rPr lang="en-US" sz="1400" i="1" baseline="-25000" dirty="0" err="1">
                <a:latin typeface="Courier New"/>
                <a:cs typeface="Courier New"/>
              </a:rPr>
              <a:t>k</a:t>
            </a:r>
            <a:r>
              <a:rPr lang="en-US" sz="1400" i="1" dirty="0">
                <a:latin typeface="Courier New"/>
                <a:cs typeface="Courier New"/>
              </a:rPr>
              <a:t>(L)a</a:t>
            </a:r>
            <a:r>
              <a:rPr lang="en-US" sz="1400" i="1" baseline="-25000" dirty="0">
                <a:latin typeface="Courier New"/>
                <a:cs typeface="Courier New"/>
              </a:rPr>
              <a:t>k0</a:t>
            </a:r>
            <a:r>
              <a:rPr lang="en-US" sz="1400" i="1" dirty="0">
                <a:latin typeface="Courier New"/>
                <a:cs typeface="Courier New"/>
              </a:rPr>
              <a:t>)</a:t>
            </a:r>
          </a:p>
          <a:p>
            <a:r>
              <a:rPr lang="en-US" sz="1400" i="1" dirty="0">
                <a:latin typeface="Courier New"/>
                <a:cs typeface="Courier New"/>
              </a:rPr>
              <a:t>			 π</a:t>
            </a:r>
            <a:r>
              <a:rPr lang="en-US" sz="1400" i="1" baseline="-25000" dirty="0">
                <a:latin typeface="Courier New"/>
                <a:cs typeface="Courier New"/>
              </a:rPr>
              <a:t>L</a:t>
            </a:r>
            <a:r>
              <a:rPr lang="en-US" sz="1400" i="1" baseline="30000" dirty="0">
                <a:latin typeface="Courier New"/>
                <a:cs typeface="Courier New"/>
              </a:rPr>
              <a:t>* </a:t>
            </a:r>
            <a:r>
              <a:rPr lang="en-US" sz="1400" i="1" dirty="0">
                <a:latin typeface="Courier New"/>
                <a:cs typeface="Courier New"/>
              </a:rPr>
              <a:t>= </a:t>
            </a:r>
            <a:r>
              <a:rPr lang="en-US" sz="1400" i="1" dirty="0" err="1">
                <a:latin typeface="Courier New"/>
                <a:cs typeface="Courier New"/>
              </a:rPr>
              <a:t>argmax</a:t>
            </a:r>
            <a:r>
              <a:rPr lang="en-US" sz="1400" i="1" baseline="-25000" dirty="0" err="1">
                <a:latin typeface="Courier New"/>
                <a:cs typeface="Courier New"/>
              </a:rPr>
              <a:t>k</a:t>
            </a:r>
            <a:r>
              <a:rPr lang="en-US" sz="1400" i="1" dirty="0">
                <a:latin typeface="Courier New"/>
                <a:cs typeface="Courier New"/>
              </a:rPr>
              <a:t>(</a:t>
            </a:r>
            <a:r>
              <a:rPr lang="en-US" sz="1400" i="1" dirty="0" err="1">
                <a:latin typeface="Courier New"/>
                <a:cs typeface="Courier New"/>
              </a:rPr>
              <a:t>v</a:t>
            </a:r>
            <a:r>
              <a:rPr lang="en-US" sz="1400" i="1" baseline="-25000" dirty="0" err="1">
                <a:latin typeface="Courier New"/>
                <a:cs typeface="Courier New"/>
              </a:rPr>
              <a:t>k</a:t>
            </a:r>
            <a:r>
              <a:rPr lang="en-US" sz="1400" i="1" dirty="0">
                <a:latin typeface="Courier New"/>
                <a:cs typeface="Courier New"/>
              </a:rPr>
              <a:t>(L)a</a:t>
            </a:r>
            <a:r>
              <a:rPr lang="en-US" sz="1400" i="1" baseline="-25000" dirty="0">
                <a:latin typeface="Courier New"/>
                <a:cs typeface="Courier New"/>
              </a:rPr>
              <a:t>k0</a:t>
            </a:r>
            <a:r>
              <a:rPr lang="en-US" sz="1400" i="1" dirty="0">
                <a:latin typeface="Courier New"/>
                <a:cs typeface="Courier New"/>
              </a:rPr>
              <a:t>)</a:t>
            </a:r>
          </a:p>
          <a:p>
            <a:endParaRPr lang="en-US" sz="1400" i="1" dirty="0">
              <a:latin typeface="Courier New"/>
              <a:cs typeface="Courier New"/>
            </a:endParaRPr>
          </a:p>
          <a:p>
            <a:r>
              <a:rPr lang="en-US" sz="1400" dirty="0" err="1">
                <a:latin typeface="Courier New"/>
                <a:cs typeface="Courier New"/>
              </a:rPr>
              <a:t>Traceback</a:t>
            </a:r>
            <a:r>
              <a:rPr lang="en-US" sz="1400" i="1" dirty="0">
                <a:latin typeface="Courier New"/>
                <a:cs typeface="Courier New"/>
              </a:rPr>
              <a:t> (</a:t>
            </a:r>
            <a:r>
              <a:rPr lang="en-US" sz="1400" i="1" dirty="0" err="1">
                <a:latin typeface="Courier New"/>
                <a:cs typeface="Courier New"/>
              </a:rPr>
              <a:t>i</a:t>
            </a:r>
            <a:r>
              <a:rPr lang="en-US" sz="1400" i="1" dirty="0">
                <a:latin typeface="Courier New"/>
                <a:cs typeface="Courier New"/>
              </a:rPr>
              <a:t>=L…1):       π</a:t>
            </a:r>
            <a:r>
              <a:rPr lang="en-US" sz="1400" i="1" baseline="-25000" dirty="0">
                <a:latin typeface="Courier New"/>
                <a:cs typeface="Courier New"/>
              </a:rPr>
              <a:t>i-1</a:t>
            </a:r>
            <a:r>
              <a:rPr lang="en-US" sz="1400" i="1" baseline="30000" dirty="0">
                <a:latin typeface="Courier New"/>
                <a:cs typeface="Courier New"/>
              </a:rPr>
              <a:t>* </a:t>
            </a:r>
            <a:r>
              <a:rPr lang="en-US" sz="1400" i="1" dirty="0">
                <a:latin typeface="Courier New"/>
                <a:cs typeface="Courier New"/>
              </a:rPr>
              <a:t>= </a:t>
            </a:r>
            <a:r>
              <a:rPr lang="en-US" sz="1400" i="1" dirty="0" err="1">
                <a:latin typeface="Courier New"/>
                <a:cs typeface="Courier New"/>
              </a:rPr>
              <a:t>ptr</a:t>
            </a:r>
            <a:r>
              <a:rPr lang="en-US" sz="1400" i="1" baseline="-25000" dirty="0" err="1">
                <a:latin typeface="Courier New"/>
                <a:cs typeface="Courier New"/>
              </a:rPr>
              <a:t>i</a:t>
            </a:r>
            <a:r>
              <a:rPr lang="en-US" sz="1400" i="1" dirty="0">
                <a:latin typeface="Courier New"/>
                <a:cs typeface="Courier New"/>
              </a:rPr>
              <a:t>(π</a:t>
            </a:r>
            <a:r>
              <a:rPr lang="en-US" sz="1400" i="1" baseline="-25000" dirty="0" err="1">
                <a:latin typeface="Courier New"/>
                <a:cs typeface="Courier New"/>
              </a:rPr>
              <a:t>i</a:t>
            </a:r>
            <a:r>
              <a:rPr lang="en-US" sz="1400" i="1" baseline="30000" dirty="0">
                <a:latin typeface="Courier New"/>
                <a:cs typeface="Courier New"/>
              </a:rPr>
              <a:t>*</a:t>
            </a:r>
            <a:r>
              <a:rPr lang="en-US" sz="1400" i="1" dirty="0">
                <a:latin typeface="Courier New"/>
                <a:cs typeface="Courier New"/>
              </a:rPr>
              <a:t>)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6172200"/>
            <a:ext cx="381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Durbin et al (1998) Biological Sequence Analysis, Cambridge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332042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362200" y="1371600"/>
                <a:ext cx="8229600" cy="468913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Goal</a:t>
                </a:r>
                <a:r>
                  <a:rPr lang="en-US" dirty="0"/>
                  <a:t> is to identify,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which is the most probable path through hidden state transitions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hidden state for position </a:t>
                </a:r>
                <a:r>
                  <a:rPr lang="en-US" i="1" dirty="0" err="1"/>
                  <a:t>i</a:t>
                </a:r>
                <a:r>
                  <a:rPr lang="en-US" dirty="0"/>
                  <a:t> in our sequence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Viterbi algorithm is executed in two stages:</a:t>
                </a:r>
              </a:p>
              <a:p>
                <a:pPr marL="0" indent="0">
                  <a:buNone/>
                </a:pPr>
                <a:r>
                  <a:rPr lang="en-US" u="sng" dirty="0"/>
                  <a:t>Stage 1:</a:t>
                </a:r>
                <a:r>
                  <a:rPr lang="en-US" dirty="0"/>
                  <a:t> Recursion through maximal state probabilities</a:t>
                </a:r>
              </a:p>
              <a:p>
                <a:pPr marL="0" indent="0">
                  <a:buNone/>
                </a:pPr>
                <a:r>
                  <a:rPr lang="en-US" u="sng" dirty="0"/>
                  <a:t>Stage 2:</a:t>
                </a:r>
                <a:r>
                  <a:rPr lang="en-US" dirty="0"/>
                  <a:t> </a:t>
                </a:r>
                <a:r>
                  <a:rPr lang="en-US" dirty="0" err="1"/>
                  <a:t>Traceback</a:t>
                </a:r>
                <a:r>
                  <a:rPr lang="en-US" dirty="0"/>
                  <a:t> to identify maximal path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General idea is to focus search on paths that are most probable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200" y="1371600"/>
                <a:ext cx="8229600" cy="4689134"/>
              </a:xfrm>
              <a:blipFill>
                <a:blip r:embed="rId3"/>
                <a:stretch>
                  <a:fillRect l="-1407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6172200"/>
            <a:ext cx="381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Durbin et al (1998) Biological Sequence Analysis, Cambridge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176479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813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29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90096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813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8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813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126090" y="4708997"/>
            <a:ext cx="356805" cy="2989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4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Demonstration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30" name="Rectangle 29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7"/>
            <a:endCxn id="30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8310" y="3396936"/>
            <a:ext cx="328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Stage 1:</a:t>
            </a:r>
            <a:r>
              <a:rPr lang="en-US" dirty="0"/>
              <a:t> Recursion through maximal state probabilities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10" y="6178235"/>
            <a:ext cx="8857290" cy="61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9095" y="4054949"/>
          <a:ext cx="7373423" cy="2781300"/>
        </p:xfrm>
        <a:graphic>
          <a:graphicData uri="http://schemas.openxmlformats.org/drawingml/2006/table">
            <a:tbl>
              <a:tblPr/>
              <a:tblGrid>
                <a:gridCol w="900687">
                  <a:extLst>
                    <a:ext uri="{9D8B030D-6E8A-4147-A177-3AD203B41FA5}">
                      <a16:colId xmlns:a16="http://schemas.microsoft.com/office/drawing/2014/main" val="327230290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708182455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6492330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3878875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614107734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88706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491839991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225403836"/>
                    </a:ext>
                  </a:extLst>
                </a:gridCol>
                <a:gridCol w="809092">
                  <a:extLst>
                    <a:ext uri="{9D8B030D-6E8A-4147-A177-3AD203B41FA5}">
                      <a16:colId xmlns:a16="http://schemas.microsoft.com/office/drawing/2014/main" val="175361445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89976"/>
                  </a:ext>
                </a:extLst>
              </a:tr>
              <a:tr h="1207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0.014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8178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 x 0.4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4e-04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0.9 x 0.1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0.032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 OF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0.01 x 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0.0024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0.36 x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0.1 x 0.4</a:t>
                      </a:r>
                    </a:p>
                    <a:p>
                      <a:pPr algn="ctr" fontAlgn="ctr"/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IS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= 0.014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1763"/>
                  </a:ext>
                </a:extLst>
              </a:tr>
            </a:tbl>
          </a:graphicData>
        </a:graphic>
      </p:graphicFrame>
      <p:cxnSp>
        <p:nvCxnSpPr>
          <p:cNvPr id="45" name="Straight Arrow Connector 44"/>
          <p:cNvCxnSpPr/>
          <p:nvPr/>
        </p:nvCxnSpPr>
        <p:spPr>
          <a:xfrm flipV="1">
            <a:off x="2999702" y="5185223"/>
            <a:ext cx="483192" cy="63621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40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SCREEN_RECS_UPDATED" val="C:\Users\remills\Box Sync\Courses\BINF529_Winter2019\Presentations\Session_04\Eukaryotic_Genomics\"/>
  <p:tag name="ISPRING_RESOURCE_FOLDER" val="C:\Users\remills\Box Sync\Courses\BINF529_Winter2019\Presentations\Session_04\Eukaryotic_Genomics\"/>
  <p:tag name="ISPRING_PRESENTATION_PATH" val="C:\Users\remills\Box Sync\Courses\BINF529_Winter2019\Presentations\Session_04\Eukaryotic_Genomics.pptx"/>
  <p:tag name="ISPRING_LMS_API_VERSION" val="SCORM 2004 (2nd edition)"/>
  <p:tag name="ISPRING_ULTRA_SCORM_COURCE_TITLE" val="Dynamic_Programming_7.2_nopoints"/>
  <p:tag name="ISPRING_ULTRA_SCORM_COURSE_ID" val="E550A837-6AF5-436B-97AA-A077C8E9911C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G\bcz{37BE974A-8E82-4344-9460-44740314AC02}&quot;,&quot;C:\\Users\\remills\\Box Sync\\Courses\\BINF529_Winter2019\\Presentations\\Session_07&quot;]]"/>
  <p:tag name="ISPRING_SCORM_RATE_SLIDES" val="0"/>
  <p:tag name="ISPRING_SCORM_RATE_QUIZZES" val="0"/>
  <p:tag name="ISPRING_SCORM_PASSING_SCORE" val="0.000000"/>
  <p:tag name="ISPRING_CURRENT_PLAYER_ID" val="universal"/>
  <p:tag name="ISPRING_PRESENTATION_TITLE" val="Dynamic_Programming_7.2_nopoint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15061</TotalTime>
  <Words>5222</Words>
  <Application>Microsoft Office PowerPoint</Application>
  <PresentationFormat>Widescreen</PresentationFormat>
  <Paragraphs>4775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Office Theme</vt:lpstr>
      <vt:lpstr>Dynamic Programming</vt:lpstr>
      <vt:lpstr>Learning Objectives</vt:lpstr>
      <vt:lpstr>Dynamic Programming Solution: Viterbi Algorithm</vt:lpstr>
      <vt:lpstr>Viterbi Algorithm</vt:lpstr>
      <vt:lpstr>Viterbi Algorithm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  <vt:lpstr>Viterbi Algorithm Demonstration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Dynamic_Programming_7.2_nopoints</dc:title>
  <dc:creator>Hislop, Shona C.</dc:creator>
  <cp:lastModifiedBy>Ryan Mills</cp:lastModifiedBy>
  <cp:revision>635</cp:revision>
  <dcterms:created xsi:type="dcterms:W3CDTF">2011-09-26T19:06:25Z</dcterms:created>
  <dcterms:modified xsi:type="dcterms:W3CDTF">2020-02-21T21:25:14Z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