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9" r:id="rId2"/>
    <p:sldId id="345" r:id="rId3"/>
    <p:sldId id="309" r:id="rId4"/>
    <p:sldId id="297" r:id="rId5"/>
    <p:sldId id="333" r:id="rId6"/>
    <p:sldId id="319" r:id="rId7"/>
    <p:sldId id="310" r:id="rId8"/>
    <p:sldId id="325" r:id="rId9"/>
    <p:sldId id="336" r:id="rId10"/>
    <p:sldId id="331" r:id="rId11"/>
    <p:sldId id="342" r:id="rId12"/>
    <p:sldId id="343" r:id="rId13"/>
    <p:sldId id="330" r:id="rId14"/>
    <p:sldId id="341" r:id="rId15"/>
    <p:sldId id="34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9568" autoAdjust="0"/>
  </p:normalViewPr>
  <p:slideViewPr>
    <p:cSldViewPr>
      <p:cViewPr varScale="1">
        <p:scale>
          <a:sx n="143" d="100"/>
          <a:sy n="143" d="100"/>
        </p:scale>
        <p:origin x="2021" y="1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2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5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4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3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2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Emerging Sequencing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MinION</a:t>
            </a:r>
            <a:r>
              <a:rPr lang="en-US" dirty="0"/>
              <a:t> – Miniaturized Sequencing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47800"/>
            <a:ext cx="2825212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47800"/>
            <a:ext cx="3276600" cy="2816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779" y="3962400"/>
            <a:ext cx="2829127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20400" y="6621011"/>
            <a:ext cx="13716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www.nanoporetech.com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5800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D39304-4D2B-409E-950F-44146D42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Nanopore Platforms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B8191-B719-4E39-9DC4-CD1C5148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13222"/>
            <a:ext cx="7315200" cy="5479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E66CB-AA38-46B8-BDE2-B9547AE3E77D}"/>
              </a:ext>
            </a:extLst>
          </p:cNvPr>
          <p:cNvSpPr/>
          <p:nvPr/>
        </p:nvSpPr>
        <p:spPr>
          <a:xfrm>
            <a:off x="9694200" y="6604052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https://nanoporetech.com/products/comparison</a:t>
            </a:r>
          </a:p>
        </p:txBody>
      </p:sp>
    </p:spTree>
    <p:extLst>
      <p:ext uri="{BB962C8B-B14F-4D97-AF65-F5344CB8AC3E}">
        <p14:creationId xmlns:p14="http://schemas.microsoft.com/office/powerpoint/2010/main" val="247330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ADF44B-CECB-4F01-B6A6-3D606FC7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005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Sequencing platforms provide for biological investigations beyond whole genome sequencing</a:t>
            </a:r>
          </a:p>
          <a:p>
            <a:r>
              <a:rPr lang="en-US" dirty="0"/>
              <a:t>The technology has been adapted and used for many other assays for molecular information, including but not limited to:</a:t>
            </a:r>
          </a:p>
          <a:p>
            <a:pPr lvl="1"/>
            <a:r>
              <a:rPr lang="en-US" dirty="0"/>
              <a:t>RNA structure and expression</a:t>
            </a:r>
          </a:p>
          <a:p>
            <a:pPr lvl="1"/>
            <a:r>
              <a:rPr lang="en-US" dirty="0"/>
              <a:t>Ribosome </a:t>
            </a:r>
            <a:r>
              <a:rPr lang="en-US" dirty="0" err="1"/>
              <a:t>footprinting</a:t>
            </a:r>
            <a:r>
              <a:rPr lang="en-US" dirty="0"/>
              <a:t> and translational dynamics</a:t>
            </a:r>
          </a:p>
          <a:p>
            <a:pPr lvl="1"/>
            <a:r>
              <a:rPr lang="en-US" dirty="0"/>
              <a:t>Transcription factor binding</a:t>
            </a:r>
          </a:p>
          <a:p>
            <a:pPr lvl="1"/>
            <a:r>
              <a:rPr lang="en-US" dirty="0"/>
              <a:t>Chromatin accessibility</a:t>
            </a:r>
          </a:p>
          <a:p>
            <a:r>
              <a:rPr lang="en-US" dirty="0"/>
              <a:t>These will be covered in more detail later in the course, but the next few slides will give a brief introduction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71839-A719-4B5C-A6AA-FE4437EA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DNA Sequencing</a:t>
            </a:r>
          </a:p>
        </p:txBody>
      </p:sp>
    </p:spTree>
    <p:extLst>
      <p:ext uri="{BB962C8B-B14F-4D97-AF65-F5344CB8AC3E}">
        <p14:creationId xmlns:p14="http://schemas.microsoft.com/office/powerpoint/2010/main" val="424699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8305800" cy="1828800"/>
          </a:xfrm>
        </p:spPr>
        <p:txBody>
          <a:bodyPr>
            <a:normAutofit/>
          </a:bodyPr>
          <a:lstStyle/>
          <a:p>
            <a:r>
              <a:rPr lang="en-US" sz="2800" dirty="0"/>
              <a:t>Uses same technologies as DNA sequencing</a:t>
            </a:r>
          </a:p>
          <a:p>
            <a:r>
              <a:rPr lang="en-US" sz="2800" dirty="0"/>
              <a:t>Primary difference is in library preparation</a:t>
            </a:r>
          </a:p>
          <a:p>
            <a:pPr lvl="1"/>
            <a:r>
              <a:rPr lang="en-US" sz="2400" dirty="0"/>
              <a:t>RNA converted to </a:t>
            </a:r>
            <a:r>
              <a:rPr lang="en-US" sz="2400" dirty="0" err="1"/>
              <a:t>cDNA</a:t>
            </a:r>
            <a:r>
              <a:rPr lang="en-US" sz="2400" dirty="0"/>
              <a:t> through reverse transcription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Sequencing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3" y="3048000"/>
            <a:ext cx="5137165" cy="2686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77400" y="6629400"/>
            <a:ext cx="25908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Wang, Z et al (2009), </a:t>
            </a:r>
            <a:r>
              <a:rPr lang="en-US" sz="900" i="1" dirty="0"/>
              <a:t>Nat Rev Genet.</a:t>
            </a:r>
            <a:r>
              <a:rPr lang="en-US" sz="900" dirty="0"/>
              <a:t>, 10, pp. 57-63</a:t>
            </a:r>
          </a:p>
        </p:txBody>
      </p:sp>
    </p:spTree>
    <p:extLst>
      <p:ext uri="{BB962C8B-B14F-4D97-AF65-F5344CB8AC3E}">
        <p14:creationId xmlns:p14="http://schemas.microsoft.com/office/powerpoint/2010/main" val="380155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Ribosome Profiling (</a:t>
            </a:r>
            <a:r>
              <a:rPr lang="en-US" dirty="0" err="1"/>
              <a:t>Ribo-Seq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7800" y="6629400"/>
            <a:ext cx="3276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Brar</a:t>
            </a:r>
            <a:r>
              <a:rPr lang="en-US" sz="900" dirty="0"/>
              <a:t> and </a:t>
            </a:r>
            <a:r>
              <a:rPr lang="en-US" sz="900" dirty="0" err="1"/>
              <a:t>Weissman</a:t>
            </a:r>
            <a:r>
              <a:rPr lang="en-US" sz="900" dirty="0"/>
              <a:t> (2015), </a:t>
            </a:r>
            <a:r>
              <a:rPr lang="en-US" sz="900" i="1" dirty="0"/>
              <a:t>Nat Rev </a:t>
            </a:r>
            <a:r>
              <a:rPr lang="en-US" sz="900" i="1" dirty="0" err="1"/>
              <a:t>Mol</a:t>
            </a:r>
            <a:r>
              <a:rPr lang="en-US" sz="900" i="1" dirty="0"/>
              <a:t> </a:t>
            </a:r>
            <a:r>
              <a:rPr lang="en-US" sz="900" i="1" dirty="0" err="1"/>
              <a:t>Cel</a:t>
            </a:r>
            <a:r>
              <a:rPr lang="en-US" sz="900" i="1" dirty="0"/>
              <a:t> Biol.</a:t>
            </a:r>
            <a:r>
              <a:rPr lang="en-US" sz="900" dirty="0"/>
              <a:t>, 16, pp. 651-64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19200"/>
            <a:ext cx="670807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1D054F-72E6-49A7-A8B0-616D8F61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ChIP</a:t>
            </a:r>
            <a:r>
              <a:rPr lang="en-US" dirty="0"/>
              <a:t>-seq (and beyond)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7D264545-B552-4DDC-B2AA-A673002A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92097"/>
            <a:ext cx="7604620" cy="543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B439AD-9BCE-411E-AF95-7FC1284D8018}"/>
              </a:ext>
            </a:extLst>
          </p:cNvPr>
          <p:cNvSpPr/>
          <p:nvPr/>
        </p:nvSpPr>
        <p:spPr>
          <a:xfrm>
            <a:off x="9692780" y="6629400"/>
            <a:ext cx="24992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Furey</a:t>
            </a:r>
            <a:r>
              <a:rPr lang="en-US" sz="900" dirty="0"/>
              <a:t>, TS (2012), </a:t>
            </a:r>
            <a:r>
              <a:rPr lang="en-US" sz="900" i="1" dirty="0"/>
              <a:t>Nat Rev Genet.</a:t>
            </a:r>
            <a:r>
              <a:rPr lang="en-US" sz="900" dirty="0"/>
              <a:t>, 13, pp. 840-852</a:t>
            </a:r>
          </a:p>
        </p:txBody>
      </p:sp>
    </p:spTree>
    <p:extLst>
      <p:ext uri="{BB962C8B-B14F-4D97-AF65-F5344CB8AC3E}">
        <p14:creationId xmlns:p14="http://schemas.microsoft.com/office/powerpoint/2010/main" val="11412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F1525-8541-45C5-AF41-46E73F98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familiarize yourself with newer sequencing technologies</a:t>
            </a:r>
          </a:p>
          <a:p>
            <a:r>
              <a:rPr lang="en-US" dirty="0"/>
              <a:t>To learn about other applications for sequencing technologies beyond the genome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E486A-B834-456C-A73C-56867E2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	</a:t>
            </a:r>
          </a:p>
        </p:txBody>
      </p:sp>
    </p:spTree>
    <p:extLst>
      <p:ext uri="{BB962C8B-B14F-4D97-AF65-F5344CB8AC3E}">
        <p14:creationId xmlns:p14="http://schemas.microsoft.com/office/powerpoint/2010/main" val="172231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in transition / development</a:t>
            </a:r>
          </a:p>
          <a:p>
            <a:r>
              <a:rPr lang="en-US" dirty="0"/>
              <a:t>Hard to define what “3</a:t>
            </a:r>
            <a:r>
              <a:rPr lang="en-US" baseline="30000" dirty="0"/>
              <a:t>rd</a:t>
            </a:r>
            <a:r>
              <a:rPr lang="en-US" dirty="0"/>
              <a:t>” generation means</a:t>
            </a:r>
          </a:p>
          <a:p>
            <a:r>
              <a:rPr lang="en-US" dirty="0"/>
              <a:t>Typical characteristics:</a:t>
            </a:r>
          </a:p>
          <a:p>
            <a:pPr lvl="1"/>
            <a:r>
              <a:rPr lang="en-US" dirty="0"/>
              <a:t>Long </a:t>
            </a:r>
            <a:r>
              <a:rPr lang="en-US"/>
              <a:t>(10,000bp</a:t>
            </a:r>
            <a:r>
              <a:rPr lang="en-US" dirty="0"/>
              <a:t>+) sequence reads</a:t>
            </a:r>
          </a:p>
          <a:p>
            <a:pPr lvl="1"/>
            <a:r>
              <a:rPr lang="en-US" dirty="0"/>
              <a:t>Single molecule (no amplification step)</a:t>
            </a:r>
          </a:p>
          <a:p>
            <a:pPr lvl="1"/>
            <a:r>
              <a:rPr lang="en-US" dirty="0"/>
              <a:t>Often associated with </a:t>
            </a:r>
            <a:r>
              <a:rPr lang="en-US" dirty="0" err="1"/>
              <a:t>nanopore</a:t>
            </a:r>
            <a:r>
              <a:rPr lang="en-US" dirty="0"/>
              <a:t> technology</a:t>
            </a:r>
          </a:p>
          <a:p>
            <a:pPr lvl="2"/>
            <a:r>
              <a:rPr lang="en-US" dirty="0"/>
              <a:t>But not necessarily!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Generation Sequencing</a:t>
            </a:r>
          </a:p>
        </p:txBody>
      </p:sp>
    </p:spTree>
    <p:extLst>
      <p:ext uri="{BB962C8B-B14F-4D97-AF65-F5344CB8AC3E}">
        <p14:creationId xmlns:p14="http://schemas.microsoft.com/office/powerpoint/2010/main" val="35367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1849" b="-1849"/>
          <a:stretch>
            <a:fillRect/>
          </a:stretch>
        </p:blipFill>
        <p:spPr>
          <a:xfrm>
            <a:off x="3124200" y="3154716"/>
            <a:ext cx="5867400" cy="32268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Pacific </a:t>
            </a:r>
            <a:r>
              <a:rPr lang="en-US" sz="3200" dirty="0" err="1"/>
              <a:t>Biosystems</a:t>
            </a:r>
            <a:r>
              <a:rPr lang="en-US" sz="3200" dirty="0"/>
              <a:t> – Real Time Sequencing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0" y="6172200"/>
            <a:ext cx="266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Metzker</a:t>
            </a:r>
            <a:r>
              <a:rPr lang="en-US" sz="900" dirty="0"/>
              <a:t>, ML (2010), </a:t>
            </a:r>
            <a:r>
              <a:rPr lang="en-US" sz="900" i="1" dirty="0"/>
              <a:t>Nat. Rev. Genet</a:t>
            </a:r>
            <a:r>
              <a:rPr lang="en-US" sz="900" dirty="0"/>
              <a:t>, 11, pp. 31-46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975" y="914400"/>
            <a:ext cx="3779857" cy="1905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5981700" y="27813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4038603"/>
            <a:ext cx="128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zero mode </a:t>
            </a:r>
          </a:p>
          <a:p>
            <a:r>
              <a:rPr lang="en-US" dirty="0"/>
              <a:t>waveguides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396936" y="4684934"/>
            <a:ext cx="727264" cy="268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</a:t>
            </a:r>
            <a:r>
              <a:rPr lang="en-US" dirty="0" err="1"/>
              <a:t>Biosystems</a:t>
            </a:r>
            <a:r>
              <a:rPr lang="en-US" dirty="0"/>
              <a:t> Video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228945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www.youtube.com</a:t>
            </a:r>
            <a:r>
              <a:rPr lang="en-US" sz="2000" dirty="0"/>
              <a:t>/</a:t>
            </a:r>
            <a:r>
              <a:rPr lang="en-US" sz="2000" dirty="0" err="1"/>
              <a:t>watch?v</a:t>
            </a:r>
            <a:r>
              <a:rPr lang="en-US" sz="2000" dirty="0"/>
              <a:t>=v8p4ph2MAvI</a:t>
            </a:r>
          </a:p>
        </p:txBody>
      </p:sp>
    </p:spTree>
    <p:extLst>
      <p:ext uri="{BB962C8B-B14F-4D97-AF65-F5344CB8AC3E}">
        <p14:creationId xmlns:p14="http://schemas.microsoft.com/office/powerpoint/2010/main" val="44210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</a:t>
            </a:r>
            <a:r>
              <a:rPr lang="en-US" dirty="0" err="1"/>
              <a:t>Biosystems</a:t>
            </a:r>
            <a:r>
              <a:rPr lang="en-US" dirty="0"/>
              <a:t> – Circular Consensus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3" y="2209803"/>
            <a:ext cx="3831177" cy="3079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6200" y="6172200"/>
            <a:ext cx="2971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Travers, KJ et al (2010), </a:t>
            </a:r>
            <a:r>
              <a:rPr lang="en-US" sz="900" i="1" dirty="0" err="1"/>
              <a:t>Nucl</a:t>
            </a:r>
            <a:r>
              <a:rPr lang="en-US" sz="900" i="1" dirty="0"/>
              <a:t>. Acids. Res.</a:t>
            </a:r>
            <a:r>
              <a:rPr lang="en-US" sz="900" dirty="0"/>
              <a:t>, 38(15) pp. e159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3" y="1676400"/>
            <a:ext cx="1306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SMRTbell</a:t>
            </a:r>
            <a:r>
              <a:rPr lang="en-US" sz="1100" b="1" dirty="0"/>
              <a:t> template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3" y="2057400"/>
            <a:ext cx="4545531" cy="339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3800" y="1676400"/>
            <a:ext cx="2022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Subread</a:t>
            </a:r>
            <a:r>
              <a:rPr lang="en-US" sz="1100" b="1" dirty="0"/>
              <a:t> Consensus Sequencing</a:t>
            </a:r>
          </a:p>
        </p:txBody>
      </p:sp>
    </p:spTree>
    <p:extLst>
      <p:ext uri="{BB962C8B-B14F-4D97-AF65-F5344CB8AC3E}">
        <p14:creationId xmlns:p14="http://schemas.microsoft.com/office/powerpoint/2010/main" val="21343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3" r="-26942"/>
          <a:stretch/>
        </p:blipFill>
        <p:spPr>
          <a:xfrm>
            <a:off x="3227341" y="1371603"/>
            <a:ext cx="6754861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</a:t>
            </a:r>
            <a:r>
              <a:rPr lang="en-US" dirty="0" err="1"/>
              <a:t>Nanopore</a:t>
            </a:r>
            <a:r>
              <a:rPr lang="en-US" dirty="0"/>
              <a:t> Sequencing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0"/>
            <a:ext cx="29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Strand-sequencing using ionic current blockage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1143000"/>
            <a:ext cx="365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Exonuclease</a:t>
            </a:r>
            <a:r>
              <a:rPr lang="en-US" sz="1100" b="1" dirty="0"/>
              <a:t>-sequencing by modulation of the ionic current.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791200"/>
            <a:ext cx="3886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Nanopore</a:t>
            </a:r>
            <a:r>
              <a:rPr lang="en-US" sz="1100" b="1" dirty="0"/>
              <a:t> sequencing using synthetic DNA and optical readout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5834390"/>
            <a:ext cx="335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Strand-sequencing using transverse electron currents.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6172200"/>
            <a:ext cx="2819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Branton</a:t>
            </a:r>
            <a:r>
              <a:rPr lang="en-US" sz="900" dirty="0"/>
              <a:t>, D (2008), </a:t>
            </a:r>
            <a:r>
              <a:rPr lang="en-US" sz="900" i="1" dirty="0"/>
              <a:t>Nat. Biotech</a:t>
            </a:r>
            <a:r>
              <a:rPr lang="en-US" sz="900" dirty="0"/>
              <a:t>, 26(10), pp. 1146-1153</a:t>
            </a:r>
          </a:p>
        </p:txBody>
      </p:sp>
    </p:spTree>
    <p:extLst>
      <p:ext uri="{BB962C8B-B14F-4D97-AF65-F5344CB8AC3E}">
        <p14:creationId xmlns:p14="http://schemas.microsoft.com/office/powerpoint/2010/main" val="19864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Discriminating Nucleotides via </a:t>
            </a:r>
            <a:r>
              <a:rPr lang="en-US" dirty="0" err="1"/>
              <a:t>Nanopore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19200"/>
            <a:ext cx="2971800" cy="4905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219200"/>
            <a:ext cx="2133600" cy="4828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67600" y="6172200"/>
            <a:ext cx="3200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Stoddart</a:t>
            </a:r>
            <a:r>
              <a:rPr lang="en-US" sz="900" dirty="0"/>
              <a:t>, D (2009), </a:t>
            </a:r>
            <a:r>
              <a:rPr lang="en-US" sz="900" i="1" dirty="0" err="1"/>
              <a:t>Proc</a:t>
            </a:r>
            <a:r>
              <a:rPr lang="en-US" sz="900" i="1" dirty="0"/>
              <a:t> </a:t>
            </a:r>
            <a:r>
              <a:rPr lang="en-US" sz="900" i="1" dirty="0" err="1"/>
              <a:t>Natl</a:t>
            </a:r>
            <a:r>
              <a:rPr lang="en-US" sz="900" i="1" dirty="0"/>
              <a:t> </a:t>
            </a:r>
            <a:r>
              <a:rPr lang="en-US" sz="900" i="1" dirty="0" err="1"/>
              <a:t>Acad</a:t>
            </a:r>
            <a:r>
              <a:rPr lang="en-US" sz="900" i="1" dirty="0"/>
              <a:t> </a:t>
            </a:r>
            <a:r>
              <a:rPr lang="en-US" sz="900" i="1" dirty="0" err="1"/>
              <a:t>Sci</a:t>
            </a:r>
            <a:r>
              <a:rPr lang="en-US" sz="900" dirty="0"/>
              <a:t>, 106(19), pp. 7702-7707</a:t>
            </a:r>
          </a:p>
        </p:txBody>
      </p:sp>
    </p:spTree>
    <p:extLst>
      <p:ext uri="{BB962C8B-B14F-4D97-AF65-F5344CB8AC3E}">
        <p14:creationId xmlns:p14="http://schemas.microsoft.com/office/powerpoint/2010/main" val="21663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 </a:t>
            </a:r>
            <a:r>
              <a:rPr lang="en-US" dirty="0" err="1"/>
              <a:t>Nanopore</a:t>
            </a:r>
            <a:r>
              <a:rPr lang="en-US" dirty="0"/>
              <a:t> Sequencing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2757100"/>
            <a:ext cx="78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https://www.youtube.com/watch?v=E9-Rm5AoZGw</a:t>
            </a:r>
          </a:p>
        </p:txBody>
      </p:sp>
    </p:spTree>
    <p:extLst>
      <p:ext uri="{BB962C8B-B14F-4D97-AF65-F5344CB8AC3E}">
        <p14:creationId xmlns:p14="http://schemas.microsoft.com/office/powerpoint/2010/main" val="57476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195185B-D851-442D-B5D6-61676301CBAF}"/>
  <p:tag name="ISPRING_RESOURCE_FOLDER" val="C:\Users\remills\Box Sync\Courses\BINF529_Winter2019\Presentations\Session_02\Emerging_Sequencing_Technologies\"/>
  <p:tag name="ISPRING_PRESENTATION_PATH" val="C:\Users\remills\Box Sync\Courses\BINF529_Winter2019\Presentations\Session_02\Emerging_Sequencing_Technologies.pptx"/>
  <p:tag name="ISPRING_PROJECT_VERSION" val="9"/>
  <p:tag name="ISPRING_PROJECT_FOLDER_UPDATED" val="1"/>
  <p:tag name="ISPRING_SCREEN_RECS_UPDATED" val="C:\Users\remills\Box Sync\Courses\BINF529_Winter2019\Presentations\Session_02\Emerging_Sequencing_Technologies\"/>
  <p:tag name="ISPRING_LMS_API_VERSION" val="SCORM 2004 (2nd edition)"/>
  <p:tag name="ISPRING_ULTRA_SCORM_COURSE_ID" val="5A3CBBA2-FC4B-4EBD-B1A5-B978F78100B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1&quot;]]"/>
  <p:tag name="ISPRING_SCORM_RATE_SLIDES" val="0"/>
  <p:tag name="ISPRING_SCORM_PASSING_SCORE" val="100.000000"/>
  <p:tag name="ISPRING_CURRENT_PLAYER_ID" val="universal"/>
  <p:tag name="ISPRING_PRESENTATION_TITLE" val="Emerging_Sequencing_Technologies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16171</TotalTime>
  <Words>404</Words>
  <Application>Microsoft Office PowerPoint</Application>
  <PresentationFormat>Widescreen</PresentationFormat>
  <Paragraphs>67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Emerging Sequencing Technologies</vt:lpstr>
      <vt:lpstr>Learning Objectives </vt:lpstr>
      <vt:lpstr>Third Generation Sequencing</vt:lpstr>
      <vt:lpstr>Pacific Biosystems – Real Time Sequencing</vt:lpstr>
      <vt:lpstr>Pacific Biosystems Video</vt:lpstr>
      <vt:lpstr>Pacific Biosystems – Circular Consensus </vt:lpstr>
      <vt:lpstr>Strategies for Nanopore Sequencing</vt:lpstr>
      <vt:lpstr>Discriminating Nucleotides via Nanopore</vt:lpstr>
      <vt:lpstr>Oxford Nanopore Sequencing</vt:lpstr>
      <vt:lpstr>MinION – Miniaturized Sequencing</vt:lpstr>
      <vt:lpstr>Comparison of Nanopore Platforms</vt:lpstr>
      <vt:lpstr>Beyond DNA Sequencing</vt:lpstr>
      <vt:lpstr>RNA Sequencing</vt:lpstr>
      <vt:lpstr>Ribosome Profiling (Ribo-Seq)</vt:lpstr>
      <vt:lpstr>ChIP-seq (and beyond)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Emerging_Sequencing_Technologies</dc:title>
  <dc:creator>Hislop, Shona C.</dc:creator>
  <cp:lastModifiedBy>Ryan Mills</cp:lastModifiedBy>
  <cp:revision>616</cp:revision>
  <dcterms:created xsi:type="dcterms:W3CDTF">2011-09-26T19:06:25Z</dcterms:created>
  <dcterms:modified xsi:type="dcterms:W3CDTF">2020-01-31T16:01:30Z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