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29" r:id="rId2"/>
    <p:sldId id="260" r:id="rId3"/>
    <p:sldId id="315" r:id="rId4"/>
    <p:sldId id="316" r:id="rId5"/>
    <p:sldId id="261" r:id="rId6"/>
    <p:sldId id="263" r:id="rId7"/>
    <p:sldId id="264" r:id="rId8"/>
    <p:sldId id="266" r:id="rId9"/>
    <p:sldId id="267" r:id="rId10"/>
    <p:sldId id="305" r:id="rId11"/>
    <p:sldId id="268" r:id="rId12"/>
    <p:sldId id="271" r:id="rId13"/>
    <p:sldId id="290" r:id="rId14"/>
    <p:sldId id="291" r:id="rId15"/>
    <p:sldId id="309" r:id="rId16"/>
    <p:sldId id="269" r:id="rId17"/>
    <p:sldId id="274" r:id="rId18"/>
    <p:sldId id="276" r:id="rId19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33"/>
    <a:srgbClr val="DDDED0"/>
    <a:srgbClr val="F0F1EC"/>
    <a:srgbClr val="006E85"/>
    <a:srgbClr val="B42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16" autoAdjust="0"/>
    <p:restoredTop sz="99568" autoAdjust="0"/>
  </p:normalViewPr>
  <p:slideViewPr>
    <p:cSldViewPr>
      <p:cViewPr varScale="1">
        <p:scale>
          <a:sx n="94" d="100"/>
          <a:sy n="94" d="100"/>
        </p:scale>
        <p:origin x="1570" y="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6277F-4BD7-4698-8EC5-1A2DA59272E2}" type="datetimeFigureOut">
              <a:rPr lang="en-US" smtClean="0"/>
              <a:pPr/>
              <a:t>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3D94E-93C9-49E9-9D64-0F8910EE7C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32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7DBD9-0AAF-41A9-A936-39DF943E8DBC}" type="datetimeFigureOut">
              <a:rPr lang="en-US" smtClean="0"/>
              <a:pPr/>
              <a:t>1/10/2020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3A625-8E21-4788-91C9-CDCF6225C2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37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69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17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933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082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803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291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646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681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1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142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92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55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00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153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964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099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19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25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/>
          <a:lstStyle>
            <a:lvl1pPr algn="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70177" y="1371600"/>
            <a:ext cx="6754283" cy="3355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 userDrawn="1"/>
        </p:nvCxnSpPr>
        <p:spPr>
          <a:xfrm>
            <a:off x="315376" y="836520"/>
            <a:ext cx="11673424" cy="3271"/>
          </a:xfrm>
          <a:prstGeom prst="line">
            <a:avLst/>
          </a:prstGeom>
          <a:ln w="25400">
            <a:solidFill>
              <a:srgbClr val="000033"/>
            </a:solidFill>
          </a:ln>
          <a:effectLst>
            <a:outerShdw blurRad="50800" dist="76200" dir="270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genome.ucsc.edu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5EEB66-86C3-41D6-A023-35936A4D1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Eukaryotic Genomics</a:t>
            </a:r>
          </a:p>
        </p:txBody>
      </p:sp>
    </p:spTree>
    <p:extLst>
      <p:ext uri="{BB962C8B-B14F-4D97-AF65-F5344CB8AC3E}">
        <p14:creationId xmlns:p14="http://schemas.microsoft.com/office/powerpoint/2010/main" val="3147021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l="-9075" r="-9075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Haplotype Blocks</a:t>
            </a:r>
          </a:p>
        </p:txBody>
      </p:sp>
      <p:sp>
        <p:nvSpPr>
          <p:cNvPr id="6" name="Rectangle 5"/>
          <p:cNvSpPr/>
          <p:nvPr/>
        </p:nvSpPr>
        <p:spPr>
          <a:xfrm>
            <a:off x="8610600" y="6629400"/>
            <a:ext cx="36576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Cardon, LR and Abecasis GR. (2003) Trends in Genetics, 19(3), pp 135-140</a:t>
            </a:r>
          </a:p>
        </p:txBody>
      </p:sp>
    </p:spTree>
    <p:extLst>
      <p:ext uri="{BB962C8B-B14F-4D97-AF65-F5344CB8AC3E}">
        <p14:creationId xmlns:p14="http://schemas.microsoft.com/office/powerpoint/2010/main" val="1453527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0" y="1600200"/>
            <a:ext cx="4343400" cy="48006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Eukaryotic genes usually contain both coding regions termed </a:t>
            </a:r>
            <a:r>
              <a:rPr lang="en-US" i="1" dirty="0"/>
              <a:t>exons</a:t>
            </a:r>
            <a:r>
              <a:rPr lang="en-US" dirty="0"/>
              <a:t> and non-coding regions termed </a:t>
            </a:r>
            <a:r>
              <a:rPr lang="en-US" i="1" dirty="0"/>
              <a:t>introns</a:t>
            </a:r>
            <a:r>
              <a:rPr lang="en-US" dirty="0"/>
              <a:t>. They also contain additional </a:t>
            </a:r>
            <a:r>
              <a:rPr lang="en-US" i="1" dirty="0"/>
              <a:t>untranslated regions (UTRs)</a:t>
            </a:r>
            <a:r>
              <a:rPr lang="en-US" dirty="0"/>
              <a:t> in the 5’ promoter and 3’ terminator regions</a:t>
            </a:r>
          </a:p>
          <a:p>
            <a:r>
              <a:rPr lang="en-US" dirty="0"/>
              <a:t>Transcription begins at the </a:t>
            </a:r>
            <a:r>
              <a:rPr lang="en-US" i="1" dirty="0"/>
              <a:t>transcriptional start site </a:t>
            </a:r>
            <a:r>
              <a:rPr lang="en-US" dirty="0"/>
              <a:t>(TSS) by </a:t>
            </a:r>
            <a:r>
              <a:rPr lang="en-US" i="1" dirty="0"/>
              <a:t>RNA polymerase</a:t>
            </a:r>
            <a:r>
              <a:rPr lang="en-US" dirty="0"/>
              <a:t> and results in </a:t>
            </a:r>
            <a:r>
              <a:rPr lang="en-US" i="1" dirty="0"/>
              <a:t>pre-mRNA</a:t>
            </a:r>
          </a:p>
          <a:p>
            <a:r>
              <a:rPr lang="en-US" dirty="0"/>
              <a:t>Noncoding regions (introns) are then removed through a process termed </a:t>
            </a:r>
            <a:r>
              <a:rPr lang="en-US" i="1" dirty="0"/>
              <a:t>splicing</a:t>
            </a:r>
            <a:r>
              <a:rPr lang="en-US" dirty="0"/>
              <a:t>, forming </a:t>
            </a:r>
            <a:r>
              <a:rPr lang="en-US" i="1" dirty="0"/>
              <a:t>mRNA</a:t>
            </a:r>
          </a:p>
          <a:p>
            <a:r>
              <a:rPr lang="en-US" dirty="0"/>
              <a:t>This mRNA is then translated into a protein by </a:t>
            </a:r>
            <a:r>
              <a:rPr lang="en-US" i="1" dirty="0"/>
              <a:t>ribosomes</a:t>
            </a:r>
          </a:p>
          <a:p>
            <a:r>
              <a:rPr lang="en-US" i="1" dirty="0"/>
              <a:t>Enhancers </a:t>
            </a:r>
            <a:r>
              <a:rPr lang="en-US" dirty="0"/>
              <a:t>can regulate this process through </a:t>
            </a:r>
            <a:r>
              <a:rPr lang="en-US" i="1" dirty="0"/>
              <a:t>transcription factors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Eukaryotic Gene Structure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1200" y="1981200"/>
            <a:ext cx="3956304" cy="3352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672" y="6627168"/>
            <a:ext cx="25146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Wikipedia, “Gene”, 09/05/2012</a:t>
            </a:r>
          </a:p>
        </p:txBody>
      </p:sp>
    </p:spTree>
    <p:extLst>
      <p:ext uri="{BB962C8B-B14F-4D97-AF65-F5344CB8AC3E}">
        <p14:creationId xmlns:p14="http://schemas.microsoft.com/office/powerpoint/2010/main" val="2719267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00201"/>
            <a:ext cx="4191000" cy="41147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same gene can be transcribed different ways. These alternative forms are called </a:t>
            </a:r>
            <a:r>
              <a:rPr lang="en-US" i="1" dirty="0"/>
              <a:t>gene isoforms</a:t>
            </a:r>
            <a:r>
              <a:rPr lang="en-US" dirty="0"/>
              <a:t> and typically result in changes to the UTR or protein coding sequences.</a:t>
            </a:r>
          </a:p>
          <a:p>
            <a:r>
              <a:rPr lang="en-US" dirty="0"/>
              <a:t>Current estimates predict that transcripts from ~95% of the multi-exon genes in humans undergo some form of alternative splicing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Splicing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/>
          <a:srcRect l="4091" t="28847" r="4104" b="2349"/>
          <a:stretch/>
        </p:blipFill>
        <p:spPr>
          <a:xfrm>
            <a:off x="6400801" y="1447800"/>
            <a:ext cx="4206229" cy="26886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05600" y="4419600"/>
            <a:ext cx="3429000" cy="12954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sz="1400" dirty="0"/>
              <a:t>Hair cells in the cochlea of the inner ear transfer sound frequencies in part using the calcium-activated potassium channel gene, </a:t>
            </a:r>
            <a:r>
              <a:rPr lang="en-US" sz="1400" i="1" dirty="0"/>
              <a:t>slo</a:t>
            </a:r>
            <a:r>
              <a:rPr lang="en-US" sz="1400" dirty="0"/>
              <a:t>. Alternative splicing of the STREX exon drastically changes the deactivating kinetics of the channel.</a:t>
            </a:r>
          </a:p>
        </p:txBody>
      </p:sp>
      <p:sp>
        <p:nvSpPr>
          <p:cNvPr id="8" name="Rectangle 7"/>
          <p:cNvSpPr/>
          <p:nvPr/>
        </p:nvSpPr>
        <p:spPr>
          <a:xfrm>
            <a:off x="8610600" y="6629400"/>
            <a:ext cx="36576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Modified from Graveley, B. (2001) Trends in Genetics, 17(20), pp 100-107.</a:t>
            </a:r>
          </a:p>
        </p:txBody>
      </p:sp>
    </p:spTree>
    <p:extLst>
      <p:ext uri="{BB962C8B-B14F-4D97-AF65-F5344CB8AC3E}">
        <p14:creationId xmlns:p14="http://schemas.microsoft.com/office/powerpoint/2010/main" val="4280014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Regulatory Elements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4960"/>
          <a:stretch/>
        </p:blipFill>
        <p:spPr>
          <a:xfrm>
            <a:off x="2133601" y="2362200"/>
            <a:ext cx="4277893" cy="2362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1600201"/>
            <a:ext cx="2971800" cy="38208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867862" y="6621011"/>
            <a:ext cx="3352800" cy="228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Maston et al. (2006) Annu. Rev. Genomics Hum. Genet. 7, pp. 29-59</a:t>
            </a:r>
          </a:p>
        </p:txBody>
      </p:sp>
    </p:spTree>
    <p:extLst>
      <p:ext uri="{BB962C8B-B14F-4D97-AF65-F5344CB8AC3E}">
        <p14:creationId xmlns:p14="http://schemas.microsoft.com/office/powerpoint/2010/main" val="103091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00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Transcription factors are proteins that bind to specific DNA sequences to enhance or suppress expression</a:t>
            </a:r>
          </a:p>
          <a:p>
            <a:r>
              <a:rPr lang="en-US" dirty="0"/>
              <a:t>These typically bind at specific motifs called transcription factor binding sites (TFBS), which can be modeled by a position weight matrix (PWM)</a:t>
            </a:r>
          </a:p>
          <a:p>
            <a:pPr lvl="1"/>
            <a:r>
              <a:rPr lang="en-US" dirty="0"/>
              <a:t>Databases such as TRANSFAC have been developed to store and apply these matrices to new sequence data</a:t>
            </a:r>
          </a:p>
          <a:p>
            <a:r>
              <a:rPr lang="en-US" dirty="0"/>
              <a:t>Many experimental and computational methods have been developed to predict the location of TFBS</a:t>
            </a:r>
          </a:p>
          <a:p>
            <a:pPr lvl="1"/>
            <a:r>
              <a:rPr lang="en-US" dirty="0"/>
              <a:t>Multiple sequence alignment and motif finding</a:t>
            </a:r>
          </a:p>
          <a:p>
            <a:pPr lvl="1"/>
            <a:r>
              <a:rPr lang="en-US" dirty="0"/>
              <a:t>ChIP-chip, ChIP-seq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Transcription Factors</a:t>
            </a:r>
          </a:p>
        </p:txBody>
      </p:sp>
    </p:spTree>
    <p:extLst>
      <p:ext uri="{BB962C8B-B14F-4D97-AF65-F5344CB8AC3E}">
        <p14:creationId xmlns:p14="http://schemas.microsoft.com/office/powerpoint/2010/main" val="2095263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00201"/>
            <a:ext cx="37338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Serves as a model for specific positional  nucleotide composition </a:t>
            </a:r>
          </a:p>
          <a:p>
            <a:r>
              <a:rPr lang="en-US" sz="2800" dirty="0"/>
              <a:t>Is often depicted in terms of </a:t>
            </a:r>
            <a:r>
              <a:rPr lang="en-US" sz="2800" i="1" dirty="0"/>
              <a:t>information content </a:t>
            </a:r>
            <a:r>
              <a:rPr lang="en-US" sz="2800" dirty="0"/>
              <a:t>using a sequence logo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Weight Matrix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092" r="-4096"/>
          <a:stretch/>
        </p:blipFill>
        <p:spPr>
          <a:xfrm>
            <a:off x="5943600" y="1905000"/>
            <a:ext cx="4462272" cy="3352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525000" y="6643946"/>
            <a:ext cx="2743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Davies SR et al (2007) Genome Res., 17, pp. 1438-1447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8BDB41-05EB-4ACA-AFC3-5433E849DC26}"/>
              </a:ext>
            </a:extLst>
          </p:cNvPr>
          <p:cNvSpPr txBox="1"/>
          <p:nvPr/>
        </p:nvSpPr>
        <p:spPr>
          <a:xfrm>
            <a:off x="4038600" y="5985433"/>
            <a:ext cx="4606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(See: Biological Patterns slides for more detail!)</a:t>
            </a:r>
          </a:p>
        </p:txBody>
      </p:sp>
    </p:spTree>
    <p:extLst>
      <p:ext uri="{BB962C8B-B14F-4D97-AF65-F5344CB8AC3E}">
        <p14:creationId xmlns:p14="http://schemas.microsoft.com/office/powerpoint/2010/main" val="531192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UCSC Genome Browser </a:t>
            </a:r>
            <a:r>
              <a:rPr lang="en-US" sz="2400" dirty="0"/>
              <a:t>(</a:t>
            </a:r>
            <a:r>
              <a:rPr lang="en-US" sz="2400" dirty="0">
                <a:hlinkClick r:id="rId3"/>
              </a:rPr>
              <a:t>http://genome.ucsc.edu/</a:t>
            </a:r>
            <a:r>
              <a:rPr lang="en-US" sz="24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Genes &amp; Genomes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33600" y="2280134"/>
            <a:ext cx="7848600" cy="351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64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267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First human draft genomes released in 2001 and “completed” in 2003</a:t>
            </a:r>
          </a:p>
          <a:p>
            <a:pPr lvl="1"/>
            <a:r>
              <a:rPr lang="en-US" dirty="0"/>
              <a:t>Consisted of public (HGP) and private (Celera) genome assemblies</a:t>
            </a:r>
          </a:p>
          <a:p>
            <a:r>
              <a:rPr lang="en-US" dirty="0"/>
              <a:t>Numerous updates in the past decade</a:t>
            </a:r>
          </a:p>
          <a:p>
            <a:pPr lvl="1"/>
            <a:r>
              <a:rPr lang="en-US" dirty="0"/>
              <a:t>Varying nomenclature and versions</a:t>
            </a:r>
          </a:p>
          <a:p>
            <a:pPr lvl="2"/>
            <a:r>
              <a:rPr lang="en-US" dirty="0"/>
              <a:t>hg17/hg18/hg19 via UCSC Genome Browser</a:t>
            </a:r>
          </a:p>
          <a:p>
            <a:pPr lvl="2"/>
            <a:r>
              <a:rPr lang="en-US" dirty="0"/>
              <a:t>NCBI36/NCBI37 via NCBI</a:t>
            </a:r>
          </a:p>
          <a:p>
            <a:pPr lvl="2"/>
            <a:r>
              <a:rPr lang="en-US" dirty="0"/>
              <a:t>GRCh37/GRCh38 via Genome Reference Consortium</a:t>
            </a:r>
          </a:p>
          <a:p>
            <a:pPr lvl="1"/>
            <a:r>
              <a:rPr lang="en-US" dirty="0"/>
              <a:t>Chromosomal sequence is typically consistent between equivalent versions (e.g. GRCH37/hg19), however differences in headers, masking and naming may cause issues with software if interchanged. There are also differences in which mitochondrial DNA (chrM) is currently used.</a:t>
            </a:r>
          </a:p>
          <a:p>
            <a:r>
              <a:rPr lang="en-US" dirty="0"/>
              <a:t>There are now reference sequences available for many eukaryotes, including 26 mammals, 12 vertebrates, and 6 nematodes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Genomes</a:t>
            </a:r>
          </a:p>
        </p:txBody>
      </p:sp>
    </p:spTree>
    <p:extLst>
      <p:ext uri="{BB962C8B-B14F-4D97-AF65-F5344CB8AC3E}">
        <p14:creationId xmlns:p14="http://schemas.microsoft.com/office/powerpoint/2010/main" val="244690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0" y="1371601"/>
            <a:ext cx="43434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Genome reference updates are currently done by the Genome Reference Consortium (GRC)</a:t>
            </a:r>
          </a:p>
          <a:p>
            <a:r>
              <a:rPr lang="en-US" i="1" dirty="0"/>
              <a:t>Patches </a:t>
            </a:r>
            <a:r>
              <a:rPr lang="en-US" dirty="0"/>
              <a:t>allow the GRC to update specific loci without disrupting current coordinates</a:t>
            </a:r>
          </a:p>
          <a:p>
            <a:r>
              <a:rPr lang="en-US" dirty="0"/>
              <a:t>Consists of “fix” patches, which improve and update the existing tiling path, and “novel” patches, which are the eventual inclusion of new alternative loci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Patches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3276600" cy="228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https://www.ncbi.nlm.nih.gov/grc/human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C6DFAD-7B33-40FE-A040-B466A0FFB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623" y="1524001"/>
            <a:ext cx="34671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7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00201"/>
            <a:ext cx="39624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Eukaryotic genomes are orders of magnitudes larger than that of prokaryotes</a:t>
            </a:r>
          </a:p>
          <a:p>
            <a:r>
              <a:rPr lang="en-US" sz="2000" dirty="0"/>
              <a:t>Different strategies are therefore utilized to package and organize genetic information</a:t>
            </a:r>
          </a:p>
          <a:p>
            <a:r>
              <a:rPr lang="en-US" sz="2000" dirty="0"/>
              <a:t>Eukaryotic DNA is stored in a specialized cellular organelle called the </a:t>
            </a:r>
            <a:r>
              <a:rPr lang="en-US" sz="2000" i="1" dirty="0"/>
              <a:t>nucleus</a:t>
            </a:r>
            <a:r>
              <a:rPr lang="en-US" sz="2000" dirty="0"/>
              <a:t>.</a:t>
            </a:r>
          </a:p>
          <a:p>
            <a:r>
              <a:rPr lang="en-US" sz="2000" dirty="0"/>
              <a:t>It consists of multiple linear structures called </a:t>
            </a:r>
            <a:r>
              <a:rPr lang="en-US" sz="2000" i="1" dirty="0"/>
              <a:t>chromosomes </a:t>
            </a:r>
            <a:r>
              <a:rPr lang="en-US" sz="2000" dirty="0"/>
              <a:t>which contain and organize the genetic material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Nuclear Organization</a:t>
            </a:r>
          </a:p>
        </p:txBody>
      </p:sp>
      <p:pic>
        <p:nvPicPr>
          <p:cNvPr id="9" name="Picture 4" descr="013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447800"/>
            <a:ext cx="3206796" cy="2157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/>
          <a:srcRect t="-3999" b="4000"/>
          <a:stretch/>
        </p:blipFill>
        <p:spPr>
          <a:xfrm>
            <a:off x="6172200" y="3810000"/>
            <a:ext cx="2971800" cy="24309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233171" y="6629400"/>
            <a:ext cx="1981200" cy="228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Wikipedia, “Cell Nucleus”, 09/05/2012</a:t>
            </a:r>
          </a:p>
        </p:txBody>
      </p:sp>
    </p:spTree>
    <p:extLst>
      <p:ext uri="{BB962C8B-B14F-4D97-AF65-F5344CB8AC3E}">
        <p14:creationId xmlns:p14="http://schemas.microsoft.com/office/powerpoint/2010/main" val="2668975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48400" y="1600201"/>
            <a:ext cx="39624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Chromosomes typically consist of two </a:t>
            </a:r>
            <a:r>
              <a:rPr lang="en-US" i="1" dirty="0"/>
              <a:t>arms</a:t>
            </a:r>
            <a:r>
              <a:rPr lang="en-US" dirty="0"/>
              <a:t>; a short arm </a:t>
            </a:r>
            <a:r>
              <a:rPr lang="en-US" i="1" dirty="0"/>
              <a:t>p</a:t>
            </a:r>
            <a:r>
              <a:rPr lang="en-US" dirty="0"/>
              <a:t>, and a long arm </a:t>
            </a:r>
            <a:r>
              <a:rPr lang="en-US" i="1" dirty="0"/>
              <a:t>q</a:t>
            </a:r>
          </a:p>
          <a:p>
            <a:r>
              <a:rPr lang="en-US" dirty="0"/>
              <a:t>These arms are connected by a </a:t>
            </a:r>
            <a:r>
              <a:rPr lang="en-US" i="1" dirty="0"/>
              <a:t>centromere</a:t>
            </a:r>
            <a:r>
              <a:rPr lang="en-US" dirty="0"/>
              <a:t>, which consists primarily of a repeated sequence called an </a:t>
            </a:r>
            <a:r>
              <a:rPr lang="en-US" dirty="0">
                <a:latin typeface="Symbol" charset="2"/>
                <a:cs typeface="Symbol" charset="2"/>
              </a:rPr>
              <a:t>a</a:t>
            </a:r>
            <a:r>
              <a:rPr lang="en-US" dirty="0">
                <a:cs typeface="Symbol" charset="2"/>
              </a:rPr>
              <a:t>-satellite though other sequences are present as well. Centromeres play an organizational role in chromosome replication</a:t>
            </a:r>
          </a:p>
          <a:p>
            <a:r>
              <a:rPr lang="en-US" dirty="0">
                <a:cs typeface="Symbol" charset="2"/>
              </a:rPr>
              <a:t>The ends of chromosomes are capped with a region of repetitive sequences called </a:t>
            </a:r>
            <a:r>
              <a:rPr lang="en-US" i="1" dirty="0">
                <a:cs typeface="Symbol" charset="2"/>
              </a:rPr>
              <a:t>telomeres</a:t>
            </a:r>
            <a:r>
              <a:rPr lang="en-US" dirty="0">
                <a:cs typeface="Symbol" charset="2"/>
              </a:rPr>
              <a:t>. </a:t>
            </a:r>
          </a:p>
          <a:p>
            <a:pPr lvl="1"/>
            <a:r>
              <a:rPr lang="en-US" dirty="0">
                <a:cs typeface="Symbol" charset="2"/>
              </a:rPr>
              <a:t>In humans, this sequence is “TTAGGG”. </a:t>
            </a:r>
          </a:p>
          <a:p>
            <a:r>
              <a:rPr lang="en-US" dirty="0">
                <a:cs typeface="Symbol" charset="2"/>
              </a:rPr>
              <a:t>Telomeres are also involved in chromosome replication where they act as a buffer for replicative mechanisms.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Eukaryotic Chromosome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524000"/>
            <a:ext cx="2520994" cy="4343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593612"/>
            <a:ext cx="44196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/>
              <a:t>Bickmore</a:t>
            </a:r>
            <a:r>
              <a:rPr lang="en-US" sz="900" dirty="0"/>
              <a:t>  (Nov 2001) Eukaryotic </a:t>
            </a:r>
            <a:r>
              <a:rPr lang="en-US" sz="900" dirty="0" err="1"/>
              <a:t>Chromsomes</a:t>
            </a:r>
            <a:r>
              <a:rPr lang="en-US" sz="900" dirty="0"/>
              <a:t>. In: </a:t>
            </a:r>
            <a:r>
              <a:rPr lang="en-US" sz="900" dirty="0" err="1"/>
              <a:t>eLS</a:t>
            </a:r>
            <a:r>
              <a:rPr lang="en-US" sz="900" dirty="0"/>
              <a:t> John Wiley &amp; Sons Ltd, </a:t>
            </a:r>
            <a:r>
              <a:rPr lang="en-US" sz="900" dirty="0" err="1"/>
              <a:t>Chichester</a:t>
            </a:r>
            <a:r>
              <a:rPr lang="en-US" sz="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3275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DNA Packaging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676400"/>
            <a:ext cx="4702432" cy="381000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2133600" y="1600201"/>
            <a:ext cx="3962400" cy="452596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Genetic material is packaged using a combination of DNA and proteins called </a:t>
            </a:r>
            <a:r>
              <a:rPr lang="en-US" sz="2000" i="1" dirty="0"/>
              <a:t>chromatin</a:t>
            </a:r>
            <a:endParaRPr lang="en-US" sz="2000" dirty="0"/>
          </a:p>
          <a:p>
            <a:r>
              <a:rPr lang="en-US" sz="2000" dirty="0"/>
              <a:t>These proteins are called </a:t>
            </a:r>
            <a:r>
              <a:rPr lang="en-US" sz="2000" i="1" dirty="0"/>
              <a:t>histones. </a:t>
            </a:r>
            <a:r>
              <a:rPr lang="en-US" sz="2000" dirty="0"/>
              <a:t>A set of four histones form a </a:t>
            </a:r>
            <a:r>
              <a:rPr lang="en-US" sz="2000" i="1" dirty="0"/>
              <a:t>nucleosome</a:t>
            </a:r>
            <a:r>
              <a:rPr lang="en-US" sz="2000" dirty="0"/>
              <a:t>, which serves as “spool” around which DNA is wrapped forming “beads on a string”</a:t>
            </a:r>
          </a:p>
          <a:p>
            <a:r>
              <a:rPr lang="en-US" sz="2000" dirty="0"/>
              <a:t>Gene-rich regions are found in more loosely packed regions called </a:t>
            </a:r>
            <a:r>
              <a:rPr lang="en-US" sz="2000" i="1" dirty="0" err="1"/>
              <a:t>euchromatin</a:t>
            </a:r>
            <a:endParaRPr lang="en-US" sz="2000" dirty="0"/>
          </a:p>
          <a:p>
            <a:r>
              <a:rPr lang="en-US" sz="2000" dirty="0"/>
              <a:t>Other regions are more tightly packed and are termed </a:t>
            </a:r>
            <a:r>
              <a:rPr lang="en-US" sz="2000" i="1" dirty="0"/>
              <a:t>heterochromatin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7848600" y="6610390"/>
            <a:ext cx="44196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/>
              <a:t>Bickmore</a:t>
            </a:r>
            <a:r>
              <a:rPr lang="en-US" sz="900" dirty="0"/>
              <a:t>  (Nov 2001) Eukaryotic </a:t>
            </a:r>
            <a:r>
              <a:rPr lang="en-US" sz="900" dirty="0" err="1"/>
              <a:t>Chromsomes</a:t>
            </a:r>
            <a:r>
              <a:rPr lang="en-US" sz="900" dirty="0"/>
              <a:t>. In: </a:t>
            </a:r>
            <a:r>
              <a:rPr lang="en-US" sz="900" dirty="0" err="1"/>
              <a:t>eLS</a:t>
            </a:r>
            <a:r>
              <a:rPr lang="en-US" sz="900" dirty="0"/>
              <a:t> John Wiley &amp; Sons Ltd, </a:t>
            </a:r>
            <a:r>
              <a:rPr lang="en-US" sz="900" dirty="0" err="1"/>
              <a:t>Chichester</a:t>
            </a:r>
            <a:r>
              <a:rPr lang="en-US" sz="900" dirty="0"/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48401" y="5638800"/>
            <a:ext cx="3740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(more on epigenomics later in course)</a:t>
            </a:r>
          </a:p>
        </p:txBody>
      </p:sp>
    </p:spTree>
    <p:extLst>
      <p:ext uri="{BB962C8B-B14F-4D97-AF65-F5344CB8AC3E}">
        <p14:creationId xmlns:p14="http://schemas.microsoft.com/office/powerpoint/2010/main" val="156520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DNA Karyotypes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400" y="1600200"/>
            <a:ext cx="3962400" cy="31026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38400" y="4800600"/>
            <a:ext cx="3429000" cy="9906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400" dirty="0" err="1"/>
              <a:t>Giemsa</a:t>
            </a:r>
            <a:r>
              <a:rPr lang="en-US" sz="1400" dirty="0"/>
              <a:t> banding creates banding patterns with dark areas rich in adenine and thymine  (heterochromatic) and light areas with guanine and cytosine (</a:t>
            </a:r>
            <a:r>
              <a:rPr lang="en-US" sz="1400" dirty="0" err="1"/>
              <a:t>euchromatic</a:t>
            </a:r>
            <a:r>
              <a:rPr lang="en-US" sz="1400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1011"/>
            <a:ext cx="1981200" cy="228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Wikipedia, “Karyotype”, 09/05/2012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24600" y="1600201"/>
            <a:ext cx="4191000" cy="4525963"/>
          </a:xfrm>
        </p:spPr>
        <p:txBody>
          <a:bodyPr>
            <a:noAutofit/>
          </a:bodyPr>
          <a:lstStyle/>
          <a:p>
            <a:r>
              <a:rPr lang="en-US" sz="2200" dirty="0"/>
              <a:t>Humans have 22 pairs of autosomes (chr1-chr22) and two sex chromosomes (X,Y)</a:t>
            </a:r>
          </a:p>
          <a:p>
            <a:r>
              <a:rPr lang="en-US" sz="2200" dirty="0"/>
              <a:t>Chromosomes range in size from the largest (250 </a:t>
            </a:r>
            <a:r>
              <a:rPr lang="en-US" sz="2200" dirty="0" err="1"/>
              <a:t>Mbp</a:t>
            </a:r>
            <a:r>
              <a:rPr lang="en-US" sz="2200" dirty="0"/>
              <a:t>) to the smallest (46 </a:t>
            </a:r>
            <a:r>
              <a:rPr lang="en-US" sz="2200" dirty="0" err="1"/>
              <a:t>Mbp</a:t>
            </a:r>
            <a:r>
              <a:rPr lang="en-US" sz="2200" dirty="0"/>
              <a:t>), with an average size of around 100Mbp.</a:t>
            </a:r>
          </a:p>
          <a:p>
            <a:r>
              <a:rPr lang="en-US" sz="2200" dirty="0"/>
              <a:t>Relative size and banding patterns make for individual chromosome identifications. This is an aspect of </a:t>
            </a:r>
            <a:r>
              <a:rPr lang="en-US" sz="2200" i="1" dirty="0"/>
              <a:t>cytogenetics.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5714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Mitotic and Meiotic Replication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1524001"/>
            <a:ext cx="4216400" cy="15299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72200" y="3469640"/>
            <a:ext cx="4191000" cy="26263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1828800" y="1600201"/>
            <a:ext cx="39624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Eukaryotic genomes replicate in two different fashions.</a:t>
            </a:r>
          </a:p>
          <a:p>
            <a:r>
              <a:rPr lang="en-US" sz="2000" dirty="0"/>
              <a:t>Somatic replication occurs during </a:t>
            </a:r>
            <a:r>
              <a:rPr lang="en-US" sz="2000" i="1" dirty="0"/>
              <a:t>mitosis</a:t>
            </a:r>
            <a:r>
              <a:rPr lang="en-US" sz="2000" dirty="0"/>
              <a:t>, whereby genetic material is copied directly into new, diploid (2n) cells </a:t>
            </a:r>
          </a:p>
          <a:p>
            <a:r>
              <a:rPr lang="en-US" sz="2000" dirty="0"/>
              <a:t>Germline replication occurs during </a:t>
            </a:r>
            <a:r>
              <a:rPr lang="en-US" sz="2000" i="1" dirty="0"/>
              <a:t>meiosis</a:t>
            </a:r>
            <a:r>
              <a:rPr lang="en-US" sz="2000" dirty="0"/>
              <a:t>, whereby genetic material undergoes replication, recombination, and then separation into haploid (1n) gametes.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8168" y="1371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mitosis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29400" y="3886200"/>
            <a:ext cx="910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meiosis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848602" y="3886200"/>
            <a:ext cx="152398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20001" y="3581401"/>
            <a:ext cx="1290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Recombination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677400" y="6618779"/>
            <a:ext cx="25146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Wikipedia, “Mitosis” and “Meiosis”, 09/05/2012</a:t>
            </a:r>
          </a:p>
        </p:txBody>
      </p:sp>
    </p:spTree>
    <p:extLst>
      <p:ext uri="{BB962C8B-B14F-4D97-AF65-F5344CB8AC3E}">
        <p14:creationId xmlns:p14="http://schemas.microsoft.com/office/powerpoint/2010/main" val="4261194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00201"/>
            <a:ext cx="43434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Recombination involves the exchange of genetic material, typically between different chromosomes</a:t>
            </a:r>
          </a:p>
          <a:p>
            <a:r>
              <a:rPr lang="en-US" dirty="0"/>
              <a:t>This process usually occurs between homologous regions, though there are also nonhomologous mechanisms</a:t>
            </a:r>
          </a:p>
          <a:p>
            <a:r>
              <a:rPr lang="en-US" dirty="0"/>
              <a:t>In eukaryotes, recombination during meiosis allows for a shuffling of genetic material in each gamete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Recombination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11710" y="1295400"/>
            <a:ext cx="3246690" cy="457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013583" y="6618779"/>
            <a:ext cx="4191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Sharp, L. (1934) Introduction to Cytology (McGraw–Hill, New York), pp. 303, 330, 333.</a:t>
            </a:r>
          </a:p>
        </p:txBody>
      </p:sp>
    </p:spTree>
    <p:extLst>
      <p:ext uri="{BB962C8B-B14F-4D97-AF65-F5344CB8AC3E}">
        <p14:creationId xmlns:p14="http://schemas.microsoft.com/office/powerpoint/2010/main" val="357687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Chromosomal Crossover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2201" y="1676401"/>
            <a:ext cx="4483427" cy="4253227"/>
          </a:xfrm>
          <a:prstGeom prst="rect">
            <a:avLst/>
          </a:prstGeom>
        </p:spPr>
      </p:pic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1752600" y="1600200"/>
            <a:ext cx="4724400" cy="5029200"/>
          </a:xfrm>
        </p:spPr>
        <p:txBody>
          <a:bodyPr>
            <a:normAutofit fontScale="62500" lnSpcReduction="20000"/>
          </a:bodyPr>
          <a:lstStyle/>
          <a:p>
            <a:r>
              <a:rPr lang="en-US" i="1" dirty="0"/>
              <a:t>Chromosomal crossover </a:t>
            </a:r>
            <a:r>
              <a:rPr lang="en-US" dirty="0"/>
              <a:t>is a form of recombination that occurs during meiosis and involves the exchange of material between homologous chromosomes </a:t>
            </a:r>
          </a:p>
          <a:p>
            <a:r>
              <a:rPr lang="en-US" dirty="0"/>
              <a:t>1-2 crossover events typically occur for each chromosomal pair in each gamete</a:t>
            </a:r>
          </a:p>
          <a:p>
            <a:r>
              <a:rPr lang="en-US" dirty="0"/>
              <a:t>In most cases, an equal and equivalent amount of DNA is exchanged. However, </a:t>
            </a:r>
            <a:r>
              <a:rPr lang="en-US" i="1" dirty="0"/>
              <a:t>unequal crossover </a:t>
            </a:r>
            <a:r>
              <a:rPr lang="en-US" dirty="0"/>
              <a:t>can result in </a:t>
            </a:r>
            <a:r>
              <a:rPr lang="en-US" i="1" dirty="0"/>
              <a:t>copy number variants </a:t>
            </a:r>
            <a:r>
              <a:rPr lang="en-US" dirty="0"/>
              <a:t>(CNVs) as well as </a:t>
            </a:r>
            <a:r>
              <a:rPr lang="en-US" i="1" dirty="0"/>
              <a:t>inversions</a:t>
            </a:r>
            <a:r>
              <a:rPr lang="en-US" dirty="0"/>
              <a:t> and </a:t>
            </a:r>
            <a:r>
              <a:rPr lang="en-US" i="1" dirty="0"/>
              <a:t>translocations</a:t>
            </a:r>
            <a:endParaRPr lang="en-US" dirty="0"/>
          </a:p>
          <a:p>
            <a:r>
              <a:rPr lang="en-US" dirty="0"/>
              <a:t>Crossover is non-random; over 25,000 small regions of elevated recombination have been characterized as </a:t>
            </a:r>
            <a:r>
              <a:rPr lang="en-US" i="1" dirty="0"/>
              <a:t>recombination hotspots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433420" y="6627168"/>
            <a:ext cx="2743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Purves et al., Life: The Science of Biology, 4th Edition</a:t>
            </a:r>
          </a:p>
        </p:txBody>
      </p:sp>
    </p:spTree>
    <p:extLst>
      <p:ext uri="{BB962C8B-B14F-4D97-AF65-F5344CB8AC3E}">
        <p14:creationId xmlns:p14="http://schemas.microsoft.com/office/powerpoint/2010/main" val="3039329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Since recombination is non-random, it is typical for adjacent genomic loci on a chromosome to crossover together during recombination; these are called </a:t>
            </a:r>
            <a:r>
              <a:rPr lang="en-US" sz="2800" i="1" dirty="0"/>
              <a:t>haplotypes</a:t>
            </a:r>
            <a:r>
              <a:rPr lang="en-US" sz="2800" dirty="0"/>
              <a:t>. </a:t>
            </a:r>
          </a:p>
          <a:p>
            <a:r>
              <a:rPr lang="en-US" sz="2800" dirty="0"/>
              <a:t>Distinct mutations on these haplotypes will therefore be highly correlated with each other. This correlation is referred to as </a:t>
            </a:r>
            <a:r>
              <a:rPr lang="en-US" sz="2800" i="1" dirty="0"/>
              <a:t>linkage disequilibrium</a:t>
            </a:r>
            <a:r>
              <a:rPr lang="en-US" sz="2800" dirty="0"/>
              <a:t> (LD), and it uses a measure referred to as coefficient </a:t>
            </a:r>
            <a:r>
              <a:rPr lang="en-US" sz="2800" i="1" dirty="0"/>
              <a:t>D</a:t>
            </a:r>
            <a:r>
              <a:rPr lang="en-US" sz="2800" dirty="0"/>
              <a:t>.</a:t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r>
              <a:rPr lang="en-US" sz="2800" dirty="0"/>
              <a:t>	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Haplotypes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57208F-BFC4-4A36-8C63-67F81ADFB641}"/>
              </a:ext>
            </a:extLst>
          </p:cNvPr>
          <p:cNvSpPr txBox="1"/>
          <p:nvPr/>
        </p:nvSpPr>
        <p:spPr>
          <a:xfrm>
            <a:off x="2895600" y="4648200"/>
            <a:ext cx="681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about this when we discuss genomic variation in future sessions!</a:t>
            </a:r>
          </a:p>
        </p:txBody>
      </p:sp>
    </p:spTree>
    <p:extLst>
      <p:ext uri="{BB962C8B-B14F-4D97-AF65-F5344CB8AC3E}">
        <p14:creationId xmlns:p14="http://schemas.microsoft.com/office/powerpoint/2010/main" val="20351069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C738E6EA-851E-4F26-AD53-18474C084AC0}"/>
  <p:tag name="ISPRING_PROJECT_VERSION" val="9"/>
  <p:tag name="ISPRING_PROJECT_FOLDER_UPDATED" val="1"/>
  <p:tag name="ISPRING_FIRST_PUBLISH" val="1"/>
  <p:tag name="ISPRING_SCREEN_RECS_UPDATED" val="C:\Users\remills\Box Sync\Courses\BINF529_Winter2019\Presentations\Session_04\Eukaryotic_Genomics\"/>
  <p:tag name="ISPRING_RESOURCE_FOLDER" val="C:\Users\remills\Box Sync\Courses\BINF529_Winter2019\Presentations\Session_04\Eukaryotic_Genomics\"/>
  <p:tag name="ISPRING_PRESENTATION_PATH" val="C:\Users\remills\Box Sync\Courses\BINF529_Winter2019\Presentations\Session_04\Eukaryotic_Genomics.pptx"/>
  <p:tag name="ISPRING_LMS_API_VERSION" val="SCORM 2004 (2nd edition)"/>
  <p:tag name="ISPRING_ULTRA_SCORM_COURCE_TITLE" val="Eukaryotic_Genomics_4.1_30pts"/>
  <p:tag name="ISPRING_ULTRA_SCORM_COURSE_ID" val="1294F8F8-8BD8-4BEC-8806-0AEE56478ACF"/>
  <p:tag name="ISPRING_CMI5_LAUNCH_METHOD" val="any window"/>
  <p:tag name="ISPRINGCLOUDFOLDERID" val="1"/>
  <p:tag name="ISPRINGONLINEFOLDERID" val="1"/>
  <p:tag name="ISPRING_OUTPUT_FOLDER" val="[[&quot;G\bcz{37BE974A-8E82-4344-9460-44740314AC02}&quot;,&quot;C:\\Users\\remills\\Box Sync\\Courses\\BINF529_Winter2019\\SCORM\\Session_04&quot;]]"/>
  <p:tag name="ISPRING_SCORM_RATE_SLIDES" val="0"/>
  <p:tag name="ISPRING_SCORM_PASSING_SCORE" val="100.000000"/>
  <p:tag name="ISPRING_CURRENT_PLAYER_ID" val="universal"/>
  <p:tag name="ISPRING_PRESENTATION_TITLE" val="Eukaryotic_Genomics_4.1_30pts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15047</TotalTime>
  <Words>1292</Words>
  <Application>Microsoft Office PowerPoint</Application>
  <PresentationFormat>Widescreen</PresentationFormat>
  <Paragraphs>116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Symbol</vt:lpstr>
      <vt:lpstr>Office Theme</vt:lpstr>
      <vt:lpstr>Eukaryotic Genomics</vt:lpstr>
      <vt:lpstr>Nuclear Organization</vt:lpstr>
      <vt:lpstr>Elements of a Eukaryotic Chromosome</vt:lpstr>
      <vt:lpstr>DNA Packaging</vt:lpstr>
      <vt:lpstr>DNA Karyotypes</vt:lpstr>
      <vt:lpstr>Mitotic and Meiotic Replication</vt:lpstr>
      <vt:lpstr>Recombination</vt:lpstr>
      <vt:lpstr>Chromosomal Crossover</vt:lpstr>
      <vt:lpstr>Haplotypes</vt:lpstr>
      <vt:lpstr>Haplotype Blocks</vt:lpstr>
      <vt:lpstr>Eukaryotic Gene Structure</vt:lpstr>
      <vt:lpstr>Alternative Splicing</vt:lpstr>
      <vt:lpstr>Regulatory Elements</vt:lpstr>
      <vt:lpstr>Transcription Factors</vt:lpstr>
      <vt:lpstr>Positional Weight Matrix</vt:lpstr>
      <vt:lpstr>Visualizing Genes &amp; Genomes</vt:lpstr>
      <vt:lpstr>Reference Genomes</vt:lpstr>
      <vt:lpstr>Reference Patches</vt:lpstr>
    </vt:vector>
  </TitlesOfParts>
  <Company>Partners HealthCare System,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Eukaryotic_Genomics_4.1_30pts</dc:title>
  <dc:creator>Hislop, Shona C.</dc:creator>
  <cp:lastModifiedBy>Ryan Mills</cp:lastModifiedBy>
  <cp:revision>628</cp:revision>
  <dcterms:created xsi:type="dcterms:W3CDTF">2011-09-26T19:06:25Z</dcterms:created>
  <dcterms:modified xsi:type="dcterms:W3CDTF">2020-01-10T14:54:09Z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1852405724</vt:i4>
  </property>
  <property fmtid="{D5CDD505-2E9C-101B-9397-08002B2CF9AE}" pid="3" name="_NewReviewCycle">
    <vt:lpwstr/>
  </property>
  <property fmtid="{D5CDD505-2E9C-101B-9397-08002B2CF9AE}" pid="4" name="_EmailSubject">
    <vt:lpwstr>PowerPoint Template</vt:lpwstr>
  </property>
  <property fmtid="{D5CDD505-2E9C-101B-9397-08002B2CF9AE}" pid="5" name="_AuthorEmail">
    <vt:lpwstr>SSTEPHAN@PARTNERS.ORG</vt:lpwstr>
  </property>
  <property fmtid="{D5CDD505-2E9C-101B-9397-08002B2CF9AE}" pid="6" name="_AuthorEmailDisplayName">
    <vt:lpwstr>Stephan, Shona C.</vt:lpwstr>
  </property>
</Properties>
</file>