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29" r:id="rId3"/>
    <p:sldId id="342" r:id="rId5"/>
    <p:sldId id="330" r:id="rId6"/>
    <p:sldId id="336" r:id="rId7"/>
    <p:sldId id="332" r:id="rId8"/>
    <p:sldId id="333" r:id="rId9"/>
    <p:sldId id="334" r:id="rId10"/>
    <p:sldId id="335" r:id="rId11"/>
    <p:sldId id="337" r:id="rId12"/>
    <p:sldId id="338" r:id="rId13"/>
    <p:sldId id="339" r:id="rId14"/>
    <p:sldId id="340" r:id="rId15"/>
    <p:sldId id="341" r:id="rId16"/>
    <p:sldId id="289" r:id="rId17"/>
    <p:sldId id="300" r:id="rId18"/>
    <p:sldId id="290" r:id="rId19"/>
    <p:sldId id="302" r:id="rId20"/>
    <p:sldId id="343" r:id="rId21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s, Ryan" initials="M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9568" autoAdjust="0"/>
  </p:normalViewPr>
  <p:slideViewPr>
    <p:cSldViewPr>
      <p:cViewPr varScale="1">
        <p:scale>
          <a:sx n="87" d="100"/>
          <a:sy n="87" d="100"/>
        </p:scale>
        <p:origin x="31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57077-D06F-4585-9028-AC62FC03F36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1806C8-59BE-4663-816B-ACD912F91D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93EDE-4459-4E17-A150-F96590C56E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6DA9AC-63BA-41C7-9677-D82931DA48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uler-assembler.ucsd.edu/portal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Eulerian Walks</a:t>
            </a:r>
            <a:endParaRPr lang="en-US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9045946" y="6488668"/>
            <a:ext cx="270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from: Jeff de Wet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276597"/>
          </a:xfrm>
        </p:spPr>
        <p:txBody>
          <a:bodyPr/>
          <a:lstStyle/>
          <a:p>
            <a:r>
              <a:rPr lang="en-US" dirty="0"/>
              <a:t>We can use a Eulerian strategy to generate valid sequences from the graph</a:t>
            </a:r>
            <a:endParaRPr lang="en-US" dirty="0"/>
          </a:p>
          <a:p>
            <a:r>
              <a:rPr lang="en-US" dirty="0"/>
              <a:t>A Eulerian path is a traverse through the graph where each edge is visited exactly once. This lends itself well to the idea of genome assembly</a:t>
            </a:r>
            <a:endParaRPr lang="en-US" dirty="0"/>
          </a:p>
          <a:p>
            <a:r>
              <a:rPr lang="en-US" dirty="0"/>
              <a:t>To handle repeats, multiple edges can connect two nodes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graph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638803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ccaa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04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30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5883055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447800" y="57912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530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056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6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2895600" y="4935136"/>
            <a:ext cx="5334000" cy="1407328"/>
          </a:xfrm>
          <a:prstGeom prst="arc">
            <a:avLst>
              <a:gd name="adj1" fmla="val 10869385"/>
              <a:gd name="adj2" fmla="val 21566722"/>
            </a:avLst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58200" y="5791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01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817" y="6296654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gaaccaacca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276597"/>
          </a:xfrm>
        </p:spPr>
        <p:txBody>
          <a:bodyPr/>
          <a:lstStyle/>
          <a:p>
            <a:r>
              <a:rPr lang="en-US" dirty="0"/>
              <a:t>We can use a Eulerian strategy to generate valid sequences from the graph</a:t>
            </a:r>
            <a:endParaRPr lang="en-US" dirty="0"/>
          </a:p>
          <a:p>
            <a:r>
              <a:rPr lang="en-US" dirty="0"/>
              <a:t>A Eulerian path is a traverse through the graph where each edge is visited exactly once. This lends itself well to the idea of genome assembly</a:t>
            </a:r>
            <a:endParaRPr lang="en-US" dirty="0"/>
          </a:p>
          <a:p>
            <a:r>
              <a:rPr lang="en-US" dirty="0"/>
              <a:t>To handle repeats, multiple edges can connect two nodes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graph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638803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ccaa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04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30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5883055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447800" y="57912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53000" y="5883055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056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6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2895600" y="4935136"/>
            <a:ext cx="5334000" cy="1407328"/>
          </a:xfrm>
          <a:prstGeom prst="arc">
            <a:avLst>
              <a:gd name="adj1" fmla="val 10869385"/>
              <a:gd name="adj2" fmla="val 21566722"/>
            </a:avLst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58200" y="5791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01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817" y="6296654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gaaccaaccaa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276597"/>
          </a:xfrm>
        </p:spPr>
        <p:txBody>
          <a:bodyPr/>
          <a:lstStyle/>
          <a:p>
            <a:r>
              <a:rPr lang="en-US" dirty="0"/>
              <a:t>We can use a Eulerian strategy to generate valid sequences from the graph</a:t>
            </a:r>
            <a:endParaRPr lang="en-US" dirty="0"/>
          </a:p>
          <a:p>
            <a:r>
              <a:rPr lang="en-US" dirty="0"/>
              <a:t>A Eulerian path is a traverse through the graph where each edge is visited exactly once. This lends itself well to the idea of genome assembly</a:t>
            </a:r>
            <a:endParaRPr lang="en-US" dirty="0"/>
          </a:p>
          <a:p>
            <a:r>
              <a:rPr lang="en-US" dirty="0"/>
              <a:t>To handle repeats, multiple edges can connect two nodes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graph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638803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ccaa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04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30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5883055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447800" y="57912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53000" y="5883055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05600" y="5883055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6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2895600" y="4935136"/>
            <a:ext cx="5334000" cy="1407328"/>
          </a:xfrm>
          <a:prstGeom prst="arc">
            <a:avLst>
              <a:gd name="adj1" fmla="val 10869385"/>
              <a:gd name="adj2" fmla="val 21566722"/>
            </a:avLst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58200" y="5791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01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817" y="6296654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gaaccaaccaac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276597"/>
          </a:xfrm>
        </p:spPr>
        <p:txBody>
          <a:bodyPr/>
          <a:lstStyle/>
          <a:p>
            <a:r>
              <a:rPr lang="en-US" dirty="0"/>
              <a:t>We can use a Eulerian strategy to generate valid sequences from the graph</a:t>
            </a:r>
            <a:endParaRPr lang="en-US" dirty="0"/>
          </a:p>
          <a:p>
            <a:r>
              <a:rPr lang="en-US" dirty="0"/>
              <a:t>A Eulerian path is a traverse through the graph where each edge is visited exactly once. This lends itself well to the idea of genome assembly</a:t>
            </a:r>
            <a:endParaRPr lang="en-US" dirty="0"/>
          </a:p>
          <a:p>
            <a:r>
              <a:rPr lang="en-US" dirty="0"/>
              <a:t>To handle repeats, multiple edges can connect two nodes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graph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638803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ccaa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04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30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5883055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447800" y="57912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53000" y="5883055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05600" y="5883055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6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2895600" y="4935136"/>
            <a:ext cx="5334000" cy="1407328"/>
          </a:xfrm>
          <a:prstGeom prst="arc">
            <a:avLst>
              <a:gd name="adj1" fmla="val 10869385"/>
              <a:gd name="adj2" fmla="val 21566722"/>
            </a:avLst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58200" y="57912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01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817" y="6296654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gaaccaaccaact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 Bruijn Graph programs</a:t>
            </a:r>
            <a:endParaRPr lang="en-US" altLang="en-US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Euler was developed for Sanger data</a:t>
            </a:r>
            <a:endParaRPr lang="en-US" altLang="en-US" dirty="0"/>
          </a:p>
          <a:p>
            <a:pPr lvl="1"/>
            <a:r>
              <a:rPr lang="en-US" altLang="en-US" dirty="0"/>
              <a:t>P.A. </a:t>
            </a:r>
            <a:r>
              <a:rPr lang="en-US" altLang="en-US" dirty="0" err="1"/>
              <a:t>Pevzner</a:t>
            </a:r>
            <a:r>
              <a:rPr lang="en-US" altLang="en-US" dirty="0"/>
              <a:t> et al (2001) </a:t>
            </a:r>
            <a:r>
              <a:rPr lang="pl-PL" altLang="en-US" dirty="0"/>
              <a:t>Proc. Natl. Acad. Sci. U. S. A. 98 9748–9753.</a:t>
            </a:r>
            <a:endParaRPr lang="en-US" altLang="en-US" dirty="0"/>
          </a:p>
          <a:p>
            <a:r>
              <a:rPr lang="en-US" altLang="en-US" dirty="0"/>
              <a:t>Later extended as Euler-SR for short read data</a:t>
            </a:r>
            <a:endParaRPr lang="en-US" altLang="en-US" dirty="0"/>
          </a:p>
          <a:p>
            <a:pPr lvl="1"/>
            <a:r>
              <a:rPr lang="en-US" altLang="en-US" dirty="0">
                <a:hlinkClick r:id="rId1"/>
              </a:rPr>
              <a:t>http://euler-assembler.ucsd.edu/portal/</a:t>
            </a:r>
            <a:endParaRPr lang="en-US" altLang="en-US" dirty="0"/>
          </a:p>
          <a:p>
            <a:pPr lvl="1"/>
            <a:r>
              <a:rPr lang="en-US" altLang="en-US" dirty="0"/>
              <a:t>M.J. Chaisson, D. </a:t>
            </a:r>
            <a:r>
              <a:rPr lang="en-US" altLang="en-US" dirty="0" err="1"/>
              <a:t>Brinza</a:t>
            </a:r>
            <a:r>
              <a:rPr lang="en-US" altLang="en-US" dirty="0"/>
              <a:t> and P. A </a:t>
            </a:r>
            <a:r>
              <a:rPr lang="en-US" altLang="en-US" dirty="0" err="1"/>
              <a:t>Pevzner</a:t>
            </a:r>
            <a:r>
              <a:rPr lang="en-US" altLang="en-US" dirty="0"/>
              <a:t> (2009) De novo fragment assembly with short mate-paired reads: Does the read length matter? </a:t>
            </a:r>
            <a:r>
              <a:rPr lang="en-US" altLang="en-US" i="1" dirty="0"/>
              <a:t>Genome Res. 19: 336-346</a:t>
            </a:r>
            <a:endParaRPr lang="en-US" altLang="en-US" i="1" dirty="0"/>
          </a:p>
          <a:p>
            <a:r>
              <a:rPr lang="en-US" altLang="en-US" dirty="0"/>
              <a:t>Additional features included in Velvet</a:t>
            </a:r>
            <a:endParaRPr lang="en-US" altLang="en-US" dirty="0"/>
          </a:p>
          <a:p>
            <a:pPr lvl="1"/>
            <a:r>
              <a:rPr lang="en-US" altLang="en-US" dirty="0" err="1"/>
              <a:t>Zerbino</a:t>
            </a:r>
            <a:r>
              <a:rPr lang="en-US" altLang="en-US" dirty="0"/>
              <a:t> DR, Birney E. (2008) Velvet: algorithms for de novo short read assembly using de </a:t>
            </a:r>
            <a:r>
              <a:rPr lang="en-US" altLang="en-US" dirty="0" err="1"/>
              <a:t>Bruijn</a:t>
            </a:r>
            <a:r>
              <a:rPr lang="en-US" altLang="en-US" dirty="0"/>
              <a:t> graphs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2A536C6B-14DF-4CEB-8677-6F586F1954C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altLang="en-US"/>
              <a:t>There are trade-offs in parameters</a:t>
            </a:r>
            <a:endParaRPr lang="en-US" altLang="en-US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219200" y="1349375"/>
            <a:ext cx="8229600" cy="4876800"/>
          </a:xfrm>
        </p:spPr>
        <p:txBody>
          <a:bodyPr/>
          <a:lstStyle/>
          <a:p>
            <a:r>
              <a:rPr lang="en-US" altLang="en-US" sz="2400" dirty="0"/>
              <a:t>Long k-</a:t>
            </a:r>
            <a:r>
              <a:rPr lang="en-US" altLang="en-US" sz="2400" dirty="0" err="1"/>
              <a:t>mer</a:t>
            </a:r>
            <a:r>
              <a:rPr lang="en-US" altLang="en-US" sz="2400" dirty="0"/>
              <a:t> lengths will span short repeats, but coverage goes down as k-</a:t>
            </a:r>
            <a:r>
              <a:rPr lang="en-US" altLang="en-US" sz="2400" dirty="0" err="1"/>
              <a:t>mer</a:t>
            </a:r>
            <a:r>
              <a:rPr lang="en-US" altLang="en-US" sz="2400" dirty="0"/>
              <a:t> length goes up – introduces sampling error</a:t>
            </a:r>
            <a:endParaRPr lang="en-US" altLang="en-US" sz="2400" dirty="0"/>
          </a:p>
          <a:p>
            <a:pPr lvl="1"/>
            <a:r>
              <a:rPr lang="en-US" altLang="en-US" sz="2000" dirty="0"/>
              <a:t>Also limited by sequencing platform read length</a:t>
            </a:r>
            <a:endParaRPr lang="en-US" altLang="en-US" sz="2000" dirty="0"/>
          </a:p>
          <a:p>
            <a:pPr lvl="1"/>
            <a:r>
              <a:rPr lang="en-US" altLang="en-US" sz="2000" dirty="0"/>
              <a:t>A single read error can affect most or all of the k-</a:t>
            </a:r>
            <a:r>
              <a:rPr lang="en-US" altLang="en-US" sz="2000" dirty="0" err="1"/>
              <a:t>mers</a:t>
            </a:r>
            <a:r>
              <a:rPr lang="en-US" altLang="en-US" sz="2000" dirty="0"/>
              <a:t> from a read if the k-</a:t>
            </a:r>
            <a:r>
              <a:rPr lang="en-US" altLang="en-US" sz="2000" dirty="0" err="1"/>
              <a:t>mers</a:t>
            </a:r>
            <a:r>
              <a:rPr lang="en-US" altLang="en-US" sz="2000" dirty="0"/>
              <a:t> are long</a:t>
            </a:r>
            <a:endParaRPr lang="en-US" altLang="en-US" sz="2000" dirty="0"/>
          </a:p>
          <a:p>
            <a:r>
              <a:rPr lang="en-US" altLang="en-US" sz="2400" dirty="0"/>
              <a:t>Higher sequence coverage corrects some for sampling error but introduces more base-call errors</a:t>
            </a:r>
            <a:endParaRPr lang="en-US" altLang="en-US" sz="2400" dirty="0"/>
          </a:p>
          <a:p>
            <a:pPr lvl="1"/>
            <a:r>
              <a:rPr lang="en-US" altLang="en-US" sz="2000" dirty="0"/>
              <a:t>Adding noise with little or no new information</a:t>
            </a:r>
            <a:endParaRPr lang="en-US" altLang="en-US" sz="2000" dirty="0"/>
          </a:p>
          <a:p>
            <a:pPr lvl="1"/>
            <a:r>
              <a:rPr lang="en-US" altLang="en-US" sz="2000" dirty="0"/>
              <a:t>Complicates graph structure and increases its size</a:t>
            </a:r>
            <a:endParaRPr lang="en-US" altLang="en-US" sz="2000" dirty="0"/>
          </a:p>
          <a:p>
            <a:pPr lvl="1"/>
            <a:r>
              <a:rPr lang="en-US" altLang="en-US" sz="2000" dirty="0"/>
              <a:t>Each error introduces bubbles or tips (spurs)</a:t>
            </a:r>
            <a:endParaRPr lang="en-US" altLang="en-US" sz="2000" dirty="0"/>
          </a:p>
          <a:p>
            <a:r>
              <a:rPr lang="en-US" altLang="en-US" sz="2400" dirty="0"/>
              <a:t>Different genomes have different structures especially as concerns types, frequencies and lengths of repeats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2A536C6B-14DF-4CEB-8677-6F586F1954C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219200" y="1158875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Comparison of different de </a:t>
            </a:r>
            <a:r>
              <a:rPr lang="en-US" altLang="en-US" dirty="0" err="1"/>
              <a:t>Bruijn</a:t>
            </a:r>
            <a:r>
              <a:rPr lang="en-US" altLang="en-US" dirty="0"/>
              <a:t> graph assembly programs (or other assemblers) is difficult because they use different combinations of heuristics</a:t>
            </a:r>
            <a:endParaRPr lang="en-US" altLang="en-US" dirty="0"/>
          </a:p>
          <a:p>
            <a:pPr lvl="1"/>
            <a:r>
              <a:rPr lang="en-US" altLang="en-US" dirty="0"/>
              <a:t>Interaction between genome composition,  k-</a:t>
            </a:r>
            <a:r>
              <a:rPr lang="en-US" altLang="en-US" dirty="0" err="1"/>
              <a:t>mer</a:t>
            </a:r>
            <a:r>
              <a:rPr lang="en-US" altLang="en-US" dirty="0"/>
              <a:t> length, sequencing technology and heuristic approaches to graph simplification</a:t>
            </a:r>
            <a:endParaRPr lang="en-US" altLang="en-US" dirty="0"/>
          </a:p>
          <a:p>
            <a:r>
              <a:rPr lang="en-US" altLang="en-US" dirty="0"/>
              <a:t>Advice – try a couple of different programs and compare the results</a:t>
            </a:r>
            <a:endParaRPr lang="en-US" altLang="en-US" dirty="0"/>
          </a:p>
          <a:p>
            <a:pPr lvl="1"/>
            <a:r>
              <a:rPr lang="en-US" altLang="en-US" dirty="0"/>
              <a:t>Abyss and Velvet are both fast for small to medium genomes, ~50Mb or less </a:t>
            </a:r>
            <a:endParaRPr lang="en-US" altLang="en-US" dirty="0"/>
          </a:p>
          <a:p>
            <a:pPr lvl="1"/>
            <a:r>
              <a:rPr lang="en-US" altLang="en-US" dirty="0"/>
              <a:t>Large genomes mean the initial graph structures can be very large – huge memory requirements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2A536C6B-14DF-4CEB-8677-6F586F1954C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Choice of type of data to gather depends on several factors</a:t>
            </a:r>
            <a:br>
              <a:rPr lang="en-US" altLang="en-US" sz="3200" dirty="0"/>
            </a:br>
            <a:endParaRPr lang="en-US" sz="3200" dirty="0"/>
          </a:p>
        </p:txBody>
      </p:sp>
      <p:sp>
        <p:nvSpPr>
          <p:cNvPr id="53250" name="Content Placeholder 2"/>
          <p:cNvSpPr>
            <a:spLocks noGrp="1"/>
          </p:cNvSpPr>
          <p:nvPr>
            <p:ph idx="4294967295"/>
          </p:nvPr>
        </p:nvSpPr>
        <p:spPr>
          <a:xfrm>
            <a:off x="609600" y="1066800"/>
            <a:ext cx="8229600" cy="5791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Budget, research goals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Genome type – large, small, highly repetitive …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Standard Illumina paired-end data is technically straightforward</a:t>
            </a:r>
            <a:endParaRPr lang="en-US" altLang="en-US" dirty="0"/>
          </a:p>
          <a:p>
            <a:pPr lvl="2"/>
            <a:r>
              <a:rPr lang="en-US" altLang="en-US" dirty="0"/>
              <a:t>Works using the same fragments as single end sequencing</a:t>
            </a:r>
            <a:endParaRPr lang="en-US" altLang="en-US" dirty="0"/>
          </a:p>
          <a:p>
            <a:pPr lvl="2"/>
            <a:r>
              <a:rPr lang="en-US" altLang="en-US" dirty="0"/>
              <a:t>Efficient for fragments ~400-500 </a:t>
            </a:r>
            <a:r>
              <a:rPr lang="en-US" altLang="en-US" dirty="0" err="1"/>
              <a:t>bp</a:t>
            </a:r>
            <a:endParaRPr lang="en-US" altLang="en-US" dirty="0"/>
          </a:p>
          <a:p>
            <a:pPr lvl="2"/>
            <a:r>
              <a:rPr lang="en-US" altLang="en-US" dirty="0"/>
              <a:t>Can span short repeats such as </a:t>
            </a:r>
            <a:r>
              <a:rPr lang="en-US" altLang="en-US" dirty="0" err="1"/>
              <a:t>Alus</a:t>
            </a:r>
            <a:r>
              <a:rPr lang="en-US" altLang="en-US" dirty="0"/>
              <a:t>, but you won’t know the exact </a:t>
            </a:r>
            <a:r>
              <a:rPr lang="en-US" altLang="en-US" dirty="0" err="1"/>
              <a:t>Alu</a:t>
            </a:r>
            <a:r>
              <a:rPr lang="en-US" altLang="en-US" dirty="0"/>
              <a:t> sequence!</a:t>
            </a:r>
            <a:endParaRPr lang="en-US" altLang="en-US" dirty="0"/>
          </a:p>
          <a:p>
            <a:pPr lvl="2"/>
            <a:r>
              <a:rPr lang="en-US" altLang="en-US" dirty="0"/>
              <a:t>High coverage possible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Mate-pair libraries for paired sequence reads separated by greater distances are technically more difficult</a:t>
            </a:r>
            <a:endParaRPr lang="en-US" altLang="en-US" dirty="0"/>
          </a:p>
          <a:p>
            <a:pPr lvl="2"/>
            <a:r>
              <a:rPr lang="en-US" altLang="en-US" dirty="0"/>
              <a:t>Involves circularizing DNA fragments – can create chimeras that were non-adjacent fragments that got ligated together</a:t>
            </a:r>
            <a:endParaRPr lang="en-US" altLang="en-US" dirty="0"/>
          </a:p>
          <a:p>
            <a:pPr lvl="2"/>
            <a:r>
              <a:rPr lang="en-US" altLang="en-US" dirty="0"/>
              <a:t>Often get a large number of redundant paired-end reads (duplication of fragments during amplification steps)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2A536C6B-14DF-4CEB-8677-6F586F1954C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Velvet: de </a:t>
            </a:r>
            <a:r>
              <a:rPr lang="en-US" dirty="0" err="1"/>
              <a:t>Bruijn</a:t>
            </a:r>
            <a:r>
              <a:rPr lang="en-US" dirty="0"/>
              <a:t> graph based assembly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1143000"/>
            <a:ext cx="4038600" cy="559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how to generate valid sequences from a graph using a Eulerian strategy</a:t>
            </a:r>
            <a:endParaRPr lang="en-US" dirty="0"/>
          </a:p>
          <a:p>
            <a:r>
              <a:rPr lang="en-US" dirty="0"/>
              <a:t>To become familiar with various parameters and heuristics for comparing assembly tools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276597"/>
          </a:xfrm>
        </p:spPr>
        <p:txBody>
          <a:bodyPr/>
          <a:lstStyle/>
          <a:p>
            <a:r>
              <a:rPr lang="en-US" dirty="0"/>
              <a:t>We can use a Eulerian strategy to generate valid sequences from the graph</a:t>
            </a:r>
            <a:endParaRPr lang="en-US" dirty="0"/>
          </a:p>
          <a:p>
            <a:r>
              <a:rPr lang="en-US" dirty="0"/>
              <a:t>A Eulerian path is a traverse through the graph where each edge is visited exactly once. This lends itself well to the idea of genome assembly</a:t>
            </a:r>
            <a:endParaRPr lang="en-US" dirty="0"/>
          </a:p>
          <a:p>
            <a:r>
              <a:rPr lang="en-US" dirty="0"/>
              <a:t>To handle repeats, multiple edges can connect two nodes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graph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638803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ccaa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0400" y="571917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3000" y="571917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447800" y="5791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530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571917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056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6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2895600" y="4935136"/>
            <a:ext cx="5334000" cy="1407328"/>
          </a:xfrm>
          <a:prstGeom prst="arc">
            <a:avLst>
              <a:gd name="adj1" fmla="val 10869385"/>
              <a:gd name="adj2" fmla="val 21566722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58200" y="5791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01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276597"/>
          </a:xfrm>
        </p:spPr>
        <p:txBody>
          <a:bodyPr/>
          <a:lstStyle/>
          <a:p>
            <a:r>
              <a:rPr lang="en-US" dirty="0"/>
              <a:t>We can use a Eulerian strategy to generate valid sequences from the graph</a:t>
            </a:r>
            <a:endParaRPr lang="en-US" dirty="0"/>
          </a:p>
          <a:p>
            <a:r>
              <a:rPr lang="en-US" dirty="0"/>
              <a:t>A Eulerian path is a traverse through the graph where each edge is visited exactly once. This lends itself well to the idea of genome assembly</a:t>
            </a:r>
            <a:endParaRPr lang="en-US" dirty="0"/>
          </a:p>
          <a:p>
            <a:r>
              <a:rPr lang="en-US" dirty="0"/>
              <a:t>To handle repeats, multiple edges can connect two nodes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graph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638803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ccaa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0400" y="571917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3000" y="571917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447800" y="5791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530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571917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056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6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2895600" y="4935136"/>
            <a:ext cx="5334000" cy="1407328"/>
          </a:xfrm>
          <a:prstGeom prst="arc">
            <a:avLst>
              <a:gd name="adj1" fmla="val 10869385"/>
              <a:gd name="adj2" fmla="val 21566722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58200" y="5791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01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817" y="629665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276597"/>
          </a:xfrm>
        </p:spPr>
        <p:txBody>
          <a:bodyPr/>
          <a:lstStyle/>
          <a:p>
            <a:r>
              <a:rPr lang="en-US" dirty="0"/>
              <a:t>We can use a Eulerian strategy to generate valid sequences from the graph</a:t>
            </a:r>
            <a:endParaRPr lang="en-US" dirty="0"/>
          </a:p>
          <a:p>
            <a:r>
              <a:rPr lang="en-US" dirty="0"/>
              <a:t>A Eulerian path is a traverse through the graph where each edge is visited exactly once. This lends itself well to the idea of genome assembly</a:t>
            </a:r>
            <a:endParaRPr lang="en-US" dirty="0"/>
          </a:p>
          <a:p>
            <a:r>
              <a:rPr lang="en-US" dirty="0"/>
              <a:t>To handle repeats, multiple edges can connect two nodes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graph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638803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ccaa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0400" y="571917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3000" y="571917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447800" y="57912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530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571917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056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6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2895600" y="4935136"/>
            <a:ext cx="5334000" cy="1407328"/>
          </a:xfrm>
          <a:prstGeom prst="arc">
            <a:avLst>
              <a:gd name="adj1" fmla="val 10869385"/>
              <a:gd name="adj2" fmla="val 21566722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58200" y="5791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01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817" y="6296654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gaacc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276597"/>
          </a:xfrm>
        </p:spPr>
        <p:txBody>
          <a:bodyPr/>
          <a:lstStyle/>
          <a:p>
            <a:r>
              <a:rPr lang="en-US" dirty="0"/>
              <a:t>We can use a Eulerian strategy to generate valid sequences from the graph</a:t>
            </a:r>
            <a:endParaRPr lang="en-US" dirty="0"/>
          </a:p>
          <a:p>
            <a:r>
              <a:rPr lang="en-US" dirty="0"/>
              <a:t>A Eulerian path is a traverse through the graph where each edge is visited exactly once. This lends itself well to the idea of genome assembly</a:t>
            </a:r>
            <a:endParaRPr lang="en-US" dirty="0"/>
          </a:p>
          <a:p>
            <a:r>
              <a:rPr lang="en-US" dirty="0"/>
              <a:t>To handle repeats, multiple edges can connect two nodes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graph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638803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ccaa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04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3000" y="571917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447800" y="57912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530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571917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056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6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2895600" y="4935136"/>
            <a:ext cx="5334000" cy="1407328"/>
          </a:xfrm>
          <a:prstGeom prst="arc">
            <a:avLst>
              <a:gd name="adj1" fmla="val 10869385"/>
              <a:gd name="adj2" fmla="val 21566722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58200" y="5791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01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817" y="6296654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gaacca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276597"/>
          </a:xfrm>
        </p:spPr>
        <p:txBody>
          <a:bodyPr/>
          <a:lstStyle/>
          <a:p>
            <a:r>
              <a:rPr lang="en-US" dirty="0"/>
              <a:t>We can use a Eulerian strategy to generate valid sequences from the graph</a:t>
            </a:r>
            <a:endParaRPr lang="en-US" dirty="0"/>
          </a:p>
          <a:p>
            <a:r>
              <a:rPr lang="en-US" dirty="0"/>
              <a:t>A Eulerian path is a traverse through the graph where each edge is visited exactly once. This lends itself well to the idea of genome assembly</a:t>
            </a:r>
            <a:endParaRPr lang="en-US" dirty="0"/>
          </a:p>
          <a:p>
            <a:r>
              <a:rPr lang="en-US" dirty="0"/>
              <a:t>To handle repeats, multiple edges can connect two nodes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graph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638803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ccaa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04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30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447800" y="57912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530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571917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056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6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2895600" y="4935136"/>
            <a:ext cx="5334000" cy="1407328"/>
          </a:xfrm>
          <a:prstGeom prst="arc">
            <a:avLst>
              <a:gd name="adj1" fmla="val 10869385"/>
              <a:gd name="adj2" fmla="val 21566722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58200" y="5791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01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817" y="6296654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gaaccaa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276597"/>
          </a:xfrm>
        </p:spPr>
        <p:txBody>
          <a:bodyPr/>
          <a:lstStyle/>
          <a:p>
            <a:r>
              <a:rPr lang="en-US" dirty="0"/>
              <a:t>We can use a Eulerian strategy to generate valid sequences from the graph</a:t>
            </a:r>
            <a:endParaRPr lang="en-US" dirty="0"/>
          </a:p>
          <a:p>
            <a:r>
              <a:rPr lang="en-US" dirty="0"/>
              <a:t>A Eulerian path is a traverse through the graph where each edge is visited exactly once. This lends itself well to the idea of genome assembly</a:t>
            </a:r>
            <a:endParaRPr lang="en-US" dirty="0"/>
          </a:p>
          <a:p>
            <a:r>
              <a:rPr lang="en-US" dirty="0"/>
              <a:t>To handle repeats, multiple edges can connect two nodes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graph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638803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ccaa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04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30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447800" y="57912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530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056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6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2895600" y="4935136"/>
            <a:ext cx="5334000" cy="1407328"/>
          </a:xfrm>
          <a:prstGeom prst="arc">
            <a:avLst>
              <a:gd name="adj1" fmla="val 10869385"/>
              <a:gd name="adj2" fmla="val 21566722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58200" y="5791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01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817" y="6296654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gaaccaac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276597"/>
          </a:xfrm>
        </p:spPr>
        <p:txBody>
          <a:bodyPr/>
          <a:lstStyle/>
          <a:p>
            <a:r>
              <a:rPr lang="en-US" dirty="0"/>
              <a:t>We can use a Eulerian strategy to generate valid sequences from the graph</a:t>
            </a:r>
            <a:endParaRPr lang="en-US" dirty="0"/>
          </a:p>
          <a:p>
            <a:r>
              <a:rPr lang="en-US" dirty="0"/>
              <a:t>A Eulerian path is a traverse through the graph where each edge is visited exactly once. This lends itself well to the idea of genome assembly</a:t>
            </a:r>
            <a:endParaRPr lang="en-US" dirty="0"/>
          </a:p>
          <a:p>
            <a:r>
              <a:rPr lang="en-US" dirty="0"/>
              <a:t>To handle repeats, multiple edges can connect two nodes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graph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638803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ccaa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04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30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447800" y="57912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530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5719173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05600" y="588305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486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2895600" y="4935136"/>
            <a:ext cx="5334000" cy="1407328"/>
          </a:xfrm>
          <a:prstGeom prst="arc">
            <a:avLst>
              <a:gd name="adj1" fmla="val 10869385"/>
              <a:gd name="adj2" fmla="val 21566722"/>
            </a:avLst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58200" y="5791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01200" y="5638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817" y="6296654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gaaccaacc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SCREEN_RECS_UPDATED" val="C:\Users\remills\Box Sync\Courses\BINF529_Winter2019\Presentations\Session_13\Phylogenetics\"/>
  <p:tag name="ISPRING_RESOURCE_FOLDER" val="C:\Users\remills\Box Sync\Courses\BINF529_Winter2019\Presentations\Session_13\Phylogenetics\"/>
  <p:tag name="ISPRING_PRESENTATION_PATH" val="C:\Users\remills\Box Sync\Courses\BINF529_Winter2019\Presentations\Session_13\Phylogenetics.pptx"/>
  <p:tag name="ISPRING_ULTRA_SCORM_COURCE_TITLE" val="Phylogenetics_13.1_20pts"/>
  <p:tag name="ISPRING_OUTPUT_FOLDER" val="[[&quot;G\bcz{37BE974A-8E82-4344-9460-44740314AC02}&quot;,&quot;C:\\Users\\remills\\Box Sync\\Courses\\BINF529_Winter2019\\SCORM\\Session_13&quot;]]"/>
  <p:tag name="ISPRING_PRESENTATION_TITLE" val="Phylogenetics_13.1_20pts"/>
  <p:tag name="ISPRING_LMS_API_VERSION" val="SCORM 2004 (4th edition)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6220</Words>
  <Application>WPS 演示</Application>
  <PresentationFormat>Widescreen</PresentationFormat>
  <Paragraphs>278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Courier New</vt:lpstr>
      <vt:lpstr>Calibri</vt:lpstr>
      <vt:lpstr>微软雅黑</vt:lpstr>
      <vt:lpstr>Arial Unicode MS</vt:lpstr>
      <vt:lpstr>Office Theme</vt:lpstr>
      <vt:lpstr>Eulerian Walks</vt:lpstr>
      <vt:lpstr>Learning Objectives</vt:lpstr>
      <vt:lpstr>Traversing the graph</vt:lpstr>
      <vt:lpstr>Traversing the graph</vt:lpstr>
      <vt:lpstr>Traversing the graph</vt:lpstr>
      <vt:lpstr>Traversing the graph</vt:lpstr>
      <vt:lpstr>Traversing the graph</vt:lpstr>
      <vt:lpstr>Traversing the graph</vt:lpstr>
      <vt:lpstr>Traversing the graph</vt:lpstr>
      <vt:lpstr>Traversing the graph</vt:lpstr>
      <vt:lpstr>Traversing the graph</vt:lpstr>
      <vt:lpstr>Traversing the graph</vt:lpstr>
      <vt:lpstr>Traversing the graph</vt:lpstr>
      <vt:lpstr>de Bruijn Graph programs</vt:lpstr>
      <vt:lpstr>There are trade-offs in parameters</vt:lpstr>
      <vt:lpstr>PowerPoint 演示文稿</vt:lpstr>
      <vt:lpstr>Choice of type of data to gather depends on several factors </vt:lpstr>
      <vt:lpstr>Velvet: de Bruijn graph based assembly</vt:lpstr>
    </vt:vector>
  </TitlesOfParts>
  <Company>Partners HealthCare System,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Phylogenetics_13.1_20pts</dc:title>
  <dc:creator>Hislop, Shona C.</dc:creator>
  <cp:lastModifiedBy>PersimmonPPP</cp:lastModifiedBy>
  <cp:revision>780</cp:revision>
  <dcterms:created xsi:type="dcterms:W3CDTF">2011-09-26T19:06:00Z</dcterms:created>
  <dcterms:modified xsi:type="dcterms:W3CDTF">2021-02-08T03:27:53Z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  <property fmtid="{D5CDD505-2E9C-101B-9397-08002B2CF9AE}" pid="7" name="KSOProductBuildVer">
    <vt:lpwstr>2052-11.1.0.10314</vt:lpwstr>
  </property>
</Properties>
</file>