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9" r:id="rId2"/>
    <p:sldId id="533" r:id="rId3"/>
    <p:sldId id="524" r:id="rId4"/>
    <p:sldId id="525" r:id="rId5"/>
    <p:sldId id="526" r:id="rId6"/>
    <p:sldId id="529" r:id="rId7"/>
    <p:sldId id="528" r:id="rId8"/>
    <p:sldId id="392" r:id="rId9"/>
    <p:sldId id="530" r:id="rId10"/>
    <p:sldId id="531" r:id="rId11"/>
    <p:sldId id="53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9568" autoAdjust="0"/>
  </p:normalViewPr>
  <p:slideViewPr>
    <p:cSldViewPr>
      <p:cViewPr varScale="1">
        <p:scale>
          <a:sx n="126" d="100"/>
          <a:sy n="126" d="100"/>
        </p:scale>
        <p:origin x="138" y="5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1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8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8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1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5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5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Forward / Backward Algorithms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1F35A1-18DA-4D9E-9516-3D72D81F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Decoding: Utilization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91ADBEC-6050-455D-A651-078497220BF8}"/>
              </a:ext>
            </a:extLst>
          </p:cNvPr>
          <p:cNvSpPr txBox="1">
            <a:spLocks/>
          </p:cNvSpPr>
          <p:nvPr/>
        </p:nvSpPr>
        <p:spPr>
          <a:xfrm>
            <a:off x="609600" y="1600203"/>
            <a:ext cx="10972800" cy="47243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use posterior decoding when we can just use Viterbi to find the most optimal path?</a:t>
            </a:r>
          </a:p>
          <a:p>
            <a:r>
              <a:rPr lang="en-US" dirty="0"/>
              <a:t>Sometimes many different paths have almost the same probability as the most probable path and may need to be considered</a:t>
            </a:r>
          </a:p>
          <a:p>
            <a:r>
              <a:rPr lang="en-US" dirty="0"/>
              <a:t>Sometimes the state sequence itself is less important that some other underlying feature of the model</a:t>
            </a:r>
          </a:p>
          <a:p>
            <a:pPr lvl="1"/>
            <a:r>
              <a:rPr lang="en-US" dirty="0"/>
              <a:t>Example: For CpG islands, what really concerns us is whether a base is part of the island or not!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FD5D10-8F17-4002-ADA8-9E3BD651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29197"/>
          </a:xfrm>
        </p:spPr>
        <p:txBody>
          <a:bodyPr>
            <a:normAutofit fontScale="70000" lnSpcReduction="20000"/>
          </a:bodyPr>
          <a:lstStyle/>
          <a:p>
            <a:pPr marL="57150" indent="0">
              <a:buNone/>
            </a:pPr>
            <a:r>
              <a:rPr lang="en-US" dirty="0"/>
              <a:t>Posterior decoding has limitations, however</a:t>
            </a:r>
          </a:p>
          <a:p>
            <a:pPr marL="514350" indent="-457200"/>
            <a:r>
              <a:rPr lang="en-US" dirty="0"/>
              <a:t>The reported state sequence may not actually be permissible based on the transitions modeled in the HMM!</a:t>
            </a:r>
          </a:p>
          <a:p>
            <a:pPr marL="514350" indent="-457200"/>
            <a:endParaRPr lang="en-US" dirty="0"/>
          </a:p>
          <a:p>
            <a:pPr marL="57150" indent="0">
              <a:buNone/>
            </a:pPr>
            <a:r>
              <a:rPr lang="en-US" dirty="0"/>
              <a:t>Example: </a:t>
            </a:r>
          </a:p>
          <a:p>
            <a:pPr marL="57150" indent="0">
              <a:buNone/>
            </a:pPr>
            <a:r>
              <a:rPr lang="en-US" sz="2800" dirty="0"/>
              <a:t>     You have an HMM for a typical gene structure with the following possible states: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r>
              <a:rPr lang="en-US" sz="2800" dirty="0"/>
              <a:t>	5’UTR, Exon, Intron, 3’UTR</a:t>
            </a:r>
          </a:p>
          <a:p>
            <a:pPr marL="5715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dirty="0"/>
              <a:t>After posterior decoding, you might find the most probable state at each position is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Exon – 5’UTR – Intron – Exon – Exon – 3’UTR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Which of course is non-sensical based on typical gene structure (you wouldn’t have an Exon upstream of the 5’UTR!)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9C2670-39CD-4C2D-A53D-E0F8D901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Decoding: Limitations</a:t>
            </a:r>
          </a:p>
        </p:txBody>
      </p:sp>
    </p:spTree>
    <p:extLst>
      <p:ext uri="{BB962C8B-B14F-4D97-AF65-F5344CB8AC3E}">
        <p14:creationId xmlns:p14="http://schemas.microsoft.com/office/powerpoint/2010/main" val="5865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51310-C10D-41C2-9AF0-CAF1A923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how to calculate the probability of an input sequence given an HMM</a:t>
            </a:r>
          </a:p>
          <a:p>
            <a:r>
              <a:rPr lang="en-US" dirty="0"/>
              <a:t>To learn about how to calculate the marginal probability of a specific state at a particular position in </a:t>
            </a:r>
            <a:r>
              <a:rPr lang="en-US"/>
              <a:t>the observed sequence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55BA1-7BE2-40D5-9C2F-AF734758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650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Viterbi algorithm</a:t>
                </a:r>
                <a:r>
                  <a:rPr lang="en-US" dirty="0"/>
                  <a:t> allows us to identify the optimal path,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for our input sequence given our HMM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Forward algorithm</a:t>
                </a:r>
                <a:r>
                  <a:rPr lang="en-US" dirty="0"/>
                  <a:t> allows us to calculate the probability of our input sequence given our HMM</a:t>
                </a:r>
              </a:p>
              <a:p>
                <a:r>
                  <a:rPr lang="en-US" dirty="0"/>
                  <a:t>The Forward algorithm works the same way as the Viterbi algorithm except we are </a:t>
                </a:r>
                <a:r>
                  <a:rPr lang="en-US" u="sng" dirty="0"/>
                  <a:t>summing</a:t>
                </a:r>
                <a:r>
                  <a:rPr lang="en-US" dirty="0"/>
                  <a:t> probabilities instead of taking the maximum</a:t>
                </a:r>
              </a:p>
              <a:p>
                <a:pPr lvl="1"/>
                <a:r>
                  <a:rPr lang="en-US" dirty="0"/>
                  <a:t>In this manner, we are taking into account all possible paths for each observed symbol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</p:spTree>
    <p:extLst>
      <p:ext uri="{BB962C8B-B14F-4D97-AF65-F5344CB8AC3E}">
        <p14:creationId xmlns:p14="http://schemas.microsoft.com/office/powerpoint/2010/main" val="3643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362200" y="1371600"/>
                <a:ext cx="8229600" cy="468913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is to identify,  P(x), which is the probability of all paths through our model of sequence </a:t>
                </a:r>
                <a:r>
                  <a:rPr lang="en-US" i="1" dirty="0"/>
                  <a:t>x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Forward algorithm is executed in one stage:</a:t>
                </a:r>
              </a:p>
              <a:p>
                <a:pPr marL="0" indent="0">
                  <a:buNone/>
                </a:pPr>
                <a:r>
                  <a:rPr lang="en-US" u="sng" dirty="0"/>
                  <a:t>Stage 1:</a:t>
                </a:r>
                <a:r>
                  <a:rPr lang="en-US" dirty="0"/>
                  <a:t> </a:t>
                </a:r>
                <a:r>
                  <a:rPr lang="en-US" dirty="0" err="1"/>
                  <a:t>Recurse</a:t>
                </a:r>
                <a:r>
                  <a:rPr lang="en-US" dirty="0"/>
                  <a:t> and sum state probabilities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 idea is to sum together probabilities of all paths  in our HMM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200" y="1371600"/>
                <a:ext cx="8229600" cy="4689134"/>
              </a:xfrm>
              <a:blipFill>
                <a:blip r:embed="rId3"/>
                <a:stretch>
                  <a:fillRect l="-1778" t="-2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6172200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Durbin et al (1998) Biological Sequence Analysis, Cambridge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53743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Forward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</a:t>
            </a:r>
            <a:r>
              <a:rPr lang="en-US" dirty="0" err="1"/>
              <a:t>Recurse</a:t>
            </a:r>
            <a:r>
              <a:rPr lang="en-US" dirty="0"/>
              <a:t> and sum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18254"/>
              </p:ext>
            </p:extLst>
          </p:nvPr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0.0168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0.0168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0.004032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0.0328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0.005344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5.344E-03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1.283E-03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3.624E-03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1.450E-04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1.428E-03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1.428E-03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3.426E-04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5.399E-04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2.160E-05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3.642E-04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3.642E-04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2.185E-05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1.057E-04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1.057E-06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2.291E-05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2.291E-05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1.375E-06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9.632E-05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9.632E-07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2.338E-06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2.338E-06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5.611E-07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3.834E-05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1.534E-06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2.095E-06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0.0328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0.0168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0.000672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0.0328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0.002952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0.003624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5.344E-03 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2.138E-04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3.624E-03 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3.262E-04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5.399E-04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1.428E-03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5.710E-05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5.399E-04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4.859E-05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1.057E-04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3.642E-04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5.827E-05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1.057E-04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3.805E-05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9.632E-05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2.291E-05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3.665E-06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9.632E-05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3.468E-05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3.834E-05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2.338E-06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9.351E-08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3.834E-05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3.451E-06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3.544E-06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33646" y="5285799"/>
            <a:ext cx="359586" cy="414197"/>
            <a:chOff x="1609646" y="5285798"/>
            <a:chExt cx="359586" cy="414197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1609646" y="5285798"/>
              <a:ext cx="359586" cy="394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609646" y="5335260"/>
              <a:ext cx="351292" cy="364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3136428" y="4725569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943508" y="5285799"/>
            <a:ext cx="359586" cy="414197"/>
            <a:chOff x="1609646" y="5285798"/>
            <a:chExt cx="359586" cy="414197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1609646" y="5285798"/>
              <a:ext cx="359586" cy="394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609646" y="5335260"/>
              <a:ext cx="351292" cy="364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761202" y="5255025"/>
            <a:ext cx="359586" cy="414197"/>
            <a:chOff x="1609646" y="5285798"/>
            <a:chExt cx="359586" cy="414197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1609646" y="5285798"/>
              <a:ext cx="359586" cy="394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609646" y="5335260"/>
              <a:ext cx="351292" cy="364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62414" y="5280048"/>
            <a:ext cx="359586" cy="414197"/>
            <a:chOff x="1609646" y="5285798"/>
            <a:chExt cx="359586" cy="414197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1609646" y="5285798"/>
              <a:ext cx="359586" cy="394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609646" y="5335260"/>
              <a:ext cx="351292" cy="364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355332" y="5289238"/>
            <a:ext cx="359586" cy="414197"/>
            <a:chOff x="1609646" y="5285798"/>
            <a:chExt cx="359586" cy="414197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1609646" y="5285798"/>
              <a:ext cx="359586" cy="394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609646" y="5335260"/>
              <a:ext cx="351292" cy="364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89614" y="5274787"/>
            <a:ext cx="359586" cy="414197"/>
            <a:chOff x="1609646" y="5285798"/>
            <a:chExt cx="359586" cy="414197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609646" y="5285798"/>
              <a:ext cx="359586" cy="394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609646" y="5335260"/>
              <a:ext cx="351292" cy="364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990826" y="5269492"/>
            <a:ext cx="359586" cy="414197"/>
            <a:chOff x="1609646" y="5285798"/>
            <a:chExt cx="359586" cy="414197"/>
          </a:xfrm>
        </p:grpSpPr>
        <p:cxnSp>
          <p:nvCxnSpPr>
            <p:cNvPr id="80" name="Straight Arrow Connector 79"/>
            <p:cNvCxnSpPr/>
            <p:nvPr/>
          </p:nvCxnSpPr>
          <p:spPr>
            <a:xfrm flipV="1">
              <a:off x="1609646" y="5285798"/>
              <a:ext cx="359586" cy="394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609646" y="5335260"/>
              <a:ext cx="351292" cy="364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V="1">
            <a:off x="7995859" y="4751708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30603" y="6297310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347649" y="6267144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962518" y="5235383"/>
            <a:ext cx="2060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P(x) = 2.095E-06 + 3.544E-06</a:t>
            </a:r>
          </a:p>
          <a:p>
            <a:r>
              <a:rPr lang="en-US" sz="1200" dirty="0"/>
              <a:t>        = </a:t>
            </a:r>
            <a:r>
              <a:rPr lang="en-US" sz="1200" b="1" dirty="0"/>
              <a:t>5.63895E-06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178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2200" y="1371600"/>
            <a:ext cx="8229600" cy="468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Backward</a:t>
            </a:r>
            <a:r>
              <a:rPr lang="en-US" dirty="0"/>
              <a:t> algorithm is -exactly- the same as the </a:t>
            </a:r>
            <a:r>
              <a:rPr lang="en-US" b="1" dirty="0"/>
              <a:t>Forward </a:t>
            </a:r>
            <a:r>
              <a:rPr lang="en-US" dirty="0"/>
              <a:t>algorithm, except you begin at the end of the sequence (including the end state) and work your way to the front.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why would you need two different algorithms to calculate the same value?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6172200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Durbin et al (1998) Biological Sequence Analysis, Cambridge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6512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Viterbi algorithm</a:t>
                </a:r>
                <a:r>
                  <a:rPr lang="en-US" dirty="0"/>
                  <a:t> allows us to identify the optimal path,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for our input sequence given our HMM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Forward (or Backward) algorithm</a:t>
                </a:r>
                <a:r>
                  <a:rPr lang="en-US" dirty="0"/>
                  <a:t> allows us to calculate the probability for out input sequence given our HMM</a:t>
                </a:r>
              </a:p>
              <a:p>
                <a:r>
                  <a:rPr lang="en-US" dirty="0"/>
                  <a:t>The </a:t>
                </a:r>
                <a:r>
                  <a:rPr lang="en-US" b="1" u="sng" dirty="0"/>
                  <a:t>Forward-Backward</a:t>
                </a:r>
                <a:r>
                  <a:rPr lang="en-US" b="1" dirty="0"/>
                  <a:t> algorithm </a:t>
                </a:r>
                <a:r>
                  <a:rPr lang="en-US" dirty="0"/>
                  <a:t>allows us to calculate the probability of a position in our sequence being assigned a particular hidden state</a:t>
                </a:r>
              </a:p>
              <a:p>
                <a:pPr lvl="1"/>
                <a:r>
                  <a:rPr lang="en-US" dirty="0"/>
                  <a:t>Used to perform </a:t>
                </a:r>
                <a:r>
                  <a:rPr lang="en-US" b="1" dirty="0"/>
                  <a:t>Posterior Decoding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Forward-Backward Algorithm</a:t>
            </a:r>
          </a:p>
        </p:txBody>
      </p:sp>
    </p:spTree>
    <p:extLst>
      <p:ext uri="{BB962C8B-B14F-4D97-AF65-F5344CB8AC3E}">
        <p14:creationId xmlns:p14="http://schemas.microsoft.com/office/powerpoint/2010/main" val="4614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2"/>
            <a:ext cx="8305800" cy="1963147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In order to calculate the probability that a position be assigned a particular state we need to understand the probability of state transitions from both directions</a:t>
            </a:r>
          </a:p>
          <a:p>
            <a:r>
              <a:rPr lang="en-US" sz="2400" dirty="0"/>
              <a:t>As a result we need to calculate probability from the reverse direction of the sequence.  As we have previously noted, this is called the </a:t>
            </a:r>
            <a:r>
              <a:rPr lang="en-US" sz="2400" b="1" dirty="0"/>
              <a:t>Backward algorithm</a:t>
            </a:r>
            <a:r>
              <a:rPr lang="en-US" sz="2400" dirty="0"/>
              <a:t>.  </a:t>
            </a:r>
          </a:p>
          <a:p>
            <a:r>
              <a:rPr lang="en-US" sz="2400" dirty="0"/>
              <a:t>Similar to the Forward algorithm, except is calculated from the end of the sequence: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k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Forward-Backward Algorithm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81200" y="3660119"/>
            <a:ext cx="83058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By combining the forward and backward variables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dirty="0"/>
              <a:t> and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k</a:t>
            </a:r>
            <a:r>
              <a:rPr lang="en-US" sz="2400" i="1" dirty="0"/>
              <a:t>, </a:t>
            </a:r>
            <a:r>
              <a:rPr lang="en-US" sz="2400" dirty="0"/>
              <a:t>we can calculate the </a:t>
            </a:r>
            <a:r>
              <a:rPr lang="en-US" sz="2400" i="1" dirty="0"/>
              <a:t>marginal posterior probability </a:t>
            </a:r>
            <a:r>
              <a:rPr lang="en-US" sz="2400" dirty="0"/>
              <a:t>that a particular symbol in a sequence was generated from a particular state:</a:t>
            </a:r>
            <a:endParaRPr lang="en-US" sz="24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00600" y="5369038"/>
          <a:ext cx="187498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473200" imgH="419100" progId="Equation.3">
                  <p:embed/>
                </p:oleObj>
              </mc:Choice>
              <mc:Fallback>
                <p:oleObj name="Equation" r:id="rId4" imgW="1473200" imgH="4191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5369038"/>
                        <a:ext cx="187498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5673839"/>
            <a:ext cx="17525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probability that the symbol at position </a:t>
            </a:r>
            <a:r>
              <a:rPr lang="en-US" sz="1050" i="1" dirty="0" err="1"/>
              <a:t>i</a:t>
            </a:r>
            <a:r>
              <a:rPr lang="en-US" sz="1050" dirty="0"/>
              <a:t> came from state </a:t>
            </a:r>
            <a:r>
              <a:rPr lang="en-US" sz="1050" i="1" dirty="0"/>
              <a:t>k</a:t>
            </a:r>
            <a:r>
              <a:rPr lang="en-US" sz="1050" dirty="0"/>
              <a:t>, given sequence x  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495800" y="5750039"/>
            <a:ext cx="304801" cy="2123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77000" y="5902438"/>
            <a:ext cx="304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1801" y="5750039"/>
            <a:ext cx="17525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probability of sequence (either from full Forward or Backward calculation)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0601" y="4803119"/>
            <a:ext cx="1295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forward calculation up to position </a:t>
            </a:r>
            <a:r>
              <a:rPr lang="en-US" sz="1050" dirty="0" err="1"/>
              <a:t>i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1" y="4803119"/>
            <a:ext cx="1371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backward calculation back to position </a:t>
            </a:r>
            <a:r>
              <a:rPr lang="en-US" sz="1050" dirty="0" err="1"/>
              <a:t>i</a:t>
            </a:r>
            <a:endParaRPr lang="en-US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15000" y="5260321"/>
            <a:ext cx="228600" cy="152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05600" y="5260319"/>
            <a:ext cx="228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91ADBEC-6050-455D-A651-078497220BF8}"/>
              </a:ext>
            </a:extLst>
          </p:cNvPr>
          <p:cNvSpPr txBox="1">
            <a:spLocks/>
          </p:cNvSpPr>
          <p:nvPr/>
        </p:nvSpPr>
        <p:spPr>
          <a:xfrm>
            <a:off x="609600" y="1600203"/>
            <a:ext cx="10972800" cy="38861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Forward-Backward allows for individual observations to be assigned a probability of being in a particular state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Posterior decoding is the application of this to –every- position, using the state with the maximum probability at each observation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2B7E90-73A2-483A-B10C-2AB4EAA43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31005"/>
              </p:ext>
            </p:extLst>
          </p:nvPr>
        </p:nvGraphicFramePr>
        <p:xfrm>
          <a:off x="2667000" y="3429000"/>
          <a:ext cx="6472736" cy="175260"/>
        </p:xfrm>
        <a:graphic>
          <a:graphicData uri="http://schemas.openxmlformats.org/drawingml/2006/table">
            <a:tbl>
              <a:tblPr/>
              <a:tblGrid>
                <a:gridCol w="809092">
                  <a:extLst>
                    <a:ext uri="{9D8B030D-6E8A-4147-A177-3AD203B41FA5}">
                      <a16:colId xmlns:a16="http://schemas.microsoft.com/office/drawing/2014/main" val="3007467218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91358731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2614449778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67492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2701024169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73523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75880735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53983328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74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41F35A1-18DA-4D9E-9516-3D72D81F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Decoding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03054-18A4-4BBB-A696-A8F46593FB14}"/>
              </a:ext>
            </a:extLst>
          </p:cNvPr>
          <p:cNvSpPr txBox="1"/>
          <p:nvPr/>
        </p:nvSpPr>
        <p:spPr>
          <a:xfrm>
            <a:off x="4724400" y="2819400"/>
            <a:ext cx="37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 at position 4 is CpG | ACGCGATC)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9B55C3-9973-481A-94A1-BBE94B4ABC3E}"/>
              </a:ext>
            </a:extLst>
          </p:cNvPr>
          <p:cNvCxnSpPr/>
          <p:nvPr/>
        </p:nvCxnSpPr>
        <p:spPr>
          <a:xfrm>
            <a:off x="5181600" y="3188732"/>
            <a:ext cx="152400" cy="16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0EBF418-15A9-4D54-A803-047514A54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354475"/>
              </p:ext>
            </p:extLst>
          </p:nvPr>
        </p:nvGraphicFramePr>
        <p:xfrm>
          <a:off x="2667000" y="5855732"/>
          <a:ext cx="6472736" cy="175260"/>
        </p:xfrm>
        <a:graphic>
          <a:graphicData uri="http://schemas.openxmlformats.org/drawingml/2006/table">
            <a:tbl>
              <a:tblPr/>
              <a:tblGrid>
                <a:gridCol w="809092">
                  <a:extLst>
                    <a:ext uri="{9D8B030D-6E8A-4147-A177-3AD203B41FA5}">
                      <a16:colId xmlns:a16="http://schemas.microsoft.com/office/drawing/2014/main" val="3007467218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91358731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2614449778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67492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2701024169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73523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75880735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53983328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74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9C8ECA-4775-4219-B37E-5A895E0E6A47}"/>
              </a:ext>
            </a:extLst>
          </p:cNvPr>
          <p:cNvSpPr txBox="1"/>
          <p:nvPr/>
        </p:nvSpPr>
        <p:spPr>
          <a:xfrm>
            <a:off x="2819400" y="53940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A0035-972D-4DB1-ACF8-0A1BB929CB6E}"/>
              </a:ext>
            </a:extLst>
          </p:cNvPr>
          <p:cNvSpPr txBox="1"/>
          <p:nvPr/>
        </p:nvSpPr>
        <p:spPr>
          <a:xfrm>
            <a:off x="3581400" y="53940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AE693-8FB5-4E18-ABD4-F4A8C36CE886}"/>
              </a:ext>
            </a:extLst>
          </p:cNvPr>
          <p:cNvSpPr txBox="1"/>
          <p:nvPr/>
        </p:nvSpPr>
        <p:spPr>
          <a:xfrm>
            <a:off x="4436500" y="53940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C1452-EF8A-4D10-AA00-AC5A7296D133}"/>
              </a:ext>
            </a:extLst>
          </p:cNvPr>
          <p:cNvSpPr txBox="1"/>
          <p:nvPr/>
        </p:nvSpPr>
        <p:spPr>
          <a:xfrm>
            <a:off x="5215467" y="53940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9294C-A111-482E-8CA3-EB767C4537DB}"/>
              </a:ext>
            </a:extLst>
          </p:cNvPr>
          <p:cNvSpPr txBox="1"/>
          <p:nvPr/>
        </p:nvSpPr>
        <p:spPr>
          <a:xfrm>
            <a:off x="6000935" y="53940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9F737-9EBB-494F-BF70-D0851ACA979E}"/>
              </a:ext>
            </a:extLst>
          </p:cNvPr>
          <p:cNvSpPr txBox="1"/>
          <p:nvPr/>
        </p:nvSpPr>
        <p:spPr>
          <a:xfrm>
            <a:off x="6779902" y="53940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95088-B89F-433F-9C7D-D080A3A76C4A}"/>
              </a:ext>
            </a:extLst>
          </p:cNvPr>
          <p:cNvSpPr txBox="1"/>
          <p:nvPr/>
        </p:nvSpPr>
        <p:spPr>
          <a:xfrm>
            <a:off x="7607805" y="53940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68BC9-8557-4AC3-AAE5-0913E7797CDC}"/>
              </a:ext>
            </a:extLst>
          </p:cNvPr>
          <p:cNvSpPr txBox="1"/>
          <p:nvPr/>
        </p:nvSpPr>
        <p:spPr>
          <a:xfrm>
            <a:off x="8427693" y="53940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05EDC8-A3F9-4F78-8E31-F888DF0DB420}"/>
              </a:ext>
            </a:extLst>
          </p:cNvPr>
          <p:cNvSpPr txBox="1"/>
          <p:nvPr/>
        </p:nvSpPr>
        <p:spPr>
          <a:xfrm>
            <a:off x="3387184" y="6193548"/>
            <a:ext cx="488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(note: example only, may not be consistent with previous math!)</a:t>
            </a:r>
          </a:p>
        </p:txBody>
      </p:sp>
    </p:spTree>
    <p:extLst>
      <p:ext uri="{BB962C8B-B14F-4D97-AF65-F5344CB8AC3E}">
        <p14:creationId xmlns:p14="http://schemas.microsoft.com/office/powerpoint/2010/main" val="2051860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SCREEN_RECS_UPDATED" val="C:\Users\remills\Box Sync\Courses\BINF529_Winter2019\Presentations\Session_04\Eukaryotic_Genomics\"/>
  <p:tag name="ISPRING_RESOURCE_FOLDER" val="C:\Users\remills\Box Sync\Courses\BINF529_Winter2019\Presentations\Session_04\Eukaryotic_Genomics\"/>
  <p:tag name="ISPRING_PRESENTATION_PATH" val="C:\Users\remills\Box Sync\Courses\BINF529_Winter2019\Presentations\Session_04\Eukaryotic_Genomics.pptx"/>
  <p:tag name="ISPRING_LMS_API_VERSION" val="SCORM 2004 (2nd edition)"/>
  <p:tag name="ISPRING_ULTRA_SCORM_COURCE_TITLE" val="Forward_Backward_8.1"/>
  <p:tag name="ISPRING_ULTRA_SCORM_COURSE_ID" val="33BDD304-5ADD-4FED-B944-F1805FE82523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8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Forward_Backward_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15438</TotalTime>
  <Words>947</Words>
  <Application>Microsoft Office PowerPoint</Application>
  <PresentationFormat>Widescreen</PresentationFormat>
  <Paragraphs>272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Equation</vt:lpstr>
      <vt:lpstr>Forward / Backward Algorithms</vt:lpstr>
      <vt:lpstr>Learning Objectives</vt:lpstr>
      <vt:lpstr>Forward Algorithm</vt:lpstr>
      <vt:lpstr>Forward Algorithm</vt:lpstr>
      <vt:lpstr> Forward Algorithm Demonstration</vt:lpstr>
      <vt:lpstr>Backward Algorithm</vt:lpstr>
      <vt:lpstr>Forward-Backward Algorithm</vt:lpstr>
      <vt:lpstr>Forward-Backward Algorithm</vt:lpstr>
      <vt:lpstr>Posterior Decoding</vt:lpstr>
      <vt:lpstr>Posterior Decoding: Utilization</vt:lpstr>
      <vt:lpstr>Posterior Decoding: Limitations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Forward_Backward_8.1</dc:title>
  <dc:creator>Hislop, Shona C.</dc:creator>
  <cp:lastModifiedBy>Ryan Mills</cp:lastModifiedBy>
  <cp:revision>648</cp:revision>
  <dcterms:created xsi:type="dcterms:W3CDTF">2011-09-26T19:06:25Z</dcterms:created>
  <dcterms:modified xsi:type="dcterms:W3CDTF">2020-02-23T17:48:06Z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