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9" r:id="rId2"/>
    <p:sldId id="342" r:id="rId3"/>
    <p:sldId id="293" r:id="rId4"/>
    <p:sldId id="335" r:id="rId5"/>
    <p:sldId id="304" r:id="rId6"/>
    <p:sldId id="336" r:id="rId7"/>
    <p:sldId id="337" r:id="rId8"/>
    <p:sldId id="313" r:id="rId9"/>
    <p:sldId id="338" r:id="rId10"/>
    <p:sldId id="341" r:id="rId11"/>
    <p:sldId id="340" r:id="rId12"/>
    <p:sldId id="339" r:id="rId13"/>
    <p:sldId id="295" r:id="rId14"/>
    <p:sldId id="296" r:id="rId15"/>
    <p:sldId id="306" r:id="rId16"/>
    <p:sldId id="333" r:id="rId17"/>
    <p:sldId id="314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s, Ryan" initials="MR" lastIdx="1" clrIdx="0">
    <p:extLst>
      <p:ext uri="{19B8F6BF-5375-455C-9EA6-DF929625EA0E}">
        <p15:presenceInfo xmlns:p15="http://schemas.microsoft.com/office/powerpoint/2012/main" userId="Mills,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51" autoAdjust="0"/>
    <p:restoredTop sz="99568" autoAdjust="0"/>
  </p:normalViewPr>
  <p:slideViewPr>
    <p:cSldViewPr>
      <p:cViewPr varScale="1">
        <p:scale>
          <a:sx n="86" d="100"/>
          <a:sy n="86" d="100"/>
        </p:scale>
        <p:origin x="16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9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2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76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67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05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72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3200" y="6477000"/>
            <a:ext cx="2641600" cy="381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7607D9B-F7C4-43FF-A6F5-5CEE501531AF}" type="datetime1">
              <a:rPr lang="en-US" smtClean="0">
                <a:solidFill>
                  <a:srgbClr val="34537C"/>
                </a:solidFill>
                <a:latin typeface="Arial"/>
              </a:rPr>
              <a:pPr/>
              <a:t>4/6/2020</a:t>
            </a:fld>
            <a:endParaRPr lang="en-US">
              <a:solidFill>
                <a:srgbClr val="34537C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8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34537C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641600" cy="3810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647300A-4133-42E9-97BE-B7F8D9D0009D}" type="slidenum">
              <a:rPr lang="en-US" smtClean="0">
                <a:solidFill>
                  <a:srgbClr val="34537C"/>
                </a:solidFill>
                <a:latin typeface="Arial"/>
              </a:rPr>
              <a:pPr/>
              <a:t>‹#›</a:t>
            </a:fld>
            <a:endParaRPr lang="en-US">
              <a:solidFill>
                <a:srgbClr val="34537C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45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A2827-BE10-4513-8D14-5725E4156FC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0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.broadinstitute.org/gsea/msigdb/collections.j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Gene Set Enrichment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0B848-0EFD-4371-83F4-B1B2CF260D61}"/>
              </a:ext>
            </a:extLst>
          </p:cNvPr>
          <p:cNvSpPr txBox="1"/>
          <p:nvPr/>
        </p:nvSpPr>
        <p:spPr>
          <a:xfrm>
            <a:off x="9601200" y="6550223"/>
            <a:ext cx="2486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Modified from: Maureen Sartor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2C07E0-674A-44CE-A4A6-08FCBC1E8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54633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GSEA:</a:t>
            </a:r>
          </a:p>
          <a:p>
            <a:pPr marL="0" indent="0">
              <a:buNone/>
            </a:pPr>
            <a:r>
              <a:rPr lang="en-US" dirty="0"/>
              <a:t>	Rank genes by expression</a:t>
            </a:r>
          </a:p>
          <a:p>
            <a:pPr marL="0" indent="0">
              <a:buNone/>
            </a:pPr>
            <a:r>
              <a:rPr lang="en-US" dirty="0"/>
              <a:t>	Compute cumulative sum over ranked genes as:</a:t>
            </a:r>
          </a:p>
          <a:p>
            <a:pPr marL="0" indent="0">
              <a:buNone/>
            </a:pPr>
            <a:r>
              <a:rPr lang="en-US" dirty="0"/>
              <a:t>		+1/(gene set size) when gene is in set</a:t>
            </a:r>
          </a:p>
          <a:p>
            <a:pPr marL="0" indent="0">
              <a:buNone/>
            </a:pPr>
            <a:r>
              <a:rPr lang="en-US" dirty="0"/>
              <a:t>		-1/(remaining genes) otherwise</a:t>
            </a:r>
          </a:p>
          <a:p>
            <a:pPr marL="0" indent="0">
              <a:buNone/>
            </a:pPr>
            <a:r>
              <a:rPr lang="en-US" dirty="0"/>
              <a:t>	Enrichment = maximum deviation from zero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enrichment significant?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Permutation test:</a:t>
            </a:r>
          </a:p>
          <a:p>
            <a:pPr marL="0" indent="0">
              <a:buNone/>
            </a:pPr>
            <a:r>
              <a:rPr lang="en-US" dirty="0"/>
              <a:t>	For n permutations:</a:t>
            </a:r>
          </a:p>
          <a:p>
            <a:pPr marL="0" indent="0">
              <a:buNone/>
            </a:pPr>
            <a:r>
              <a:rPr lang="en-US" dirty="0"/>
              <a:t>		select random gene set of the same size as the existing gene set</a:t>
            </a:r>
          </a:p>
          <a:p>
            <a:pPr marL="0" indent="0">
              <a:buNone/>
            </a:pPr>
            <a:r>
              <a:rPr lang="en-US" dirty="0"/>
              <a:t>		calculate enrichment score for this gene set</a:t>
            </a:r>
          </a:p>
          <a:p>
            <a:pPr marL="0" indent="0">
              <a:buNone/>
            </a:pPr>
            <a:r>
              <a:rPr lang="en-US" dirty="0"/>
              <a:t>	p-value &lt;= #permutations with higher score than enrichment score/ 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92A-CBD0-4DF6-8DAE-7E30EA92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 (formally)</a:t>
            </a:r>
          </a:p>
        </p:txBody>
      </p:sp>
    </p:spTree>
    <p:extLst>
      <p:ext uri="{BB962C8B-B14F-4D97-AF65-F5344CB8AC3E}">
        <p14:creationId xmlns:p14="http://schemas.microsoft.com/office/powerpoint/2010/main" val="224352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9C0057-8154-46B4-8A50-C6ACA716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Gene List Rank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20440-1CC7-4407-96EE-3E14BFF13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999" y="1028170"/>
            <a:ext cx="7221601" cy="54977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977904-01F7-417D-BC8D-DE4CF84E9E4F}"/>
              </a:ext>
            </a:extLst>
          </p:cNvPr>
          <p:cNvSpPr/>
          <p:nvPr/>
        </p:nvSpPr>
        <p:spPr>
          <a:xfrm>
            <a:off x="8839200" y="6488668"/>
            <a:ext cx="307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Subramanian et al, 2005. PNAS</a:t>
            </a:r>
          </a:p>
        </p:txBody>
      </p:sp>
    </p:spTree>
    <p:extLst>
      <p:ext uri="{BB962C8B-B14F-4D97-AF65-F5344CB8AC3E}">
        <p14:creationId xmlns:p14="http://schemas.microsoft.com/office/powerpoint/2010/main" val="137093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60112E-98CE-47C7-9873-50E5A9F1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 at the Broad Institute</a:t>
            </a:r>
          </a:p>
        </p:txBody>
      </p:sp>
      <p:pic>
        <p:nvPicPr>
          <p:cNvPr id="6146" name="Picture 2" descr="the install screen for GSEA">
            <a:extLst>
              <a:ext uri="{FF2B5EF4-FFF2-40B4-BE49-F238E27FC236}">
                <a16:creationId xmlns:a16="http://schemas.microsoft.com/office/drawing/2014/main" id="{9F51F8E6-31FB-49BE-9B0B-4909629A1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8458200" cy="526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F5DF87-7DEC-4DC5-9749-715FCC7A3B20}"/>
              </a:ext>
            </a:extLst>
          </p:cNvPr>
          <p:cNvSpPr/>
          <p:nvPr/>
        </p:nvSpPr>
        <p:spPr>
          <a:xfrm>
            <a:off x="7339384" y="6488668"/>
            <a:ext cx="4835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http://software.broadinstitute.org/gsea/index.jsp</a:t>
            </a:r>
          </a:p>
        </p:txBody>
      </p:sp>
    </p:spTree>
    <p:extLst>
      <p:ext uri="{BB962C8B-B14F-4D97-AF65-F5344CB8AC3E}">
        <p14:creationId xmlns:p14="http://schemas.microsoft.com/office/powerpoint/2010/main" val="2936094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64474"/>
            <a:ext cx="1031875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Enrichment testing – an alternative approach</a:t>
            </a:r>
          </a:p>
        </p:txBody>
      </p:sp>
      <p:graphicFrame>
        <p:nvGraphicFramePr>
          <p:cNvPr id="14338" name="Chart 4"/>
          <p:cNvGraphicFramePr>
            <a:graphicFrameLocks/>
          </p:cNvGraphicFramePr>
          <p:nvPr/>
        </p:nvGraphicFramePr>
        <p:xfrm>
          <a:off x="2438400" y="1397000"/>
          <a:ext cx="281940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3" imgW="2822693" imgH="2798307" progId="Excel.Chart.8">
                  <p:embed/>
                </p:oleObj>
              </mc:Choice>
              <mc:Fallback>
                <p:oleObj r:id="rId3" imgW="2822693" imgH="2798307" progId="Excel.Chart.8">
                  <p:embed/>
                  <p:pic>
                    <p:nvPicPr>
                      <p:cNvPr id="14338" name="Char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97000"/>
                        <a:ext cx="2819400" cy="279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Chart 5"/>
          <p:cNvGraphicFramePr>
            <a:graphicFrameLocks/>
          </p:cNvGraphicFramePr>
          <p:nvPr/>
        </p:nvGraphicFramePr>
        <p:xfrm>
          <a:off x="6629400" y="1447800"/>
          <a:ext cx="2743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5" imgW="2743438" imgH="2743438" progId="Excel.Chart.8">
                  <p:embed/>
                </p:oleObj>
              </mc:Choice>
              <mc:Fallback>
                <p:oleObj r:id="rId5" imgW="2743438" imgH="2743438" progId="Excel.Chart.8">
                  <p:embed/>
                  <p:pic>
                    <p:nvPicPr>
                      <p:cNvPr id="14339" name="Char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447800"/>
                        <a:ext cx="27432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5334000" y="3124200"/>
            <a:ext cx="990600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95600" y="4876800"/>
          <a:ext cx="6096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Gene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In Gene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/>
                        <a:t>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/>
                        <a:t>Not 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95600" y="4419600"/>
            <a:ext cx="510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>
                <a:solidFill>
                  <a:schemeClr val="tx2"/>
                </a:solidFill>
                <a:latin typeface="Gill Sans MT" pitchFamily="34" charset="0"/>
              </a:rPr>
              <a:t>Fisher’s Exact Test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AA164-6B4C-4031-A060-386752E5DC8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1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025" y="15613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sz="4200" dirty="0"/>
              <a:t>Fisher’s exact test</a:t>
            </a:r>
          </a:p>
        </p:txBody>
      </p:sp>
      <p:graphicFrame>
        <p:nvGraphicFramePr>
          <p:cNvPr id="15362" name="Object 7"/>
          <p:cNvGraphicFramePr>
            <a:graphicFrameLocks noChangeAspect="1"/>
          </p:cNvGraphicFramePr>
          <p:nvPr/>
        </p:nvGraphicFramePr>
        <p:xfrm>
          <a:off x="2667000" y="2057400"/>
          <a:ext cx="3352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2234880" imgH="419040" progId="Equation.3">
                  <p:embed/>
                </p:oleObj>
              </mc:Choice>
              <mc:Fallback>
                <p:oleObj name="Equation" r:id="rId3" imgW="2234880" imgH="419040" progId="Equation.3">
                  <p:embed/>
                  <p:pic>
                    <p:nvPicPr>
                      <p:cNvPr id="1536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57400"/>
                        <a:ext cx="33528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1044"/>
          <p:cNvSpPr txBox="1">
            <a:spLocks noChangeArrowheads="1"/>
          </p:cNvSpPr>
          <p:nvPr/>
        </p:nvSpPr>
        <p:spPr bwMode="auto">
          <a:xfrm>
            <a:off x="2286000" y="4876801"/>
            <a:ext cx="5791200" cy="145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sz="2000" b="1" dirty="0">
                <a:latin typeface="Gill Sans MT" pitchFamily="34" charset="0"/>
              </a:rPr>
              <a:t>Limitations</a:t>
            </a:r>
            <a:r>
              <a:rPr lang="en-US" sz="2000" dirty="0">
                <a:latin typeface="Gill Sans MT" pitchFamily="34" charset="0"/>
              </a:rPr>
              <a:t>:</a:t>
            </a:r>
          </a:p>
          <a:p>
            <a:pPr eaLnBrk="1" hangingPunct="1">
              <a:spcBef>
                <a:spcPct val="10000"/>
              </a:spcBef>
              <a:buFontTx/>
              <a:buAutoNum type="arabicPeriod"/>
            </a:pPr>
            <a:r>
              <a:rPr lang="en-US" dirty="0">
                <a:latin typeface="Gill Sans MT" pitchFamily="34" charset="0"/>
              </a:rPr>
              <a:t>Different significance cutoffs may lead to conflicting results</a:t>
            </a:r>
            <a:endParaRPr lang="en-US" sz="1000" dirty="0">
              <a:latin typeface="Gill Sans MT" pitchFamily="34" charset="0"/>
            </a:endParaRPr>
          </a:p>
          <a:p>
            <a:pPr eaLnBrk="1" hangingPunct="1">
              <a:spcBef>
                <a:spcPct val="10000"/>
              </a:spcBef>
              <a:buFontTx/>
              <a:buAutoNum type="arabicPeriod"/>
            </a:pPr>
            <a:r>
              <a:rPr lang="en-US" dirty="0">
                <a:latin typeface="Gill Sans MT" pitchFamily="34" charset="0"/>
              </a:rPr>
              <a:t>Loss of information due to discretizing the data</a:t>
            </a:r>
          </a:p>
          <a:p>
            <a:pPr eaLnBrk="1" hangingPunct="1">
              <a:spcBef>
                <a:spcPct val="10000"/>
              </a:spcBef>
              <a:buFontTx/>
              <a:buAutoNum type="arabicPeriod"/>
            </a:pPr>
            <a:endParaRPr lang="en-US" sz="1000" dirty="0">
              <a:latin typeface="Gill Sans MT" pitchFamily="34" charset="0"/>
            </a:endParaRPr>
          </a:p>
        </p:txBody>
      </p:sp>
      <p:sp>
        <p:nvSpPr>
          <p:cNvPr id="15365" name="Text Box 1047"/>
          <p:cNvSpPr txBox="1">
            <a:spLocks noChangeArrowheads="1"/>
          </p:cNvSpPr>
          <p:nvPr/>
        </p:nvSpPr>
        <p:spPr bwMode="auto">
          <a:xfrm>
            <a:off x="2209800" y="3352800"/>
            <a:ext cx="5562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sz="2000" b="1">
                <a:latin typeface="Gill Sans MT" pitchFamily="34" charset="0"/>
              </a:rPr>
              <a:t>Strengths</a:t>
            </a:r>
            <a:r>
              <a:rPr lang="en-US" sz="2000">
                <a:latin typeface="Gill Sans MT" pitchFamily="34" charset="0"/>
              </a:rPr>
              <a:t>:</a:t>
            </a:r>
          </a:p>
          <a:p>
            <a:pPr eaLnBrk="1" hangingPunct="1">
              <a:spcBef>
                <a:spcPct val="10000"/>
              </a:spcBef>
              <a:buFontTx/>
              <a:buAutoNum type="arabicPeriod"/>
            </a:pPr>
            <a:r>
              <a:rPr lang="en-US">
                <a:latin typeface="Gill Sans MT" pitchFamily="34" charset="0"/>
              </a:rPr>
              <a:t>Computationally efficient</a:t>
            </a:r>
          </a:p>
          <a:p>
            <a:pPr eaLnBrk="1" hangingPunct="1">
              <a:spcBef>
                <a:spcPct val="10000"/>
              </a:spcBef>
              <a:buFontTx/>
              <a:buAutoNum type="arabicPeriod"/>
            </a:pPr>
            <a:r>
              <a:rPr lang="en-US">
                <a:latin typeface="Gill Sans MT" pitchFamily="34" charset="0"/>
              </a:rPr>
              <a:t>Intuitive interpretation</a:t>
            </a:r>
          </a:p>
          <a:p>
            <a:pPr eaLnBrk="1" hangingPunct="1">
              <a:spcBef>
                <a:spcPct val="10000"/>
              </a:spcBef>
              <a:buFontTx/>
              <a:buAutoNum type="arabicPeriod"/>
            </a:pPr>
            <a:r>
              <a:rPr lang="en-US">
                <a:latin typeface="Gill Sans MT" pitchFamily="34" charset="0"/>
              </a:rPr>
              <a:t>All you need is gene list to perform test</a:t>
            </a:r>
          </a:p>
        </p:txBody>
      </p:sp>
      <p:graphicFrame>
        <p:nvGraphicFramePr>
          <p:cNvPr id="6" name="Group 1027"/>
          <p:cNvGraphicFramePr>
            <a:graphicFrameLocks noGrp="1"/>
          </p:cNvGraphicFramePr>
          <p:nvPr/>
        </p:nvGraphicFramePr>
        <p:xfrm>
          <a:off x="7848602" y="2286000"/>
          <a:ext cx="1704975" cy="1724180"/>
        </p:xfrm>
        <a:graphic>
          <a:graphicData uri="http://schemas.openxmlformats.org/drawingml/2006/table">
            <a:tbl>
              <a:tblPr/>
              <a:tblGrid>
                <a:gridCol w="85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78" name="Text Box 1040"/>
          <p:cNvSpPr txBox="1">
            <a:spLocks noChangeArrowheads="1"/>
          </p:cNvSpPr>
          <p:nvPr/>
        </p:nvSpPr>
        <p:spPr bwMode="auto">
          <a:xfrm>
            <a:off x="7696200" y="182880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# signif</a:t>
            </a:r>
          </a:p>
        </p:txBody>
      </p:sp>
      <p:sp>
        <p:nvSpPr>
          <p:cNvPr id="15379" name="Text Box 1041"/>
          <p:cNvSpPr txBox="1">
            <a:spLocks noChangeArrowheads="1"/>
          </p:cNvSpPr>
          <p:nvPr/>
        </p:nvSpPr>
        <p:spPr bwMode="auto">
          <a:xfrm>
            <a:off x="8610600" y="18288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# not signif</a:t>
            </a:r>
          </a:p>
        </p:txBody>
      </p:sp>
      <p:sp>
        <p:nvSpPr>
          <p:cNvPr id="15380" name="Text Box 1042"/>
          <p:cNvSpPr txBox="1">
            <a:spLocks noChangeArrowheads="1"/>
          </p:cNvSpPr>
          <p:nvPr/>
        </p:nvSpPr>
        <p:spPr bwMode="auto">
          <a:xfrm>
            <a:off x="6858000" y="2362203"/>
            <a:ext cx="99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# in category</a:t>
            </a:r>
          </a:p>
        </p:txBody>
      </p:sp>
      <p:sp>
        <p:nvSpPr>
          <p:cNvPr id="15381" name="Text Box 1043"/>
          <p:cNvSpPr txBox="1">
            <a:spLocks noChangeArrowheads="1"/>
          </p:cNvSpPr>
          <p:nvPr/>
        </p:nvSpPr>
        <p:spPr bwMode="auto">
          <a:xfrm>
            <a:off x="6781800" y="3200403"/>
            <a:ext cx="106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# not in category</a:t>
            </a:r>
          </a:p>
        </p:txBody>
      </p:sp>
      <p:sp>
        <p:nvSpPr>
          <p:cNvPr id="15382" name="TextBox 10"/>
          <p:cNvSpPr txBox="1">
            <a:spLocks noChangeArrowheads="1"/>
          </p:cNvSpPr>
          <p:nvPr/>
        </p:nvSpPr>
        <p:spPr bwMode="auto">
          <a:xfrm>
            <a:off x="2438400" y="1295403"/>
            <a:ext cx="396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latin typeface="Gill Sans MT" pitchFamily="34" charset="0"/>
              </a:rPr>
              <a:t>Uses hypergeometric distribution to calculate probability: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AA164-6B4C-4031-A060-386752E5DC8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6332538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Several online tools use this or a similar test, including DAVID.</a:t>
            </a:r>
          </a:p>
        </p:txBody>
      </p:sp>
    </p:spTree>
    <p:extLst>
      <p:ext uri="{BB962C8B-B14F-4D97-AF65-F5344CB8AC3E}">
        <p14:creationId xmlns:p14="http://schemas.microsoft.com/office/powerpoint/2010/main" val="942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4130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Adjust the resulting p-values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We often test hundreds or thousands of gene sets. So, just like with gene expression analysis, we need to adjust the p-values for multiple testing</a:t>
            </a:r>
          </a:p>
          <a:p>
            <a:pPr eaLnBrk="1" hangingPunct="1"/>
            <a:r>
              <a:rPr lang="en-US" sz="2400" dirty="0"/>
              <a:t>A p-value&lt;0.05 cutoff will result in too many false positives.</a:t>
            </a:r>
          </a:p>
          <a:p>
            <a:pPr eaLnBrk="1" hangingPunct="1"/>
            <a:r>
              <a:rPr lang="en-US" sz="2400" dirty="0"/>
              <a:t>False discovery rate (FDR)</a:t>
            </a:r>
          </a:p>
          <a:p>
            <a:pPr lvl="1" eaLnBrk="1" hangingPunct="1"/>
            <a:r>
              <a:rPr lang="en-US" sz="2400" dirty="0" err="1"/>
              <a:t>Benjamini</a:t>
            </a:r>
            <a:r>
              <a:rPr lang="en-US" sz="2400" dirty="0"/>
              <a:t> &amp; Hochberg’s FDR</a:t>
            </a:r>
          </a:p>
          <a:p>
            <a:pPr lvl="1" eaLnBrk="1" hangingPunct="1"/>
            <a:r>
              <a:rPr lang="en-US" sz="2400" dirty="0"/>
              <a:t>Permutations (e.g., GSEA)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AA164-6B4C-4031-A060-386752E5DC8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8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41300"/>
            <a:ext cx="10972800" cy="1143000"/>
          </a:xfrm>
        </p:spPr>
        <p:txBody>
          <a:bodyPr/>
          <a:lstStyle/>
          <a:p>
            <a:r>
              <a:rPr lang="en-US" dirty="0"/>
              <a:t>Decisions to make when inputting a list of 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7620000" cy="4648200"/>
          </a:xfrm>
        </p:spPr>
        <p:txBody>
          <a:bodyPr>
            <a:normAutofit/>
          </a:bodyPr>
          <a:lstStyle/>
          <a:p>
            <a:r>
              <a:rPr lang="en-US" sz="2800" dirty="0"/>
              <a:t>Choosing the gene list to input</a:t>
            </a:r>
          </a:p>
          <a:p>
            <a:pPr marL="745236" lvl="1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Can use a combination of p-value and fold change</a:t>
            </a:r>
          </a:p>
          <a:p>
            <a:pPr marL="745236" lvl="1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Generally, a relaxed cutoff is better, but depends on power of experiment</a:t>
            </a:r>
          </a:p>
          <a:p>
            <a:pPr marL="745236" lvl="1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Generally ~150-800 genes works best (too few genes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200" dirty="0"/>
              <a:t> not enough statistical power; too many genes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200" dirty="0"/>
              <a:t> signal becomes diffuse)</a:t>
            </a:r>
          </a:p>
          <a:p>
            <a:r>
              <a:rPr lang="en-US" sz="2800" dirty="0"/>
              <a:t>Up-regulated, down-regulated, or both?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200" dirty="0"/>
              <a:t>Depends on the dataset as to what works best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200" dirty="0"/>
              <a:t>Probably want to test up- and down-regulated genes separately, and also test a combined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AA164-6B4C-4031-A060-386752E5DC8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726734"/>
            <a:ext cx="28956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99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Tools for enrichment testing for deep sequencing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ChIP-seq</a:t>
            </a:r>
            <a:endParaRPr lang="en-US" sz="2800" dirty="0"/>
          </a:p>
          <a:p>
            <a:pPr lvl="1"/>
            <a:r>
              <a:rPr lang="en-US" sz="2400" dirty="0" err="1"/>
              <a:t>ChIP</a:t>
            </a:r>
            <a:r>
              <a:rPr lang="en-US" sz="2400" dirty="0"/>
              <a:t>-Enrich – for datasets with sharp peaks</a:t>
            </a:r>
          </a:p>
          <a:p>
            <a:pPr lvl="1"/>
            <a:r>
              <a:rPr lang="en-US" sz="2400" dirty="0"/>
              <a:t>Broad-Enrich – for broad genomic regions</a:t>
            </a:r>
          </a:p>
          <a:p>
            <a:pPr lvl="1"/>
            <a:r>
              <a:rPr lang="en-US" sz="2400" dirty="0"/>
              <a:t>Seq2pathway- new R/Bioconductor package</a:t>
            </a:r>
          </a:p>
          <a:p>
            <a:pPr lvl="1"/>
            <a:r>
              <a:rPr lang="en-US" sz="2400" dirty="0"/>
              <a:t>Genomic Regions Enrichment of Annotations Tool (GREAT) – (Warning: has very inflated type 1 error)</a:t>
            </a:r>
          </a:p>
          <a:p>
            <a:r>
              <a:rPr lang="en-US" sz="2800" dirty="0"/>
              <a:t>RNA-</a:t>
            </a:r>
            <a:r>
              <a:rPr lang="en-US" sz="2800" dirty="0" err="1"/>
              <a:t>seq</a:t>
            </a:r>
            <a:endParaRPr lang="en-US" sz="2800" dirty="0"/>
          </a:p>
          <a:p>
            <a:pPr lvl="1"/>
            <a:r>
              <a:rPr lang="en-US" sz="2400" dirty="0" err="1"/>
              <a:t>GOseq</a:t>
            </a:r>
            <a:endParaRPr lang="en-US" sz="2400" dirty="0"/>
          </a:p>
          <a:p>
            <a:pPr lvl="1"/>
            <a:r>
              <a:rPr lang="en-US" sz="2400" dirty="0"/>
              <a:t>DAVID – still works relatively well, even though developed for microarray data</a:t>
            </a:r>
          </a:p>
          <a:p>
            <a:pPr lvl="1"/>
            <a:r>
              <a:rPr lang="en-US" sz="2400" dirty="0"/>
              <a:t>RNA-Enrich (on </a:t>
            </a:r>
            <a:r>
              <a:rPr lang="en-US" sz="2400" dirty="0" err="1"/>
              <a:t>LRpath</a:t>
            </a:r>
            <a:r>
              <a:rPr lang="en-US" sz="2400" dirty="0"/>
              <a:t> website)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AA164-6B4C-4031-A060-386752E5DC8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5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192B7C-12DD-4876-B51E-B4EC77AA4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how to determine whether a particular pathway or set of genes that an observation affects is significant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9661DA-15C7-4C20-B2BC-12D9C5E8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47526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Functional Enrichment Testing</a:t>
            </a:r>
            <a:br>
              <a:rPr lang="en-US" dirty="0"/>
            </a:br>
            <a:r>
              <a:rPr lang="en-US" sz="2800" dirty="0"/>
              <a:t>(also called Gene Set Enrichment Testing)</a:t>
            </a:r>
            <a:endParaRPr lang="en-US" dirty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1981202" y="1981200"/>
            <a:ext cx="7497763" cy="40386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i="1" dirty="0"/>
              <a:t>What pathways or biological processes were affected in my experiment?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dirty="0"/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/>
              <a:t>What biologically related sets of genes are enriched with differential expression/binding from my 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/microarray/</a:t>
            </a:r>
            <a:r>
              <a:rPr lang="en-US" dirty="0" err="1"/>
              <a:t>ChIP-seq</a:t>
            </a:r>
            <a:r>
              <a:rPr lang="en-US" dirty="0"/>
              <a:t> 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/>
              <a:t>experiment?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i="1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AA164-6B4C-4031-A060-386752E5DC8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5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212915"/>
            <a:ext cx="7620000" cy="1143000"/>
          </a:xfrm>
        </p:spPr>
        <p:txBody>
          <a:bodyPr/>
          <a:lstStyle/>
          <a:p>
            <a:r>
              <a:rPr lang="en-US" sz="3800" dirty="0"/>
              <a:t>Dozens of programs for functional enrichment testing…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AA164-6B4C-4031-A060-386752E5DC8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2" y="2311297"/>
            <a:ext cx="17494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6625" y="166370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GSEA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65289"/>
            <a:ext cx="28956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david.abcc.ncifcrf.gov/helps/2D_Introduction_files/annotation_clustering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8" t="20005"/>
          <a:stretch/>
        </p:blipFill>
        <p:spPr bwMode="auto">
          <a:xfrm>
            <a:off x="4000500" y="2145640"/>
            <a:ext cx="2824162" cy="187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88" t="15714" r="20930" b="65497"/>
          <a:stretch/>
        </p:blipFill>
        <p:spPr bwMode="auto">
          <a:xfrm>
            <a:off x="1828800" y="4191000"/>
            <a:ext cx="4343400" cy="1263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1713588"/>
            <a:ext cx="2495809" cy="648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614" y="2648403"/>
            <a:ext cx="2494644" cy="1771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62400" y="1663700"/>
            <a:ext cx="2895600" cy="2359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1615122"/>
            <a:ext cx="1444626" cy="76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43" y="5705428"/>
            <a:ext cx="4495800" cy="674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614925" y="5454672"/>
            <a:ext cx="26814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chemeClr val="accent5">
                    <a:lumMod val="50000"/>
                  </a:schemeClr>
                </a:solidFill>
              </a:rPr>
              <a:t>SeqGSEA</a:t>
            </a:r>
            <a:endParaRPr lang="en-US" sz="22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200" b="1" dirty="0" err="1">
                <a:solidFill>
                  <a:schemeClr val="accent5">
                    <a:lumMod val="50000"/>
                  </a:schemeClr>
                </a:solidFill>
              </a:rPr>
              <a:t>GOseq</a:t>
            </a:r>
            <a:endParaRPr lang="en-US" sz="22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…and many more</a:t>
            </a: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59" y="4724403"/>
            <a:ext cx="1890543" cy="51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67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475" y="170631"/>
            <a:ext cx="7499350" cy="868363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Gene Set Types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7702550" y="1524000"/>
            <a:ext cx="1371600" cy="838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Gene Ontology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9627182" y="1339031"/>
            <a:ext cx="2209800" cy="92392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 biological process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 molecular function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 cellular component</a:t>
            </a:r>
          </a:p>
        </p:txBody>
      </p:sp>
      <p:cxnSp>
        <p:nvCxnSpPr>
          <p:cNvPr id="17" name="Straight Arrow Connector 16"/>
          <p:cNvCxnSpPr>
            <a:cxnSpLocks/>
            <a:stCxn id="13" idx="1"/>
            <a:endCxn id="4" idx="4"/>
          </p:cNvCxnSpPr>
          <p:nvPr/>
        </p:nvCxnSpPr>
        <p:spPr bwMode="auto">
          <a:xfrm flipH="1">
            <a:off x="9074150" y="1800994"/>
            <a:ext cx="553032" cy="14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41"/>
          <p:cNvGrpSpPr>
            <a:grpSpLocks/>
          </p:cNvGrpSpPr>
          <p:nvPr/>
        </p:nvGrpSpPr>
        <p:grpSpPr bwMode="auto">
          <a:xfrm>
            <a:off x="2286001" y="1600200"/>
            <a:ext cx="3359150" cy="1447800"/>
            <a:chOff x="1212464" y="1600200"/>
            <a:chExt cx="3359536" cy="1447800"/>
          </a:xfrm>
        </p:grpSpPr>
        <p:sp>
          <p:nvSpPr>
            <p:cNvPr id="5" name="Flowchart: Magnetic Disk 4"/>
            <p:cNvSpPr/>
            <p:nvPr/>
          </p:nvSpPr>
          <p:spPr>
            <a:xfrm>
              <a:off x="2285737" y="1600200"/>
              <a:ext cx="1371758" cy="838200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2"/>
                  </a:solidFill>
                </a:rPr>
                <a:t>KEGG</a:t>
              </a: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3200242" y="2209800"/>
              <a:ext cx="1371758" cy="838200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2"/>
                  </a:solidFill>
                </a:rPr>
                <a:t>Biocarta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1447441" y="2209800"/>
              <a:ext cx="1371758" cy="838200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2"/>
                  </a:solidFill>
                </a:rPr>
                <a:t>Panther</a:t>
              </a:r>
            </a:p>
          </p:txBody>
        </p:sp>
        <p:sp>
          <p:nvSpPr>
            <p:cNvPr id="73757" name="TextBox 25"/>
            <p:cNvSpPr txBox="1">
              <a:spLocks noChangeArrowheads="1"/>
            </p:cNvSpPr>
            <p:nvPr/>
          </p:nvSpPr>
          <p:spPr bwMode="auto">
            <a:xfrm rot="-2141038">
              <a:off x="1212464" y="1692517"/>
              <a:ext cx="1219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Gill Sans MT" pitchFamily="34" charset="0"/>
                </a:rPr>
                <a:t>pathways</a:t>
              </a:r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4132265" y="3581400"/>
            <a:ext cx="2579687" cy="1676400"/>
            <a:chOff x="3059383" y="3581399"/>
            <a:chExt cx="2579416" cy="1676400"/>
          </a:xfrm>
        </p:grpSpPr>
        <p:sp>
          <p:nvSpPr>
            <p:cNvPr id="11" name="Flowchart: Magnetic Disk 10"/>
            <p:cNvSpPr/>
            <p:nvPr/>
          </p:nvSpPr>
          <p:spPr>
            <a:xfrm>
              <a:off x="4038767" y="3581399"/>
              <a:ext cx="1600032" cy="914400"/>
            </a:xfrm>
            <a:prstGeom prst="flowChartMagneticDisk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2"/>
                  </a:solidFill>
                </a:rPr>
                <a:t>Differential expression lists</a:t>
              </a: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3505423" y="4419599"/>
              <a:ext cx="1447648" cy="838200"/>
            </a:xfrm>
            <a:prstGeom prst="flowChartMagneticDisk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2"/>
                  </a:solidFill>
                </a:rPr>
                <a:t>Private experimental</a:t>
              </a:r>
            </a:p>
          </p:txBody>
        </p:sp>
        <p:sp>
          <p:nvSpPr>
            <p:cNvPr id="73753" name="TextBox 32"/>
            <p:cNvSpPr txBox="1">
              <a:spLocks noChangeArrowheads="1"/>
            </p:cNvSpPr>
            <p:nvPr/>
          </p:nvSpPr>
          <p:spPr bwMode="auto">
            <a:xfrm rot="-2329008">
              <a:off x="3059383" y="3900735"/>
              <a:ext cx="16352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Gill Sans MT" pitchFamily="34" charset="0"/>
                </a:rPr>
                <a:t>Experimental</a:t>
              </a:r>
            </a:p>
          </p:txBody>
        </p:sp>
      </p:grpSp>
      <p:grpSp>
        <p:nvGrpSpPr>
          <p:cNvPr id="18" name="Group 42"/>
          <p:cNvGrpSpPr>
            <a:grpSpLocks/>
          </p:cNvGrpSpPr>
          <p:nvPr/>
        </p:nvGrpSpPr>
        <p:grpSpPr bwMode="auto">
          <a:xfrm>
            <a:off x="6407150" y="2667000"/>
            <a:ext cx="3276600" cy="1981200"/>
            <a:chOff x="5334000" y="2667000"/>
            <a:chExt cx="3276600" cy="1981200"/>
          </a:xfrm>
        </p:grpSpPr>
        <p:sp>
          <p:nvSpPr>
            <p:cNvPr id="9" name="Flowchart: Magnetic Disk 8"/>
            <p:cNvSpPr/>
            <p:nvPr/>
          </p:nvSpPr>
          <p:spPr>
            <a:xfrm>
              <a:off x="5334000" y="2667000"/>
              <a:ext cx="1371600" cy="838200"/>
            </a:xfrm>
            <a:prstGeom prst="flowChartMagneticDisk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2"/>
                  </a:solidFill>
                </a:rPr>
                <a:t>miRNA</a:t>
              </a:r>
              <a:r>
                <a:rPr lang="en-US" dirty="0">
                  <a:solidFill>
                    <a:schemeClr val="tx2"/>
                  </a:solidFill>
                </a:rPr>
                <a:t> target sets</a:t>
              </a:r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6553200" y="3048000"/>
              <a:ext cx="1447800" cy="838200"/>
            </a:xfrm>
            <a:prstGeom prst="flowChartMagneticDisk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2"/>
                  </a:solidFill>
                </a:rPr>
                <a:t>Transcription factor targets</a:t>
              </a:r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7239000" y="3810000"/>
              <a:ext cx="1371600" cy="838200"/>
            </a:xfrm>
            <a:prstGeom prst="flowChartMagneticDisk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2"/>
                  </a:solidFill>
                </a:rPr>
                <a:t>Drug target lists</a:t>
              </a:r>
            </a:p>
          </p:txBody>
        </p:sp>
        <p:sp>
          <p:nvSpPr>
            <p:cNvPr id="73750" name="TextBox 33"/>
            <p:cNvSpPr txBox="1">
              <a:spLocks noChangeArrowheads="1"/>
            </p:cNvSpPr>
            <p:nvPr/>
          </p:nvSpPr>
          <p:spPr bwMode="auto">
            <a:xfrm rot="1702553">
              <a:off x="6034319" y="3772727"/>
              <a:ext cx="1219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Gill Sans MT" pitchFamily="34" charset="0"/>
                </a:rPr>
                <a:t>targets</a:t>
              </a:r>
            </a:p>
          </p:txBody>
        </p:sp>
      </p:grpSp>
      <p:sp>
        <p:nvSpPr>
          <p:cNvPr id="73736" name="TextBox 37"/>
          <p:cNvSpPr txBox="1">
            <a:spLocks noChangeArrowheads="1"/>
          </p:cNvSpPr>
          <p:nvPr/>
        </p:nvSpPr>
        <p:spPr bwMode="auto">
          <a:xfrm>
            <a:off x="2139950" y="63246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latin typeface="Gill Sans MT" pitchFamily="34" charset="0"/>
              </a:rPr>
              <a:t>&gt;21,000 concepts/gene sets total</a:t>
            </a:r>
          </a:p>
        </p:txBody>
      </p:sp>
      <p:grpSp>
        <p:nvGrpSpPr>
          <p:cNvPr id="19" name="Group 45"/>
          <p:cNvGrpSpPr>
            <a:grpSpLocks/>
          </p:cNvGrpSpPr>
          <p:nvPr/>
        </p:nvGrpSpPr>
        <p:grpSpPr bwMode="auto">
          <a:xfrm>
            <a:off x="2057401" y="1219200"/>
            <a:ext cx="7245350" cy="5105400"/>
            <a:chOff x="983864" y="1219200"/>
            <a:chExt cx="7245736" cy="5105400"/>
          </a:xfrm>
        </p:grpSpPr>
        <p:sp>
          <p:nvSpPr>
            <p:cNvPr id="8" name="Flowchart: Magnetic Disk 7"/>
            <p:cNvSpPr/>
            <p:nvPr/>
          </p:nvSpPr>
          <p:spPr>
            <a:xfrm>
              <a:off x="1599847" y="3657600"/>
              <a:ext cx="1371673" cy="838200"/>
            </a:xfrm>
            <a:prstGeom prst="flowChartMagneticDisk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2"/>
                  </a:solidFill>
                </a:rPr>
                <a:t>MeSH</a:t>
              </a:r>
              <a:r>
                <a:rPr lang="en-US" dirty="0">
                  <a:solidFill>
                    <a:schemeClr val="tx2"/>
                  </a:solidFill>
                </a:rPr>
                <a:t> terms</a:t>
              </a:r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4495601" y="5562600"/>
              <a:ext cx="1371673" cy="762000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2"/>
                  </a:solidFill>
                </a:rPr>
                <a:t>Cytoband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1295031" y="5105400"/>
              <a:ext cx="1524081" cy="83820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anchor="ctr"/>
            <a:lstStyle/>
            <a:p>
              <a:pPr algn="ctr">
                <a:lnSpc>
                  <a:spcPts val="2000"/>
                </a:lnSpc>
                <a:defRPr/>
              </a:pPr>
              <a:r>
                <a:rPr lang="en-US" dirty="0">
                  <a:solidFill>
                    <a:schemeClr val="tx2"/>
                  </a:solidFill>
                </a:rPr>
                <a:t>Protein domain family</a:t>
              </a:r>
            </a:p>
          </p:txBody>
        </p:sp>
        <p:sp>
          <p:nvSpPr>
            <p:cNvPr id="73741" name="TextBox 21"/>
            <p:cNvSpPr txBox="1">
              <a:spLocks noChangeArrowheads="1"/>
            </p:cNvSpPr>
            <p:nvPr/>
          </p:nvSpPr>
          <p:spPr bwMode="auto">
            <a:xfrm rot="-821544">
              <a:off x="1099685" y="4961738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Gill Sans MT" pitchFamily="34" charset="0"/>
                </a:rPr>
                <a:t>Pfam</a:t>
              </a:r>
            </a:p>
          </p:txBody>
        </p:sp>
        <p:sp>
          <p:nvSpPr>
            <p:cNvPr id="73742" name="TextBox 31"/>
            <p:cNvSpPr txBox="1">
              <a:spLocks noChangeArrowheads="1"/>
            </p:cNvSpPr>
            <p:nvPr/>
          </p:nvSpPr>
          <p:spPr bwMode="auto">
            <a:xfrm rot="-2141038">
              <a:off x="983864" y="3673716"/>
              <a:ext cx="1219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Gill Sans MT" pitchFamily="34" charset="0"/>
                </a:rPr>
                <a:t>Literature</a:t>
              </a:r>
            </a:p>
          </p:txBody>
        </p:sp>
        <p:sp>
          <p:nvSpPr>
            <p:cNvPr id="35" name="Flowchart: Magnetic Disk 34"/>
            <p:cNvSpPr/>
            <p:nvPr/>
          </p:nvSpPr>
          <p:spPr>
            <a:xfrm>
              <a:off x="4648009" y="1219200"/>
              <a:ext cx="1447877" cy="838200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2"/>
                  </a:solidFill>
                </a:rPr>
                <a:t>MiMI</a:t>
              </a:r>
              <a:r>
                <a:rPr lang="en-US" dirty="0">
                  <a:solidFill>
                    <a:schemeClr val="tx2"/>
                  </a:solidFill>
                </a:rPr>
                <a:t> protein interactions</a:t>
              </a:r>
            </a:p>
          </p:txBody>
        </p:sp>
        <p:sp>
          <p:nvSpPr>
            <p:cNvPr id="36" name="Flowchart: Magnetic Disk 35"/>
            <p:cNvSpPr/>
            <p:nvPr/>
          </p:nvSpPr>
          <p:spPr>
            <a:xfrm>
              <a:off x="5714866" y="4648200"/>
              <a:ext cx="1371673" cy="838200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2"/>
                  </a:solidFill>
                </a:rPr>
                <a:t>OMIM</a:t>
              </a:r>
            </a:p>
          </p:txBody>
        </p:sp>
        <p:sp>
          <p:nvSpPr>
            <p:cNvPr id="73745" name="TextBox 36"/>
            <p:cNvSpPr txBox="1">
              <a:spLocks noChangeArrowheads="1"/>
            </p:cNvSpPr>
            <p:nvPr/>
          </p:nvSpPr>
          <p:spPr bwMode="auto">
            <a:xfrm rot="1702553">
              <a:off x="6491518" y="4763327"/>
              <a:ext cx="1219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Gill Sans MT" pitchFamily="34" charset="0"/>
                </a:rPr>
                <a:t>Disease</a:t>
              </a:r>
            </a:p>
          </p:txBody>
        </p:sp>
        <p:sp>
          <p:nvSpPr>
            <p:cNvPr id="41" name="Flowchart: Magnetic Disk 40"/>
            <p:cNvSpPr/>
            <p:nvPr/>
          </p:nvSpPr>
          <p:spPr>
            <a:xfrm>
              <a:off x="6857927" y="5562600"/>
              <a:ext cx="1371673" cy="762000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2"/>
                  </a:solidFill>
                </a:rPr>
                <a:t>Metabolite</a:t>
              </a:r>
            </a:p>
          </p:txBody>
        </p:sp>
      </p:grp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AA164-6B4C-4031-A060-386752E5DC8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5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4A0194-C0E8-4227-8628-216121D6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Provides a </a:t>
            </a:r>
            <a:r>
              <a:rPr lang="en-US" i="1" dirty="0"/>
              <a:t>vocabulary</a:t>
            </a:r>
            <a:r>
              <a:rPr lang="en-US" dirty="0"/>
              <a:t> of various gene features that are directly observable</a:t>
            </a:r>
          </a:p>
          <a:p>
            <a:r>
              <a:rPr lang="en-US" dirty="0"/>
              <a:t>Consists of three domains:</a:t>
            </a:r>
          </a:p>
          <a:p>
            <a:pPr lvl="1"/>
            <a:r>
              <a:rPr lang="en-US" dirty="0"/>
              <a:t>Cellular component: aspects of the cell itself including environment</a:t>
            </a:r>
          </a:p>
          <a:p>
            <a:pPr lvl="1"/>
            <a:r>
              <a:rPr lang="en-US" dirty="0"/>
              <a:t>Molecular function: what the gene does at the molecular level (e.g. exonuclease)</a:t>
            </a:r>
          </a:p>
          <a:p>
            <a:pPr lvl="1"/>
            <a:r>
              <a:rPr lang="en-US" dirty="0"/>
              <a:t>Biological process: a specific objective of a gene (e.g. DNA repair)</a:t>
            </a:r>
          </a:p>
          <a:p>
            <a:r>
              <a:rPr lang="en-US" dirty="0"/>
              <a:t>A typical gene set enrichment analysis would seek to identify whether any observed sets of differential genes between2 states were enriched for any annotations within these domains</a:t>
            </a:r>
          </a:p>
          <a:p>
            <a:pPr lvl="1"/>
            <a:r>
              <a:rPr lang="en-US" dirty="0"/>
              <a:t>For example, applying ENU to mice might shown show an enrichment in DNA repair genes as those might be expected to be upregulated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544D76-A840-4195-B55A-66A80D7F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Ontologies (GO)</a:t>
            </a:r>
          </a:p>
        </p:txBody>
      </p:sp>
    </p:spTree>
    <p:extLst>
      <p:ext uri="{BB962C8B-B14F-4D97-AF65-F5344CB8AC3E}">
        <p14:creationId xmlns:p14="http://schemas.microsoft.com/office/powerpoint/2010/main" val="305891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CF761C-5022-4BA5-8C94-44BCEC4A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410200" cy="4525963"/>
          </a:xfrm>
        </p:spPr>
        <p:txBody>
          <a:bodyPr/>
          <a:lstStyle/>
          <a:p>
            <a:r>
              <a:rPr lang="en-US" dirty="0"/>
              <a:t>GO terms are organized as a directed acyclic graph</a:t>
            </a:r>
          </a:p>
          <a:p>
            <a:r>
              <a:rPr lang="en-US" dirty="0"/>
              <a:t>Each term has defined relationships with other terms in the same or, sometimes, another domain</a:t>
            </a:r>
          </a:p>
          <a:p>
            <a:r>
              <a:rPr lang="en-US" dirty="0"/>
              <a:t>Is species neutral; can be used across the tree of life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14F6B3-88D4-4249-9FCD-A5360161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Graph</a:t>
            </a:r>
          </a:p>
        </p:txBody>
      </p:sp>
      <p:pic>
        <p:nvPicPr>
          <p:cNvPr id="3074" name="Picture 2" descr="link description">
            <a:extLst>
              <a:ext uri="{FF2B5EF4-FFF2-40B4-BE49-F238E27FC236}">
                <a16:creationId xmlns:a16="http://schemas.microsoft.com/office/drawing/2014/main" id="{5EB3812A-AFE3-4A7F-92BD-D7065E463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00203"/>
            <a:ext cx="4127367" cy="432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1F3481-0ECC-4981-B402-C50C0B8C8448}"/>
              </a:ext>
            </a:extLst>
          </p:cNvPr>
          <p:cNvSpPr/>
          <p:nvPr/>
        </p:nvSpPr>
        <p:spPr>
          <a:xfrm>
            <a:off x="8479189" y="6609303"/>
            <a:ext cx="371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http://geneontology.org/docs/ontology-documentation/</a:t>
            </a:r>
          </a:p>
        </p:txBody>
      </p:sp>
    </p:spTree>
    <p:extLst>
      <p:ext uri="{BB962C8B-B14F-4D97-AF65-F5344CB8AC3E}">
        <p14:creationId xmlns:p14="http://schemas.microsoft.com/office/powerpoint/2010/main" val="383279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2" y="201849"/>
            <a:ext cx="7620000" cy="944562"/>
          </a:xfrm>
        </p:spPr>
        <p:txBody>
          <a:bodyPr/>
          <a:lstStyle/>
          <a:p>
            <a:r>
              <a:rPr lang="en-US" sz="4000" dirty="0"/>
              <a:t>Distribution of Locus Lengths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7620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Specific GO terms contain genes with shorter/longer locus lengths: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AA164-6B4C-4031-A060-386752E5DC81}" type="slidenum">
              <a:rPr lang="en-US" smtClean="0"/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5921" y="6375176"/>
            <a:ext cx="716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prstClr val="black"/>
                </a:solidFill>
              </a:rPr>
              <a:t>Taher</a:t>
            </a:r>
            <a:r>
              <a:rPr lang="en-US" sz="1200" dirty="0">
                <a:solidFill>
                  <a:prstClr val="black"/>
                </a:solidFill>
              </a:rPr>
              <a:t>, L. &amp; </a:t>
            </a:r>
            <a:r>
              <a:rPr lang="en-US" sz="1200" dirty="0" err="1">
                <a:solidFill>
                  <a:prstClr val="black"/>
                </a:solidFill>
              </a:rPr>
              <a:t>Ovcharenko</a:t>
            </a:r>
            <a:r>
              <a:rPr lang="en-US" sz="1200" dirty="0">
                <a:solidFill>
                  <a:prstClr val="black"/>
                </a:solidFill>
              </a:rPr>
              <a:t>, I. Variable locus length in the human genome leads to ascertainment bias in functional inference for non-coding </a:t>
            </a:r>
            <a:r>
              <a:rPr lang="en-US" sz="1200" dirty="0" err="1">
                <a:solidFill>
                  <a:prstClr val="black"/>
                </a:solidFill>
              </a:rPr>
              <a:t>elements.</a:t>
            </a:r>
            <a:r>
              <a:rPr lang="en-US" sz="1200" i="1" dirty="0" err="1">
                <a:solidFill>
                  <a:prstClr val="black"/>
                </a:solidFill>
              </a:rPr>
              <a:t>Bioinformatics</a:t>
            </a:r>
            <a:r>
              <a:rPr lang="en-US" sz="1200" dirty="0">
                <a:solidFill>
                  <a:prstClr val="black"/>
                </a:solidFill>
              </a:rPr>
              <a:t> </a:t>
            </a:r>
            <a:r>
              <a:rPr lang="en-US" sz="1200" b="1" dirty="0">
                <a:solidFill>
                  <a:prstClr val="black"/>
                </a:solidFill>
              </a:rPr>
              <a:t>25</a:t>
            </a:r>
            <a:r>
              <a:rPr lang="en-US" sz="1200" dirty="0">
                <a:solidFill>
                  <a:prstClr val="black"/>
                </a:solidFill>
              </a:rPr>
              <a:t>, 578-584 (2009).</a:t>
            </a:r>
          </a:p>
        </p:txBody>
      </p:sp>
      <p:grpSp>
        <p:nvGrpSpPr>
          <p:cNvPr id="10" name="Group 13"/>
          <p:cNvGrpSpPr/>
          <p:nvPr/>
        </p:nvGrpSpPr>
        <p:grpSpPr>
          <a:xfrm>
            <a:off x="3614789" y="2057400"/>
            <a:ext cx="6111380" cy="3892790"/>
            <a:chOff x="1219550" y="2145268"/>
            <a:chExt cx="6271357" cy="407825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9" t="26488" r="7199" b="10671"/>
            <a:stretch/>
          </p:blipFill>
          <p:spPr bwMode="auto">
            <a:xfrm>
              <a:off x="1593715" y="2514600"/>
              <a:ext cx="5897192" cy="3321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135081" y="2145268"/>
              <a:ext cx="4940488" cy="386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Distribution of Average Locus Length in GO Terms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25604" y="5836596"/>
              <a:ext cx="2702348" cy="386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Average Locus Length (kb)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273456" y="3986098"/>
              <a:ext cx="2271187" cy="379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Number of GO Terms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62802" y="2971802"/>
            <a:ext cx="2861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Nervous system development</a:t>
            </a:r>
          </a:p>
          <a:p>
            <a:r>
              <a:rPr lang="en-US" sz="1600" dirty="0">
                <a:solidFill>
                  <a:prstClr val="black"/>
                </a:solidFill>
              </a:rPr>
              <a:t>Regulation of cell differentiation</a:t>
            </a:r>
          </a:p>
          <a:p>
            <a:r>
              <a:rPr lang="en-US" sz="1600" dirty="0">
                <a:solidFill>
                  <a:prstClr val="black"/>
                </a:solidFill>
              </a:rPr>
              <a:t>G-protein signaling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01003" y="3833574"/>
            <a:ext cx="380998" cy="6622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8800" y="4953003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Nucleosome</a:t>
            </a:r>
          </a:p>
          <a:p>
            <a:r>
              <a:rPr lang="en-US" sz="1600" dirty="0">
                <a:solidFill>
                  <a:prstClr val="black"/>
                </a:solidFill>
              </a:rPr>
              <a:t>Electron transport</a:t>
            </a:r>
          </a:p>
          <a:p>
            <a:r>
              <a:rPr lang="en-US" sz="1600" dirty="0" err="1">
                <a:solidFill>
                  <a:prstClr val="black"/>
                </a:solidFill>
              </a:rPr>
              <a:t>rRNA</a:t>
            </a:r>
            <a:r>
              <a:rPr lang="en-US" sz="1600" dirty="0">
                <a:solidFill>
                  <a:prstClr val="black"/>
                </a:solidFill>
              </a:rPr>
              <a:t> processing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505201" y="5132960"/>
            <a:ext cx="685801" cy="2355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979495"/>
      </p:ext>
    </p:extLst>
  </p:cSld>
  <p:clrMapOvr>
    <a:masterClrMapping/>
  </p:clrMapOvr>
  <p:transition advTm="6492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B96E2D-DD8C-43A9-984B-807037E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7243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GSEA uses existing gene sets to test whether the majority of genes fall at the extremes of the set</a:t>
            </a:r>
          </a:p>
          <a:p>
            <a:pPr lvl="1"/>
            <a:r>
              <a:rPr lang="en-US" dirty="0"/>
              <a:t>Gene sets include GO, but also other sets such as </a:t>
            </a:r>
            <a:r>
              <a:rPr lang="en-US" dirty="0" err="1"/>
              <a:t>MSigDB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http://software.broadinstitute.org/gsea/msigdb/collections.jsp</a:t>
            </a:r>
            <a:endParaRPr lang="en-US" dirty="0"/>
          </a:p>
          <a:p>
            <a:r>
              <a:rPr lang="en-US" dirty="0"/>
              <a:t>In GSEA, you first rank and weigh all the genes in an individual set</a:t>
            </a:r>
          </a:p>
          <a:p>
            <a:pPr lvl="1"/>
            <a:r>
              <a:rPr lang="en-US" dirty="0"/>
              <a:t>E.g., for RNA-seq you might rank by RPKM and weigh by fold change</a:t>
            </a:r>
          </a:p>
          <a:p>
            <a:r>
              <a:rPr lang="en-US" dirty="0"/>
              <a:t>Then, from top down, you generate an enrichment score by adding (or subtracting) points based on those weights.</a:t>
            </a:r>
          </a:p>
          <a:p>
            <a:r>
              <a:rPr lang="en-US" dirty="0"/>
              <a:t>A high score at the end indicates clustering at the extremes and thus enriched for this particular gene set pathway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E518A8-A4D7-4DB3-98C8-70204010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Set Enrichment Analysis (GSEA)</a:t>
            </a:r>
          </a:p>
        </p:txBody>
      </p:sp>
    </p:spTree>
    <p:extLst>
      <p:ext uri="{BB962C8B-B14F-4D97-AF65-F5344CB8AC3E}">
        <p14:creationId xmlns:p14="http://schemas.microsoft.com/office/powerpoint/2010/main" val="1302973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ULTRA_SCORM_COURSE_ID" val="33BDD304-5ADD-4FED-B944-F1805FE82523"/>
  <p:tag name="ISPRING_CMI5_LAUNCH_METHOD" val="any window"/>
  <p:tag name="ISPRINGCLOUDFOLDERID" val="1"/>
  <p:tag name="ISPRINGONLINEFOLDERID" val="1"/>
  <p:tag name="ISPRING_SCORM_RATE_SLIDES" val="0"/>
  <p:tag name="ISPRING_CURRENT_PLAYER_ID" val="universal"/>
  <p:tag name="ISPRING_SCORM_RATE_QUIZZES" val="1"/>
  <p:tag name="ISPRING_SCORM_PASSING_SCORE" val="100.000000"/>
  <p:tag name="ISPRING_SCREEN_RECS_UPDATED" val="C:\Users\remills\Box Sync\Courses\BINF529_Winter2019\Presentations\Session_13\Phylogenetics\"/>
  <p:tag name="ISPRING_RESOURCE_FOLDER" val="C:\Users\remills\Box Sync\Courses\BINF529_Winter2019\Presentations\Session_13\Phylogenetics\"/>
  <p:tag name="ISPRING_PRESENTATION_PATH" val="C:\Users\remills\Box Sync\Courses\BINF529_Winter2019\Presentations\Session_13\Phylogenetics.pptx"/>
  <p:tag name="ISPRING_ULTRA_SCORM_COURCE_TITLE" val="Phylogenetics_13.1_20pts"/>
  <p:tag name="ISPRING_OUTPUT_FOLDER" val="[[&quot;G\bcz{37BE974A-8E82-4344-9460-44740314AC02}&quot;,&quot;C:\\Users\\remills\\Box Sync\\Courses\\BINF529_Winter2019\\SCORM\\Session_13&quot;]]"/>
  <p:tag name="ISPRING_PRESENTATION_TITLE" val="Phylogenetics_13.1_20pts"/>
  <p:tag name="ISPRING_LMS_API_VERSION" val="SCORM 2004 (4th edition)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19674</TotalTime>
  <Words>876</Words>
  <Application>Microsoft Office PowerPoint</Application>
  <PresentationFormat>Widescreen</PresentationFormat>
  <Paragraphs>159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Gill Sans MT</vt:lpstr>
      <vt:lpstr>Times New Roman</vt:lpstr>
      <vt:lpstr>Wingdings</vt:lpstr>
      <vt:lpstr>Wingdings 2</vt:lpstr>
      <vt:lpstr>Office Theme</vt:lpstr>
      <vt:lpstr>Microsoft Excel Chart</vt:lpstr>
      <vt:lpstr>Equation</vt:lpstr>
      <vt:lpstr>Gene Set Enrichment</vt:lpstr>
      <vt:lpstr>Learning Objectives</vt:lpstr>
      <vt:lpstr>Functional Enrichment Testing (also called Gene Set Enrichment Testing)</vt:lpstr>
      <vt:lpstr>Dozens of programs for functional enrichment testing…</vt:lpstr>
      <vt:lpstr>Gene Set Types</vt:lpstr>
      <vt:lpstr>Gene Ontologies (GO)</vt:lpstr>
      <vt:lpstr>GO Graph</vt:lpstr>
      <vt:lpstr>Distribution of Locus Lengths</vt:lpstr>
      <vt:lpstr>Gene Set Enrichment Analysis (GSEA)</vt:lpstr>
      <vt:lpstr>GSEA (formally)</vt:lpstr>
      <vt:lpstr>Generating a Gene List Rank</vt:lpstr>
      <vt:lpstr>GSEA at the Broad Institute</vt:lpstr>
      <vt:lpstr>Enrichment testing – an alternative approach</vt:lpstr>
      <vt:lpstr>Fisher’s exact test</vt:lpstr>
      <vt:lpstr>Adjust the resulting p-values</vt:lpstr>
      <vt:lpstr>Decisions to make when inputting a list of genes</vt:lpstr>
      <vt:lpstr>Tools for enrichment testing for deep sequencing data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Phylogenetics_13.1_20pts</dc:title>
  <dc:creator>Hislop, Shona C.</dc:creator>
  <cp:lastModifiedBy>Ryan Mills</cp:lastModifiedBy>
  <cp:revision>811</cp:revision>
  <dcterms:created xsi:type="dcterms:W3CDTF">2011-09-26T19:06:25Z</dcterms:created>
  <dcterms:modified xsi:type="dcterms:W3CDTF">2020-04-06T15:02:09Z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