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9" r:id="rId2"/>
    <p:sldId id="338" r:id="rId3"/>
    <p:sldId id="332" r:id="rId4"/>
    <p:sldId id="334" r:id="rId5"/>
    <p:sldId id="333" r:id="rId6"/>
    <p:sldId id="335" r:id="rId7"/>
    <p:sldId id="337" r:id="rId8"/>
    <p:sldId id="336" r:id="rId9"/>
    <p:sldId id="278" r:id="rId10"/>
    <p:sldId id="312" r:id="rId11"/>
    <p:sldId id="331" r:id="rId12"/>
    <p:sldId id="279" r:id="rId13"/>
    <p:sldId id="313" r:id="rId14"/>
    <p:sldId id="280" r:id="rId15"/>
    <p:sldId id="281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6" autoAdjust="0"/>
    <p:restoredTop sz="99568" autoAdjust="0"/>
  </p:normalViewPr>
  <p:slideViewPr>
    <p:cSldViewPr>
      <p:cViewPr>
        <p:scale>
          <a:sx n="90" d="100"/>
          <a:sy n="90" d="100"/>
        </p:scale>
        <p:origin x="23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67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7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4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47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5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7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Genome Variation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27392" r="-27392"/>
          <a:stretch>
            <a:fillRect/>
          </a:stretch>
        </p:blipFill>
        <p:spPr>
          <a:xfrm>
            <a:off x="1981200" y="1447801"/>
            <a:ext cx="8229600" cy="45259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Transposon Mobilization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164273" y="6618779"/>
            <a:ext cx="3048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Levin HL and Moran JV (2011) Nat Rev Genet, 12, </a:t>
            </a:r>
            <a:r>
              <a:rPr lang="en-US" sz="900" dirty="0" err="1"/>
              <a:t>pp</a:t>
            </a:r>
            <a:r>
              <a:rPr lang="en-US" sz="900" dirty="0"/>
              <a:t> 615-627</a:t>
            </a:r>
          </a:p>
        </p:txBody>
      </p:sp>
    </p:spTree>
    <p:extLst>
      <p:ext uri="{BB962C8B-B14F-4D97-AF65-F5344CB8AC3E}">
        <p14:creationId xmlns:p14="http://schemas.microsoft.com/office/powerpoint/2010/main" val="143590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A26E0D-8CDF-465C-A4E9-721E0FD6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Active human transposons have been estimated to generate about one new insertion per 10–100 live births</a:t>
            </a:r>
          </a:p>
          <a:p>
            <a:r>
              <a:rPr lang="en-US" dirty="0"/>
              <a:t>The human genome browser hosted by the University of California, Santa Cruz currently contains over 4 million annotated transposon copies belonging to at least 848 families and subfamilies of elements</a:t>
            </a:r>
          </a:p>
          <a:p>
            <a:pPr lvl="1"/>
            <a:r>
              <a:rPr lang="en-US" dirty="0"/>
              <a:t>~1 million Alu elements</a:t>
            </a:r>
          </a:p>
          <a:p>
            <a:pPr lvl="1"/>
            <a:r>
              <a:rPr lang="en-US" dirty="0"/>
              <a:t>~500,000 LINE-1 (L1) elements</a:t>
            </a:r>
          </a:p>
          <a:p>
            <a:r>
              <a:rPr lang="en-US" dirty="0"/>
              <a:t>The vast majority of human retrotransposons are inactive due to truncation of their 5’ ends during integration or accumulation of deleterious mutations over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DC354C-1F71-4FD2-8639-E9D9A0DC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Retrotransposons</a:t>
            </a:r>
          </a:p>
        </p:txBody>
      </p:sp>
    </p:spTree>
    <p:extLst>
      <p:ext uri="{BB962C8B-B14F-4D97-AF65-F5344CB8AC3E}">
        <p14:creationId xmlns:p14="http://schemas.microsoft.com/office/powerpoint/2010/main" val="340903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1981199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RepeatMasker </a:t>
            </a:r>
            <a:r>
              <a:rPr lang="en-US" dirty="0"/>
              <a:t>is a software package that identifies known repetitive and low complexity DNA sequences</a:t>
            </a:r>
          </a:p>
          <a:p>
            <a:r>
              <a:rPr lang="en-US" i="1" dirty="0"/>
              <a:t>Tandem Repeats Finder </a:t>
            </a:r>
            <a:r>
              <a:rPr lang="en-US" dirty="0"/>
              <a:t>identifies two or more adjacent, approximate copies of patterns of nucleotides</a:t>
            </a:r>
          </a:p>
          <a:p>
            <a:r>
              <a:rPr lang="en-US" dirty="0"/>
              <a:t>Reference genomes are often </a:t>
            </a:r>
            <a:r>
              <a:rPr lang="en-US" i="1" dirty="0"/>
              <a:t>masked</a:t>
            </a:r>
            <a:r>
              <a:rPr lang="en-US" dirty="0"/>
              <a:t> using these software, with repeat regions either replaced with </a:t>
            </a:r>
            <a:r>
              <a:rPr lang="en-US" i="1" dirty="0"/>
              <a:t>N</a:t>
            </a:r>
            <a:r>
              <a:rPr lang="en-US" dirty="0"/>
              <a:t>s or converted to lower case</a:t>
            </a:r>
          </a:p>
          <a:p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Repeats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5638800"/>
            <a:ext cx="4724400" cy="38100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r>
              <a:rPr lang="en-US" sz="1400" dirty="0"/>
              <a:t>RepeatMasker track on UCSC Genome Browser for Human Reference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3733800"/>
            <a:ext cx="884924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9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Mitochondrial Insertions (numts)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00200"/>
            <a:ext cx="3810000" cy="37165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447800"/>
            <a:ext cx="3124200" cy="39953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94272" y="6637789"/>
            <a:ext cx="2819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/>
              <a:t>Hazkani-Covo</a:t>
            </a:r>
            <a:r>
              <a:rPr lang="en-US" sz="900" dirty="0"/>
              <a:t> E et al (2010) </a:t>
            </a:r>
            <a:r>
              <a:rPr lang="en-US" sz="900" dirty="0" err="1"/>
              <a:t>PLoS</a:t>
            </a:r>
            <a:r>
              <a:rPr lang="en-US" sz="900" dirty="0"/>
              <a:t> Genet, 6(2), e1000834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2600" y="5511224"/>
            <a:ext cx="53393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human reference genome has ~800 numts varying in size,</a:t>
            </a:r>
            <a:br>
              <a:rPr lang="en-US" sz="1600" dirty="0"/>
            </a:br>
            <a:r>
              <a:rPr lang="en-US" sz="1600" dirty="0"/>
              <a:t>up to entire mitochondrial genome insertions!</a:t>
            </a:r>
          </a:p>
        </p:txBody>
      </p:sp>
    </p:spTree>
    <p:extLst>
      <p:ext uri="{BB962C8B-B14F-4D97-AF65-F5344CB8AC3E}">
        <p14:creationId xmlns:p14="http://schemas.microsoft.com/office/powerpoint/2010/main" val="234160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Pseudogenes are regions of DNA resembling genes but lacking protein-coding ability</a:t>
            </a:r>
          </a:p>
          <a:p>
            <a:r>
              <a:rPr lang="en-US" dirty="0"/>
              <a:t>Pseudogenes are classified as:</a:t>
            </a:r>
          </a:p>
          <a:p>
            <a:pPr lvl="1"/>
            <a:r>
              <a:rPr lang="en-US" dirty="0"/>
              <a:t>Processed, formed from the retrotransposed mRNA of a gene and therefore lacking introns and promoters</a:t>
            </a:r>
          </a:p>
          <a:p>
            <a:pPr lvl="1"/>
            <a:r>
              <a:rPr lang="en-US" dirty="0"/>
              <a:t>Duplicated, containing the full genic structure of an existing gene but having become disabled over time via mutations</a:t>
            </a:r>
          </a:p>
          <a:p>
            <a:pPr lvl="1"/>
            <a:r>
              <a:rPr lang="en-US" dirty="0"/>
              <a:t>Disabled, existing in functional form in other species but having become disabled since the last common ancestor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Pseudogenes</a:t>
            </a:r>
          </a:p>
        </p:txBody>
      </p:sp>
    </p:spTree>
    <p:extLst>
      <p:ext uri="{BB962C8B-B14F-4D97-AF65-F5344CB8AC3E}">
        <p14:creationId xmlns:p14="http://schemas.microsoft.com/office/powerpoint/2010/main" val="318248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0" y="1295400"/>
            <a:ext cx="41910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Many pseudogenes are transcribed to some extent</a:t>
            </a:r>
          </a:p>
          <a:p>
            <a:r>
              <a:rPr lang="en-US" sz="2800" dirty="0"/>
              <a:t>Expressed pseudogenes may act as decoys for regulatory elements (miRNAs), or play a more direct role in gene silencing (siRNAs)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Roles of Pseudogenes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537" t="37320" r="-15" b="1345"/>
          <a:stretch/>
        </p:blipFill>
        <p:spPr>
          <a:xfrm>
            <a:off x="2057401" y="1600200"/>
            <a:ext cx="3757157" cy="2819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070" y="6627168"/>
            <a:ext cx="35814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Modified from Poliseno et al. (2010) Nature, 465(7301), pp. 1033-1038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4495800"/>
            <a:ext cx="3429000" cy="762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400" dirty="0"/>
              <a:t>General model for endogenous miRNA decoy mechanism</a:t>
            </a:r>
          </a:p>
        </p:txBody>
      </p:sp>
    </p:spTree>
    <p:extLst>
      <p:ext uri="{BB962C8B-B14F-4D97-AF65-F5344CB8AC3E}">
        <p14:creationId xmlns:p14="http://schemas.microsoft.com/office/powerpoint/2010/main" val="118387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05E97-156B-4D7B-AFB3-8D7EA028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become familiar various characteristics of genome variation</a:t>
            </a:r>
          </a:p>
          <a:p>
            <a:r>
              <a:rPr lang="en-US" dirty="0"/>
              <a:t>To learn the different classes and features of genome variation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B12BC-40BD-4E74-9C6E-DC6A62D9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	</a:t>
            </a:r>
          </a:p>
        </p:txBody>
      </p:sp>
    </p:spTree>
    <p:extLst>
      <p:ext uri="{BB962C8B-B14F-4D97-AF65-F5344CB8AC3E}">
        <p14:creationId xmlns:p14="http://schemas.microsoft.com/office/powerpoint/2010/main" val="385752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8FEE99-C72E-4DEC-978B-8017F26D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classes of genome variation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A3AE147-6DDE-4258-A6AE-B7A7F86C7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24000"/>
            <a:ext cx="109728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Single Nucleotide Polymorphism (SNPs)</a:t>
            </a:r>
          </a:p>
          <a:p>
            <a:pPr lvl="1"/>
            <a:r>
              <a:rPr lang="en-US" dirty="0"/>
              <a:t>1bp</a:t>
            </a:r>
            <a:br>
              <a:rPr lang="en-US" dirty="0"/>
            </a:br>
            <a:endParaRPr lang="en-US" dirty="0"/>
          </a:p>
          <a:p>
            <a:r>
              <a:rPr lang="en-US" dirty="0"/>
              <a:t>Small Insertions/Deletions (INDELs)</a:t>
            </a:r>
          </a:p>
          <a:p>
            <a:pPr lvl="1"/>
            <a:r>
              <a:rPr lang="en-US" dirty="0"/>
              <a:t>1bp to 50bp </a:t>
            </a:r>
            <a:r>
              <a:rPr lang="en-US" dirty="0">
                <a:solidFill>
                  <a:srgbClr val="FF0000"/>
                </a:solidFill>
              </a:rPr>
              <a:t>(arbitrary)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Structural Variation (SVs)</a:t>
            </a:r>
          </a:p>
          <a:p>
            <a:pPr lvl="1"/>
            <a:r>
              <a:rPr lang="en-US" dirty="0"/>
              <a:t>50bp+ </a:t>
            </a:r>
            <a:r>
              <a:rPr lang="en-US" dirty="0">
                <a:solidFill>
                  <a:srgbClr val="FF0000"/>
                </a:solidFill>
              </a:rPr>
              <a:t>(arbitrary)</a:t>
            </a:r>
          </a:p>
          <a:p>
            <a:pPr lvl="1"/>
            <a:r>
              <a:rPr lang="en-US" dirty="0"/>
              <a:t>Encompasses:</a:t>
            </a:r>
          </a:p>
          <a:p>
            <a:pPr lvl="2"/>
            <a:r>
              <a:rPr lang="en-US" dirty="0"/>
              <a:t>Deletion</a:t>
            </a:r>
          </a:p>
          <a:p>
            <a:pPr lvl="2"/>
            <a:r>
              <a:rPr lang="en-US" dirty="0"/>
              <a:t>Duplication</a:t>
            </a:r>
          </a:p>
          <a:p>
            <a:pPr lvl="2"/>
            <a:r>
              <a:rPr lang="en-US" dirty="0"/>
              <a:t>Novel Sequence Insertions</a:t>
            </a:r>
          </a:p>
          <a:p>
            <a:pPr lvl="2"/>
            <a:r>
              <a:rPr lang="en-US" dirty="0"/>
              <a:t>Mobile Element Insertions</a:t>
            </a:r>
          </a:p>
          <a:p>
            <a:pPr lvl="2"/>
            <a:r>
              <a:rPr lang="en-US" dirty="0"/>
              <a:t>Translocations</a:t>
            </a:r>
          </a:p>
          <a:p>
            <a:pPr lvl="2"/>
            <a:r>
              <a:rPr lang="en-US" dirty="0"/>
              <a:t>Inversions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52CC6-6986-4649-B61D-169CDC3911B1}"/>
              </a:ext>
            </a:extLst>
          </p:cNvPr>
          <p:cNvSpPr txBox="1"/>
          <p:nvPr/>
        </p:nvSpPr>
        <p:spPr>
          <a:xfrm>
            <a:off x="7086600" y="1471768"/>
            <a:ext cx="1662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AATCT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G</a:t>
            </a:r>
            <a:r>
              <a:rPr lang="en-US" sz="1600" dirty="0">
                <a:latin typeface="Courier New"/>
                <a:cs typeface="Courier New"/>
              </a:rPr>
              <a:t>AGGCAT</a:t>
            </a:r>
          </a:p>
          <a:p>
            <a:r>
              <a:rPr lang="en-US" sz="1600" dirty="0">
                <a:latin typeface="Courier New"/>
                <a:cs typeface="Courier New"/>
              </a:rPr>
              <a:t>AATCT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en-US" sz="1600" dirty="0">
                <a:latin typeface="Courier New"/>
                <a:cs typeface="Courier New"/>
              </a:rPr>
              <a:t>AGGCAT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D5DF8-68DF-4EDB-AD5B-F7D29D19F94D}"/>
              </a:ext>
            </a:extLst>
          </p:cNvPr>
          <p:cNvSpPr txBox="1"/>
          <p:nvPr/>
        </p:nvSpPr>
        <p:spPr>
          <a:xfrm>
            <a:off x="7086600" y="2575282"/>
            <a:ext cx="1785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AATCT</a:t>
            </a:r>
            <a:r>
              <a:rPr lang="en-US" sz="1600" dirty="0">
                <a:solidFill>
                  <a:srgbClr val="0000FF"/>
                </a:solidFill>
                <a:latin typeface="Courier New"/>
                <a:cs typeface="Courier New"/>
              </a:rPr>
              <a:t>GA</a:t>
            </a:r>
            <a:r>
              <a:rPr lang="en-US" sz="1600" dirty="0">
                <a:latin typeface="Courier New"/>
                <a:cs typeface="Courier New"/>
              </a:rPr>
              <a:t>AGGCAT</a:t>
            </a:r>
          </a:p>
          <a:p>
            <a:r>
              <a:rPr lang="en-US" sz="1600" dirty="0">
                <a:latin typeface="Courier New"/>
                <a:cs typeface="Courier New"/>
              </a:rPr>
              <a:t>AATCT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--</a:t>
            </a:r>
            <a:r>
              <a:rPr lang="en-US" sz="1600" dirty="0">
                <a:latin typeface="Courier New"/>
                <a:cs typeface="Courier New"/>
              </a:rPr>
              <a:t>AGGCAT</a:t>
            </a:r>
          </a:p>
        </p:txBody>
      </p:sp>
      <p:pic>
        <p:nvPicPr>
          <p:cNvPr id="7" name="Picture 6" descr="translocation.png">
            <a:extLst>
              <a:ext uri="{FF2B5EF4-FFF2-40B4-BE49-F238E27FC236}">
                <a16:creationId xmlns:a16="http://schemas.microsoft.com/office/drawing/2014/main" id="{72703A15-1FD4-4B83-B79E-75B083B23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352800"/>
            <a:ext cx="2239797" cy="29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3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8AD4879-55A7-4225-91E8-99C1C7D61D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0432" y="1600200"/>
            <a:ext cx="723113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23318FF-2CD9-4A21-8D27-57C801E3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changes vary in size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D782148-3DBE-4A93-A9A8-886ABCCD8FCE}"/>
              </a:ext>
            </a:extLst>
          </p:cNvPr>
          <p:cNvSpPr txBox="1">
            <a:spLocks/>
          </p:cNvSpPr>
          <p:nvPr/>
        </p:nvSpPr>
        <p:spPr>
          <a:xfrm>
            <a:off x="7010400" y="6460067"/>
            <a:ext cx="5105400" cy="381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Durbin, R., Altshuler, D., Durbin, R. </a:t>
            </a:r>
            <a:r>
              <a:rPr lang="en-US" sz="800" i="1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 A map of human genome variation from population-scale sequencing. </a:t>
            </a:r>
            <a:r>
              <a:rPr lang="en-US" sz="800" i="1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800" b="1">
                <a:latin typeface="Arial" panose="020B0604020202020204" pitchFamily="34" charset="0"/>
                <a:cs typeface="Arial" panose="020B0604020202020204" pitchFamily="34" charset="0"/>
              </a:rPr>
              <a:t>467, </a:t>
            </a:r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1061–1073 (2010). https://doi.org/10.1038/nature09534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3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3DBCF0-10E3-4B8F-A444-B40F114C2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102" y="1600200"/>
            <a:ext cx="5865795" cy="45259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60C46A-979F-4150-92B2-E366058F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changes vary in abundance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EB956-E4F8-4F63-9ACA-25566DE91EB4}"/>
              </a:ext>
            </a:extLst>
          </p:cNvPr>
          <p:cNvSpPr/>
          <p:nvPr/>
        </p:nvSpPr>
        <p:spPr>
          <a:xfrm>
            <a:off x="8610600" y="6509507"/>
            <a:ext cx="396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rgbClr val="222222"/>
                </a:solidFill>
                <a:latin typeface="-apple-system"/>
              </a:rPr>
              <a:t>Auton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, A., </a:t>
            </a:r>
            <a:r>
              <a:rPr lang="en-US" sz="800" dirty="0" err="1">
                <a:solidFill>
                  <a:srgbClr val="222222"/>
                </a:solidFill>
                <a:latin typeface="-apple-system"/>
              </a:rPr>
              <a:t>Abecasis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, G., </a:t>
            </a:r>
            <a:r>
              <a:rPr lang="en-US" sz="8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Altshuler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, D. </a:t>
            </a:r>
            <a:r>
              <a:rPr lang="en-US" sz="800" i="1" dirty="0">
                <a:solidFill>
                  <a:srgbClr val="222222"/>
                </a:solidFill>
                <a:latin typeface="-apple-system"/>
              </a:rPr>
              <a:t>et al.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 A global reference for human genetic variation. </a:t>
            </a:r>
            <a:r>
              <a:rPr lang="en-US" sz="800" i="1" dirty="0">
                <a:solidFill>
                  <a:srgbClr val="222222"/>
                </a:solidFill>
                <a:latin typeface="-apple-system"/>
              </a:rPr>
              <a:t>Nature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 </a:t>
            </a:r>
            <a:r>
              <a:rPr lang="en-US" sz="800" b="1" dirty="0">
                <a:solidFill>
                  <a:srgbClr val="222222"/>
                </a:solidFill>
                <a:latin typeface="-apple-system"/>
              </a:rPr>
              <a:t>526, 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68–74 (2015). https://doi.org/10.1038/nature15393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4218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FE2730-3B10-48DC-BEA9-6726C4CFD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71600"/>
            <a:ext cx="6510866" cy="45259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641761-8FD3-4A70-83FD-E51D098B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changes vary in geographical distribution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5D71B-7964-4FE0-AC95-D1F311A38934}"/>
              </a:ext>
            </a:extLst>
          </p:cNvPr>
          <p:cNvSpPr/>
          <p:nvPr/>
        </p:nvSpPr>
        <p:spPr>
          <a:xfrm>
            <a:off x="7086600" y="1649422"/>
            <a:ext cx="487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Harding"/>
              </a:rPr>
              <a:t>a,</a:t>
            </a:r>
            <a:r>
              <a:rPr lang="en-US" dirty="0">
                <a:solidFill>
                  <a:srgbClr val="222222"/>
                </a:solidFill>
                <a:latin typeface="Harding"/>
              </a:rPr>
              <a:t> Polymorphic variants within sampled populations. The area of each pie is proportional to the number of polymorphisms within a population. Pies are divided into four slices, representing variants private to a population (darker </a:t>
            </a:r>
            <a:r>
              <a:rPr lang="en-US" dirty="0" err="1">
                <a:solidFill>
                  <a:srgbClr val="222222"/>
                </a:solidFill>
                <a:latin typeface="Harding"/>
              </a:rPr>
              <a:t>colour</a:t>
            </a:r>
            <a:r>
              <a:rPr lang="en-US" dirty="0">
                <a:solidFill>
                  <a:srgbClr val="222222"/>
                </a:solidFill>
                <a:latin typeface="Harding"/>
              </a:rPr>
              <a:t> unique to population), private to a continental area (lighter </a:t>
            </a:r>
            <a:r>
              <a:rPr lang="en-US" dirty="0" err="1">
                <a:solidFill>
                  <a:srgbClr val="222222"/>
                </a:solidFill>
                <a:latin typeface="Harding"/>
              </a:rPr>
              <a:t>colour</a:t>
            </a:r>
            <a:r>
              <a:rPr lang="en-US" dirty="0">
                <a:solidFill>
                  <a:srgbClr val="222222"/>
                </a:solidFill>
                <a:latin typeface="Harding"/>
              </a:rPr>
              <a:t> shared across continental group), shared across continental areas (light grey), and shared across all continents (dark grey). Dashed lines indicate populations sampled outside of their ancestral continental region. </a:t>
            </a:r>
            <a:r>
              <a:rPr lang="en-US" b="1" dirty="0">
                <a:solidFill>
                  <a:srgbClr val="222222"/>
                </a:solidFill>
                <a:latin typeface="Harding"/>
              </a:rPr>
              <a:t>b,</a:t>
            </a:r>
            <a:r>
              <a:rPr lang="en-US" dirty="0">
                <a:solidFill>
                  <a:srgbClr val="222222"/>
                </a:solidFill>
                <a:latin typeface="Harding"/>
              </a:rPr>
              <a:t> The number of variant sites per genome. </a:t>
            </a:r>
            <a:r>
              <a:rPr lang="en-US" b="1" dirty="0">
                <a:solidFill>
                  <a:srgbClr val="222222"/>
                </a:solidFill>
                <a:latin typeface="Harding"/>
              </a:rPr>
              <a:t>c,</a:t>
            </a:r>
            <a:r>
              <a:rPr lang="en-US" dirty="0">
                <a:solidFill>
                  <a:srgbClr val="222222"/>
                </a:solidFill>
                <a:latin typeface="Harding"/>
              </a:rPr>
              <a:t> The average number of singletons per genome.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48A91-8687-4CAD-BEB7-CBEA2F21522C}"/>
              </a:ext>
            </a:extLst>
          </p:cNvPr>
          <p:cNvSpPr/>
          <p:nvPr/>
        </p:nvSpPr>
        <p:spPr>
          <a:xfrm>
            <a:off x="8610600" y="6509507"/>
            <a:ext cx="396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rgbClr val="222222"/>
                </a:solidFill>
                <a:latin typeface="-apple-system"/>
              </a:rPr>
              <a:t>Auton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, A., </a:t>
            </a:r>
            <a:r>
              <a:rPr lang="en-US" sz="800" dirty="0" err="1">
                <a:solidFill>
                  <a:srgbClr val="222222"/>
                </a:solidFill>
                <a:latin typeface="-apple-system"/>
              </a:rPr>
              <a:t>Abecasis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, G., </a:t>
            </a:r>
            <a:r>
              <a:rPr lang="en-US" sz="8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Altshuler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, D. </a:t>
            </a:r>
            <a:r>
              <a:rPr lang="en-US" sz="800" i="1" dirty="0">
                <a:solidFill>
                  <a:srgbClr val="222222"/>
                </a:solidFill>
                <a:latin typeface="-apple-system"/>
              </a:rPr>
              <a:t>et al.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 A global reference for human genetic variation. </a:t>
            </a:r>
            <a:r>
              <a:rPr lang="en-US" sz="800" i="1" dirty="0">
                <a:solidFill>
                  <a:srgbClr val="222222"/>
                </a:solidFill>
                <a:latin typeface="-apple-system"/>
              </a:rPr>
              <a:t>Nature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 </a:t>
            </a:r>
            <a:r>
              <a:rPr lang="en-US" sz="800" b="1" dirty="0">
                <a:solidFill>
                  <a:srgbClr val="222222"/>
                </a:solidFill>
                <a:latin typeface="-apple-system"/>
              </a:rPr>
              <a:t>526, 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68–74 (2015). https://doi.org/10.1038/nature15393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800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038C4E-C97B-4214-806B-FE44DE3A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Differs from the reference human genome at 4.1-5 million sites</a:t>
            </a:r>
          </a:p>
          <a:p>
            <a:pPr lvl="1"/>
            <a:r>
              <a:rPr lang="en-US" dirty="0"/>
              <a:t>Majority (&gt;99.9%) are SNPs and short indels</a:t>
            </a:r>
          </a:p>
          <a:p>
            <a:r>
              <a:rPr lang="en-US" dirty="0"/>
              <a:t>Contains 2,100 to 2,500 structural variants affecting ~20Mb of sequence and comprising (approximately):</a:t>
            </a:r>
          </a:p>
          <a:p>
            <a:pPr lvl="1"/>
            <a:r>
              <a:rPr lang="en-US" dirty="0"/>
              <a:t>1000 large deletions</a:t>
            </a:r>
          </a:p>
          <a:p>
            <a:pPr lvl="1"/>
            <a:r>
              <a:rPr lang="en-US" dirty="0"/>
              <a:t>160 copy number variants</a:t>
            </a:r>
          </a:p>
          <a:p>
            <a:pPr lvl="1"/>
            <a:r>
              <a:rPr lang="en-US" dirty="0"/>
              <a:t>915 Alu insertions, 128 L1 insertions, 51 SVA insertions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numts</a:t>
            </a:r>
            <a:endParaRPr lang="en-US" dirty="0"/>
          </a:p>
          <a:p>
            <a:pPr lvl="1"/>
            <a:r>
              <a:rPr lang="en-US" dirty="0"/>
              <a:t>10 inversions</a:t>
            </a:r>
          </a:p>
          <a:p>
            <a:r>
              <a:rPr lang="en-US" dirty="0"/>
              <a:t>Majority of variants in a single genome are common</a:t>
            </a:r>
          </a:p>
          <a:p>
            <a:pPr lvl="1"/>
            <a:r>
              <a:rPr lang="en-US" dirty="0"/>
              <a:t>Only 40,000 to 200,000 per genome (1-4%) have a frequency &lt;0.5%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C842CF-DE9A-4DE0-B7E6-CC2F944C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human genome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21EB75-2EE3-4BD9-A960-3AD313DC0C92}"/>
              </a:ext>
            </a:extLst>
          </p:cNvPr>
          <p:cNvSpPr/>
          <p:nvPr/>
        </p:nvSpPr>
        <p:spPr>
          <a:xfrm>
            <a:off x="8610600" y="6509507"/>
            <a:ext cx="3962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rgbClr val="222222"/>
                </a:solidFill>
                <a:latin typeface="-apple-system"/>
              </a:rPr>
              <a:t>Auton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, A., </a:t>
            </a:r>
            <a:r>
              <a:rPr lang="en-US" sz="800" dirty="0" err="1">
                <a:solidFill>
                  <a:srgbClr val="222222"/>
                </a:solidFill>
                <a:latin typeface="-apple-system"/>
              </a:rPr>
              <a:t>Abecasis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, G., </a:t>
            </a:r>
            <a:r>
              <a:rPr lang="en-US" sz="8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Altshuler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, D. </a:t>
            </a:r>
            <a:r>
              <a:rPr lang="en-US" sz="800" i="1" dirty="0">
                <a:solidFill>
                  <a:srgbClr val="222222"/>
                </a:solidFill>
                <a:latin typeface="-apple-system"/>
              </a:rPr>
              <a:t>et al.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 A global reference for human genetic variation. </a:t>
            </a:r>
            <a:r>
              <a:rPr lang="en-US" sz="800" i="1" dirty="0">
                <a:solidFill>
                  <a:srgbClr val="222222"/>
                </a:solidFill>
                <a:latin typeface="-apple-system"/>
              </a:rPr>
              <a:t>Nature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 </a:t>
            </a:r>
            <a:r>
              <a:rPr lang="en-US" sz="800" b="1" dirty="0">
                <a:solidFill>
                  <a:srgbClr val="222222"/>
                </a:solidFill>
                <a:latin typeface="-apple-system"/>
              </a:rPr>
              <a:t>526, </a:t>
            </a:r>
            <a:r>
              <a:rPr lang="en-US" sz="800" dirty="0">
                <a:solidFill>
                  <a:srgbClr val="222222"/>
                </a:solidFill>
                <a:latin typeface="-apple-system"/>
              </a:rPr>
              <a:t>68–74 (2015). https://doi.org/10.1038/nature15393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6826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C5D801-A00E-44BE-B87B-7B8AE581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Variation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209AB-DE02-4F9F-ACE7-B90EBED1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44" y="1421086"/>
            <a:ext cx="6460863" cy="40158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934E11-56C2-4D33-8EB8-BBBD38CC1A33}"/>
              </a:ext>
            </a:extLst>
          </p:cNvPr>
          <p:cNvSpPr/>
          <p:nvPr/>
        </p:nvSpPr>
        <p:spPr>
          <a:xfrm>
            <a:off x="7081607" y="5318047"/>
            <a:ext cx="41265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From: https://www.ncbi.nlm.nih.gov/dbvar/content/overview/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AF8F25-952C-4B4F-8DBE-C7F76C4AF78C}"/>
              </a:ext>
            </a:extLst>
          </p:cNvPr>
          <p:cNvSpPr txBox="1">
            <a:spLocks/>
          </p:cNvSpPr>
          <p:nvPr/>
        </p:nvSpPr>
        <p:spPr>
          <a:xfrm>
            <a:off x="6818196" y="3107269"/>
            <a:ext cx="4653368" cy="31790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i="1" dirty="0"/>
              <a:t>Structural variation (SV) is generally defined as a region of DNA approximately </a:t>
            </a:r>
            <a:r>
              <a:rPr lang="en-US" sz="2000" i="1" strike="sngStrike" dirty="0"/>
              <a:t>1 kb </a:t>
            </a:r>
            <a:r>
              <a:rPr lang="en-US" sz="2000" i="1" dirty="0">
                <a:solidFill>
                  <a:srgbClr val="FF0000"/>
                </a:solidFill>
              </a:rPr>
              <a:t>50bp</a:t>
            </a:r>
            <a:r>
              <a:rPr lang="en-US" sz="2000" i="1" dirty="0"/>
              <a:t> and larger in size and can include inversions and balanced translocations or genomic imbalances (insertions and deletions), commonly referred to as copy number variants (CNVs)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FDD0E-9E09-4201-9D0B-1FD23157187A}"/>
              </a:ext>
            </a:extLst>
          </p:cNvPr>
          <p:cNvSpPr txBox="1"/>
          <p:nvPr/>
        </p:nvSpPr>
        <p:spPr>
          <a:xfrm>
            <a:off x="0" y="6490900"/>
            <a:ext cx="2302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Alkan</a:t>
            </a:r>
            <a:r>
              <a:rPr lang="en-US" sz="1200" dirty="0"/>
              <a:t> et al., 2011 </a:t>
            </a:r>
            <a:r>
              <a:rPr lang="en-US" sz="1200" i="1" dirty="0"/>
              <a:t>Nat. Rev. Genet.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907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/>
              <a:t>Transposable elements </a:t>
            </a:r>
            <a:r>
              <a:rPr lang="en-US" dirty="0"/>
              <a:t>are DNA sequences which can move to another location, either via a copy-paste (class I) or cut-paste (class II) mechanism</a:t>
            </a:r>
          </a:p>
          <a:p>
            <a:r>
              <a:rPr lang="en-US" dirty="0"/>
              <a:t>In this manner, they are identical or very similar to each other and therefore are often termed </a:t>
            </a:r>
            <a:r>
              <a:rPr lang="en-US" i="1" dirty="0"/>
              <a:t>repetitive elements</a:t>
            </a:r>
          </a:p>
          <a:p>
            <a:r>
              <a:rPr lang="en-US" dirty="0"/>
              <a:t>In mammals, almost </a:t>
            </a:r>
            <a:r>
              <a:rPr lang="en-US" i="1" dirty="0"/>
              <a:t>half</a:t>
            </a:r>
            <a:r>
              <a:rPr lang="en-US" dirty="0"/>
              <a:t> of the genome is made up of transposons, although many are inactive remnants </a:t>
            </a:r>
          </a:p>
          <a:p>
            <a:r>
              <a:rPr lang="en-US" i="1" dirty="0"/>
              <a:t>Retrotransposons</a:t>
            </a:r>
            <a:r>
              <a:rPr lang="en-US" dirty="0"/>
              <a:t> are a subclass of transposons that pass through an RNA intermediate in a similar mechanism to retroviruses.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867" t="935" r="5569" b="762"/>
          <a:stretch/>
        </p:blipFill>
        <p:spPr>
          <a:xfrm>
            <a:off x="6553201" y="1447800"/>
            <a:ext cx="3364675" cy="38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3200" y="5257800"/>
            <a:ext cx="3429000" cy="762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400" dirty="0"/>
              <a:t>Structures of recently active (a) and inactive (b) transposable elements present in the human genome.</a:t>
            </a:r>
          </a:p>
        </p:txBody>
      </p:sp>
      <p:sp>
        <p:nvSpPr>
          <p:cNvPr id="7" name="Rectangle 6"/>
          <p:cNvSpPr/>
          <p:nvPr/>
        </p:nvSpPr>
        <p:spPr>
          <a:xfrm>
            <a:off x="9372600" y="6629400"/>
            <a:ext cx="2819400" cy="22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Mills et al. (2007) Trends in Genetics, 23(4), pp 183-191</a:t>
            </a:r>
          </a:p>
        </p:txBody>
      </p:sp>
    </p:spTree>
    <p:extLst>
      <p:ext uri="{BB962C8B-B14F-4D97-AF65-F5344CB8AC3E}">
        <p14:creationId xmlns:p14="http://schemas.microsoft.com/office/powerpoint/2010/main" val="11588697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SCREEN_RECS_UPDATED" val="C:\Users\remills\Box Sync\Courses\BINF529_Winter2019\Presentations\Session_04\Eukaryotic_Genome_Features\"/>
  <p:tag name="ISPRING_RESOURCE_FOLDER" val="C:\Users\remills\Box Sync\Courses\BINF529_Winter2019\Presentations\Session_04\Eukaryotic_Genome_Features\"/>
  <p:tag name="ISPRING_PRESENTATION_PATH" val="C:\Users\remills\Box Sync\Courses\BINF529_Winter2019\Presentations\Session_04\Eukaryotic_Genome_Features.pptx"/>
  <p:tag name="ISPRING_LMS_API_VERSION" val="SCORM 2004 (2nd edition)"/>
  <p:tag name="ISPRING_ULTRA_SCORM_COURCE_TITLE" val="Eukaryotic_Genome_Features_4.2_20pts"/>
  <p:tag name="ISPRING_ULTRA_SCORM_COURSE_ID" val="333E59CF-1243-4492-95B7-6270BD94C427"/>
  <p:tag name="ISPRING_CMI5_LAUNCH_METHOD" val="any window"/>
  <p:tag name="ISPRINGCLOUDFOLDERID" val="1"/>
  <p:tag name="ISPRINGONLINEFOLDERID" val="1"/>
  <p:tag name="ISPRING_OUTPUT_FOLDER" val="[[&quot;G\bcz{37BE974A-8E82-4344-9460-44740314AC02}&quot;,&quot;C:\\Users\\remills\\Box Sync\\Courses\\BINF529_Winter2019\\SCORM\\Session_04&quot;]]"/>
  <p:tag name="ISPRING_SCORM_RATE_SLIDES" val="0"/>
  <p:tag name="ISPRING_SCORM_PASSING_SCORE" val="100.000000"/>
  <p:tag name="ISPRING_CURRENT_PLAYER_ID" val="universal"/>
  <p:tag name="ISPRING_PRESENTATION_TITLE" val="Eukaryotic_Genome_Features_4.2_20pts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13793</TotalTime>
  <Words>627</Words>
  <Application>Microsoft Office PowerPoint</Application>
  <PresentationFormat>Widescreen</PresentationFormat>
  <Paragraphs>87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Courier New</vt:lpstr>
      <vt:lpstr>Harding</vt:lpstr>
      <vt:lpstr>Office Theme</vt:lpstr>
      <vt:lpstr>Genome Variation</vt:lpstr>
      <vt:lpstr>Learning Objectives </vt:lpstr>
      <vt:lpstr>Different classes of genome variation</vt:lpstr>
      <vt:lpstr>Genome changes vary in size</vt:lpstr>
      <vt:lpstr>Genomic changes vary in abundance</vt:lpstr>
      <vt:lpstr>Genomic changes vary in geographical distribution</vt:lpstr>
      <vt:lpstr>A typical human genome</vt:lpstr>
      <vt:lpstr>Structural Variation</vt:lpstr>
      <vt:lpstr>Transposons</vt:lpstr>
      <vt:lpstr>Transposon Mobilization</vt:lpstr>
      <vt:lpstr>Human Retrotransposons</vt:lpstr>
      <vt:lpstr>Identifying Repeats</vt:lpstr>
      <vt:lpstr>Mitochondrial Insertions (numts)</vt:lpstr>
      <vt:lpstr>Pseudogenes</vt:lpstr>
      <vt:lpstr>Functional Roles of Pseudogenes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Eukaryotic_Genome_Features_4.2_20pts</dc:title>
  <dc:creator>Hislop, Shona C.</dc:creator>
  <cp:lastModifiedBy>Ryan Mills</cp:lastModifiedBy>
  <cp:revision>641</cp:revision>
  <dcterms:created xsi:type="dcterms:W3CDTF">2011-09-26T19:06:25Z</dcterms:created>
  <dcterms:modified xsi:type="dcterms:W3CDTF">2020-02-04T15:48:03Z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