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9" r:id="rId2"/>
    <p:sldId id="297" r:id="rId3"/>
    <p:sldId id="298" r:id="rId4"/>
    <p:sldId id="29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41" r:id="rId14"/>
    <p:sldId id="338" r:id="rId15"/>
    <p:sldId id="339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01" r:id="rId28"/>
    <p:sldId id="353" r:id="rId29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5" autoAdjust="0"/>
    <p:restoredTop sz="99700" autoAdjust="0"/>
  </p:normalViewPr>
  <p:slideViewPr>
    <p:cSldViewPr>
      <p:cViewPr varScale="1">
        <p:scale>
          <a:sx n="78" d="100"/>
          <a:sy n="78" d="100"/>
        </p:scale>
        <p:origin x="86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6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67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2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03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5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01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4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39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08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80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31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6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95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03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8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8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3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8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1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5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0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6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18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Gibbs Sampling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</a:t>
            </a:r>
            <a:r>
              <a:rPr lang="en-US" sz="1200" b="1" u="sng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</a:t>
            </a:r>
            <a:r>
              <a:rPr lang="en-US" sz="1200" b="1" dirty="0">
                <a:latin typeface="Courier New"/>
                <a:cs typeface="Courier New"/>
              </a:rPr>
              <a:t>GTCT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</a:t>
            </a:r>
            <a:r>
              <a:rPr lang="en-US" sz="1200" b="1" u="sng" dirty="0">
                <a:latin typeface="Courier New"/>
                <a:cs typeface="Courier New"/>
              </a:rPr>
              <a:t>C</a:t>
            </a: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Initialization: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random position in each sequence as an initial ‘motif’</a:t>
            </a:r>
          </a:p>
          <a:p>
            <a:pPr marL="342900" indent="-342900">
              <a:buAutoNum type="arabicPeriod"/>
            </a:pPr>
            <a:r>
              <a:rPr lang="en-US" dirty="0"/>
              <a:t>Calculate the frequency of every nucleotide at each position within the motif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49F310-E452-477A-86D0-92559C906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21913"/>
              </p:ext>
            </p:extLst>
          </p:nvPr>
        </p:nvGraphicFramePr>
        <p:xfrm>
          <a:off x="6629400" y="2675745"/>
          <a:ext cx="308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4" imgW="3086100" imgH="228600" progId="Equation.3">
                  <p:embed/>
                </p:oleObj>
              </mc:Choice>
              <mc:Fallback>
                <p:oleObj name="Equation" r:id="rId4" imgW="3086100" imgH="2286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049F310-E452-477A-86D0-92559C906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2675745"/>
                        <a:ext cx="3086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E2955-81E9-442A-B1A3-287D8674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86637"/>
              </p:ext>
            </p:extLst>
          </p:nvPr>
        </p:nvGraphicFramePr>
        <p:xfrm>
          <a:off x="5555216" y="3215640"/>
          <a:ext cx="2148368" cy="1508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56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</a:t>
            </a:r>
            <a:r>
              <a:rPr lang="en-US" sz="1200" b="1" u="sng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</a:t>
            </a:r>
            <a:r>
              <a:rPr lang="en-US" sz="1200" b="1" u="sng" dirty="0"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</a:t>
            </a:r>
            <a:r>
              <a:rPr lang="en-US" sz="1200" b="1" dirty="0">
                <a:latin typeface="Courier New"/>
                <a:cs typeface="Courier New"/>
              </a:rPr>
              <a:t>GTCTA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</a:t>
            </a:r>
            <a:r>
              <a:rPr lang="en-US" sz="1200" b="1" u="sng" dirty="0"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Initialization: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random position in each sequence as an initial ‘motif’</a:t>
            </a:r>
          </a:p>
          <a:p>
            <a:pPr marL="342900" indent="-342900">
              <a:buAutoNum type="arabicPeriod"/>
            </a:pPr>
            <a:r>
              <a:rPr lang="en-US" dirty="0"/>
              <a:t>Calculate the frequency of every nucleotide at each position within the motif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49F310-E452-477A-86D0-92559C906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98554"/>
              </p:ext>
            </p:extLst>
          </p:nvPr>
        </p:nvGraphicFramePr>
        <p:xfrm>
          <a:off x="6629400" y="2675745"/>
          <a:ext cx="308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4" imgW="3086100" imgH="228600" progId="Equation.3">
                  <p:embed/>
                </p:oleObj>
              </mc:Choice>
              <mc:Fallback>
                <p:oleObj name="Equation" r:id="rId4" imgW="3086100" imgH="2286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049F310-E452-477A-86D0-92559C906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2675745"/>
                        <a:ext cx="3086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E2955-81E9-442A-B1A3-287D8674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93441"/>
              </p:ext>
            </p:extLst>
          </p:nvPr>
        </p:nvGraphicFramePr>
        <p:xfrm>
          <a:off x="5555216" y="3192780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88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u="sng" dirty="0">
                <a:latin typeface="Courier New"/>
                <a:cs typeface="Courier New"/>
              </a:rPr>
              <a:t>AGAA</a:t>
            </a:r>
            <a:r>
              <a:rPr lang="en-US" sz="1200" b="1" u="sng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ACGAC</a:t>
            </a:r>
            <a:r>
              <a:rPr lang="en-US" sz="1200" u="sng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u="sng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u="sng" dirty="0">
                <a:latin typeface="Courier New"/>
                <a:cs typeface="Courier New"/>
              </a:rPr>
              <a:t>GA</a:t>
            </a:r>
          </a:p>
          <a:p>
            <a:r>
              <a:rPr lang="en-US" sz="1200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u="sng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u="sng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u="sng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u="sng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u="sng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u="sng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u="sng" dirty="0">
                <a:latin typeface="Courier New"/>
                <a:cs typeface="Courier New"/>
              </a:rPr>
              <a:t>AAAAGGAAGGGAG</a:t>
            </a:r>
            <a:r>
              <a:rPr lang="en-US" sz="1200" b="1" dirty="0">
                <a:latin typeface="Courier New"/>
                <a:cs typeface="Courier New"/>
              </a:rPr>
              <a:t>GTCTAT</a:t>
            </a:r>
            <a:r>
              <a:rPr lang="en-US" sz="1200" u="sng" dirty="0">
                <a:latin typeface="Courier New"/>
                <a:cs typeface="Courier New"/>
              </a:rPr>
              <a:t>CTC</a:t>
            </a:r>
          </a:p>
          <a:p>
            <a:r>
              <a:rPr lang="en-US" sz="1200" u="sng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u="sng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u="sng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u="sng" dirty="0">
                <a:latin typeface="Courier New"/>
                <a:cs typeface="Courier New"/>
              </a:rPr>
              <a:t>AAA</a:t>
            </a:r>
          </a:p>
          <a:p>
            <a:r>
              <a:rPr lang="en-US" sz="1200" u="sng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u="sng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u="sng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u="sng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u="sng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u="sng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u="sng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u="sng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u="sng" dirty="0">
                <a:latin typeface="Courier New"/>
                <a:cs typeface="Courier New"/>
              </a:rPr>
              <a:t>A</a:t>
            </a:r>
          </a:p>
          <a:p>
            <a:r>
              <a:rPr lang="en-US" sz="1200" u="sng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u="sng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u="sng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u="sng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Initialization: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random position in each sequence as an initial ‘motif’</a:t>
            </a:r>
          </a:p>
          <a:p>
            <a:pPr marL="342900" indent="-342900">
              <a:buAutoNum type="arabicPeriod"/>
            </a:pPr>
            <a:r>
              <a:rPr lang="en-US" dirty="0"/>
              <a:t>Calculate the frequency of every nucleotide at each position within the motif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Calculate the frequency of every nucleotide in non-motif positions as background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49F310-E452-477A-86D0-92559C906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532739"/>
              </p:ext>
            </p:extLst>
          </p:nvPr>
        </p:nvGraphicFramePr>
        <p:xfrm>
          <a:off x="6629400" y="2675745"/>
          <a:ext cx="308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4" imgW="3086100" imgH="228600" progId="Equation.3">
                  <p:embed/>
                </p:oleObj>
              </mc:Choice>
              <mc:Fallback>
                <p:oleObj name="Equation" r:id="rId4" imgW="3086100" imgH="2286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049F310-E452-477A-86D0-92559C906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2675745"/>
                        <a:ext cx="3086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E2955-81E9-442A-B1A3-287D8674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39973"/>
              </p:ext>
            </p:extLst>
          </p:nvPr>
        </p:nvGraphicFramePr>
        <p:xfrm>
          <a:off x="5555216" y="3192780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ACC047-B607-4A3B-AC66-7B53642FC6BA}"/>
              </a:ext>
            </a:extLst>
          </p:cNvPr>
          <p:cNvSpPr txBox="1"/>
          <p:nvPr/>
        </p:nvSpPr>
        <p:spPr>
          <a:xfrm>
            <a:off x="8262838" y="6200001"/>
            <a:ext cx="3497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(can also use uniform probabilities, i.e. 0.25 for each)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852028-1723-41DE-957B-2A504BF6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90244"/>
              </p:ext>
            </p:extLst>
          </p:nvPr>
        </p:nvGraphicFramePr>
        <p:xfrm>
          <a:off x="5410200" y="5974080"/>
          <a:ext cx="26670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baseline="0" dirty="0" err="1"/>
                        <a:t>bg</a:t>
                      </a:r>
                      <a:r>
                        <a:rPr lang="en-US" sz="1050" i="1" baseline="-25000" dirty="0" err="1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0.29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05F375-804D-49B6-9619-731601581864}"/>
                  </a:ext>
                </a:extLst>
              </p:cNvPr>
              <p:cNvSpPr txBox="1"/>
              <p:nvPr/>
            </p:nvSpPr>
            <p:spPr>
              <a:xfrm>
                <a:off x="6981013" y="5715000"/>
                <a:ext cx="3030573" cy="182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𝑏𝑔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𝑛𝑢𝑐𝑙𝑒𝑜𝑡𝑖𝑑𝑒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𝑏𝑎𝑐𝑘𝑔𝑟𝑜𝑢𝑛𝑑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05F375-804D-49B6-9619-731601581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13" y="5715000"/>
                <a:ext cx="3030573" cy="182871"/>
              </a:xfrm>
              <a:prstGeom prst="rect">
                <a:avLst/>
              </a:prstGeom>
              <a:blipFill>
                <a:blip r:embed="rId6"/>
                <a:stretch>
                  <a:fillRect l="-1207" r="-1207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398" y="1530929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Initialization: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random position in each sequence as an initial ‘motif’</a:t>
            </a:r>
          </a:p>
          <a:p>
            <a:pPr marL="342900" indent="-342900">
              <a:buAutoNum type="arabicPeriod"/>
            </a:pPr>
            <a:r>
              <a:rPr lang="en-US" dirty="0"/>
              <a:t>Calculate the frequency of every nucleotide at each position within the motif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Calculate the frequency of every nucleotide in non-motif positions as background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49F310-E452-477A-86D0-92559C906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42165"/>
              </p:ext>
            </p:extLst>
          </p:nvPr>
        </p:nvGraphicFramePr>
        <p:xfrm>
          <a:off x="6629400" y="2676525"/>
          <a:ext cx="308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4" imgW="3086100" imgH="228600" progId="Equation.3">
                  <p:embed/>
                </p:oleObj>
              </mc:Choice>
              <mc:Fallback>
                <p:oleObj name="Equation" r:id="rId4" imgW="3086100" imgH="2286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049F310-E452-477A-86D0-92559C906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2676525"/>
                        <a:ext cx="3086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E2955-81E9-442A-B1A3-287D8674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5764"/>
              </p:ext>
            </p:extLst>
          </p:nvPr>
        </p:nvGraphicFramePr>
        <p:xfrm>
          <a:off x="5555216" y="3192780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BBCA89-422A-47C7-9025-288FB25A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8658"/>
              </p:ext>
            </p:extLst>
          </p:nvPr>
        </p:nvGraphicFramePr>
        <p:xfrm>
          <a:off x="5410200" y="5974080"/>
          <a:ext cx="26670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baseline="0" dirty="0" err="1"/>
                        <a:t>bg</a:t>
                      </a:r>
                      <a:r>
                        <a:rPr lang="en-US" sz="1050" i="1" baseline="-25000" dirty="0" err="1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0.29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4EE0DD6-4564-49AA-982A-4EBEFDC8FF67}"/>
              </a:ext>
            </a:extLst>
          </p:cNvPr>
          <p:cNvSpPr txBox="1"/>
          <p:nvPr/>
        </p:nvSpPr>
        <p:spPr>
          <a:xfrm>
            <a:off x="9311953" y="2914304"/>
            <a:ext cx="2019300" cy="4384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4.  Convert to PWM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1CF64-7E0F-4902-A08E-9EB22CD6FF1C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</a:t>
            </a:r>
            <a:r>
              <a:rPr lang="en-US" sz="1200" b="1" dirty="0">
                <a:latin typeface="Courier New"/>
                <a:cs typeface="Courier New"/>
              </a:rPr>
              <a:t>GTCTAT</a:t>
            </a:r>
            <a:r>
              <a:rPr lang="en-US" sz="1200" dirty="0">
                <a:latin typeface="Courier New"/>
                <a:cs typeface="Courier New"/>
              </a:rPr>
              <a:t>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6F087-658B-418F-A267-1CCBCDE5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C5F5BA-B182-4943-9FCC-AA8E0234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47478"/>
              </p:ext>
            </p:extLst>
          </p:nvPr>
        </p:nvGraphicFramePr>
        <p:xfrm>
          <a:off x="8641316" y="3200400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925DA2-53AB-440C-B97C-E26BD1B7B683}"/>
                  </a:ext>
                </a:extLst>
              </p:cNvPr>
              <p:cNvSpPr txBox="1"/>
              <p:nvPr/>
            </p:nvSpPr>
            <p:spPr>
              <a:xfrm>
                <a:off x="7464958" y="5092009"/>
                <a:ext cx="20626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𝑝𝑠𝑒𝑢𝑑𝑜𝑐𝑜𝑢𝑛𝑡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0.25</m:t>
                    </m:r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925DA2-53AB-440C-B97C-E26BD1B7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58" y="5092009"/>
                <a:ext cx="2062681" cy="184666"/>
              </a:xfrm>
              <a:prstGeom prst="rect">
                <a:avLst/>
              </a:prstGeom>
              <a:blipFill>
                <a:blip r:embed="rId6"/>
                <a:stretch>
                  <a:fillRect l="-2663" t="-322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F78024-C895-452B-B8E1-24675364E63F}"/>
                  </a:ext>
                </a:extLst>
              </p:cNvPr>
              <p:cNvSpPr txBox="1"/>
              <p:nvPr/>
            </p:nvSpPr>
            <p:spPr>
              <a:xfrm>
                <a:off x="6981013" y="5715000"/>
                <a:ext cx="3030573" cy="182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𝑏𝑔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𝑛𝑢𝑐𝑙𝑒𝑜𝑡𝑖𝑑𝑒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𝑏𝑎𝑐𝑘𝑔𝑟𝑜𝑢𝑛𝑑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F78024-C895-452B-B8E1-24675364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13" y="5715000"/>
                <a:ext cx="3030573" cy="182871"/>
              </a:xfrm>
              <a:prstGeom prst="rect">
                <a:avLst/>
              </a:prstGeom>
              <a:blipFill>
                <a:blip r:embed="rId7"/>
                <a:stretch>
                  <a:fillRect l="-1207" r="-1207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0F58A-7EEC-49AB-9D9A-538F1C605E72}"/>
                  </a:ext>
                </a:extLst>
              </p:cNvPr>
              <p:cNvSpPr txBox="1"/>
              <p:nvPr/>
            </p:nvSpPr>
            <p:spPr>
              <a:xfrm>
                <a:off x="9230443" y="4992334"/>
                <a:ext cx="2446119" cy="384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𝑃𝑊𝑀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𝑏𝑔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0F58A-7EEC-49AB-9D9A-538F1C60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443" y="4992334"/>
                <a:ext cx="2446119" cy="384016"/>
              </a:xfrm>
              <a:prstGeom prst="rect">
                <a:avLst/>
              </a:prstGeom>
              <a:blipFill>
                <a:blip r:embed="rId8"/>
                <a:stretch>
                  <a:fillRect l="-998" t="-25397" r="-1995" b="-10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46682DA-0044-4FDF-86E3-47149EA1C3B4}"/>
              </a:ext>
            </a:extLst>
          </p:cNvPr>
          <p:cNvSpPr txBox="1"/>
          <p:nvPr/>
        </p:nvSpPr>
        <p:spPr>
          <a:xfrm>
            <a:off x="8262838" y="6200001"/>
            <a:ext cx="3497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(can also use uniform probabilities, i.e. 0.25 for each)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CA5B57-5376-4C06-8549-0E7F0E34D323}"/>
              </a:ext>
            </a:extLst>
          </p:cNvPr>
          <p:cNvSpPr/>
          <p:nvPr/>
        </p:nvSpPr>
        <p:spPr>
          <a:xfrm>
            <a:off x="11676562" y="5276675"/>
            <a:ext cx="325544" cy="1072662"/>
          </a:xfrm>
          <a:custGeom>
            <a:avLst/>
            <a:gdLst>
              <a:gd name="connsiteX0" fmla="*/ 0 w 325544"/>
              <a:gd name="connsiteY0" fmla="*/ 0 h 1072662"/>
              <a:gd name="connsiteX1" fmla="*/ 325315 w 325544"/>
              <a:gd name="connsiteY1" fmla="*/ 659423 h 1072662"/>
              <a:gd name="connsiteX2" fmla="*/ 52754 w 325544"/>
              <a:gd name="connsiteY2" fmla="*/ 1072662 h 10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544" h="1072662">
                <a:moveTo>
                  <a:pt x="0" y="0"/>
                </a:moveTo>
                <a:cubicBezTo>
                  <a:pt x="158261" y="240323"/>
                  <a:pt x="316523" y="480646"/>
                  <a:pt x="325315" y="659423"/>
                </a:cubicBezTo>
                <a:cubicBezTo>
                  <a:pt x="334107" y="838200"/>
                  <a:pt x="87923" y="977412"/>
                  <a:pt x="52754" y="1072662"/>
                </a:cubicBezTo>
              </a:path>
            </a:pathLst>
          </a:custGeom>
          <a:noFill/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</a:t>
            </a:r>
            <a:r>
              <a:rPr lang="en-US" sz="1200" b="1" dirty="0">
                <a:latin typeface="Courier New"/>
                <a:cs typeface="Courier New"/>
              </a:rPr>
              <a:t>GTCTAT</a:t>
            </a:r>
            <a:r>
              <a:rPr lang="en-US" sz="1200" dirty="0">
                <a:latin typeface="Courier New"/>
                <a:cs typeface="Courier New"/>
              </a:rPr>
              <a:t>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2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28558"/>
              </p:ext>
            </p:extLst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89052"/>
              </p:ext>
            </p:extLst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AEB155-87B7-4A77-A144-4503CD308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53117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51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latin typeface="Courier New"/>
                <a:cs typeface="Courier New"/>
              </a:rPr>
              <a:t>AAAAGG</a:t>
            </a:r>
            <a:r>
              <a:rPr lang="en-US" sz="1200" dirty="0">
                <a:latin typeface="Courier New"/>
                <a:cs typeface="Courier New"/>
              </a:rPr>
              <a:t>AAGGGAGGTCTATCTC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38204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38204" cy="391326"/>
              </a:xfrm>
              <a:prstGeom prst="rect">
                <a:avLst/>
              </a:prstGeom>
              <a:blipFill>
                <a:blip r:embed="rId3"/>
                <a:stretch>
                  <a:fillRect l="-6613" t="-153125" r="-601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43283BF-A759-4AEF-8AA6-BE02EE48D561}"/>
              </a:ext>
            </a:extLst>
          </p:cNvPr>
          <p:cNvSpPr txBox="1"/>
          <p:nvPr/>
        </p:nvSpPr>
        <p:spPr>
          <a:xfrm>
            <a:off x="5593532" y="565511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132E46-0786-41BA-A980-2E7890A2F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11128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50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AAAGG</a:t>
            </a:r>
            <a:r>
              <a:rPr lang="en-US" sz="1200" dirty="0">
                <a:latin typeface="Courier New"/>
                <a:cs typeface="Courier New"/>
              </a:rPr>
              <a:t>AAGGGAGGTCTATCTC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blipFill>
                <a:blip r:embed="rId3"/>
                <a:stretch>
                  <a:fillRect l="-5118" t="-153125" r="-197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FBB4F0-990B-4EAA-B771-114EBFE0889E}"/>
              </a:ext>
            </a:extLst>
          </p:cNvPr>
          <p:cNvSpPr txBox="1"/>
          <p:nvPr/>
        </p:nvSpPr>
        <p:spPr>
          <a:xfrm>
            <a:off x="5593532" y="565511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 -0.44 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F4E621-2801-43ED-A4EE-ACB04CF2B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04314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9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latin typeface="Courier New"/>
                <a:cs typeface="Courier New"/>
              </a:rPr>
              <a:t>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AAGG</a:t>
            </a:r>
            <a:r>
              <a:rPr lang="en-US" sz="1200" dirty="0">
                <a:latin typeface="Courier New"/>
                <a:cs typeface="Courier New"/>
              </a:rPr>
              <a:t>AAGGGAGGTCTATCTC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blipFill>
                <a:blip r:embed="rId3"/>
                <a:stretch>
                  <a:fillRect l="-5118" t="-153125" r="-197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FBB4F0-990B-4EAA-B771-114EBFE0889E}"/>
              </a:ext>
            </a:extLst>
          </p:cNvPr>
          <p:cNvSpPr txBox="1"/>
          <p:nvPr/>
        </p:nvSpPr>
        <p:spPr>
          <a:xfrm>
            <a:off x="5593532" y="5655110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 -0.44 + -0.01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3B40E81-3007-4794-A2F4-AC0F82A1D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809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47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latin typeface="Courier New"/>
                <a:cs typeface="Courier New"/>
              </a:rPr>
              <a:t>AA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AAGGGAGGTCTATCTC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blipFill>
                <a:blip r:embed="rId3"/>
                <a:stretch>
                  <a:fillRect l="-5118" t="-153125" r="-197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FBB4F0-990B-4EAA-B771-114EBFE0889E}"/>
              </a:ext>
            </a:extLst>
          </p:cNvPr>
          <p:cNvSpPr txBox="1"/>
          <p:nvPr/>
        </p:nvSpPr>
        <p:spPr>
          <a:xfrm>
            <a:off x="5593532" y="5655110"/>
            <a:ext cx="172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 -0.44 + -0.01 + -0.12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F0809D1-D73F-4D76-BCCB-35503EBD2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66066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96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randomization approaches to identify unknown patterns across multiple sequences</a:t>
            </a:r>
          </a:p>
          <a:p>
            <a:r>
              <a:rPr lang="en-US" dirty="0"/>
              <a:t>To become familiar with optimization-based approaches as a general strategy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329405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latin typeface="Courier New"/>
                <a:cs typeface="Courier New"/>
              </a:rPr>
              <a:t>AAA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GG</a:t>
            </a:r>
            <a:r>
              <a:rPr lang="en-US" sz="1200" dirty="0">
                <a:latin typeface="Courier New"/>
                <a:cs typeface="Courier New"/>
              </a:rPr>
              <a:t>AAGGGAGGTCTATCTC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blipFill>
                <a:blip r:embed="rId3"/>
                <a:stretch>
                  <a:fillRect l="-5118" t="-153125" r="-197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FBB4F0-990B-4EAA-B771-114EBFE0889E}"/>
              </a:ext>
            </a:extLst>
          </p:cNvPr>
          <p:cNvSpPr txBox="1"/>
          <p:nvPr/>
        </p:nvSpPr>
        <p:spPr>
          <a:xfrm>
            <a:off x="5593532" y="5655110"/>
            <a:ext cx="2188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 -0.44 + -0.01 + -0.12 + -1.29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34A09B-1653-4F4F-AE5B-9560567DB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86147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5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latin typeface="Courier New"/>
                <a:cs typeface="Courier New"/>
              </a:rPr>
              <a:t>AAAA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u="sng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AAGGGAGGTCTATCTC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blipFill>
                <a:blip r:embed="rId3"/>
                <a:stretch>
                  <a:fillRect l="-5118" t="-153125" r="-197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FBB4F0-990B-4EAA-B771-114EBFE0889E}"/>
              </a:ext>
            </a:extLst>
          </p:cNvPr>
          <p:cNvSpPr txBox="1"/>
          <p:nvPr/>
        </p:nvSpPr>
        <p:spPr>
          <a:xfrm>
            <a:off x="5593532" y="5655110"/>
            <a:ext cx="265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 -0.44 + -0.01 + -0.12 + -1.29 + -0.23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2532E44-B001-485C-8606-44AB962BB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16480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376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latin typeface="Courier New"/>
                <a:cs typeface="Courier New"/>
              </a:rPr>
              <a:t>AAAAG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dirty="0">
                <a:latin typeface="Courier New"/>
                <a:cs typeface="Courier New"/>
              </a:rPr>
              <a:t>AAGGGAGGTCTATCTC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blipFill>
                <a:blip r:embed="rId3"/>
                <a:stretch>
                  <a:fillRect l="-5118" t="-153125" r="-197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FBB4F0-990B-4EAA-B771-114EBFE0889E}"/>
              </a:ext>
            </a:extLst>
          </p:cNvPr>
          <p:cNvSpPr txBox="1"/>
          <p:nvPr/>
        </p:nvSpPr>
        <p:spPr>
          <a:xfrm>
            <a:off x="5593532" y="5655110"/>
            <a:ext cx="3124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 -0.44 + -0.01 + -0.12 + -1.29 + -0.23 + -0.07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EA1A101-31B8-495E-9545-4CACC3975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87441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6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latin typeface="Courier New"/>
                <a:cs typeface="Courier New"/>
              </a:rPr>
              <a:t>AAAAGG</a:t>
            </a:r>
            <a:r>
              <a:rPr lang="en-US" sz="1200" dirty="0">
                <a:latin typeface="Courier New"/>
                <a:cs typeface="Courier New"/>
              </a:rPr>
              <a:t>AAGGGAGGTCTATCTC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blipFill>
                <a:blip r:embed="rId3"/>
                <a:stretch>
                  <a:fillRect l="-5118" t="-153125" r="-197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FBB4F0-990B-4EAA-B771-114EBFE0889E}"/>
              </a:ext>
            </a:extLst>
          </p:cNvPr>
          <p:cNvSpPr txBox="1"/>
          <p:nvPr/>
        </p:nvSpPr>
        <p:spPr>
          <a:xfrm>
            <a:off x="5593532" y="5655110"/>
            <a:ext cx="35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 -0.44 + -0.01 + -0.12 + -1.29 + -0.23 + -0.07 = -2.17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62FAE6-FFF0-4455-8B3B-AD9EA60F9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11128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981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AAAGGA</a:t>
            </a:r>
            <a:r>
              <a:rPr lang="en-US" sz="1200" dirty="0">
                <a:latin typeface="Courier New"/>
                <a:cs typeface="Courier New"/>
              </a:rPr>
              <a:t>AGGGAGGTCTATCTC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blipFill>
                <a:blip r:embed="rId3"/>
                <a:stretch>
                  <a:fillRect l="-5118" t="-153125" r="-197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FBB4F0-990B-4EAA-B771-114EBFE0889E}"/>
              </a:ext>
            </a:extLst>
          </p:cNvPr>
          <p:cNvSpPr txBox="1"/>
          <p:nvPr/>
        </p:nvSpPr>
        <p:spPr>
          <a:xfrm>
            <a:off x="5593532" y="5655110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 -0.44 + -0.01 + -0.12 + -1.29 + -0.23 + -0.07 = -2.17</a:t>
            </a:r>
          </a:p>
          <a:p>
            <a:r>
              <a:rPr lang="en-US" sz="1200" dirty="0"/>
              <a:t>S</a:t>
            </a:r>
            <a:r>
              <a:rPr lang="en-US" sz="1200" baseline="-25000" dirty="0"/>
              <a:t>2</a:t>
            </a:r>
            <a:r>
              <a:rPr lang="en-US" sz="1200" dirty="0"/>
              <a:t> = -0.44 + -0.01 + -0.12 + -0.07 + -0.23 + -0.59 = -1.47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A9E7AE2-A1EA-4817-A184-66568FACA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11128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34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AAAAGGAAGGGAGGTC</a:t>
            </a:r>
            <a:r>
              <a:rPr lang="en-US" sz="1200" u="sng" dirty="0">
                <a:latin typeface="Courier New"/>
                <a:cs typeface="Courier New"/>
              </a:rPr>
              <a:t>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blipFill>
                <a:blip r:embed="rId3"/>
                <a:stretch>
                  <a:fillRect l="-5118" t="-153125" r="-197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FBB4F0-990B-4EAA-B771-114EBFE0889E}"/>
              </a:ext>
            </a:extLst>
          </p:cNvPr>
          <p:cNvSpPr txBox="1"/>
          <p:nvPr/>
        </p:nvSpPr>
        <p:spPr>
          <a:xfrm>
            <a:off x="5593532" y="5655110"/>
            <a:ext cx="3592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 -0.44 + -0.01 + -0.12 + -1.29 + -0.23 + -0.07 = -2.17</a:t>
            </a:r>
          </a:p>
          <a:p>
            <a:r>
              <a:rPr lang="en-US" sz="1200" dirty="0"/>
              <a:t>S</a:t>
            </a:r>
            <a:r>
              <a:rPr lang="en-US" sz="1200" baseline="-25000" dirty="0"/>
              <a:t>2</a:t>
            </a:r>
            <a:r>
              <a:rPr lang="en-US" sz="1200" dirty="0"/>
              <a:t> = -0.44 + -0.01 + -0.12 + -0.07 + -0.23 + -0.59 = -1.47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</a:t>
            </a:r>
            <a:r>
              <a:rPr lang="en-US" sz="1200" baseline="-25000" dirty="0"/>
              <a:t>17</a:t>
            </a:r>
            <a:r>
              <a:rPr lang="en-US" sz="1200" dirty="0"/>
              <a:t> = 0.08 + -0.01 + -0.45 + -0.10 + -0.69 + 0.10 = -0.88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96341BA-EEA1-46EF-A31C-6326AD4A3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11128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3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</a:t>
            </a:r>
            <a:r>
              <a:rPr lang="en-US" sz="1200" b="1" u="sng" dirty="0">
                <a:latin typeface="Courier New"/>
                <a:cs typeface="Courier New"/>
              </a:rPr>
              <a:t>GGAAGG</a:t>
            </a:r>
            <a:r>
              <a:rPr lang="en-US" sz="1200" dirty="0">
                <a:latin typeface="Courier New"/>
                <a:cs typeface="Courier New"/>
              </a:rPr>
              <a:t>GAGGTCTATCTC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Iteration: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sequence at random</a:t>
            </a:r>
          </a:p>
          <a:p>
            <a:pPr marL="342900" indent="-342900">
              <a:buAutoNum type="arabicPeriod"/>
            </a:pPr>
            <a:r>
              <a:rPr lang="en-US" dirty="0"/>
              <a:t>Recalculate </a:t>
            </a:r>
            <a:r>
              <a:rPr lang="en-US" i="1" dirty="0"/>
              <a:t>PWM</a:t>
            </a:r>
            <a:r>
              <a:rPr lang="en-US" dirty="0"/>
              <a:t>, omitting the chosen sequence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Score each possible motif in sequence against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2F8DE-1692-4171-9C3F-9518EBC27701}"/>
              </a:ext>
            </a:extLst>
          </p:cNvPr>
          <p:cNvSpPr/>
          <p:nvPr/>
        </p:nvSpPr>
        <p:spPr>
          <a:xfrm>
            <a:off x="1676400" y="3048000"/>
            <a:ext cx="2209800" cy="2286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D868-BD1B-44EC-9378-DA53D62BB3D2}"/>
              </a:ext>
            </a:extLst>
          </p:cNvPr>
          <p:cNvSpPr txBox="1"/>
          <p:nvPr/>
        </p:nvSpPr>
        <p:spPr>
          <a:xfrm>
            <a:off x="990600" y="2554674"/>
            <a:ext cx="5334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random</a:t>
            </a:r>
          </a:p>
          <a:p>
            <a:r>
              <a:rPr lang="en-US" sz="1050" dirty="0"/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A7452-9975-43CA-8885-B376089D6622}"/>
              </a:ext>
            </a:extLst>
          </p:cNvPr>
          <p:cNvCxnSpPr/>
          <p:nvPr/>
        </p:nvCxnSpPr>
        <p:spPr>
          <a:xfrm>
            <a:off x="1409700" y="2954038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7425CF-0910-441A-A2A9-6C565576FE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663599"/>
          <a:ext cx="2148368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0.07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20589-C77B-4124-ADE7-4C030B1847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6584" y="4294144"/>
          <a:ext cx="2105784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p</a:t>
                      </a:r>
                      <a:r>
                        <a:rPr lang="en-US" sz="1050" i="1" baseline="-25000" dirty="0"/>
                        <a:t>j</a:t>
                      </a:r>
                      <a:endParaRPr lang="en-US" sz="1050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F83C7C72-6F7E-4B5E-AAE5-DE911CAEA991}"/>
              </a:ext>
            </a:extLst>
          </p:cNvPr>
          <p:cNvSpPr/>
          <p:nvPr/>
        </p:nvSpPr>
        <p:spPr>
          <a:xfrm>
            <a:off x="7620000" y="3543709"/>
            <a:ext cx="152400" cy="293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BEEF9-AA9A-4EEB-8F6E-CFB031349096}"/>
              </a:ext>
            </a:extLst>
          </p:cNvPr>
          <p:cNvSpPr/>
          <p:nvPr/>
        </p:nvSpPr>
        <p:spPr>
          <a:xfrm>
            <a:off x="5593532" y="5424918"/>
            <a:ext cx="2216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AAAAGGAAGGGAGGTC</a:t>
            </a:r>
            <a:r>
              <a:rPr lang="en-US" sz="1200" u="sng" dirty="0">
                <a:latin typeface="Courier New"/>
                <a:cs typeface="Courier New"/>
              </a:rPr>
              <a:t>TATCTC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/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𝑚𝑜𝑡𝑖𝑓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DFB34-6633-4B93-A601-1315137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33" y="6405721"/>
                <a:ext cx="3096873" cy="391326"/>
              </a:xfrm>
              <a:prstGeom prst="rect">
                <a:avLst/>
              </a:prstGeom>
              <a:blipFill>
                <a:blip r:embed="rId3"/>
                <a:stretch>
                  <a:fillRect l="-5118" t="-153125" r="-197" b="-2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FBB4F0-990B-4EAA-B771-114EBFE0889E}"/>
              </a:ext>
            </a:extLst>
          </p:cNvPr>
          <p:cNvSpPr txBox="1"/>
          <p:nvPr/>
        </p:nvSpPr>
        <p:spPr>
          <a:xfrm>
            <a:off x="5593532" y="5655110"/>
            <a:ext cx="3592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  </a:t>
            </a:r>
            <a:r>
              <a:rPr lang="en-US" sz="1200" dirty="0"/>
              <a:t>= -0.44 + -0.01 + -0.12 + -1.29 + -0.23 + -0.07 = -2.17</a:t>
            </a:r>
          </a:p>
          <a:p>
            <a:r>
              <a:rPr lang="en-US" sz="1200" dirty="0"/>
              <a:t>S</a:t>
            </a:r>
            <a:r>
              <a:rPr lang="en-US" sz="1200" baseline="-25000" dirty="0"/>
              <a:t>2</a:t>
            </a:r>
            <a:r>
              <a:rPr lang="en-US" sz="1200" dirty="0"/>
              <a:t> = -0.44 + -0.01 + -0.12 + -0.07 + -0.23 + -0.59 = -1.47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</a:t>
            </a:r>
            <a:r>
              <a:rPr lang="en-US" sz="1200" baseline="-25000" dirty="0"/>
              <a:t>17</a:t>
            </a:r>
            <a:r>
              <a:rPr lang="en-US" sz="1200" dirty="0"/>
              <a:t> = 0.08 + -0.01 + -0.45 + -0.10 + -0.69 + 0.10 = -0.88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38376-9AAE-46C1-99B7-A0FA1E39DDED}"/>
              </a:ext>
            </a:extLst>
          </p:cNvPr>
          <p:cNvSpPr txBox="1"/>
          <p:nvPr/>
        </p:nvSpPr>
        <p:spPr>
          <a:xfrm>
            <a:off x="1600200" y="5122338"/>
            <a:ext cx="3048000" cy="4384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4.  Choose new motif based on score distribution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33BA07-65AB-4FB3-9406-5353149E8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80" y="5685369"/>
            <a:ext cx="2209800" cy="109622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FCA883-269F-4176-A215-DDFC44C10FD4}"/>
              </a:ext>
            </a:extLst>
          </p:cNvPr>
          <p:cNvCxnSpPr/>
          <p:nvPr/>
        </p:nvCxnSpPr>
        <p:spPr>
          <a:xfrm>
            <a:off x="2286000" y="5842081"/>
            <a:ext cx="1905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DA89E13-DB20-42AA-9AF2-ECCBC40EE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11128"/>
              </p:ext>
            </p:extLst>
          </p:nvPr>
        </p:nvGraphicFramePr>
        <p:xfrm>
          <a:off x="7772400" y="2645753"/>
          <a:ext cx="2941084" cy="17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/>
                        <a:t>w</a:t>
                      </a:r>
                      <a:r>
                        <a:rPr lang="en-US" sz="1050" i="1" baseline="-25000" dirty="0" err="1"/>
                        <a:t>i,j</a:t>
                      </a:r>
                      <a:endParaRPr lang="en-US" sz="105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0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9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447800"/>
            <a:ext cx="4495800" cy="137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next motif position is selected from the probability distribution of pattern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Next Motif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90600"/>
            <a:ext cx="2209800" cy="22098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2209800" y="3124200"/>
            <a:ext cx="8077200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not just choose the motif with the highest score?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362200" y="3810000"/>
            <a:ext cx="4495800" cy="228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is called a ‘hill climbing’ algorithm, and is indeed one strategy that can be used</a:t>
            </a:r>
          </a:p>
          <a:p>
            <a:r>
              <a:rPr lang="en-US" sz="1600" dirty="0"/>
              <a:t>However, as an EM algorithm you can get trapped with a motif that is a sub-optimal, local maxima in terms of information content</a:t>
            </a:r>
          </a:p>
          <a:p>
            <a:r>
              <a:rPr lang="en-US" sz="1600" dirty="0"/>
              <a:t>Allowing randomness, even if tempered by a probability distribution, provides a chance for the algorithm to</a:t>
            </a:r>
            <a:r>
              <a:rPr lang="en-US" sz="1600" i="1" dirty="0"/>
              <a:t> </a:t>
            </a:r>
            <a:r>
              <a:rPr lang="en-US" sz="1600" dirty="0"/>
              <a:t>move out of the local maxima towards the global maxima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1" y="3657600"/>
            <a:ext cx="3305331" cy="2489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24800" y="6172200"/>
            <a:ext cx="2590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Lawrence CE et al (1993) Science, 262, pp. 208-214</a:t>
            </a:r>
          </a:p>
        </p:txBody>
      </p:sp>
    </p:spTree>
    <p:extLst>
      <p:ext uri="{BB962C8B-B14F-4D97-AF65-F5344CB8AC3E}">
        <p14:creationId xmlns:p14="http://schemas.microsoft.com/office/powerpoint/2010/main" val="49231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9B9742-1A28-4780-9210-6449B866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Convergence is a phenomenon in iterative approaches where the output at each subsequent iteration no longer changes, or changes only within a small window of error</a:t>
            </a:r>
          </a:p>
          <a:p>
            <a:r>
              <a:rPr lang="en-US" dirty="0"/>
              <a:t>Defining the criteria for convergence is application-specific</a:t>
            </a:r>
          </a:p>
          <a:p>
            <a:pPr lvl="1"/>
            <a:r>
              <a:rPr lang="en-US" dirty="0"/>
              <a:t>In today’s section, we check to see if the information content has changed within the past 100 iterations; if not, we finish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DFC5B8-8B18-49B8-B640-144EF969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</p:spTree>
    <p:extLst>
      <p:ext uri="{BB962C8B-B14F-4D97-AF65-F5344CB8AC3E}">
        <p14:creationId xmlns:p14="http://schemas.microsoft.com/office/powerpoint/2010/main" val="170235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Markov Process</a:t>
            </a:r>
            <a:r>
              <a:rPr lang="en-US" dirty="0"/>
              <a:t> is a set of events in which predictions of future states are conditional only on the current state (i.e., it is </a:t>
            </a:r>
            <a:r>
              <a:rPr lang="en-US" i="1" dirty="0"/>
              <a:t>memoryless)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dice rolling in board games is a Markov process</a:t>
            </a:r>
          </a:p>
          <a:p>
            <a:pPr lvl="2"/>
            <a:r>
              <a:rPr lang="en-US" dirty="0"/>
              <a:t>blackjack is </a:t>
            </a:r>
            <a:r>
              <a:rPr lang="en-US" i="1" dirty="0"/>
              <a:t>not</a:t>
            </a:r>
            <a:r>
              <a:rPr lang="en-US" dirty="0"/>
              <a:t> a Markov process</a:t>
            </a:r>
          </a:p>
          <a:p>
            <a:r>
              <a:rPr lang="en-US" i="1" dirty="0"/>
              <a:t>A Monte Carlo </a:t>
            </a:r>
            <a:r>
              <a:rPr lang="en-US" dirty="0"/>
              <a:t>method is an algorithm that relies on random sampling to achieve its end results</a:t>
            </a:r>
          </a:p>
          <a:p>
            <a:r>
              <a:rPr lang="en-US" dirty="0"/>
              <a:t>Gibbs Sampling is a </a:t>
            </a:r>
            <a:r>
              <a:rPr lang="en-US" i="1" dirty="0"/>
              <a:t>Markov Chain Monte Carlo</a:t>
            </a:r>
            <a:r>
              <a:rPr lang="en-US" dirty="0"/>
              <a:t> approach that can be used to identify motifs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6131A-5DE3-474A-8743-00F4581359C3}"/>
              </a:ext>
            </a:extLst>
          </p:cNvPr>
          <p:cNvSpPr txBox="1"/>
          <p:nvPr/>
        </p:nvSpPr>
        <p:spPr>
          <a:xfrm>
            <a:off x="3276600" y="6116377"/>
            <a:ext cx="620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(We will cover Markov chains in more depth later in the course!)</a:t>
            </a:r>
          </a:p>
        </p:txBody>
      </p:sp>
    </p:spTree>
    <p:extLst>
      <p:ext uri="{BB962C8B-B14F-4D97-AF65-F5344CB8AC3E}">
        <p14:creationId xmlns:p14="http://schemas.microsoft.com/office/powerpoint/2010/main" val="80766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133600" y="4343400"/>
            <a:ext cx="2057400" cy="1143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648200" y="2057400"/>
            <a:ext cx="5638800" cy="40386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Gibbs Sampling Approach for Motif Finding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9894" y="990600"/>
            <a:ext cx="1728216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Set of unaligned </a:t>
            </a:r>
            <a:br>
              <a:rPr lang="en-US" sz="1400" dirty="0"/>
            </a:br>
            <a:r>
              <a:rPr lang="en-US" sz="1400" dirty="0"/>
              <a:t>input sequences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8093" y="2209800"/>
            <a:ext cx="1731818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Randomly assign initial motif positions in each sequence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209800"/>
            <a:ext cx="16002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Choose Sequence at Random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5105400"/>
            <a:ext cx="1752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Score all possible motifs in chosen sequence 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554002" y="1813560"/>
            <a:ext cx="0" cy="396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45" idx="0"/>
          </p:cNvCxnSpPr>
          <p:nvPr/>
        </p:nvCxnSpPr>
        <p:spPr>
          <a:xfrm>
            <a:off x="8077200" y="2621280"/>
            <a:ext cx="838200" cy="1021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5" idx="2"/>
            <a:endCxn id="9" idx="3"/>
          </p:cNvCxnSpPr>
          <p:nvPr/>
        </p:nvCxnSpPr>
        <p:spPr>
          <a:xfrm flipH="1">
            <a:off x="8153400" y="4465320"/>
            <a:ext cx="762000" cy="1051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8" idx="1"/>
          </p:cNvCxnSpPr>
          <p:nvPr/>
        </p:nvCxnSpPr>
        <p:spPr>
          <a:xfrm>
            <a:off x="4419912" y="2621280"/>
            <a:ext cx="20570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8600" y="3642360"/>
            <a:ext cx="2133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Create motif and background models from all other sequences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00600" y="3642360"/>
            <a:ext cx="2133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Choose new motif position in probabilistic fashion from distribution of scores</a:t>
            </a:r>
          </a:p>
        </p:txBody>
      </p:sp>
      <p:cxnSp>
        <p:nvCxnSpPr>
          <p:cNvPr id="61" name="Straight Arrow Connector 60"/>
          <p:cNvCxnSpPr>
            <a:stCxn id="58" idx="0"/>
            <a:endCxn id="8" idx="1"/>
          </p:cNvCxnSpPr>
          <p:nvPr/>
        </p:nvCxnSpPr>
        <p:spPr>
          <a:xfrm flipV="1">
            <a:off x="5867400" y="2621280"/>
            <a:ext cx="609600" cy="1021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58" idx="2"/>
          </p:cNvCxnSpPr>
          <p:nvPr/>
        </p:nvCxnSpPr>
        <p:spPr>
          <a:xfrm flipH="1" flipV="1">
            <a:off x="5867400" y="4480560"/>
            <a:ext cx="533400" cy="1036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58001" y="1600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Iterate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38400" y="39624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Convergence</a:t>
            </a:r>
          </a:p>
        </p:txBody>
      </p:sp>
      <p:cxnSp>
        <p:nvCxnSpPr>
          <p:cNvPr id="73" name="Straight Arrow Connector 72"/>
          <p:cNvCxnSpPr>
            <a:stCxn id="58" idx="1"/>
            <a:endCxn id="76" idx="3"/>
          </p:cNvCxnSpPr>
          <p:nvPr/>
        </p:nvCxnSpPr>
        <p:spPr>
          <a:xfrm flipH="1">
            <a:off x="4038600" y="4061460"/>
            <a:ext cx="762000" cy="845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86000" y="4495800"/>
            <a:ext cx="1752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Final motif positions represent identified pattern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391400" y="6169968"/>
            <a:ext cx="3276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Adapted from Lawrence CE et al (1993) Science, 262, pp. 208-214</a:t>
            </a:r>
          </a:p>
        </p:txBody>
      </p:sp>
    </p:spTree>
    <p:extLst>
      <p:ext uri="{BB962C8B-B14F-4D97-AF65-F5344CB8AC3E}">
        <p14:creationId xmlns:p14="http://schemas.microsoft.com/office/powerpoint/2010/main" val="344593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</a:t>
            </a:r>
            <a:r>
              <a:rPr lang="en-US" sz="1200" b="1" dirty="0">
                <a:latin typeface="Courier New"/>
                <a:cs typeface="Courier New"/>
              </a:rPr>
              <a:t>GTCTAT</a:t>
            </a:r>
            <a:r>
              <a:rPr lang="en-US" sz="1200" dirty="0">
                <a:latin typeface="Courier New"/>
                <a:cs typeface="Courier New"/>
              </a:rPr>
              <a:t>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455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Initialization: </a:t>
            </a:r>
          </a:p>
          <a:p>
            <a:endParaRPr lang="en-US" dirty="0"/>
          </a:p>
          <a:p>
            <a:r>
              <a:rPr lang="en-US" dirty="0"/>
              <a:t>1.   Choose a random position in each sequence as an initial ‘motif’</a:t>
            </a:r>
          </a:p>
        </p:txBody>
      </p:sp>
    </p:spTree>
    <p:extLst>
      <p:ext uri="{BB962C8B-B14F-4D97-AF65-F5344CB8AC3E}">
        <p14:creationId xmlns:p14="http://schemas.microsoft.com/office/powerpoint/2010/main" val="136339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u="sng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ACGAC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CTGGA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GAAAA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AGGAG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AGGAC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GATTA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TCTAT</a:t>
            </a:r>
            <a:r>
              <a:rPr lang="en-US" sz="1200" dirty="0">
                <a:latin typeface="Courier New"/>
                <a:cs typeface="Courier New"/>
              </a:rPr>
              <a:t>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TATGG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AGGAG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TATCG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AACTG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AATGC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ATCAT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AACGG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TGGGA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Initialization: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random position in each sequence as an initial ‘motif’</a:t>
            </a:r>
          </a:p>
          <a:p>
            <a:pPr marL="342900" indent="-342900">
              <a:buAutoNum type="arabicPeriod"/>
            </a:pPr>
            <a:r>
              <a:rPr lang="en-US" dirty="0"/>
              <a:t>Calculate the frequency of every nucleotide at each position within the motif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49F310-E452-477A-86D0-92559C906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074978"/>
              </p:ext>
            </p:extLst>
          </p:nvPr>
        </p:nvGraphicFramePr>
        <p:xfrm>
          <a:off x="6629400" y="2675745"/>
          <a:ext cx="308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4" imgW="3086100" imgH="228600" progId="Equation.3">
                  <p:embed/>
                </p:oleObj>
              </mc:Choice>
              <mc:Fallback>
                <p:oleObj name="Equation" r:id="rId4" imgW="3086100" imgH="22860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2675745"/>
                        <a:ext cx="3086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E2955-81E9-442A-B1A3-287D8674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4427"/>
              </p:ext>
            </p:extLst>
          </p:nvPr>
        </p:nvGraphicFramePr>
        <p:xfrm>
          <a:off x="5555216" y="3154680"/>
          <a:ext cx="2148368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42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sz="1200" b="1" u="sng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</a:t>
            </a:r>
            <a:r>
              <a:rPr lang="en-US" sz="1200" b="1" u="sng" dirty="0">
                <a:latin typeface="Courier New"/>
                <a:cs typeface="Courier New"/>
              </a:rPr>
              <a:t>C</a:t>
            </a:r>
            <a:r>
              <a:rPr lang="en-US" sz="1200" b="1" dirty="0">
                <a:latin typeface="Courier New"/>
                <a:cs typeface="Courier New"/>
              </a:rPr>
              <a:t>TGGA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AAAA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GGAG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GGAC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ATTA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</a:t>
            </a: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CTAT</a:t>
            </a:r>
            <a:r>
              <a:rPr lang="en-US" sz="1200" dirty="0">
                <a:latin typeface="Courier New"/>
                <a:cs typeface="Courier New"/>
              </a:rPr>
              <a:t>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ATGG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TTAT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GGAG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ATCG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ACTG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ATGC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TCAT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ACGG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GGGA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Initialization: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random position in each sequence as an initial ‘motif’</a:t>
            </a:r>
          </a:p>
          <a:p>
            <a:pPr marL="342900" indent="-342900">
              <a:buAutoNum type="arabicPeriod"/>
            </a:pPr>
            <a:r>
              <a:rPr lang="en-US" dirty="0"/>
              <a:t>Calculate the frequency of every nucleotide at each position within the motif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49F310-E452-477A-86D0-92559C906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638802"/>
              </p:ext>
            </p:extLst>
          </p:nvPr>
        </p:nvGraphicFramePr>
        <p:xfrm>
          <a:off x="6629400" y="2675745"/>
          <a:ext cx="308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4" imgW="3086100" imgH="228600" progId="Equation.3">
                  <p:embed/>
                </p:oleObj>
              </mc:Choice>
              <mc:Fallback>
                <p:oleObj name="Equation" r:id="rId4" imgW="3086100" imgH="2286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049F310-E452-477A-86D0-92559C906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2675745"/>
                        <a:ext cx="3086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E2955-81E9-442A-B1A3-287D8674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41761"/>
              </p:ext>
            </p:extLst>
          </p:nvPr>
        </p:nvGraphicFramePr>
        <p:xfrm>
          <a:off x="5555216" y="3131820"/>
          <a:ext cx="2148368" cy="754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9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</a:t>
            </a:r>
            <a:r>
              <a:rPr lang="en-US" sz="1200" b="1" u="sng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GGA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AAA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GAG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GAC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TTA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</a:t>
            </a:r>
            <a:r>
              <a:rPr lang="en-US" sz="1200" b="1" dirty="0">
                <a:latin typeface="Courier New"/>
                <a:cs typeface="Courier New"/>
              </a:rPr>
              <a:t>GT</a:t>
            </a:r>
            <a:r>
              <a:rPr lang="en-US" sz="1200" b="1" u="sng" dirty="0">
                <a:latin typeface="Courier New"/>
                <a:cs typeface="Courier New"/>
              </a:rPr>
              <a:t>C</a:t>
            </a:r>
            <a:r>
              <a:rPr lang="en-US" sz="1200" b="1" dirty="0">
                <a:latin typeface="Courier New"/>
                <a:cs typeface="Courier New"/>
              </a:rPr>
              <a:t>TAT</a:t>
            </a:r>
            <a:r>
              <a:rPr lang="en-US" sz="1200" dirty="0">
                <a:latin typeface="Courier New"/>
                <a:cs typeface="Courier New"/>
              </a:rPr>
              <a:t>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TGG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TAT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GAG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TCG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CTG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TGC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CAT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CGG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GGA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Initialization: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random position in each sequence as an initial ‘motif’</a:t>
            </a:r>
          </a:p>
          <a:p>
            <a:pPr marL="342900" indent="-342900">
              <a:buAutoNum type="arabicPeriod"/>
            </a:pPr>
            <a:r>
              <a:rPr lang="en-US" dirty="0"/>
              <a:t>Calculate the frequency of every nucleotide at each position within the motif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49F310-E452-477A-86D0-92559C906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24838"/>
              </p:ext>
            </p:extLst>
          </p:nvPr>
        </p:nvGraphicFramePr>
        <p:xfrm>
          <a:off x="6629400" y="2675745"/>
          <a:ext cx="308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4" imgW="3086100" imgH="228600" progId="Equation.3">
                  <p:embed/>
                </p:oleObj>
              </mc:Choice>
              <mc:Fallback>
                <p:oleObj name="Equation" r:id="rId4" imgW="3086100" imgH="2286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049F310-E452-477A-86D0-92559C906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2675745"/>
                        <a:ext cx="3086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E2955-81E9-442A-B1A3-287D8674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68026"/>
              </p:ext>
            </p:extLst>
          </p:nvPr>
        </p:nvGraphicFramePr>
        <p:xfrm>
          <a:off x="5555216" y="3185160"/>
          <a:ext cx="2148368" cy="1005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56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6C143-CF91-4277-B42A-44D9749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5C468-6F59-4765-B906-5A05342C4355}"/>
              </a:ext>
            </a:extLst>
          </p:cNvPr>
          <p:cNvSpPr txBox="1"/>
          <p:nvPr/>
        </p:nvSpPr>
        <p:spPr>
          <a:xfrm>
            <a:off x="1752600" y="1981200"/>
            <a:ext cx="2057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AGAA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CAC</a:t>
            </a:r>
            <a:r>
              <a:rPr lang="en-US" sz="1200" b="1" u="sng" dirty="0">
                <a:solidFill>
                  <a:srgbClr val="000000"/>
                </a:solidFill>
                <a:latin typeface="Courier New"/>
                <a:cs typeface="Courier New"/>
              </a:rPr>
              <a:t>G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AC</a:t>
            </a:r>
            <a:r>
              <a:rPr lang="en-US" sz="1200" dirty="0">
                <a:latin typeface="Courier New"/>
                <a:cs typeface="Courier New"/>
              </a:rPr>
              <a:t>AAGGAAAGGTAT</a:t>
            </a:r>
          </a:p>
          <a:p>
            <a:r>
              <a:rPr lang="en-US" sz="1200" dirty="0">
                <a:latin typeface="Courier New"/>
                <a:cs typeface="Courier New"/>
              </a:rPr>
              <a:t>ATCTGAAGGGGGAT</a:t>
            </a:r>
            <a:r>
              <a:rPr lang="en-US" sz="1200" b="1" dirty="0">
                <a:latin typeface="Courier New"/>
                <a:cs typeface="Courier New"/>
              </a:rPr>
              <a:t>TCT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GA</a:t>
            </a:r>
            <a:r>
              <a:rPr lang="en-US" sz="1200" dirty="0">
                <a:latin typeface="Courier New"/>
                <a:cs typeface="Courier New"/>
              </a:rPr>
              <a:t>GA</a:t>
            </a:r>
          </a:p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TGA</a:t>
            </a:r>
            <a:r>
              <a:rPr lang="en-US" sz="1200" b="1" u="sng" dirty="0">
                <a:latin typeface="Courier New"/>
                <a:cs typeface="Courier New"/>
              </a:rPr>
              <a:t>A</a:t>
            </a:r>
            <a:r>
              <a:rPr lang="en-US" sz="1200" b="1" dirty="0">
                <a:latin typeface="Courier New"/>
                <a:cs typeface="Courier New"/>
              </a:rPr>
              <a:t>AA</a:t>
            </a:r>
            <a:r>
              <a:rPr lang="en-US" sz="1200" dirty="0">
                <a:latin typeface="Courier New"/>
                <a:cs typeface="Courier New"/>
              </a:rPr>
              <a:t>ATTGGAGGGAAACTC</a:t>
            </a:r>
          </a:p>
          <a:p>
            <a:r>
              <a:rPr lang="en-US" sz="1200" dirty="0">
                <a:latin typeface="Courier New"/>
                <a:cs typeface="Courier New"/>
              </a:rPr>
              <a:t>CAATTAGA</a:t>
            </a:r>
            <a:r>
              <a:rPr lang="en-US" sz="1200" b="1" dirty="0">
                <a:latin typeface="Courier New"/>
                <a:cs typeface="Courier New"/>
              </a:rPr>
              <a:t>GAG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AG</a:t>
            </a:r>
            <a:r>
              <a:rPr lang="en-US" sz="1200" dirty="0">
                <a:latin typeface="Courier New"/>
                <a:cs typeface="Courier New"/>
              </a:rPr>
              <a:t>AATTCGAT</a:t>
            </a:r>
          </a:p>
          <a:p>
            <a:r>
              <a:rPr lang="en-US" sz="1200" dirty="0">
                <a:latin typeface="Courier New"/>
                <a:cs typeface="Courier New"/>
              </a:rPr>
              <a:t>AAAGCG</a:t>
            </a:r>
            <a:r>
              <a:rPr lang="en-US" sz="1200" b="1" dirty="0">
                <a:latin typeface="Courier New"/>
                <a:cs typeface="Courier New"/>
              </a:rPr>
              <a:t>AAG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AC</a:t>
            </a:r>
            <a:r>
              <a:rPr lang="en-US" sz="1200" dirty="0">
                <a:latin typeface="Courier New"/>
                <a:cs typeface="Courier New"/>
              </a:rPr>
              <a:t>TCGGCGAGTA</a:t>
            </a:r>
          </a:p>
          <a:p>
            <a:r>
              <a:rPr lang="en-US" sz="1200" dirty="0">
                <a:latin typeface="Courier New"/>
                <a:cs typeface="Courier New"/>
              </a:rPr>
              <a:t>ACATACCCTGCAAGGA</a:t>
            </a:r>
            <a:r>
              <a:rPr lang="en-US" sz="1200" b="1" dirty="0">
                <a:latin typeface="Courier New"/>
                <a:cs typeface="Courier New"/>
              </a:rPr>
              <a:t>TGA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TA</a:t>
            </a:r>
          </a:p>
          <a:p>
            <a:r>
              <a:rPr lang="en-US" sz="1200" dirty="0">
                <a:latin typeface="Courier New"/>
                <a:cs typeface="Courier New"/>
              </a:rPr>
              <a:t>AAAAGGAAGGGAG</a:t>
            </a:r>
            <a:r>
              <a:rPr lang="en-US" sz="1200" b="1" dirty="0">
                <a:latin typeface="Courier New"/>
                <a:cs typeface="Courier New"/>
              </a:rPr>
              <a:t>GTC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AT</a:t>
            </a:r>
            <a:r>
              <a:rPr lang="en-US" sz="1200" dirty="0">
                <a:latin typeface="Courier New"/>
                <a:cs typeface="Courier New"/>
              </a:rPr>
              <a:t>CTC</a:t>
            </a:r>
          </a:p>
          <a:p>
            <a:r>
              <a:rPr lang="en-US" sz="1200" dirty="0">
                <a:latin typeface="Courier New"/>
                <a:cs typeface="Courier New"/>
              </a:rPr>
              <a:t>TTAA</a:t>
            </a:r>
            <a:r>
              <a:rPr lang="en-US" sz="1200" b="1" dirty="0">
                <a:latin typeface="Courier New"/>
                <a:cs typeface="Courier New"/>
              </a:rPr>
              <a:t>ATA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GG</a:t>
            </a:r>
            <a:r>
              <a:rPr lang="en-US" sz="1200" dirty="0">
                <a:latin typeface="Courier New"/>
                <a:cs typeface="Courier New"/>
              </a:rPr>
              <a:t>TGGTGGAAACAG</a:t>
            </a:r>
          </a:p>
          <a:p>
            <a:r>
              <a:rPr lang="en-US" sz="1200" dirty="0">
                <a:latin typeface="Courier New"/>
                <a:cs typeface="Courier New"/>
              </a:rPr>
              <a:t>TTTCGAAAGGATT</a:t>
            </a:r>
            <a:r>
              <a:rPr lang="en-US" sz="1200" b="1" dirty="0">
                <a:latin typeface="Courier New"/>
                <a:cs typeface="Courier New"/>
              </a:rPr>
              <a:t>GTT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AT</a:t>
            </a:r>
            <a:r>
              <a:rPr lang="en-US" sz="1200" dirty="0">
                <a:latin typeface="Courier New"/>
                <a:cs typeface="Courier New"/>
              </a:rPr>
              <a:t>AAA</a:t>
            </a:r>
          </a:p>
          <a:p>
            <a:r>
              <a:rPr lang="en-US" sz="1200" dirty="0">
                <a:latin typeface="Courier New"/>
                <a:cs typeface="Courier New"/>
              </a:rPr>
              <a:t>TAAATAG</a:t>
            </a:r>
            <a:r>
              <a:rPr lang="en-US" sz="1200" b="1" dirty="0">
                <a:latin typeface="Courier New"/>
                <a:cs typeface="Courier New"/>
              </a:rPr>
              <a:t>AAG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AG</a:t>
            </a:r>
            <a:r>
              <a:rPr lang="en-US" sz="1200" dirty="0">
                <a:latin typeface="Courier New"/>
                <a:cs typeface="Courier New"/>
              </a:rPr>
              <a:t>GCGCACAAA</a:t>
            </a:r>
          </a:p>
          <a:p>
            <a:r>
              <a:rPr lang="en-US" sz="1200" dirty="0">
                <a:latin typeface="Courier New"/>
                <a:cs typeface="Courier New"/>
              </a:rPr>
              <a:t>ACCG</a:t>
            </a:r>
            <a:r>
              <a:rPr lang="en-US" sz="1200" b="1" dirty="0">
                <a:latin typeface="Courier New"/>
                <a:cs typeface="Courier New"/>
              </a:rPr>
              <a:t>TTA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CG</a:t>
            </a:r>
            <a:r>
              <a:rPr lang="en-US" sz="1200" dirty="0">
                <a:latin typeface="Courier New"/>
                <a:cs typeface="Courier New"/>
              </a:rPr>
              <a:t>AGGGATACATAA</a:t>
            </a:r>
          </a:p>
          <a:p>
            <a:r>
              <a:rPr lang="en-US" sz="1200" b="1" dirty="0">
                <a:latin typeface="Courier New"/>
                <a:cs typeface="Courier New"/>
              </a:rPr>
              <a:t>TAA</a:t>
            </a:r>
            <a:r>
              <a:rPr lang="en-US" sz="1200" b="1" u="sng" dirty="0">
                <a:latin typeface="Courier New"/>
                <a:cs typeface="Courier New"/>
              </a:rPr>
              <a:t>C</a:t>
            </a:r>
            <a:r>
              <a:rPr lang="en-US" sz="1200" b="1" dirty="0">
                <a:latin typeface="Courier New"/>
                <a:cs typeface="Courier New"/>
              </a:rPr>
              <a:t>TG</a:t>
            </a:r>
            <a:r>
              <a:rPr lang="en-US" sz="1200" dirty="0">
                <a:latin typeface="Courier New"/>
                <a:cs typeface="Courier New"/>
              </a:rPr>
              <a:t>AATTTAAAGGAGGTTC</a:t>
            </a:r>
          </a:p>
          <a:p>
            <a:r>
              <a:rPr lang="en-US" sz="1200" dirty="0">
                <a:latin typeface="Courier New"/>
                <a:cs typeface="Courier New"/>
              </a:rPr>
              <a:t>CGTTTA</a:t>
            </a:r>
            <a:r>
              <a:rPr lang="en-US" sz="1200" b="1" dirty="0">
                <a:latin typeface="Courier New"/>
                <a:cs typeface="Courier New"/>
              </a:rPr>
              <a:t>AAA</a:t>
            </a:r>
            <a:r>
              <a:rPr lang="en-US" sz="1200" b="1" u="sng" dirty="0">
                <a:latin typeface="Courier New"/>
                <a:cs typeface="Courier New"/>
              </a:rPr>
              <a:t>T</a:t>
            </a:r>
            <a:r>
              <a:rPr lang="en-US" sz="1200" b="1" dirty="0">
                <a:latin typeface="Courier New"/>
                <a:cs typeface="Courier New"/>
              </a:rPr>
              <a:t>GC</a:t>
            </a:r>
            <a:r>
              <a:rPr lang="en-US" sz="1200" dirty="0">
                <a:latin typeface="Courier New"/>
                <a:cs typeface="Courier New"/>
              </a:rPr>
              <a:t>ATAATAAGGA</a:t>
            </a:r>
          </a:p>
          <a:p>
            <a:r>
              <a:rPr lang="en-US" sz="1200" dirty="0">
                <a:latin typeface="Courier New"/>
                <a:cs typeface="Courier New"/>
              </a:rPr>
              <a:t>TGGAAAACAGGGAGA</a:t>
            </a:r>
            <a:r>
              <a:rPr lang="en-US" sz="1200" b="1" dirty="0">
                <a:latin typeface="Courier New"/>
                <a:cs typeface="Courier New"/>
              </a:rPr>
              <a:t>GAT</a:t>
            </a:r>
            <a:r>
              <a:rPr lang="en-US" sz="1200" b="1" u="sng" dirty="0">
                <a:latin typeface="Courier New"/>
                <a:cs typeface="Courier New"/>
              </a:rPr>
              <a:t>C</a:t>
            </a:r>
            <a:r>
              <a:rPr lang="en-US" sz="1200" b="1" dirty="0">
                <a:latin typeface="Courier New"/>
                <a:cs typeface="Courier New"/>
              </a:rPr>
              <a:t>AT</a:t>
            </a:r>
            <a:r>
              <a:rPr lang="en-US" sz="1200" dirty="0">
                <a:latin typeface="Courier New"/>
                <a:cs typeface="Courier New"/>
              </a:rPr>
              <a:t>A</a:t>
            </a:r>
          </a:p>
          <a:p>
            <a:r>
              <a:rPr lang="en-US" sz="1200" dirty="0">
                <a:latin typeface="Courier New"/>
                <a:cs typeface="Courier New"/>
              </a:rPr>
              <a:t>TGCAAAC</a:t>
            </a:r>
            <a:r>
              <a:rPr lang="en-US" sz="1200" b="1" dirty="0">
                <a:latin typeface="Courier New"/>
                <a:cs typeface="Courier New"/>
              </a:rPr>
              <a:t>TAA</a:t>
            </a:r>
            <a:r>
              <a:rPr lang="en-US" sz="1200" b="1" u="sng" dirty="0">
                <a:latin typeface="Courier New"/>
                <a:cs typeface="Courier New"/>
              </a:rPr>
              <a:t>C</a:t>
            </a:r>
            <a:r>
              <a:rPr lang="en-US" sz="1200" b="1" dirty="0">
                <a:latin typeface="Courier New"/>
                <a:cs typeface="Courier New"/>
              </a:rPr>
              <a:t>GG</a:t>
            </a:r>
            <a:r>
              <a:rPr lang="en-US" sz="1200" dirty="0">
                <a:latin typeface="Courier New"/>
                <a:cs typeface="Courier New"/>
              </a:rPr>
              <a:t>GGGGATAAT</a:t>
            </a:r>
          </a:p>
          <a:p>
            <a:r>
              <a:rPr lang="en-US" sz="1200" dirty="0">
                <a:latin typeface="Courier New"/>
                <a:cs typeface="Courier New"/>
              </a:rPr>
              <a:t>AAAAGAAAAAGGAG</a:t>
            </a:r>
            <a:r>
              <a:rPr lang="en-US" sz="1200" b="1" dirty="0">
                <a:latin typeface="Courier New"/>
                <a:cs typeface="Courier New"/>
              </a:rPr>
              <a:t>ATG</a:t>
            </a:r>
            <a:r>
              <a:rPr lang="en-US" sz="1200" b="1" u="sng" dirty="0">
                <a:latin typeface="Courier New"/>
                <a:cs typeface="Courier New"/>
              </a:rPr>
              <a:t>G</a:t>
            </a:r>
            <a:r>
              <a:rPr lang="en-US" sz="1200" b="1" dirty="0">
                <a:latin typeface="Courier New"/>
                <a:cs typeface="Courier New"/>
              </a:rPr>
              <a:t>GA</a:t>
            </a:r>
            <a:r>
              <a:rPr lang="en-US" sz="1200" dirty="0">
                <a:latin typeface="Courier New"/>
                <a:cs typeface="Courier New"/>
              </a:rPr>
              <a:t>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243D-6151-4041-A56A-1A5F26931E19}"/>
              </a:ext>
            </a:extLst>
          </p:cNvPr>
          <p:cNvSpPr txBox="1"/>
          <p:nvPr/>
        </p:nvSpPr>
        <p:spPr>
          <a:xfrm>
            <a:off x="5105400" y="1524000"/>
            <a:ext cx="67818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Initialization: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Choose a random position in each sequence as an initial ‘motif’</a:t>
            </a:r>
          </a:p>
          <a:p>
            <a:pPr marL="342900" indent="-342900">
              <a:buAutoNum type="arabicPeriod"/>
            </a:pPr>
            <a:r>
              <a:rPr lang="en-US" dirty="0"/>
              <a:t>Calculate the frequency of every nucleotide at each position within the motif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49F310-E452-477A-86D0-92559C906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429883"/>
              </p:ext>
            </p:extLst>
          </p:nvPr>
        </p:nvGraphicFramePr>
        <p:xfrm>
          <a:off x="6629400" y="2675745"/>
          <a:ext cx="308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4" imgW="3086100" imgH="228600" progId="Equation.3">
                  <p:embed/>
                </p:oleObj>
              </mc:Choice>
              <mc:Fallback>
                <p:oleObj name="Equation" r:id="rId4" imgW="3086100" imgH="2286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049F310-E452-477A-86D0-92559C906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2675745"/>
                        <a:ext cx="3086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E2955-81E9-442A-B1A3-287D8674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0969"/>
              </p:ext>
            </p:extLst>
          </p:nvPr>
        </p:nvGraphicFramePr>
        <p:xfrm>
          <a:off x="5555216" y="3200400"/>
          <a:ext cx="2148368" cy="12573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/>
                        <a:t>q</a:t>
                      </a:r>
                      <a:r>
                        <a:rPr lang="en-US" sz="1050" i="1" baseline="-25000" dirty="0"/>
                        <a:t>i,j</a:t>
                      </a:r>
                      <a:endParaRPr lang="en-US" sz="105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1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0.25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2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0.19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0.38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2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359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CE_TITLE" val="Gibbs_Sampling_5.4"/>
  <p:tag name="ISPRING_ULTRA_SCORM_COURSE_ID" val="202F82C5-4ADA-4D14-9D5A-5E68E14AE699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G\bcz{37BE974A-8E82-4344-9460-44740314AC02}&quot;,&quot;C:\\Users\\remills\\Box Sync\\Courses\\BINF529_Winter2019\\SCORM\\Session_05&quot;]]"/>
  <p:tag name="ISPRING_SCORM_RATE_SLIDES" val="0"/>
  <p:tag name="ISPRING_SCORM_PASSING_SCORE" val="0.000000"/>
  <p:tag name="ISPRING_CURRENT_PLAYER_ID" val="universal"/>
  <p:tag name="ISPRING_PRESENTATION_TITLE" val="Gibbs_Sampling_5.4"/>
  <p:tag name="ISPRING_FIRST_PUBLISH" val="1"/>
  <p:tag name="ISPRING_SCORM_RATE_QUIZZES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19977</TotalTime>
  <Words>3306</Words>
  <Application>Microsoft Office PowerPoint</Application>
  <PresentationFormat>Widescreen</PresentationFormat>
  <Paragraphs>1883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Office Theme</vt:lpstr>
      <vt:lpstr>Equation</vt:lpstr>
      <vt:lpstr>Gibbs Sampling</vt:lpstr>
      <vt:lpstr>Learning Objectives</vt:lpstr>
      <vt:lpstr>Markov Chain Monte Carlo</vt:lpstr>
      <vt:lpstr>Gibbs Sampling Approach for Motif Finding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Gibbs Sampling: Step by Step</vt:lpstr>
      <vt:lpstr>Choosing the Next Motif</vt:lpstr>
      <vt:lpstr>Convergence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Gibbs_Sampling_5.4</dc:title>
  <dc:creator>Hislop, Shona C.</dc:creator>
  <cp:lastModifiedBy>Ryan Mills</cp:lastModifiedBy>
  <cp:revision>876</cp:revision>
  <dcterms:created xsi:type="dcterms:W3CDTF">2011-09-26T19:06:25Z</dcterms:created>
  <dcterms:modified xsi:type="dcterms:W3CDTF">2020-01-14T16:23:19Z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