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9" r:id="rId2"/>
    <p:sldId id="484" r:id="rId3"/>
    <p:sldId id="465" r:id="rId4"/>
    <p:sldId id="472" r:id="rId5"/>
    <p:sldId id="483" r:id="rId6"/>
    <p:sldId id="474" r:id="rId7"/>
    <p:sldId id="475" r:id="rId8"/>
    <p:sldId id="473" r:id="rId9"/>
    <p:sldId id="477" r:id="rId10"/>
    <p:sldId id="478" r:id="rId11"/>
    <p:sldId id="47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9568" autoAdjust="0"/>
  </p:normalViewPr>
  <p:slideViewPr>
    <p:cSldViewPr>
      <p:cViewPr varScale="1">
        <p:scale>
          <a:sx n="98" d="100"/>
          <a:sy n="98" d="100"/>
        </p:scale>
        <p:origin x="115" y="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8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6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83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5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5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159470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Hidden Markov Models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</a:t>
            </a:r>
            <a:r>
              <a:rPr lang="en-US" dirty="0" err="1"/>
              <a:t>CpG</a:t>
            </a:r>
            <a:r>
              <a:rPr lang="en-US" dirty="0"/>
              <a:t> Island Detection</a:t>
            </a: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1981200" y="4187887"/>
            <a:ext cx="8229600" cy="19382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chain together first 2 state transitions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C|CpG</a:t>
            </a:r>
            <a:r>
              <a:rPr lang="en-US" dirty="0"/>
              <a:t>) = 0.01 X (0.6 X 0.4) = 0.0024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= 0.01 X (0.4 X 0.1) = 4e-04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A|Gen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= 0.36 X (0.9 X 0.1) = 0.032</a:t>
            </a:r>
          </a:p>
          <a:p>
            <a:pPr marL="0" indent="0">
              <a:buNone/>
            </a:pPr>
            <a:r>
              <a:rPr lang="en-US" b="1" dirty="0"/>
              <a:t>P(</a:t>
            </a:r>
            <a:r>
              <a:rPr lang="en-US" b="1" dirty="0" err="1"/>
              <a:t>A|Gen</a:t>
            </a:r>
            <a:r>
              <a:rPr lang="en-US" b="1" dirty="0"/>
              <a:t>) X P(</a:t>
            </a:r>
            <a:r>
              <a:rPr lang="en-US" b="1" dirty="0" err="1"/>
              <a:t>C|CpG</a:t>
            </a:r>
            <a:r>
              <a:rPr lang="en-US" b="1" dirty="0"/>
              <a:t>) = 0.36 X (0.4 X 0.4) = 0.058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26" name="Rectangle 25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4" name="Oval 33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6" name="Curved Up Arrow 35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7"/>
            <a:endCxn id="26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5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49" name="Curved Up Arrow 48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1558" y="2199402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Sequence = </a:t>
            </a:r>
            <a:r>
              <a:rPr lang="en-US" b="1" dirty="0"/>
              <a:t>AC</a:t>
            </a:r>
            <a:r>
              <a:rPr lang="en-US" dirty="0"/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46078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</a:t>
            </a:r>
            <a:r>
              <a:rPr lang="en-US" dirty="0" err="1"/>
              <a:t>CpG</a:t>
            </a:r>
            <a:r>
              <a:rPr lang="en-US" dirty="0"/>
              <a:t> Island Detection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5" name="Rectangle 4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13" name="Curved Up Arrow 12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7"/>
            <a:endCxn id="5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39" name="Curved Up Arrow 38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1981200" y="4187887"/>
            <a:ext cx="8229600" cy="213568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We can chain together 3 state transitions and calculate the probability of each path in the HMM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C|CpG</a:t>
            </a:r>
            <a:r>
              <a:rPr lang="en-US" dirty="0"/>
              <a:t>) X P(</a:t>
            </a:r>
            <a:r>
              <a:rPr lang="en-US" dirty="0" err="1"/>
              <a:t>G|CpG</a:t>
            </a:r>
            <a:r>
              <a:rPr lang="en-US" dirty="0"/>
              <a:t>) = 0.01 X 0.24 X 0.24 = 0.00058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C|CpG</a:t>
            </a:r>
            <a:r>
              <a:rPr lang="en-US" dirty="0"/>
              <a:t>) X P(</a:t>
            </a:r>
            <a:r>
              <a:rPr lang="en-US" dirty="0" err="1"/>
              <a:t>G|Gen</a:t>
            </a:r>
            <a:r>
              <a:rPr lang="en-US" dirty="0"/>
              <a:t>) = 0.01 X 0.24 X 0.04 = 9.6e-05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X P(</a:t>
            </a:r>
            <a:r>
              <a:rPr lang="en-US" dirty="0" err="1"/>
              <a:t>G|CpG</a:t>
            </a:r>
            <a:r>
              <a:rPr lang="en-US" dirty="0"/>
              <a:t>) = 0.01 X 0.04 X 0.04 = 1.6e-05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X P(</a:t>
            </a:r>
            <a:r>
              <a:rPr lang="en-US" dirty="0" err="1"/>
              <a:t>G|Gen</a:t>
            </a:r>
            <a:r>
              <a:rPr lang="en-US" dirty="0"/>
              <a:t>) = 0.01 X 0.04 X 0.09 = 3.6e-05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A|Gen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X P(</a:t>
            </a:r>
            <a:r>
              <a:rPr lang="en-US" dirty="0" err="1"/>
              <a:t>G|Gen</a:t>
            </a:r>
            <a:r>
              <a:rPr lang="en-US" dirty="0"/>
              <a:t>) = 0.36 X 0.09 X 0.09 = 0.0029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A|Gen</a:t>
            </a:r>
            <a:r>
              <a:rPr lang="en-US" dirty="0"/>
              <a:t>) X P(</a:t>
            </a:r>
            <a:r>
              <a:rPr lang="en-US" dirty="0" err="1"/>
              <a:t>C|Gen</a:t>
            </a:r>
            <a:r>
              <a:rPr lang="en-US" dirty="0"/>
              <a:t>) X P(</a:t>
            </a:r>
            <a:r>
              <a:rPr lang="en-US" dirty="0" err="1"/>
              <a:t>G|CpG</a:t>
            </a:r>
            <a:r>
              <a:rPr lang="en-US" dirty="0"/>
              <a:t>) = 0.36 X 0.09 X 0.04 = 0.0013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A|Gen</a:t>
            </a:r>
            <a:r>
              <a:rPr lang="en-US" dirty="0"/>
              <a:t>) X P(</a:t>
            </a:r>
            <a:r>
              <a:rPr lang="en-US" dirty="0" err="1"/>
              <a:t>C|CpG</a:t>
            </a:r>
            <a:r>
              <a:rPr lang="en-US" dirty="0"/>
              <a:t>) X P(</a:t>
            </a:r>
            <a:r>
              <a:rPr lang="en-US" dirty="0" err="1"/>
              <a:t>G|Gen</a:t>
            </a:r>
            <a:r>
              <a:rPr lang="en-US" dirty="0"/>
              <a:t>) = 0.36 X 0.04 X 0.04 = 0.00058</a:t>
            </a:r>
          </a:p>
          <a:p>
            <a:pPr marL="0" indent="0">
              <a:buNone/>
            </a:pPr>
            <a:r>
              <a:rPr lang="en-US" b="1" dirty="0"/>
              <a:t>P(</a:t>
            </a:r>
            <a:r>
              <a:rPr lang="en-US" b="1" dirty="0" err="1"/>
              <a:t>A|Gen</a:t>
            </a:r>
            <a:r>
              <a:rPr lang="en-US" b="1" dirty="0"/>
              <a:t>) X P(</a:t>
            </a:r>
            <a:r>
              <a:rPr lang="en-US" b="1" dirty="0" err="1"/>
              <a:t>C|CpG</a:t>
            </a:r>
            <a:r>
              <a:rPr lang="en-US" b="1" dirty="0"/>
              <a:t>) X P(</a:t>
            </a:r>
            <a:r>
              <a:rPr lang="en-US" b="1" dirty="0" err="1"/>
              <a:t>G|CpG</a:t>
            </a:r>
            <a:r>
              <a:rPr lang="en-US" b="1" dirty="0"/>
              <a:t>) = 0.36 X 0.04 X 0.24 = 0.0035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1558" y="2199402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Sequence = </a:t>
            </a:r>
            <a:r>
              <a:rPr lang="en-US" b="1" dirty="0"/>
              <a:t>ACG</a:t>
            </a:r>
          </a:p>
        </p:txBody>
      </p:sp>
    </p:spTree>
    <p:extLst>
      <p:ext uri="{BB962C8B-B14F-4D97-AF65-F5344CB8AC3E}">
        <p14:creationId xmlns:p14="http://schemas.microsoft.com/office/powerpoint/2010/main" val="29128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8A9E5-068F-42C2-97BD-03D7B0C2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the differences between Markov chains and Hidden Markov Models (HMM)</a:t>
            </a:r>
          </a:p>
          <a:p>
            <a:r>
              <a:rPr lang="en-US" dirty="0"/>
              <a:t>To learn about the various features </a:t>
            </a:r>
            <a:r>
              <a:rPr lang="en-US"/>
              <a:t>of an HMM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F3D2-B929-4A3D-B954-61F433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9228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name indicates Hidden Markov Models (HMMs) contain hidden states that we are trying to infer from observed data</a:t>
            </a:r>
          </a:p>
          <a:p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dirty="0"/>
              <a:t>Based on a DNA sequence we classify parts of that sequence as being part of a </a:t>
            </a:r>
            <a:r>
              <a:rPr lang="en-US" dirty="0" err="1"/>
              <a:t>CpG</a:t>
            </a:r>
            <a:r>
              <a:rPr lang="en-US" dirty="0"/>
              <a:t> Island or not part of a </a:t>
            </a:r>
            <a:r>
              <a:rPr lang="en-US" dirty="0" err="1"/>
              <a:t>CpG</a:t>
            </a:r>
            <a:r>
              <a:rPr lang="en-US" dirty="0"/>
              <a:t> island</a:t>
            </a:r>
          </a:p>
          <a:p>
            <a:pPr lvl="2"/>
            <a:r>
              <a:rPr lang="en-US" dirty="0"/>
              <a:t>Observed data: DNA sequence</a:t>
            </a:r>
          </a:p>
          <a:p>
            <a:pPr lvl="2"/>
            <a:r>
              <a:rPr lang="en-US" dirty="0"/>
              <a:t>Hidden states: </a:t>
            </a:r>
            <a:r>
              <a:rPr lang="en-US" dirty="0" err="1"/>
              <a:t>CpG</a:t>
            </a:r>
            <a:r>
              <a:rPr lang="en-US" dirty="0"/>
              <a:t> Island or Not a </a:t>
            </a:r>
            <a:r>
              <a:rPr lang="en-US" dirty="0" err="1"/>
              <a:t>CpG</a:t>
            </a:r>
            <a:r>
              <a:rPr lang="en-US" dirty="0"/>
              <a:t> Island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Markov Chain Model vs. Hidden Markov Model</a:t>
            </a:r>
          </a:p>
        </p:txBody>
      </p:sp>
    </p:spTree>
    <p:extLst>
      <p:ext uri="{BB962C8B-B14F-4D97-AF65-F5344CB8AC3E}">
        <p14:creationId xmlns:p14="http://schemas.microsoft.com/office/powerpoint/2010/main" val="40090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Doctor’s Diagnosis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8397" y="979521"/>
            <a:ext cx="6595206" cy="2769360"/>
            <a:chOff x="1286389" y="2139601"/>
            <a:chExt cx="6595206" cy="2769360"/>
          </a:xfrm>
        </p:grpSpPr>
        <p:grpSp>
          <p:nvGrpSpPr>
            <p:cNvPr id="8" name="Group 7"/>
            <p:cNvGrpSpPr/>
            <p:nvPr/>
          </p:nvGrpSpPr>
          <p:grpSpPr>
            <a:xfrm>
              <a:off x="2293316" y="2139601"/>
              <a:ext cx="1680068" cy="1586013"/>
              <a:chOff x="2032840" y="1655951"/>
              <a:chExt cx="1224238" cy="15860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0.6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3459" y="1655951"/>
                <a:ext cx="509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Fever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097581" y="4223161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chemeClr val="tx1"/>
                  </a:solidFill>
                </a:rPr>
                <a:t>β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79728" y="2139601"/>
              <a:ext cx="1824084" cy="1586013"/>
              <a:chOff x="2032840" y="1655951"/>
              <a:chExt cx="1224238" cy="1586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0.4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4" y="1655951"/>
                <a:ext cx="60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Healthy</a:t>
                </a:r>
              </a:p>
            </p:txBody>
          </p:sp>
        </p:grpSp>
        <p:sp>
          <p:nvSpPr>
            <p:cNvPr id="12" name="Curved Up Arrow 11"/>
            <p:cNvSpPr/>
            <p:nvPr/>
          </p:nvSpPr>
          <p:spPr>
            <a:xfrm rot="16200000">
              <a:off x="6732303" y="2768871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rot="5400000">
              <a:off x="1552572" y="2811114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7" idx="2"/>
              <a:endCxn id="5" idx="2"/>
            </p:cNvCxnSpPr>
            <p:nvPr/>
          </p:nvCxnSpPr>
          <p:spPr>
            <a:xfrm flipH="1" flipV="1">
              <a:off x="3133350" y="3725614"/>
              <a:ext cx="964231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 flipV="1">
              <a:off x="4783381" y="3725614"/>
              <a:ext cx="1108389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973384" y="2624122"/>
              <a:ext cx="10063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73384" y="3454287"/>
              <a:ext cx="10063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47811" y="4069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0562" y="4145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6097" y="290224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6389" y="288531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3773" y="23539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6989" y="3417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77043" y="6126164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https://en.wikipedia.org/wiki/Viterbi_algorithm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981200" y="3800387"/>
            <a:ext cx="8229600" cy="23257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Doctor needs to diagnose patients as being healthy or having a fever remotely</a:t>
            </a:r>
          </a:p>
          <a:p>
            <a:r>
              <a:rPr lang="en-US" dirty="0"/>
              <a:t>Patients can tell the doctor whether they feel dizzy, cold, or healthy</a:t>
            </a:r>
          </a:p>
          <a:p>
            <a:r>
              <a:rPr lang="en-US" u="sng" dirty="0"/>
              <a:t>Observed Data</a:t>
            </a:r>
            <a:r>
              <a:rPr lang="en-US" dirty="0"/>
              <a:t> = how patient feels (e.g. cold)</a:t>
            </a:r>
          </a:p>
          <a:p>
            <a:r>
              <a:rPr lang="en-US" u="sng" dirty="0"/>
              <a:t>Hidden States</a:t>
            </a:r>
            <a:r>
              <a:rPr lang="en-US" dirty="0"/>
              <a:t> = patient diagnosis (Fever or Healthy)</a:t>
            </a:r>
          </a:p>
        </p:txBody>
      </p:sp>
    </p:spTree>
    <p:extLst>
      <p:ext uri="{BB962C8B-B14F-4D97-AF65-F5344CB8AC3E}">
        <p14:creationId xmlns:p14="http://schemas.microsoft.com/office/powerpoint/2010/main" val="31068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Syntax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8397" y="1476669"/>
            <a:ext cx="6595206" cy="2769360"/>
            <a:chOff x="1286389" y="2139601"/>
            <a:chExt cx="6595206" cy="2769360"/>
          </a:xfrm>
        </p:grpSpPr>
        <p:grpSp>
          <p:nvGrpSpPr>
            <p:cNvPr id="8" name="Group 7"/>
            <p:cNvGrpSpPr/>
            <p:nvPr/>
          </p:nvGrpSpPr>
          <p:grpSpPr>
            <a:xfrm>
              <a:off x="2293316" y="2139601"/>
              <a:ext cx="1680068" cy="1586013"/>
              <a:chOff x="2032840" y="1655951"/>
              <a:chExt cx="1224238" cy="15860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0.6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3459" y="1655951"/>
                <a:ext cx="509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Fever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097581" y="4223161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chemeClr val="tx1"/>
                  </a:solidFill>
                </a:rPr>
                <a:t>β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79728" y="2139601"/>
              <a:ext cx="1824084" cy="1586013"/>
              <a:chOff x="2032840" y="1655951"/>
              <a:chExt cx="1224238" cy="1586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0.4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4" y="1655951"/>
                <a:ext cx="60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Healthy</a:t>
                </a:r>
              </a:p>
            </p:txBody>
          </p:sp>
        </p:grpSp>
        <p:sp>
          <p:nvSpPr>
            <p:cNvPr id="12" name="Curved Up Arrow 11"/>
            <p:cNvSpPr/>
            <p:nvPr/>
          </p:nvSpPr>
          <p:spPr>
            <a:xfrm rot="16200000">
              <a:off x="6732303" y="2768871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rot="5400000">
              <a:off x="1552572" y="2811114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7" idx="2"/>
              <a:endCxn id="5" idx="2"/>
            </p:cNvCxnSpPr>
            <p:nvPr/>
          </p:nvCxnSpPr>
          <p:spPr>
            <a:xfrm flipH="1" flipV="1">
              <a:off x="3133350" y="3725614"/>
              <a:ext cx="964231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 flipV="1">
              <a:off x="4783381" y="3725614"/>
              <a:ext cx="1108389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973384" y="2624122"/>
              <a:ext cx="10063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73384" y="3454287"/>
              <a:ext cx="10063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47811" y="4069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0562" y="4145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6097" y="290224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6389" y="288531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3773" y="23539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6989" y="3417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77043" y="6126164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https://en.wikipedia.org/wiki/Viterbi_algorithm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8397" y="450097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Emissions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3357204" y="2850533"/>
            <a:ext cx="662704" cy="16504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V="1">
            <a:off x="3357205" y="2791355"/>
            <a:ext cx="3360233" cy="17096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94351" y="4736534"/>
            <a:ext cx="40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Arrows</a:t>
            </a:r>
            <a:r>
              <a:rPr lang="en-US" dirty="0"/>
              <a:t> Represent Transition Probabilities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60511" y="4780925"/>
            <a:ext cx="79500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4351" y="4987163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β</a:t>
            </a:r>
            <a:r>
              <a:rPr lang="en-US" dirty="0"/>
              <a:t> is our starting state</a:t>
            </a:r>
          </a:p>
        </p:txBody>
      </p:sp>
      <p:cxnSp>
        <p:nvCxnSpPr>
          <p:cNvPr id="39" name="Straight Arrow Connector 38"/>
          <p:cNvCxnSpPr>
            <a:stCxn id="17" idx="0"/>
          </p:cNvCxnSpPr>
          <p:nvPr/>
        </p:nvCxnSpPr>
        <p:spPr>
          <a:xfrm flipV="1">
            <a:off x="3357204" y="2275783"/>
            <a:ext cx="662704" cy="2225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0"/>
          </p:cNvCxnSpPr>
          <p:nvPr/>
        </p:nvCxnSpPr>
        <p:spPr>
          <a:xfrm flipV="1">
            <a:off x="3357205" y="2396177"/>
            <a:ext cx="3471167" cy="21048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0"/>
          </p:cNvCxnSpPr>
          <p:nvPr/>
        </p:nvCxnSpPr>
        <p:spPr>
          <a:xfrm flipV="1">
            <a:off x="3357205" y="2167429"/>
            <a:ext cx="3360233" cy="23335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6542" y="5363755"/>
            <a:ext cx="48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Note that both states can emit the same symbols</a:t>
            </a:r>
          </a:p>
        </p:txBody>
      </p:sp>
    </p:spTree>
    <p:extLst>
      <p:ext uri="{BB962C8B-B14F-4D97-AF65-F5344CB8AC3E}">
        <p14:creationId xmlns:p14="http://schemas.microsoft.com/office/powerpoint/2010/main" val="360046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Doctor’s Diagnosis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8397" y="979521"/>
            <a:ext cx="6595206" cy="2769360"/>
            <a:chOff x="1286389" y="2139601"/>
            <a:chExt cx="6595206" cy="2769360"/>
          </a:xfrm>
        </p:grpSpPr>
        <p:grpSp>
          <p:nvGrpSpPr>
            <p:cNvPr id="8" name="Group 7"/>
            <p:cNvGrpSpPr/>
            <p:nvPr/>
          </p:nvGrpSpPr>
          <p:grpSpPr>
            <a:xfrm>
              <a:off x="2293316" y="2139601"/>
              <a:ext cx="1680068" cy="1586013"/>
              <a:chOff x="2032840" y="1655951"/>
              <a:chExt cx="1224238" cy="15860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0.6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3459" y="1655951"/>
                <a:ext cx="509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Fever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097581" y="4223161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chemeClr val="tx1"/>
                  </a:solidFill>
                </a:rPr>
                <a:t>β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79728" y="2139601"/>
              <a:ext cx="1824084" cy="1586013"/>
              <a:chOff x="2032840" y="1655951"/>
              <a:chExt cx="1224238" cy="1586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0.4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4" y="1655951"/>
                <a:ext cx="60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Healthy</a:t>
                </a:r>
              </a:p>
            </p:txBody>
          </p:sp>
        </p:grpSp>
        <p:sp>
          <p:nvSpPr>
            <p:cNvPr id="12" name="Curved Up Arrow 11"/>
            <p:cNvSpPr/>
            <p:nvPr/>
          </p:nvSpPr>
          <p:spPr>
            <a:xfrm rot="16200000">
              <a:off x="6732303" y="2768871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rot="5400000">
              <a:off x="1552572" y="2811114"/>
              <a:ext cx="830164" cy="57453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7" idx="2"/>
              <a:endCxn id="5" idx="2"/>
            </p:cNvCxnSpPr>
            <p:nvPr/>
          </p:nvCxnSpPr>
          <p:spPr>
            <a:xfrm flipH="1" flipV="1">
              <a:off x="3133350" y="3725614"/>
              <a:ext cx="964231" cy="8404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 flipV="1">
              <a:off x="4783381" y="3725614"/>
              <a:ext cx="1108389" cy="8404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973384" y="2624122"/>
              <a:ext cx="10063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73384" y="3454287"/>
              <a:ext cx="10063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47811" y="4069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0562" y="4145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6097" y="290224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6389" y="288531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3773" y="23539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6989" y="3417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77043" y="6126164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https://en.wikipedia.org/wiki/Viterbi_algorithm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981200" y="3800387"/>
            <a:ext cx="6334620" cy="2325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Patient day 1 observation = normal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normal|Healthy</a:t>
            </a:r>
            <a:r>
              <a:rPr lang="en-US" dirty="0"/>
              <a:t>) = 0.6 X 0.5 = 0.3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normal|Fever</a:t>
            </a:r>
            <a:r>
              <a:rPr lang="en-US" dirty="0"/>
              <a:t>) = 0.4 X 0.1 = 0.04 </a:t>
            </a:r>
          </a:p>
          <a:p>
            <a:r>
              <a:rPr lang="en-US" dirty="0"/>
              <a:t>Which of these is more likely?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6234" y="4375722"/>
            <a:ext cx="2134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Patient Observations</a:t>
            </a:r>
          </a:p>
          <a:p>
            <a:r>
              <a:rPr lang="en-US" dirty="0"/>
              <a:t>Day 1: normal</a:t>
            </a:r>
          </a:p>
          <a:p>
            <a:r>
              <a:rPr lang="en-US" dirty="0"/>
              <a:t>Day 2: dizzy</a:t>
            </a:r>
          </a:p>
        </p:txBody>
      </p:sp>
    </p:spTree>
    <p:extLst>
      <p:ext uri="{BB962C8B-B14F-4D97-AF65-F5344CB8AC3E}">
        <p14:creationId xmlns:p14="http://schemas.microsoft.com/office/powerpoint/2010/main" val="2418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Doctor’s Diagnosis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8397" y="1031027"/>
            <a:ext cx="6595206" cy="2769360"/>
            <a:chOff x="1286389" y="2139601"/>
            <a:chExt cx="6595206" cy="2769360"/>
          </a:xfrm>
        </p:grpSpPr>
        <p:grpSp>
          <p:nvGrpSpPr>
            <p:cNvPr id="8" name="Group 7"/>
            <p:cNvGrpSpPr/>
            <p:nvPr/>
          </p:nvGrpSpPr>
          <p:grpSpPr>
            <a:xfrm>
              <a:off x="2293316" y="2139601"/>
              <a:ext cx="1680068" cy="1586013"/>
              <a:chOff x="2032840" y="1655951"/>
              <a:chExt cx="1224238" cy="15860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0.6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3459" y="1655951"/>
                <a:ext cx="509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Fever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097581" y="4223161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chemeClr val="tx1"/>
                  </a:solidFill>
                </a:rPr>
                <a:t>β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979728" y="2139601"/>
              <a:ext cx="1824084" cy="1586013"/>
              <a:chOff x="2032840" y="1655951"/>
              <a:chExt cx="1224238" cy="1586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32840" y="1987498"/>
                <a:ext cx="1224238" cy="1254466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P(dizzy) = 0.1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P(cold) = 0.4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P(normal) = 0.5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4" y="1655951"/>
                <a:ext cx="60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Healthy</a:t>
                </a:r>
              </a:p>
            </p:txBody>
          </p:sp>
        </p:grpSp>
        <p:sp>
          <p:nvSpPr>
            <p:cNvPr id="12" name="Curved Up Arrow 11"/>
            <p:cNvSpPr/>
            <p:nvPr/>
          </p:nvSpPr>
          <p:spPr>
            <a:xfrm rot="16200000">
              <a:off x="6732303" y="2768871"/>
              <a:ext cx="830164" cy="574535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rot="5400000">
              <a:off x="1552572" y="2811114"/>
              <a:ext cx="830164" cy="574535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7" idx="2"/>
              <a:endCxn id="5" idx="2"/>
            </p:cNvCxnSpPr>
            <p:nvPr/>
          </p:nvCxnSpPr>
          <p:spPr>
            <a:xfrm flipH="1" flipV="1">
              <a:off x="3133350" y="3725614"/>
              <a:ext cx="964231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 flipV="1">
              <a:off x="4783381" y="3725614"/>
              <a:ext cx="1108389" cy="8404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973384" y="2624122"/>
              <a:ext cx="10063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73384" y="3454287"/>
              <a:ext cx="100634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47811" y="4069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0562" y="4145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6097" y="290224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6389" y="288531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3773" y="235397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6989" y="3417837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0.4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77043" y="6126164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https://en.wikipedia.org/wiki/Viterbi_algorithm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981201" y="3729363"/>
            <a:ext cx="6390925" cy="2651193"/>
          </a:xfrm>
        </p:spPr>
        <p:txBody>
          <a:bodyPr>
            <a:noAutofit/>
          </a:bodyPr>
          <a:lstStyle/>
          <a:p>
            <a:r>
              <a:rPr lang="en-US" sz="1600" dirty="0"/>
              <a:t>We can chain together state transitions</a:t>
            </a:r>
          </a:p>
          <a:p>
            <a:pPr marL="0" indent="0">
              <a:buNone/>
            </a:pPr>
            <a:r>
              <a:rPr lang="en-US" sz="1600" dirty="0"/>
              <a:t>P(</a:t>
            </a:r>
            <a:r>
              <a:rPr lang="en-US" sz="1600" dirty="0" err="1"/>
              <a:t>normal|Healthy</a:t>
            </a:r>
            <a:r>
              <a:rPr lang="en-US" sz="1600" dirty="0"/>
              <a:t>) X P(</a:t>
            </a:r>
            <a:r>
              <a:rPr lang="en-US" sz="1600" dirty="0" err="1"/>
              <a:t>dizzy|Healthy</a:t>
            </a:r>
            <a:r>
              <a:rPr lang="en-US" sz="1600" dirty="0"/>
              <a:t>) = (0.6 X 0.5)  X (0.7 X 0.1)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= 0.021</a:t>
            </a:r>
          </a:p>
          <a:p>
            <a:pPr marL="0" indent="0">
              <a:buNone/>
            </a:pPr>
            <a:r>
              <a:rPr lang="en-US" sz="1600" dirty="0"/>
              <a:t>P(</a:t>
            </a:r>
            <a:r>
              <a:rPr lang="en-US" sz="1600" dirty="0" err="1"/>
              <a:t>normal|Healthy</a:t>
            </a:r>
            <a:r>
              <a:rPr lang="en-US" sz="1600" dirty="0"/>
              <a:t>) X P(</a:t>
            </a:r>
            <a:r>
              <a:rPr lang="en-US" sz="1600" dirty="0" err="1"/>
              <a:t>dizzy|Fever</a:t>
            </a:r>
            <a:r>
              <a:rPr lang="en-US" sz="1600" dirty="0"/>
              <a:t>) = (0.6 X 0.5) X (0.3 X 0.6)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= 0.054</a:t>
            </a:r>
          </a:p>
          <a:p>
            <a:pPr marL="0" indent="0">
              <a:buNone/>
            </a:pPr>
            <a:r>
              <a:rPr lang="en-US" sz="1600" dirty="0"/>
              <a:t>P(</a:t>
            </a:r>
            <a:r>
              <a:rPr lang="en-US" sz="1600" dirty="0" err="1"/>
              <a:t>normal|Fever</a:t>
            </a:r>
            <a:r>
              <a:rPr lang="en-US" sz="1600" dirty="0"/>
              <a:t>) X P(</a:t>
            </a:r>
            <a:r>
              <a:rPr lang="en-US" sz="1600" dirty="0" err="1"/>
              <a:t>dizzy|Fever</a:t>
            </a:r>
            <a:r>
              <a:rPr lang="en-US" sz="1600" dirty="0"/>
              <a:t>) = (0.4 X 0.1) X (0.6 X 0.6)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= 0.014</a:t>
            </a:r>
          </a:p>
          <a:p>
            <a:pPr marL="0" indent="0">
              <a:buNone/>
            </a:pPr>
            <a:r>
              <a:rPr lang="en-US" sz="1600" dirty="0"/>
              <a:t>P(</a:t>
            </a:r>
            <a:r>
              <a:rPr lang="en-US" sz="1600" dirty="0" err="1"/>
              <a:t>normal|Fever</a:t>
            </a:r>
            <a:r>
              <a:rPr lang="en-US" sz="1600" dirty="0"/>
              <a:t>) X P(</a:t>
            </a:r>
            <a:r>
              <a:rPr lang="en-US" sz="1600" dirty="0" err="1"/>
              <a:t>dizzy|Healthy</a:t>
            </a:r>
            <a:r>
              <a:rPr lang="en-US" sz="1600" dirty="0"/>
              <a:t>) = (0.4 X 0.1) X (0.4 X 0.1) </a:t>
            </a:r>
          </a:p>
          <a:p>
            <a:pPr marL="0" indent="0">
              <a:buNone/>
            </a:pPr>
            <a:r>
              <a:rPr lang="en-US" sz="1600" dirty="0"/>
              <a:t>	                                             = 0.0016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6234" y="4375722"/>
            <a:ext cx="2134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Patient Observations</a:t>
            </a:r>
          </a:p>
          <a:p>
            <a:r>
              <a:rPr lang="en-US" dirty="0"/>
              <a:t>Day 1: normal</a:t>
            </a:r>
          </a:p>
          <a:p>
            <a:r>
              <a:rPr lang="en-US" dirty="0"/>
              <a:t>Day 2: dizzy</a:t>
            </a:r>
          </a:p>
        </p:txBody>
      </p:sp>
      <p:sp>
        <p:nvSpPr>
          <p:cNvPr id="14" name="Oval 13"/>
          <p:cNvSpPr/>
          <p:nvPr/>
        </p:nvSpPr>
        <p:spPr>
          <a:xfrm>
            <a:off x="1676401" y="4558978"/>
            <a:ext cx="5946559" cy="619472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10262" y="4290993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Most Likely Path!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8662" y="3075352"/>
            <a:ext cx="2918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Predicted Patient Diagnoses:</a:t>
            </a:r>
          </a:p>
          <a:p>
            <a:r>
              <a:rPr lang="en-US" dirty="0">
                <a:solidFill>
                  <a:srgbClr val="FFC000"/>
                </a:solidFill>
              </a:rPr>
              <a:t>Day1: </a:t>
            </a:r>
            <a:r>
              <a:rPr lang="en-US" b="1" dirty="0">
                <a:solidFill>
                  <a:srgbClr val="FFC000"/>
                </a:solidFill>
              </a:rPr>
              <a:t>Healthy</a:t>
            </a:r>
          </a:p>
          <a:p>
            <a:r>
              <a:rPr lang="en-US" dirty="0">
                <a:solidFill>
                  <a:srgbClr val="FFC000"/>
                </a:solidFill>
              </a:rPr>
              <a:t>Day2: </a:t>
            </a:r>
            <a:r>
              <a:rPr lang="en-US" b="1" dirty="0">
                <a:solidFill>
                  <a:srgbClr val="FFC000"/>
                </a:solidFill>
              </a:rPr>
              <a:t>Fever</a:t>
            </a:r>
          </a:p>
        </p:txBody>
      </p:sp>
    </p:spTree>
    <p:extLst>
      <p:ext uri="{BB962C8B-B14F-4D97-AF65-F5344CB8AC3E}">
        <p14:creationId xmlns:p14="http://schemas.microsoft.com/office/powerpoint/2010/main" val="3843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</a:t>
            </a:r>
            <a:r>
              <a:rPr lang="en-US" dirty="0" err="1"/>
              <a:t>CpG</a:t>
            </a:r>
            <a:r>
              <a:rPr lang="en-US" dirty="0"/>
              <a:t> Island Detection</a:t>
            </a: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1981200" y="4187887"/>
            <a:ext cx="8229600" cy="19382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classify a genomic sequence as being part of a </a:t>
            </a:r>
            <a:r>
              <a:rPr lang="en-US" dirty="0" err="1"/>
              <a:t>CpG</a:t>
            </a:r>
            <a:r>
              <a:rPr lang="en-US" dirty="0"/>
              <a:t> Island or a genomic region that is not a </a:t>
            </a:r>
            <a:r>
              <a:rPr lang="en-US" dirty="0" err="1"/>
              <a:t>CpG</a:t>
            </a:r>
            <a:r>
              <a:rPr lang="en-US" dirty="0"/>
              <a:t> Island (Genome)</a:t>
            </a:r>
          </a:p>
          <a:p>
            <a:r>
              <a:rPr lang="en-US" u="sng" dirty="0"/>
              <a:t>Observed Data</a:t>
            </a:r>
            <a:r>
              <a:rPr lang="en-US" dirty="0"/>
              <a:t> = Genomic sequence (e.g. ACGACATAC)</a:t>
            </a:r>
          </a:p>
          <a:p>
            <a:r>
              <a:rPr lang="en-US" u="sng" dirty="0"/>
              <a:t>Hidden States</a:t>
            </a:r>
            <a:r>
              <a:rPr lang="en-US" dirty="0"/>
              <a:t> = </a:t>
            </a:r>
            <a:r>
              <a:rPr lang="en-US" dirty="0" err="1"/>
              <a:t>CpG</a:t>
            </a:r>
            <a:r>
              <a:rPr lang="en-US" dirty="0"/>
              <a:t> Island or Genome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46" name="Rectangle 45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50" name="Curved Up Arrow 49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8" idx="7"/>
            <a:endCxn id="46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5"/>
            <a:endCxn id="49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61" name="Curved Up Arrow 60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41558" y="2199402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Sequence = ACG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0950" y="6423891"/>
            <a:ext cx="4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Note: This model has been simplified for pedagogical reasons.  See </a:t>
            </a:r>
            <a:r>
              <a:rPr lang="en-US" sz="1200" dirty="0">
                <a:hlinkClick r:id="rId3"/>
              </a:rPr>
              <a:t>https://www.ncbi.nlm.nih.gov/pubmed/15947017</a:t>
            </a:r>
            <a:endParaRPr lang="en-US" sz="1200" dirty="0"/>
          </a:p>
          <a:p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91187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</a:t>
            </a:r>
            <a:r>
              <a:rPr lang="en-US" dirty="0" err="1"/>
              <a:t>CpG</a:t>
            </a:r>
            <a:r>
              <a:rPr lang="en-US" dirty="0"/>
              <a:t> Island Detection</a:t>
            </a: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1981200" y="4187887"/>
            <a:ext cx="8229600" cy="19382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position, A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A|CpG</a:t>
            </a:r>
            <a:r>
              <a:rPr lang="en-US" dirty="0"/>
              <a:t>) = 0.1 X 0.1 = 0.01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A|Gen</a:t>
            </a:r>
            <a:r>
              <a:rPr lang="en-US" dirty="0"/>
              <a:t>) = 0.9 X 0.4 = 0.36</a:t>
            </a:r>
          </a:p>
          <a:p>
            <a:r>
              <a:rPr lang="en-US" dirty="0"/>
              <a:t>Which hidden state is more likely?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485878" y="802142"/>
            <a:ext cx="1224238" cy="1426209"/>
            <a:chOff x="2032840" y="1815755"/>
            <a:chExt cx="1224238" cy="1426209"/>
          </a:xfrm>
        </p:grpSpPr>
        <p:sp>
          <p:nvSpPr>
            <p:cNvPr id="27" name="Rectangle 26"/>
            <p:cNvSpPr/>
            <p:nvPr/>
          </p:nvSpPr>
          <p:spPr>
            <a:xfrm>
              <a:off x="2032840" y="2153985"/>
              <a:ext cx="1224238" cy="108797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P(A) = 0.1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P(C)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P(G) = 0.4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P(T) = 0.1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3290" y="1815755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CpG</a:t>
              </a:r>
              <a:r>
                <a:rPr lang="en-US" dirty="0"/>
                <a:t> Island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4012769" y="2111166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/>
                </a:solidFill>
              </a:rPr>
              <a:t>β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72779" y="2714572"/>
            <a:ext cx="1224238" cy="110356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P(A) = 0.4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P(C)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P(G) = 0.1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P(T) = 0.4</a:t>
            </a:r>
          </a:p>
        </p:txBody>
      </p:sp>
      <p:sp>
        <p:nvSpPr>
          <p:cNvPr id="37" name="Curved Up Arrow 36"/>
          <p:cNvSpPr/>
          <p:nvPr/>
        </p:nvSpPr>
        <p:spPr>
          <a:xfrm rot="16200000">
            <a:off x="6636542" y="1241975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7"/>
            <a:endCxn id="27" idx="1"/>
          </p:cNvCxnSpPr>
          <p:nvPr/>
        </p:nvCxnSpPr>
        <p:spPr>
          <a:xfrm flipV="1">
            <a:off x="4598136" y="1684361"/>
            <a:ext cx="887742" cy="527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5"/>
            <a:endCxn id="36" idx="1"/>
          </p:cNvCxnSpPr>
          <p:nvPr/>
        </p:nvCxnSpPr>
        <p:spPr>
          <a:xfrm>
            <a:off x="4598137" y="2696533"/>
            <a:ext cx="874643" cy="569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377724" y="2210425"/>
            <a:ext cx="13099" cy="48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80604" y="2207088"/>
            <a:ext cx="13099" cy="507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71184" y="1628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6888" y="291138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96544" y="31320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97436" y="13716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63683" y="23062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68550" y="233579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0.4</a:t>
            </a:r>
          </a:p>
        </p:txBody>
      </p:sp>
      <p:sp>
        <p:nvSpPr>
          <p:cNvPr id="50" name="Curved Up Arrow 49"/>
          <p:cNvSpPr/>
          <p:nvPr/>
        </p:nvSpPr>
        <p:spPr>
          <a:xfrm rot="16200000">
            <a:off x="6626361" y="2993674"/>
            <a:ext cx="830164" cy="5745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1558" y="2199402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Sequence = </a:t>
            </a:r>
            <a:r>
              <a:rPr lang="en-US" b="1" dirty="0"/>
              <a:t>A</a:t>
            </a:r>
            <a:r>
              <a:rPr lang="en-US" dirty="0"/>
              <a:t>CG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2010" y="37590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3621379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ics\"/>
  <p:tag name="ISPRING_RESOURCE_FOLDER" val="C:\Users\remills\Box Sync\Courses\BINF529_Winter2019\Presentations\Session_04\Eukaryotic_Genomics\"/>
  <p:tag name="ISPRING_PRESENTATION_PATH" val="C:\Users\remills\Box Sync\Courses\BINF529_Winter2019\Presentations\Session_04\Eukaryotic_Genomics.pptx"/>
  <p:tag name="ISPRING_LMS_API_VERSION" val="SCORM 2004 (2nd edition)"/>
  <p:tag name="ISPRING_ULTRA_SCORM_COURCE_TITLE" val="Hidden_Markov_Models_7.1_nopoints"/>
  <p:tag name="ISPRING_ULTRA_SCORM_COURSE_ID" val="D3533DF2-4FAE-42B1-A3A0-B9C9EC24BA1A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7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Hidden_Markov_Models_7.1_nopoint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15056</TotalTime>
  <Words>1337</Words>
  <Application>Microsoft Office PowerPoint</Application>
  <PresentationFormat>Widescreen</PresentationFormat>
  <Paragraphs>217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Hidden Markov Models</vt:lpstr>
      <vt:lpstr>Learning Objectives</vt:lpstr>
      <vt:lpstr>Markov Chain Model vs. Hidden Markov Model</vt:lpstr>
      <vt:lpstr>HMM Example: Doctor’s Diagnosis</vt:lpstr>
      <vt:lpstr>HMM Syntax</vt:lpstr>
      <vt:lpstr>HMM Example: Doctor’s Diagnosis</vt:lpstr>
      <vt:lpstr>HMM Example: Doctor’s Diagnosis</vt:lpstr>
      <vt:lpstr>HMM Example: CpG Island Detection</vt:lpstr>
      <vt:lpstr>HMM Example: CpG Island Detection</vt:lpstr>
      <vt:lpstr>HMM Example: CpG Island Detection</vt:lpstr>
      <vt:lpstr>HMM Example: CpG Island Detection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Hidden_Markov_Models_7.1_nopoints</dc:title>
  <dc:creator>Hislop, Shona C.</dc:creator>
  <cp:lastModifiedBy>Ryan Mills</cp:lastModifiedBy>
  <cp:revision>635</cp:revision>
  <dcterms:created xsi:type="dcterms:W3CDTF">2011-09-26T19:06:25Z</dcterms:created>
  <dcterms:modified xsi:type="dcterms:W3CDTF">2020-02-19T13:56:31Z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