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9" r:id="rId2"/>
    <p:sldId id="370" r:id="rId3"/>
    <p:sldId id="257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262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s, Ryan" initials="MR" lastIdx="1" clrIdx="0">
    <p:extLst>
      <p:ext uri="{19B8F6BF-5375-455C-9EA6-DF929625EA0E}">
        <p15:presenceInfo xmlns:p15="http://schemas.microsoft.com/office/powerpoint/2012/main" userId="Mills,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9568" autoAdjust="0"/>
  </p:normalViewPr>
  <p:slideViewPr>
    <p:cSldViewPr>
      <p:cViewPr varScale="1">
        <p:scale>
          <a:sx n="77" d="100"/>
          <a:sy n="77" d="100"/>
        </p:scale>
        <p:origin x="96" y="5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2/11/2020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nome.gov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enome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Introduction to </a:t>
            </a:r>
            <a:r>
              <a:rPr lang="en-US" sz="6600" dirty="0" err="1"/>
              <a:t>eQTLs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76401" y="1219200"/>
            <a:ext cx="8673123" cy="2971800"/>
          </a:xfrm>
        </p:spPr>
        <p:txBody>
          <a:bodyPr wrap="square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VCF files can be very large and are typically dividing into individual files for each chromosome. </a:t>
            </a:r>
            <a:r>
              <a:rPr lang="en-US"/>
              <a:t>Even then, </a:t>
            </a:r>
            <a:r>
              <a:rPr lang="en-US" dirty="0"/>
              <a:t>depending on the project each file can contain millions of rows with genotypes for thousands of sample.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VCF files are therefore typically </a:t>
            </a:r>
            <a:r>
              <a:rPr lang="en-US" i="1" dirty="0"/>
              <a:t>compressed</a:t>
            </a:r>
            <a:r>
              <a:rPr lang="en-US" dirty="0"/>
              <a:t> and </a:t>
            </a:r>
            <a:r>
              <a:rPr lang="en-US" i="1" dirty="0"/>
              <a:t>indexed</a:t>
            </a:r>
            <a:r>
              <a:rPr lang="en-US" dirty="0"/>
              <a:t> to reduce their size while still allowing random access</a:t>
            </a:r>
            <a:r>
              <a:rPr lang="en-US"/>
              <a:t>. However, </a:t>
            </a:r>
            <a:r>
              <a:rPr lang="en-US" dirty="0"/>
              <a:t>a specialized compression algorithm needs to be used in order to do this.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VCF File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" y="6522720"/>
            <a:ext cx="883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			                     	               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3452338"/>
            <a:ext cx="67598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bgzip</a:t>
            </a:r>
            <a:r>
              <a:rPr lang="en-US" sz="2200" dirty="0"/>
              <a:t>: modified version of </a:t>
            </a:r>
            <a:r>
              <a:rPr lang="en-US" sz="2200" dirty="0" err="1"/>
              <a:t>gzip</a:t>
            </a:r>
            <a:r>
              <a:rPr lang="en-US" sz="2200" dirty="0"/>
              <a:t> which compresses VCF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3968117"/>
            <a:ext cx="6248400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Monaco"/>
                <a:cs typeface="Monaco"/>
              </a:rPr>
              <a:t>bgzip</a:t>
            </a:r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 GEUVADIS.chr1.PH1PH2_465.IMPFRQFILT_BIALLELIC_PH.annotv2.genotypes.vcf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1" y="4366738"/>
            <a:ext cx="49874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tabix</a:t>
            </a:r>
            <a:r>
              <a:rPr lang="en-US" sz="2200" dirty="0"/>
              <a:t>: indexes files compressed with </a:t>
            </a:r>
            <a:r>
              <a:rPr lang="en-US" sz="2200" dirty="0" err="1"/>
              <a:t>bgzip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2362200" y="4765359"/>
            <a:ext cx="7086600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Monaco"/>
                <a:cs typeface="Monaco"/>
              </a:rPr>
              <a:t>tabix</a:t>
            </a:r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 -p </a:t>
            </a:r>
            <a:r>
              <a:rPr lang="en-US" sz="1000" dirty="0" err="1">
                <a:solidFill>
                  <a:schemeClr val="bg1"/>
                </a:solidFill>
                <a:latin typeface="Monaco"/>
                <a:cs typeface="Monaco"/>
              </a:rPr>
              <a:t>vcf</a:t>
            </a:r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 GEUVADIS.chr1.PH1PH2_465.IMPFRQFILT_BIALLELIC_PH.annotv2.genotypes.vcf.gz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76400" y="6046114"/>
            <a:ext cx="80970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Both are part of the </a:t>
            </a:r>
            <a:r>
              <a:rPr lang="en-US" sz="2200" dirty="0" err="1"/>
              <a:t>HTSlib</a:t>
            </a:r>
            <a:r>
              <a:rPr lang="en-US" sz="2200" dirty="0"/>
              <a:t> software package: http://</a:t>
            </a:r>
            <a:r>
              <a:rPr lang="en-US" sz="2200" dirty="0" err="1"/>
              <a:t>www.htslib.org</a:t>
            </a:r>
            <a:r>
              <a:rPr lang="en-US" sz="2200" dirty="0"/>
              <a:t>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7963" y="5087780"/>
            <a:ext cx="49893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           subsets files with coordinate ranges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62200" y="5544980"/>
            <a:ext cx="7848600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Monaco"/>
                <a:cs typeface="Monaco"/>
              </a:rPr>
              <a:t>tabix</a:t>
            </a:r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 –h GEUVADIS.chr1.PH1PH2_465.IMPFRQFILT_BIALLELIC_PH.annotv2.genotypes.vcf.gz chr1:5363-5463</a:t>
            </a:r>
          </a:p>
        </p:txBody>
      </p:sp>
    </p:spTree>
    <p:extLst>
      <p:ext uri="{BB962C8B-B14F-4D97-AF65-F5344CB8AC3E}">
        <p14:creationId xmlns:p14="http://schemas.microsoft.com/office/powerpoint/2010/main" val="213651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Genetic Variation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" y="6522720"/>
            <a:ext cx="883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			                     	                   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1153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numerous ways genetic variation can exhibit functional effects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7837" y="3225692"/>
            <a:ext cx="2932816" cy="2179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165" y="3225692"/>
            <a:ext cx="387856" cy="217944"/>
          </a:xfrm>
          <a:prstGeom prst="rect">
            <a:avLst/>
          </a:prstGeom>
          <a:solidFill>
            <a:srgbClr val="00009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7565" y="3225692"/>
            <a:ext cx="387856" cy="217944"/>
          </a:xfrm>
          <a:prstGeom prst="rect">
            <a:avLst/>
          </a:prstGeom>
          <a:solidFill>
            <a:srgbClr val="00009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66211" y="3225692"/>
            <a:ext cx="387856" cy="217944"/>
          </a:xfrm>
          <a:prstGeom prst="rect">
            <a:avLst/>
          </a:prstGeom>
          <a:solidFill>
            <a:srgbClr val="00009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42114" y="2926901"/>
            <a:ext cx="189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Lucida Grande"/>
              </a:rPr>
              <a:t>premature stop codons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93228" y="3584389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/>
                <a:cs typeface="Courier New"/>
              </a:rPr>
              <a:t>TA</a:t>
            </a:r>
            <a:r>
              <a:rPr lang="en-US" sz="1050" b="1" dirty="0">
                <a:latin typeface="Courier New"/>
                <a:cs typeface="Courier New"/>
              </a:rPr>
              <a:t>C</a:t>
            </a:r>
            <a:r>
              <a:rPr lang="en-US" sz="1050" dirty="0">
                <a:latin typeface="Courier New"/>
                <a:cs typeface="Courier New"/>
              </a:rPr>
              <a:t>-&gt;TA</a:t>
            </a:r>
            <a:r>
              <a:rPr lang="en-US" sz="1050" b="1" dirty="0">
                <a:latin typeface="Courier New"/>
                <a:cs typeface="Courier New"/>
              </a:rPr>
              <a:t>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860046" y="3584392"/>
            <a:ext cx="189015" cy="1744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066938" y="3190977"/>
            <a:ext cx="69381" cy="287503"/>
            <a:chOff x="2755215" y="3501765"/>
            <a:chExt cx="69381" cy="215627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755215" y="3501765"/>
              <a:ext cx="66206" cy="6392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755215" y="3551054"/>
              <a:ext cx="62546" cy="6392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58390" y="3601825"/>
              <a:ext cx="66206" cy="6392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758390" y="3653463"/>
              <a:ext cx="62546" cy="6392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167837" y="5243783"/>
            <a:ext cx="2932816" cy="2179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14165" y="5243783"/>
            <a:ext cx="387856" cy="217944"/>
          </a:xfrm>
          <a:prstGeom prst="rect">
            <a:avLst/>
          </a:prstGeom>
          <a:solidFill>
            <a:srgbClr val="00009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42114" y="4944992"/>
            <a:ext cx="1650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Lucida Grande"/>
              </a:rPr>
              <a:t>frameshift mutation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93226" y="5602480"/>
            <a:ext cx="831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/>
                <a:cs typeface="Courier New"/>
              </a:rPr>
              <a:t>T</a:t>
            </a:r>
            <a:r>
              <a:rPr lang="en-US" sz="1050" b="1" dirty="0">
                <a:latin typeface="Courier New"/>
                <a:cs typeface="Courier New"/>
              </a:rPr>
              <a:t>A</a:t>
            </a:r>
            <a:r>
              <a:rPr lang="en-US" sz="1050" dirty="0">
                <a:latin typeface="Courier New"/>
                <a:cs typeface="Courier New"/>
              </a:rPr>
              <a:t>C-&gt;T</a:t>
            </a:r>
            <a:r>
              <a:rPr lang="en-US" sz="1050" b="1" dirty="0">
                <a:latin typeface="Courier New"/>
                <a:cs typeface="Courier New"/>
              </a:rPr>
              <a:t>-</a:t>
            </a:r>
            <a:r>
              <a:rPr lang="en-US" sz="105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4197" y="5243783"/>
            <a:ext cx="112546" cy="217944"/>
          </a:xfrm>
          <a:prstGeom prst="rect">
            <a:avLst/>
          </a:prstGeom>
          <a:solidFill>
            <a:srgbClr val="A3C3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860046" y="5602483"/>
            <a:ext cx="189015" cy="1744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57566" y="5243783"/>
            <a:ext cx="171917" cy="217944"/>
          </a:xfrm>
          <a:prstGeom prst="rect">
            <a:avLst/>
          </a:prstGeom>
          <a:solidFill>
            <a:srgbClr val="00009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882657" y="3225692"/>
            <a:ext cx="2262200" cy="2179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28985" y="3225692"/>
            <a:ext cx="387856" cy="217944"/>
          </a:xfrm>
          <a:prstGeom prst="rect">
            <a:avLst/>
          </a:prstGeom>
          <a:solidFill>
            <a:srgbClr val="00009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03927" y="3743137"/>
            <a:ext cx="387856" cy="217944"/>
          </a:xfrm>
          <a:prstGeom prst="rect">
            <a:avLst/>
          </a:prstGeom>
          <a:solidFill>
            <a:srgbClr val="00009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701896" y="3232961"/>
            <a:ext cx="387856" cy="217944"/>
          </a:xfrm>
          <a:prstGeom prst="rect">
            <a:avLst/>
          </a:prstGeom>
          <a:solidFill>
            <a:srgbClr val="00009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55217" y="2926901"/>
            <a:ext cx="1780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Lucida Grande"/>
              </a:rPr>
              <a:t>gene or exon deletion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40881" y="3740052"/>
            <a:ext cx="363047" cy="2179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485959" y="3744456"/>
            <a:ext cx="363047" cy="2179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7740879" y="3450906"/>
            <a:ext cx="547616" cy="289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288497" y="3450906"/>
            <a:ext cx="560509" cy="289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54599" y="5226731"/>
            <a:ext cx="3555120" cy="2179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23231" y="5226731"/>
            <a:ext cx="387856" cy="217944"/>
          </a:xfrm>
          <a:prstGeom prst="rect">
            <a:avLst/>
          </a:prstGeom>
          <a:solidFill>
            <a:srgbClr val="00009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866631" y="5226731"/>
            <a:ext cx="387856" cy="217944"/>
          </a:xfrm>
          <a:prstGeom prst="rect">
            <a:avLst/>
          </a:prstGeom>
          <a:solidFill>
            <a:srgbClr val="00009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75277" y="5226731"/>
            <a:ext cx="387856" cy="217944"/>
          </a:xfrm>
          <a:prstGeom prst="rect">
            <a:avLst/>
          </a:prstGeom>
          <a:solidFill>
            <a:srgbClr val="00009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768079" y="4927940"/>
            <a:ext cx="2967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Lucida Grande"/>
              </a:rPr>
              <a:t>transcription factor binding disruption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84086" y="5689684"/>
            <a:ext cx="16391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/>
                <a:cs typeface="Courier New"/>
              </a:rPr>
              <a:t>ATGCAA</a:t>
            </a:r>
            <a:r>
              <a:rPr lang="en-US" sz="1050" b="1" dirty="0">
                <a:latin typeface="Courier New"/>
                <a:cs typeface="Courier New"/>
              </a:rPr>
              <a:t>A</a:t>
            </a:r>
            <a:r>
              <a:rPr lang="en-US" sz="1050" dirty="0">
                <a:latin typeface="Courier New"/>
                <a:cs typeface="Courier New"/>
              </a:rPr>
              <a:t>T-&gt;ATGCA</a:t>
            </a:r>
            <a:r>
              <a:rPr lang="en-US" sz="1050" b="1" dirty="0">
                <a:latin typeface="Courier New"/>
                <a:cs typeface="Courier New"/>
              </a:rPr>
              <a:t>G</a:t>
            </a:r>
            <a:r>
              <a:rPr lang="en-US" sz="1050" dirty="0">
                <a:latin typeface="Courier New"/>
                <a:cs typeface="Courier New"/>
              </a:rPr>
              <a:t>AT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565756" y="5525241"/>
            <a:ext cx="189015" cy="1744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23092" y="5226731"/>
            <a:ext cx="135372" cy="2179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764906" y="5174226"/>
            <a:ext cx="69381" cy="287503"/>
            <a:chOff x="2755215" y="3501765"/>
            <a:chExt cx="69381" cy="215627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2755215" y="3501765"/>
              <a:ext cx="66206" cy="6392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755215" y="3551054"/>
              <a:ext cx="62546" cy="6392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758390" y="3601825"/>
              <a:ext cx="66206" cy="6392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758390" y="3653463"/>
              <a:ext cx="62546" cy="6392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/>
          <p:cNvSpPr/>
          <p:nvPr/>
        </p:nvSpPr>
        <p:spPr>
          <a:xfrm>
            <a:off x="6219035" y="4456396"/>
            <a:ext cx="530415" cy="308239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ourier New"/>
                <a:cs typeface="Courier New"/>
              </a:rPr>
              <a:t>Oct-1</a:t>
            </a:r>
          </a:p>
        </p:txBody>
      </p:sp>
      <p:cxnSp>
        <p:nvCxnSpPr>
          <p:cNvPr id="48" name="Straight Arrow Connector 47"/>
          <p:cNvCxnSpPr>
            <a:stCxn id="47" idx="2"/>
          </p:cNvCxnSpPr>
          <p:nvPr/>
        </p:nvCxnSpPr>
        <p:spPr>
          <a:xfrm>
            <a:off x="6484243" y="4764635"/>
            <a:ext cx="253793" cy="3697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9921145">
            <a:off x="6406878" y="4743041"/>
            <a:ext cx="3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8170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on Gene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" y="6522720"/>
            <a:ext cx="883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			                     	       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66801"/>
            <a:ext cx="5791200" cy="36737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10600" y="6629400"/>
            <a:ext cx="19050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+mj-lt"/>
              </a:rPr>
              <a:t>Williams </a:t>
            </a:r>
            <a:r>
              <a:rPr lang="en-US" sz="600">
                <a:latin typeface="+mj-lt"/>
              </a:rPr>
              <a:t>et al, 2007, </a:t>
            </a:r>
            <a:r>
              <a:rPr lang="en-US" sz="600" dirty="0">
                <a:latin typeface="+mj-lt"/>
              </a:rPr>
              <a:t>Genome Research 17:1707-1716</a:t>
            </a:r>
            <a:endParaRPr lang="en-US" sz="600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133600" y="480060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Genetic variants influencing gene expression may reside within: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5257800"/>
            <a:ext cx="7620000" cy="1143000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Regulatory sequences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Promoters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Enhancers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Splice sites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Secondary Structure Motifs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38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Gene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" y="6522720"/>
            <a:ext cx="883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			                     	                    </a:t>
            </a:r>
            <a:endParaRPr lang="en-US" dirty="0"/>
          </a:p>
        </p:txBody>
      </p:sp>
      <p:pic>
        <p:nvPicPr>
          <p:cNvPr id="5" name="Picture 93" descr="nrg2484-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79526"/>
            <a:ext cx="4378856" cy="481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00200" y="6597134"/>
            <a:ext cx="15240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+mj-lt"/>
              </a:rPr>
              <a:t>Wang </a:t>
            </a:r>
            <a:r>
              <a:rPr lang="en-US" sz="600">
                <a:latin typeface="+mj-lt"/>
              </a:rPr>
              <a:t>et al, 2009, </a:t>
            </a:r>
            <a:r>
              <a:rPr lang="en-US" sz="600" dirty="0">
                <a:latin typeface="+mj-lt"/>
              </a:rPr>
              <a:t>Nat </a:t>
            </a:r>
            <a:r>
              <a:rPr lang="en-US" sz="600">
                <a:latin typeface="+mj-lt"/>
              </a:rPr>
              <a:t>Rev Genet, </a:t>
            </a:r>
            <a:r>
              <a:rPr lang="en-US" sz="600" dirty="0">
                <a:latin typeface="+mj-lt"/>
              </a:rPr>
              <a:t>10:57-63</a:t>
            </a:r>
            <a:endParaRPr lang="en-US" sz="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03108" y="1143000"/>
            <a:ext cx="4288692" cy="53340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is a common, modern procedure for measuring gene expression. The number of sequence reads that align to a gene is called a </a:t>
            </a:r>
            <a:r>
              <a:rPr lang="en-US" sz="2000" i="1" dirty="0"/>
              <a:t>tag or read count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These counts are typically normalized across samples in terms of reads/fragments per kilobase million reads </a:t>
            </a:r>
            <a:br>
              <a:rPr lang="en-US" sz="2000" dirty="0"/>
            </a:br>
            <a:r>
              <a:rPr lang="en-US" sz="2000" dirty="0"/>
              <a:t>(R/FPKM):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Alternative normalization can use transcripts per million (TPM):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721476" y="4495800"/>
          <a:ext cx="3489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2908300" imgH="444500" progId="Equation.3">
                  <p:embed/>
                </p:oleObj>
              </mc:Choice>
              <mc:Fallback>
                <p:oleObj name="Equation" r:id="rId4" imgW="2908300" imgH="4445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21476" y="4495800"/>
                        <a:ext cx="34893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464202"/>
              </p:ext>
            </p:extLst>
          </p:nvPr>
        </p:nvGraphicFramePr>
        <p:xfrm>
          <a:off x="6858000" y="6109253"/>
          <a:ext cx="34591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6" imgW="2882900" imgH="444500" progId="Equation.3">
                  <p:embed/>
                </p:oleObj>
              </mc:Choice>
              <mc:Fallback>
                <p:oleObj name="Equation" r:id="rId6" imgW="2882900" imgH="4445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0" y="6109253"/>
                        <a:ext cx="3459162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C127EF0-E4EE-4BE8-AE94-80015241BB1A}"/>
              </a:ext>
            </a:extLst>
          </p:cNvPr>
          <p:cNvSpPr txBox="1"/>
          <p:nvPr/>
        </p:nvSpPr>
        <p:spPr>
          <a:xfrm>
            <a:off x="2040025" y="6047343"/>
            <a:ext cx="25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(covered in last session!)</a:t>
            </a:r>
          </a:p>
        </p:txBody>
      </p:sp>
    </p:spTree>
    <p:extLst>
      <p:ext uri="{BB962C8B-B14F-4D97-AF65-F5344CB8AC3E}">
        <p14:creationId xmlns:p14="http://schemas.microsoft.com/office/powerpoint/2010/main" val="429191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Genotypes with Gene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" y="6522720"/>
            <a:ext cx="883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			                     	       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143000"/>
            <a:ext cx="4365514" cy="4419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76400" y="1371600"/>
            <a:ext cx="4288692" cy="44196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/>
              <a:t>An expression quantitative trait locus (</a:t>
            </a:r>
            <a:r>
              <a:rPr lang="en-US" sz="2000" dirty="0" err="1"/>
              <a:t>eQTL</a:t>
            </a:r>
            <a:r>
              <a:rPr lang="en-US" sz="2000" dirty="0"/>
              <a:t>) is a position in the genome that explains a fraction of the variance associated with gene expression.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Standard </a:t>
            </a:r>
            <a:r>
              <a:rPr lang="en-US" sz="2000" dirty="0" err="1"/>
              <a:t>eQTL</a:t>
            </a:r>
            <a:r>
              <a:rPr lang="en-US" sz="2000" dirty="0"/>
              <a:t> analysis involves the direct pairwise testing between genetic markers (e.g. SNPs) and gene expression levels across many (&gt;100) individuals.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can be done proximal (</a:t>
            </a:r>
            <a:r>
              <a:rPr lang="en-US" sz="2000" i="1" dirty="0" err="1"/>
              <a:t>cis</a:t>
            </a:r>
            <a:r>
              <a:rPr lang="en-US" sz="2000" dirty="0"/>
              <a:t>) or distal (</a:t>
            </a:r>
            <a:r>
              <a:rPr lang="en-US" sz="2000" i="1" dirty="0"/>
              <a:t>trans</a:t>
            </a:r>
            <a:r>
              <a:rPr lang="en-US" sz="2000" dirty="0"/>
              <a:t>) to each gene.</a:t>
            </a:r>
          </a:p>
        </p:txBody>
      </p:sp>
      <p:sp>
        <p:nvSpPr>
          <p:cNvPr id="7" name="Rectangle 6"/>
          <p:cNvSpPr/>
          <p:nvPr/>
        </p:nvSpPr>
        <p:spPr>
          <a:xfrm>
            <a:off x="8839200" y="6629400"/>
            <a:ext cx="18288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err="1">
                <a:latin typeface="+mj-lt"/>
              </a:rPr>
              <a:t>Schröder</a:t>
            </a:r>
            <a:r>
              <a:rPr lang="en-US" sz="600" dirty="0">
                <a:latin typeface="+mj-lt"/>
              </a:rPr>
              <a:t> </a:t>
            </a:r>
            <a:r>
              <a:rPr lang="en-US" sz="600">
                <a:latin typeface="+mj-lt"/>
              </a:rPr>
              <a:t>et al, 2011, Pharmacogenomics, </a:t>
            </a:r>
            <a:r>
              <a:rPr lang="en-US" sz="600" dirty="0">
                <a:latin typeface="+mj-lt"/>
              </a:rPr>
              <a:t>13:12-20</a:t>
            </a:r>
            <a:endParaRPr lang="en-US" sz="600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5662136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Association of SNPs with PLG (</a:t>
            </a:r>
            <a:r>
              <a:rPr lang="en-US" sz="1400" dirty="0" err="1"/>
              <a:t>cis</a:t>
            </a:r>
            <a:r>
              <a:rPr lang="en-US" sz="1400" dirty="0"/>
              <a:t>) and UNQ9391 (trans) expression in the context of </a:t>
            </a:r>
            <a:r>
              <a:rPr lang="en-US" sz="1400"/>
              <a:t>drug absorption, distribution, </a:t>
            </a:r>
            <a:r>
              <a:rPr lang="en-US" sz="1400" dirty="0"/>
              <a:t>metabolism and excretion in the liver.</a:t>
            </a:r>
          </a:p>
        </p:txBody>
      </p:sp>
    </p:spTree>
    <p:extLst>
      <p:ext uri="{BB962C8B-B14F-4D97-AF65-F5344CB8AC3E}">
        <p14:creationId xmlns:p14="http://schemas.microsoft.com/office/powerpoint/2010/main" val="231792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</a:t>
            </a:r>
            <a:r>
              <a:rPr lang="en-US" dirty="0" err="1"/>
              <a:t>eQTL</a:t>
            </a:r>
            <a:r>
              <a:rPr lang="en-US" dirty="0"/>
              <a:t> Associations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" y="6522720"/>
            <a:ext cx="883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			                     	                   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48202" y="3552826"/>
          <a:ext cx="2057399" cy="43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1016000" imgH="215900" progId="Equation.3">
                  <p:embed/>
                </p:oleObj>
              </mc:Choice>
              <mc:Fallback>
                <p:oleObj name="Equation" r:id="rId3" imgW="10160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2" y="3552826"/>
                        <a:ext cx="2057399" cy="437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Typical approaches make use of Generalized Linear Models (GLMs).</a:t>
            </a:r>
          </a:p>
          <a:p>
            <a:pPr marL="0" indent="0">
              <a:buNone/>
            </a:pPr>
            <a:r>
              <a:rPr lang="en-US"/>
              <a:t>For simplicity, </a:t>
            </a:r>
            <a:r>
              <a:rPr lang="en-US" dirty="0"/>
              <a:t>we will consider simple linear models of the form: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Y</a:t>
            </a:r>
            <a:r>
              <a:rPr lang="en-US" i="1" baseline="-25000" dirty="0"/>
              <a:t>i</a:t>
            </a:r>
            <a:r>
              <a:rPr lang="en-US" dirty="0"/>
              <a:t> is the normalized gene expression (FPKM) for individual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baseline="-25000" dirty="0"/>
              <a:t> </a:t>
            </a:r>
            <a:r>
              <a:rPr lang="en-US" dirty="0"/>
              <a:t>indicates the genotype </a:t>
            </a:r>
            <a:r>
              <a:rPr lang="en-US"/>
              <a:t>(0,1,2</a:t>
            </a:r>
            <a:r>
              <a:rPr lang="en-US" dirty="0"/>
              <a:t>) at a given SNP. </a:t>
            </a:r>
            <a:r>
              <a:rPr lang="en-US" i="1" dirty="0" err="1"/>
              <a:t>ε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baseline="-25000" dirty="0"/>
              <a:t> </a:t>
            </a:r>
            <a:r>
              <a:rPr lang="en-US" dirty="0"/>
              <a:t>can be set as a randomly distributed random variable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129138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use functions available in </a:t>
            </a:r>
            <a:r>
              <a:rPr lang="en-US" i="1" dirty="0" err="1"/>
              <a:t>numpy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scipy</a:t>
            </a:r>
            <a:r>
              <a:rPr lang="en-US" dirty="0"/>
              <a:t> to construct our linear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Associations (Python)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" y="6522720"/>
            <a:ext cx="883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			                     	      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2667000"/>
            <a:ext cx="5486400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from </a:t>
            </a:r>
            <a:r>
              <a:rPr lang="en-US" sz="1000" dirty="0" err="1">
                <a:solidFill>
                  <a:schemeClr val="bg1"/>
                </a:solidFill>
                <a:latin typeface="Monaco"/>
                <a:cs typeface="Monaco"/>
              </a:rPr>
              <a:t>numpy</a:t>
            </a:r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en-US" sz="1000">
                <a:solidFill>
                  <a:schemeClr val="bg1"/>
                </a:solidFill>
                <a:latin typeface="Monaco"/>
                <a:cs typeface="Monaco"/>
              </a:rPr>
              <a:t>import arange,array,ones#,random,linalg</a:t>
            </a:r>
            <a:endParaRPr lang="en-US" sz="1000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from </a:t>
            </a:r>
            <a:r>
              <a:rPr lang="en-US" sz="1000" dirty="0" err="1">
                <a:solidFill>
                  <a:schemeClr val="bg1"/>
                </a:solidFill>
                <a:latin typeface="Monaco"/>
                <a:cs typeface="Monaco"/>
              </a:rPr>
              <a:t>pylab</a:t>
            </a:r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en-US" sz="1000">
                <a:solidFill>
                  <a:schemeClr val="bg1"/>
                </a:solidFill>
                <a:latin typeface="Monaco"/>
                <a:cs typeface="Monaco"/>
              </a:rPr>
              <a:t>import plot,show</a:t>
            </a:r>
            <a:endParaRPr lang="en-US" sz="1000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from </a:t>
            </a:r>
            <a:r>
              <a:rPr lang="en-US" sz="1000" dirty="0" err="1">
                <a:solidFill>
                  <a:schemeClr val="bg1"/>
                </a:solidFill>
                <a:latin typeface="Monaco"/>
                <a:cs typeface="Monaco"/>
              </a:rPr>
              <a:t>scipy</a:t>
            </a:r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 import stats</a:t>
            </a:r>
          </a:p>
          <a:p>
            <a:endParaRPr lang="en-US" sz="1000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xi = </a:t>
            </a:r>
            <a:r>
              <a:rPr lang="en-US" sz="1000" dirty="0" err="1">
                <a:solidFill>
                  <a:schemeClr val="bg1"/>
                </a:solidFill>
                <a:latin typeface="Monaco"/>
                <a:cs typeface="Monaco"/>
              </a:rPr>
              <a:t>arange</a:t>
            </a:r>
            <a:r>
              <a:rPr lang="en-US" sz="1000">
                <a:solidFill>
                  <a:schemeClr val="bg1"/>
                </a:solidFill>
                <a:latin typeface="Monaco"/>
                <a:cs typeface="Monaco"/>
              </a:rPr>
              <a:t>(0,9</a:t>
            </a:r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)</a:t>
            </a:r>
          </a:p>
          <a:p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# linearly generated sequence</a:t>
            </a:r>
          </a:p>
          <a:p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y = </a:t>
            </a:r>
            <a:r>
              <a:rPr lang="en-US" sz="1000">
                <a:solidFill>
                  <a:schemeClr val="bg1"/>
                </a:solidFill>
                <a:latin typeface="Monaco"/>
                <a:cs typeface="Monaco"/>
              </a:rPr>
              <a:t>[19, 20, 20.5, 21.5, 22, 23, 23, 25.5, </a:t>
            </a:r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24]</a:t>
            </a:r>
          </a:p>
          <a:p>
            <a:endParaRPr lang="en-US" sz="1000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sz="1000">
                <a:solidFill>
                  <a:schemeClr val="bg1"/>
                </a:solidFill>
                <a:latin typeface="Monaco"/>
                <a:cs typeface="Monaco"/>
              </a:rPr>
              <a:t>slope, intercept, r_value, p_value, </a:t>
            </a:r>
            <a:r>
              <a:rPr lang="en-US" sz="1000" dirty="0" err="1">
                <a:solidFill>
                  <a:schemeClr val="bg1"/>
                </a:solidFill>
                <a:latin typeface="Monaco"/>
                <a:cs typeface="Monaco"/>
              </a:rPr>
              <a:t>std_err</a:t>
            </a:r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 = </a:t>
            </a:r>
            <a:r>
              <a:rPr lang="en-US" sz="1000" dirty="0" err="1">
                <a:solidFill>
                  <a:schemeClr val="bg1"/>
                </a:solidFill>
                <a:latin typeface="Monaco"/>
                <a:cs typeface="Monaco"/>
              </a:rPr>
              <a:t>stats.linregress</a:t>
            </a:r>
            <a:r>
              <a:rPr lang="en-US" sz="1000">
                <a:solidFill>
                  <a:schemeClr val="bg1"/>
                </a:solidFill>
                <a:latin typeface="Monaco"/>
                <a:cs typeface="Monaco"/>
              </a:rPr>
              <a:t>(xi,y</a:t>
            </a:r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)</a:t>
            </a:r>
          </a:p>
          <a:p>
            <a:endParaRPr lang="en-US" sz="1000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print 'r </a:t>
            </a:r>
            <a:r>
              <a:rPr lang="en-US" sz="1000">
                <a:solidFill>
                  <a:schemeClr val="bg1"/>
                </a:solidFill>
                <a:latin typeface="Monaco"/>
                <a:cs typeface="Monaco"/>
              </a:rPr>
              <a:t>value', </a:t>
            </a:r>
            <a:r>
              <a:rPr lang="en-US" sz="1000" dirty="0" err="1">
                <a:solidFill>
                  <a:schemeClr val="bg1"/>
                </a:solidFill>
                <a:latin typeface="Monaco"/>
                <a:cs typeface="Monaco"/>
              </a:rPr>
              <a:t>r_value</a:t>
            </a:r>
            <a:endParaRPr lang="en-US" sz="1000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print  '</a:t>
            </a:r>
            <a:r>
              <a:rPr lang="en-US" sz="1000" err="1">
                <a:solidFill>
                  <a:schemeClr val="bg1"/>
                </a:solidFill>
                <a:latin typeface="Monaco"/>
                <a:cs typeface="Monaco"/>
              </a:rPr>
              <a:t>p_value</a:t>
            </a:r>
            <a:r>
              <a:rPr lang="en-US" sz="1000">
                <a:solidFill>
                  <a:schemeClr val="bg1"/>
                </a:solidFill>
                <a:latin typeface="Monaco"/>
                <a:cs typeface="Monaco"/>
              </a:rPr>
              <a:t>', </a:t>
            </a:r>
            <a:r>
              <a:rPr lang="en-US" sz="1000" dirty="0" err="1">
                <a:solidFill>
                  <a:schemeClr val="bg1"/>
                </a:solidFill>
                <a:latin typeface="Monaco"/>
                <a:cs typeface="Monaco"/>
              </a:rPr>
              <a:t>p_value</a:t>
            </a:r>
            <a:endParaRPr lang="en-US" sz="1000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print 'standard </a:t>
            </a:r>
            <a:r>
              <a:rPr lang="en-US" sz="1000">
                <a:solidFill>
                  <a:schemeClr val="bg1"/>
                </a:solidFill>
                <a:latin typeface="Monaco"/>
                <a:cs typeface="Monaco"/>
              </a:rPr>
              <a:t>deviation', </a:t>
            </a:r>
            <a:r>
              <a:rPr lang="en-US" sz="1000" dirty="0" err="1">
                <a:solidFill>
                  <a:schemeClr val="bg1"/>
                </a:solidFill>
                <a:latin typeface="Monaco"/>
                <a:cs typeface="Monaco"/>
              </a:rPr>
              <a:t>std_err</a:t>
            </a:r>
            <a:endParaRPr lang="en-US" sz="1000" dirty="0">
              <a:solidFill>
                <a:schemeClr val="bg1"/>
              </a:solidFill>
              <a:latin typeface="Monaco"/>
              <a:cs typeface="Monaco"/>
            </a:endParaRPr>
          </a:p>
          <a:p>
            <a:endParaRPr lang="en-US" sz="1000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line = slope*</a:t>
            </a:r>
            <a:r>
              <a:rPr lang="en-US" sz="1000" dirty="0" err="1">
                <a:solidFill>
                  <a:schemeClr val="bg1"/>
                </a:solidFill>
                <a:latin typeface="Monaco"/>
                <a:cs typeface="Monaco"/>
              </a:rPr>
              <a:t>xi+intercept</a:t>
            </a:r>
            <a:endParaRPr lang="en-US" sz="1000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plot</a:t>
            </a:r>
            <a:r>
              <a:rPr lang="en-US" sz="1000">
                <a:solidFill>
                  <a:schemeClr val="bg1"/>
                </a:solidFill>
                <a:latin typeface="Monaco"/>
                <a:cs typeface="Monaco"/>
              </a:rPr>
              <a:t>(xi,line,'</a:t>
            </a:r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r</a:t>
            </a:r>
            <a:r>
              <a:rPr lang="en-US" sz="1000">
                <a:solidFill>
                  <a:schemeClr val="bg1"/>
                </a:solidFill>
                <a:latin typeface="Monaco"/>
                <a:cs typeface="Monaco"/>
              </a:rPr>
              <a:t>-',xi,y,'</a:t>
            </a:r>
            <a:r>
              <a:rPr lang="en-US" sz="1000" dirty="0" err="1">
                <a:solidFill>
                  <a:schemeClr val="bg1"/>
                </a:solidFill>
                <a:latin typeface="Monaco"/>
                <a:cs typeface="Monaco"/>
              </a:rPr>
              <a:t>o</a:t>
            </a:r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')</a:t>
            </a:r>
          </a:p>
          <a:p>
            <a:r>
              <a:rPr lang="en-US" sz="1000" dirty="0">
                <a:solidFill>
                  <a:schemeClr val="bg1"/>
                </a:solidFill>
                <a:latin typeface="Monaco"/>
                <a:cs typeface="Monaco"/>
              </a:rPr>
              <a:t>show()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6597134"/>
            <a:ext cx="28956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http://</a:t>
            </a:r>
            <a:r>
              <a:rPr lang="en-US" sz="600" dirty="0" err="1"/>
              <a:t>glowingpython.blogspot.com</a:t>
            </a:r>
            <a:r>
              <a:rPr lang="en-US" sz="600" dirty="0"/>
              <a:t>/2012/03/linear-regression-with-</a:t>
            </a:r>
            <a:r>
              <a:rPr lang="en-US" sz="600" dirty="0" err="1"/>
              <a:t>numpy.html</a:t>
            </a:r>
            <a:endParaRPr lang="en-US" sz="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442" y="2743200"/>
            <a:ext cx="344006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6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 Correction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554" y="1003851"/>
            <a:ext cx="1986446" cy="55105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9173" y="650628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xkcd.com</a:t>
            </a:r>
            <a:r>
              <a:rPr lang="en-US" sz="1000" dirty="0"/>
              <a:t>/882/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0" y="990600"/>
            <a:ext cx="4419600" cy="53340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/>
              <a:t>Different methods available for correcting p-values for multiple tests.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 err="1"/>
              <a:t>Bonferroni</a:t>
            </a:r>
            <a:r>
              <a:rPr lang="en-US" sz="2000" dirty="0"/>
              <a:t> corrections weight the p-values by the number of tests done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with </a:t>
            </a:r>
            <a:r>
              <a:rPr lang="en-US" sz="2000" i="1" dirty="0"/>
              <a:t>a</a:t>
            </a:r>
            <a:r>
              <a:rPr lang="en-US" sz="2000" dirty="0"/>
              <a:t> as the significance level (0.05) and </a:t>
            </a:r>
            <a:r>
              <a:rPr lang="en-US" sz="2000" i="1" dirty="0"/>
              <a:t>m</a:t>
            </a:r>
            <a:r>
              <a:rPr lang="en-US" sz="2000" dirty="0"/>
              <a:t> is the number of tests conducted. This controls the </a:t>
            </a:r>
            <a:r>
              <a:rPr lang="en-US" sz="2000" dirty="0" err="1"/>
              <a:t>Familywise</a:t>
            </a:r>
            <a:r>
              <a:rPr lang="en-US" sz="2000" dirty="0"/>
              <a:t> error rate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Other correction methods are also useful, for example </a:t>
            </a:r>
            <a:r>
              <a:rPr lang="en-US" sz="2000" i="1" dirty="0" err="1"/>
              <a:t>Benjamani</a:t>
            </a:r>
            <a:r>
              <a:rPr lang="en-US" sz="2000" i="1" dirty="0"/>
              <a:t>-Hochberg </a:t>
            </a:r>
            <a:r>
              <a:rPr lang="en-US" sz="2000" dirty="0"/>
              <a:t>which can be used to control the false discovery rate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467601" y="2743200"/>
          <a:ext cx="64892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419100" imgH="393700" progId="Equation.3">
                  <p:embed/>
                </p:oleObj>
              </mc:Choice>
              <mc:Fallback>
                <p:oleObj name="Equation" r:id="rId4" imgW="419100" imgH="3937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7601" y="2743200"/>
                        <a:ext cx="648929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56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" y="6522720"/>
            <a:ext cx="883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			                     	                  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826" y="990600"/>
            <a:ext cx="4658175" cy="51054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828800" y="1143000"/>
            <a:ext cx="3962400" cy="53340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/>
              <a:t>Association results for each SNP can be visualized by plotting their corrected p-values  at each SNP position across a chromosome.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These types of plots are called ‘Manhattan’ plots due to their (somewhat) resemblance to a city skyline.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ease of viewing, p-values are typically converted by multiplying them by –log</a:t>
            </a:r>
            <a:r>
              <a:rPr lang="en-US" sz="2000" baseline="-25000" dirty="0"/>
              <a:t>10</a:t>
            </a:r>
            <a:r>
              <a:rPr lang="en-US" sz="2000" dirty="0"/>
              <a:t>(p-value)</a:t>
            </a:r>
          </a:p>
        </p:txBody>
      </p:sp>
    </p:spTree>
    <p:extLst>
      <p:ext uri="{BB962C8B-B14F-4D97-AF65-F5344CB8AC3E}">
        <p14:creationId xmlns:p14="http://schemas.microsoft.com/office/powerpoint/2010/main" val="386598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" y="6522720"/>
            <a:ext cx="883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			                     	                 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066800"/>
            <a:ext cx="5181600" cy="370504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57400" y="4876800"/>
            <a:ext cx="8153400" cy="7620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000" dirty="0"/>
              <a:t>Highly significant associations can be further examined using categorical boxplots of the genotypes and their associated gene expression levels.</a:t>
            </a:r>
          </a:p>
        </p:txBody>
      </p:sp>
    </p:spTree>
    <p:extLst>
      <p:ext uri="{BB962C8B-B14F-4D97-AF65-F5344CB8AC3E}">
        <p14:creationId xmlns:p14="http://schemas.microsoft.com/office/powerpoint/2010/main" val="101927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F4BB5A-D89F-45A0-9AA1-B9B90E76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combining different biological data types for analysis</a:t>
            </a:r>
          </a:p>
          <a:p>
            <a:r>
              <a:rPr lang="en-US" dirty="0"/>
              <a:t>To learn methods for linking genetic information with gene expression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9E726-5045-4F31-8A3E-C30541E1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86840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Genotypes and Phenotypes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371600"/>
            <a:ext cx="4419600" cy="2209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An individual’s genotype is their heritable genetic information, as encoded in their respective genome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" y="6522720"/>
            <a:ext cx="883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			                     	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1" y="1143000"/>
            <a:ext cx="2268279" cy="2438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410200" y="4191000"/>
            <a:ext cx="4800600" cy="1905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phenotype is an observable property resulting from that genotype as well as any environmental effects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1" y="3886200"/>
            <a:ext cx="3164687" cy="2273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67600" y="6629400"/>
            <a:ext cx="30480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" dirty="0"/>
              <a:t>Jonathan Bailey, Gregg Langham, Courtesy: </a:t>
            </a:r>
            <a:r>
              <a:rPr lang="en-US" sz="600" dirty="0">
                <a:hlinkClick r:id="rId4"/>
              </a:rPr>
              <a:t>National Human Genome Research Institute</a:t>
            </a:r>
            <a:r>
              <a:rPr lang="en-US" sz="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999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2133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When we speak of ‘genotypes’, we are typically referring to the millions of positions within the human genome that have been observed to be different between some individuals.</a:t>
            </a:r>
          </a:p>
          <a:p>
            <a:pPr marL="0" indent="0">
              <a:buNone/>
            </a:pPr>
            <a:r>
              <a:rPr lang="en-US" sz="2400" dirty="0"/>
              <a:t>We refer to these differences as </a:t>
            </a:r>
            <a:r>
              <a:rPr lang="en-US" sz="2400" i="1" dirty="0"/>
              <a:t>polymorphisms. </a:t>
            </a:r>
            <a:r>
              <a:rPr lang="en-US" sz="2400" dirty="0"/>
              <a:t>A </a:t>
            </a:r>
            <a:r>
              <a:rPr lang="en-US" sz="2400" b="1" dirty="0"/>
              <a:t>S</a:t>
            </a:r>
            <a:r>
              <a:rPr lang="en-US" sz="2400" dirty="0"/>
              <a:t>ingle</a:t>
            </a:r>
            <a:r>
              <a:rPr lang="en-US" sz="2400" b="1" dirty="0"/>
              <a:t> N</a:t>
            </a:r>
            <a:r>
              <a:rPr lang="en-US" sz="2400" dirty="0"/>
              <a:t>ucleotide </a:t>
            </a:r>
            <a:r>
              <a:rPr lang="en-US" sz="2400" b="1" dirty="0"/>
              <a:t>P</a:t>
            </a:r>
            <a:r>
              <a:rPr lang="en-US" sz="2400" dirty="0"/>
              <a:t>olymorphism is denoted as a </a:t>
            </a:r>
            <a:r>
              <a:rPr lang="en-US" sz="2400" i="1" dirty="0"/>
              <a:t>SNP</a:t>
            </a:r>
            <a:r>
              <a:rPr lang="en-US" sz="2400" dirty="0"/>
              <a:t> (</a:t>
            </a:r>
            <a:r>
              <a:rPr lang="en-US" sz="2400" i="1" dirty="0"/>
              <a:t>&lt;snip&gt;</a:t>
            </a:r>
            <a:r>
              <a:rPr lang="en-US" sz="24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Human Genotypes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200401"/>
            <a:ext cx="4800600" cy="31299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20200" y="6629400"/>
            <a:ext cx="12954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+mj-lt"/>
                <a:cs typeface="Lucida Grande"/>
              </a:rPr>
              <a:t>Image by David </a:t>
            </a:r>
            <a:r>
              <a:rPr lang="en-US" sz="600" dirty="0" err="1">
                <a:latin typeface="+mj-lt"/>
                <a:cs typeface="Lucida Grande"/>
              </a:rPr>
              <a:t>Eccles</a:t>
            </a:r>
            <a:r>
              <a:rPr lang="en-US" sz="600" dirty="0">
                <a:latin typeface="+mj-lt"/>
                <a:cs typeface="Lucida Grande"/>
              </a:rPr>
              <a:t> / CC-BY-4.0</a:t>
            </a:r>
          </a:p>
        </p:txBody>
      </p:sp>
    </p:spTree>
    <p:extLst>
      <p:ext uri="{BB962C8B-B14F-4D97-AF65-F5344CB8AC3E}">
        <p14:creationId xmlns:p14="http://schemas.microsoft.com/office/powerpoint/2010/main" val="417559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Genotypes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" y="6522720"/>
            <a:ext cx="883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			                     	                   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4343400" cy="4953000"/>
          </a:xfrm>
        </p:spPr>
        <p:txBody>
          <a:bodyPr wrap="square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An individual position in the genome</a:t>
            </a:r>
            <a:r>
              <a:rPr lang="en-US" i="1" dirty="0"/>
              <a:t>, </a:t>
            </a:r>
            <a:r>
              <a:rPr lang="en-US" dirty="0"/>
              <a:t>termed a </a:t>
            </a:r>
            <a:r>
              <a:rPr lang="en-US" i="1" dirty="0"/>
              <a:t>nucleotide</a:t>
            </a:r>
            <a:r>
              <a:rPr lang="en-US" dirty="0"/>
              <a:t> or </a:t>
            </a:r>
            <a:r>
              <a:rPr lang="en-US" i="1" dirty="0"/>
              <a:t>base</a:t>
            </a:r>
            <a:r>
              <a:rPr lang="en-US" dirty="0"/>
              <a:t>, can be one of 4</a:t>
            </a:r>
            <a:r>
              <a:rPr lang="en-US" i="1" dirty="0"/>
              <a:t> alleles</a:t>
            </a:r>
            <a:r>
              <a:rPr lang="en-US" dirty="0"/>
              <a:t> (A,C,T,G).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Diploid organisms such as humans have both maternal and paternal alleles.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Genotypes at these positions are thus described as combinations of these alleles, e.g. C/C, C/G, and G/G.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1" y="1295400"/>
            <a:ext cx="365175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1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Ascertaining Genotypes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6553200"/>
            <a:ext cx="26152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+mj-lt"/>
              </a:rPr>
              <a:t>Maggie Bartlett, </a:t>
            </a:r>
            <a:r>
              <a:rPr lang="en-US" sz="600" dirty="0"/>
              <a:t>Courtesy: </a:t>
            </a:r>
            <a:r>
              <a:rPr lang="en-US" sz="600" dirty="0">
                <a:hlinkClick r:id="rId2"/>
              </a:rPr>
              <a:t>National Human Genome Research Institute</a:t>
            </a:r>
            <a:r>
              <a:rPr lang="en-US" sz="600" dirty="0"/>
              <a:t>.</a:t>
            </a:r>
          </a:p>
        </p:txBody>
      </p:sp>
      <p:sp>
        <p:nvSpPr>
          <p:cNvPr id="553" name="TextBox 552"/>
          <p:cNvSpPr txBox="1"/>
          <p:nvPr/>
        </p:nvSpPr>
        <p:spPr>
          <a:xfrm>
            <a:off x="7646860" y="1921256"/>
            <a:ext cx="24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TAACGATGAATC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TAGGCATCGCGC</a:t>
            </a:r>
          </a:p>
        </p:txBody>
      </p:sp>
      <p:sp>
        <p:nvSpPr>
          <p:cNvPr id="555" name="Rectangle 554"/>
          <p:cNvSpPr/>
          <p:nvPr/>
        </p:nvSpPr>
        <p:spPr>
          <a:xfrm>
            <a:off x="7654328" y="2157433"/>
            <a:ext cx="2493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TAACGATGAATC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AGGCATCGCGC</a:t>
            </a:r>
          </a:p>
        </p:txBody>
      </p:sp>
      <p:cxnSp>
        <p:nvCxnSpPr>
          <p:cNvPr id="557" name="Straight Arrow Connector 556"/>
          <p:cNvCxnSpPr>
            <a:stCxn id="553" idx="1"/>
          </p:cNvCxnSpPr>
          <p:nvPr/>
        </p:nvCxnSpPr>
        <p:spPr>
          <a:xfrm flipH="1">
            <a:off x="7167880" y="2059755"/>
            <a:ext cx="478980" cy="359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>
            <a:stCxn id="555" idx="1"/>
          </p:cNvCxnSpPr>
          <p:nvPr/>
        </p:nvCxnSpPr>
        <p:spPr>
          <a:xfrm flipH="1">
            <a:off x="7169378" y="2295933"/>
            <a:ext cx="484950" cy="312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6" name="Picture 5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681479"/>
            <a:ext cx="2057400" cy="3648173"/>
          </a:xfrm>
          <a:prstGeom prst="rect">
            <a:avLst/>
          </a:prstGeom>
        </p:spPr>
      </p:pic>
      <p:sp>
        <p:nvSpPr>
          <p:cNvPr id="567" name="TextBox 566"/>
          <p:cNvSpPr txBox="1"/>
          <p:nvPr/>
        </p:nvSpPr>
        <p:spPr>
          <a:xfrm>
            <a:off x="7654328" y="2913000"/>
            <a:ext cx="24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GGCTTAAGTACC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TATGGATTACGG</a:t>
            </a:r>
          </a:p>
        </p:txBody>
      </p:sp>
      <p:sp>
        <p:nvSpPr>
          <p:cNvPr id="568" name="Rectangle 567"/>
          <p:cNvSpPr/>
          <p:nvPr/>
        </p:nvSpPr>
        <p:spPr>
          <a:xfrm>
            <a:off x="7661796" y="3149177"/>
            <a:ext cx="2493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GGCTTAAGTACC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TATGGATTACGG</a:t>
            </a:r>
          </a:p>
        </p:txBody>
      </p:sp>
      <p:cxnSp>
        <p:nvCxnSpPr>
          <p:cNvPr id="569" name="Straight Arrow Connector 568"/>
          <p:cNvCxnSpPr>
            <a:stCxn id="567" idx="1"/>
          </p:cNvCxnSpPr>
          <p:nvPr/>
        </p:nvCxnSpPr>
        <p:spPr>
          <a:xfrm flipH="1">
            <a:off x="7162800" y="3051499"/>
            <a:ext cx="491528" cy="474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/>
          <p:cNvCxnSpPr>
            <a:stCxn id="568" idx="1"/>
          </p:cNvCxnSpPr>
          <p:nvPr/>
        </p:nvCxnSpPr>
        <p:spPr>
          <a:xfrm flipH="1">
            <a:off x="7157720" y="3287677"/>
            <a:ext cx="504076" cy="4766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1" name="TextBox 570"/>
          <p:cNvSpPr txBox="1"/>
          <p:nvPr/>
        </p:nvSpPr>
        <p:spPr>
          <a:xfrm>
            <a:off x="8266701" y="2362200"/>
            <a:ext cx="1585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genotype: T/T</a:t>
            </a:r>
          </a:p>
        </p:txBody>
      </p:sp>
      <p:sp>
        <p:nvSpPr>
          <p:cNvPr id="572" name="TextBox 571"/>
          <p:cNvSpPr txBox="1"/>
          <p:nvPr/>
        </p:nvSpPr>
        <p:spPr>
          <a:xfrm>
            <a:off x="8266701" y="3276600"/>
            <a:ext cx="1585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genotype: C/T</a:t>
            </a:r>
          </a:p>
        </p:txBody>
      </p:sp>
      <p:sp>
        <p:nvSpPr>
          <p:cNvPr id="596" name="Freeform 595"/>
          <p:cNvSpPr/>
          <p:nvPr/>
        </p:nvSpPr>
        <p:spPr>
          <a:xfrm>
            <a:off x="1685367" y="3456232"/>
            <a:ext cx="1038225" cy="1079500"/>
          </a:xfrm>
          <a:custGeom>
            <a:avLst/>
            <a:gdLst>
              <a:gd name="connsiteX0" fmla="*/ 224853 w 1038101"/>
              <a:gd name="connsiteY0" fmla="*/ 374754 h 809469"/>
              <a:gd name="connsiteX1" fmla="*/ 314794 w 1038101"/>
              <a:gd name="connsiteY1" fmla="*/ 314793 h 809469"/>
              <a:gd name="connsiteX2" fmla="*/ 359764 w 1038101"/>
              <a:gd name="connsiteY2" fmla="*/ 269823 h 809469"/>
              <a:gd name="connsiteX3" fmla="*/ 404735 w 1038101"/>
              <a:gd name="connsiteY3" fmla="*/ 239842 h 809469"/>
              <a:gd name="connsiteX4" fmla="*/ 464695 w 1038101"/>
              <a:gd name="connsiteY4" fmla="*/ 194872 h 809469"/>
              <a:gd name="connsiteX5" fmla="*/ 509666 w 1038101"/>
              <a:gd name="connsiteY5" fmla="*/ 164892 h 809469"/>
              <a:gd name="connsiteX6" fmla="*/ 539646 w 1038101"/>
              <a:gd name="connsiteY6" fmla="*/ 134911 h 809469"/>
              <a:gd name="connsiteX7" fmla="*/ 584616 w 1038101"/>
              <a:gd name="connsiteY7" fmla="*/ 119921 h 809469"/>
              <a:gd name="connsiteX8" fmla="*/ 659567 w 1038101"/>
              <a:gd name="connsiteY8" fmla="*/ 134911 h 809469"/>
              <a:gd name="connsiteX9" fmla="*/ 689548 w 1038101"/>
              <a:gd name="connsiteY9" fmla="*/ 164892 h 809469"/>
              <a:gd name="connsiteX10" fmla="*/ 749508 w 1038101"/>
              <a:gd name="connsiteY10" fmla="*/ 254833 h 809469"/>
              <a:gd name="connsiteX11" fmla="*/ 794479 w 1038101"/>
              <a:gd name="connsiteY11" fmla="*/ 389744 h 809469"/>
              <a:gd name="connsiteX12" fmla="*/ 809469 w 1038101"/>
              <a:gd name="connsiteY12" fmla="*/ 434715 h 809469"/>
              <a:gd name="connsiteX13" fmla="*/ 839449 w 1038101"/>
              <a:gd name="connsiteY13" fmla="*/ 539646 h 809469"/>
              <a:gd name="connsiteX14" fmla="*/ 869430 w 1038101"/>
              <a:gd name="connsiteY14" fmla="*/ 569626 h 809469"/>
              <a:gd name="connsiteX15" fmla="*/ 824459 w 1038101"/>
              <a:gd name="connsiteY15" fmla="*/ 554636 h 809469"/>
              <a:gd name="connsiteX16" fmla="*/ 794479 w 1038101"/>
              <a:gd name="connsiteY16" fmla="*/ 509665 h 809469"/>
              <a:gd name="connsiteX17" fmla="*/ 734518 w 1038101"/>
              <a:gd name="connsiteY17" fmla="*/ 434715 h 809469"/>
              <a:gd name="connsiteX18" fmla="*/ 719528 w 1038101"/>
              <a:gd name="connsiteY18" fmla="*/ 389744 h 809469"/>
              <a:gd name="connsiteX19" fmla="*/ 689548 w 1038101"/>
              <a:gd name="connsiteY19" fmla="*/ 344774 h 809469"/>
              <a:gd name="connsiteX20" fmla="*/ 674557 w 1038101"/>
              <a:gd name="connsiteY20" fmla="*/ 284813 h 809469"/>
              <a:gd name="connsiteX21" fmla="*/ 659567 w 1038101"/>
              <a:gd name="connsiteY21" fmla="*/ 44970 h 809469"/>
              <a:gd name="connsiteX22" fmla="*/ 629587 w 1038101"/>
              <a:gd name="connsiteY22" fmla="*/ 74951 h 809469"/>
              <a:gd name="connsiteX23" fmla="*/ 614597 w 1038101"/>
              <a:gd name="connsiteY23" fmla="*/ 119921 h 809469"/>
              <a:gd name="connsiteX24" fmla="*/ 554636 w 1038101"/>
              <a:gd name="connsiteY24" fmla="*/ 179882 h 809469"/>
              <a:gd name="connsiteX25" fmla="*/ 494675 w 1038101"/>
              <a:gd name="connsiteY25" fmla="*/ 269823 h 809469"/>
              <a:gd name="connsiteX26" fmla="*/ 479685 w 1038101"/>
              <a:gd name="connsiteY26" fmla="*/ 314793 h 809469"/>
              <a:gd name="connsiteX27" fmla="*/ 449705 w 1038101"/>
              <a:gd name="connsiteY27" fmla="*/ 344774 h 809469"/>
              <a:gd name="connsiteX28" fmla="*/ 434715 w 1038101"/>
              <a:gd name="connsiteY28" fmla="*/ 419724 h 809469"/>
              <a:gd name="connsiteX29" fmla="*/ 464695 w 1038101"/>
              <a:gd name="connsiteY29" fmla="*/ 569626 h 809469"/>
              <a:gd name="connsiteX30" fmla="*/ 524656 w 1038101"/>
              <a:gd name="connsiteY30" fmla="*/ 659567 h 809469"/>
              <a:gd name="connsiteX31" fmla="*/ 539646 w 1038101"/>
              <a:gd name="connsiteY31" fmla="*/ 704537 h 809469"/>
              <a:gd name="connsiteX32" fmla="*/ 584616 w 1038101"/>
              <a:gd name="connsiteY32" fmla="*/ 779488 h 809469"/>
              <a:gd name="connsiteX33" fmla="*/ 554636 w 1038101"/>
              <a:gd name="connsiteY33" fmla="*/ 809469 h 809469"/>
              <a:gd name="connsiteX34" fmla="*/ 524656 w 1038101"/>
              <a:gd name="connsiteY34" fmla="*/ 779488 h 809469"/>
              <a:gd name="connsiteX35" fmla="*/ 479685 w 1038101"/>
              <a:gd name="connsiteY35" fmla="*/ 764498 h 809469"/>
              <a:gd name="connsiteX36" fmla="*/ 389744 w 1038101"/>
              <a:gd name="connsiteY36" fmla="*/ 704537 h 809469"/>
              <a:gd name="connsiteX37" fmla="*/ 299803 w 1038101"/>
              <a:gd name="connsiteY37" fmla="*/ 599606 h 809469"/>
              <a:gd name="connsiteX38" fmla="*/ 254833 w 1038101"/>
              <a:gd name="connsiteY38" fmla="*/ 554636 h 809469"/>
              <a:gd name="connsiteX39" fmla="*/ 224853 w 1038101"/>
              <a:gd name="connsiteY39" fmla="*/ 509665 h 809469"/>
              <a:gd name="connsiteX40" fmla="*/ 134912 w 1038101"/>
              <a:gd name="connsiteY40" fmla="*/ 389744 h 809469"/>
              <a:gd name="connsiteX41" fmla="*/ 104931 w 1038101"/>
              <a:gd name="connsiteY41" fmla="*/ 299803 h 809469"/>
              <a:gd name="connsiteX42" fmla="*/ 89941 w 1038101"/>
              <a:gd name="connsiteY42" fmla="*/ 254833 h 809469"/>
              <a:gd name="connsiteX43" fmla="*/ 74951 w 1038101"/>
              <a:gd name="connsiteY43" fmla="*/ 179882 h 809469"/>
              <a:gd name="connsiteX44" fmla="*/ 89941 w 1038101"/>
              <a:gd name="connsiteY44" fmla="*/ 119921 h 809469"/>
              <a:gd name="connsiteX45" fmla="*/ 209862 w 1038101"/>
              <a:gd name="connsiteY45" fmla="*/ 149901 h 809469"/>
              <a:gd name="connsiteX46" fmla="*/ 284813 w 1038101"/>
              <a:gd name="connsiteY46" fmla="*/ 194872 h 809469"/>
              <a:gd name="connsiteX47" fmla="*/ 329784 w 1038101"/>
              <a:gd name="connsiteY47" fmla="*/ 239842 h 809469"/>
              <a:gd name="connsiteX48" fmla="*/ 434715 w 1038101"/>
              <a:gd name="connsiteY48" fmla="*/ 284813 h 809469"/>
              <a:gd name="connsiteX49" fmla="*/ 479685 w 1038101"/>
              <a:gd name="connsiteY49" fmla="*/ 314793 h 809469"/>
              <a:gd name="connsiteX50" fmla="*/ 509666 w 1038101"/>
              <a:gd name="connsiteY50" fmla="*/ 344774 h 809469"/>
              <a:gd name="connsiteX51" fmla="*/ 554636 w 1038101"/>
              <a:gd name="connsiteY51" fmla="*/ 359764 h 809469"/>
              <a:gd name="connsiteX52" fmla="*/ 614597 w 1038101"/>
              <a:gd name="connsiteY52" fmla="*/ 389744 h 809469"/>
              <a:gd name="connsiteX53" fmla="*/ 659567 w 1038101"/>
              <a:gd name="connsiteY53" fmla="*/ 419724 h 809469"/>
              <a:gd name="connsiteX54" fmla="*/ 704538 w 1038101"/>
              <a:gd name="connsiteY54" fmla="*/ 434715 h 809469"/>
              <a:gd name="connsiteX55" fmla="*/ 749508 w 1038101"/>
              <a:gd name="connsiteY55" fmla="*/ 464695 h 809469"/>
              <a:gd name="connsiteX56" fmla="*/ 899410 w 1038101"/>
              <a:gd name="connsiteY56" fmla="*/ 509665 h 809469"/>
              <a:gd name="connsiteX57" fmla="*/ 944380 w 1038101"/>
              <a:gd name="connsiteY57" fmla="*/ 299803 h 809469"/>
              <a:gd name="connsiteX58" fmla="*/ 974361 w 1038101"/>
              <a:gd name="connsiteY58" fmla="*/ 389744 h 809469"/>
              <a:gd name="connsiteX59" fmla="*/ 1004341 w 1038101"/>
              <a:gd name="connsiteY59" fmla="*/ 449705 h 809469"/>
              <a:gd name="connsiteX60" fmla="*/ 989351 w 1038101"/>
              <a:gd name="connsiteY60" fmla="*/ 734518 h 809469"/>
              <a:gd name="connsiteX61" fmla="*/ 974361 w 1038101"/>
              <a:gd name="connsiteY61" fmla="*/ 779488 h 809469"/>
              <a:gd name="connsiteX62" fmla="*/ 929390 w 1038101"/>
              <a:gd name="connsiteY62" fmla="*/ 794478 h 809469"/>
              <a:gd name="connsiteX63" fmla="*/ 854439 w 1038101"/>
              <a:gd name="connsiteY63" fmla="*/ 779488 h 809469"/>
              <a:gd name="connsiteX64" fmla="*/ 809469 w 1038101"/>
              <a:gd name="connsiteY64" fmla="*/ 764498 h 809469"/>
              <a:gd name="connsiteX65" fmla="*/ 749508 w 1038101"/>
              <a:gd name="connsiteY65" fmla="*/ 749508 h 809469"/>
              <a:gd name="connsiteX66" fmla="*/ 704538 w 1038101"/>
              <a:gd name="connsiteY66" fmla="*/ 719528 h 809469"/>
              <a:gd name="connsiteX67" fmla="*/ 674557 w 1038101"/>
              <a:gd name="connsiteY67" fmla="*/ 689547 h 809469"/>
              <a:gd name="connsiteX68" fmla="*/ 629587 w 1038101"/>
              <a:gd name="connsiteY68" fmla="*/ 674557 h 809469"/>
              <a:gd name="connsiteX69" fmla="*/ 599607 w 1038101"/>
              <a:gd name="connsiteY69" fmla="*/ 629587 h 809469"/>
              <a:gd name="connsiteX70" fmla="*/ 494675 w 1038101"/>
              <a:gd name="connsiteY70" fmla="*/ 569626 h 809469"/>
              <a:gd name="connsiteX71" fmla="*/ 449705 w 1038101"/>
              <a:gd name="connsiteY71" fmla="*/ 539646 h 809469"/>
              <a:gd name="connsiteX72" fmla="*/ 419725 w 1038101"/>
              <a:gd name="connsiteY72" fmla="*/ 509665 h 809469"/>
              <a:gd name="connsiteX73" fmla="*/ 329784 w 1038101"/>
              <a:gd name="connsiteY73" fmla="*/ 479685 h 809469"/>
              <a:gd name="connsiteX74" fmla="*/ 269823 w 1038101"/>
              <a:gd name="connsiteY74" fmla="*/ 464695 h 809469"/>
              <a:gd name="connsiteX75" fmla="*/ 179882 w 1038101"/>
              <a:gd name="connsiteY75" fmla="*/ 434715 h 809469"/>
              <a:gd name="connsiteX76" fmla="*/ 149902 w 1038101"/>
              <a:gd name="connsiteY76" fmla="*/ 404734 h 809469"/>
              <a:gd name="connsiteX77" fmla="*/ 104931 w 1038101"/>
              <a:gd name="connsiteY77" fmla="*/ 389744 h 809469"/>
              <a:gd name="connsiteX78" fmla="*/ 74951 w 1038101"/>
              <a:gd name="connsiteY78" fmla="*/ 344774 h 809469"/>
              <a:gd name="connsiteX79" fmla="*/ 59961 w 1038101"/>
              <a:gd name="connsiteY79" fmla="*/ 299803 h 809469"/>
              <a:gd name="connsiteX80" fmla="*/ 29980 w 1038101"/>
              <a:gd name="connsiteY80" fmla="*/ 269823 h 809469"/>
              <a:gd name="connsiteX81" fmla="*/ 0 w 1038101"/>
              <a:gd name="connsiteY81" fmla="*/ 179882 h 809469"/>
              <a:gd name="connsiteX82" fmla="*/ 14990 w 1038101"/>
              <a:gd name="connsiteY82" fmla="*/ 119921 h 809469"/>
              <a:gd name="connsiteX83" fmla="*/ 29980 w 1038101"/>
              <a:gd name="connsiteY83" fmla="*/ 74951 h 809469"/>
              <a:gd name="connsiteX84" fmla="*/ 119921 w 1038101"/>
              <a:gd name="connsiteY84" fmla="*/ 44970 h 809469"/>
              <a:gd name="connsiteX85" fmla="*/ 209862 w 1038101"/>
              <a:gd name="connsiteY85" fmla="*/ 14990 h 809469"/>
              <a:gd name="connsiteX86" fmla="*/ 254833 w 1038101"/>
              <a:gd name="connsiteY86" fmla="*/ 0 h 809469"/>
              <a:gd name="connsiteX87" fmla="*/ 404735 w 1038101"/>
              <a:gd name="connsiteY87" fmla="*/ 14990 h 809469"/>
              <a:gd name="connsiteX88" fmla="*/ 449705 w 1038101"/>
              <a:gd name="connsiteY88" fmla="*/ 29980 h 809469"/>
              <a:gd name="connsiteX89" fmla="*/ 524656 w 1038101"/>
              <a:gd name="connsiteY89" fmla="*/ 104931 h 809469"/>
              <a:gd name="connsiteX90" fmla="*/ 569626 w 1038101"/>
              <a:gd name="connsiteY90" fmla="*/ 149901 h 809469"/>
              <a:gd name="connsiteX91" fmla="*/ 584616 w 1038101"/>
              <a:gd name="connsiteY91" fmla="*/ 194872 h 809469"/>
              <a:gd name="connsiteX92" fmla="*/ 629587 w 1038101"/>
              <a:gd name="connsiteY92" fmla="*/ 224852 h 809469"/>
              <a:gd name="connsiteX93" fmla="*/ 704538 w 1038101"/>
              <a:gd name="connsiteY93" fmla="*/ 269823 h 809469"/>
              <a:gd name="connsiteX94" fmla="*/ 734518 w 1038101"/>
              <a:gd name="connsiteY94" fmla="*/ 239842 h 809469"/>
              <a:gd name="connsiteX95" fmla="*/ 869430 w 1038101"/>
              <a:gd name="connsiteY95" fmla="*/ 194872 h 809469"/>
              <a:gd name="connsiteX96" fmla="*/ 914400 w 1038101"/>
              <a:gd name="connsiteY96" fmla="*/ 179882 h 809469"/>
              <a:gd name="connsiteX97" fmla="*/ 959371 w 1038101"/>
              <a:gd name="connsiteY97" fmla="*/ 164892 h 809469"/>
              <a:gd name="connsiteX98" fmla="*/ 1019331 w 1038101"/>
              <a:gd name="connsiteY98" fmla="*/ 164892 h 809469"/>
              <a:gd name="connsiteX99" fmla="*/ 989351 w 1038101"/>
              <a:gd name="connsiteY99" fmla="*/ 209862 h 809469"/>
              <a:gd name="connsiteX100" fmla="*/ 959371 w 1038101"/>
              <a:gd name="connsiteY100" fmla="*/ 299803 h 809469"/>
              <a:gd name="connsiteX101" fmla="*/ 854439 w 1038101"/>
              <a:gd name="connsiteY101" fmla="*/ 389744 h 809469"/>
              <a:gd name="connsiteX102" fmla="*/ 809469 w 1038101"/>
              <a:gd name="connsiteY102" fmla="*/ 404734 h 809469"/>
              <a:gd name="connsiteX103" fmla="*/ 719528 w 1038101"/>
              <a:gd name="connsiteY103" fmla="*/ 389744 h 809469"/>
              <a:gd name="connsiteX104" fmla="*/ 674557 w 1038101"/>
              <a:gd name="connsiteY104" fmla="*/ 374754 h 809469"/>
              <a:gd name="connsiteX105" fmla="*/ 554636 w 1038101"/>
              <a:gd name="connsiteY105" fmla="*/ 359764 h 80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038101" h="809469">
                <a:moveTo>
                  <a:pt x="224853" y="374754"/>
                </a:moveTo>
                <a:cubicBezTo>
                  <a:pt x="254833" y="354767"/>
                  <a:pt x="289316" y="340271"/>
                  <a:pt x="314794" y="314793"/>
                </a:cubicBezTo>
                <a:cubicBezTo>
                  <a:pt x="329784" y="299803"/>
                  <a:pt x="343478" y="283394"/>
                  <a:pt x="359764" y="269823"/>
                </a:cubicBezTo>
                <a:cubicBezTo>
                  <a:pt x="373604" y="258289"/>
                  <a:pt x="390075" y="250314"/>
                  <a:pt x="404735" y="239842"/>
                </a:cubicBezTo>
                <a:cubicBezTo>
                  <a:pt x="425065" y="225321"/>
                  <a:pt x="444365" y="209393"/>
                  <a:pt x="464695" y="194872"/>
                </a:cubicBezTo>
                <a:cubicBezTo>
                  <a:pt x="479355" y="184400"/>
                  <a:pt x="495598" y="176147"/>
                  <a:pt x="509666" y="164892"/>
                </a:cubicBezTo>
                <a:cubicBezTo>
                  <a:pt x="520702" y="156063"/>
                  <a:pt x="527527" y="142182"/>
                  <a:pt x="539646" y="134911"/>
                </a:cubicBezTo>
                <a:cubicBezTo>
                  <a:pt x="553195" y="126781"/>
                  <a:pt x="569626" y="124918"/>
                  <a:pt x="584616" y="119921"/>
                </a:cubicBezTo>
                <a:cubicBezTo>
                  <a:pt x="609600" y="124918"/>
                  <a:pt x="636149" y="124875"/>
                  <a:pt x="659567" y="134911"/>
                </a:cubicBezTo>
                <a:cubicBezTo>
                  <a:pt x="672557" y="140478"/>
                  <a:pt x="681068" y="153585"/>
                  <a:pt x="689548" y="164892"/>
                </a:cubicBezTo>
                <a:cubicBezTo>
                  <a:pt x="711167" y="193717"/>
                  <a:pt x="738114" y="220650"/>
                  <a:pt x="749508" y="254833"/>
                </a:cubicBezTo>
                <a:lnTo>
                  <a:pt x="794479" y="389744"/>
                </a:lnTo>
                <a:cubicBezTo>
                  <a:pt x="799476" y="404734"/>
                  <a:pt x="805637" y="419386"/>
                  <a:pt x="809469" y="434715"/>
                </a:cubicBezTo>
                <a:cubicBezTo>
                  <a:pt x="812269" y="445914"/>
                  <a:pt x="830233" y="524287"/>
                  <a:pt x="839449" y="539646"/>
                </a:cubicBezTo>
                <a:cubicBezTo>
                  <a:pt x="846720" y="551765"/>
                  <a:pt x="879424" y="559632"/>
                  <a:pt x="869430" y="569626"/>
                </a:cubicBezTo>
                <a:cubicBezTo>
                  <a:pt x="858257" y="580799"/>
                  <a:pt x="839449" y="559633"/>
                  <a:pt x="824459" y="554636"/>
                </a:cubicBezTo>
                <a:cubicBezTo>
                  <a:pt x="814466" y="539646"/>
                  <a:pt x="805734" y="523733"/>
                  <a:pt x="794479" y="509665"/>
                </a:cubicBezTo>
                <a:cubicBezTo>
                  <a:pt x="709034" y="402859"/>
                  <a:pt x="826800" y="573138"/>
                  <a:pt x="734518" y="434715"/>
                </a:cubicBezTo>
                <a:cubicBezTo>
                  <a:pt x="729521" y="419725"/>
                  <a:pt x="726594" y="403877"/>
                  <a:pt x="719528" y="389744"/>
                </a:cubicBezTo>
                <a:cubicBezTo>
                  <a:pt x="711471" y="373630"/>
                  <a:pt x="696645" y="361333"/>
                  <a:pt x="689548" y="344774"/>
                </a:cubicBezTo>
                <a:cubicBezTo>
                  <a:pt x="681432" y="325838"/>
                  <a:pt x="679554" y="304800"/>
                  <a:pt x="674557" y="284813"/>
                </a:cubicBezTo>
                <a:cubicBezTo>
                  <a:pt x="669560" y="204865"/>
                  <a:pt x="676351" y="123296"/>
                  <a:pt x="659567" y="44970"/>
                </a:cubicBezTo>
                <a:cubicBezTo>
                  <a:pt x="656606" y="31151"/>
                  <a:pt x="636858" y="62832"/>
                  <a:pt x="629587" y="74951"/>
                </a:cubicBezTo>
                <a:cubicBezTo>
                  <a:pt x="621458" y="88500"/>
                  <a:pt x="623781" y="107063"/>
                  <a:pt x="614597" y="119921"/>
                </a:cubicBezTo>
                <a:cubicBezTo>
                  <a:pt x="598168" y="142922"/>
                  <a:pt x="570315" y="156363"/>
                  <a:pt x="554636" y="179882"/>
                </a:cubicBezTo>
                <a:lnTo>
                  <a:pt x="494675" y="269823"/>
                </a:lnTo>
                <a:cubicBezTo>
                  <a:pt x="489678" y="284813"/>
                  <a:pt x="487814" y="301244"/>
                  <a:pt x="479685" y="314793"/>
                </a:cubicBezTo>
                <a:cubicBezTo>
                  <a:pt x="472414" y="326912"/>
                  <a:pt x="455272" y="331784"/>
                  <a:pt x="449705" y="344774"/>
                </a:cubicBezTo>
                <a:cubicBezTo>
                  <a:pt x="439669" y="368192"/>
                  <a:pt x="439712" y="394741"/>
                  <a:pt x="434715" y="419724"/>
                </a:cubicBezTo>
                <a:cubicBezTo>
                  <a:pt x="438439" y="445792"/>
                  <a:pt x="444569" y="533400"/>
                  <a:pt x="464695" y="569626"/>
                </a:cubicBezTo>
                <a:cubicBezTo>
                  <a:pt x="482194" y="601124"/>
                  <a:pt x="524656" y="659567"/>
                  <a:pt x="524656" y="659567"/>
                </a:cubicBezTo>
                <a:cubicBezTo>
                  <a:pt x="529653" y="674557"/>
                  <a:pt x="531517" y="690988"/>
                  <a:pt x="539646" y="704537"/>
                </a:cubicBezTo>
                <a:cubicBezTo>
                  <a:pt x="601375" y="807420"/>
                  <a:pt x="542152" y="652096"/>
                  <a:pt x="584616" y="779488"/>
                </a:cubicBezTo>
                <a:cubicBezTo>
                  <a:pt x="574623" y="789482"/>
                  <a:pt x="568769" y="809469"/>
                  <a:pt x="554636" y="809469"/>
                </a:cubicBezTo>
                <a:cubicBezTo>
                  <a:pt x="540503" y="809469"/>
                  <a:pt x="536775" y="786759"/>
                  <a:pt x="524656" y="779488"/>
                </a:cubicBezTo>
                <a:cubicBezTo>
                  <a:pt x="511107" y="771358"/>
                  <a:pt x="494675" y="769495"/>
                  <a:pt x="479685" y="764498"/>
                </a:cubicBezTo>
                <a:cubicBezTo>
                  <a:pt x="449705" y="744511"/>
                  <a:pt x="415222" y="730015"/>
                  <a:pt x="389744" y="704537"/>
                </a:cubicBezTo>
                <a:cubicBezTo>
                  <a:pt x="278158" y="592951"/>
                  <a:pt x="415183" y="734215"/>
                  <a:pt x="299803" y="599606"/>
                </a:cubicBezTo>
                <a:cubicBezTo>
                  <a:pt x="286007" y="583510"/>
                  <a:pt x="268404" y="570922"/>
                  <a:pt x="254833" y="554636"/>
                </a:cubicBezTo>
                <a:cubicBezTo>
                  <a:pt x="243300" y="540796"/>
                  <a:pt x="236108" y="523733"/>
                  <a:pt x="224853" y="509665"/>
                </a:cubicBezTo>
                <a:cubicBezTo>
                  <a:pt x="184263" y="458928"/>
                  <a:pt x="164801" y="479409"/>
                  <a:pt x="134912" y="389744"/>
                </a:cubicBezTo>
                <a:lnTo>
                  <a:pt x="104931" y="299803"/>
                </a:lnTo>
                <a:cubicBezTo>
                  <a:pt x="99934" y="284813"/>
                  <a:pt x="93040" y="270327"/>
                  <a:pt x="89941" y="254833"/>
                </a:cubicBezTo>
                <a:lnTo>
                  <a:pt x="74951" y="179882"/>
                </a:lnTo>
                <a:cubicBezTo>
                  <a:pt x="79948" y="159895"/>
                  <a:pt x="69830" y="124390"/>
                  <a:pt x="89941" y="119921"/>
                </a:cubicBezTo>
                <a:cubicBezTo>
                  <a:pt x="130164" y="110982"/>
                  <a:pt x="209862" y="149901"/>
                  <a:pt x="209862" y="149901"/>
                </a:cubicBezTo>
                <a:cubicBezTo>
                  <a:pt x="303230" y="243269"/>
                  <a:pt x="168060" y="117037"/>
                  <a:pt x="284813" y="194872"/>
                </a:cubicBezTo>
                <a:cubicBezTo>
                  <a:pt x="302452" y="206631"/>
                  <a:pt x="313498" y="226271"/>
                  <a:pt x="329784" y="239842"/>
                </a:cubicBezTo>
                <a:cubicBezTo>
                  <a:pt x="374152" y="276815"/>
                  <a:pt x="377567" y="270526"/>
                  <a:pt x="434715" y="284813"/>
                </a:cubicBezTo>
                <a:cubicBezTo>
                  <a:pt x="449705" y="294806"/>
                  <a:pt x="465617" y="303539"/>
                  <a:pt x="479685" y="314793"/>
                </a:cubicBezTo>
                <a:cubicBezTo>
                  <a:pt x="490721" y="323622"/>
                  <a:pt x="497547" y="337502"/>
                  <a:pt x="509666" y="344774"/>
                </a:cubicBezTo>
                <a:cubicBezTo>
                  <a:pt x="523215" y="352904"/>
                  <a:pt x="540113" y="353540"/>
                  <a:pt x="554636" y="359764"/>
                </a:cubicBezTo>
                <a:cubicBezTo>
                  <a:pt x="575175" y="368566"/>
                  <a:pt x="595195" y="378657"/>
                  <a:pt x="614597" y="389744"/>
                </a:cubicBezTo>
                <a:cubicBezTo>
                  <a:pt x="630239" y="398682"/>
                  <a:pt x="643453" y="411667"/>
                  <a:pt x="659567" y="419724"/>
                </a:cubicBezTo>
                <a:cubicBezTo>
                  <a:pt x="673700" y="426791"/>
                  <a:pt x="690405" y="427648"/>
                  <a:pt x="704538" y="434715"/>
                </a:cubicBezTo>
                <a:cubicBezTo>
                  <a:pt x="720652" y="442772"/>
                  <a:pt x="733045" y="457378"/>
                  <a:pt x="749508" y="464695"/>
                </a:cubicBezTo>
                <a:cubicBezTo>
                  <a:pt x="796431" y="485549"/>
                  <a:pt x="849577" y="497207"/>
                  <a:pt x="899410" y="509665"/>
                </a:cubicBezTo>
                <a:cubicBezTo>
                  <a:pt x="1038101" y="474993"/>
                  <a:pt x="911854" y="527491"/>
                  <a:pt x="944380" y="299803"/>
                </a:cubicBezTo>
                <a:cubicBezTo>
                  <a:pt x="948849" y="268518"/>
                  <a:pt x="960228" y="361478"/>
                  <a:pt x="974361" y="389744"/>
                </a:cubicBezTo>
                <a:lnTo>
                  <a:pt x="1004341" y="449705"/>
                </a:lnTo>
                <a:cubicBezTo>
                  <a:pt x="999344" y="544643"/>
                  <a:pt x="997958" y="639839"/>
                  <a:pt x="989351" y="734518"/>
                </a:cubicBezTo>
                <a:cubicBezTo>
                  <a:pt x="987920" y="750254"/>
                  <a:pt x="985534" y="768315"/>
                  <a:pt x="974361" y="779488"/>
                </a:cubicBezTo>
                <a:cubicBezTo>
                  <a:pt x="963188" y="790661"/>
                  <a:pt x="944380" y="789481"/>
                  <a:pt x="929390" y="794478"/>
                </a:cubicBezTo>
                <a:cubicBezTo>
                  <a:pt x="904406" y="789481"/>
                  <a:pt x="879157" y="785667"/>
                  <a:pt x="854439" y="779488"/>
                </a:cubicBezTo>
                <a:cubicBezTo>
                  <a:pt x="839110" y="775656"/>
                  <a:pt x="824662" y="768839"/>
                  <a:pt x="809469" y="764498"/>
                </a:cubicBezTo>
                <a:cubicBezTo>
                  <a:pt x="789660" y="758838"/>
                  <a:pt x="769495" y="754505"/>
                  <a:pt x="749508" y="749508"/>
                </a:cubicBezTo>
                <a:cubicBezTo>
                  <a:pt x="734518" y="739515"/>
                  <a:pt x="718606" y="730782"/>
                  <a:pt x="704538" y="719528"/>
                </a:cubicBezTo>
                <a:cubicBezTo>
                  <a:pt x="693502" y="710699"/>
                  <a:pt x="686676" y="696819"/>
                  <a:pt x="674557" y="689547"/>
                </a:cubicBezTo>
                <a:cubicBezTo>
                  <a:pt x="661008" y="681417"/>
                  <a:pt x="644577" y="679554"/>
                  <a:pt x="629587" y="674557"/>
                </a:cubicBezTo>
                <a:cubicBezTo>
                  <a:pt x="619594" y="659567"/>
                  <a:pt x="612346" y="642326"/>
                  <a:pt x="599607" y="629587"/>
                </a:cubicBezTo>
                <a:cubicBezTo>
                  <a:pt x="575257" y="605237"/>
                  <a:pt x="522112" y="585304"/>
                  <a:pt x="494675" y="569626"/>
                </a:cubicBezTo>
                <a:cubicBezTo>
                  <a:pt x="479033" y="560688"/>
                  <a:pt x="463773" y="550900"/>
                  <a:pt x="449705" y="539646"/>
                </a:cubicBezTo>
                <a:cubicBezTo>
                  <a:pt x="438669" y="530817"/>
                  <a:pt x="432366" y="515985"/>
                  <a:pt x="419725" y="509665"/>
                </a:cubicBezTo>
                <a:cubicBezTo>
                  <a:pt x="391459" y="495532"/>
                  <a:pt x="360442" y="487349"/>
                  <a:pt x="329784" y="479685"/>
                </a:cubicBezTo>
                <a:cubicBezTo>
                  <a:pt x="309797" y="474688"/>
                  <a:pt x="289556" y="470615"/>
                  <a:pt x="269823" y="464695"/>
                </a:cubicBezTo>
                <a:cubicBezTo>
                  <a:pt x="239554" y="455614"/>
                  <a:pt x="179882" y="434715"/>
                  <a:pt x="179882" y="434715"/>
                </a:cubicBezTo>
                <a:cubicBezTo>
                  <a:pt x="169889" y="424721"/>
                  <a:pt x="162021" y="412005"/>
                  <a:pt x="149902" y="404734"/>
                </a:cubicBezTo>
                <a:cubicBezTo>
                  <a:pt x="136353" y="396604"/>
                  <a:pt x="117270" y="399615"/>
                  <a:pt x="104931" y="389744"/>
                </a:cubicBezTo>
                <a:cubicBezTo>
                  <a:pt x="90863" y="378490"/>
                  <a:pt x="84944" y="359764"/>
                  <a:pt x="74951" y="344774"/>
                </a:cubicBezTo>
                <a:cubicBezTo>
                  <a:pt x="69954" y="329784"/>
                  <a:pt x="68091" y="313352"/>
                  <a:pt x="59961" y="299803"/>
                </a:cubicBezTo>
                <a:cubicBezTo>
                  <a:pt x="52690" y="287684"/>
                  <a:pt x="36300" y="282464"/>
                  <a:pt x="29980" y="269823"/>
                </a:cubicBezTo>
                <a:cubicBezTo>
                  <a:pt x="15847" y="241557"/>
                  <a:pt x="0" y="179882"/>
                  <a:pt x="0" y="179882"/>
                </a:cubicBezTo>
                <a:cubicBezTo>
                  <a:pt x="4997" y="159895"/>
                  <a:pt x="9330" y="139730"/>
                  <a:pt x="14990" y="119921"/>
                </a:cubicBezTo>
                <a:cubicBezTo>
                  <a:pt x="19331" y="104728"/>
                  <a:pt x="17122" y="84135"/>
                  <a:pt x="29980" y="74951"/>
                </a:cubicBezTo>
                <a:cubicBezTo>
                  <a:pt x="55696" y="56583"/>
                  <a:pt x="89941" y="54964"/>
                  <a:pt x="119921" y="44970"/>
                </a:cubicBezTo>
                <a:lnTo>
                  <a:pt x="209862" y="14990"/>
                </a:lnTo>
                <a:lnTo>
                  <a:pt x="254833" y="0"/>
                </a:lnTo>
                <a:cubicBezTo>
                  <a:pt x="304800" y="4997"/>
                  <a:pt x="355102" y="7354"/>
                  <a:pt x="404735" y="14990"/>
                </a:cubicBezTo>
                <a:cubicBezTo>
                  <a:pt x="420352" y="17393"/>
                  <a:pt x="437064" y="20499"/>
                  <a:pt x="449705" y="29980"/>
                </a:cubicBezTo>
                <a:cubicBezTo>
                  <a:pt x="477971" y="51179"/>
                  <a:pt x="499672" y="79947"/>
                  <a:pt x="524656" y="104931"/>
                </a:cubicBezTo>
                <a:lnTo>
                  <a:pt x="569626" y="149901"/>
                </a:lnTo>
                <a:cubicBezTo>
                  <a:pt x="574623" y="164891"/>
                  <a:pt x="574745" y="182533"/>
                  <a:pt x="584616" y="194872"/>
                </a:cubicBezTo>
                <a:cubicBezTo>
                  <a:pt x="595871" y="208940"/>
                  <a:pt x="615519" y="213597"/>
                  <a:pt x="629587" y="224852"/>
                </a:cubicBezTo>
                <a:cubicBezTo>
                  <a:pt x="688379" y="271886"/>
                  <a:pt x="626438" y="243790"/>
                  <a:pt x="704538" y="269823"/>
                </a:cubicBezTo>
                <a:cubicBezTo>
                  <a:pt x="714531" y="259829"/>
                  <a:pt x="721877" y="246162"/>
                  <a:pt x="734518" y="239842"/>
                </a:cubicBezTo>
                <a:cubicBezTo>
                  <a:pt x="734521" y="239840"/>
                  <a:pt x="846943" y="202368"/>
                  <a:pt x="869430" y="194872"/>
                </a:cubicBezTo>
                <a:lnTo>
                  <a:pt x="914400" y="179882"/>
                </a:lnTo>
                <a:lnTo>
                  <a:pt x="959371" y="164892"/>
                </a:lnTo>
                <a:cubicBezTo>
                  <a:pt x="959371" y="164892"/>
                  <a:pt x="1019331" y="84943"/>
                  <a:pt x="1019331" y="164892"/>
                </a:cubicBezTo>
                <a:cubicBezTo>
                  <a:pt x="1019331" y="182908"/>
                  <a:pt x="999344" y="194872"/>
                  <a:pt x="989351" y="209862"/>
                </a:cubicBezTo>
                <a:cubicBezTo>
                  <a:pt x="979358" y="239842"/>
                  <a:pt x="981717" y="277457"/>
                  <a:pt x="959371" y="299803"/>
                </a:cubicBezTo>
                <a:cubicBezTo>
                  <a:pt x="922487" y="336687"/>
                  <a:pt x="900100" y="366914"/>
                  <a:pt x="854439" y="389744"/>
                </a:cubicBezTo>
                <a:cubicBezTo>
                  <a:pt x="840306" y="396810"/>
                  <a:pt x="824459" y="399737"/>
                  <a:pt x="809469" y="404734"/>
                </a:cubicBezTo>
                <a:cubicBezTo>
                  <a:pt x="779489" y="399737"/>
                  <a:pt x="749198" y="396337"/>
                  <a:pt x="719528" y="389744"/>
                </a:cubicBezTo>
                <a:cubicBezTo>
                  <a:pt x="704103" y="386316"/>
                  <a:pt x="689886" y="378586"/>
                  <a:pt x="674557" y="374754"/>
                </a:cubicBezTo>
                <a:cubicBezTo>
                  <a:pt x="602837" y="356824"/>
                  <a:pt x="614536" y="359764"/>
                  <a:pt x="554636" y="359764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97" name="Straight Arrow Connector 596"/>
          <p:cNvCxnSpPr/>
          <p:nvPr/>
        </p:nvCxnSpPr>
        <p:spPr>
          <a:xfrm flipV="1">
            <a:off x="2523565" y="2898322"/>
            <a:ext cx="533400" cy="40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8" name="Straight Connector 597"/>
          <p:cNvCxnSpPr/>
          <p:nvPr/>
        </p:nvCxnSpPr>
        <p:spPr>
          <a:xfrm>
            <a:off x="3240739" y="1860306"/>
            <a:ext cx="457200" cy="2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>
            <a:off x="3393139" y="2063506"/>
            <a:ext cx="457200" cy="2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/>
          <p:nvPr/>
        </p:nvCxnSpPr>
        <p:spPr>
          <a:xfrm>
            <a:off x="3545539" y="2266706"/>
            <a:ext cx="457200" cy="2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>
            <a:off x="3640181" y="2573624"/>
            <a:ext cx="457200" cy="2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2" name="Straight Connector 601"/>
          <p:cNvCxnSpPr/>
          <p:nvPr/>
        </p:nvCxnSpPr>
        <p:spPr>
          <a:xfrm>
            <a:off x="3926539" y="2165106"/>
            <a:ext cx="457200" cy="2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>
            <a:off x="3926539" y="2368306"/>
            <a:ext cx="457200" cy="2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/>
          <p:nvPr/>
        </p:nvCxnSpPr>
        <p:spPr>
          <a:xfrm>
            <a:off x="3088339" y="2571506"/>
            <a:ext cx="457200" cy="2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>
            <a:off x="3774139" y="1961906"/>
            <a:ext cx="457200" cy="2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/>
          <p:nvPr/>
        </p:nvCxnSpPr>
        <p:spPr>
          <a:xfrm>
            <a:off x="3164539" y="2368306"/>
            <a:ext cx="457200" cy="2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7" name="Straight Arrow Connector 606"/>
          <p:cNvCxnSpPr/>
          <p:nvPr/>
        </p:nvCxnSpPr>
        <p:spPr>
          <a:xfrm>
            <a:off x="3913607" y="2849110"/>
            <a:ext cx="117522" cy="7509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3667731" y="4100646"/>
            <a:ext cx="457200" cy="211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>
            <a:off x="4031129" y="4083113"/>
            <a:ext cx="457200" cy="211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/>
          <p:nvPr/>
        </p:nvCxnSpPr>
        <p:spPr>
          <a:xfrm>
            <a:off x="4214576" y="4308081"/>
            <a:ext cx="457200" cy="211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>
            <a:off x="3757376" y="4475389"/>
            <a:ext cx="457200" cy="211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2" name="Straight Connector 611"/>
          <p:cNvCxnSpPr/>
          <p:nvPr/>
        </p:nvCxnSpPr>
        <p:spPr>
          <a:xfrm>
            <a:off x="3971365" y="4652596"/>
            <a:ext cx="457200" cy="211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3" name="Straight Connector 612"/>
          <p:cNvCxnSpPr/>
          <p:nvPr/>
        </p:nvCxnSpPr>
        <p:spPr>
          <a:xfrm>
            <a:off x="3896331" y="3899564"/>
            <a:ext cx="457200" cy="211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3653118" y="4305964"/>
            <a:ext cx="457200" cy="211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5" name="Straight Arrow Connector 614"/>
          <p:cNvCxnSpPr/>
          <p:nvPr/>
        </p:nvCxnSpPr>
        <p:spPr>
          <a:xfrm>
            <a:off x="4673365" y="4477508"/>
            <a:ext cx="344537" cy="102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6" name="TextBox 615"/>
          <p:cNvSpPr txBox="1">
            <a:spLocks noChangeArrowheads="1"/>
          </p:cNvSpPr>
          <p:nvPr/>
        </p:nvSpPr>
        <p:spPr bwMode="auto">
          <a:xfrm>
            <a:off x="2021539" y="2598951"/>
            <a:ext cx="1066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Shearing</a:t>
            </a:r>
          </a:p>
        </p:txBody>
      </p:sp>
      <p:sp>
        <p:nvSpPr>
          <p:cNvPr id="617" name="TextBox 616"/>
          <p:cNvSpPr txBox="1">
            <a:spLocks noChangeArrowheads="1"/>
          </p:cNvSpPr>
          <p:nvPr/>
        </p:nvSpPr>
        <p:spPr bwMode="auto">
          <a:xfrm>
            <a:off x="4032384" y="2724932"/>
            <a:ext cx="1066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Labeling</a:t>
            </a:r>
          </a:p>
        </p:txBody>
      </p:sp>
      <p:pic>
        <p:nvPicPr>
          <p:cNvPr id="6" name="Picture 5" descr="affyplo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05375"/>
            <a:ext cx="1991360" cy="1995424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8896699" y="3740960"/>
            <a:ext cx="0" cy="5519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Picture 40" descr="affychip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16" y="5029200"/>
            <a:ext cx="2218765" cy="14457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3001" y="1066800"/>
            <a:ext cx="2305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SNP Microarrays</a:t>
            </a:r>
          </a:p>
        </p:txBody>
      </p:sp>
    </p:spTree>
    <p:extLst>
      <p:ext uri="{BB962C8B-B14F-4D97-AF65-F5344CB8AC3E}">
        <p14:creationId xmlns:p14="http://schemas.microsoft.com/office/powerpoint/2010/main" val="265481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Ascertaining Genotypes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46454" y="914401"/>
            <a:ext cx="4711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Whole Genome/Exome Sequencing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sz="quarter" idx="1"/>
          </p:nvPr>
        </p:nvSpPr>
        <p:spPr>
          <a:xfrm>
            <a:off x="3962400" y="1676400"/>
            <a:ext cx="685800" cy="381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>
                <a:latin typeface="+mj-lt"/>
              </a:rPr>
              <a:t>SNP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75848" y="2283313"/>
            <a:ext cx="360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ATCCTGATTCGGTGAACGTTATCGACGATCCGATCGA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65696" y="2486513"/>
            <a:ext cx="4340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CGGTGAACGTTATCGACGATCCGATCGAACTGTCAGC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65696" y="2689713"/>
            <a:ext cx="443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GGTGAACGTTATCGACGTTCCGATCGAACTGTCAGCG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77904" y="2892913"/>
            <a:ext cx="360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TGAACGTTATCGACGTTCCGATCGAACTGTCATCGGC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84728" y="3096113"/>
            <a:ext cx="360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TGAACGTTATCGACGTTCCGATCGAACTGTCAGCGGC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84728" y="3299313"/>
            <a:ext cx="360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TGAACGTTATCGACGTTCCGATCGAACTGTCAGCGGC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44208" y="3502513"/>
            <a:ext cx="360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GTTATCGACGATCCGATCGAACTGTCAGCGGCAAGCT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28368" y="3705713"/>
            <a:ext cx="3509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TTATCGACGATCCGATCGAACTGTCAGCGGCAAGCT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876800" y="2113473"/>
            <a:ext cx="228600" cy="23034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374715" y="4001415"/>
            <a:ext cx="722648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ATCCTGATTCGGTGAACGTTATCGACGATCCGATCGAACTGTCAGCGGCAAGCTGATCGATCGATCGATGCTAGTG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38600" y="4315313"/>
            <a:ext cx="3509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TTATCGACGATCCGATCGAACTGTCAGCGGCAAGCT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11458" y="4518513"/>
            <a:ext cx="3509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TCGACGATCCGATCGAACTGTCAGCGGCAAGCTGAT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74709" y="4721713"/>
            <a:ext cx="369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ATCCGATCGAACTGTCAGCGGCAAGCTGATCG  CGAT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9117" y="4924913"/>
            <a:ext cx="3810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TCCGAGCGAACTGTCAGCGGCAAGCTGATCG  CGATC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66648" y="5128113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TCCGATCGAACTGTCAGCGGCAAGCTGATCGATCGA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44152" y="5331313"/>
            <a:ext cx="371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GATCGAACTGTCAGCGGCAAGCTGATCG  CGATCGA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04666" y="5534513"/>
            <a:ext cx="371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AACTGTCAGCGGCAAGCTGATCG  CGATCGATGCTA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91845" y="5737713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TGTCAGCGGCAAGCTGATCGATCGATCGATGCTAG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75848" y="2080113"/>
            <a:ext cx="360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ATCCTGATTCGGTGAACGTTATCGACGATCCGATCGA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172677" y="5940913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TCAGCGGCAAGCTGATCGATCGATCGATGCTAGTG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841776" y="3972603"/>
            <a:ext cx="304800" cy="23186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362201" y="4315312"/>
            <a:ext cx="1192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j-lt"/>
                <a:cs typeface="Lucida Grande"/>
              </a:rPr>
              <a:t>reference genome</a:t>
            </a:r>
          </a:p>
        </p:txBody>
      </p:sp>
      <p:cxnSp>
        <p:nvCxnSpPr>
          <p:cNvPr id="66" name="Straight Arrow Connector 65"/>
          <p:cNvCxnSpPr>
            <a:stCxn id="43" idx="3"/>
          </p:cNvCxnSpPr>
          <p:nvPr/>
        </p:nvCxnSpPr>
        <p:spPr>
          <a:xfrm>
            <a:off x="4648201" y="1866900"/>
            <a:ext cx="320619" cy="1376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4" idx="3"/>
          </p:cNvCxnSpPr>
          <p:nvPr/>
        </p:nvCxnSpPr>
        <p:spPr>
          <a:xfrm flipV="1">
            <a:off x="7729947" y="6370428"/>
            <a:ext cx="186318" cy="1446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Content Placeholder 2"/>
          <p:cNvSpPr txBox="1">
            <a:spLocks/>
          </p:cNvSpPr>
          <p:nvPr/>
        </p:nvSpPr>
        <p:spPr>
          <a:xfrm>
            <a:off x="7129050" y="2080112"/>
            <a:ext cx="209115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sequencing error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or genetic variant?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425401" y="2912908"/>
            <a:ext cx="228600" cy="3389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875186" y="2573050"/>
            <a:ext cx="227428" cy="2221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453785" y="4931946"/>
            <a:ext cx="228600" cy="3389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3261824" y="5497444"/>
            <a:ext cx="178502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sequencing error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or genetic variant?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026969" y="5475097"/>
            <a:ext cx="257140" cy="2438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 txBox="1">
            <a:spLocks/>
          </p:cNvSpPr>
          <p:nvPr/>
        </p:nvSpPr>
        <p:spPr>
          <a:xfrm>
            <a:off x="6934201" y="6324600"/>
            <a:ext cx="795747" cy="381000"/>
          </a:xfrm>
          <a:prstGeom prst="rect">
            <a:avLst/>
          </a:prstGeom>
        </p:spPr>
        <p:txBody>
          <a:bodyPr vert="horz"/>
          <a:lstStyle/>
          <a:p>
            <a:pPr marL="273050" indent="-27305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000" dirty="0">
                <a:latin typeface="+mj-lt"/>
                <a:cs typeface="Lucida Grande"/>
              </a:rPr>
              <a:t>INDEL</a:t>
            </a:r>
          </a:p>
        </p:txBody>
      </p:sp>
    </p:spTree>
    <p:extLst>
      <p:ext uri="{BB962C8B-B14F-4D97-AF65-F5344CB8AC3E}">
        <p14:creationId xmlns:p14="http://schemas.microsoft.com/office/powerpoint/2010/main" val="345669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/>
      <p:bldP spid="45" grpId="0"/>
      <p:bldP spid="46" grpId="0"/>
      <p:bldP spid="47" grpId="0"/>
      <p:bldP spid="48" grpId="0"/>
      <p:bldP spid="49" grpId="0" build="allAtOnce"/>
      <p:bldP spid="50" grpId="0"/>
      <p:bldP spid="51" grpId="0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5" grpId="0"/>
      <p:bldP spid="68" grpId="0"/>
      <p:bldP spid="69" grpId="0" animBg="1"/>
      <p:bldP spid="71" grpId="0" animBg="1"/>
      <p:bldP spid="72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1000 Genomes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383538"/>
            <a:ext cx="5867400" cy="34813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00" y="6629400"/>
            <a:ext cx="99060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+mj-lt"/>
              </a:rPr>
              <a:t>www.1000genomes.org</a:t>
            </a:r>
            <a:endParaRPr lang="en-US" sz="600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2133600" y="4876800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Generated whole genome sequences for 2504 individuals across 26 global populations, finding over 88 million points of genetic variation.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 typical genome differs from a consensus human genome at 4.09 - 5.02 million sites, affecting ~20 million bases of sequence</a:t>
            </a:r>
          </a:p>
        </p:txBody>
      </p:sp>
    </p:spTree>
    <p:extLst>
      <p:ext uri="{BB962C8B-B14F-4D97-AF65-F5344CB8AC3E}">
        <p14:creationId xmlns:p14="http://schemas.microsoft.com/office/powerpoint/2010/main" val="328483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90078" y="1143000"/>
            <a:ext cx="8977923" cy="5410200"/>
          </a:xfrm>
        </p:spPr>
        <p:txBody>
          <a:bodyPr wrap="square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VCF files are used to store genotypes for specific genomic positions across multiple individuals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consensus (reference) allele is indicated in the REF column, while the alternative allele (s) are indicated in the ALT column.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Alleles are then labeled as 0 (REF) or 1 (ALT) for each site and encoded as genotypes 0|0, 0|1, and 1|1 for different allelic combinations observed in specific samples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Genotypes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" y="6522720"/>
            <a:ext cx="883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			                     	                   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68930" y="2209800"/>
            <a:ext cx="8770470" cy="9906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517525" algn="l"/>
              </a:tabLst>
            </a:pPr>
            <a:r>
              <a:rPr lang="en-US" sz="800" dirty="0">
                <a:latin typeface="Courier New"/>
                <a:cs typeface="Courier New"/>
              </a:rPr>
              <a:t>#CHROM POS     ID         REF   ALT     QUAL   FILTER   INFO                               FORMAT       NA00001         NA00002         NA00003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20     14370   rs6054257  G     A       29     PASS     NS=3;DP=14;AF=0.5;DB;H2            GT:GQ:DP:HQ  0|0:48:1:51,51  1|0:48:8:51,51  1/1:43:5:.,.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20     17330   .          T     A       3      q10      NS=3;DP=11;AF=0.017                GT:GQ:DP:HQ  0|0:49:3:58,50  0|1:3:5:65,3    0/0:41:3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20     1110696 rs6040355  A     G,T     67     PASS     NS=2;DP=10;AF=0.333,0.667;AA=T;DB  GT:GQ:DP:HQ  1|2:21:6:23,27  2|1:2:0:18,2    2/2:35:4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20     1230237 .          T     .       47     PASS     NS=3;DP=13;AA=T                    GT:GQ:DP:HQ  0|0:54:7:56,60  0|0:48:4:51,51  0/0:61:2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21     1234567 microsat1  GTC   G,GTCT  50     PASS     NS=3;DP=9;AA=G                     GT:GQ:DP     0/1:35:4        0/2:17:2        1/1:40:3</a:t>
            </a:r>
          </a:p>
          <a:p>
            <a:pPr marL="228600" indent="-228600">
              <a:buFont typeface="Arial" pitchFamily="34" charset="0"/>
              <a:buAutoNum type="arabicPlain" startAt="20"/>
            </a:pPr>
            <a:endParaRPr lang="en-US" sz="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30055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ULTRA_SCORM_COURSE_ID" val="33BDD304-5ADD-4FED-B944-F1805FE82523"/>
  <p:tag name="ISPRING_CMI5_LAUNCH_METHOD" val="any window"/>
  <p:tag name="ISPRINGCLOUDFOLDERID" val="1"/>
  <p:tag name="ISPRINGONLINEFOLDERID" val="1"/>
  <p:tag name="ISPRING_SCORM_RATE_SLIDES" val="0"/>
  <p:tag name="ISPRING_CURRENT_PLAYER_ID" val="universal"/>
  <p:tag name="ISPRING_SCORM_RATE_QUIZZES" val="1"/>
  <p:tag name="ISPRING_SCORM_PASSING_SCORE" val="100.000000"/>
  <p:tag name="ISPRING_SCREEN_RECS_UPDATED" val="C:\Users\remills\Box Sync\Courses\BINF529_Winter2019\Presentations\Session_13\Phylogenetics\"/>
  <p:tag name="ISPRING_RESOURCE_FOLDER" val="C:\Users\remills\Box Sync\Courses\BINF529_Winter2019\Presentations\Session_13\Phylogenetics\"/>
  <p:tag name="ISPRING_PRESENTATION_PATH" val="C:\Users\remills\Box Sync\Courses\BINF529_Winter2019\Presentations\Session_13\Phylogenetics.pptx"/>
  <p:tag name="ISPRING_ULTRA_SCORM_COURCE_TITLE" val="Phylogenetics_13.1_20pts"/>
  <p:tag name="ISPRING_OUTPUT_FOLDER" val="[[&quot;G\bcz{37BE974A-8E82-4344-9460-44740314AC02}&quot;,&quot;C:\\Users\\remills\\Box Sync\\Courses\\BINF529_Winter2019\\SCORM\\Session_13&quot;]]"/>
  <p:tag name="ISPRING_PRESENTATION_TITLE" val="Phylogenetics_13.1_20pts"/>
  <p:tag name="ISPRING_LMS_API_VERSION" val="SCORM 2004 (4th edition)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19038</TotalTime>
  <Words>1383</Words>
  <Application>Microsoft Office PowerPoint</Application>
  <PresentationFormat>Widescreen</PresentationFormat>
  <Paragraphs>177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Monaco</vt:lpstr>
      <vt:lpstr>Office Theme</vt:lpstr>
      <vt:lpstr>Equation</vt:lpstr>
      <vt:lpstr>Introduction to eQTLs</vt:lpstr>
      <vt:lpstr>Learning Objectives</vt:lpstr>
      <vt:lpstr>Genotypes and Phenotypes</vt:lpstr>
      <vt:lpstr>Individual Human Genotypes</vt:lpstr>
      <vt:lpstr>Describing Genotypes</vt:lpstr>
      <vt:lpstr>Ascertaining Genotypes</vt:lpstr>
      <vt:lpstr>Ascertaining Genotypes</vt:lpstr>
      <vt:lpstr>1000 Genomes Project</vt:lpstr>
      <vt:lpstr>Storing Genotypes</vt:lpstr>
      <vt:lpstr>VCF File Access</vt:lpstr>
      <vt:lpstr>Impact of Genetic Variation</vt:lpstr>
      <vt:lpstr>Effects on Gene Expression</vt:lpstr>
      <vt:lpstr>Measuring Gene Expression</vt:lpstr>
      <vt:lpstr>Linking Genotypes with Gene Expression</vt:lpstr>
      <vt:lpstr>Testing for eQTL Associations</vt:lpstr>
      <vt:lpstr>Testing for Associations (Python)</vt:lpstr>
      <vt:lpstr>Multiple Test Correction</vt:lpstr>
      <vt:lpstr>Visualizing Results</vt:lpstr>
      <vt:lpstr>Visualizing Results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Phylogenetics_13.1_20pts</dc:title>
  <dc:creator>Hislop, Shona C.</dc:creator>
  <cp:lastModifiedBy>Ryan Mills</cp:lastModifiedBy>
  <cp:revision>771</cp:revision>
  <dcterms:created xsi:type="dcterms:W3CDTF">2011-09-26T19:06:25Z</dcterms:created>
  <dcterms:modified xsi:type="dcterms:W3CDTF">2020-02-11T17:00:58Z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