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9" r:id="rId2"/>
    <p:sldId id="370" r:id="rId3"/>
    <p:sldId id="318" r:id="rId4"/>
    <p:sldId id="446" r:id="rId5"/>
    <p:sldId id="450" r:id="rId6"/>
    <p:sldId id="447" r:id="rId7"/>
    <p:sldId id="451" r:id="rId8"/>
    <p:sldId id="452" r:id="rId9"/>
    <p:sldId id="457" r:id="rId10"/>
    <p:sldId id="463" r:id="rId11"/>
    <p:sldId id="464" r:id="rId12"/>
    <p:sldId id="458" r:id="rId13"/>
    <p:sldId id="469" r:id="rId14"/>
    <p:sldId id="460" r:id="rId15"/>
    <p:sldId id="371" r:id="rId16"/>
    <p:sldId id="372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9568" autoAdjust="0"/>
  </p:normalViewPr>
  <p:slideViewPr>
    <p:cSldViewPr>
      <p:cViewPr varScale="1">
        <p:scale>
          <a:sx n="77" d="100"/>
          <a:sy n="77" d="100"/>
        </p:scale>
        <p:origin x="77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6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2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1" y="1600201"/>
            <a:ext cx="45077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more detail…</a:t>
            </a:r>
          </a:p>
          <a:p>
            <a:r>
              <a:rPr lang="en-US" dirty="0"/>
              <a:t>We also need to model the probability of choosing the first base in our sequence</a:t>
            </a:r>
          </a:p>
          <a:p>
            <a:r>
              <a:rPr lang="en-US" dirty="0"/>
              <a:t>Conditional probabilities only describe transitions</a:t>
            </a:r>
          </a:p>
          <a:p>
            <a:r>
              <a:rPr lang="en-US" dirty="0"/>
              <a:t>Our sequence started with a particular base that occurred with a particular probability</a:t>
            </a:r>
          </a:p>
          <a:p>
            <a:r>
              <a:rPr lang="el-GR" dirty="0"/>
              <a:t>β </a:t>
            </a:r>
            <a:r>
              <a:rPr lang="en-US" dirty="0"/>
              <a:t>represents initial base selection with associated </a:t>
            </a:r>
            <a:r>
              <a:rPr lang="en-US" dirty="0">
                <a:solidFill>
                  <a:srgbClr val="7030A0"/>
                </a:solidFill>
              </a:rPr>
              <a:t>transition probabilities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State Diagrams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823364" y="2150978"/>
            <a:ext cx="3499924" cy="2743200"/>
            <a:chOff x="538676" y="1981199"/>
            <a:chExt cx="3499924" cy="2743200"/>
          </a:xfrm>
        </p:grpSpPr>
        <p:sp>
          <p:nvSpPr>
            <p:cNvPr id="48" name="Freeform 47"/>
            <p:cNvSpPr/>
            <p:nvPr/>
          </p:nvSpPr>
          <p:spPr>
            <a:xfrm rot="10505275">
              <a:off x="2923725" y="2756309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36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6395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9636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395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cxnSp>
          <p:nvCxnSpPr>
            <p:cNvPr id="53" name="Curved Connector 52"/>
            <p:cNvCxnSpPr>
              <a:stCxn id="50" idx="0"/>
              <a:endCxn id="50" idx="2"/>
            </p:cNvCxnSpPr>
            <p:nvPr/>
          </p:nvCxnSpPr>
          <p:spPr>
            <a:xfrm rot="16200000" flipH="1" flipV="1">
              <a:off x="6681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101"/>
            <p:cNvCxnSpPr>
              <a:stCxn id="52" idx="2"/>
              <a:endCxn id="52" idx="4"/>
            </p:cNvCxnSpPr>
            <p:nvPr/>
          </p:nvCxnSpPr>
          <p:spPr>
            <a:xfrm rot="10800000" flipH="1" flipV="1">
              <a:off x="639572" y="4286249"/>
              <a:ext cx="495300" cy="438150"/>
            </a:xfrm>
            <a:prstGeom prst="curvedConnector4">
              <a:avLst>
                <a:gd name="adj1" fmla="val -46154"/>
                <a:gd name="adj2" fmla="val 152174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101"/>
            <p:cNvCxnSpPr>
              <a:stCxn id="49" idx="0"/>
              <a:endCxn id="49" idx="6"/>
            </p:cNvCxnSpPr>
            <p:nvPr/>
          </p:nvCxnSpPr>
          <p:spPr>
            <a:xfrm rot="16200000" flipH="1">
              <a:off x="34875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01"/>
            <p:cNvCxnSpPr>
              <a:endCxn id="51" idx="4"/>
            </p:cNvCxnSpPr>
            <p:nvPr/>
          </p:nvCxnSpPr>
          <p:spPr>
            <a:xfrm rot="10800000" flipV="1">
              <a:off x="3458972" y="4381499"/>
              <a:ext cx="533400" cy="342900"/>
            </a:xfrm>
            <a:prstGeom prst="curvedConnector4">
              <a:avLst>
                <a:gd name="adj1" fmla="val -50564"/>
                <a:gd name="adj2" fmla="val 222807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101"/>
            <p:cNvCxnSpPr>
              <a:stCxn id="49" idx="1"/>
              <a:endCxn id="50" idx="7"/>
            </p:cNvCxnSpPr>
            <p:nvPr/>
          </p:nvCxnSpPr>
          <p:spPr>
            <a:xfrm rot="16200000" flipV="1">
              <a:off x="2296922" y="1297710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101"/>
            <p:cNvCxnSpPr>
              <a:stCxn id="50" idx="5"/>
              <a:endCxn id="49" idx="3"/>
            </p:cNvCxnSpPr>
            <p:nvPr/>
          </p:nvCxnSpPr>
          <p:spPr>
            <a:xfrm rot="16200000" flipH="1">
              <a:off x="2296922" y="19173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101"/>
            <p:cNvCxnSpPr/>
            <p:nvPr/>
          </p:nvCxnSpPr>
          <p:spPr>
            <a:xfrm rot="16200000" flipV="1">
              <a:off x="2296922" y="3220429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101"/>
            <p:cNvCxnSpPr>
              <a:stCxn id="52" idx="5"/>
              <a:endCxn id="51" idx="3"/>
            </p:cNvCxnSpPr>
            <p:nvPr/>
          </p:nvCxnSpPr>
          <p:spPr>
            <a:xfrm rot="16200000" flipH="1">
              <a:off x="2296922" y="37842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101"/>
            <p:cNvCxnSpPr>
              <a:stCxn id="50" idx="4"/>
              <a:endCxn id="51" idx="2"/>
            </p:cNvCxnSpPr>
            <p:nvPr/>
          </p:nvCxnSpPr>
          <p:spPr>
            <a:xfrm rot="16200000" flipH="1">
              <a:off x="1334897" y="265747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101"/>
            <p:cNvCxnSpPr>
              <a:stCxn id="51" idx="0"/>
              <a:endCxn id="50" idx="6"/>
            </p:cNvCxnSpPr>
            <p:nvPr/>
          </p:nvCxnSpPr>
          <p:spPr>
            <a:xfrm rot="16200000" flipV="1">
              <a:off x="1830197" y="221932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101"/>
            <p:cNvCxnSpPr>
              <a:stCxn id="49" idx="2"/>
              <a:endCxn id="52" idx="0"/>
            </p:cNvCxnSpPr>
            <p:nvPr/>
          </p:nvCxnSpPr>
          <p:spPr>
            <a:xfrm rot="10800000" flipV="1">
              <a:off x="1134872" y="241934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101"/>
            <p:cNvCxnSpPr>
              <a:stCxn id="52" idx="6"/>
              <a:endCxn id="49" idx="4"/>
            </p:cNvCxnSpPr>
            <p:nvPr/>
          </p:nvCxnSpPr>
          <p:spPr>
            <a:xfrm flipV="1">
              <a:off x="1630172" y="285749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>
              <a:off x="3751729" y="2747093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10505275">
              <a:off x="538676" y="2737042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66680" y="2727826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34525" y="166607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70824" y="16558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9715" y="23298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39213" y="32078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64485" y="166057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183801" y="2910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88501" y="30402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79852" y="52736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94705" y="48163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00436" y="35875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48835" y="476744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70885" y="321114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488055" y="4344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06741" y="365263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18091" y="33291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85163" y="33609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0753" y="513441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609567" y="512950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88" name="Oval 87"/>
          <p:cNvSpPr/>
          <p:nvPr/>
        </p:nvSpPr>
        <p:spPr>
          <a:xfrm>
            <a:off x="8068746" y="549043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endParaRPr 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77204" y="528567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236790" y="535125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cxnSp>
        <p:nvCxnSpPr>
          <p:cNvPr id="91" name="Straight Arrow Connector 90"/>
          <p:cNvCxnSpPr>
            <a:stCxn id="88" idx="7"/>
          </p:cNvCxnSpPr>
          <p:nvPr/>
        </p:nvCxnSpPr>
        <p:spPr>
          <a:xfrm flipV="1">
            <a:off x="8914277" y="4869801"/>
            <a:ext cx="610665" cy="748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1"/>
          </p:cNvCxnSpPr>
          <p:nvPr/>
        </p:nvCxnSpPr>
        <p:spPr>
          <a:xfrm flipH="1" flipV="1">
            <a:off x="7583562" y="4860303"/>
            <a:ext cx="630254" cy="758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</p:cNvCxnSpPr>
          <p:nvPr/>
        </p:nvCxnSpPr>
        <p:spPr>
          <a:xfrm flipV="1">
            <a:off x="8564047" y="3010562"/>
            <a:ext cx="995139" cy="24798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0"/>
          </p:cNvCxnSpPr>
          <p:nvPr/>
        </p:nvCxnSpPr>
        <p:spPr>
          <a:xfrm flipH="1" flipV="1">
            <a:off x="7588742" y="3014526"/>
            <a:ext cx="975305" cy="24759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751956" y="1180922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62128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1" y="1600201"/>
            <a:ext cx="445523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Every arrow between states will have a probability associated with it</a:t>
            </a:r>
          </a:p>
          <a:p>
            <a:r>
              <a:rPr lang="en-US" dirty="0"/>
              <a:t>All probabilities from a given state should add up to one</a:t>
            </a:r>
          </a:p>
          <a:p>
            <a:r>
              <a:rPr lang="en-US" dirty="0"/>
              <a:t>If we wanted to describe the probability of observing a sequence we multiply probabilities together</a:t>
            </a:r>
          </a:p>
          <a:p>
            <a:r>
              <a:rPr lang="en-US" dirty="0"/>
              <a:t>For example to model the sequence AGTC we would calculate the following: </a:t>
            </a:r>
          </a:p>
          <a:p>
            <a:pPr marL="0" indent="0">
              <a:buNone/>
            </a:pPr>
            <a:r>
              <a:rPr lang="en-US" i="1" dirty="0"/>
              <a:t>P(A) = </a:t>
            </a:r>
            <a:r>
              <a:rPr lang="en-US" b="1" dirty="0">
                <a:solidFill>
                  <a:srgbClr val="7030A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AG</a:t>
            </a:r>
            <a:r>
              <a:rPr lang="en-US" dirty="0"/>
              <a:t>= P(G|A)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GT</a:t>
            </a:r>
            <a:r>
              <a:rPr lang="en-US" dirty="0"/>
              <a:t>= P(T|G)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TC</a:t>
            </a:r>
            <a:r>
              <a:rPr lang="en-US" dirty="0"/>
              <a:t>= P(C|T)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dirty="0"/>
              <a:t>P(AGTC) = P(A) X </a:t>
            </a:r>
            <a:r>
              <a:rPr lang="en-US" i="1" dirty="0" err="1"/>
              <a:t>a</a:t>
            </a:r>
            <a:r>
              <a:rPr lang="en-US" i="1" baseline="-25000" dirty="0" err="1"/>
              <a:t>AG</a:t>
            </a:r>
            <a:r>
              <a:rPr lang="en-US" i="1" dirty="0"/>
              <a:t> X </a:t>
            </a:r>
            <a:r>
              <a:rPr lang="en-US" i="1" dirty="0" err="1"/>
              <a:t>a</a:t>
            </a:r>
            <a:r>
              <a:rPr lang="en-US" i="1" baseline="-25000" dirty="0" err="1"/>
              <a:t>GT</a:t>
            </a:r>
            <a:r>
              <a:rPr lang="en-US" i="1" dirty="0"/>
              <a:t> X </a:t>
            </a:r>
            <a:r>
              <a:rPr lang="en-US" i="1" dirty="0" err="1"/>
              <a:t>a</a:t>
            </a:r>
            <a:r>
              <a:rPr lang="en-US" i="1" baseline="-25000" dirty="0" err="1"/>
              <a:t>TC</a:t>
            </a:r>
            <a:r>
              <a:rPr lang="en-US" i="1" baseline="-25000" dirty="0"/>
              <a:t> </a:t>
            </a:r>
          </a:p>
          <a:p>
            <a:pPr marL="0" indent="0">
              <a:buNone/>
            </a:pPr>
            <a:r>
              <a:rPr lang="en-US" i="1" baseline="-25000" dirty="0"/>
              <a:t>	</a:t>
            </a:r>
            <a:r>
              <a:rPr lang="en-US" i="1" dirty="0"/>
              <a:t>= </a:t>
            </a:r>
            <a:r>
              <a:rPr lang="en-US" i="1" dirty="0">
                <a:solidFill>
                  <a:srgbClr val="7030A0"/>
                </a:solidFill>
              </a:rPr>
              <a:t>0.25</a:t>
            </a:r>
            <a:r>
              <a:rPr lang="en-US" i="1" dirty="0"/>
              <a:t> X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  <a:r>
              <a:rPr lang="en-US" i="1" dirty="0"/>
              <a:t> X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  <a:r>
              <a:rPr lang="en-US" i="1" dirty="0"/>
              <a:t> X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/>
              <a:t>	= 0.00391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State Diagrams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823364" y="2150978"/>
            <a:ext cx="3499924" cy="2743200"/>
            <a:chOff x="538676" y="1981199"/>
            <a:chExt cx="3499924" cy="2743200"/>
          </a:xfrm>
        </p:grpSpPr>
        <p:sp>
          <p:nvSpPr>
            <p:cNvPr id="66" name="Freeform 65"/>
            <p:cNvSpPr/>
            <p:nvPr/>
          </p:nvSpPr>
          <p:spPr>
            <a:xfrm rot="10505275">
              <a:off x="2923725" y="2756309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9636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6395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9636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6395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cxnSp>
          <p:nvCxnSpPr>
            <p:cNvPr id="71" name="Curved Connector 70"/>
            <p:cNvCxnSpPr>
              <a:stCxn id="68" idx="0"/>
              <a:endCxn id="68" idx="2"/>
            </p:cNvCxnSpPr>
            <p:nvPr/>
          </p:nvCxnSpPr>
          <p:spPr>
            <a:xfrm rot="16200000" flipH="1" flipV="1">
              <a:off x="6681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101"/>
            <p:cNvCxnSpPr>
              <a:stCxn id="70" idx="2"/>
              <a:endCxn id="70" idx="4"/>
            </p:cNvCxnSpPr>
            <p:nvPr/>
          </p:nvCxnSpPr>
          <p:spPr>
            <a:xfrm rot="10800000" flipH="1" flipV="1">
              <a:off x="639572" y="4286249"/>
              <a:ext cx="495300" cy="438150"/>
            </a:xfrm>
            <a:prstGeom prst="curvedConnector4">
              <a:avLst>
                <a:gd name="adj1" fmla="val -46154"/>
                <a:gd name="adj2" fmla="val 152174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101"/>
            <p:cNvCxnSpPr>
              <a:stCxn id="67" idx="0"/>
              <a:endCxn id="67" idx="6"/>
            </p:cNvCxnSpPr>
            <p:nvPr/>
          </p:nvCxnSpPr>
          <p:spPr>
            <a:xfrm rot="16200000" flipH="1">
              <a:off x="34875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101"/>
            <p:cNvCxnSpPr>
              <a:endCxn id="69" idx="4"/>
            </p:cNvCxnSpPr>
            <p:nvPr/>
          </p:nvCxnSpPr>
          <p:spPr>
            <a:xfrm rot="10800000" flipV="1">
              <a:off x="3458972" y="4381499"/>
              <a:ext cx="533400" cy="342900"/>
            </a:xfrm>
            <a:prstGeom prst="curvedConnector4">
              <a:avLst>
                <a:gd name="adj1" fmla="val -50564"/>
                <a:gd name="adj2" fmla="val 222807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101"/>
            <p:cNvCxnSpPr>
              <a:stCxn id="67" idx="1"/>
              <a:endCxn id="68" idx="7"/>
            </p:cNvCxnSpPr>
            <p:nvPr/>
          </p:nvCxnSpPr>
          <p:spPr>
            <a:xfrm rot="16200000" flipV="1">
              <a:off x="2296922" y="1297710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101"/>
            <p:cNvCxnSpPr>
              <a:stCxn id="68" idx="5"/>
              <a:endCxn id="67" idx="3"/>
            </p:cNvCxnSpPr>
            <p:nvPr/>
          </p:nvCxnSpPr>
          <p:spPr>
            <a:xfrm rot="16200000" flipH="1">
              <a:off x="2296922" y="19173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01"/>
            <p:cNvCxnSpPr/>
            <p:nvPr/>
          </p:nvCxnSpPr>
          <p:spPr>
            <a:xfrm rot="16200000" flipV="1">
              <a:off x="2296922" y="3220429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101"/>
            <p:cNvCxnSpPr>
              <a:stCxn id="70" idx="5"/>
              <a:endCxn id="69" idx="3"/>
            </p:cNvCxnSpPr>
            <p:nvPr/>
          </p:nvCxnSpPr>
          <p:spPr>
            <a:xfrm rot="16200000" flipH="1">
              <a:off x="2296922" y="37842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101"/>
            <p:cNvCxnSpPr>
              <a:stCxn id="68" idx="4"/>
              <a:endCxn id="69" idx="2"/>
            </p:cNvCxnSpPr>
            <p:nvPr/>
          </p:nvCxnSpPr>
          <p:spPr>
            <a:xfrm rot="16200000" flipH="1">
              <a:off x="1334897" y="265747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101"/>
            <p:cNvCxnSpPr>
              <a:stCxn id="69" idx="0"/>
              <a:endCxn id="68" idx="6"/>
            </p:cNvCxnSpPr>
            <p:nvPr/>
          </p:nvCxnSpPr>
          <p:spPr>
            <a:xfrm rot="16200000" flipV="1">
              <a:off x="1830197" y="221932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101"/>
            <p:cNvCxnSpPr>
              <a:stCxn id="67" idx="2"/>
              <a:endCxn id="70" idx="0"/>
            </p:cNvCxnSpPr>
            <p:nvPr/>
          </p:nvCxnSpPr>
          <p:spPr>
            <a:xfrm rot="10800000" flipV="1">
              <a:off x="1134872" y="241934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101"/>
            <p:cNvCxnSpPr>
              <a:stCxn id="70" idx="6"/>
              <a:endCxn id="67" idx="4"/>
            </p:cNvCxnSpPr>
            <p:nvPr/>
          </p:nvCxnSpPr>
          <p:spPr>
            <a:xfrm flipV="1">
              <a:off x="1630172" y="285749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3751729" y="2747093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0505275">
              <a:off x="538676" y="2737042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366680" y="2727826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334525" y="166607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70824" y="16558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39715" y="23298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39213" y="32078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064485" y="166057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183801" y="2910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688501" y="30402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179852" y="52736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94705" y="48163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00436" y="35875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48835" y="476744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70885" y="321114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88055" y="4344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06741" y="365263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18091" y="33291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85163" y="33609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020753" y="513441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63942" y="456202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609567" y="512950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97705" y="45777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107" name="Oval 106"/>
          <p:cNvSpPr/>
          <p:nvPr/>
        </p:nvSpPr>
        <p:spPr>
          <a:xfrm>
            <a:off x="8068746" y="549043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endParaRPr 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477204" y="528567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236790" y="535125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0.25</a:t>
            </a:r>
          </a:p>
        </p:txBody>
      </p:sp>
      <p:cxnSp>
        <p:nvCxnSpPr>
          <p:cNvPr id="9" name="Straight Arrow Connector 8"/>
          <p:cNvCxnSpPr>
            <a:stCxn id="107" idx="7"/>
          </p:cNvCxnSpPr>
          <p:nvPr/>
        </p:nvCxnSpPr>
        <p:spPr>
          <a:xfrm flipV="1">
            <a:off x="8914277" y="4869801"/>
            <a:ext cx="610665" cy="748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1"/>
          </p:cNvCxnSpPr>
          <p:nvPr/>
        </p:nvCxnSpPr>
        <p:spPr>
          <a:xfrm flipH="1" flipV="1">
            <a:off x="7583562" y="4860303"/>
            <a:ext cx="630254" cy="758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0"/>
          </p:cNvCxnSpPr>
          <p:nvPr/>
        </p:nvCxnSpPr>
        <p:spPr>
          <a:xfrm flipV="1">
            <a:off x="8564047" y="3010562"/>
            <a:ext cx="995139" cy="24798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0"/>
          </p:cNvCxnSpPr>
          <p:nvPr/>
        </p:nvCxnSpPr>
        <p:spPr>
          <a:xfrm flipH="1" flipV="1">
            <a:off x="7588742" y="3014526"/>
            <a:ext cx="975305" cy="24759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51956" y="1180922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183007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3953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/>
              <a:t>CpG</a:t>
            </a:r>
            <a:r>
              <a:rPr lang="en-US" u="sng" dirty="0"/>
              <a:t> islands</a:t>
            </a:r>
            <a:r>
              <a:rPr lang="en-US" dirty="0"/>
              <a:t> are regions of DNA where guanine nucleotides typically follow </a:t>
            </a:r>
            <a:r>
              <a:rPr lang="en-US" dirty="0" err="1"/>
              <a:t>cytosines</a:t>
            </a:r>
            <a:endParaRPr lang="en-US" dirty="0"/>
          </a:p>
          <a:p>
            <a:r>
              <a:rPr lang="en-US" dirty="0"/>
              <a:t>Can be methylated to impact gene expression regulation</a:t>
            </a:r>
          </a:p>
          <a:p>
            <a:r>
              <a:rPr lang="en-US" dirty="0"/>
              <a:t>Many genes in mammalian genomes have </a:t>
            </a:r>
            <a:r>
              <a:rPr lang="en-US" dirty="0" err="1"/>
              <a:t>CpG</a:t>
            </a:r>
            <a:r>
              <a:rPr lang="en-US" dirty="0"/>
              <a:t> islands associated with the start of the gene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CpG</a:t>
            </a:r>
            <a:r>
              <a:rPr lang="en-US" dirty="0"/>
              <a:t> Islands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22" y="1307365"/>
            <a:ext cx="4733178" cy="4392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2712" y="6126164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https://en.wikipedia.org/wiki/CpG_site</a:t>
            </a:r>
          </a:p>
        </p:txBody>
      </p:sp>
    </p:spTree>
    <p:extLst>
      <p:ext uri="{BB962C8B-B14F-4D97-AF65-F5344CB8AC3E}">
        <p14:creationId xmlns:p14="http://schemas.microsoft.com/office/powerpoint/2010/main" val="36761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42228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previous state diagram example is a very simple example but what if we wanted to model biases in our transitions?</a:t>
            </a:r>
          </a:p>
          <a:p>
            <a:r>
              <a:rPr lang="en-US" dirty="0"/>
              <a:t>For example let’s say we are interested in modeling </a:t>
            </a: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r>
              <a:rPr lang="en-US" dirty="0"/>
              <a:t>Our probabilities would change to assign higher probabilities to Cs and </a:t>
            </a:r>
            <a:r>
              <a:rPr lang="en-US" dirty="0" err="1"/>
              <a:t>Gs</a:t>
            </a:r>
            <a:r>
              <a:rPr lang="en-US" dirty="0"/>
              <a:t> versus As and </a:t>
            </a:r>
            <a:r>
              <a:rPr lang="en-US" dirty="0" err="1"/>
              <a:t>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Markov Chains to Model </a:t>
            </a:r>
            <a:r>
              <a:rPr lang="en-US" sz="3200" dirty="0" err="1"/>
              <a:t>CpG</a:t>
            </a:r>
            <a:r>
              <a:rPr lang="en-US" sz="3200" dirty="0"/>
              <a:t> Islands</a:t>
            </a:r>
          </a:p>
        </p:txBody>
      </p:sp>
      <p:sp>
        <p:nvSpPr>
          <p:cNvPr id="28" name="Freeform 27"/>
          <p:cNvSpPr/>
          <p:nvPr/>
        </p:nvSpPr>
        <p:spPr>
          <a:xfrm rot="10505275">
            <a:off x="9208414" y="2926089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48360" y="21509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0" name="Oval 29"/>
          <p:cNvSpPr/>
          <p:nvPr/>
        </p:nvSpPr>
        <p:spPr>
          <a:xfrm>
            <a:off x="6924260" y="21509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9248360" y="40178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924260" y="40178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33" name="Curved Connector 32"/>
          <p:cNvCxnSpPr>
            <a:stCxn id="30" idx="0"/>
            <a:endCxn id="30" idx="2"/>
          </p:cNvCxnSpPr>
          <p:nvPr/>
        </p:nvCxnSpPr>
        <p:spPr>
          <a:xfrm rot="16200000" flipH="1" flipV="1">
            <a:off x="6952835" y="2122403"/>
            <a:ext cx="438150" cy="495300"/>
          </a:xfrm>
          <a:prstGeom prst="curvedConnector4">
            <a:avLst>
              <a:gd name="adj1" fmla="val -52174"/>
              <a:gd name="adj2" fmla="val 146154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01"/>
          <p:cNvCxnSpPr>
            <a:stCxn id="32" idx="2"/>
            <a:endCxn id="32" idx="4"/>
          </p:cNvCxnSpPr>
          <p:nvPr/>
        </p:nvCxnSpPr>
        <p:spPr>
          <a:xfrm rot="10800000" flipH="1" flipV="1">
            <a:off x="6924260" y="4456028"/>
            <a:ext cx="495300" cy="438150"/>
          </a:xfrm>
          <a:prstGeom prst="curvedConnector4">
            <a:avLst>
              <a:gd name="adj1" fmla="val -46154"/>
              <a:gd name="adj2" fmla="val 152174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01"/>
          <p:cNvCxnSpPr>
            <a:stCxn id="29" idx="0"/>
            <a:endCxn id="29" idx="6"/>
          </p:cNvCxnSpPr>
          <p:nvPr/>
        </p:nvCxnSpPr>
        <p:spPr>
          <a:xfrm rot="16200000" flipH="1">
            <a:off x="9772235" y="2122403"/>
            <a:ext cx="438150" cy="495300"/>
          </a:xfrm>
          <a:prstGeom prst="curvedConnector4">
            <a:avLst>
              <a:gd name="adj1" fmla="val -52174"/>
              <a:gd name="adj2" fmla="val 146154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101"/>
          <p:cNvCxnSpPr>
            <a:endCxn id="31" idx="4"/>
          </p:cNvCxnSpPr>
          <p:nvPr/>
        </p:nvCxnSpPr>
        <p:spPr>
          <a:xfrm rot="10800000" flipV="1">
            <a:off x="9743660" y="4551278"/>
            <a:ext cx="533400" cy="342900"/>
          </a:xfrm>
          <a:prstGeom prst="curvedConnector4">
            <a:avLst>
              <a:gd name="adj1" fmla="val -50564"/>
              <a:gd name="adj2" fmla="val 222807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01"/>
          <p:cNvCxnSpPr>
            <a:stCxn id="29" idx="1"/>
            <a:endCxn id="30" idx="7"/>
          </p:cNvCxnSpPr>
          <p:nvPr/>
        </p:nvCxnSpPr>
        <p:spPr>
          <a:xfrm rot="16200000" flipV="1">
            <a:off x="8581610" y="1467489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101"/>
          <p:cNvCxnSpPr>
            <a:stCxn id="30" idx="5"/>
            <a:endCxn id="29" idx="3"/>
          </p:cNvCxnSpPr>
          <p:nvPr/>
        </p:nvCxnSpPr>
        <p:spPr>
          <a:xfrm rot="16200000" flipH="1">
            <a:off x="8581610" y="2087127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101"/>
          <p:cNvCxnSpPr/>
          <p:nvPr/>
        </p:nvCxnSpPr>
        <p:spPr>
          <a:xfrm rot="16200000" flipV="1">
            <a:off x="8581610" y="3390208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01"/>
          <p:cNvCxnSpPr>
            <a:stCxn id="32" idx="5"/>
            <a:endCxn id="31" idx="3"/>
          </p:cNvCxnSpPr>
          <p:nvPr/>
        </p:nvCxnSpPr>
        <p:spPr>
          <a:xfrm rot="16200000" flipH="1">
            <a:off x="8581610" y="3954027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101"/>
          <p:cNvCxnSpPr>
            <a:stCxn id="30" idx="4"/>
            <a:endCxn id="31" idx="2"/>
          </p:cNvCxnSpPr>
          <p:nvPr/>
        </p:nvCxnSpPr>
        <p:spPr>
          <a:xfrm rot="16200000" flipH="1">
            <a:off x="7619585" y="2827253"/>
            <a:ext cx="1428750" cy="182880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101"/>
          <p:cNvCxnSpPr>
            <a:stCxn id="31" idx="0"/>
            <a:endCxn id="30" idx="6"/>
          </p:cNvCxnSpPr>
          <p:nvPr/>
        </p:nvCxnSpPr>
        <p:spPr>
          <a:xfrm rot="16200000" flipV="1">
            <a:off x="8114885" y="2389103"/>
            <a:ext cx="1428750" cy="182880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101"/>
          <p:cNvCxnSpPr>
            <a:stCxn id="29" idx="2"/>
            <a:endCxn id="32" idx="0"/>
          </p:cNvCxnSpPr>
          <p:nvPr/>
        </p:nvCxnSpPr>
        <p:spPr>
          <a:xfrm rot="10800000" flipV="1">
            <a:off x="7419560" y="2589128"/>
            <a:ext cx="1828800" cy="142875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101"/>
          <p:cNvCxnSpPr>
            <a:stCxn id="32" idx="6"/>
            <a:endCxn id="29" idx="4"/>
          </p:cNvCxnSpPr>
          <p:nvPr/>
        </p:nvCxnSpPr>
        <p:spPr>
          <a:xfrm flipV="1">
            <a:off x="7914860" y="3027278"/>
            <a:ext cx="1828800" cy="142875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26061" y="1293111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CpG</a:t>
            </a:r>
            <a:r>
              <a:rPr lang="en-US" dirty="0"/>
              <a:t>+ Markov Chain Model</a:t>
            </a:r>
          </a:p>
        </p:txBody>
      </p:sp>
      <p:sp>
        <p:nvSpPr>
          <p:cNvPr id="46" name="Freeform 45"/>
          <p:cNvSpPr/>
          <p:nvPr/>
        </p:nvSpPr>
        <p:spPr>
          <a:xfrm>
            <a:off x="10036418" y="2916873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505275">
            <a:off x="6823365" y="2906822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651369" y="2897606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34526" y="16660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0824" y="16785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9715" y="23298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39213" y="32078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0.08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064485" y="166057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83801" y="2910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688501" y="30402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79852" y="52736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4705" y="48163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00436" y="35875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66163" y="471370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93556" y="321114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89256" y="43982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6741" y="365263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14899" y="333713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75506" y="339762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017279" y="51742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0.05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20188" y="52884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0.45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87960" y="51742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0.05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983672" y="542433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0.45</a:t>
            </a:r>
          </a:p>
        </p:txBody>
      </p:sp>
      <p:sp>
        <p:nvSpPr>
          <p:cNvPr id="65" name="Oval 64"/>
          <p:cNvSpPr/>
          <p:nvPr/>
        </p:nvSpPr>
        <p:spPr>
          <a:xfrm>
            <a:off x="8068746" y="549043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endParaRPr 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>
            <a:stCxn id="65" idx="7"/>
          </p:cNvCxnSpPr>
          <p:nvPr/>
        </p:nvCxnSpPr>
        <p:spPr>
          <a:xfrm flipV="1">
            <a:off x="8914277" y="4869801"/>
            <a:ext cx="610665" cy="748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 flipV="1">
            <a:off x="7583562" y="4860303"/>
            <a:ext cx="630254" cy="758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0"/>
          </p:cNvCxnSpPr>
          <p:nvPr/>
        </p:nvCxnSpPr>
        <p:spPr>
          <a:xfrm flipV="1">
            <a:off x="8564047" y="3010562"/>
            <a:ext cx="995139" cy="24798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</p:cNvCxnSpPr>
          <p:nvPr/>
        </p:nvCxnSpPr>
        <p:spPr>
          <a:xfrm flipH="1" flipV="1">
            <a:off x="7588742" y="3014526"/>
            <a:ext cx="975305" cy="24759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7873" y="6177670"/>
            <a:ext cx="2680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Durbin </a:t>
            </a:r>
            <a:r>
              <a:rPr lang="en-US" sz="1000" i="1" dirty="0"/>
              <a:t>et al.,</a:t>
            </a:r>
            <a:r>
              <a:rPr lang="en-US" sz="1000" dirty="0"/>
              <a:t> Biological Sequence </a:t>
            </a:r>
            <a:r>
              <a:rPr lang="en-US" sz="1000" dirty="0" err="1"/>
              <a:t>Anslysis</a:t>
            </a:r>
            <a:r>
              <a:rPr lang="en-US" sz="1000" dirty="0"/>
              <a:t>, 1998</a:t>
            </a:r>
          </a:p>
        </p:txBody>
      </p:sp>
    </p:spTree>
    <p:extLst>
      <p:ext uri="{BB962C8B-B14F-4D97-AF65-F5344CB8AC3E}">
        <p14:creationId xmlns:p14="http://schemas.microsoft.com/office/powerpoint/2010/main" val="20750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42228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Let’s try it out using a couple example sequences:</a:t>
            </a:r>
          </a:p>
          <a:p>
            <a:pPr marL="0" indent="0">
              <a:buNone/>
            </a:pPr>
            <a:r>
              <a:rPr lang="en-US" sz="2400" u="sng" dirty="0" err="1"/>
              <a:t>Seq</a:t>
            </a:r>
            <a:r>
              <a:rPr lang="en-US" sz="2400" u="sng" dirty="0"/>
              <a:t> 1: CGCG</a:t>
            </a:r>
          </a:p>
          <a:p>
            <a:pPr marL="0" indent="0">
              <a:buNone/>
            </a:pPr>
            <a:r>
              <a:rPr lang="en-US" sz="2400" dirty="0"/>
              <a:t>P(CGCG) = p(C) X P(G|C) X P(C|G) X P(G|C)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	   = 0.45 X 0.27 X 0.38 X 0.27</a:t>
            </a:r>
          </a:p>
          <a:p>
            <a:pPr marL="0" indent="0">
              <a:buNone/>
            </a:pPr>
            <a:r>
              <a:rPr lang="en-US" sz="2400" dirty="0"/>
              <a:t>                 = 0.0125</a:t>
            </a:r>
          </a:p>
          <a:p>
            <a:pPr marL="0" indent="0">
              <a:buNone/>
            </a:pPr>
            <a:r>
              <a:rPr lang="en-US" sz="2400" u="sng" dirty="0" err="1"/>
              <a:t>Seq</a:t>
            </a:r>
            <a:r>
              <a:rPr lang="en-US" sz="2400" u="sng" dirty="0"/>
              <a:t> 2: GAAC</a:t>
            </a:r>
          </a:p>
          <a:p>
            <a:pPr marL="0" indent="0">
              <a:buNone/>
            </a:pPr>
            <a:r>
              <a:rPr lang="en-US" sz="2400" dirty="0"/>
              <a:t>P(GAAC) = p(G) X P(A|G) X P(A|A) X P(C|A)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                = 0.45 X 0.16 X 0.18 X 0.27</a:t>
            </a:r>
          </a:p>
          <a:p>
            <a:pPr marL="0" indent="0">
              <a:buNone/>
            </a:pPr>
            <a:r>
              <a:rPr lang="en-US" sz="2400" dirty="0"/>
              <a:t>                = 0.00350</a:t>
            </a:r>
          </a:p>
          <a:p>
            <a:r>
              <a:rPr lang="en-US" sz="2400" dirty="0"/>
              <a:t>Based on our Markov Chain model </a:t>
            </a:r>
            <a:r>
              <a:rPr lang="en-US" sz="2400" dirty="0" err="1"/>
              <a:t>Seq</a:t>
            </a:r>
            <a:r>
              <a:rPr lang="en-US" sz="2400" dirty="0"/>
              <a:t> 1 is more likely to be part of a </a:t>
            </a:r>
            <a:r>
              <a:rPr lang="en-US" sz="2400" dirty="0" err="1"/>
              <a:t>CpG</a:t>
            </a:r>
            <a:r>
              <a:rPr lang="en-US" sz="2400" dirty="0"/>
              <a:t> island than </a:t>
            </a:r>
            <a:r>
              <a:rPr lang="en-US" sz="2400" dirty="0" err="1"/>
              <a:t>Seq</a:t>
            </a:r>
            <a:r>
              <a:rPr lang="en-US" sz="2400" dirty="0"/>
              <a:t> 2</a:t>
            </a:r>
          </a:p>
          <a:p>
            <a:r>
              <a:rPr lang="en-US" sz="2400" dirty="0"/>
              <a:t>Our Markov chain model fits </a:t>
            </a:r>
            <a:r>
              <a:rPr lang="en-US" sz="2400" dirty="0" err="1"/>
              <a:t>Seq</a:t>
            </a:r>
            <a:r>
              <a:rPr lang="en-US" sz="2400" dirty="0"/>
              <a:t> 1 better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Markov Chains to Model </a:t>
            </a:r>
            <a:r>
              <a:rPr lang="en-US" sz="3200" dirty="0" err="1"/>
              <a:t>CpG</a:t>
            </a:r>
            <a:r>
              <a:rPr lang="en-US" sz="3200" dirty="0"/>
              <a:t> Islands</a:t>
            </a:r>
          </a:p>
        </p:txBody>
      </p:sp>
      <p:sp>
        <p:nvSpPr>
          <p:cNvPr id="69" name="Freeform 68"/>
          <p:cNvSpPr/>
          <p:nvPr/>
        </p:nvSpPr>
        <p:spPr>
          <a:xfrm rot="10505275">
            <a:off x="9208414" y="2926089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248360" y="21509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71" name="Oval 70"/>
          <p:cNvSpPr/>
          <p:nvPr/>
        </p:nvSpPr>
        <p:spPr>
          <a:xfrm>
            <a:off x="6924260" y="21509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72" name="Oval 71"/>
          <p:cNvSpPr/>
          <p:nvPr/>
        </p:nvSpPr>
        <p:spPr>
          <a:xfrm>
            <a:off x="9248360" y="40178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73" name="Oval 72"/>
          <p:cNvSpPr/>
          <p:nvPr/>
        </p:nvSpPr>
        <p:spPr>
          <a:xfrm>
            <a:off x="6924260" y="401787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74" name="Curved Connector 73"/>
          <p:cNvCxnSpPr>
            <a:stCxn id="71" idx="0"/>
            <a:endCxn id="71" idx="2"/>
          </p:cNvCxnSpPr>
          <p:nvPr/>
        </p:nvCxnSpPr>
        <p:spPr>
          <a:xfrm rot="16200000" flipH="1" flipV="1">
            <a:off x="6952835" y="2122403"/>
            <a:ext cx="438150" cy="495300"/>
          </a:xfrm>
          <a:prstGeom prst="curvedConnector4">
            <a:avLst>
              <a:gd name="adj1" fmla="val -52174"/>
              <a:gd name="adj2" fmla="val 146154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01"/>
          <p:cNvCxnSpPr>
            <a:stCxn id="73" idx="2"/>
            <a:endCxn id="73" idx="4"/>
          </p:cNvCxnSpPr>
          <p:nvPr/>
        </p:nvCxnSpPr>
        <p:spPr>
          <a:xfrm rot="10800000" flipH="1" flipV="1">
            <a:off x="6924260" y="4456028"/>
            <a:ext cx="495300" cy="438150"/>
          </a:xfrm>
          <a:prstGeom prst="curvedConnector4">
            <a:avLst>
              <a:gd name="adj1" fmla="val -46154"/>
              <a:gd name="adj2" fmla="val 152174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101"/>
          <p:cNvCxnSpPr>
            <a:stCxn id="70" idx="0"/>
            <a:endCxn id="70" idx="6"/>
          </p:cNvCxnSpPr>
          <p:nvPr/>
        </p:nvCxnSpPr>
        <p:spPr>
          <a:xfrm rot="16200000" flipH="1">
            <a:off x="9772235" y="2122403"/>
            <a:ext cx="438150" cy="495300"/>
          </a:xfrm>
          <a:prstGeom prst="curvedConnector4">
            <a:avLst>
              <a:gd name="adj1" fmla="val -52174"/>
              <a:gd name="adj2" fmla="val 146154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101"/>
          <p:cNvCxnSpPr>
            <a:endCxn id="72" idx="4"/>
          </p:cNvCxnSpPr>
          <p:nvPr/>
        </p:nvCxnSpPr>
        <p:spPr>
          <a:xfrm rot="10800000" flipV="1">
            <a:off x="9743660" y="4551278"/>
            <a:ext cx="533400" cy="342900"/>
          </a:xfrm>
          <a:prstGeom prst="curvedConnector4">
            <a:avLst>
              <a:gd name="adj1" fmla="val -50564"/>
              <a:gd name="adj2" fmla="val 222807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101"/>
          <p:cNvCxnSpPr>
            <a:stCxn id="70" idx="1"/>
            <a:endCxn id="71" idx="7"/>
          </p:cNvCxnSpPr>
          <p:nvPr/>
        </p:nvCxnSpPr>
        <p:spPr>
          <a:xfrm rot="16200000" flipV="1">
            <a:off x="8581610" y="1467489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101"/>
          <p:cNvCxnSpPr>
            <a:stCxn id="71" idx="5"/>
            <a:endCxn id="70" idx="3"/>
          </p:cNvCxnSpPr>
          <p:nvPr/>
        </p:nvCxnSpPr>
        <p:spPr>
          <a:xfrm rot="16200000" flipH="1">
            <a:off x="8581610" y="2087127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101"/>
          <p:cNvCxnSpPr/>
          <p:nvPr/>
        </p:nvCxnSpPr>
        <p:spPr>
          <a:xfrm rot="16200000" flipV="1">
            <a:off x="8581610" y="3390208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101"/>
          <p:cNvCxnSpPr>
            <a:stCxn id="73" idx="5"/>
            <a:endCxn id="72" idx="3"/>
          </p:cNvCxnSpPr>
          <p:nvPr/>
        </p:nvCxnSpPr>
        <p:spPr>
          <a:xfrm rot="16200000" flipH="1">
            <a:off x="8581610" y="3954027"/>
            <a:ext cx="12700" cy="1623640"/>
          </a:xfrm>
          <a:prstGeom prst="curvedConnector3">
            <a:avLst>
              <a:gd name="adj1" fmla="val 281048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101"/>
          <p:cNvCxnSpPr>
            <a:stCxn id="71" idx="4"/>
            <a:endCxn id="72" idx="2"/>
          </p:cNvCxnSpPr>
          <p:nvPr/>
        </p:nvCxnSpPr>
        <p:spPr>
          <a:xfrm rot="16200000" flipH="1">
            <a:off x="7619585" y="2827253"/>
            <a:ext cx="1428750" cy="182880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101"/>
          <p:cNvCxnSpPr>
            <a:stCxn id="72" idx="0"/>
            <a:endCxn id="71" idx="6"/>
          </p:cNvCxnSpPr>
          <p:nvPr/>
        </p:nvCxnSpPr>
        <p:spPr>
          <a:xfrm rot="16200000" flipV="1">
            <a:off x="8114885" y="2389103"/>
            <a:ext cx="1428750" cy="182880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101"/>
          <p:cNvCxnSpPr>
            <a:stCxn id="70" idx="2"/>
            <a:endCxn id="73" idx="0"/>
          </p:cNvCxnSpPr>
          <p:nvPr/>
        </p:nvCxnSpPr>
        <p:spPr>
          <a:xfrm rot="10800000" flipV="1">
            <a:off x="7419560" y="2589128"/>
            <a:ext cx="1828800" cy="142875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101"/>
          <p:cNvCxnSpPr>
            <a:stCxn id="73" idx="6"/>
            <a:endCxn id="70" idx="4"/>
          </p:cNvCxnSpPr>
          <p:nvPr/>
        </p:nvCxnSpPr>
        <p:spPr>
          <a:xfrm flipV="1">
            <a:off x="7914860" y="3027278"/>
            <a:ext cx="1828800" cy="142875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26061" y="1293111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CpG</a:t>
            </a:r>
            <a:r>
              <a:rPr lang="en-US" dirty="0"/>
              <a:t>+ Markov Chain Model</a:t>
            </a:r>
          </a:p>
        </p:txBody>
      </p:sp>
      <p:sp>
        <p:nvSpPr>
          <p:cNvPr id="87" name="Freeform 86"/>
          <p:cNvSpPr/>
          <p:nvPr/>
        </p:nvSpPr>
        <p:spPr>
          <a:xfrm>
            <a:off x="10036418" y="2916873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rot="10505275">
            <a:off x="6823365" y="2906822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7651369" y="2897606"/>
            <a:ext cx="286871" cy="1215307"/>
          </a:xfrm>
          <a:custGeom>
            <a:avLst/>
            <a:gdLst>
              <a:gd name="connsiteX0" fmla="*/ 109476 w 286871"/>
              <a:gd name="connsiteY0" fmla="*/ 0 h 1215307"/>
              <a:gd name="connsiteX1" fmla="*/ 284638 w 286871"/>
              <a:gd name="connsiteY1" fmla="*/ 624076 h 1215307"/>
              <a:gd name="connsiteX2" fmla="*/ 0 w 286871"/>
              <a:gd name="connsiteY2" fmla="*/ 1215307 h 12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1215307">
                <a:moveTo>
                  <a:pt x="109476" y="0"/>
                </a:moveTo>
                <a:cubicBezTo>
                  <a:pt x="206180" y="210762"/>
                  <a:pt x="302884" y="421525"/>
                  <a:pt x="284638" y="624076"/>
                </a:cubicBezTo>
                <a:cubicBezTo>
                  <a:pt x="266392" y="826627"/>
                  <a:pt x="43791" y="1116768"/>
                  <a:pt x="0" y="121530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334526" y="16660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70824" y="16785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839715" y="23298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39213" y="32078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0.08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485" y="166057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83801" y="2910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88501" y="30402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79852" y="52736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94705" y="48163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300436" y="35875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866163" y="471370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0.38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93556" y="321114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89256" y="43982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06741" y="365263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914899" y="333713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775506" y="339762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017279" y="51742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20188" y="52884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0.45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587960" y="51742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0.05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983672" y="542433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0.45</a:t>
            </a:r>
          </a:p>
        </p:txBody>
      </p:sp>
      <p:sp>
        <p:nvSpPr>
          <p:cNvPr id="110" name="Oval 109"/>
          <p:cNvSpPr/>
          <p:nvPr/>
        </p:nvSpPr>
        <p:spPr>
          <a:xfrm>
            <a:off x="8068746" y="5490438"/>
            <a:ext cx="990600" cy="8763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endParaRPr 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>
            <a:stCxn id="110" idx="7"/>
          </p:cNvCxnSpPr>
          <p:nvPr/>
        </p:nvCxnSpPr>
        <p:spPr>
          <a:xfrm flipV="1">
            <a:off x="8914277" y="4869801"/>
            <a:ext cx="610665" cy="748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0" idx="1"/>
          </p:cNvCxnSpPr>
          <p:nvPr/>
        </p:nvCxnSpPr>
        <p:spPr>
          <a:xfrm flipH="1" flipV="1">
            <a:off x="7583562" y="4860303"/>
            <a:ext cx="630254" cy="758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0"/>
          </p:cNvCxnSpPr>
          <p:nvPr/>
        </p:nvCxnSpPr>
        <p:spPr>
          <a:xfrm flipV="1">
            <a:off x="8564047" y="3010562"/>
            <a:ext cx="995139" cy="24798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H="1" flipV="1">
            <a:off x="7588742" y="3014526"/>
            <a:ext cx="975305" cy="24759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2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85E99-EE08-45ED-BBF6-7B485DEA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 can be used to model many things, including language</a:t>
            </a:r>
          </a:p>
          <a:p>
            <a:r>
              <a:rPr lang="en-US" dirty="0"/>
              <a:t>For example, if we take the Dr. Seuss phrase “One fish two fish red fish blue fish”, we can treat each unique word as a state and then calculate transitions between each state based on their frequency of occurrence</a:t>
            </a:r>
          </a:p>
          <a:p>
            <a:pPr lvl="1"/>
            <a:r>
              <a:rPr lang="en-US" dirty="0"/>
              <a:t>For example, ‘one’, ‘two’, ‘red’, and ‘blue’ never transition to teach other, but ‘fish’ gets transitioned to and from quite a bit!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C7F3F-E82E-4D6C-957F-C77AC724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language with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91702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937812-D425-4D57-8D70-237B122B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648200" cy="50291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calculate transition probabilities in a number of ways, depending on how we describe our ‘previous state’</a:t>
            </a:r>
          </a:p>
          <a:p>
            <a:r>
              <a:rPr lang="en-US" dirty="0"/>
              <a:t>Sometimes the ‘previous state’ can actually be made up of multiple observations together.</a:t>
            </a:r>
          </a:p>
          <a:p>
            <a:r>
              <a:rPr lang="en-US" dirty="0"/>
              <a:t>In the case of DNA, a 1</a:t>
            </a:r>
            <a:r>
              <a:rPr lang="en-US" baseline="30000" dirty="0"/>
              <a:t>st</a:t>
            </a:r>
            <a:r>
              <a:rPr lang="en-US" dirty="0"/>
              <a:t> order Markov model would use the previous base while a 2</a:t>
            </a:r>
            <a:r>
              <a:rPr lang="en-US" baseline="30000" dirty="0"/>
              <a:t>nd</a:t>
            </a:r>
            <a:r>
              <a:rPr lang="en-US" dirty="0"/>
              <a:t> order model would use the previous 2 bases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BC595-1B72-430D-AB5C-997C9BD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orders of Markov chains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F0E95-1B8A-427A-9639-E6CF7CBAF0AE}"/>
              </a:ext>
            </a:extLst>
          </p:cNvPr>
          <p:cNvSpPr txBox="1"/>
          <p:nvPr/>
        </p:nvSpPr>
        <p:spPr>
          <a:xfrm>
            <a:off x="5569131" y="5715000"/>
            <a:ext cx="530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Dr. Seuss, substitute Nth words to define the state!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335A4-AB66-4452-9791-68CAA2CC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50632"/>
            <a:ext cx="6629400" cy="39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F4BB5A-D89F-45A0-9AA1-B9B90E76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Markov Chains and their various features</a:t>
            </a:r>
          </a:p>
          <a:p>
            <a:r>
              <a:rPr lang="en-US" dirty="0"/>
              <a:t>To become familiar with concepts of probabilistic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9E726-5045-4F31-8A3E-C30541E1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684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briefly discussed Markov processes previously in the context of Gibbs Sampling and motif finding and how you can encode sequence data into Markov models</a:t>
            </a:r>
          </a:p>
          <a:p>
            <a:pPr lvl="1"/>
            <a:r>
              <a:rPr lang="en-US" b="1" dirty="0"/>
              <a:t>Markov Chain</a:t>
            </a:r>
            <a:r>
              <a:rPr lang="en-US" dirty="0"/>
              <a:t> Monte Carlo</a:t>
            </a:r>
            <a:endParaRPr lang="en-US" b="1" dirty="0"/>
          </a:p>
          <a:p>
            <a:r>
              <a:rPr lang="en-US" dirty="0"/>
              <a:t>A</a:t>
            </a:r>
            <a:r>
              <a:rPr lang="en-US" i="1" dirty="0"/>
              <a:t> Markov chain</a:t>
            </a:r>
            <a:r>
              <a:rPr lang="en-US" dirty="0"/>
              <a:t> is a series of states that </a:t>
            </a:r>
            <a:r>
              <a:rPr lang="en-US" i="1" dirty="0"/>
              <a:t>transition</a:t>
            </a:r>
            <a:r>
              <a:rPr lang="en-US" dirty="0"/>
              <a:t> between each other and follow the </a:t>
            </a:r>
            <a:r>
              <a:rPr lang="en-US" i="1" dirty="0"/>
              <a:t>Markov property</a:t>
            </a:r>
            <a:r>
              <a:rPr lang="en-US" dirty="0"/>
              <a:t> such that the next state does not depend on the previous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4102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7400" y="54102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6400" y="54102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4102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05200" y="58674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664200" y="58674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7823200" y="58674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2252" y="55078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7313" y="55078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2374" y="5507856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09252" y="55078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56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Probability</a:t>
            </a:r>
            <a:r>
              <a:rPr lang="en-US" dirty="0"/>
              <a:t>: the measure of the likelihood that an event will occur</a:t>
            </a:r>
          </a:p>
          <a:p>
            <a:pPr lvl="1"/>
            <a:r>
              <a:rPr lang="en-US" dirty="0"/>
              <a:t>Values range between 0 and 1</a:t>
            </a:r>
          </a:p>
          <a:p>
            <a:pPr lvl="1"/>
            <a:r>
              <a:rPr lang="en-US" dirty="0"/>
              <a:t>0 = event will never happen (0% chance)</a:t>
            </a:r>
          </a:p>
          <a:p>
            <a:pPr lvl="1"/>
            <a:r>
              <a:rPr lang="en-US" dirty="0"/>
              <a:t>1 = event will certainly happen (100% chance)</a:t>
            </a:r>
          </a:p>
          <a:p>
            <a:pPr lvl="1"/>
            <a:r>
              <a:rPr lang="en-US" dirty="0"/>
              <a:t>0.5 = 50% chance the event will happen</a:t>
            </a:r>
          </a:p>
          <a:p>
            <a:r>
              <a:rPr lang="en-US" dirty="0"/>
              <a:t>What is the probability of flipping a coin and getting heads?</a:t>
            </a:r>
          </a:p>
          <a:p>
            <a:pPr lvl="1"/>
            <a:r>
              <a:rPr lang="en-US" dirty="0"/>
              <a:t>1 in 2 or 0.5 (50%)</a:t>
            </a:r>
          </a:p>
          <a:p>
            <a:pPr lvl="1"/>
            <a:r>
              <a:rPr lang="en-US" dirty="0"/>
              <a:t>We would write this as </a:t>
            </a:r>
            <a:r>
              <a:rPr lang="en-US" b="1" dirty="0"/>
              <a:t>P(A = heads) = 0.5</a:t>
            </a:r>
          </a:p>
          <a:p>
            <a:r>
              <a:rPr lang="en-US" dirty="0"/>
              <a:t>What is the probability of rolling a six sided die and getting a 3?  </a:t>
            </a:r>
          </a:p>
          <a:p>
            <a:pPr lvl="1"/>
            <a:r>
              <a:rPr lang="en-US" dirty="0"/>
              <a:t>1 in 6 or 0.17 (17%)</a:t>
            </a:r>
          </a:p>
          <a:p>
            <a:pPr lvl="1"/>
            <a:r>
              <a:rPr lang="en-US" dirty="0"/>
              <a:t>We would write this as </a:t>
            </a:r>
            <a:r>
              <a:rPr lang="en-US" b="1" dirty="0"/>
              <a:t>P(A = 3) = 0.17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41" y="5379677"/>
            <a:ext cx="94297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1" y="3962401"/>
            <a:ext cx="1514474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23690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/>
              <a:t>Joint Probability</a:t>
            </a:r>
            <a:r>
              <a:rPr lang="en-US" dirty="0"/>
              <a:t>: the measure of the likelihood that two independent events will </a:t>
            </a:r>
            <a:r>
              <a:rPr lang="en-US" sz="4400" dirty="0"/>
              <a:t>occur</a:t>
            </a:r>
          </a:p>
          <a:p>
            <a:pPr lvl="1"/>
            <a:r>
              <a:rPr lang="en-US" sz="3300" dirty="0"/>
              <a:t>Values range between 0 and 1</a:t>
            </a:r>
          </a:p>
          <a:p>
            <a:pPr lvl="1"/>
            <a:r>
              <a:rPr lang="en-US" sz="3300" dirty="0"/>
              <a:t>0 = both events will never happen (0% chance)</a:t>
            </a:r>
          </a:p>
          <a:p>
            <a:pPr lvl="1"/>
            <a:r>
              <a:rPr lang="en-US" sz="3300" dirty="0"/>
              <a:t>1 = both events will certainly happen (100% chance)</a:t>
            </a:r>
          </a:p>
          <a:p>
            <a:pPr lvl="1"/>
            <a:r>
              <a:rPr lang="en-US" sz="3300" dirty="0"/>
              <a:t>0.5 = 50% chance both events will happen</a:t>
            </a:r>
          </a:p>
          <a:p>
            <a:r>
              <a:rPr lang="en-US" sz="4400" dirty="0"/>
              <a:t>What is the probability of flipping a coin </a:t>
            </a:r>
            <a:r>
              <a:rPr lang="en-US" sz="4400" u="sng" dirty="0"/>
              <a:t>twice</a:t>
            </a:r>
            <a:r>
              <a:rPr lang="en-US" sz="4400" dirty="0"/>
              <a:t> and getting heads </a:t>
            </a:r>
            <a:r>
              <a:rPr lang="en-US" sz="4400" u="sng" dirty="0"/>
              <a:t>twice</a:t>
            </a:r>
            <a:r>
              <a:rPr lang="en-US" sz="4400" dirty="0"/>
              <a:t>?</a:t>
            </a:r>
          </a:p>
          <a:p>
            <a:pPr lvl="1"/>
            <a:r>
              <a:rPr lang="en-US" sz="3300" dirty="0"/>
              <a:t>For the first flip, A: 1 in 2 or 0.5</a:t>
            </a:r>
          </a:p>
          <a:p>
            <a:pPr lvl="1"/>
            <a:r>
              <a:rPr lang="en-US" sz="3300" dirty="0"/>
              <a:t>For the second flip, B: 1 in 2 or 0.5</a:t>
            </a:r>
          </a:p>
          <a:p>
            <a:pPr lvl="1"/>
            <a:r>
              <a:rPr lang="en-US" sz="3300" b="1" dirty="0"/>
              <a:t>P(A = heads) = 0.5</a:t>
            </a:r>
          </a:p>
          <a:p>
            <a:pPr lvl="1"/>
            <a:r>
              <a:rPr lang="en-US" sz="3300" b="1" dirty="0"/>
              <a:t>P(B = heads) = 0.5</a:t>
            </a:r>
          </a:p>
          <a:p>
            <a:pPr lvl="1"/>
            <a:r>
              <a:rPr lang="en-US" sz="3300" b="1" dirty="0"/>
              <a:t>If x and y are independent then we multiply 0.5 X 0.5 = 0.25</a:t>
            </a:r>
          </a:p>
          <a:p>
            <a:pPr lvl="1"/>
            <a:r>
              <a:rPr lang="en-US" sz="3300" b="1" dirty="0"/>
              <a:t>We would write this as P(A = heads, B = heads) = 0.25</a:t>
            </a:r>
          </a:p>
          <a:p>
            <a:r>
              <a:rPr lang="en-US" sz="4400" dirty="0"/>
              <a:t>What is the probability of rolling a six sided die </a:t>
            </a:r>
            <a:r>
              <a:rPr lang="en-US" sz="4400" u="sng" dirty="0"/>
              <a:t>twice</a:t>
            </a:r>
            <a:r>
              <a:rPr lang="en-US" sz="4400" dirty="0"/>
              <a:t> and getting a 3 for the first roll and a 6 for the second roll?  </a:t>
            </a:r>
          </a:p>
          <a:p>
            <a:pPr lvl="1"/>
            <a:r>
              <a:rPr lang="en-US" sz="3300" dirty="0"/>
              <a:t>P(A = 3) = 1/6 = 0.17</a:t>
            </a:r>
          </a:p>
          <a:p>
            <a:pPr lvl="1"/>
            <a:r>
              <a:rPr lang="en-US" sz="3300" dirty="0"/>
              <a:t>P(B = 6) = 1/6 = 0.17 </a:t>
            </a:r>
          </a:p>
          <a:p>
            <a:pPr lvl="1"/>
            <a:r>
              <a:rPr lang="en-US" sz="3300" dirty="0"/>
              <a:t>Similarly two die roles we would write this as P(A </a:t>
            </a:r>
            <a:r>
              <a:rPr lang="en-US" dirty="0"/>
              <a:t>= 3, B = 6)  = 0.028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226" y="5486400"/>
            <a:ext cx="94297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33428"/>
            <a:ext cx="1514474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581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u="sng" dirty="0"/>
                  <a:t>Conditional Probability</a:t>
                </a:r>
                <a:r>
                  <a:rPr lang="en-US" dirty="0"/>
                  <a:t>: the probability of some event, A, given the occurrence of some other event, B</a:t>
                </a:r>
              </a:p>
              <a:p>
                <a:pPr lvl="1"/>
                <a:r>
                  <a:rPr lang="en-US" dirty="0"/>
                  <a:t>Written as P(A | B )  or P(A = 3|B = 6) for our die rolling example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Markov chains can only consider the current state and make a probabilistic prediction about the next state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3581400"/>
              </a:xfrm>
              <a:blipFill>
                <a:blip r:embed="rId3"/>
                <a:stretch>
                  <a:fillRect l="-1259" t="-2726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Markov Chains Use Conditional Probability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35678" y="5105400"/>
            <a:ext cx="4934068" cy="918828"/>
            <a:chOff x="2011678" y="5105400"/>
            <a:chExt cx="4934068" cy="91882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46400" y="5562600"/>
              <a:ext cx="109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939146" y="5562600"/>
              <a:ext cx="109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9022" y="5203055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8057" y="5203055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39079" y="5203055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526946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0.3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0367" y="52694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0.25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011678" y="51054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013" y="5109828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31346" y="51054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55347" y="2933008"/>
            <a:ext cx="155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joint probability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1681" y="3675652"/>
            <a:ext cx="191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marginal probability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116198" y="3102285"/>
            <a:ext cx="439148" cy="111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1"/>
          </p:cNvCxnSpPr>
          <p:nvPr/>
        </p:nvCxnSpPr>
        <p:spPr>
          <a:xfrm flipH="1" flipV="1">
            <a:off x="7042687" y="3778513"/>
            <a:ext cx="418995" cy="66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Markov chain models can only consider the current state and make a probabilistic prediction about the next state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Markov chain could be generated that would assign a probability of an A followed by a T:</a:t>
            </a:r>
          </a:p>
          <a:p>
            <a:pPr lvl="1"/>
            <a:r>
              <a:rPr lang="en-US" sz="2000" dirty="0"/>
              <a:t>P(B=T|A=A) = </a:t>
            </a:r>
            <a:r>
              <a:rPr lang="en-US" sz="2000" b="1" dirty="0">
                <a:solidFill>
                  <a:srgbClr val="FF0000"/>
                </a:solidFill>
              </a:rPr>
              <a:t>0.3</a:t>
            </a:r>
            <a:r>
              <a:rPr lang="en-US" sz="2000" dirty="0"/>
              <a:t> </a:t>
            </a:r>
          </a:p>
          <a:p>
            <a:r>
              <a:rPr lang="en-US" sz="2000" dirty="0"/>
              <a:t>Another model could be generated that would assign a probability of a T followed by a G:</a:t>
            </a:r>
          </a:p>
          <a:p>
            <a:pPr lvl="1"/>
            <a:r>
              <a:rPr lang="en-US" sz="2000" dirty="0"/>
              <a:t>P(B=G|A=T) = </a:t>
            </a:r>
            <a:r>
              <a:rPr lang="en-US" sz="2000" b="1" dirty="0">
                <a:solidFill>
                  <a:srgbClr val="FF0000"/>
                </a:solidFill>
              </a:rPr>
              <a:t>0.25</a:t>
            </a:r>
          </a:p>
          <a:p>
            <a:r>
              <a:rPr lang="en-US" sz="2000" dirty="0"/>
              <a:t>If an ATG is observed in a sequence we can use this model to quantify the probability by using the same Multiplication Rule:</a:t>
            </a:r>
            <a:br>
              <a:rPr lang="en-US" sz="2000" dirty="0"/>
            </a:br>
            <a:r>
              <a:rPr lang="en-US" sz="2000" dirty="0"/>
              <a:t>P(B=T|A=A) X P(B=G|A=T) = </a:t>
            </a:r>
            <a:r>
              <a:rPr lang="en-US" sz="2000" b="1" dirty="0">
                <a:solidFill>
                  <a:srgbClr val="FF0000"/>
                </a:solidFill>
              </a:rPr>
              <a:t>0.3</a:t>
            </a:r>
            <a:r>
              <a:rPr lang="en-US" sz="2000" dirty="0"/>
              <a:t> X </a:t>
            </a:r>
            <a:r>
              <a:rPr lang="en-US" sz="2000" b="1" dirty="0">
                <a:solidFill>
                  <a:srgbClr val="FF0000"/>
                </a:solidFill>
              </a:rPr>
              <a:t>0.25</a:t>
            </a:r>
            <a:r>
              <a:rPr lang="en-US" sz="2000" dirty="0"/>
              <a:t> = </a:t>
            </a:r>
            <a:r>
              <a:rPr lang="en-US" sz="2000" b="1" dirty="0"/>
              <a:t>0.075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Markov Chains Use Conditional Probability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8966" y="2044805"/>
            <a:ext cx="4934068" cy="918828"/>
            <a:chOff x="2011678" y="5105400"/>
            <a:chExt cx="4934068" cy="918828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946400" y="5562600"/>
              <a:ext cx="109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39146" y="5562600"/>
              <a:ext cx="1092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49022" y="5203055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8057" y="5203055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9079" y="5203055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400" y="526946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0.3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0367" y="52694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0.25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011678" y="51054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38013" y="5109828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31346" y="51054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85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State diagrams describe the possible transitions between states in our model</a:t>
            </a:r>
          </a:p>
          <a:p>
            <a:r>
              <a:rPr lang="en-US" dirty="0"/>
              <a:t>For example, if we are trying to model a DNA sequence we would need at least 4 states (A,T,C,G)</a:t>
            </a:r>
          </a:p>
          <a:p>
            <a:r>
              <a:rPr lang="en-US" dirty="0"/>
              <a:t>These states represent the current state (ACTG) and a probability of transitioning to the next (ACTG)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823364" y="2150979"/>
            <a:ext cx="3499924" cy="3493533"/>
            <a:chOff x="538676" y="1981199"/>
            <a:chExt cx="3499924" cy="3493533"/>
          </a:xfrm>
        </p:grpSpPr>
        <p:sp>
          <p:nvSpPr>
            <p:cNvPr id="48" name="Freeform 47"/>
            <p:cNvSpPr/>
            <p:nvPr/>
          </p:nvSpPr>
          <p:spPr>
            <a:xfrm rot="10505275">
              <a:off x="2923725" y="2756309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36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6395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9636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395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cxnSp>
          <p:nvCxnSpPr>
            <p:cNvPr id="53" name="Curved Connector 52"/>
            <p:cNvCxnSpPr>
              <a:stCxn id="50" idx="0"/>
              <a:endCxn id="50" idx="2"/>
            </p:cNvCxnSpPr>
            <p:nvPr/>
          </p:nvCxnSpPr>
          <p:spPr>
            <a:xfrm rot="16200000" flipH="1" flipV="1">
              <a:off x="6681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101"/>
            <p:cNvCxnSpPr>
              <a:stCxn id="52" idx="2"/>
              <a:endCxn id="52" idx="4"/>
            </p:cNvCxnSpPr>
            <p:nvPr/>
          </p:nvCxnSpPr>
          <p:spPr>
            <a:xfrm rot="10800000" flipH="1" flipV="1">
              <a:off x="639572" y="4286249"/>
              <a:ext cx="495300" cy="438150"/>
            </a:xfrm>
            <a:prstGeom prst="curvedConnector4">
              <a:avLst>
                <a:gd name="adj1" fmla="val -46154"/>
                <a:gd name="adj2" fmla="val 152174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101"/>
            <p:cNvCxnSpPr>
              <a:stCxn id="49" idx="0"/>
              <a:endCxn id="49" idx="6"/>
            </p:cNvCxnSpPr>
            <p:nvPr/>
          </p:nvCxnSpPr>
          <p:spPr>
            <a:xfrm rot="16200000" flipH="1">
              <a:off x="34875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01"/>
            <p:cNvCxnSpPr>
              <a:endCxn id="51" idx="4"/>
            </p:cNvCxnSpPr>
            <p:nvPr/>
          </p:nvCxnSpPr>
          <p:spPr>
            <a:xfrm rot="10800000" flipV="1">
              <a:off x="3458972" y="4381499"/>
              <a:ext cx="533400" cy="342900"/>
            </a:xfrm>
            <a:prstGeom prst="curvedConnector4">
              <a:avLst>
                <a:gd name="adj1" fmla="val -50564"/>
                <a:gd name="adj2" fmla="val 222807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101"/>
            <p:cNvCxnSpPr>
              <a:stCxn id="49" idx="1"/>
              <a:endCxn id="50" idx="7"/>
            </p:cNvCxnSpPr>
            <p:nvPr/>
          </p:nvCxnSpPr>
          <p:spPr>
            <a:xfrm rot="16200000" flipV="1">
              <a:off x="2296922" y="1297710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101"/>
            <p:cNvCxnSpPr>
              <a:stCxn id="50" idx="5"/>
              <a:endCxn id="49" idx="3"/>
            </p:cNvCxnSpPr>
            <p:nvPr/>
          </p:nvCxnSpPr>
          <p:spPr>
            <a:xfrm rot="16200000" flipH="1">
              <a:off x="2296922" y="19173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101"/>
            <p:cNvCxnSpPr/>
            <p:nvPr/>
          </p:nvCxnSpPr>
          <p:spPr>
            <a:xfrm rot="16200000" flipV="1">
              <a:off x="2296922" y="3220429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101"/>
            <p:cNvCxnSpPr>
              <a:stCxn id="52" idx="5"/>
              <a:endCxn id="51" idx="3"/>
            </p:cNvCxnSpPr>
            <p:nvPr/>
          </p:nvCxnSpPr>
          <p:spPr>
            <a:xfrm rot="16200000" flipH="1">
              <a:off x="2296922" y="37842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101"/>
            <p:cNvCxnSpPr>
              <a:stCxn id="50" idx="4"/>
              <a:endCxn id="51" idx="2"/>
            </p:cNvCxnSpPr>
            <p:nvPr/>
          </p:nvCxnSpPr>
          <p:spPr>
            <a:xfrm rot="16200000" flipH="1">
              <a:off x="1334897" y="265747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101"/>
            <p:cNvCxnSpPr>
              <a:stCxn id="51" idx="0"/>
              <a:endCxn id="50" idx="6"/>
            </p:cNvCxnSpPr>
            <p:nvPr/>
          </p:nvCxnSpPr>
          <p:spPr>
            <a:xfrm rot="16200000" flipV="1">
              <a:off x="1830197" y="221932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101"/>
            <p:cNvCxnSpPr>
              <a:stCxn id="49" idx="2"/>
              <a:endCxn id="52" idx="0"/>
            </p:cNvCxnSpPr>
            <p:nvPr/>
          </p:nvCxnSpPr>
          <p:spPr>
            <a:xfrm rot="10800000" flipV="1">
              <a:off x="1134872" y="241934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101"/>
            <p:cNvCxnSpPr>
              <a:stCxn id="52" idx="6"/>
              <a:endCxn id="49" idx="4"/>
            </p:cNvCxnSpPr>
            <p:nvPr/>
          </p:nvCxnSpPr>
          <p:spPr>
            <a:xfrm flipV="1">
              <a:off x="1630172" y="285749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20571" y="5105400"/>
              <a:ext cx="246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Markov Chain for DNA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751729" y="2747093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rot="10505275">
              <a:off x="538676" y="2737042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366680" y="2727826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05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arrow between states will have a probability associated with it</a:t>
            </a:r>
          </a:p>
          <a:p>
            <a:r>
              <a:rPr lang="en-US" dirty="0"/>
              <a:t>All probabilities from a given state should add up to one</a:t>
            </a:r>
          </a:p>
          <a:p>
            <a:r>
              <a:rPr lang="en-US" dirty="0"/>
              <a:t>If we wanted to describe the probability of observing a sequence we multiply probabilities together</a:t>
            </a:r>
          </a:p>
          <a:p>
            <a:r>
              <a:rPr lang="en-US" dirty="0"/>
              <a:t>For example to model the sequence AGTC we would calculate the following: 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AG</a:t>
            </a:r>
            <a:r>
              <a:rPr lang="en-US" dirty="0"/>
              <a:t>= P(G|A)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GT</a:t>
            </a:r>
            <a:r>
              <a:rPr lang="en-US" dirty="0"/>
              <a:t>= P(T|G)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 err="1"/>
              <a:t>a</a:t>
            </a:r>
            <a:r>
              <a:rPr lang="en-US" i="1" baseline="-25000" dirty="0" err="1"/>
              <a:t>TC</a:t>
            </a:r>
            <a:r>
              <a:rPr lang="en-US" dirty="0"/>
              <a:t>= P(C|T) = </a:t>
            </a:r>
            <a:r>
              <a:rPr lang="en-US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dirty="0"/>
              <a:t>P(AGTC) = </a:t>
            </a:r>
            <a:r>
              <a:rPr lang="en-US" i="1" dirty="0" err="1"/>
              <a:t>a</a:t>
            </a:r>
            <a:r>
              <a:rPr lang="en-US" i="1" baseline="-25000" dirty="0" err="1"/>
              <a:t>AG</a:t>
            </a:r>
            <a:r>
              <a:rPr lang="en-US" i="1" dirty="0"/>
              <a:t> X </a:t>
            </a:r>
            <a:r>
              <a:rPr lang="en-US" i="1" dirty="0" err="1"/>
              <a:t>a</a:t>
            </a:r>
            <a:r>
              <a:rPr lang="en-US" i="1" baseline="-25000" dirty="0" err="1"/>
              <a:t>GT</a:t>
            </a:r>
            <a:r>
              <a:rPr lang="en-US" i="1" dirty="0"/>
              <a:t> X </a:t>
            </a:r>
            <a:r>
              <a:rPr lang="en-US" i="1" dirty="0" err="1"/>
              <a:t>a</a:t>
            </a:r>
            <a:r>
              <a:rPr lang="en-US" i="1" baseline="-25000" dirty="0" err="1"/>
              <a:t>TC</a:t>
            </a:r>
            <a:r>
              <a:rPr lang="en-US" i="1" baseline="-25000" dirty="0"/>
              <a:t> </a:t>
            </a:r>
          </a:p>
          <a:p>
            <a:pPr marL="0" indent="0">
              <a:buNone/>
            </a:pPr>
            <a:r>
              <a:rPr lang="en-US" i="1" baseline="-25000" dirty="0"/>
              <a:t>	</a:t>
            </a:r>
            <a:r>
              <a:rPr lang="en-US" i="1" dirty="0"/>
              <a:t>=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  <a:r>
              <a:rPr lang="en-US" i="1" dirty="0"/>
              <a:t> X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  <a:r>
              <a:rPr lang="en-US" i="1" dirty="0"/>
              <a:t> X </a:t>
            </a:r>
            <a:r>
              <a:rPr lang="en-US" i="1" dirty="0">
                <a:solidFill>
                  <a:srgbClr val="FF0000"/>
                </a:solidFill>
              </a:rPr>
              <a:t>0.25</a:t>
            </a:r>
          </a:p>
          <a:p>
            <a:pPr marL="0" indent="0">
              <a:buNone/>
            </a:pPr>
            <a:r>
              <a:rPr lang="en-US" i="1" dirty="0"/>
              <a:t>	= </a:t>
            </a:r>
            <a:r>
              <a:rPr lang="en-US" i="1" dirty="0">
                <a:solidFill>
                  <a:srgbClr val="FF0000"/>
                </a:solidFill>
              </a:rPr>
              <a:t>0.01562</a:t>
            </a:r>
            <a:r>
              <a:rPr lang="en-US" i="1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State Diagrams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23364" y="2150979"/>
            <a:ext cx="3499924" cy="3493533"/>
            <a:chOff x="538676" y="1981199"/>
            <a:chExt cx="3499924" cy="3493533"/>
          </a:xfrm>
        </p:grpSpPr>
        <p:sp>
          <p:nvSpPr>
            <p:cNvPr id="28" name="Freeform 27"/>
            <p:cNvSpPr/>
            <p:nvPr/>
          </p:nvSpPr>
          <p:spPr>
            <a:xfrm rot="10505275">
              <a:off x="2923725" y="2756309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36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39572" y="19811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9636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39572" y="3848099"/>
              <a:ext cx="990600" cy="8763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cxnSp>
          <p:nvCxnSpPr>
            <p:cNvPr id="33" name="Curved Connector 32"/>
            <p:cNvCxnSpPr>
              <a:stCxn id="30" idx="0"/>
              <a:endCxn id="30" idx="2"/>
            </p:cNvCxnSpPr>
            <p:nvPr/>
          </p:nvCxnSpPr>
          <p:spPr>
            <a:xfrm rot="16200000" flipH="1" flipV="1">
              <a:off x="6681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101"/>
            <p:cNvCxnSpPr>
              <a:stCxn id="32" idx="2"/>
              <a:endCxn id="32" idx="4"/>
            </p:cNvCxnSpPr>
            <p:nvPr/>
          </p:nvCxnSpPr>
          <p:spPr>
            <a:xfrm rot="10800000" flipH="1" flipV="1">
              <a:off x="639572" y="4286249"/>
              <a:ext cx="495300" cy="438150"/>
            </a:xfrm>
            <a:prstGeom prst="curvedConnector4">
              <a:avLst>
                <a:gd name="adj1" fmla="val -46154"/>
                <a:gd name="adj2" fmla="val 152174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101"/>
            <p:cNvCxnSpPr>
              <a:stCxn id="29" idx="0"/>
              <a:endCxn id="29" idx="6"/>
            </p:cNvCxnSpPr>
            <p:nvPr/>
          </p:nvCxnSpPr>
          <p:spPr>
            <a:xfrm rot="16200000" flipH="1">
              <a:off x="3487547" y="1952624"/>
              <a:ext cx="438150" cy="495300"/>
            </a:xfrm>
            <a:prstGeom prst="curvedConnector4">
              <a:avLst>
                <a:gd name="adj1" fmla="val -52174"/>
                <a:gd name="adj2" fmla="val 146154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101"/>
            <p:cNvCxnSpPr>
              <a:endCxn id="31" idx="4"/>
            </p:cNvCxnSpPr>
            <p:nvPr/>
          </p:nvCxnSpPr>
          <p:spPr>
            <a:xfrm rot="10800000" flipV="1">
              <a:off x="3458972" y="4381499"/>
              <a:ext cx="533400" cy="342900"/>
            </a:xfrm>
            <a:prstGeom prst="curvedConnector4">
              <a:avLst>
                <a:gd name="adj1" fmla="val -50564"/>
                <a:gd name="adj2" fmla="val 222807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101"/>
            <p:cNvCxnSpPr>
              <a:stCxn id="29" idx="1"/>
              <a:endCxn id="30" idx="7"/>
            </p:cNvCxnSpPr>
            <p:nvPr/>
          </p:nvCxnSpPr>
          <p:spPr>
            <a:xfrm rot="16200000" flipV="1">
              <a:off x="2296922" y="1297710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101"/>
            <p:cNvCxnSpPr>
              <a:stCxn id="30" idx="5"/>
              <a:endCxn id="29" idx="3"/>
            </p:cNvCxnSpPr>
            <p:nvPr/>
          </p:nvCxnSpPr>
          <p:spPr>
            <a:xfrm rot="16200000" flipH="1">
              <a:off x="2296922" y="19173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101"/>
            <p:cNvCxnSpPr/>
            <p:nvPr/>
          </p:nvCxnSpPr>
          <p:spPr>
            <a:xfrm rot="16200000" flipV="1">
              <a:off x="2296922" y="3220429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101"/>
            <p:cNvCxnSpPr>
              <a:stCxn id="32" idx="5"/>
              <a:endCxn id="31" idx="3"/>
            </p:cNvCxnSpPr>
            <p:nvPr/>
          </p:nvCxnSpPr>
          <p:spPr>
            <a:xfrm rot="16200000" flipH="1">
              <a:off x="2296922" y="3784248"/>
              <a:ext cx="12700" cy="1623640"/>
            </a:xfrm>
            <a:prstGeom prst="curvedConnector3">
              <a:avLst>
                <a:gd name="adj1" fmla="val 28104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101"/>
            <p:cNvCxnSpPr>
              <a:stCxn id="30" idx="4"/>
              <a:endCxn id="31" idx="2"/>
            </p:cNvCxnSpPr>
            <p:nvPr/>
          </p:nvCxnSpPr>
          <p:spPr>
            <a:xfrm rot="16200000" flipH="1">
              <a:off x="1334897" y="265747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101"/>
            <p:cNvCxnSpPr>
              <a:stCxn id="31" idx="0"/>
              <a:endCxn id="30" idx="6"/>
            </p:cNvCxnSpPr>
            <p:nvPr/>
          </p:nvCxnSpPr>
          <p:spPr>
            <a:xfrm rot="16200000" flipV="1">
              <a:off x="1830197" y="2219324"/>
              <a:ext cx="1428750" cy="182880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101"/>
            <p:cNvCxnSpPr>
              <a:stCxn id="29" idx="2"/>
              <a:endCxn id="32" idx="0"/>
            </p:cNvCxnSpPr>
            <p:nvPr/>
          </p:nvCxnSpPr>
          <p:spPr>
            <a:xfrm rot="10800000" flipV="1">
              <a:off x="1134872" y="241934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101"/>
            <p:cNvCxnSpPr>
              <a:stCxn id="32" idx="6"/>
              <a:endCxn id="29" idx="4"/>
            </p:cNvCxnSpPr>
            <p:nvPr/>
          </p:nvCxnSpPr>
          <p:spPr>
            <a:xfrm flipV="1">
              <a:off x="1630172" y="2857499"/>
              <a:ext cx="1828800" cy="14287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20571" y="5105400"/>
              <a:ext cx="246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Markov Chain for DNA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751729" y="2747093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0505275">
              <a:off x="538676" y="2737042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66680" y="2727826"/>
              <a:ext cx="286871" cy="1215307"/>
            </a:xfrm>
            <a:custGeom>
              <a:avLst/>
              <a:gdLst>
                <a:gd name="connsiteX0" fmla="*/ 109476 w 286871"/>
                <a:gd name="connsiteY0" fmla="*/ 0 h 1215307"/>
                <a:gd name="connsiteX1" fmla="*/ 284638 w 286871"/>
                <a:gd name="connsiteY1" fmla="*/ 624076 h 1215307"/>
                <a:gd name="connsiteX2" fmla="*/ 0 w 286871"/>
                <a:gd name="connsiteY2" fmla="*/ 1215307 h 121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871" h="1215307">
                  <a:moveTo>
                    <a:pt x="109476" y="0"/>
                  </a:moveTo>
                  <a:cubicBezTo>
                    <a:pt x="206180" y="210762"/>
                    <a:pt x="302884" y="421525"/>
                    <a:pt x="284638" y="624076"/>
                  </a:cubicBezTo>
                  <a:cubicBezTo>
                    <a:pt x="266392" y="826627"/>
                    <a:pt x="43791" y="1116768"/>
                    <a:pt x="0" y="1215307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334525" y="166607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0824" y="16558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9715" y="23298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39213" y="32078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064485" y="166057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83801" y="2910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688501" y="304027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79852" y="52736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4705" y="48163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00436" y="35875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36315" y="506992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70885" y="321114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89256" y="43982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6741" y="365263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18091" y="33291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85163" y="33609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3136568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19251</TotalTime>
  <Words>1421</Words>
  <Application>Microsoft Office PowerPoint</Application>
  <PresentationFormat>Widescreen</PresentationFormat>
  <Paragraphs>277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Markov Chains</vt:lpstr>
      <vt:lpstr>Learning Objectives</vt:lpstr>
      <vt:lpstr>Markov Chains</vt:lpstr>
      <vt:lpstr>Probability</vt:lpstr>
      <vt:lpstr>Joint Probability</vt:lpstr>
      <vt:lpstr>Markov Chains Use Conditional Probability</vt:lpstr>
      <vt:lpstr>Markov Chains Use Conditional Probability</vt:lpstr>
      <vt:lpstr>State Diagrams</vt:lpstr>
      <vt:lpstr>Markov Chain State Diagrams</vt:lpstr>
      <vt:lpstr>Markov Chain State Diagrams</vt:lpstr>
      <vt:lpstr>Markov Chain State Diagrams</vt:lpstr>
      <vt:lpstr>CpG Islands</vt:lpstr>
      <vt:lpstr>Using Markov Chains to Model CpG Islands</vt:lpstr>
      <vt:lpstr>Using Markov Chains to Model CpG Islands</vt:lpstr>
      <vt:lpstr>Processing language with Markov Chains</vt:lpstr>
      <vt:lpstr>Higher orders of Markov chains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776</cp:revision>
  <dcterms:created xsi:type="dcterms:W3CDTF">2011-09-26T19:06:25Z</dcterms:created>
  <dcterms:modified xsi:type="dcterms:W3CDTF">2020-02-14T17:46:41Z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