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9" r:id="rId2"/>
    <p:sldId id="340" r:id="rId3"/>
    <p:sldId id="330" r:id="rId4"/>
    <p:sldId id="339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1" autoAdjust="0"/>
    <p:restoredTop sz="99568" autoAdjust="0"/>
  </p:normalViewPr>
  <p:slideViewPr>
    <p:cSldViewPr>
      <p:cViewPr varScale="1">
        <p:scale>
          <a:sx n="115" d="100"/>
          <a:sy n="115" d="100"/>
        </p:scale>
        <p:origin x="126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9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7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67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7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477000"/>
            <a:ext cx="2641600" cy="381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7607D9B-F7C4-43FF-A6F5-5CEE501531AF}" type="datetime1">
              <a:rPr lang="en-US" smtClean="0">
                <a:solidFill>
                  <a:srgbClr val="34537C"/>
                </a:solidFill>
                <a:latin typeface="Arial"/>
              </a:rPr>
              <a:pPr/>
              <a:t>4/8/2020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8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641600" cy="3810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647300A-4133-42E9-97BE-B7F8D9D0009D}" type="slidenum">
              <a:rPr lang="en-US" smtClean="0">
                <a:solidFill>
                  <a:srgbClr val="34537C"/>
                </a:solidFill>
                <a:latin typeface="Arial"/>
              </a:rPr>
              <a:pPr/>
              <a:t>‹#›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4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2827-BE10-4513-8D14-5725E4156FC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Mass Spectrum and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7C90F-932D-4F46-B351-189C5E032559}"/>
              </a:ext>
            </a:extLst>
          </p:cNvPr>
          <p:cNvSpPr txBox="1"/>
          <p:nvPr/>
        </p:nvSpPr>
        <p:spPr>
          <a:xfrm>
            <a:off x="8534400" y="6400800"/>
            <a:ext cx="349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from: Alexey I. Nesvizhskii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93044-A1C0-40C7-9ECD-A29BD55E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193" y="1572149"/>
            <a:ext cx="6781800" cy="3428997"/>
          </a:xfrm>
        </p:spPr>
        <p:txBody>
          <a:bodyPr>
            <a:noAutofit/>
          </a:bodyPr>
          <a:lstStyle/>
          <a:p>
            <a:r>
              <a:rPr lang="en-US" sz="2000" dirty="0"/>
              <a:t>The Fourier transform operation converts the time domain signal into a complex spectrum. </a:t>
            </a:r>
          </a:p>
          <a:p>
            <a:r>
              <a:rPr lang="en-US" sz="2000" dirty="0"/>
              <a:t>Most MS applications use Fast Fourier Transform (FFT) which applies to Discrete Fourier Transform (DFT) and its inverse transform. Formally, DFT is defined as: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where </a:t>
            </a:r>
            <a:r>
              <a:rPr lang="en-US" sz="2000" i="1" dirty="0"/>
              <a:t>N </a:t>
            </a:r>
            <a:r>
              <a:rPr lang="en-US" sz="2000" dirty="0"/>
              <a:t>= number of samples;</a:t>
            </a:r>
            <a:r>
              <a:rPr lang="en-US" sz="2000" i="1" dirty="0"/>
              <a:t> n</a:t>
            </a:r>
            <a:r>
              <a:rPr lang="en-US" sz="2000" baseline="-25000" dirty="0"/>
              <a:t> </a:t>
            </a:r>
            <a:r>
              <a:rPr lang="en-US" sz="2000" dirty="0"/>
              <a:t>= current sample;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 = value of signal at time </a:t>
            </a:r>
            <a:r>
              <a:rPr lang="en-US" sz="2000" i="1" dirty="0"/>
              <a:t>n</a:t>
            </a:r>
            <a:r>
              <a:rPr lang="en-US" sz="2000" dirty="0"/>
              <a:t>; </a:t>
            </a:r>
            <a:r>
              <a:rPr lang="en-US" sz="2000" i="1" dirty="0" err="1"/>
              <a:t>i</a:t>
            </a:r>
            <a:r>
              <a:rPr lang="en-US" sz="2000" dirty="0"/>
              <a:t> = imaginary number; </a:t>
            </a:r>
            <a:r>
              <a:rPr lang="en-US" sz="2000" i="1" dirty="0"/>
              <a:t>k </a:t>
            </a:r>
            <a:r>
              <a:rPr lang="en-US" sz="2000" dirty="0"/>
              <a:t>= current frequency (0 </a:t>
            </a:r>
            <a:r>
              <a:rPr lang="en-US" sz="2000" dirty="0" err="1"/>
              <a:t>hz</a:t>
            </a:r>
            <a:r>
              <a:rPr lang="en-US" sz="2000" dirty="0"/>
              <a:t> to </a:t>
            </a:r>
            <a:r>
              <a:rPr lang="en-US" sz="2000" i="1" dirty="0"/>
              <a:t>N</a:t>
            </a:r>
            <a:r>
              <a:rPr lang="en-US" sz="2000" dirty="0"/>
              <a:t> – 1 Hz);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k</a:t>
            </a:r>
            <a:r>
              <a:rPr lang="en-US" sz="2000" i="1" baseline="-25000" dirty="0"/>
              <a:t> </a:t>
            </a:r>
            <a:r>
              <a:rPr lang="en-US" sz="2000" dirty="0"/>
              <a:t>= result of the DFT (amplitude and phase)</a:t>
            </a:r>
          </a:p>
          <a:p>
            <a:r>
              <a:rPr lang="en-US" sz="2000" dirty="0"/>
              <a:t>Specifically, the above equation will transform data from ‘time’ to ‘frequency’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321D6-2B92-4513-885D-84BC7FEC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p:pic>
        <p:nvPicPr>
          <p:cNvPr id="8194" name="Picture 2" descr="An external file that holds a picture, illustration, etc.&#10;Object name is zjw0071138970004.jpg">
            <a:extLst>
              <a:ext uri="{FF2B5EF4-FFF2-40B4-BE49-F238E27FC236}">
                <a16:creationId xmlns:a16="http://schemas.microsoft.com/office/drawing/2014/main" id="{D38CFEE6-E2A8-4492-ABC8-C17AB602D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09159"/>
            <a:ext cx="255631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01096C-3FD0-4426-9DE1-514095FBC1D1}"/>
              </a:ext>
            </a:extLst>
          </p:cNvPr>
          <p:cNvSpPr/>
          <p:nvPr/>
        </p:nvSpPr>
        <p:spPr>
          <a:xfrm>
            <a:off x="7696200" y="5514460"/>
            <a:ext cx="403860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666666"/>
                </a:solidFill>
                <a:latin typeface="Times New Roman" panose="02020603050405020304" pitchFamily="18" charset="0"/>
              </a:rPr>
              <a:t>Illustration of signal complexity encountered in FTMS.</a:t>
            </a:r>
            <a:r>
              <a:rPr lang="en-US" sz="1050" dirty="0">
                <a:solidFill>
                  <a:srgbClr val="666666"/>
                </a:solidFill>
                <a:latin typeface="Times New Roman" panose="02020603050405020304" pitchFamily="18" charset="0"/>
              </a:rPr>
              <a:t> </a:t>
            </a:r>
            <a:r>
              <a:rPr lang="en-US" sz="1050" i="1" dirty="0">
                <a:solidFill>
                  <a:srgbClr val="666666"/>
                </a:solidFill>
                <a:latin typeface="Times New Roman" panose="02020603050405020304" pitchFamily="18" charset="0"/>
              </a:rPr>
              <a:t>A</a:t>
            </a:r>
            <a:r>
              <a:rPr lang="en-US" sz="1050" dirty="0">
                <a:solidFill>
                  <a:srgbClr val="666666"/>
                </a:solidFill>
                <a:latin typeface="Times New Roman" panose="02020603050405020304" pitchFamily="18" charset="0"/>
              </a:rPr>
              <a:t>, Four frequencies representing four different masses are considered here: frequency “v” of an intensity 1, frequency “2v” of an intensity 0.5, frequency “5v” of an intensity 1.5, and frequency “8v” of an intensity 0.2. </a:t>
            </a:r>
            <a:r>
              <a:rPr lang="en-US" sz="1050" i="1" dirty="0">
                <a:solidFill>
                  <a:srgbClr val="666666"/>
                </a:solidFill>
                <a:latin typeface="Times New Roman" panose="02020603050405020304" pitchFamily="18" charset="0"/>
              </a:rPr>
              <a:t>B</a:t>
            </a:r>
            <a:r>
              <a:rPr lang="en-US" sz="1050" dirty="0">
                <a:solidFill>
                  <a:srgbClr val="666666"/>
                </a:solidFill>
                <a:latin typeface="Times New Roman" panose="02020603050405020304" pitchFamily="18" charset="0"/>
              </a:rPr>
              <a:t>, Displayed waveforms for the considered intensities and frequencies. </a:t>
            </a:r>
            <a:r>
              <a:rPr lang="en-US" sz="1050" i="1" dirty="0">
                <a:solidFill>
                  <a:srgbClr val="666666"/>
                </a:solidFill>
                <a:latin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666666"/>
                </a:solidFill>
                <a:latin typeface="Times New Roman" panose="02020603050405020304" pitchFamily="18" charset="0"/>
              </a:rPr>
              <a:t>, All four waveforms combined into a signal emulating the time domain signal detected by an FTMS.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01D5B-52AF-4382-9BD9-8783EB57D2A8}"/>
              </a:ext>
            </a:extLst>
          </p:cNvPr>
          <p:cNvSpPr/>
          <p:nvPr/>
        </p:nvSpPr>
        <p:spPr>
          <a:xfrm>
            <a:off x="0" y="6596390"/>
            <a:ext cx="49911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Scigelova</a:t>
            </a:r>
            <a:r>
              <a:rPr lang="en-US" sz="1050" dirty="0"/>
              <a:t> et al, Mol Cell Proteomics 2011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8D0519-9D36-4412-8932-2A5B0649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86648"/>
            <a:ext cx="311511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6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BE2A3-F606-4213-8BB0-80381448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638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Similar to FT-ICR-MS, ions are oscillated in an ion trap around a ‘barrel’-like electrode</a:t>
            </a:r>
          </a:p>
          <a:p>
            <a:r>
              <a:rPr lang="en-US" dirty="0"/>
              <a:t>However, Orbitrap uses electrostatic attractions between the inner and out electrodes to cycle the ions (compared to magnetic forces that FT-ICR uses)</a:t>
            </a:r>
          </a:p>
          <a:p>
            <a:r>
              <a:rPr lang="en-US" dirty="0"/>
              <a:t>These oscillations are then captured and converted to mass spectrum using FFT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2DF752-E74C-403D-BBB5-35216AC5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Orbitrap</a:t>
            </a:r>
          </a:p>
        </p:txBody>
      </p:sp>
      <p:pic>
        <p:nvPicPr>
          <p:cNvPr id="9218" name="Picture 2" descr="text">
            <a:extLst>
              <a:ext uri="{FF2B5EF4-FFF2-40B4-BE49-F238E27FC236}">
                <a16:creationId xmlns:a16="http://schemas.microsoft.com/office/drawing/2014/main" id="{0CB0FEBC-F30A-4417-AA7E-7CB6DAFB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057400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66101C-CE5A-495F-AF7A-AB2C313084D8}"/>
              </a:ext>
            </a:extLst>
          </p:cNvPr>
          <p:cNvSpPr/>
          <p:nvPr/>
        </p:nvSpPr>
        <p:spPr>
          <a:xfrm>
            <a:off x="9677400" y="6612021"/>
            <a:ext cx="240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https://en.wikipedia.org/wiki/Orbitrap</a:t>
            </a:r>
          </a:p>
        </p:txBody>
      </p:sp>
    </p:spTree>
    <p:extLst>
      <p:ext uri="{BB962C8B-B14F-4D97-AF65-F5344CB8AC3E}">
        <p14:creationId xmlns:p14="http://schemas.microsoft.com/office/powerpoint/2010/main" val="170294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F90FE-A370-46FD-9307-A61861DA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TOF-MS can achieve mass resolution up to 60,000 (at </a:t>
            </a:r>
            <a:r>
              <a:rPr lang="en-US" i="1" dirty="0"/>
              <a:t>m/z</a:t>
            </a:r>
            <a:r>
              <a:rPr lang="en-US" dirty="0"/>
              <a:t> 200) while Orbitrap can do much higher (240,000) and over 1,000,00 for FT-ICR-MS</a:t>
            </a:r>
          </a:p>
          <a:p>
            <a:pPr lvl="1"/>
            <a:r>
              <a:rPr lang="en-US" dirty="0"/>
              <a:t>High mass accuracy allows for direct sample infusion </a:t>
            </a:r>
          </a:p>
          <a:p>
            <a:pPr lvl="1"/>
            <a:r>
              <a:rPr lang="en-US" dirty="0"/>
              <a:t>Higher resolution is also much slower</a:t>
            </a:r>
          </a:p>
          <a:p>
            <a:pPr marL="514350" indent="-457200"/>
            <a:r>
              <a:rPr lang="en-US" dirty="0"/>
              <a:t>TOF-MS has a higher tolerance to salts and other contaminants</a:t>
            </a:r>
          </a:p>
          <a:p>
            <a:pPr marL="514350" indent="-457200"/>
            <a:r>
              <a:rPr lang="en-US" dirty="0"/>
              <a:t>Each approach is fairly complementary and may be more appropriate depending on the question being asked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30506B-D656-4F93-9D33-C51B993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 of different MS methods</a:t>
            </a:r>
          </a:p>
        </p:txBody>
      </p:sp>
    </p:spTree>
    <p:extLst>
      <p:ext uri="{BB962C8B-B14F-4D97-AF65-F5344CB8AC3E}">
        <p14:creationId xmlns:p14="http://schemas.microsoft.com/office/powerpoint/2010/main" val="129596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F99B65-49D0-485D-A5C4-31A95643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mass spectrum and how they can be used to identify peptide fragments</a:t>
            </a:r>
          </a:p>
          <a:p>
            <a:r>
              <a:rPr lang="en-US" dirty="0"/>
              <a:t>To learn about Fourier transform methods for analyzing </a:t>
            </a:r>
            <a:r>
              <a:rPr lang="en-US"/>
              <a:t>mass spectrum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B9531-9CF2-4AED-A48D-1B5D2170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06460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5C747-9E61-4289-8CB5-2A31443C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33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mass spectrum is the mass to charge ratio (m/z) plot from a chemical analysis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is the mass, </a:t>
            </a:r>
            <a:r>
              <a:rPr lang="en-US" i="1" dirty="0"/>
              <a:t>z </a:t>
            </a:r>
            <a:r>
              <a:rPr lang="en-US" dirty="0"/>
              <a:t>is the charge</a:t>
            </a:r>
            <a:endParaRPr lang="en-US" i="1" dirty="0"/>
          </a:p>
          <a:p>
            <a:r>
              <a:rPr lang="en-US" dirty="0"/>
              <a:t>In proteomics, this m/z ratio represents the ions separated using a mass spectrometer, with the y-axis showing the overall abundance of each observation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6A2DD-3A62-4A0D-8956-1FF3F8FF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Spectrum</a:t>
            </a:r>
          </a:p>
        </p:txBody>
      </p:sp>
      <p:pic>
        <p:nvPicPr>
          <p:cNvPr id="4098" name="Picture 2" descr="Image result for mass spectrum">
            <a:extLst>
              <a:ext uri="{FF2B5EF4-FFF2-40B4-BE49-F238E27FC236}">
                <a16:creationId xmlns:a16="http://schemas.microsoft.com/office/drawing/2014/main" id="{7BF138E8-4F90-456F-ADB7-E1B694971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80020"/>
            <a:ext cx="5113542" cy="213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1B6C36-EF9E-4F4B-A9A6-8363BDAF4A92}"/>
              </a:ext>
            </a:extLst>
          </p:cNvPr>
          <p:cNvSpPr/>
          <p:nvPr/>
        </p:nvSpPr>
        <p:spPr>
          <a:xfrm>
            <a:off x="6625342" y="4099142"/>
            <a:ext cx="496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Mass spectrum of the headspace of the sample of kiwifruit obtained using a PTR-TOF MS device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8032-9648-4E5F-A20E-ADEB49617932}"/>
              </a:ext>
            </a:extLst>
          </p:cNvPr>
          <p:cNvSpPr/>
          <p:nvPr/>
        </p:nvSpPr>
        <p:spPr>
          <a:xfrm>
            <a:off x="9568397" y="6581001"/>
            <a:ext cx="2623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CC BY-SA 3.0: Wojciech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Wojnowski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005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A88DEA-EBC5-4778-B4EA-A94F31C7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934200" cy="4525963"/>
          </a:xfrm>
        </p:spPr>
        <p:txBody>
          <a:bodyPr/>
          <a:lstStyle/>
          <a:p>
            <a:r>
              <a:rPr lang="en-US" dirty="0"/>
              <a:t>MALDI is a technique that ionizes large molecules using a laser absorbing matrix. </a:t>
            </a:r>
          </a:p>
          <a:p>
            <a:r>
              <a:rPr lang="en-US" dirty="0"/>
              <a:t>It has relatively lower fragmentation rate than other methods, resulting in larger intact molecules for assessment</a:t>
            </a:r>
          </a:p>
          <a:p>
            <a:r>
              <a:rPr lang="en-US" dirty="0"/>
              <a:t>Is typically linked with </a:t>
            </a:r>
            <a:r>
              <a:rPr lang="en-US"/>
              <a:t>a particular </a:t>
            </a:r>
            <a:r>
              <a:rPr lang="en-US" dirty="0"/>
              <a:t>MS method, e.g. MALDI-TOF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7B59E2-AA30-45E4-A109-2040DDF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Matrix-assisted laser desorption/ionization (MALDI)</a:t>
            </a:r>
          </a:p>
        </p:txBody>
      </p:sp>
      <p:pic>
        <p:nvPicPr>
          <p:cNvPr id="10242" name="Picture 2" descr="https://upload.wikimedia.org/wikipedia/commons/2/28/MALDI_TOF_EN.png">
            <a:extLst>
              <a:ext uri="{FF2B5EF4-FFF2-40B4-BE49-F238E27FC236}">
                <a16:creationId xmlns:a16="http://schemas.microsoft.com/office/drawing/2014/main" id="{22AA5D36-FF8A-467B-A277-116E103A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0"/>
            <a:ext cx="4381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565D08-BB80-420A-8361-62D2BA7E30FB}"/>
              </a:ext>
            </a:extLst>
          </p:cNvPr>
          <p:cNvSpPr/>
          <p:nvPr/>
        </p:nvSpPr>
        <p:spPr>
          <a:xfrm>
            <a:off x="7557477" y="6498595"/>
            <a:ext cx="46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https://en.wikipedia.org/wiki/Matrix-assisted_laser_desorption/ionization</a:t>
            </a:r>
          </a:p>
        </p:txBody>
      </p:sp>
    </p:spTree>
    <p:extLst>
      <p:ext uri="{BB962C8B-B14F-4D97-AF65-F5344CB8AC3E}">
        <p14:creationId xmlns:p14="http://schemas.microsoft.com/office/powerpoint/2010/main" val="150987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B84CB-6BAE-4004-A626-3CBB9951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HRMS allow for the detection of mass accurate enough to several decimal places, compared to lower resolution methods (LRMS)</a:t>
            </a:r>
          </a:p>
          <a:p>
            <a:pPr lvl="1"/>
            <a:r>
              <a:rPr lang="en-US" dirty="0"/>
              <a:t>For example, 2-octanone has a molecular weight of 128.12018 vs naphthalene which has 128.06264. A LRMS reporting 128 would thus be unable to distinguish between the two</a:t>
            </a:r>
          </a:p>
          <a:p>
            <a:r>
              <a:rPr lang="en-US" dirty="0"/>
              <a:t>There are three primary types of HRMS</a:t>
            </a:r>
          </a:p>
          <a:p>
            <a:pPr lvl="1"/>
            <a:r>
              <a:rPr lang="en-US" dirty="0"/>
              <a:t>Time of flight (TOF-MS)</a:t>
            </a:r>
          </a:p>
          <a:p>
            <a:pPr lvl="1"/>
            <a:r>
              <a:rPr lang="en-US" dirty="0"/>
              <a:t>Fourier transform ion cyclotron resonance mass spectrometers (FT-ICR-MS)</a:t>
            </a:r>
          </a:p>
          <a:p>
            <a:pPr lvl="1"/>
            <a:r>
              <a:rPr lang="en-US" dirty="0"/>
              <a:t>Orbitrap-MS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BBCD4-D07A-4304-839A-C0E76748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Mass Spectrometry (HRMS)</a:t>
            </a:r>
          </a:p>
        </p:txBody>
      </p:sp>
    </p:spTree>
    <p:extLst>
      <p:ext uri="{BB962C8B-B14F-4D97-AF65-F5344CB8AC3E}">
        <p14:creationId xmlns:p14="http://schemas.microsoft.com/office/powerpoint/2010/main" val="34018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BCB953-F14C-4705-8052-18E54C66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486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TOF-MS uses a time measurement to calculate an ion’s </a:t>
            </a:r>
            <a:r>
              <a:rPr lang="en-US" i="1" dirty="0"/>
              <a:t>m/z</a:t>
            </a:r>
            <a:r>
              <a:rPr lang="en-US" dirty="0"/>
              <a:t>. </a:t>
            </a:r>
          </a:p>
          <a:p>
            <a:r>
              <a:rPr lang="en-US" dirty="0"/>
              <a:t>Conceptually, the TOF separates ions based on their velocity and are excited at the same time</a:t>
            </a:r>
          </a:p>
          <a:p>
            <a:r>
              <a:rPr lang="en-US" dirty="0"/>
              <a:t>Ions with lower </a:t>
            </a:r>
            <a:r>
              <a:rPr lang="en-US" i="1" dirty="0"/>
              <a:t>m/z</a:t>
            </a:r>
            <a:r>
              <a:rPr lang="en-US" dirty="0"/>
              <a:t> charges are faster and vice versa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DC3AF-BB10-4BF2-B2AE-C6F1A4B0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flight (TOF-MS)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2B986-8DE7-40E3-A0F6-08D1E7E4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066800"/>
            <a:ext cx="3429000" cy="54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C4356-A5FA-4ADA-8927-DEB0AE74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600203"/>
            <a:ext cx="6096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Unlike TOF, FT-ICR-MS uses a magnetic field to determine the </a:t>
            </a:r>
            <a:r>
              <a:rPr lang="en-US" i="1" dirty="0"/>
              <a:t>m/z</a:t>
            </a:r>
            <a:r>
              <a:rPr lang="en-US" dirty="0"/>
              <a:t> of an ion. </a:t>
            </a:r>
          </a:p>
          <a:p>
            <a:r>
              <a:rPr lang="en-US" dirty="0"/>
              <a:t>This is done using an </a:t>
            </a:r>
            <a:r>
              <a:rPr lang="en-US" i="1" dirty="0"/>
              <a:t>ion trap</a:t>
            </a:r>
            <a:r>
              <a:rPr lang="en-US" dirty="0"/>
              <a:t>, captures charged particles. For FT-ICR-MS, a </a:t>
            </a:r>
            <a:r>
              <a:rPr lang="en-US" i="1" dirty="0"/>
              <a:t>Penning Trap</a:t>
            </a:r>
            <a:r>
              <a:rPr lang="en-US" dirty="0"/>
              <a:t> is typically used. This trap confines the charged particles which, when moving in a constant magnetic field, will exhibit cyclotron (angular) frequency</a:t>
            </a:r>
          </a:p>
          <a:p>
            <a:pPr lvl="1"/>
            <a:r>
              <a:rPr lang="en-US" dirty="0"/>
              <a:t>This frequency (</a:t>
            </a:r>
            <a:r>
              <a:rPr lang="en-US" dirty="0" err="1"/>
              <a:t>w</a:t>
            </a:r>
            <a:r>
              <a:rPr lang="en-US" baseline="-25000" dirty="0" err="1"/>
              <a:t>c</a:t>
            </a:r>
            <a:r>
              <a:rPr lang="en-US" dirty="0"/>
              <a:t>)is a function of the magnetic field (B) and charge-to-mass ratio (q/m) </a:t>
            </a:r>
            <a:r>
              <a:rPr lang="en-US" sz="2100" dirty="0">
                <a:solidFill>
                  <a:srgbClr val="FF0000"/>
                </a:solidFill>
              </a:rPr>
              <a:t>[note difference in convention here]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4B7ADB-5596-4C4F-A9A7-8E3BF318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ion cyclotron resonance mass spectrometers (FT-ICR-MS)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://www.bumc.bu.edu/ftms/files/Images/ESI_FTMS_Sketch.jpg">
            <a:extLst>
              <a:ext uri="{FF2B5EF4-FFF2-40B4-BE49-F238E27FC236}">
                <a16:creationId xmlns:a16="http://schemas.microsoft.com/office/drawing/2014/main" id="{69C2DDBD-0EE6-4629-8016-DD99A1CCF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8303"/>
            <a:ext cx="5208809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bumc.bu.edu/ftms/files/Images/cyclotroneqn1.jpg">
            <a:extLst>
              <a:ext uri="{FF2B5EF4-FFF2-40B4-BE49-F238E27FC236}">
                <a16:creationId xmlns:a16="http://schemas.microsoft.com/office/drawing/2014/main" id="{762CC6A3-96E5-43A5-B4DB-131BD54B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772150"/>
            <a:ext cx="12192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DCE1D4-9FD7-478F-9480-05134A45B15E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/>
              <a:t>https://www.bumc.bu.edu/ftms/modern-instrumental-biochemistry/ftms-introduction/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130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68A026-2E96-4D5F-A5FA-CE5A54C1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514597"/>
          </a:xfrm>
        </p:spPr>
        <p:txBody>
          <a:bodyPr/>
          <a:lstStyle/>
          <a:p>
            <a:r>
              <a:rPr lang="en-US" dirty="0"/>
              <a:t>After the ions are trapped in the cyclotron, they are excited into a circular orbit</a:t>
            </a:r>
          </a:p>
          <a:p>
            <a:r>
              <a:rPr lang="en-US" dirty="0"/>
              <a:t>Within this orbit, they will oscillate at the ion’s resonant frequency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7556F3-2726-4272-BDEA-291C9CBB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FT-ICR-MS Oscillation</a:t>
            </a:r>
          </a:p>
        </p:txBody>
      </p:sp>
      <p:pic>
        <p:nvPicPr>
          <p:cNvPr id="6146" name="Picture 2" descr="http://www.bumc.bu.edu/ftms/files/Images/CyclotronResonance.jpg">
            <a:extLst>
              <a:ext uri="{FF2B5EF4-FFF2-40B4-BE49-F238E27FC236}">
                <a16:creationId xmlns:a16="http://schemas.microsoft.com/office/drawing/2014/main" id="{9BE5D3FB-D4B2-4D87-B445-E5E5F0901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76600"/>
            <a:ext cx="6191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FD22B3-38C4-459B-AA06-302B12FE9A9D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https://www.bumc.bu.edu/ftms/modern-instrumental-biochemistry/ftms-introduction/</a:t>
            </a:r>
          </a:p>
        </p:txBody>
      </p:sp>
    </p:spTree>
    <p:extLst>
      <p:ext uri="{BB962C8B-B14F-4D97-AF65-F5344CB8AC3E}">
        <p14:creationId xmlns:p14="http://schemas.microsoft.com/office/powerpoint/2010/main" val="68755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517FA4-1AD7-42B4-8B8A-28183D9D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172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expect to find many (all) ions in some known mass range, however. </a:t>
            </a:r>
          </a:p>
          <a:p>
            <a:r>
              <a:rPr lang="en-US" dirty="0"/>
              <a:t>To do this, we will need to sweep through all expected frequencies to excite the ions respectively.</a:t>
            </a:r>
          </a:p>
          <a:p>
            <a:r>
              <a:rPr lang="en-US" dirty="0"/>
              <a:t>This creates a periodic (time) function that can then be transformed into a spectrum (frequency) using a Fourier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E1C148-A687-4FEB-9A72-622DF7E1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FT-ICR-MS Frequency</a:t>
            </a:r>
          </a:p>
        </p:txBody>
      </p:sp>
      <p:pic>
        <p:nvPicPr>
          <p:cNvPr id="7170" name="Picture 2" descr="http://www.bumc.bu.edu/ftms/files/Images/SweptFreq.jpg">
            <a:extLst>
              <a:ext uri="{FF2B5EF4-FFF2-40B4-BE49-F238E27FC236}">
                <a16:creationId xmlns:a16="http://schemas.microsoft.com/office/drawing/2014/main" id="{4314412B-AD73-4831-A889-94008D6F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00203"/>
            <a:ext cx="49911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8CF226-0567-4552-865E-A405A9D3821E}"/>
              </a:ext>
            </a:extLst>
          </p:cNvPr>
          <p:cNvSpPr/>
          <p:nvPr/>
        </p:nvSpPr>
        <p:spPr>
          <a:xfrm>
            <a:off x="7200900" y="6629400"/>
            <a:ext cx="49911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https://www.bumc.bu.edu/ftms/modern-instrumental-biochemistry/ftms-introduction/</a:t>
            </a:r>
          </a:p>
        </p:txBody>
      </p:sp>
    </p:spTree>
    <p:extLst>
      <p:ext uri="{BB962C8B-B14F-4D97-AF65-F5344CB8AC3E}">
        <p14:creationId xmlns:p14="http://schemas.microsoft.com/office/powerpoint/2010/main" val="696961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19258</TotalTime>
  <Words>751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Mass Spectrum and Fourier Transform</vt:lpstr>
      <vt:lpstr>Learning Objectives</vt:lpstr>
      <vt:lpstr>Mass Spectrum</vt:lpstr>
      <vt:lpstr>Matrix-assisted laser desorption/ionization (MALDI)</vt:lpstr>
      <vt:lpstr>High Resolution Mass Spectrometry (HRMS)</vt:lpstr>
      <vt:lpstr>Time of flight (TOF-MS) </vt:lpstr>
      <vt:lpstr>Fourier transform ion cyclotron resonance mass spectrometers (FT-ICR-MS) </vt:lpstr>
      <vt:lpstr>FT-ICR-MS Oscillation</vt:lpstr>
      <vt:lpstr>FT-ICR-MS Frequency</vt:lpstr>
      <vt:lpstr>Fourier Transform</vt:lpstr>
      <vt:lpstr>Orbitrap</vt:lpstr>
      <vt:lpstr>Advantages/Disadvantages of different MS methods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799</cp:revision>
  <dcterms:created xsi:type="dcterms:W3CDTF">2011-09-26T19:06:25Z</dcterms:created>
  <dcterms:modified xsi:type="dcterms:W3CDTF">2020-04-08T14:12:35Z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