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329" r:id="rId2"/>
    <p:sldId id="451" r:id="rId3"/>
    <p:sldId id="429" r:id="rId4"/>
    <p:sldId id="430" r:id="rId5"/>
    <p:sldId id="431" r:id="rId6"/>
    <p:sldId id="432" r:id="rId7"/>
    <p:sldId id="437" r:id="rId8"/>
    <p:sldId id="434" r:id="rId9"/>
    <p:sldId id="436" r:id="rId10"/>
    <p:sldId id="440" r:id="rId11"/>
    <p:sldId id="438" r:id="rId12"/>
    <p:sldId id="439" r:id="rId13"/>
    <p:sldId id="441" r:id="rId14"/>
    <p:sldId id="442" r:id="rId15"/>
    <p:sldId id="443" r:id="rId16"/>
    <p:sldId id="445" r:id="rId17"/>
    <p:sldId id="446" r:id="rId18"/>
    <p:sldId id="447" r:id="rId19"/>
    <p:sldId id="448" r:id="rId20"/>
    <p:sldId id="449"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33"/>
    <a:srgbClr val="DDDED0"/>
    <a:srgbClr val="F0F1EC"/>
    <a:srgbClr val="006E85"/>
    <a:srgbClr val="B42C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99568" autoAdjust="0"/>
  </p:normalViewPr>
  <p:slideViewPr>
    <p:cSldViewPr>
      <p:cViewPr varScale="1">
        <p:scale>
          <a:sx n="76" d="100"/>
          <a:sy n="76" d="100"/>
        </p:scale>
        <p:origin x="77" y="29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26277F-4BD7-4698-8EC5-1A2DA59272E2}" type="datetimeFigureOut">
              <a:rPr lang="en-US" smtClean="0"/>
              <a:pPr/>
              <a:t>3/16/2020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E3D94E-93C9-49E9-9D64-0F8910EE7CCF}" type="slidenum">
              <a:rPr lang="en-US" smtClean="0"/>
              <a:pPr/>
              <a:t>‹#›</a:t>
            </a:fld>
            <a:endParaRPr lang="en-US" dirty="0"/>
          </a:p>
        </p:txBody>
      </p:sp>
    </p:spTree>
    <p:extLst>
      <p:ext uri="{BB962C8B-B14F-4D97-AF65-F5344CB8AC3E}">
        <p14:creationId xmlns:p14="http://schemas.microsoft.com/office/powerpoint/2010/main" val="16273327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67DBD9-0AAF-41A9-A936-39DF943E8DBC}" type="datetimeFigureOut">
              <a:rPr lang="en-US" smtClean="0"/>
              <a:pPr/>
              <a:t>3/16/2020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B3A625-8E21-4788-91C9-CDCF6225C2C0}" type="slidenum">
              <a:rPr lang="en-US" smtClean="0"/>
              <a:pPr/>
              <a:t>‹#›</a:t>
            </a:fld>
            <a:endParaRPr lang="en-US" dirty="0"/>
          </a:p>
        </p:txBody>
      </p:sp>
    </p:spTree>
    <p:extLst>
      <p:ext uri="{BB962C8B-B14F-4D97-AF65-F5344CB8AC3E}">
        <p14:creationId xmlns:p14="http://schemas.microsoft.com/office/powerpoint/2010/main" val="39325372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1</a:t>
            </a:fld>
            <a:endParaRPr lang="en-US" dirty="0"/>
          </a:p>
        </p:txBody>
      </p:sp>
    </p:spTree>
    <p:extLst>
      <p:ext uri="{BB962C8B-B14F-4D97-AF65-F5344CB8AC3E}">
        <p14:creationId xmlns:p14="http://schemas.microsoft.com/office/powerpoint/2010/main" val="3823869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11</a:t>
            </a:fld>
            <a:endParaRPr lang="en-US" dirty="0"/>
          </a:p>
        </p:txBody>
      </p:sp>
    </p:spTree>
    <p:extLst>
      <p:ext uri="{BB962C8B-B14F-4D97-AF65-F5344CB8AC3E}">
        <p14:creationId xmlns:p14="http://schemas.microsoft.com/office/powerpoint/2010/main" val="1306260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12</a:t>
            </a:fld>
            <a:endParaRPr lang="en-US" dirty="0"/>
          </a:p>
        </p:txBody>
      </p:sp>
    </p:spTree>
    <p:extLst>
      <p:ext uri="{BB962C8B-B14F-4D97-AF65-F5344CB8AC3E}">
        <p14:creationId xmlns:p14="http://schemas.microsoft.com/office/powerpoint/2010/main" val="792435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13</a:t>
            </a:fld>
            <a:endParaRPr lang="en-US" dirty="0"/>
          </a:p>
        </p:txBody>
      </p:sp>
    </p:spTree>
    <p:extLst>
      <p:ext uri="{BB962C8B-B14F-4D97-AF65-F5344CB8AC3E}">
        <p14:creationId xmlns:p14="http://schemas.microsoft.com/office/powerpoint/2010/main" val="1921379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14</a:t>
            </a:fld>
            <a:endParaRPr lang="en-US" dirty="0"/>
          </a:p>
        </p:txBody>
      </p:sp>
    </p:spTree>
    <p:extLst>
      <p:ext uri="{BB962C8B-B14F-4D97-AF65-F5344CB8AC3E}">
        <p14:creationId xmlns:p14="http://schemas.microsoft.com/office/powerpoint/2010/main" val="3916556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15</a:t>
            </a:fld>
            <a:endParaRPr lang="en-US" dirty="0"/>
          </a:p>
        </p:txBody>
      </p:sp>
    </p:spTree>
    <p:extLst>
      <p:ext uri="{BB962C8B-B14F-4D97-AF65-F5344CB8AC3E}">
        <p14:creationId xmlns:p14="http://schemas.microsoft.com/office/powerpoint/2010/main" val="2370053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16</a:t>
            </a:fld>
            <a:endParaRPr lang="en-US" dirty="0"/>
          </a:p>
        </p:txBody>
      </p:sp>
    </p:spTree>
    <p:extLst>
      <p:ext uri="{BB962C8B-B14F-4D97-AF65-F5344CB8AC3E}">
        <p14:creationId xmlns:p14="http://schemas.microsoft.com/office/powerpoint/2010/main" val="2029100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17</a:t>
            </a:fld>
            <a:endParaRPr lang="en-US" dirty="0"/>
          </a:p>
        </p:txBody>
      </p:sp>
    </p:spTree>
    <p:extLst>
      <p:ext uri="{BB962C8B-B14F-4D97-AF65-F5344CB8AC3E}">
        <p14:creationId xmlns:p14="http://schemas.microsoft.com/office/powerpoint/2010/main" val="721885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18</a:t>
            </a:fld>
            <a:endParaRPr lang="en-US" dirty="0"/>
          </a:p>
        </p:txBody>
      </p:sp>
    </p:spTree>
    <p:extLst>
      <p:ext uri="{BB962C8B-B14F-4D97-AF65-F5344CB8AC3E}">
        <p14:creationId xmlns:p14="http://schemas.microsoft.com/office/powerpoint/2010/main" val="1167679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19</a:t>
            </a:fld>
            <a:endParaRPr lang="en-US" dirty="0"/>
          </a:p>
        </p:txBody>
      </p:sp>
    </p:spTree>
    <p:extLst>
      <p:ext uri="{BB962C8B-B14F-4D97-AF65-F5344CB8AC3E}">
        <p14:creationId xmlns:p14="http://schemas.microsoft.com/office/powerpoint/2010/main" val="256625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20</a:t>
            </a:fld>
            <a:endParaRPr lang="en-US" dirty="0"/>
          </a:p>
        </p:txBody>
      </p:sp>
    </p:spTree>
    <p:extLst>
      <p:ext uri="{BB962C8B-B14F-4D97-AF65-F5344CB8AC3E}">
        <p14:creationId xmlns:p14="http://schemas.microsoft.com/office/powerpoint/2010/main" val="3603229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3</a:t>
            </a:fld>
            <a:endParaRPr lang="en-US" dirty="0"/>
          </a:p>
        </p:txBody>
      </p:sp>
    </p:spTree>
    <p:extLst>
      <p:ext uri="{BB962C8B-B14F-4D97-AF65-F5344CB8AC3E}">
        <p14:creationId xmlns:p14="http://schemas.microsoft.com/office/powerpoint/2010/main" val="1370214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4</a:t>
            </a:fld>
            <a:endParaRPr lang="en-US" dirty="0"/>
          </a:p>
        </p:txBody>
      </p:sp>
    </p:spTree>
    <p:extLst>
      <p:ext uri="{BB962C8B-B14F-4D97-AF65-F5344CB8AC3E}">
        <p14:creationId xmlns:p14="http://schemas.microsoft.com/office/powerpoint/2010/main" val="1525202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5</a:t>
            </a:fld>
            <a:endParaRPr lang="en-US" dirty="0"/>
          </a:p>
        </p:txBody>
      </p:sp>
    </p:spTree>
    <p:extLst>
      <p:ext uri="{BB962C8B-B14F-4D97-AF65-F5344CB8AC3E}">
        <p14:creationId xmlns:p14="http://schemas.microsoft.com/office/powerpoint/2010/main" val="1511806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6</a:t>
            </a:fld>
            <a:endParaRPr lang="en-US" dirty="0"/>
          </a:p>
        </p:txBody>
      </p:sp>
    </p:spTree>
    <p:extLst>
      <p:ext uri="{BB962C8B-B14F-4D97-AF65-F5344CB8AC3E}">
        <p14:creationId xmlns:p14="http://schemas.microsoft.com/office/powerpoint/2010/main" val="874068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7</a:t>
            </a:fld>
            <a:endParaRPr lang="en-US" dirty="0"/>
          </a:p>
        </p:txBody>
      </p:sp>
    </p:spTree>
    <p:extLst>
      <p:ext uri="{BB962C8B-B14F-4D97-AF65-F5344CB8AC3E}">
        <p14:creationId xmlns:p14="http://schemas.microsoft.com/office/powerpoint/2010/main" val="29327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8</a:t>
            </a:fld>
            <a:endParaRPr lang="en-US" dirty="0"/>
          </a:p>
        </p:txBody>
      </p:sp>
    </p:spTree>
    <p:extLst>
      <p:ext uri="{BB962C8B-B14F-4D97-AF65-F5344CB8AC3E}">
        <p14:creationId xmlns:p14="http://schemas.microsoft.com/office/powerpoint/2010/main" val="1639064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9</a:t>
            </a:fld>
            <a:endParaRPr lang="en-US" dirty="0"/>
          </a:p>
        </p:txBody>
      </p:sp>
    </p:spTree>
    <p:extLst>
      <p:ext uri="{BB962C8B-B14F-4D97-AF65-F5344CB8AC3E}">
        <p14:creationId xmlns:p14="http://schemas.microsoft.com/office/powerpoint/2010/main" val="1910572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B3A625-8E21-4788-91C9-CDCF6225C2C0}" type="slidenum">
              <a:rPr lang="en-US" smtClean="0"/>
              <a:pPr/>
              <a:t>10</a:t>
            </a:fld>
            <a:endParaRPr lang="en-US" dirty="0"/>
          </a:p>
        </p:txBody>
      </p:sp>
    </p:spTree>
    <p:extLst>
      <p:ext uri="{BB962C8B-B14F-4D97-AF65-F5344CB8AC3E}">
        <p14:creationId xmlns:p14="http://schemas.microsoft.com/office/powerpoint/2010/main" val="2592640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a:prstGeom prst="rect">
            <a:avLst/>
          </a:prstGeom>
        </p:spPr>
        <p:txBody>
          <a:bodyPr/>
          <a:lstStyle>
            <a:lvl1pPr>
              <a:defRPr sz="2800"/>
            </a:lvl1pPr>
          </a:lstStyle>
          <a:p>
            <a:r>
              <a:rPr lang="en-US" dirty="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3"/>
            <a:ext cx="10972800" cy="4525963"/>
          </a:xfrm>
          <a:prstGeom prst="rect">
            <a:avLst/>
          </a:prstGeo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a:xfrm>
            <a:off x="609600" y="228600"/>
            <a:ext cx="10972800" cy="1143000"/>
          </a:xfrm>
          <a:prstGeom prst="rect">
            <a:avLst/>
          </a:prstGeom>
        </p:spPr>
        <p:txBody>
          <a:bodyPr/>
          <a:lstStyle>
            <a:lvl1pPr algn="r">
              <a:defRPr sz="3600"/>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3600" b="1"/>
            </a:lvl1pPr>
          </a:lstStyle>
          <a:p>
            <a:r>
              <a:rPr lang="en-US" dirty="0"/>
              <a:t>Click to edit Master title style</a:t>
            </a:r>
          </a:p>
        </p:txBody>
      </p:sp>
      <p:sp>
        <p:nvSpPr>
          <p:cNvPr id="3" name="Content Placeholder 2"/>
          <p:cNvSpPr>
            <a:spLocks noGrp="1"/>
          </p:cNvSpPr>
          <p:nvPr>
            <p:ph sz="half" idx="1"/>
          </p:nvPr>
        </p:nvSpPr>
        <p:spPr>
          <a:xfrm>
            <a:off x="609600" y="1600203"/>
            <a:ext cx="5384800" cy="4525963"/>
          </a:xfrm>
          <a:prstGeom prst="rect">
            <a:avLst/>
          </a:prstGeo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a:prstGeom prst="rect">
            <a:avLst/>
          </a:prstGeo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b="1"/>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a:prstGeom prst="rect">
            <a:avLst/>
          </a:prstGeom>
        </p:spPr>
        <p:txBody>
          <a:bodyPr/>
          <a:lstStyle>
            <a:lvl1pPr algn="r">
              <a:defRPr sz="3600" b="0"/>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670177" y="1371600"/>
            <a:ext cx="6754283" cy="335597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userDrawn="1"/>
        </p:nvCxnSpPr>
        <p:spPr>
          <a:xfrm>
            <a:off x="315376" y="836520"/>
            <a:ext cx="11673424" cy="3271"/>
          </a:xfrm>
          <a:prstGeom prst="line">
            <a:avLst/>
          </a:prstGeom>
          <a:ln w="25400">
            <a:solidFill>
              <a:srgbClr val="000033"/>
            </a:solidFill>
          </a:ln>
          <a:effectLst>
            <a:outerShdw blurRad="50800" dist="76200" dir="2700000" algn="tl"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5EEB66-86C3-41D6-A023-35936A4D1F9E}"/>
              </a:ext>
            </a:extLst>
          </p:cNvPr>
          <p:cNvSpPr>
            <a:spLocks noGrp="1"/>
          </p:cNvSpPr>
          <p:nvPr>
            <p:ph type="ctrTitle"/>
          </p:nvPr>
        </p:nvSpPr>
        <p:spPr/>
        <p:txBody>
          <a:bodyPr/>
          <a:lstStyle/>
          <a:p>
            <a:r>
              <a:rPr lang="en-US" sz="6600" dirty="0"/>
              <a:t>Multiple Sequence Alignment</a:t>
            </a:r>
          </a:p>
        </p:txBody>
      </p:sp>
    </p:spTree>
    <p:extLst>
      <p:ext uri="{BB962C8B-B14F-4D97-AF65-F5344CB8AC3E}">
        <p14:creationId xmlns:p14="http://schemas.microsoft.com/office/powerpoint/2010/main" val="314702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263A7A-F5E6-47E5-9259-D712B8666C89}"/>
              </a:ext>
            </a:extLst>
          </p:cNvPr>
          <p:cNvSpPr>
            <a:spLocks noGrp="1"/>
          </p:cNvSpPr>
          <p:nvPr>
            <p:ph idx="1"/>
          </p:nvPr>
        </p:nvSpPr>
        <p:spPr>
          <a:xfrm>
            <a:off x="609600" y="1600203"/>
            <a:ext cx="5334000" cy="4525963"/>
          </a:xfrm>
        </p:spPr>
        <p:txBody>
          <a:bodyPr/>
          <a:lstStyle/>
          <a:p>
            <a:pPr marL="914400" lvl="1" indent="-514350">
              <a:buFont typeface="+mj-lt"/>
              <a:buAutoNum type="arabicPeriod"/>
            </a:pPr>
            <a:r>
              <a:rPr lang="en-US" dirty="0"/>
              <a:t>Align first 2 sequences using standard pairwise alignment (e.g. Smith-Waterman) </a:t>
            </a:r>
          </a:p>
          <a:p>
            <a:pPr marL="914400" lvl="1" indent="-514350">
              <a:buFont typeface="+mj-lt"/>
              <a:buAutoNum type="arabicPeriod"/>
            </a:pPr>
            <a:r>
              <a:rPr lang="en-US" dirty="0"/>
              <a:t>Align 3</a:t>
            </a:r>
            <a:r>
              <a:rPr lang="en-US" baseline="30000" dirty="0"/>
              <a:t>rd</a:t>
            </a:r>
            <a:r>
              <a:rPr lang="en-US" dirty="0"/>
              <a:t> sequence to this existing alignment</a:t>
            </a:r>
          </a:p>
        </p:txBody>
      </p:sp>
      <p:sp>
        <p:nvSpPr>
          <p:cNvPr id="3" name="Title 2">
            <a:extLst>
              <a:ext uri="{FF2B5EF4-FFF2-40B4-BE49-F238E27FC236}">
                <a16:creationId xmlns:a16="http://schemas.microsoft.com/office/drawing/2014/main" id="{67D60D24-7823-4E95-91BD-48780B1D3855}"/>
              </a:ext>
            </a:extLst>
          </p:cNvPr>
          <p:cNvSpPr>
            <a:spLocks noGrp="1"/>
          </p:cNvSpPr>
          <p:nvPr>
            <p:ph type="title"/>
          </p:nvPr>
        </p:nvSpPr>
        <p:spPr/>
        <p:txBody>
          <a:bodyPr/>
          <a:lstStyle/>
          <a:p>
            <a:r>
              <a:rPr lang="en-US" dirty="0"/>
              <a:t>Progressive Alignments</a:t>
            </a:r>
          </a:p>
        </p:txBody>
      </p:sp>
      <p:sp>
        <p:nvSpPr>
          <p:cNvPr id="8" name="TextBox 7">
            <a:extLst>
              <a:ext uri="{FF2B5EF4-FFF2-40B4-BE49-F238E27FC236}">
                <a16:creationId xmlns:a16="http://schemas.microsoft.com/office/drawing/2014/main" id="{E5D781B2-B2AA-44D0-AE59-7EB48E909FFB}"/>
              </a:ext>
            </a:extLst>
          </p:cNvPr>
          <p:cNvSpPr txBox="1"/>
          <p:nvPr/>
        </p:nvSpPr>
        <p:spPr>
          <a:xfrm>
            <a:off x="7162800" y="1600203"/>
            <a:ext cx="1600200"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TACTTAG</a:t>
            </a:r>
          </a:p>
          <a:p>
            <a:r>
              <a:rPr lang="en-US" dirty="0">
                <a:latin typeface="Courier New" panose="02070309020205020404" pitchFamily="49" charset="0"/>
                <a:cs typeface="Courier New" panose="02070309020205020404" pitchFamily="49" charset="0"/>
              </a:rPr>
              <a:t>CTATTTAA</a:t>
            </a:r>
          </a:p>
          <a:p>
            <a:r>
              <a:rPr lang="en-US" b="1" dirty="0">
                <a:latin typeface="Courier New" panose="02070309020205020404" pitchFamily="49" charset="0"/>
                <a:cs typeface="Courier New" panose="02070309020205020404" pitchFamily="49" charset="0"/>
              </a:rPr>
              <a:t>TTATTAAG</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TTATTTAG</a:t>
            </a:r>
          </a:p>
          <a:p>
            <a:r>
              <a:rPr lang="en-US" dirty="0">
                <a:latin typeface="Courier New" panose="02070309020205020404" pitchFamily="49" charset="0"/>
                <a:cs typeface="Courier New" panose="02070309020205020404" pitchFamily="49" charset="0"/>
              </a:rPr>
              <a:t>TTACTTAA</a:t>
            </a:r>
          </a:p>
        </p:txBody>
      </p:sp>
      <p:sp>
        <p:nvSpPr>
          <p:cNvPr id="9" name="TextBox 8">
            <a:extLst>
              <a:ext uri="{FF2B5EF4-FFF2-40B4-BE49-F238E27FC236}">
                <a16:creationId xmlns:a16="http://schemas.microsoft.com/office/drawing/2014/main" id="{9D6EDB26-391A-4209-9B8C-5FA106733B10}"/>
              </a:ext>
            </a:extLst>
          </p:cNvPr>
          <p:cNvSpPr txBox="1"/>
          <p:nvPr/>
        </p:nvSpPr>
        <p:spPr>
          <a:xfrm>
            <a:off x="9258300" y="1600203"/>
            <a:ext cx="1600200" cy="92333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TACTTA</a:t>
            </a:r>
          </a:p>
          <a:p>
            <a:r>
              <a:rPr lang="en-US" dirty="0">
                <a:latin typeface="Courier New" panose="02070309020205020404" pitchFamily="49" charset="0"/>
                <a:cs typeface="Courier New" panose="02070309020205020404" pitchFamily="49" charset="0"/>
              </a:rPr>
              <a:t>TATTTA</a:t>
            </a:r>
          </a:p>
          <a:p>
            <a:r>
              <a:rPr lang="en-US" dirty="0">
                <a:latin typeface="Courier New" panose="02070309020205020404" pitchFamily="49" charset="0"/>
                <a:cs typeface="Courier New" panose="02070309020205020404" pitchFamily="49" charset="0"/>
              </a:rPr>
              <a:t>TA-TTA</a:t>
            </a:r>
          </a:p>
        </p:txBody>
      </p:sp>
      <p:cxnSp>
        <p:nvCxnSpPr>
          <p:cNvPr id="6" name="Straight Arrow Connector 5">
            <a:extLst>
              <a:ext uri="{FF2B5EF4-FFF2-40B4-BE49-F238E27FC236}">
                <a16:creationId xmlns:a16="http://schemas.microsoft.com/office/drawing/2014/main" id="{488C7DF6-454D-4F57-8241-080B24C33A3B}"/>
              </a:ext>
            </a:extLst>
          </p:cNvPr>
          <p:cNvCxnSpPr>
            <a:cxnSpLocks/>
          </p:cNvCxnSpPr>
          <p:nvPr/>
        </p:nvCxnSpPr>
        <p:spPr>
          <a:xfrm>
            <a:off x="8566597" y="2246534"/>
            <a:ext cx="691703" cy="0"/>
          </a:xfrm>
          <a:prstGeom prst="straightConnector1">
            <a:avLst/>
          </a:prstGeom>
          <a:ln w="635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6278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263A7A-F5E6-47E5-9259-D712B8666C89}"/>
              </a:ext>
            </a:extLst>
          </p:cNvPr>
          <p:cNvSpPr>
            <a:spLocks noGrp="1"/>
          </p:cNvSpPr>
          <p:nvPr>
            <p:ph idx="1"/>
          </p:nvPr>
        </p:nvSpPr>
        <p:spPr>
          <a:xfrm>
            <a:off x="609600" y="1600203"/>
            <a:ext cx="5334000" cy="4525963"/>
          </a:xfrm>
        </p:spPr>
        <p:txBody>
          <a:bodyPr/>
          <a:lstStyle/>
          <a:p>
            <a:pPr marL="914400" lvl="1" indent="-514350">
              <a:buFont typeface="+mj-lt"/>
              <a:buAutoNum type="arabicPeriod"/>
            </a:pPr>
            <a:r>
              <a:rPr lang="en-US" dirty="0"/>
              <a:t>Align first 2 sequences using standard pairwise alignment (e.g. Smith-Waterman) </a:t>
            </a:r>
          </a:p>
          <a:p>
            <a:pPr marL="914400" lvl="1" indent="-514350">
              <a:buFont typeface="+mj-lt"/>
              <a:buAutoNum type="arabicPeriod"/>
            </a:pPr>
            <a:r>
              <a:rPr lang="en-US" dirty="0"/>
              <a:t>Align 3</a:t>
            </a:r>
            <a:r>
              <a:rPr lang="en-US" baseline="30000" dirty="0"/>
              <a:t>rd</a:t>
            </a:r>
            <a:r>
              <a:rPr lang="en-US" dirty="0"/>
              <a:t> sequence to this existing alignment</a:t>
            </a:r>
          </a:p>
          <a:p>
            <a:pPr marL="914400" lvl="1" indent="-514350">
              <a:buFont typeface="+mj-lt"/>
              <a:buAutoNum type="arabicPeriod"/>
            </a:pPr>
            <a:r>
              <a:rPr lang="en-US" dirty="0"/>
              <a:t>Repeat until all sequences are aligned in this manner</a:t>
            </a:r>
          </a:p>
        </p:txBody>
      </p:sp>
      <p:sp>
        <p:nvSpPr>
          <p:cNvPr id="3" name="Title 2">
            <a:extLst>
              <a:ext uri="{FF2B5EF4-FFF2-40B4-BE49-F238E27FC236}">
                <a16:creationId xmlns:a16="http://schemas.microsoft.com/office/drawing/2014/main" id="{67D60D24-7823-4E95-91BD-48780B1D3855}"/>
              </a:ext>
            </a:extLst>
          </p:cNvPr>
          <p:cNvSpPr>
            <a:spLocks noGrp="1"/>
          </p:cNvSpPr>
          <p:nvPr>
            <p:ph type="title"/>
          </p:nvPr>
        </p:nvSpPr>
        <p:spPr/>
        <p:txBody>
          <a:bodyPr/>
          <a:lstStyle/>
          <a:p>
            <a:r>
              <a:rPr lang="en-US" dirty="0"/>
              <a:t>Progressive Alignments</a:t>
            </a:r>
          </a:p>
        </p:txBody>
      </p:sp>
      <p:cxnSp>
        <p:nvCxnSpPr>
          <p:cNvPr id="6" name="Straight Arrow Connector 5">
            <a:extLst>
              <a:ext uri="{FF2B5EF4-FFF2-40B4-BE49-F238E27FC236}">
                <a16:creationId xmlns:a16="http://schemas.microsoft.com/office/drawing/2014/main" id="{1DB9A2C3-EE2A-422C-97BC-9A58CE1D945A}"/>
              </a:ext>
            </a:extLst>
          </p:cNvPr>
          <p:cNvCxnSpPr>
            <a:cxnSpLocks/>
          </p:cNvCxnSpPr>
          <p:nvPr/>
        </p:nvCxnSpPr>
        <p:spPr>
          <a:xfrm>
            <a:off x="8566597" y="2246534"/>
            <a:ext cx="691703" cy="0"/>
          </a:xfrm>
          <a:prstGeom prst="straightConnector1">
            <a:avLst/>
          </a:prstGeom>
          <a:ln w="63500">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E5D781B2-B2AA-44D0-AE59-7EB48E909FFB}"/>
              </a:ext>
            </a:extLst>
          </p:cNvPr>
          <p:cNvSpPr txBox="1"/>
          <p:nvPr/>
        </p:nvSpPr>
        <p:spPr>
          <a:xfrm>
            <a:off x="7162800" y="1600203"/>
            <a:ext cx="1600200"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TACTTAG</a:t>
            </a:r>
          </a:p>
          <a:p>
            <a:r>
              <a:rPr lang="en-US" dirty="0">
                <a:latin typeface="Courier New" panose="02070309020205020404" pitchFamily="49" charset="0"/>
                <a:cs typeface="Courier New" panose="02070309020205020404" pitchFamily="49" charset="0"/>
              </a:rPr>
              <a:t>CTATTTAA</a:t>
            </a:r>
          </a:p>
          <a:p>
            <a:r>
              <a:rPr lang="en-US" dirty="0">
                <a:latin typeface="Courier New" panose="02070309020205020404" pitchFamily="49" charset="0"/>
                <a:cs typeface="Courier New" panose="02070309020205020404" pitchFamily="49" charset="0"/>
              </a:rPr>
              <a:t>TTATTAAG </a:t>
            </a:r>
          </a:p>
          <a:p>
            <a:r>
              <a:rPr lang="en-US" b="1" dirty="0">
                <a:latin typeface="Courier New" panose="02070309020205020404" pitchFamily="49" charset="0"/>
                <a:cs typeface="Courier New" panose="02070309020205020404" pitchFamily="49" charset="0"/>
              </a:rPr>
              <a:t>TTATTTAG</a:t>
            </a:r>
          </a:p>
          <a:p>
            <a:r>
              <a:rPr lang="en-US" dirty="0">
                <a:latin typeface="Courier New" panose="02070309020205020404" pitchFamily="49" charset="0"/>
                <a:cs typeface="Courier New" panose="02070309020205020404" pitchFamily="49" charset="0"/>
              </a:rPr>
              <a:t>TTACTTAA</a:t>
            </a:r>
          </a:p>
        </p:txBody>
      </p:sp>
      <p:sp>
        <p:nvSpPr>
          <p:cNvPr id="9" name="TextBox 8">
            <a:extLst>
              <a:ext uri="{FF2B5EF4-FFF2-40B4-BE49-F238E27FC236}">
                <a16:creationId xmlns:a16="http://schemas.microsoft.com/office/drawing/2014/main" id="{9D6EDB26-391A-4209-9B8C-5FA106733B10}"/>
              </a:ext>
            </a:extLst>
          </p:cNvPr>
          <p:cNvSpPr txBox="1"/>
          <p:nvPr/>
        </p:nvSpPr>
        <p:spPr>
          <a:xfrm>
            <a:off x="9258300" y="1600203"/>
            <a:ext cx="1600200" cy="120032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TACTTA</a:t>
            </a:r>
          </a:p>
          <a:p>
            <a:r>
              <a:rPr lang="en-US" dirty="0">
                <a:latin typeface="Courier New" panose="02070309020205020404" pitchFamily="49" charset="0"/>
                <a:cs typeface="Courier New" panose="02070309020205020404" pitchFamily="49" charset="0"/>
              </a:rPr>
              <a:t>TATTTA</a:t>
            </a:r>
          </a:p>
          <a:p>
            <a:r>
              <a:rPr lang="en-US" dirty="0">
                <a:latin typeface="Courier New" panose="02070309020205020404" pitchFamily="49" charset="0"/>
                <a:cs typeface="Courier New" panose="02070309020205020404" pitchFamily="49" charset="0"/>
              </a:rPr>
              <a:t>TA-TTA</a:t>
            </a:r>
          </a:p>
          <a:p>
            <a:r>
              <a:rPr lang="en-US" dirty="0">
                <a:latin typeface="Courier New" panose="02070309020205020404" pitchFamily="49" charset="0"/>
                <a:cs typeface="Courier New" panose="02070309020205020404" pitchFamily="49" charset="0"/>
              </a:rPr>
              <a:t>TATTTA</a:t>
            </a:r>
          </a:p>
        </p:txBody>
      </p:sp>
    </p:spTree>
    <p:extLst>
      <p:ext uri="{BB962C8B-B14F-4D97-AF65-F5344CB8AC3E}">
        <p14:creationId xmlns:p14="http://schemas.microsoft.com/office/powerpoint/2010/main" val="280209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263A7A-F5E6-47E5-9259-D712B8666C89}"/>
              </a:ext>
            </a:extLst>
          </p:cNvPr>
          <p:cNvSpPr>
            <a:spLocks noGrp="1"/>
          </p:cNvSpPr>
          <p:nvPr>
            <p:ph idx="1"/>
          </p:nvPr>
        </p:nvSpPr>
        <p:spPr>
          <a:xfrm>
            <a:off x="609600" y="1600203"/>
            <a:ext cx="5334000" cy="4525963"/>
          </a:xfrm>
        </p:spPr>
        <p:txBody>
          <a:bodyPr/>
          <a:lstStyle/>
          <a:p>
            <a:pPr marL="914400" lvl="1" indent="-514350">
              <a:buFont typeface="+mj-lt"/>
              <a:buAutoNum type="arabicPeriod"/>
            </a:pPr>
            <a:r>
              <a:rPr lang="en-US" dirty="0"/>
              <a:t>Align first 2 sequences using standard pairwise alignment (e.g. Smith-Waterman) </a:t>
            </a:r>
          </a:p>
          <a:p>
            <a:pPr marL="914400" lvl="1" indent="-514350">
              <a:buFont typeface="+mj-lt"/>
              <a:buAutoNum type="arabicPeriod"/>
            </a:pPr>
            <a:r>
              <a:rPr lang="en-US" dirty="0"/>
              <a:t>Align 3</a:t>
            </a:r>
            <a:r>
              <a:rPr lang="en-US" baseline="30000" dirty="0"/>
              <a:t>rd</a:t>
            </a:r>
            <a:r>
              <a:rPr lang="en-US" dirty="0"/>
              <a:t> sequence to this existing alignment</a:t>
            </a:r>
          </a:p>
          <a:p>
            <a:pPr marL="914400" lvl="1" indent="-514350">
              <a:buFont typeface="+mj-lt"/>
              <a:buAutoNum type="arabicPeriod"/>
            </a:pPr>
            <a:r>
              <a:rPr lang="en-US" dirty="0"/>
              <a:t>Repeat until all sequences are aligned in this manner</a:t>
            </a:r>
          </a:p>
        </p:txBody>
      </p:sp>
      <p:sp>
        <p:nvSpPr>
          <p:cNvPr id="3" name="Title 2">
            <a:extLst>
              <a:ext uri="{FF2B5EF4-FFF2-40B4-BE49-F238E27FC236}">
                <a16:creationId xmlns:a16="http://schemas.microsoft.com/office/drawing/2014/main" id="{67D60D24-7823-4E95-91BD-48780B1D3855}"/>
              </a:ext>
            </a:extLst>
          </p:cNvPr>
          <p:cNvSpPr>
            <a:spLocks noGrp="1"/>
          </p:cNvSpPr>
          <p:nvPr>
            <p:ph type="title"/>
          </p:nvPr>
        </p:nvSpPr>
        <p:spPr/>
        <p:txBody>
          <a:bodyPr/>
          <a:lstStyle/>
          <a:p>
            <a:r>
              <a:rPr lang="en-US" dirty="0"/>
              <a:t>Progressive Alignments</a:t>
            </a:r>
          </a:p>
        </p:txBody>
      </p:sp>
      <p:cxnSp>
        <p:nvCxnSpPr>
          <p:cNvPr id="6" name="Straight Arrow Connector 5">
            <a:extLst>
              <a:ext uri="{FF2B5EF4-FFF2-40B4-BE49-F238E27FC236}">
                <a16:creationId xmlns:a16="http://schemas.microsoft.com/office/drawing/2014/main" id="{1DB9A2C3-EE2A-422C-97BC-9A58CE1D945A}"/>
              </a:ext>
            </a:extLst>
          </p:cNvPr>
          <p:cNvCxnSpPr>
            <a:cxnSpLocks/>
          </p:cNvCxnSpPr>
          <p:nvPr/>
        </p:nvCxnSpPr>
        <p:spPr>
          <a:xfrm>
            <a:off x="8566597" y="2246534"/>
            <a:ext cx="691703" cy="0"/>
          </a:xfrm>
          <a:prstGeom prst="straightConnector1">
            <a:avLst/>
          </a:prstGeom>
          <a:ln w="63500">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E5D781B2-B2AA-44D0-AE59-7EB48E909FFB}"/>
              </a:ext>
            </a:extLst>
          </p:cNvPr>
          <p:cNvSpPr txBox="1"/>
          <p:nvPr/>
        </p:nvSpPr>
        <p:spPr>
          <a:xfrm>
            <a:off x="7162800" y="1600203"/>
            <a:ext cx="1600200"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TACTTAG</a:t>
            </a:r>
          </a:p>
          <a:p>
            <a:r>
              <a:rPr lang="en-US" dirty="0">
                <a:latin typeface="Courier New" panose="02070309020205020404" pitchFamily="49" charset="0"/>
                <a:cs typeface="Courier New" panose="02070309020205020404" pitchFamily="49" charset="0"/>
              </a:rPr>
              <a:t>CTATTTAA</a:t>
            </a:r>
          </a:p>
          <a:p>
            <a:r>
              <a:rPr lang="en-US" dirty="0">
                <a:latin typeface="Courier New" panose="02070309020205020404" pitchFamily="49" charset="0"/>
                <a:cs typeface="Courier New" panose="02070309020205020404" pitchFamily="49" charset="0"/>
              </a:rPr>
              <a:t>TTATTAAG </a:t>
            </a:r>
          </a:p>
          <a:p>
            <a:r>
              <a:rPr lang="en-US" dirty="0">
                <a:latin typeface="Courier New" panose="02070309020205020404" pitchFamily="49" charset="0"/>
                <a:cs typeface="Courier New" panose="02070309020205020404" pitchFamily="49" charset="0"/>
              </a:rPr>
              <a:t>TTATTTAG</a:t>
            </a:r>
          </a:p>
          <a:p>
            <a:r>
              <a:rPr lang="en-US" b="1" dirty="0">
                <a:latin typeface="Courier New" panose="02070309020205020404" pitchFamily="49" charset="0"/>
                <a:cs typeface="Courier New" panose="02070309020205020404" pitchFamily="49" charset="0"/>
              </a:rPr>
              <a:t>TTACTTAA</a:t>
            </a:r>
          </a:p>
        </p:txBody>
      </p:sp>
      <p:sp>
        <p:nvSpPr>
          <p:cNvPr id="9" name="TextBox 8">
            <a:extLst>
              <a:ext uri="{FF2B5EF4-FFF2-40B4-BE49-F238E27FC236}">
                <a16:creationId xmlns:a16="http://schemas.microsoft.com/office/drawing/2014/main" id="{9D6EDB26-391A-4209-9B8C-5FA106733B10}"/>
              </a:ext>
            </a:extLst>
          </p:cNvPr>
          <p:cNvSpPr txBox="1"/>
          <p:nvPr/>
        </p:nvSpPr>
        <p:spPr>
          <a:xfrm>
            <a:off x="9258300" y="1600203"/>
            <a:ext cx="1600200"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TACTTA</a:t>
            </a:r>
          </a:p>
          <a:p>
            <a:r>
              <a:rPr lang="en-US" dirty="0">
                <a:latin typeface="Courier New" panose="02070309020205020404" pitchFamily="49" charset="0"/>
                <a:cs typeface="Courier New" panose="02070309020205020404" pitchFamily="49" charset="0"/>
              </a:rPr>
              <a:t>TATTTA</a:t>
            </a:r>
          </a:p>
          <a:p>
            <a:r>
              <a:rPr lang="en-US" dirty="0">
                <a:latin typeface="Courier New" panose="02070309020205020404" pitchFamily="49" charset="0"/>
                <a:cs typeface="Courier New" panose="02070309020205020404" pitchFamily="49" charset="0"/>
              </a:rPr>
              <a:t>TA-TTA</a:t>
            </a:r>
          </a:p>
          <a:p>
            <a:r>
              <a:rPr lang="en-US" dirty="0">
                <a:latin typeface="Courier New" panose="02070309020205020404" pitchFamily="49" charset="0"/>
                <a:cs typeface="Courier New" panose="02070309020205020404" pitchFamily="49" charset="0"/>
              </a:rPr>
              <a:t>TATTTA</a:t>
            </a:r>
          </a:p>
          <a:p>
            <a:r>
              <a:rPr lang="en-US" dirty="0">
                <a:latin typeface="Courier New" panose="02070309020205020404" pitchFamily="49" charset="0"/>
                <a:cs typeface="Courier New" panose="02070309020205020404" pitchFamily="49" charset="0"/>
              </a:rPr>
              <a:t>TACTTA</a:t>
            </a:r>
          </a:p>
        </p:txBody>
      </p:sp>
    </p:spTree>
    <p:extLst>
      <p:ext uri="{BB962C8B-B14F-4D97-AF65-F5344CB8AC3E}">
        <p14:creationId xmlns:p14="http://schemas.microsoft.com/office/powerpoint/2010/main" val="263403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263A7A-F5E6-47E5-9259-D712B8666C89}"/>
              </a:ext>
            </a:extLst>
          </p:cNvPr>
          <p:cNvSpPr>
            <a:spLocks noGrp="1"/>
          </p:cNvSpPr>
          <p:nvPr>
            <p:ph idx="1"/>
          </p:nvPr>
        </p:nvSpPr>
        <p:spPr>
          <a:xfrm>
            <a:off x="609600" y="1600203"/>
            <a:ext cx="5334000" cy="4525963"/>
          </a:xfrm>
        </p:spPr>
        <p:txBody>
          <a:bodyPr/>
          <a:lstStyle/>
          <a:p>
            <a:pPr marL="914400" lvl="1" indent="-514350">
              <a:buFont typeface="+mj-lt"/>
              <a:buAutoNum type="arabicPeriod"/>
            </a:pPr>
            <a:r>
              <a:rPr lang="en-US" dirty="0"/>
              <a:t>Align first 2 sequences using standard pairwise alignment (e.g. Smith-Waterman) </a:t>
            </a:r>
          </a:p>
          <a:p>
            <a:pPr marL="914400" lvl="1" indent="-514350">
              <a:buFont typeface="+mj-lt"/>
              <a:buAutoNum type="arabicPeriod"/>
            </a:pPr>
            <a:r>
              <a:rPr lang="en-US" dirty="0"/>
              <a:t>Align 3</a:t>
            </a:r>
            <a:r>
              <a:rPr lang="en-US" baseline="30000" dirty="0"/>
              <a:t>rd</a:t>
            </a:r>
            <a:r>
              <a:rPr lang="en-US" dirty="0"/>
              <a:t> sequence to this existing alignment</a:t>
            </a:r>
          </a:p>
          <a:p>
            <a:pPr marL="914400" lvl="1" indent="-514350">
              <a:buFont typeface="+mj-lt"/>
              <a:buAutoNum type="arabicPeriod"/>
            </a:pPr>
            <a:r>
              <a:rPr lang="en-US" dirty="0"/>
              <a:t>Repeat until all sequences are aligned in this manner</a:t>
            </a:r>
          </a:p>
        </p:txBody>
      </p:sp>
      <p:sp>
        <p:nvSpPr>
          <p:cNvPr id="3" name="Title 2">
            <a:extLst>
              <a:ext uri="{FF2B5EF4-FFF2-40B4-BE49-F238E27FC236}">
                <a16:creationId xmlns:a16="http://schemas.microsoft.com/office/drawing/2014/main" id="{67D60D24-7823-4E95-91BD-48780B1D3855}"/>
              </a:ext>
            </a:extLst>
          </p:cNvPr>
          <p:cNvSpPr>
            <a:spLocks noGrp="1"/>
          </p:cNvSpPr>
          <p:nvPr>
            <p:ph type="title"/>
          </p:nvPr>
        </p:nvSpPr>
        <p:spPr/>
        <p:txBody>
          <a:bodyPr/>
          <a:lstStyle/>
          <a:p>
            <a:r>
              <a:rPr lang="en-US" dirty="0"/>
              <a:t>Progressive Alignments</a:t>
            </a:r>
          </a:p>
        </p:txBody>
      </p:sp>
      <p:cxnSp>
        <p:nvCxnSpPr>
          <p:cNvPr id="6" name="Straight Arrow Connector 5">
            <a:extLst>
              <a:ext uri="{FF2B5EF4-FFF2-40B4-BE49-F238E27FC236}">
                <a16:creationId xmlns:a16="http://schemas.microsoft.com/office/drawing/2014/main" id="{1DB9A2C3-EE2A-422C-97BC-9A58CE1D945A}"/>
              </a:ext>
            </a:extLst>
          </p:cNvPr>
          <p:cNvCxnSpPr>
            <a:cxnSpLocks/>
          </p:cNvCxnSpPr>
          <p:nvPr/>
        </p:nvCxnSpPr>
        <p:spPr>
          <a:xfrm>
            <a:off x="8566597" y="2246534"/>
            <a:ext cx="691703" cy="0"/>
          </a:xfrm>
          <a:prstGeom prst="straightConnector1">
            <a:avLst/>
          </a:prstGeom>
          <a:ln w="63500">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E5D781B2-B2AA-44D0-AE59-7EB48E909FFB}"/>
              </a:ext>
            </a:extLst>
          </p:cNvPr>
          <p:cNvSpPr txBox="1"/>
          <p:nvPr/>
        </p:nvSpPr>
        <p:spPr>
          <a:xfrm>
            <a:off x="7162800" y="1600203"/>
            <a:ext cx="1600200"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TACTTAG</a:t>
            </a:r>
          </a:p>
          <a:p>
            <a:r>
              <a:rPr lang="en-US" dirty="0">
                <a:latin typeface="Courier New" panose="02070309020205020404" pitchFamily="49" charset="0"/>
                <a:cs typeface="Courier New" panose="02070309020205020404" pitchFamily="49" charset="0"/>
              </a:rPr>
              <a:t>CTATTTAA</a:t>
            </a:r>
          </a:p>
          <a:p>
            <a:r>
              <a:rPr lang="en-US" dirty="0">
                <a:latin typeface="Courier New" panose="02070309020205020404" pitchFamily="49" charset="0"/>
                <a:cs typeface="Courier New" panose="02070309020205020404" pitchFamily="49" charset="0"/>
              </a:rPr>
              <a:t>TTATTAAG </a:t>
            </a:r>
          </a:p>
          <a:p>
            <a:r>
              <a:rPr lang="en-US" dirty="0">
                <a:latin typeface="Courier New" panose="02070309020205020404" pitchFamily="49" charset="0"/>
                <a:cs typeface="Courier New" panose="02070309020205020404" pitchFamily="49" charset="0"/>
              </a:rPr>
              <a:t>TTATTTAG</a:t>
            </a:r>
          </a:p>
          <a:p>
            <a:r>
              <a:rPr lang="en-US" b="1" dirty="0">
                <a:latin typeface="Courier New" panose="02070309020205020404" pitchFamily="49" charset="0"/>
                <a:cs typeface="Courier New" panose="02070309020205020404" pitchFamily="49" charset="0"/>
              </a:rPr>
              <a:t>TTACTTAA</a:t>
            </a:r>
          </a:p>
        </p:txBody>
      </p:sp>
      <p:sp>
        <p:nvSpPr>
          <p:cNvPr id="9" name="TextBox 8">
            <a:extLst>
              <a:ext uri="{FF2B5EF4-FFF2-40B4-BE49-F238E27FC236}">
                <a16:creationId xmlns:a16="http://schemas.microsoft.com/office/drawing/2014/main" id="{9D6EDB26-391A-4209-9B8C-5FA106733B10}"/>
              </a:ext>
            </a:extLst>
          </p:cNvPr>
          <p:cNvSpPr txBox="1"/>
          <p:nvPr/>
        </p:nvSpPr>
        <p:spPr>
          <a:xfrm>
            <a:off x="9258300" y="1600203"/>
            <a:ext cx="1600200"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TACTTA</a:t>
            </a:r>
          </a:p>
          <a:p>
            <a:r>
              <a:rPr lang="en-US" dirty="0">
                <a:latin typeface="Courier New" panose="02070309020205020404" pitchFamily="49" charset="0"/>
                <a:cs typeface="Courier New" panose="02070309020205020404" pitchFamily="49" charset="0"/>
              </a:rPr>
              <a:t>TATTTA</a:t>
            </a:r>
          </a:p>
          <a:p>
            <a:r>
              <a:rPr lang="en-US" dirty="0">
                <a:latin typeface="Courier New" panose="02070309020205020404" pitchFamily="49" charset="0"/>
                <a:cs typeface="Courier New" panose="02070309020205020404" pitchFamily="49" charset="0"/>
              </a:rPr>
              <a:t>TA-TTA</a:t>
            </a:r>
          </a:p>
          <a:p>
            <a:r>
              <a:rPr lang="en-US" dirty="0">
                <a:latin typeface="Courier New" panose="02070309020205020404" pitchFamily="49" charset="0"/>
                <a:cs typeface="Courier New" panose="02070309020205020404" pitchFamily="49" charset="0"/>
              </a:rPr>
              <a:t>TATTTA</a:t>
            </a:r>
          </a:p>
          <a:p>
            <a:r>
              <a:rPr lang="en-US" dirty="0">
                <a:latin typeface="Courier New" panose="02070309020205020404" pitchFamily="49" charset="0"/>
                <a:cs typeface="Courier New" panose="02070309020205020404" pitchFamily="49" charset="0"/>
              </a:rPr>
              <a:t>TACTTA</a:t>
            </a:r>
          </a:p>
        </p:txBody>
      </p:sp>
      <p:sp>
        <p:nvSpPr>
          <p:cNvPr id="4" name="Rectangle 3">
            <a:extLst>
              <a:ext uri="{FF2B5EF4-FFF2-40B4-BE49-F238E27FC236}">
                <a16:creationId xmlns:a16="http://schemas.microsoft.com/office/drawing/2014/main" id="{E0ACA0A0-CCED-4239-BCA7-49CD55775A44}"/>
              </a:ext>
            </a:extLst>
          </p:cNvPr>
          <p:cNvSpPr/>
          <p:nvPr/>
        </p:nvSpPr>
        <p:spPr>
          <a:xfrm>
            <a:off x="609600" y="2895600"/>
            <a:ext cx="50292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45959584-6996-4338-A16F-6A586A2D15BC}"/>
              </a:ext>
            </a:extLst>
          </p:cNvPr>
          <p:cNvCxnSpPr>
            <a:cxnSpLocks/>
          </p:cNvCxnSpPr>
          <p:nvPr/>
        </p:nvCxnSpPr>
        <p:spPr>
          <a:xfrm>
            <a:off x="6096000" y="3657600"/>
            <a:ext cx="691703" cy="381000"/>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A5041A0-71BF-4CD4-AF4F-A9DAE923B1FF}"/>
              </a:ext>
            </a:extLst>
          </p:cNvPr>
          <p:cNvSpPr txBox="1"/>
          <p:nvPr/>
        </p:nvSpPr>
        <p:spPr>
          <a:xfrm>
            <a:off x="7085774" y="3841166"/>
            <a:ext cx="3772726" cy="1918849"/>
          </a:xfrm>
          <a:prstGeom prst="rect">
            <a:avLst/>
          </a:prstGeom>
          <a:noFill/>
        </p:spPr>
        <p:txBody>
          <a:bodyPr wrap="square" rtlCol="0">
            <a:noAutofit/>
          </a:bodyPr>
          <a:lstStyle/>
          <a:p>
            <a:r>
              <a:rPr lang="en-US" sz="2400" dirty="0">
                <a:solidFill>
                  <a:srgbClr val="FF0000"/>
                </a:solidFill>
              </a:rPr>
              <a:t>How do we align a sequence to an alignment?</a:t>
            </a:r>
          </a:p>
        </p:txBody>
      </p:sp>
    </p:spTree>
    <p:extLst>
      <p:ext uri="{BB962C8B-B14F-4D97-AF65-F5344CB8AC3E}">
        <p14:creationId xmlns:p14="http://schemas.microsoft.com/office/powerpoint/2010/main" val="140180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3409BC-FAA9-4A28-AF43-299FDB40F01F}"/>
              </a:ext>
            </a:extLst>
          </p:cNvPr>
          <p:cNvSpPr>
            <a:spLocks noGrp="1"/>
          </p:cNvSpPr>
          <p:nvPr>
            <p:ph idx="1"/>
          </p:nvPr>
        </p:nvSpPr>
        <p:spPr>
          <a:xfrm>
            <a:off x="609600" y="1600203"/>
            <a:ext cx="10972800" cy="4525963"/>
          </a:xfrm>
        </p:spPr>
        <p:txBody>
          <a:bodyPr/>
          <a:lstStyle/>
          <a:p>
            <a:r>
              <a:rPr lang="en-US" dirty="0"/>
              <a:t>Aligning a sequence (or alignment) against another alignment only requires one small change to the standard Smith-Waterman scoring</a:t>
            </a:r>
          </a:p>
          <a:p>
            <a:r>
              <a:rPr lang="en-US" dirty="0"/>
              <a:t>For the </a:t>
            </a:r>
            <a:r>
              <a:rPr lang="en-US" i="1" dirty="0"/>
              <a:t>Diagonal</a:t>
            </a:r>
            <a:r>
              <a:rPr lang="en-US" dirty="0"/>
              <a:t> score, instead of using the match/mismatch values for two characters (e.g. A&lt;-&gt;T), we take the average over all characters at that position relative to the sequence lengths</a:t>
            </a:r>
          </a:p>
        </p:txBody>
      </p:sp>
      <p:sp>
        <p:nvSpPr>
          <p:cNvPr id="3" name="Title 2">
            <a:extLst>
              <a:ext uri="{FF2B5EF4-FFF2-40B4-BE49-F238E27FC236}">
                <a16:creationId xmlns:a16="http://schemas.microsoft.com/office/drawing/2014/main" id="{343D2772-CBFA-4286-8748-04DA5247CE96}"/>
              </a:ext>
            </a:extLst>
          </p:cNvPr>
          <p:cNvSpPr>
            <a:spLocks noGrp="1"/>
          </p:cNvSpPr>
          <p:nvPr>
            <p:ph type="title"/>
          </p:nvPr>
        </p:nvSpPr>
        <p:spPr/>
        <p:txBody>
          <a:bodyPr/>
          <a:lstStyle/>
          <a:p>
            <a:r>
              <a:rPr lang="en-US" dirty="0"/>
              <a:t>Aligning Alignments</a:t>
            </a:r>
          </a:p>
        </p:txBody>
      </p:sp>
    </p:spTree>
    <p:extLst>
      <p:ext uri="{BB962C8B-B14F-4D97-AF65-F5344CB8AC3E}">
        <p14:creationId xmlns:p14="http://schemas.microsoft.com/office/powerpoint/2010/main" val="1118405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3409BC-FAA9-4A28-AF43-299FDB40F01F}"/>
              </a:ext>
            </a:extLst>
          </p:cNvPr>
          <p:cNvSpPr>
            <a:spLocks noGrp="1"/>
          </p:cNvSpPr>
          <p:nvPr>
            <p:ph idx="1"/>
          </p:nvPr>
        </p:nvSpPr>
        <p:spPr>
          <a:xfrm>
            <a:off x="609600" y="1600203"/>
            <a:ext cx="6324600" cy="4525963"/>
          </a:xfrm>
        </p:spPr>
        <p:txBody>
          <a:bodyPr>
            <a:normAutofit/>
          </a:bodyPr>
          <a:lstStyle/>
          <a:p>
            <a:r>
              <a:rPr lang="en-US" sz="2800" dirty="0"/>
              <a:t>Example: As before, the matrix is set up; however, now we consider additional sequences</a:t>
            </a:r>
          </a:p>
        </p:txBody>
      </p:sp>
      <p:sp>
        <p:nvSpPr>
          <p:cNvPr id="3" name="Title 2">
            <a:extLst>
              <a:ext uri="{FF2B5EF4-FFF2-40B4-BE49-F238E27FC236}">
                <a16:creationId xmlns:a16="http://schemas.microsoft.com/office/drawing/2014/main" id="{343D2772-CBFA-4286-8748-04DA5247CE96}"/>
              </a:ext>
            </a:extLst>
          </p:cNvPr>
          <p:cNvSpPr>
            <a:spLocks noGrp="1"/>
          </p:cNvSpPr>
          <p:nvPr>
            <p:ph type="title"/>
          </p:nvPr>
        </p:nvSpPr>
        <p:spPr/>
        <p:txBody>
          <a:bodyPr/>
          <a:lstStyle/>
          <a:p>
            <a:r>
              <a:rPr lang="en-US" dirty="0"/>
              <a:t>Aligning Alignments</a:t>
            </a:r>
          </a:p>
        </p:txBody>
      </p:sp>
      <p:sp>
        <p:nvSpPr>
          <p:cNvPr id="5" name="TextBox 4">
            <a:extLst>
              <a:ext uri="{FF2B5EF4-FFF2-40B4-BE49-F238E27FC236}">
                <a16:creationId xmlns:a16="http://schemas.microsoft.com/office/drawing/2014/main" id="{EEE2B1BF-F174-46F5-9AA7-9565C876E3A1}"/>
              </a:ext>
            </a:extLst>
          </p:cNvPr>
          <p:cNvSpPr txBox="1"/>
          <p:nvPr/>
        </p:nvSpPr>
        <p:spPr>
          <a:xfrm>
            <a:off x="7224662" y="925055"/>
            <a:ext cx="4838184" cy="1200329"/>
          </a:xfrm>
          <a:prstGeom prst="rect">
            <a:avLst/>
          </a:prstGeom>
          <a:noFill/>
        </p:spPr>
        <p:txBody>
          <a:bodyPr wrap="none" rtlCol="0">
            <a:spAutoFit/>
          </a:bodyPr>
          <a:lstStyle/>
          <a:p>
            <a:r>
              <a:rPr lang="en-US" sz="2400" dirty="0">
                <a:latin typeface="Arial" charset="0"/>
                <a:ea typeface="Arial" charset="0"/>
                <a:cs typeface="Arial" charset="0"/>
              </a:rPr>
              <a:t>Scoring System for DNA:</a:t>
            </a:r>
            <a:r>
              <a:rPr lang="en-US" sz="2400" dirty="0">
                <a:solidFill>
                  <a:schemeClr val="accent1"/>
                </a:solidFill>
                <a:latin typeface="Arial" charset="0"/>
                <a:ea typeface="Arial" charset="0"/>
                <a:cs typeface="Arial" charset="0"/>
              </a:rPr>
              <a:t>  </a:t>
            </a:r>
          </a:p>
          <a:p>
            <a:r>
              <a:rPr lang="en-US" sz="2400" dirty="0">
                <a:solidFill>
                  <a:schemeClr val="accent1"/>
                </a:solidFill>
                <a:latin typeface="Arial" charset="0"/>
                <a:ea typeface="Arial" charset="0"/>
                <a:cs typeface="Arial" charset="0"/>
              </a:rPr>
              <a:t>Match = +1      </a:t>
            </a:r>
            <a:r>
              <a:rPr lang="en-US" sz="2400" dirty="0">
                <a:solidFill>
                  <a:srgbClr val="C00000"/>
                </a:solidFill>
                <a:latin typeface="Arial" charset="0"/>
                <a:ea typeface="Arial" charset="0"/>
                <a:cs typeface="Arial" charset="0"/>
              </a:rPr>
              <a:t>Mismatch = -1      </a:t>
            </a:r>
          </a:p>
          <a:p>
            <a:r>
              <a:rPr lang="en-US" sz="2400" dirty="0">
                <a:latin typeface="Arial" charset="0"/>
                <a:ea typeface="Arial" charset="0"/>
                <a:cs typeface="Arial" charset="0"/>
              </a:rPr>
              <a:t>Gap = -1</a:t>
            </a:r>
          </a:p>
        </p:txBody>
      </p:sp>
      <p:sp>
        <p:nvSpPr>
          <p:cNvPr id="7" name="Oval 6">
            <a:extLst>
              <a:ext uri="{FF2B5EF4-FFF2-40B4-BE49-F238E27FC236}">
                <a16:creationId xmlns:a16="http://schemas.microsoft.com/office/drawing/2014/main" id="{83650D81-2700-4A88-ACB2-14FEAC28D00D}"/>
              </a:ext>
            </a:extLst>
          </p:cNvPr>
          <p:cNvSpPr/>
          <p:nvPr/>
        </p:nvSpPr>
        <p:spPr>
          <a:xfrm>
            <a:off x="7429944" y="2870768"/>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a:extLst>
              <a:ext uri="{FF2B5EF4-FFF2-40B4-BE49-F238E27FC236}">
                <a16:creationId xmlns:a16="http://schemas.microsoft.com/office/drawing/2014/main" id="{B8261260-EC12-4F67-A692-EDB373D9875D}"/>
              </a:ext>
            </a:extLst>
          </p:cNvPr>
          <p:cNvSpPr/>
          <p:nvPr/>
        </p:nvSpPr>
        <p:spPr>
          <a:xfrm>
            <a:off x="7421924" y="3937566"/>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Oval 8">
            <a:extLst>
              <a:ext uri="{FF2B5EF4-FFF2-40B4-BE49-F238E27FC236}">
                <a16:creationId xmlns:a16="http://schemas.microsoft.com/office/drawing/2014/main" id="{95FE5714-7EEB-49E8-88ED-4FEFCC238761}"/>
              </a:ext>
            </a:extLst>
          </p:cNvPr>
          <p:cNvSpPr/>
          <p:nvPr/>
        </p:nvSpPr>
        <p:spPr>
          <a:xfrm>
            <a:off x="7445988" y="4956237"/>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2746415-4073-4CE6-8987-23606C2D2B01}"/>
              </a:ext>
            </a:extLst>
          </p:cNvPr>
          <p:cNvSpPr/>
          <p:nvPr/>
        </p:nvSpPr>
        <p:spPr>
          <a:xfrm>
            <a:off x="7437968" y="6023035"/>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DC464C9D-B46E-4A10-AC8A-5C71D7C8357E}"/>
              </a:ext>
            </a:extLst>
          </p:cNvPr>
          <p:cNvSpPr/>
          <p:nvPr/>
        </p:nvSpPr>
        <p:spPr>
          <a:xfrm>
            <a:off x="8689248" y="2862747"/>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a:extLst>
              <a:ext uri="{FF2B5EF4-FFF2-40B4-BE49-F238E27FC236}">
                <a16:creationId xmlns:a16="http://schemas.microsoft.com/office/drawing/2014/main" id="{EFD38968-BC93-4EE9-9F9C-AD3289E19790}"/>
              </a:ext>
            </a:extLst>
          </p:cNvPr>
          <p:cNvSpPr/>
          <p:nvPr/>
        </p:nvSpPr>
        <p:spPr>
          <a:xfrm>
            <a:off x="10028766" y="287076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E4FCE51B-8402-4BE9-9179-362CF1B42D1E}"/>
              </a:ext>
            </a:extLst>
          </p:cNvPr>
          <p:cNvSpPr/>
          <p:nvPr/>
        </p:nvSpPr>
        <p:spPr>
          <a:xfrm>
            <a:off x="11368282" y="2878790"/>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48E1BD9-657D-47D9-BFF5-904514368C9B}"/>
              </a:ext>
            </a:extLst>
          </p:cNvPr>
          <p:cNvSpPr/>
          <p:nvPr/>
        </p:nvSpPr>
        <p:spPr>
          <a:xfrm>
            <a:off x="8665185" y="388141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81C445EA-2A3C-445C-9C99-9E80E5F4DBCE}"/>
              </a:ext>
            </a:extLst>
          </p:cNvPr>
          <p:cNvSpPr/>
          <p:nvPr/>
        </p:nvSpPr>
        <p:spPr>
          <a:xfrm>
            <a:off x="10004703" y="388944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1B9C2B6-A907-480E-A356-1918B9389A68}"/>
              </a:ext>
            </a:extLst>
          </p:cNvPr>
          <p:cNvSpPr/>
          <p:nvPr/>
        </p:nvSpPr>
        <p:spPr>
          <a:xfrm>
            <a:off x="11344219" y="3897462"/>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64FF06FF-BBA4-4DA8-93BF-378D6EA2F31D}"/>
              </a:ext>
            </a:extLst>
          </p:cNvPr>
          <p:cNvSpPr/>
          <p:nvPr/>
        </p:nvSpPr>
        <p:spPr>
          <a:xfrm>
            <a:off x="8657165" y="4964258"/>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B9A8BE5-0789-4177-BBEB-A7D77C6189F6}"/>
              </a:ext>
            </a:extLst>
          </p:cNvPr>
          <p:cNvSpPr/>
          <p:nvPr/>
        </p:nvSpPr>
        <p:spPr>
          <a:xfrm>
            <a:off x="9996683" y="4972280"/>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06F7E526-4ED4-43B3-87AC-C007A12E953D}"/>
              </a:ext>
            </a:extLst>
          </p:cNvPr>
          <p:cNvSpPr/>
          <p:nvPr/>
        </p:nvSpPr>
        <p:spPr>
          <a:xfrm>
            <a:off x="11336199" y="498030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739896F6-CCE2-43DE-9697-49A359B54576}"/>
              </a:ext>
            </a:extLst>
          </p:cNvPr>
          <p:cNvSpPr/>
          <p:nvPr/>
        </p:nvSpPr>
        <p:spPr>
          <a:xfrm>
            <a:off x="8665187" y="604709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925384B8-6758-4C9E-B3AF-01571AA6CE4D}"/>
              </a:ext>
            </a:extLst>
          </p:cNvPr>
          <p:cNvSpPr/>
          <p:nvPr/>
        </p:nvSpPr>
        <p:spPr>
          <a:xfrm>
            <a:off x="10004705" y="605512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43D06EF-9D74-4555-848C-22CCC771CE21}"/>
              </a:ext>
            </a:extLst>
          </p:cNvPr>
          <p:cNvSpPr/>
          <p:nvPr/>
        </p:nvSpPr>
        <p:spPr>
          <a:xfrm>
            <a:off x="11344221" y="6063142"/>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id="{5D8BB86D-9F5A-4527-B463-2A3EF4D8628C}"/>
              </a:ext>
            </a:extLst>
          </p:cNvPr>
          <p:cNvCxnSpPr/>
          <p:nvPr/>
        </p:nvCxnSpPr>
        <p:spPr>
          <a:xfrm>
            <a:off x="9459270" y="3135463"/>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B8D8EC-F74D-438A-8F8B-05F79175EAD9}"/>
              </a:ext>
            </a:extLst>
          </p:cNvPr>
          <p:cNvCxnSpPr/>
          <p:nvPr/>
        </p:nvCxnSpPr>
        <p:spPr>
          <a:xfrm>
            <a:off x="10846910" y="315952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FCF47B5-F6DC-4977-8653-9FD97E77809C}"/>
              </a:ext>
            </a:extLst>
          </p:cNvPr>
          <p:cNvCxnSpPr/>
          <p:nvPr/>
        </p:nvCxnSpPr>
        <p:spPr>
          <a:xfrm>
            <a:off x="9451250" y="4186218"/>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DDC95BD-10FA-4F13-B7F7-A9F9C151B653}"/>
              </a:ext>
            </a:extLst>
          </p:cNvPr>
          <p:cNvCxnSpPr/>
          <p:nvPr/>
        </p:nvCxnSpPr>
        <p:spPr>
          <a:xfrm>
            <a:off x="10838890" y="4210282"/>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98D3FD6-9E73-4A86-9C80-26BC19C6C1FA}"/>
              </a:ext>
            </a:extLst>
          </p:cNvPr>
          <p:cNvCxnSpPr/>
          <p:nvPr/>
        </p:nvCxnSpPr>
        <p:spPr>
          <a:xfrm>
            <a:off x="8167882" y="5244996"/>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AE33D2A-0335-475B-A05F-A5A8F0292F34}"/>
              </a:ext>
            </a:extLst>
          </p:cNvPr>
          <p:cNvCxnSpPr/>
          <p:nvPr/>
        </p:nvCxnSpPr>
        <p:spPr>
          <a:xfrm>
            <a:off x="9459272" y="525301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859C2CF-07D1-4622-B540-CEABF8012ED9}"/>
              </a:ext>
            </a:extLst>
          </p:cNvPr>
          <p:cNvCxnSpPr/>
          <p:nvPr/>
        </p:nvCxnSpPr>
        <p:spPr>
          <a:xfrm>
            <a:off x="10846912" y="5277081"/>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D68A5F8-8AF4-4502-8A92-3484309576B2}"/>
              </a:ext>
            </a:extLst>
          </p:cNvPr>
          <p:cNvCxnSpPr/>
          <p:nvPr/>
        </p:nvCxnSpPr>
        <p:spPr>
          <a:xfrm>
            <a:off x="8159862" y="6311795"/>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5F6FA98-C386-47DB-B738-ED494B38F652}"/>
              </a:ext>
            </a:extLst>
          </p:cNvPr>
          <p:cNvCxnSpPr/>
          <p:nvPr/>
        </p:nvCxnSpPr>
        <p:spPr>
          <a:xfrm>
            <a:off x="9451252" y="6319816"/>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AEC0F6-C129-46D4-A23C-345C261C46F2}"/>
              </a:ext>
            </a:extLst>
          </p:cNvPr>
          <p:cNvCxnSpPr/>
          <p:nvPr/>
        </p:nvCxnSpPr>
        <p:spPr>
          <a:xfrm>
            <a:off x="10838892" y="634388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69CF537-4E58-4F37-89C0-553967207126}"/>
              </a:ext>
            </a:extLst>
          </p:cNvPr>
          <p:cNvCxnSpPr/>
          <p:nvPr/>
        </p:nvCxnSpPr>
        <p:spPr>
          <a:xfrm rot="5400000">
            <a:off x="7542244" y="474769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01B535B-10FC-40D7-B2FA-0660B3BE19CE}"/>
              </a:ext>
            </a:extLst>
          </p:cNvPr>
          <p:cNvCxnSpPr/>
          <p:nvPr/>
        </p:nvCxnSpPr>
        <p:spPr>
          <a:xfrm rot="5400000">
            <a:off x="7566307" y="579844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168512F-19C5-4AA4-A84D-6FA7FF4F9309}"/>
              </a:ext>
            </a:extLst>
          </p:cNvPr>
          <p:cNvCxnSpPr/>
          <p:nvPr/>
        </p:nvCxnSpPr>
        <p:spPr>
          <a:xfrm>
            <a:off x="8119744" y="3160746"/>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6436870-9982-408D-898C-4416220767CA}"/>
              </a:ext>
            </a:extLst>
          </p:cNvPr>
          <p:cNvCxnSpPr/>
          <p:nvPr/>
        </p:nvCxnSpPr>
        <p:spPr>
          <a:xfrm>
            <a:off x="8159860" y="421150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9993668-D587-4B19-B341-1E5F7DB1F733}"/>
              </a:ext>
            </a:extLst>
          </p:cNvPr>
          <p:cNvCxnSpPr/>
          <p:nvPr/>
        </p:nvCxnSpPr>
        <p:spPr>
          <a:xfrm rot="5400000">
            <a:off x="7534222" y="3746279"/>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9CDFF43-6146-4793-A207-1263E5AC8DEE}"/>
              </a:ext>
            </a:extLst>
          </p:cNvPr>
          <p:cNvCxnSpPr/>
          <p:nvPr/>
        </p:nvCxnSpPr>
        <p:spPr>
          <a:xfrm rot="5400000">
            <a:off x="8713307" y="373826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F5C0636-00E1-4055-8955-3B371671013C}"/>
              </a:ext>
            </a:extLst>
          </p:cNvPr>
          <p:cNvCxnSpPr/>
          <p:nvPr/>
        </p:nvCxnSpPr>
        <p:spPr>
          <a:xfrm rot="5400000">
            <a:off x="8769465" y="473967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C9FAB8-D817-48F7-A82E-266D27008D84}"/>
              </a:ext>
            </a:extLst>
          </p:cNvPr>
          <p:cNvCxnSpPr/>
          <p:nvPr/>
        </p:nvCxnSpPr>
        <p:spPr>
          <a:xfrm rot="5400000">
            <a:off x="8793528" y="579042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E625A5C-F0D9-4A3B-B949-488CA2B1C8EE}"/>
              </a:ext>
            </a:extLst>
          </p:cNvPr>
          <p:cNvCxnSpPr/>
          <p:nvPr/>
        </p:nvCxnSpPr>
        <p:spPr>
          <a:xfrm rot="5400000">
            <a:off x="10117000" y="3696933"/>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0E82AB8-CC60-475C-A5D1-10F8AD3A543A}"/>
              </a:ext>
            </a:extLst>
          </p:cNvPr>
          <p:cNvCxnSpPr/>
          <p:nvPr/>
        </p:nvCxnSpPr>
        <p:spPr>
          <a:xfrm rot="5400000">
            <a:off x="10125022" y="473164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CE24631-2ED2-4D87-A19D-736515C38736}"/>
              </a:ext>
            </a:extLst>
          </p:cNvPr>
          <p:cNvCxnSpPr/>
          <p:nvPr/>
        </p:nvCxnSpPr>
        <p:spPr>
          <a:xfrm rot="5400000">
            <a:off x="10149085" y="5782404"/>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C796C8F-801F-4E38-B8A4-39B33CB8FE4E}"/>
              </a:ext>
            </a:extLst>
          </p:cNvPr>
          <p:cNvCxnSpPr/>
          <p:nvPr/>
        </p:nvCxnSpPr>
        <p:spPr>
          <a:xfrm rot="5400000">
            <a:off x="11456514" y="3737038"/>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2F94FEE-EE33-4678-9F6D-1C209165AC98}"/>
              </a:ext>
            </a:extLst>
          </p:cNvPr>
          <p:cNvCxnSpPr/>
          <p:nvPr/>
        </p:nvCxnSpPr>
        <p:spPr>
          <a:xfrm rot="5400000">
            <a:off x="11464536" y="4771752"/>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7BC8CF7-7340-453A-BD52-540BDD51BB1C}"/>
              </a:ext>
            </a:extLst>
          </p:cNvPr>
          <p:cNvCxnSpPr/>
          <p:nvPr/>
        </p:nvCxnSpPr>
        <p:spPr>
          <a:xfrm rot="5400000">
            <a:off x="11488599" y="5822509"/>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978E747-2445-4880-86C0-89587A450DEE}"/>
              </a:ext>
            </a:extLst>
          </p:cNvPr>
          <p:cNvCxnSpPr/>
          <p:nvPr/>
        </p:nvCxnSpPr>
        <p:spPr>
          <a:xfrm>
            <a:off x="10846910" y="5613962"/>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3A0CF1D-92E3-4DB3-B4EF-CA33CE3FE708}"/>
              </a:ext>
            </a:extLst>
          </p:cNvPr>
          <p:cNvCxnSpPr/>
          <p:nvPr/>
        </p:nvCxnSpPr>
        <p:spPr>
          <a:xfrm>
            <a:off x="9475311" y="5605941"/>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5B3F35D-66D4-4DF7-9B39-11A96F7CFB46}"/>
              </a:ext>
            </a:extLst>
          </p:cNvPr>
          <p:cNvCxnSpPr/>
          <p:nvPr/>
        </p:nvCxnSpPr>
        <p:spPr>
          <a:xfrm>
            <a:off x="8232048" y="5597920"/>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D36355D-B9C7-4918-BC21-CEC75BADC58B}"/>
              </a:ext>
            </a:extLst>
          </p:cNvPr>
          <p:cNvCxnSpPr/>
          <p:nvPr/>
        </p:nvCxnSpPr>
        <p:spPr>
          <a:xfrm>
            <a:off x="10758679" y="4547164"/>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07E9B62-B0AB-44BF-A90E-5C9D0942B91C}"/>
              </a:ext>
            </a:extLst>
          </p:cNvPr>
          <p:cNvCxnSpPr/>
          <p:nvPr/>
        </p:nvCxnSpPr>
        <p:spPr>
          <a:xfrm>
            <a:off x="9387080" y="4539143"/>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5846FDF-4DE3-499A-9C56-41B957930B8C}"/>
              </a:ext>
            </a:extLst>
          </p:cNvPr>
          <p:cNvCxnSpPr/>
          <p:nvPr/>
        </p:nvCxnSpPr>
        <p:spPr>
          <a:xfrm>
            <a:off x="8143817" y="4531122"/>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66F5EB-603B-4A09-A591-8291FE6F6DF4}"/>
              </a:ext>
            </a:extLst>
          </p:cNvPr>
          <p:cNvCxnSpPr/>
          <p:nvPr/>
        </p:nvCxnSpPr>
        <p:spPr>
          <a:xfrm>
            <a:off x="10814826" y="3512449"/>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9C8774-6B66-4490-87C0-AFF20A114699}"/>
              </a:ext>
            </a:extLst>
          </p:cNvPr>
          <p:cNvCxnSpPr/>
          <p:nvPr/>
        </p:nvCxnSpPr>
        <p:spPr>
          <a:xfrm>
            <a:off x="9443227" y="3504428"/>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D8FE48E-6780-4D8F-ABE2-334A2E1DD0FA}"/>
              </a:ext>
            </a:extLst>
          </p:cNvPr>
          <p:cNvCxnSpPr/>
          <p:nvPr/>
        </p:nvCxnSpPr>
        <p:spPr>
          <a:xfrm>
            <a:off x="8199964" y="3496407"/>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4604C1B-0460-4A9A-A66E-E8A8C9D2F7A0}"/>
              </a:ext>
            </a:extLst>
          </p:cNvPr>
          <p:cNvSpPr txBox="1"/>
          <p:nvPr/>
        </p:nvSpPr>
        <p:spPr>
          <a:xfrm>
            <a:off x="8789616" y="2022134"/>
            <a:ext cx="362600" cy="830997"/>
          </a:xfrm>
          <a:prstGeom prst="rect">
            <a:avLst/>
          </a:prstGeom>
          <a:noFill/>
        </p:spPr>
        <p:txBody>
          <a:bodyPr wrap="none" rtlCol="0">
            <a:spAutoFit/>
          </a:bodyPr>
          <a:lstStyle/>
          <a:p>
            <a:r>
              <a:rPr lang="en-US" sz="2400" dirty="0"/>
              <a:t>C</a:t>
            </a:r>
          </a:p>
          <a:p>
            <a:r>
              <a:rPr lang="en-US" sz="2400" dirty="0"/>
              <a:t>A</a:t>
            </a:r>
          </a:p>
        </p:txBody>
      </p:sp>
      <p:sp>
        <p:nvSpPr>
          <p:cNvPr id="57" name="TextBox 56">
            <a:extLst>
              <a:ext uri="{FF2B5EF4-FFF2-40B4-BE49-F238E27FC236}">
                <a16:creationId xmlns:a16="http://schemas.microsoft.com/office/drawing/2014/main" id="{F54D7929-4BF8-45E3-A14B-7A03158B8E4C}"/>
              </a:ext>
            </a:extLst>
          </p:cNvPr>
          <p:cNvSpPr txBox="1"/>
          <p:nvPr/>
        </p:nvSpPr>
        <p:spPr>
          <a:xfrm>
            <a:off x="10118984" y="2018837"/>
            <a:ext cx="335348" cy="830997"/>
          </a:xfrm>
          <a:prstGeom prst="rect">
            <a:avLst/>
          </a:prstGeom>
          <a:noFill/>
        </p:spPr>
        <p:txBody>
          <a:bodyPr wrap="none" rtlCol="0">
            <a:spAutoFit/>
          </a:bodyPr>
          <a:lstStyle/>
          <a:p>
            <a:r>
              <a:rPr lang="en-US" sz="2400" dirty="0"/>
              <a:t>T</a:t>
            </a:r>
          </a:p>
          <a:p>
            <a:r>
              <a:rPr lang="en-US" sz="2400" dirty="0"/>
              <a:t>T</a:t>
            </a:r>
          </a:p>
        </p:txBody>
      </p:sp>
      <p:sp>
        <p:nvSpPr>
          <p:cNvPr id="58" name="TextBox 57">
            <a:extLst>
              <a:ext uri="{FF2B5EF4-FFF2-40B4-BE49-F238E27FC236}">
                <a16:creationId xmlns:a16="http://schemas.microsoft.com/office/drawing/2014/main" id="{442CA615-250F-4A8F-9283-AE14994A3599}"/>
              </a:ext>
            </a:extLst>
          </p:cNvPr>
          <p:cNvSpPr txBox="1"/>
          <p:nvPr/>
        </p:nvSpPr>
        <p:spPr>
          <a:xfrm>
            <a:off x="11465304" y="2008073"/>
            <a:ext cx="335348" cy="830997"/>
          </a:xfrm>
          <a:prstGeom prst="rect">
            <a:avLst/>
          </a:prstGeom>
          <a:noFill/>
        </p:spPr>
        <p:txBody>
          <a:bodyPr wrap="none" rtlCol="0">
            <a:spAutoFit/>
          </a:bodyPr>
          <a:lstStyle/>
          <a:p>
            <a:r>
              <a:rPr lang="en-US" sz="2400" dirty="0"/>
              <a:t>T</a:t>
            </a:r>
          </a:p>
          <a:p>
            <a:r>
              <a:rPr lang="en-US" sz="2400" dirty="0"/>
              <a:t>T</a:t>
            </a:r>
          </a:p>
        </p:txBody>
      </p:sp>
      <p:sp>
        <p:nvSpPr>
          <p:cNvPr id="59" name="TextBox 58">
            <a:extLst>
              <a:ext uri="{FF2B5EF4-FFF2-40B4-BE49-F238E27FC236}">
                <a16:creationId xmlns:a16="http://schemas.microsoft.com/office/drawing/2014/main" id="{0510E10E-DDE2-4315-9409-8FC7F6147AC1}"/>
              </a:ext>
            </a:extLst>
          </p:cNvPr>
          <p:cNvSpPr txBox="1"/>
          <p:nvPr/>
        </p:nvSpPr>
        <p:spPr>
          <a:xfrm>
            <a:off x="6934200" y="3941216"/>
            <a:ext cx="362600" cy="461665"/>
          </a:xfrm>
          <a:prstGeom prst="rect">
            <a:avLst/>
          </a:prstGeom>
          <a:noFill/>
        </p:spPr>
        <p:txBody>
          <a:bodyPr wrap="none" rtlCol="0">
            <a:spAutoFit/>
          </a:bodyPr>
          <a:lstStyle/>
          <a:p>
            <a:r>
              <a:rPr lang="en-US" sz="2400" dirty="0"/>
              <a:t>A</a:t>
            </a:r>
          </a:p>
        </p:txBody>
      </p:sp>
      <p:sp>
        <p:nvSpPr>
          <p:cNvPr id="60" name="TextBox 59">
            <a:extLst>
              <a:ext uri="{FF2B5EF4-FFF2-40B4-BE49-F238E27FC236}">
                <a16:creationId xmlns:a16="http://schemas.microsoft.com/office/drawing/2014/main" id="{A318EF19-45A7-4E64-909D-1E0DD1A7E1A0}"/>
              </a:ext>
            </a:extLst>
          </p:cNvPr>
          <p:cNvSpPr txBox="1"/>
          <p:nvPr/>
        </p:nvSpPr>
        <p:spPr>
          <a:xfrm>
            <a:off x="6974305" y="4975930"/>
            <a:ext cx="348172" cy="461665"/>
          </a:xfrm>
          <a:prstGeom prst="rect">
            <a:avLst/>
          </a:prstGeom>
          <a:noFill/>
        </p:spPr>
        <p:txBody>
          <a:bodyPr wrap="none" rtlCol="0">
            <a:spAutoFit/>
          </a:bodyPr>
          <a:lstStyle/>
          <a:p>
            <a:r>
              <a:rPr lang="en-US" sz="2400" dirty="0"/>
              <a:t>C</a:t>
            </a:r>
          </a:p>
        </p:txBody>
      </p:sp>
      <p:sp>
        <p:nvSpPr>
          <p:cNvPr id="61" name="TextBox 60">
            <a:extLst>
              <a:ext uri="{FF2B5EF4-FFF2-40B4-BE49-F238E27FC236}">
                <a16:creationId xmlns:a16="http://schemas.microsoft.com/office/drawing/2014/main" id="{644075E3-D2D0-44FA-A8FD-627FF081D068}"/>
              </a:ext>
            </a:extLst>
          </p:cNvPr>
          <p:cNvSpPr txBox="1"/>
          <p:nvPr/>
        </p:nvSpPr>
        <p:spPr>
          <a:xfrm>
            <a:off x="6982326" y="6010645"/>
            <a:ext cx="335348" cy="461665"/>
          </a:xfrm>
          <a:prstGeom prst="rect">
            <a:avLst/>
          </a:prstGeom>
          <a:noFill/>
        </p:spPr>
        <p:txBody>
          <a:bodyPr wrap="none" rtlCol="0">
            <a:spAutoFit/>
          </a:bodyPr>
          <a:lstStyle/>
          <a:p>
            <a:r>
              <a:rPr lang="en-US" sz="2400" dirty="0"/>
              <a:t>T</a:t>
            </a:r>
          </a:p>
        </p:txBody>
      </p:sp>
      <p:sp>
        <p:nvSpPr>
          <p:cNvPr id="62" name="TextBox 61">
            <a:extLst>
              <a:ext uri="{FF2B5EF4-FFF2-40B4-BE49-F238E27FC236}">
                <a16:creationId xmlns:a16="http://schemas.microsoft.com/office/drawing/2014/main" id="{CFD6A065-92F8-4F80-B9EE-778163B5E80E}"/>
              </a:ext>
            </a:extLst>
          </p:cNvPr>
          <p:cNvSpPr txBox="1"/>
          <p:nvPr/>
        </p:nvSpPr>
        <p:spPr>
          <a:xfrm>
            <a:off x="7578296" y="2990903"/>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63" name="TextBox 62">
            <a:extLst>
              <a:ext uri="{FF2B5EF4-FFF2-40B4-BE49-F238E27FC236}">
                <a16:creationId xmlns:a16="http://schemas.microsoft.com/office/drawing/2014/main" id="{C01A8724-AEED-400D-8D82-764D00B4668C}"/>
              </a:ext>
            </a:extLst>
          </p:cNvPr>
          <p:cNvSpPr txBox="1"/>
          <p:nvPr/>
        </p:nvSpPr>
        <p:spPr>
          <a:xfrm>
            <a:off x="8789476" y="2966841"/>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65" name="TextBox 64">
            <a:extLst>
              <a:ext uri="{FF2B5EF4-FFF2-40B4-BE49-F238E27FC236}">
                <a16:creationId xmlns:a16="http://schemas.microsoft.com/office/drawing/2014/main" id="{8267A4F3-3419-469F-B79B-94366E9286AF}"/>
              </a:ext>
            </a:extLst>
          </p:cNvPr>
          <p:cNvSpPr txBox="1"/>
          <p:nvPr/>
        </p:nvSpPr>
        <p:spPr>
          <a:xfrm>
            <a:off x="8749372" y="3985509"/>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68" name="TextBox 67">
            <a:extLst>
              <a:ext uri="{FF2B5EF4-FFF2-40B4-BE49-F238E27FC236}">
                <a16:creationId xmlns:a16="http://schemas.microsoft.com/office/drawing/2014/main" id="{7AAFAA1F-5996-4893-9CB8-A88EC2D73F84}"/>
              </a:ext>
            </a:extLst>
          </p:cNvPr>
          <p:cNvSpPr txBox="1"/>
          <p:nvPr/>
        </p:nvSpPr>
        <p:spPr>
          <a:xfrm>
            <a:off x="8797497" y="5060337"/>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71" name="TextBox 70">
            <a:extLst>
              <a:ext uri="{FF2B5EF4-FFF2-40B4-BE49-F238E27FC236}">
                <a16:creationId xmlns:a16="http://schemas.microsoft.com/office/drawing/2014/main" id="{A2D0AD5D-1ACD-4B19-A3E9-0A772CA9BE13}"/>
              </a:ext>
            </a:extLst>
          </p:cNvPr>
          <p:cNvSpPr txBox="1"/>
          <p:nvPr/>
        </p:nvSpPr>
        <p:spPr>
          <a:xfrm>
            <a:off x="8749370" y="6151190"/>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73" name="TextBox 72">
            <a:extLst>
              <a:ext uri="{FF2B5EF4-FFF2-40B4-BE49-F238E27FC236}">
                <a16:creationId xmlns:a16="http://schemas.microsoft.com/office/drawing/2014/main" id="{C7581AA5-4AF6-40EC-A111-219F1DE5AAC5}"/>
              </a:ext>
            </a:extLst>
          </p:cNvPr>
          <p:cNvSpPr txBox="1"/>
          <p:nvPr/>
        </p:nvSpPr>
        <p:spPr>
          <a:xfrm>
            <a:off x="10098537" y="2974860"/>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74" name="TextBox 73">
            <a:extLst>
              <a:ext uri="{FF2B5EF4-FFF2-40B4-BE49-F238E27FC236}">
                <a16:creationId xmlns:a16="http://schemas.microsoft.com/office/drawing/2014/main" id="{A3BFD0EA-2229-4664-9E7F-B09DBC5C110E}"/>
              </a:ext>
            </a:extLst>
          </p:cNvPr>
          <p:cNvSpPr txBox="1"/>
          <p:nvPr/>
        </p:nvSpPr>
        <p:spPr>
          <a:xfrm>
            <a:off x="10067669" y="3985509"/>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Tree>
    <p:extLst>
      <p:ext uri="{BB962C8B-B14F-4D97-AF65-F5344CB8AC3E}">
        <p14:creationId xmlns:p14="http://schemas.microsoft.com/office/powerpoint/2010/main" val="394620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3409BC-FAA9-4A28-AF43-299FDB40F01F}"/>
              </a:ext>
            </a:extLst>
          </p:cNvPr>
          <p:cNvSpPr>
            <a:spLocks noGrp="1"/>
          </p:cNvSpPr>
          <p:nvPr>
            <p:ph idx="1"/>
          </p:nvPr>
        </p:nvSpPr>
        <p:spPr>
          <a:xfrm>
            <a:off x="609600" y="1600203"/>
            <a:ext cx="6324600" cy="4525963"/>
          </a:xfrm>
        </p:spPr>
        <p:txBody>
          <a:bodyPr>
            <a:normAutofit/>
          </a:bodyPr>
          <a:lstStyle/>
          <a:p>
            <a:r>
              <a:rPr lang="en-US" sz="2800" dirty="0"/>
              <a:t>Example: As before, the matrix is set up; however, now we consider additional sequences</a:t>
            </a:r>
          </a:p>
          <a:p>
            <a:r>
              <a:rPr lang="en-US" sz="2800" dirty="0"/>
              <a:t>Now, when calculating scores we have to consider those additional sequences</a:t>
            </a:r>
          </a:p>
        </p:txBody>
      </p:sp>
      <p:sp>
        <p:nvSpPr>
          <p:cNvPr id="3" name="Title 2">
            <a:extLst>
              <a:ext uri="{FF2B5EF4-FFF2-40B4-BE49-F238E27FC236}">
                <a16:creationId xmlns:a16="http://schemas.microsoft.com/office/drawing/2014/main" id="{343D2772-CBFA-4286-8748-04DA5247CE96}"/>
              </a:ext>
            </a:extLst>
          </p:cNvPr>
          <p:cNvSpPr>
            <a:spLocks noGrp="1"/>
          </p:cNvSpPr>
          <p:nvPr>
            <p:ph type="title"/>
          </p:nvPr>
        </p:nvSpPr>
        <p:spPr/>
        <p:txBody>
          <a:bodyPr/>
          <a:lstStyle/>
          <a:p>
            <a:r>
              <a:rPr lang="en-US" dirty="0"/>
              <a:t>Aligning Alignments</a:t>
            </a:r>
          </a:p>
        </p:txBody>
      </p:sp>
      <p:sp>
        <p:nvSpPr>
          <p:cNvPr id="5" name="TextBox 4">
            <a:extLst>
              <a:ext uri="{FF2B5EF4-FFF2-40B4-BE49-F238E27FC236}">
                <a16:creationId xmlns:a16="http://schemas.microsoft.com/office/drawing/2014/main" id="{EEE2B1BF-F174-46F5-9AA7-9565C876E3A1}"/>
              </a:ext>
            </a:extLst>
          </p:cNvPr>
          <p:cNvSpPr txBox="1"/>
          <p:nvPr/>
        </p:nvSpPr>
        <p:spPr>
          <a:xfrm>
            <a:off x="7224662" y="925055"/>
            <a:ext cx="4838184" cy="1200329"/>
          </a:xfrm>
          <a:prstGeom prst="rect">
            <a:avLst/>
          </a:prstGeom>
          <a:noFill/>
        </p:spPr>
        <p:txBody>
          <a:bodyPr wrap="none" rtlCol="0">
            <a:spAutoFit/>
          </a:bodyPr>
          <a:lstStyle/>
          <a:p>
            <a:r>
              <a:rPr lang="en-US" sz="2400" dirty="0">
                <a:latin typeface="Arial" charset="0"/>
                <a:ea typeface="Arial" charset="0"/>
                <a:cs typeface="Arial" charset="0"/>
              </a:rPr>
              <a:t>Scoring System for DNA:</a:t>
            </a:r>
            <a:r>
              <a:rPr lang="en-US" sz="2400" dirty="0">
                <a:solidFill>
                  <a:schemeClr val="accent1"/>
                </a:solidFill>
                <a:latin typeface="Arial" charset="0"/>
                <a:ea typeface="Arial" charset="0"/>
                <a:cs typeface="Arial" charset="0"/>
              </a:rPr>
              <a:t>  </a:t>
            </a:r>
          </a:p>
          <a:p>
            <a:r>
              <a:rPr lang="en-US" sz="2400" dirty="0">
                <a:solidFill>
                  <a:schemeClr val="accent1"/>
                </a:solidFill>
                <a:latin typeface="Arial" charset="0"/>
                <a:ea typeface="Arial" charset="0"/>
                <a:cs typeface="Arial" charset="0"/>
              </a:rPr>
              <a:t>Match = +1      </a:t>
            </a:r>
            <a:r>
              <a:rPr lang="en-US" sz="2400" dirty="0">
                <a:solidFill>
                  <a:srgbClr val="C00000"/>
                </a:solidFill>
                <a:latin typeface="Arial" charset="0"/>
                <a:ea typeface="Arial" charset="0"/>
                <a:cs typeface="Arial" charset="0"/>
              </a:rPr>
              <a:t>Mismatch = -1      </a:t>
            </a:r>
          </a:p>
          <a:p>
            <a:r>
              <a:rPr lang="en-US" sz="2400" dirty="0">
                <a:latin typeface="Arial" charset="0"/>
                <a:ea typeface="Arial" charset="0"/>
                <a:cs typeface="Arial" charset="0"/>
              </a:rPr>
              <a:t>Gap = -1</a:t>
            </a:r>
          </a:p>
        </p:txBody>
      </p:sp>
      <p:sp>
        <p:nvSpPr>
          <p:cNvPr id="7" name="Oval 6">
            <a:extLst>
              <a:ext uri="{FF2B5EF4-FFF2-40B4-BE49-F238E27FC236}">
                <a16:creationId xmlns:a16="http://schemas.microsoft.com/office/drawing/2014/main" id="{83650D81-2700-4A88-ACB2-14FEAC28D00D}"/>
              </a:ext>
            </a:extLst>
          </p:cNvPr>
          <p:cNvSpPr/>
          <p:nvPr/>
        </p:nvSpPr>
        <p:spPr>
          <a:xfrm>
            <a:off x="7429944" y="2870768"/>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a:extLst>
              <a:ext uri="{FF2B5EF4-FFF2-40B4-BE49-F238E27FC236}">
                <a16:creationId xmlns:a16="http://schemas.microsoft.com/office/drawing/2014/main" id="{B8261260-EC12-4F67-A692-EDB373D9875D}"/>
              </a:ext>
            </a:extLst>
          </p:cNvPr>
          <p:cNvSpPr/>
          <p:nvPr/>
        </p:nvSpPr>
        <p:spPr>
          <a:xfrm>
            <a:off x="7421924" y="3937566"/>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Oval 8">
            <a:extLst>
              <a:ext uri="{FF2B5EF4-FFF2-40B4-BE49-F238E27FC236}">
                <a16:creationId xmlns:a16="http://schemas.microsoft.com/office/drawing/2014/main" id="{95FE5714-7EEB-49E8-88ED-4FEFCC238761}"/>
              </a:ext>
            </a:extLst>
          </p:cNvPr>
          <p:cNvSpPr/>
          <p:nvPr/>
        </p:nvSpPr>
        <p:spPr>
          <a:xfrm>
            <a:off x="7445988" y="4956237"/>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2746415-4073-4CE6-8987-23606C2D2B01}"/>
              </a:ext>
            </a:extLst>
          </p:cNvPr>
          <p:cNvSpPr/>
          <p:nvPr/>
        </p:nvSpPr>
        <p:spPr>
          <a:xfrm>
            <a:off x="7437968" y="6023035"/>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DC464C9D-B46E-4A10-AC8A-5C71D7C8357E}"/>
              </a:ext>
            </a:extLst>
          </p:cNvPr>
          <p:cNvSpPr/>
          <p:nvPr/>
        </p:nvSpPr>
        <p:spPr>
          <a:xfrm>
            <a:off x="8689248" y="2862747"/>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a:extLst>
              <a:ext uri="{FF2B5EF4-FFF2-40B4-BE49-F238E27FC236}">
                <a16:creationId xmlns:a16="http://schemas.microsoft.com/office/drawing/2014/main" id="{EFD38968-BC93-4EE9-9F9C-AD3289E19790}"/>
              </a:ext>
            </a:extLst>
          </p:cNvPr>
          <p:cNvSpPr/>
          <p:nvPr/>
        </p:nvSpPr>
        <p:spPr>
          <a:xfrm>
            <a:off x="10028766" y="287076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E4FCE51B-8402-4BE9-9179-362CF1B42D1E}"/>
              </a:ext>
            </a:extLst>
          </p:cNvPr>
          <p:cNvSpPr/>
          <p:nvPr/>
        </p:nvSpPr>
        <p:spPr>
          <a:xfrm>
            <a:off x="11368282" y="2878790"/>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48E1BD9-657D-47D9-BFF5-904514368C9B}"/>
              </a:ext>
            </a:extLst>
          </p:cNvPr>
          <p:cNvSpPr/>
          <p:nvPr/>
        </p:nvSpPr>
        <p:spPr>
          <a:xfrm>
            <a:off x="8665185" y="388141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81C445EA-2A3C-445C-9C99-9E80E5F4DBCE}"/>
              </a:ext>
            </a:extLst>
          </p:cNvPr>
          <p:cNvSpPr/>
          <p:nvPr/>
        </p:nvSpPr>
        <p:spPr>
          <a:xfrm>
            <a:off x="10004703" y="388944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1B9C2B6-A907-480E-A356-1918B9389A68}"/>
              </a:ext>
            </a:extLst>
          </p:cNvPr>
          <p:cNvSpPr/>
          <p:nvPr/>
        </p:nvSpPr>
        <p:spPr>
          <a:xfrm>
            <a:off x="11344219" y="3897462"/>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64FF06FF-BBA4-4DA8-93BF-378D6EA2F31D}"/>
              </a:ext>
            </a:extLst>
          </p:cNvPr>
          <p:cNvSpPr/>
          <p:nvPr/>
        </p:nvSpPr>
        <p:spPr>
          <a:xfrm>
            <a:off x="8657165" y="4964258"/>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B9A8BE5-0789-4177-BBEB-A7D77C6189F6}"/>
              </a:ext>
            </a:extLst>
          </p:cNvPr>
          <p:cNvSpPr/>
          <p:nvPr/>
        </p:nvSpPr>
        <p:spPr>
          <a:xfrm>
            <a:off x="9996683" y="4972280"/>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06F7E526-4ED4-43B3-87AC-C007A12E953D}"/>
              </a:ext>
            </a:extLst>
          </p:cNvPr>
          <p:cNvSpPr/>
          <p:nvPr/>
        </p:nvSpPr>
        <p:spPr>
          <a:xfrm>
            <a:off x="11336199" y="498030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739896F6-CCE2-43DE-9697-49A359B54576}"/>
              </a:ext>
            </a:extLst>
          </p:cNvPr>
          <p:cNvSpPr/>
          <p:nvPr/>
        </p:nvSpPr>
        <p:spPr>
          <a:xfrm>
            <a:off x="8665187" y="604709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925384B8-6758-4C9E-B3AF-01571AA6CE4D}"/>
              </a:ext>
            </a:extLst>
          </p:cNvPr>
          <p:cNvSpPr/>
          <p:nvPr/>
        </p:nvSpPr>
        <p:spPr>
          <a:xfrm>
            <a:off x="10004705" y="605512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43D06EF-9D74-4555-848C-22CCC771CE21}"/>
              </a:ext>
            </a:extLst>
          </p:cNvPr>
          <p:cNvSpPr/>
          <p:nvPr/>
        </p:nvSpPr>
        <p:spPr>
          <a:xfrm>
            <a:off x="11344221" y="6063142"/>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id="{5D8BB86D-9F5A-4527-B463-2A3EF4D8628C}"/>
              </a:ext>
            </a:extLst>
          </p:cNvPr>
          <p:cNvCxnSpPr/>
          <p:nvPr/>
        </p:nvCxnSpPr>
        <p:spPr>
          <a:xfrm>
            <a:off x="9459270" y="3135463"/>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B8D8EC-F74D-438A-8F8B-05F79175EAD9}"/>
              </a:ext>
            </a:extLst>
          </p:cNvPr>
          <p:cNvCxnSpPr/>
          <p:nvPr/>
        </p:nvCxnSpPr>
        <p:spPr>
          <a:xfrm>
            <a:off x="10846910" y="315952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FCF47B5-F6DC-4977-8653-9FD97E77809C}"/>
              </a:ext>
            </a:extLst>
          </p:cNvPr>
          <p:cNvCxnSpPr/>
          <p:nvPr/>
        </p:nvCxnSpPr>
        <p:spPr>
          <a:xfrm>
            <a:off x="9451250" y="4186218"/>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DDC95BD-10FA-4F13-B7F7-A9F9C151B653}"/>
              </a:ext>
            </a:extLst>
          </p:cNvPr>
          <p:cNvCxnSpPr/>
          <p:nvPr/>
        </p:nvCxnSpPr>
        <p:spPr>
          <a:xfrm>
            <a:off x="10838890" y="4210282"/>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98D3FD6-9E73-4A86-9C80-26BC19C6C1FA}"/>
              </a:ext>
            </a:extLst>
          </p:cNvPr>
          <p:cNvCxnSpPr/>
          <p:nvPr/>
        </p:nvCxnSpPr>
        <p:spPr>
          <a:xfrm>
            <a:off x="8167882" y="5244996"/>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AE33D2A-0335-475B-A05F-A5A8F0292F34}"/>
              </a:ext>
            </a:extLst>
          </p:cNvPr>
          <p:cNvCxnSpPr/>
          <p:nvPr/>
        </p:nvCxnSpPr>
        <p:spPr>
          <a:xfrm>
            <a:off x="9459272" y="525301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859C2CF-07D1-4622-B540-CEABF8012ED9}"/>
              </a:ext>
            </a:extLst>
          </p:cNvPr>
          <p:cNvCxnSpPr/>
          <p:nvPr/>
        </p:nvCxnSpPr>
        <p:spPr>
          <a:xfrm>
            <a:off x="10846912" y="5277081"/>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D68A5F8-8AF4-4502-8A92-3484309576B2}"/>
              </a:ext>
            </a:extLst>
          </p:cNvPr>
          <p:cNvCxnSpPr/>
          <p:nvPr/>
        </p:nvCxnSpPr>
        <p:spPr>
          <a:xfrm>
            <a:off x="8159862" y="6311795"/>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5F6FA98-C386-47DB-B738-ED494B38F652}"/>
              </a:ext>
            </a:extLst>
          </p:cNvPr>
          <p:cNvCxnSpPr/>
          <p:nvPr/>
        </p:nvCxnSpPr>
        <p:spPr>
          <a:xfrm>
            <a:off x="9451252" y="6319816"/>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AEC0F6-C129-46D4-A23C-345C261C46F2}"/>
              </a:ext>
            </a:extLst>
          </p:cNvPr>
          <p:cNvCxnSpPr/>
          <p:nvPr/>
        </p:nvCxnSpPr>
        <p:spPr>
          <a:xfrm>
            <a:off x="10838892" y="634388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69CF537-4E58-4F37-89C0-553967207126}"/>
              </a:ext>
            </a:extLst>
          </p:cNvPr>
          <p:cNvCxnSpPr/>
          <p:nvPr/>
        </p:nvCxnSpPr>
        <p:spPr>
          <a:xfrm rot="5400000">
            <a:off x="7542244" y="474769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01B535B-10FC-40D7-B2FA-0660B3BE19CE}"/>
              </a:ext>
            </a:extLst>
          </p:cNvPr>
          <p:cNvCxnSpPr/>
          <p:nvPr/>
        </p:nvCxnSpPr>
        <p:spPr>
          <a:xfrm rot="5400000">
            <a:off x="7566307" y="579844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168512F-19C5-4AA4-A84D-6FA7FF4F9309}"/>
              </a:ext>
            </a:extLst>
          </p:cNvPr>
          <p:cNvCxnSpPr/>
          <p:nvPr/>
        </p:nvCxnSpPr>
        <p:spPr>
          <a:xfrm>
            <a:off x="8119744" y="3160746"/>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6436870-9982-408D-898C-4416220767CA}"/>
              </a:ext>
            </a:extLst>
          </p:cNvPr>
          <p:cNvCxnSpPr/>
          <p:nvPr/>
        </p:nvCxnSpPr>
        <p:spPr>
          <a:xfrm>
            <a:off x="8159860" y="421150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9993668-D587-4B19-B341-1E5F7DB1F733}"/>
              </a:ext>
            </a:extLst>
          </p:cNvPr>
          <p:cNvCxnSpPr/>
          <p:nvPr/>
        </p:nvCxnSpPr>
        <p:spPr>
          <a:xfrm rot="5400000">
            <a:off x="7534222" y="3746279"/>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9CDFF43-6146-4793-A207-1263E5AC8DEE}"/>
              </a:ext>
            </a:extLst>
          </p:cNvPr>
          <p:cNvCxnSpPr/>
          <p:nvPr/>
        </p:nvCxnSpPr>
        <p:spPr>
          <a:xfrm rot="5400000">
            <a:off x="8713307" y="373826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F5C0636-00E1-4055-8955-3B371671013C}"/>
              </a:ext>
            </a:extLst>
          </p:cNvPr>
          <p:cNvCxnSpPr/>
          <p:nvPr/>
        </p:nvCxnSpPr>
        <p:spPr>
          <a:xfrm rot="5400000">
            <a:off x="8769465" y="473967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C9FAB8-D817-48F7-A82E-266D27008D84}"/>
              </a:ext>
            </a:extLst>
          </p:cNvPr>
          <p:cNvCxnSpPr/>
          <p:nvPr/>
        </p:nvCxnSpPr>
        <p:spPr>
          <a:xfrm rot="5400000">
            <a:off x="8793528" y="579042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E625A5C-F0D9-4A3B-B949-488CA2B1C8EE}"/>
              </a:ext>
            </a:extLst>
          </p:cNvPr>
          <p:cNvCxnSpPr/>
          <p:nvPr/>
        </p:nvCxnSpPr>
        <p:spPr>
          <a:xfrm rot="5400000">
            <a:off x="10117000" y="3696933"/>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0E82AB8-CC60-475C-A5D1-10F8AD3A543A}"/>
              </a:ext>
            </a:extLst>
          </p:cNvPr>
          <p:cNvCxnSpPr/>
          <p:nvPr/>
        </p:nvCxnSpPr>
        <p:spPr>
          <a:xfrm rot="5400000">
            <a:off x="10125022" y="473164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CE24631-2ED2-4D87-A19D-736515C38736}"/>
              </a:ext>
            </a:extLst>
          </p:cNvPr>
          <p:cNvCxnSpPr/>
          <p:nvPr/>
        </p:nvCxnSpPr>
        <p:spPr>
          <a:xfrm rot="5400000">
            <a:off x="10149085" y="5782404"/>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C796C8F-801F-4E38-B8A4-39B33CB8FE4E}"/>
              </a:ext>
            </a:extLst>
          </p:cNvPr>
          <p:cNvCxnSpPr/>
          <p:nvPr/>
        </p:nvCxnSpPr>
        <p:spPr>
          <a:xfrm rot="5400000">
            <a:off x="11456514" y="3737038"/>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2F94FEE-EE33-4678-9F6D-1C209165AC98}"/>
              </a:ext>
            </a:extLst>
          </p:cNvPr>
          <p:cNvCxnSpPr/>
          <p:nvPr/>
        </p:nvCxnSpPr>
        <p:spPr>
          <a:xfrm rot="5400000">
            <a:off x="11464536" y="4771752"/>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7BC8CF7-7340-453A-BD52-540BDD51BB1C}"/>
              </a:ext>
            </a:extLst>
          </p:cNvPr>
          <p:cNvCxnSpPr/>
          <p:nvPr/>
        </p:nvCxnSpPr>
        <p:spPr>
          <a:xfrm rot="5400000">
            <a:off x="11488599" y="5822509"/>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978E747-2445-4880-86C0-89587A450DEE}"/>
              </a:ext>
            </a:extLst>
          </p:cNvPr>
          <p:cNvCxnSpPr/>
          <p:nvPr/>
        </p:nvCxnSpPr>
        <p:spPr>
          <a:xfrm>
            <a:off x="10846910" y="5613962"/>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3A0CF1D-92E3-4DB3-B4EF-CA33CE3FE708}"/>
              </a:ext>
            </a:extLst>
          </p:cNvPr>
          <p:cNvCxnSpPr/>
          <p:nvPr/>
        </p:nvCxnSpPr>
        <p:spPr>
          <a:xfrm>
            <a:off x="9475311" y="5605941"/>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5B3F35D-66D4-4DF7-9B39-11A96F7CFB46}"/>
              </a:ext>
            </a:extLst>
          </p:cNvPr>
          <p:cNvCxnSpPr/>
          <p:nvPr/>
        </p:nvCxnSpPr>
        <p:spPr>
          <a:xfrm>
            <a:off x="8232048" y="5597920"/>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D36355D-B9C7-4918-BC21-CEC75BADC58B}"/>
              </a:ext>
            </a:extLst>
          </p:cNvPr>
          <p:cNvCxnSpPr/>
          <p:nvPr/>
        </p:nvCxnSpPr>
        <p:spPr>
          <a:xfrm>
            <a:off x="10758679" y="4547164"/>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07E9B62-B0AB-44BF-A90E-5C9D0942B91C}"/>
              </a:ext>
            </a:extLst>
          </p:cNvPr>
          <p:cNvCxnSpPr/>
          <p:nvPr/>
        </p:nvCxnSpPr>
        <p:spPr>
          <a:xfrm>
            <a:off x="9387080" y="4539143"/>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5846FDF-4DE3-499A-9C56-41B957930B8C}"/>
              </a:ext>
            </a:extLst>
          </p:cNvPr>
          <p:cNvCxnSpPr/>
          <p:nvPr/>
        </p:nvCxnSpPr>
        <p:spPr>
          <a:xfrm>
            <a:off x="8143817" y="4531122"/>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66F5EB-603B-4A09-A591-8291FE6F6DF4}"/>
              </a:ext>
            </a:extLst>
          </p:cNvPr>
          <p:cNvCxnSpPr/>
          <p:nvPr/>
        </p:nvCxnSpPr>
        <p:spPr>
          <a:xfrm>
            <a:off x="10814826" y="3512449"/>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9C8774-6B66-4490-87C0-AFF20A114699}"/>
              </a:ext>
            </a:extLst>
          </p:cNvPr>
          <p:cNvCxnSpPr/>
          <p:nvPr/>
        </p:nvCxnSpPr>
        <p:spPr>
          <a:xfrm>
            <a:off x="9443227" y="3504428"/>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D8FE48E-6780-4D8F-ABE2-334A2E1DD0FA}"/>
              </a:ext>
            </a:extLst>
          </p:cNvPr>
          <p:cNvCxnSpPr/>
          <p:nvPr/>
        </p:nvCxnSpPr>
        <p:spPr>
          <a:xfrm>
            <a:off x="8199964" y="3496407"/>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4604C1B-0460-4A9A-A66E-E8A8C9D2F7A0}"/>
              </a:ext>
            </a:extLst>
          </p:cNvPr>
          <p:cNvSpPr txBox="1"/>
          <p:nvPr/>
        </p:nvSpPr>
        <p:spPr>
          <a:xfrm>
            <a:off x="8789616" y="2022134"/>
            <a:ext cx="362600" cy="830997"/>
          </a:xfrm>
          <a:prstGeom prst="rect">
            <a:avLst/>
          </a:prstGeom>
          <a:noFill/>
        </p:spPr>
        <p:txBody>
          <a:bodyPr wrap="none" rtlCol="0">
            <a:spAutoFit/>
          </a:bodyPr>
          <a:lstStyle/>
          <a:p>
            <a:r>
              <a:rPr lang="en-US" sz="2400" dirty="0"/>
              <a:t>C</a:t>
            </a:r>
          </a:p>
          <a:p>
            <a:r>
              <a:rPr lang="en-US" sz="2400" dirty="0"/>
              <a:t>A</a:t>
            </a:r>
          </a:p>
        </p:txBody>
      </p:sp>
      <p:sp>
        <p:nvSpPr>
          <p:cNvPr id="57" name="TextBox 56">
            <a:extLst>
              <a:ext uri="{FF2B5EF4-FFF2-40B4-BE49-F238E27FC236}">
                <a16:creationId xmlns:a16="http://schemas.microsoft.com/office/drawing/2014/main" id="{F54D7929-4BF8-45E3-A14B-7A03158B8E4C}"/>
              </a:ext>
            </a:extLst>
          </p:cNvPr>
          <p:cNvSpPr txBox="1"/>
          <p:nvPr/>
        </p:nvSpPr>
        <p:spPr>
          <a:xfrm>
            <a:off x="10118984" y="2018837"/>
            <a:ext cx="335348" cy="830997"/>
          </a:xfrm>
          <a:prstGeom prst="rect">
            <a:avLst/>
          </a:prstGeom>
          <a:noFill/>
        </p:spPr>
        <p:txBody>
          <a:bodyPr wrap="none" rtlCol="0">
            <a:spAutoFit/>
          </a:bodyPr>
          <a:lstStyle/>
          <a:p>
            <a:r>
              <a:rPr lang="en-US" sz="2400" dirty="0"/>
              <a:t>T</a:t>
            </a:r>
          </a:p>
          <a:p>
            <a:r>
              <a:rPr lang="en-US" sz="2400" dirty="0"/>
              <a:t>T</a:t>
            </a:r>
          </a:p>
        </p:txBody>
      </p:sp>
      <p:sp>
        <p:nvSpPr>
          <p:cNvPr id="58" name="TextBox 57">
            <a:extLst>
              <a:ext uri="{FF2B5EF4-FFF2-40B4-BE49-F238E27FC236}">
                <a16:creationId xmlns:a16="http://schemas.microsoft.com/office/drawing/2014/main" id="{442CA615-250F-4A8F-9283-AE14994A3599}"/>
              </a:ext>
            </a:extLst>
          </p:cNvPr>
          <p:cNvSpPr txBox="1"/>
          <p:nvPr/>
        </p:nvSpPr>
        <p:spPr>
          <a:xfrm>
            <a:off x="11465304" y="2008073"/>
            <a:ext cx="335348" cy="830997"/>
          </a:xfrm>
          <a:prstGeom prst="rect">
            <a:avLst/>
          </a:prstGeom>
          <a:noFill/>
        </p:spPr>
        <p:txBody>
          <a:bodyPr wrap="none" rtlCol="0">
            <a:spAutoFit/>
          </a:bodyPr>
          <a:lstStyle/>
          <a:p>
            <a:r>
              <a:rPr lang="en-US" sz="2400" dirty="0"/>
              <a:t>T</a:t>
            </a:r>
          </a:p>
          <a:p>
            <a:r>
              <a:rPr lang="en-US" sz="2400" dirty="0"/>
              <a:t>T</a:t>
            </a:r>
          </a:p>
        </p:txBody>
      </p:sp>
      <p:sp>
        <p:nvSpPr>
          <p:cNvPr id="59" name="TextBox 58">
            <a:extLst>
              <a:ext uri="{FF2B5EF4-FFF2-40B4-BE49-F238E27FC236}">
                <a16:creationId xmlns:a16="http://schemas.microsoft.com/office/drawing/2014/main" id="{0510E10E-DDE2-4315-9409-8FC7F6147AC1}"/>
              </a:ext>
            </a:extLst>
          </p:cNvPr>
          <p:cNvSpPr txBox="1"/>
          <p:nvPr/>
        </p:nvSpPr>
        <p:spPr>
          <a:xfrm>
            <a:off x="6934200" y="3941216"/>
            <a:ext cx="362600" cy="461665"/>
          </a:xfrm>
          <a:prstGeom prst="rect">
            <a:avLst/>
          </a:prstGeom>
          <a:noFill/>
        </p:spPr>
        <p:txBody>
          <a:bodyPr wrap="none" rtlCol="0">
            <a:spAutoFit/>
          </a:bodyPr>
          <a:lstStyle/>
          <a:p>
            <a:r>
              <a:rPr lang="en-US" sz="2400" dirty="0"/>
              <a:t>A</a:t>
            </a:r>
          </a:p>
        </p:txBody>
      </p:sp>
      <p:sp>
        <p:nvSpPr>
          <p:cNvPr id="60" name="TextBox 59">
            <a:extLst>
              <a:ext uri="{FF2B5EF4-FFF2-40B4-BE49-F238E27FC236}">
                <a16:creationId xmlns:a16="http://schemas.microsoft.com/office/drawing/2014/main" id="{A318EF19-45A7-4E64-909D-1E0DD1A7E1A0}"/>
              </a:ext>
            </a:extLst>
          </p:cNvPr>
          <p:cNvSpPr txBox="1"/>
          <p:nvPr/>
        </p:nvSpPr>
        <p:spPr>
          <a:xfrm>
            <a:off x="6974305" y="4975930"/>
            <a:ext cx="348172" cy="461665"/>
          </a:xfrm>
          <a:prstGeom prst="rect">
            <a:avLst/>
          </a:prstGeom>
          <a:noFill/>
        </p:spPr>
        <p:txBody>
          <a:bodyPr wrap="none" rtlCol="0">
            <a:spAutoFit/>
          </a:bodyPr>
          <a:lstStyle/>
          <a:p>
            <a:r>
              <a:rPr lang="en-US" sz="2400" dirty="0"/>
              <a:t>C</a:t>
            </a:r>
          </a:p>
        </p:txBody>
      </p:sp>
      <p:sp>
        <p:nvSpPr>
          <p:cNvPr id="61" name="TextBox 60">
            <a:extLst>
              <a:ext uri="{FF2B5EF4-FFF2-40B4-BE49-F238E27FC236}">
                <a16:creationId xmlns:a16="http://schemas.microsoft.com/office/drawing/2014/main" id="{644075E3-D2D0-44FA-A8FD-627FF081D068}"/>
              </a:ext>
            </a:extLst>
          </p:cNvPr>
          <p:cNvSpPr txBox="1"/>
          <p:nvPr/>
        </p:nvSpPr>
        <p:spPr>
          <a:xfrm>
            <a:off x="6982326" y="6010645"/>
            <a:ext cx="335348" cy="461665"/>
          </a:xfrm>
          <a:prstGeom prst="rect">
            <a:avLst/>
          </a:prstGeom>
          <a:noFill/>
        </p:spPr>
        <p:txBody>
          <a:bodyPr wrap="none" rtlCol="0">
            <a:spAutoFit/>
          </a:bodyPr>
          <a:lstStyle/>
          <a:p>
            <a:r>
              <a:rPr lang="en-US" sz="2400" dirty="0"/>
              <a:t>T</a:t>
            </a:r>
          </a:p>
        </p:txBody>
      </p:sp>
      <p:sp>
        <p:nvSpPr>
          <p:cNvPr id="62" name="TextBox 61">
            <a:extLst>
              <a:ext uri="{FF2B5EF4-FFF2-40B4-BE49-F238E27FC236}">
                <a16:creationId xmlns:a16="http://schemas.microsoft.com/office/drawing/2014/main" id="{CFD6A065-92F8-4F80-B9EE-778163B5E80E}"/>
              </a:ext>
            </a:extLst>
          </p:cNvPr>
          <p:cNvSpPr txBox="1"/>
          <p:nvPr/>
        </p:nvSpPr>
        <p:spPr>
          <a:xfrm>
            <a:off x="7578296" y="2990903"/>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63" name="TextBox 62">
            <a:extLst>
              <a:ext uri="{FF2B5EF4-FFF2-40B4-BE49-F238E27FC236}">
                <a16:creationId xmlns:a16="http://schemas.microsoft.com/office/drawing/2014/main" id="{C01A8724-AEED-400D-8D82-764D00B4668C}"/>
              </a:ext>
            </a:extLst>
          </p:cNvPr>
          <p:cNvSpPr txBox="1"/>
          <p:nvPr/>
        </p:nvSpPr>
        <p:spPr>
          <a:xfrm>
            <a:off x="8789476" y="2966841"/>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65" name="TextBox 64">
            <a:extLst>
              <a:ext uri="{FF2B5EF4-FFF2-40B4-BE49-F238E27FC236}">
                <a16:creationId xmlns:a16="http://schemas.microsoft.com/office/drawing/2014/main" id="{8267A4F3-3419-469F-B79B-94366E9286AF}"/>
              </a:ext>
            </a:extLst>
          </p:cNvPr>
          <p:cNvSpPr txBox="1"/>
          <p:nvPr/>
        </p:nvSpPr>
        <p:spPr>
          <a:xfrm>
            <a:off x="8763000" y="3957935"/>
            <a:ext cx="402844" cy="461665"/>
          </a:xfrm>
          <a:prstGeom prst="rect">
            <a:avLst/>
          </a:prstGeom>
          <a:noFill/>
        </p:spPr>
        <p:txBody>
          <a:bodyPr wrap="square" rtlCol="0">
            <a:spAutoFit/>
          </a:bodyPr>
          <a:lstStyle/>
          <a:p>
            <a:r>
              <a:rPr lang="en-US" sz="2400" b="1" dirty="0">
                <a:solidFill>
                  <a:srgbClr val="FF0000"/>
                </a:solidFill>
                <a:latin typeface="Arial" charset="0"/>
                <a:ea typeface="Arial" charset="0"/>
                <a:cs typeface="Arial" charset="0"/>
              </a:rPr>
              <a:t>?</a:t>
            </a:r>
            <a:endParaRPr lang="en-US" b="1" dirty="0">
              <a:solidFill>
                <a:srgbClr val="FF0000"/>
              </a:solidFill>
              <a:latin typeface="Arial" charset="0"/>
              <a:ea typeface="Arial" charset="0"/>
              <a:cs typeface="Arial" charset="0"/>
            </a:endParaRPr>
          </a:p>
        </p:txBody>
      </p:sp>
      <p:sp>
        <p:nvSpPr>
          <p:cNvPr id="68" name="TextBox 67">
            <a:extLst>
              <a:ext uri="{FF2B5EF4-FFF2-40B4-BE49-F238E27FC236}">
                <a16:creationId xmlns:a16="http://schemas.microsoft.com/office/drawing/2014/main" id="{7AAFAA1F-5996-4893-9CB8-A88EC2D73F84}"/>
              </a:ext>
            </a:extLst>
          </p:cNvPr>
          <p:cNvSpPr txBox="1"/>
          <p:nvPr/>
        </p:nvSpPr>
        <p:spPr>
          <a:xfrm>
            <a:off x="8797497" y="5060337"/>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71" name="TextBox 70">
            <a:extLst>
              <a:ext uri="{FF2B5EF4-FFF2-40B4-BE49-F238E27FC236}">
                <a16:creationId xmlns:a16="http://schemas.microsoft.com/office/drawing/2014/main" id="{A2D0AD5D-1ACD-4B19-A3E9-0A772CA9BE13}"/>
              </a:ext>
            </a:extLst>
          </p:cNvPr>
          <p:cNvSpPr txBox="1"/>
          <p:nvPr/>
        </p:nvSpPr>
        <p:spPr>
          <a:xfrm>
            <a:off x="8749370" y="6151190"/>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73" name="TextBox 72">
            <a:extLst>
              <a:ext uri="{FF2B5EF4-FFF2-40B4-BE49-F238E27FC236}">
                <a16:creationId xmlns:a16="http://schemas.microsoft.com/office/drawing/2014/main" id="{C7581AA5-4AF6-40EC-A111-219F1DE5AAC5}"/>
              </a:ext>
            </a:extLst>
          </p:cNvPr>
          <p:cNvSpPr txBox="1"/>
          <p:nvPr/>
        </p:nvSpPr>
        <p:spPr>
          <a:xfrm>
            <a:off x="10098537" y="2974860"/>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74" name="TextBox 73">
            <a:extLst>
              <a:ext uri="{FF2B5EF4-FFF2-40B4-BE49-F238E27FC236}">
                <a16:creationId xmlns:a16="http://schemas.microsoft.com/office/drawing/2014/main" id="{A3BFD0EA-2229-4664-9E7F-B09DBC5C110E}"/>
              </a:ext>
            </a:extLst>
          </p:cNvPr>
          <p:cNvSpPr txBox="1"/>
          <p:nvPr/>
        </p:nvSpPr>
        <p:spPr>
          <a:xfrm>
            <a:off x="10067669" y="3985509"/>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67" name="TextBox 66">
            <a:extLst>
              <a:ext uri="{FF2B5EF4-FFF2-40B4-BE49-F238E27FC236}">
                <a16:creationId xmlns:a16="http://schemas.microsoft.com/office/drawing/2014/main" id="{9623F6D5-3556-4988-A7FB-71A957E98088}"/>
              </a:ext>
            </a:extLst>
          </p:cNvPr>
          <p:cNvSpPr txBox="1"/>
          <p:nvPr/>
        </p:nvSpPr>
        <p:spPr>
          <a:xfrm>
            <a:off x="7578296" y="2990903"/>
            <a:ext cx="312906" cy="369332"/>
          </a:xfrm>
          <a:prstGeom prst="rect">
            <a:avLst/>
          </a:prstGeom>
          <a:noFill/>
        </p:spPr>
        <p:txBody>
          <a:bodyPr wrap="none" rtlCol="0">
            <a:spAutoFit/>
          </a:bodyPr>
          <a:lstStyle/>
          <a:p>
            <a:r>
              <a:rPr lang="en-US" b="1" dirty="0">
                <a:latin typeface="Arial" charset="0"/>
                <a:ea typeface="Arial" charset="0"/>
                <a:cs typeface="Arial" charset="0"/>
              </a:rPr>
              <a:t>0</a:t>
            </a:r>
          </a:p>
        </p:txBody>
      </p:sp>
      <p:sp>
        <p:nvSpPr>
          <p:cNvPr id="69" name="TextBox 68">
            <a:extLst>
              <a:ext uri="{FF2B5EF4-FFF2-40B4-BE49-F238E27FC236}">
                <a16:creationId xmlns:a16="http://schemas.microsoft.com/office/drawing/2014/main" id="{82D70C40-D437-4D24-A315-EB9862C1BD80}"/>
              </a:ext>
            </a:extLst>
          </p:cNvPr>
          <p:cNvSpPr txBox="1"/>
          <p:nvPr/>
        </p:nvSpPr>
        <p:spPr>
          <a:xfrm>
            <a:off x="8789476" y="2966841"/>
            <a:ext cx="389850" cy="369332"/>
          </a:xfrm>
          <a:prstGeom prst="rect">
            <a:avLst/>
          </a:prstGeom>
          <a:noFill/>
        </p:spPr>
        <p:txBody>
          <a:bodyPr wrap="none" rtlCol="0">
            <a:spAutoFit/>
          </a:bodyPr>
          <a:lstStyle/>
          <a:p>
            <a:r>
              <a:rPr lang="en-US" b="1" dirty="0">
                <a:latin typeface="Arial" charset="0"/>
                <a:ea typeface="Arial" charset="0"/>
                <a:cs typeface="Arial" charset="0"/>
              </a:rPr>
              <a:t>-1</a:t>
            </a:r>
          </a:p>
        </p:txBody>
      </p:sp>
      <p:sp>
        <p:nvSpPr>
          <p:cNvPr id="70" name="TextBox 69">
            <a:extLst>
              <a:ext uri="{FF2B5EF4-FFF2-40B4-BE49-F238E27FC236}">
                <a16:creationId xmlns:a16="http://schemas.microsoft.com/office/drawing/2014/main" id="{E0832127-1E97-42F3-B213-BBCEF826C918}"/>
              </a:ext>
            </a:extLst>
          </p:cNvPr>
          <p:cNvSpPr txBox="1"/>
          <p:nvPr/>
        </p:nvSpPr>
        <p:spPr>
          <a:xfrm>
            <a:off x="7514128" y="4033639"/>
            <a:ext cx="389850" cy="369332"/>
          </a:xfrm>
          <a:prstGeom prst="rect">
            <a:avLst/>
          </a:prstGeom>
          <a:noFill/>
        </p:spPr>
        <p:txBody>
          <a:bodyPr wrap="none" rtlCol="0">
            <a:spAutoFit/>
          </a:bodyPr>
          <a:lstStyle/>
          <a:p>
            <a:r>
              <a:rPr lang="en-US" b="1" dirty="0">
                <a:latin typeface="Arial" charset="0"/>
                <a:ea typeface="Arial" charset="0"/>
                <a:cs typeface="Arial" charset="0"/>
              </a:rPr>
              <a:t>-1</a:t>
            </a:r>
          </a:p>
        </p:txBody>
      </p:sp>
      <p:sp>
        <p:nvSpPr>
          <p:cNvPr id="72" name="TextBox 71">
            <a:extLst>
              <a:ext uri="{FF2B5EF4-FFF2-40B4-BE49-F238E27FC236}">
                <a16:creationId xmlns:a16="http://schemas.microsoft.com/office/drawing/2014/main" id="{9C076BB9-3F61-46C9-B304-BE6F052FC1D6}"/>
              </a:ext>
            </a:extLst>
          </p:cNvPr>
          <p:cNvSpPr txBox="1"/>
          <p:nvPr/>
        </p:nvSpPr>
        <p:spPr>
          <a:xfrm>
            <a:off x="7514128" y="5060330"/>
            <a:ext cx="389850" cy="369332"/>
          </a:xfrm>
          <a:prstGeom prst="rect">
            <a:avLst/>
          </a:prstGeom>
          <a:noFill/>
        </p:spPr>
        <p:txBody>
          <a:bodyPr wrap="none" rtlCol="0">
            <a:spAutoFit/>
          </a:bodyPr>
          <a:lstStyle/>
          <a:p>
            <a:r>
              <a:rPr lang="en-US" b="1" dirty="0">
                <a:latin typeface="Arial" charset="0"/>
                <a:ea typeface="Arial" charset="0"/>
                <a:cs typeface="Arial" charset="0"/>
              </a:rPr>
              <a:t>-2</a:t>
            </a:r>
          </a:p>
        </p:txBody>
      </p:sp>
      <p:sp>
        <p:nvSpPr>
          <p:cNvPr id="75" name="TextBox 74">
            <a:extLst>
              <a:ext uri="{FF2B5EF4-FFF2-40B4-BE49-F238E27FC236}">
                <a16:creationId xmlns:a16="http://schemas.microsoft.com/office/drawing/2014/main" id="{56DFD399-E8EF-4BE6-A0DE-10D484E780E5}"/>
              </a:ext>
            </a:extLst>
          </p:cNvPr>
          <p:cNvSpPr txBox="1"/>
          <p:nvPr/>
        </p:nvSpPr>
        <p:spPr>
          <a:xfrm>
            <a:off x="7506107" y="6111085"/>
            <a:ext cx="389850" cy="369332"/>
          </a:xfrm>
          <a:prstGeom prst="rect">
            <a:avLst/>
          </a:prstGeom>
          <a:noFill/>
        </p:spPr>
        <p:txBody>
          <a:bodyPr wrap="none" rtlCol="0">
            <a:spAutoFit/>
          </a:bodyPr>
          <a:lstStyle/>
          <a:p>
            <a:r>
              <a:rPr lang="en-US" b="1" dirty="0">
                <a:latin typeface="Arial" charset="0"/>
                <a:ea typeface="Arial" charset="0"/>
                <a:cs typeface="Arial" charset="0"/>
              </a:rPr>
              <a:t>-3</a:t>
            </a:r>
          </a:p>
        </p:txBody>
      </p:sp>
      <p:sp>
        <p:nvSpPr>
          <p:cNvPr id="76" name="TextBox 75">
            <a:extLst>
              <a:ext uri="{FF2B5EF4-FFF2-40B4-BE49-F238E27FC236}">
                <a16:creationId xmlns:a16="http://schemas.microsoft.com/office/drawing/2014/main" id="{610BE6B5-64ED-4897-8507-0F6371E8AC1E}"/>
              </a:ext>
            </a:extLst>
          </p:cNvPr>
          <p:cNvSpPr txBox="1"/>
          <p:nvPr/>
        </p:nvSpPr>
        <p:spPr>
          <a:xfrm>
            <a:off x="10098537" y="2974860"/>
            <a:ext cx="389850" cy="369332"/>
          </a:xfrm>
          <a:prstGeom prst="rect">
            <a:avLst/>
          </a:prstGeom>
          <a:noFill/>
        </p:spPr>
        <p:txBody>
          <a:bodyPr wrap="none" rtlCol="0">
            <a:spAutoFit/>
          </a:bodyPr>
          <a:lstStyle/>
          <a:p>
            <a:r>
              <a:rPr lang="en-US" b="1" dirty="0">
                <a:latin typeface="Arial" charset="0"/>
                <a:ea typeface="Arial" charset="0"/>
                <a:cs typeface="Arial" charset="0"/>
              </a:rPr>
              <a:t>-2</a:t>
            </a:r>
          </a:p>
        </p:txBody>
      </p:sp>
      <p:sp>
        <p:nvSpPr>
          <p:cNvPr id="77" name="TextBox 76">
            <a:extLst>
              <a:ext uri="{FF2B5EF4-FFF2-40B4-BE49-F238E27FC236}">
                <a16:creationId xmlns:a16="http://schemas.microsoft.com/office/drawing/2014/main" id="{B617D24E-6AAF-4AF3-A4A8-4140E91A91C7}"/>
              </a:ext>
            </a:extLst>
          </p:cNvPr>
          <p:cNvSpPr txBox="1"/>
          <p:nvPr/>
        </p:nvSpPr>
        <p:spPr>
          <a:xfrm>
            <a:off x="11454094" y="2966839"/>
            <a:ext cx="389850" cy="369332"/>
          </a:xfrm>
          <a:prstGeom prst="rect">
            <a:avLst/>
          </a:prstGeom>
          <a:noFill/>
        </p:spPr>
        <p:txBody>
          <a:bodyPr wrap="none" rtlCol="0">
            <a:spAutoFit/>
          </a:bodyPr>
          <a:lstStyle/>
          <a:p>
            <a:r>
              <a:rPr lang="en-US" b="1" dirty="0">
                <a:latin typeface="Arial" charset="0"/>
                <a:ea typeface="Arial" charset="0"/>
                <a:cs typeface="Arial" charset="0"/>
              </a:rPr>
              <a:t>-3</a:t>
            </a:r>
          </a:p>
        </p:txBody>
      </p:sp>
      <p:sp>
        <p:nvSpPr>
          <p:cNvPr id="78" name="Right Arrow 100">
            <a:extLst>
              <a:ext uri="{FF2B5EF4-FFF2-40B4-BE49-F238E27FC236}">
                <a16:creationId xmlns:a16="http://schemas.microsoft.com/office/drawing/2014/main" id="{888CDD56-83F4-45CB-A596-D7DAA5E43B8C}"/>
              </a:ext>
            </a:extLst>
          </p:cNvPr>
          <p:cNvSpPr/>
          <p:nvPr/>
        </p:nvSpPr>
        <p:spPr>
          <a:xfrm>
            <a:off x="8097931" y="3000142"/>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ight Arrow 101">
            <a:extLst>
              <a:ext uri="{FF2B5EF4-FFF2-40B4-BE49-F238E27FC236}">
                <a16:creationId xmlns:a16="http://schemas.microsoft.com/office/drawing/2014/main" id="{3F99F326-9155-4633-8819-6C8C0D628191}"/>
              </a:ext>
            </a:extLst>
          </p:cNvPr>
          <p:cNvSpPr/>
          <p:nvPr/>
        </p:nvSpPr>
        <p:spPr>
          <a:xfrm rot="5400000">
            <a:off x="7472290" y="3529815"/>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ight Arrow 102">
            <a:extLst>
              <a:ext uri="{FF2B5EF4-FFF2-40B4-BE49-F238E27FC236}">
                <a16:creationId xmlns:a16="http://schemas.microsoft.com/office/drawing/2014/main" id="{EF8478B6-C896-4DAB-8E87-8D2C0BBAE245}"/>
              </a:ext>
            </a:extLst>
          </p:cNvPr>
          <p:cNvSpPr/>
          <p:nvPr/>
        </p:nvSpPr>
        <p:spPr>
          <a:xfrm rot="5400000">
            <a:off x="7480312" y="4644740"/>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ight Arrow 103">
            <a:extLst>
              <a:ext uri="{FF2B5EF4-FFF2-40B4-BE49-F238E27FC236}">
                <a16:creationId xmlns:a16="http://schemas.microsoft.com/office/drawing/2014/main" id="{EA13812B-E8DF-4E08-BF15-A80272E793A9}"/>
              </a:ext>
            </a:extLst>
          </p:cNvPr>
          <p:cNvSpPr/>
          <p:nvPr/>
        </p:nvSpPr>
        <p:spPr>
          <a:xfrm rot="5400000">
            <a:off x="7488334" y="5647366"/>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ight Arrow 104">
            <a:extLst>
              <a:ext uri="{FF2B5EF4-FFF2-40B4-BE49-F238E27FC236}">
                <a16:creationId xmlns:a16="http://schemas.microsoft.com/office/drawing/2014/main" id="{DEEC27B8-50C1-474B-92B6-8320B8F751CE}"/>
              </a:ext>
            </a:extLst>
          </p:cNvPr>
          <p:cNvSpPr/>
          <p:nvPr/>
        </p:nvSpPr>
        <p:spPr>
          <a:xfrm>
            <a:off x="9421404" y="2976080"/>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ight Arrow 108">
            <a:extLst>
              <a:ext uri="{FF2B5EF4-FFF2-40B4-BE49-F238E27FC236}">
                <a16:creationId xmlns:a16="http://schemas.microsoft.com/office/drawing/2014/main" id="{36BB1005-8ABD-487A-B10C-ABEE0A3297A6}"/>
              </a:ext>
            </a:extLst>
          </p:cNvPr>
          <p:cNvSpPr/>
          <p:nvPr/>
        </p:nvSpPr>
        <p:spPr>
          <a:xfrm>
            <a:off x="10740868" y="3008167"/>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4119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3409BC-FAA9-4A28-AF43-299FDB40F01F}"/>
              </a:ext>
            </a:extLst>
          </p:cNvPr>
          <p:cNvSpPr>
            <a:spLocks noGrp="1"/>
          </p:cNvSpPr>
          <p:nvPr>
            <p:ph idx="1"/>
          </p:nvPr>
        </p:nvSpPr>
        <p:spPr>
          <a:xfrm>
            <a:off x="609600" y="1600203"/>
            <a:ext cx="6324600" cy="4525963"/>
          </a:xfrm>
        </p:spPr>
        <p:txBody>
          <a:bodyPr>
            <a:normAutofit/>
          </a:bodyPr>
          <a:lstStyle/>
          <a:p>
            <a:r>
              <a:rPr lang="en-US" sz="2800" dirty="0"/>
              <a:t>Example: As before, the matrix is set up; however, now we consider additional sequences</a:t>
            </a:r>
          </a:p>
          <a:p>
            <a:r>
              <a:rPr lang="en-US" sz="2800" dirty="0"/>
              <a:t>Now, when calculating scores we have to consider those additional sequences</a:t>
            </a:r>
          </a:p>
          <a:p>
            <a:r>
              <a:rPr lang="en-US" sz="2800" dirty="0"/>
              <a:t>In this example, we would calculate this by:</a:t>
            </a:r>
          </a:p>
        </p:txBody>
      </p:sp>
      <p:sp>
        <p:nvSpPr>
          <p:cNvPr id="3" name="Title 2">
            <a:extLst>
              <a:ext uri="{FF2B5EF4-FFF2-40B4-BE49-F238E27FC236}">
                <a16:creationId xmlns:a16="http://schemas.microsoft.com/office/drawing/2014/main" id="{343D2772-CBFA-4286-8748-04DA5247CE96}"/>
              </a:ext>
            </a:extLst>
          </p:cNvPr>
          <p:cNvSpPr>
            <a:spLocks noGrp="1"/>
          </p:cNvSpPr>
          <p:nvPr>
            <p:ph type="title"/>
          </p:nvPr>
        </p:nvSpPr>
        <p:spPr/>
        <p:txBody>
          <a:bodyPr/>
          <a:lstStyle/>
          <a:p>
            <a:r>
              <a:rPr lang="en-US" dirty="0"/>
              <a:t>Aligning Alignments</a:t>
            </a:r>
          </a:p>
        </p:txBody>
      </p:sp>
      <p:sp>
        <p:nvSpPr>
          <p:cNvPr id="5" name="TextBox 4">
            <a:extLst>
              <a:ext uri="{FF2B5EF4-FFF2-40B4-BE49-F238E27FC236}">
                <a16:creationId xmlns:a16="http://schemas.microsoft.com/office/drawing/2014/main" id="{EEE2B1BF-F174-46F5-9AA7-9565C876E3A1}"/>
              </a:ext>
            </a:extLst>
          </p:cNvPr>
          <p:cNvSpPr txBox="1"/>
          <p:nvPr/>
        </p:nvSpPr>
        <p:spPr>
          <a:xfrm>
            <a:off x="7224662" y="925055"/>
            <a:ext cx="4838184" cy="1200329"/>
          </a:xfrm>
          <a:prstGeom prst="rect">
            <a:avLst/>
          </a:prstGeom>
          <a:noFill/>
        </p:spPr>
        <p:txBody>
          <a:bodyPr wrap="none" rtlCol="0">
            <a:spAutoFit/>
          </a:bodyPr>
          <a:lstStyle/>
          <a:p>
            <a:r>
              <a:rPr lang="en-US" sz="2400" dirty="0">
                <a:latin typeface="Arial" charset="0"/>
                <a:ea typeface="Arial" charset="0"/>
                <a:cs typeface="Arial" charset="0"/>
              </a:rPr>
              <a:t>Scoring System for DNA:</a:t>
            </a:r>
            <a:r>
              <a:rPr lang="en-US" sz="2400" dirty="0">
                <a:solidFill>
                  <a:schemeClr val="accent1"/>
                </a:solidFill>
                <a:latin typeface="Arial" charset="0"/>
                <a:ea typeface="Arial" charset="0"/>
                <a:cs typeface="Arial" charset="0"/>
              </a:rPr>
              <a:t>  </a:t>
            </a:r>
          </a:p>
          <a:p>
            <a:r>
              <a:rPr lang="en-US" sz="2400" dirty="0">
                <a:solidFill>
                  <a:schemeClr val="accent1"/>
                </a:solidFill>
                <a:latin typeface="Arial" charset="0"/>
                <a:ea typeface="Arial" charset="0"/>
                <a:cs typeface="Arial" charset="0"/>
              </a:rPr>
              <a:t>Match = +1      </a:t>
            </a:r>
            <a:r>
              <a:rPr lang="en-US" sz="2400" dirty="0">
                <a:solidFill>
                  <a:srgbClr val="C00000"/>
                </a:solidFill>
                <a:latin typeface="Arial" charset="0"/>
                <a:ea typeface="Arial" charset="0"/>
                <a:cs typeface="Arial" charset="0"/>
              </a:rPr>
              <a:t>Mismatch = -1      </a:t>
            </a:r>
          </a:p>
          <a:p>
            <a:r>
              <a:rPr lang="en-US" sz="2400" dirty="0">
                <a:latin typeface="Arial" charset="0"/>
                <a:ea typeface="Arial" charset="0"/>
                <a:cs typeface="Arial" charset="0"/>
              </a:rPr>
              <a:t>Gap = -1</a:t>
            </a:r>
          </a:p>
        </p:txBody>
      </p:sp>
      <p:sp>
        <p:nvSpPr>
          <p:cNvPr id="7" name="Oval 6">
            <a:extLst>
              <a:ext uri="{FF2B5EF4-FFF2-40B4-BE49-F238E27FC236}">
                <a16:creationId xmlns:a16="http://schemas.microsoft.com/office/drawing/2014/main" id="{83650D81-2700-4A88-ACB2-14FEAC28D00D}"/>
              </a:ext>
            </a:extLst>
          </p:cNvPr>
          <p:cNvSpPr/>
          <p:nvPr/>
        </p:nvSpPr>
        <p:spPr>
          <a:xfrm>
            <a:off x="7429944" y="2870768"/>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a:extLst>
              <a:ext uri="{FF2B5EF4-FFF2-40B4-BE49-F238E27FC236}">
                <a16:creationId xmlns:a16="http://schemas.microsoft.com/office/drawing/2014/main" id="{B8261260-EC12-4F67-A692-EDB373D9875D}"/>
              </a:ext>
            </a:extLst>
          </p:cNvPr>
          <p:cNvSpPr/>
          <p:nvPr/>
        </p:nvSpPr>
        <p:spPr>
          <a:xfrm>
            <a:off x="7421924" y="3937566"/>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Oval 8">
            <a:extLst>
              <a:ext uri="{FF2B5EF4-FFF2-40B4-BE49-F238E27FC236}">
                <a16:creationId xmlns:a16="http://schemas.microsoft.com/office/drawing/2014/main" id="{95FE5714-7EEB-49E8-88ED-4FEFCC238761}"/>
              </a:ext>
            </a:extLst>
          </p:cNvPr>
          <p:cNvSpPr/>
          <p:nvPr/>
        </p:nvSpPr>
        <p:spPr>
          <a:xfrm>
            <a:off x="7445988" y="4956237"/>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2746415-4073-4CE6-8987-23606C2D2B01}"/>
              </a:ext>
            </a:extLst>
          </p:cNvPr>
          <p:cNvSpPr/>
          <p:nvPr/>
        </p:nvSpPr>
        <p:spPr>
          <a:xfrm>
            <a:off x="7437968" y="6023035"/>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DC464C9D-B46E-4A10-AC8A-5C71D7C8357E}"/>
              </a:ext>
            </a:extLst>
          </p:cNvPr>
          <p:cNvSpPr/>
          <p:nvPr/>
        </p:nvSpPr>
        <p:spPr>
          <a:xfrm>
            <a:off x="8689248" y="2862747"/>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a:extLst>
              <a:ext uri="{FF2B5EF4-FFF2-40B4-BE49-F238E27FC236}">
                <a16:creationId xmlns:a16="http://schemas.microsoft.com/office/drawing/2014/main" id="{EFD38968-BC93-4EE9-9F9C-AD3289E19790}"/>
              </a:ext>
            </a:extLst>
          </p:cNvPr>
          <p:cNvSpPr/>
          <p:nvPr/>
        </p:nvSpPr>
        <p:spPr>
          <a:xfrm>
            <a:off x="10028766" y="287076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E4FCE51B-8402-4BE9-9179-362CF1B42D1E}"/>
              </a:ext>
            </a:extLst>
          </p:cNvPr>
          <p:cNvSpPr/>
          <p:nvPr/>
        </p:nvSpPr>
        <p:spPr>
          <a:xfrm>
            <a:off x="11368282" y="2878790"/>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48E1BD9-657D-47D9-BFF5-904514368C9B}"/>
              </a:ext>
            </a:extLst>
          </p:cNvPr>
          <p:cNvSpPr/>
          <p:nvPr/>
        </p:nvSpPr>
        <p:spPr>
          <a:xfrm>
            <a:off x="8665185" y="388141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81C445EA-2A3C-445C-9C99-9E80E5F4DBCE}"/>
              </a:ext>
            </a:extLst>
          </p:cNvPr>
          <p:cNvSpPr/>
          <p:nvPr/>
        </p:nvSpPr>
        <p:spPr>
          <a:xfrm>
            <a:off x="10004703" y="388944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1B9C2B6-A907-480E-A356-1918B9389A68}"/>
              </a:ext>
            </a:extLst>
          </p:cNvPr>
          <p:cNvSpPr/>
          <p:nvPr/>
        </p:nvSpPr>
        <p:spPr>
          <a:xfrm>
            <a:off x="11344219" y="3897462"/>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64FF06FF-BBA4-4DA8-93BF-378D6EA2F31D}"/>
              </a:ext>
            </a:extLst>
          </p:cNvPr>
          <p:cNvSpPr/>
          <p:nvPr/>
        </p:nvSpPr>
        <p:spPr>
          <a:xfrm>
            <a:off x="8657165" y="4964258"/>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B9A8BE5-0789-4177-BBEB-A7D77C6189F6}"/>
              </a:ext>
            </a:extLst>
          </p:cNvPr>
          <p:cNvSpPr/>
          <p:nvPr/>
        </p:nvSpPr>
        <p:spPr>
          <a:xfrm>
            <a:off x="9996683" y="4972280"/>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06F7E526-4ED4-43B3-87AC-C007A12E953D}"/>
              </a:ext>
            </a:extLst>
          </p:cNvPr>
          <p:cNvSpPr/>
          <p:nvPr/>
        </p:nvSpPr>
        <p:spPr>
          <a:xfrm>
            <a:off x="11336199" y="498030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739896F6-CCE2-43DE-9697-49A359B54576}"/>
              </a:ext>
            </a:extLst>
          </p:cNvPr>
          <p:cNvSpPr/>
          <p:nvPr/>
        </p:nvSpPr>
        <p:spPr>
          <a:xfrm>
            <a:off x="8665187" y="604709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925384B8-6758-4C9E-B3AF-01571AA6CE4D}"/>
              </a:ext>
            </a:extLst>
          </p:cNvPr>
          <p:cNvSpPr/>
          <p:nvPr/>
        </p:nvSpPr>
        <p:spPr>
          <a:xfrm>
            <a:off x="10004705" y="605512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43D06EF-9D74-4555-848C-22CCC771CE21}"/>
              </a:ext>
            </a:extLst>
          </p:cNvPr>
          <p:cNvSpPr/>
          <p:nvPr/>
        </p:nvSpPr>
        <p:spPr>
          <a:xfrm>
            <a:off x="11344221" y="6063142"/>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id="{5D8BB86D-9F5A-4527-B463-2A3EF4D8628C}"/>
              </a:ext>
            </a:extLst>
          </p:cNvPr>
          <p:cNvCxnSpPr/>
          <p:nvPr/>
        </p:nvCxnSpPr>
        <p:spPr>
          <a:xfrm>
            <a:off x="9459270" y="3135463"/>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B8D8EC-F74D-438A-8F8B-05F79175EAD9}"/>
              </a:ext>
            </a:extLst>
          </p:cNvPr>
          <p:cNvCxnSpPr/>
          <p:nvPr/>
        </p:nvCxnSpPr>
        <p:spPr>
          <a:xfrm>
            <a:off x="10846910" y="315952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FCF47B5-F6DC-4977-8653-9FD97E77809C}"/>
              </a:ext>
            </a:extLst>
          </p:cNvPr>
          <p:cNvCxnSpPr/>
          <p:nvPr/>
        </p:nvCxnSpPr>
        <p:spPr>
          <a:xfrm>
            <a:off x="9451250" y="4186218"/>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DDC95BD-10FA-4F13-B7F7-A9F9C151B653}"/>
              </a:ext>
            </a:extLst>
          </p:cNvPr>
          <p:cNvCxnSpPr/>
          <p:nvPr/>
        </p:nvCxnSpPr>
        <p:spPr>
          <a:xfrm>
            <a:off x="10838890" y="4210282"/>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98D3FD6-9E73-4A86-9C80-26BC19C6C1FA}"/>
              </a:ext>
            </a:extLst>
          </p:cNvPr>
          <p:cNvCxnSpPr/>
          <p:nvPr/>
        </p:nvCxnSpPr>
        <p:spPr>
          <a:xfrm>
            <a:off x="8167882" y="5244996"/>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AE33D2A-0335-475B-A05F-A5A8F0292F34}"/>
              </a:ext>
            </a:extLst>
          </p:cNvPr>
          <p:cNvCxnSpPr/>
          <p:nvPr/>
        </p:nvCxnSpPr>
        <p:spPr>
          <a:xfrm>
            <a:off x="9459272" y="525301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859C2CF-07D1-4622-B540-CEABF8012ED9}"/>
              </a:ext>
            </a:extLst>
          </p:cNvPr>
          <p:cNvCxnSpPr/>
          <p:nvPr/>
        </p:nvCxnSpPr>
        <p:spPr>
          <a:xfrm>
            <a:off x="10846912" y="5277081"/>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D68A5F8-8AF4-4502-8A92-3484309576B2}"/>
              </a:ext>
            </a:extLst>
          </p:cNvPr>
          <p:cNvCxnSpPr/>
          <p:nvPr/>
        </p:nvCxnSpPr>
        <p:spPr>
          <a:xfrm>
            <a:off x="8159862" y="6311795"/>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5F6FA98-C386-47DB-B738-ED494B38F652}"/>
              </a:ext>
            </a:extLst>
          </p:cNvPr>
          <p:cNvCxnSpPr/>
          <p:nvPr/>
        </p:nvCxnSpPr>
        <p:spPr>
          <a:xfrm>
            <a:off x="9451252" y="6319816"/>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AEC0F6-C129-46D4-A23C-345C261C46F2}"/>
              </a:ext>
            </a:extLst>
          </p:cNvPr>
          <p:cNvCxnSpPr/>
          <p:nvPr/>
        </p:nvCxnSpPr>
        <p:spPr>
          <a:xfrm>
            <a:off x="10838892" y="634388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69CF537-4E58-4F37-89C0-553967207126}"/>
              </a:ext>
            </a:extLst>
          </p:cNvPr>
          <p:cNvCxnSpPr/>
          <p:nvPr/>
        </p:nvCxnSpPr>
        <p:spPr>
          <a:xfrm rot="5400000">
            <a:off x="7542244" y="474769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01B535B-10FC-40D7-B2FA-0660B3BE19CE}"/>
              </a:ext>
            </a:extLst>
          </p:cNvPr>
          <p:cNvCxnSpPr/>
          <p:nvPr/>
        </p:nvCxnSpPr>
        <p:spPr>
          <a:xfrm rot="5400000">
            <a:off x="7566307" y="579844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168512F-19C5-4AA4-A84D-6FA7FF4F9309}"/>
              </a:ext>
            </a:extLst>
          </p:cNvPr>
          <p:cNvCxnSpPr/>
          <p:nvPr/>
        </p:nvCxnSpPr>
        <p:spPr>
          <a:xfrm>
            <a:off x="8119744" y="3160746"/>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6436870-9982-408D-898C-4416220767CA}"/>
              </a:ext>
            </a:extLst>
          </p:cNvPr>
          <p:cNvCxnSpPr/>
          <p:nvPr/>
        </p:nvCxnSpPr>
        <p:spPr>
          <a:xfrm>
            <a:off x="8159860" y="421150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9993668-D587-4B19-B341-1E5F7DB1F733}"/>
              </a:ext>
            </a:extLst>
          </p:cNvPr>
          <p:cNvCxnSpPr/>
          <p:nvPr/>
        </p:nvCxnSpPr>
        <p:spPr>
          <a:xfrm rot="5400000">
            <a:off x="7534222" y="3746279"/>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9CDFF43-6146-4793-A207-1263E5AC8DEE}"/>
              </a:ext>
            </a:extLst>
          </p:cNvPr>
          <p:cNvCxnSpPr/>
          <p:nvPr/>
        </p:nvCxnSpPr>
        <p:spPr>
          <a:xfrm rot="5400000">
            <a:off x="8713307" y="373826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F5C0636-00E1-4055-8955-3B371671013C}"/>
              </a:ext>
            </a:extLst>
          </p:cNvPr>
          <p:cNvCxnSpPr/>
          <p:nvPr/>
        </p:nvCxnSpPr>
        <p:spPr>
          <a:xfrm rot="5400000">
            <a:off x="8769465" y="473967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C9FAB8-D817-48F7-A82E-266D27008D84}"/>
              </a:ext>
            </a:extLst>
          </p:cNvPr>
          <p:cNvCxnSpPr/>
          <p:nvPr/>
        </p:nvCxnSpPr>
        <p:spPr>
          <a:xfrm rot="5400000">
            <a:off x="8793528" y="579042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E625A5C-F0D9-4A3B-B949-488CA2B1C8EE}"/>
              </a:ext>
            </a:extLst>
          </p:cNvPr>
          <p:cNvCxnSpPr/>
          <p:nvPr/>
        </p:nvCxnSpPr>
        <p:spPr>
          <a:xfrm rot="5400000">
            <a:off x="10117000" y="3696933"/>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0E82AB8-CC60-475C-A5D1-10F8AD3A543A}"/>
              </a:ext>
            </a:extLst>
          </p:cNvPr>
          <p:cNvCxnSpPr/>
          <p:nvPr/>
        </p:nvCxnSpPr>
        <p:spPr>
          <a:xfrm rot="5400000">
            <a:off x="10125022" y="473164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CE24631-2ED2-4D87-A19D-736515C38736}"/>
              </a:ext>
            </a:extLst>
          </p:cNvPr>
          <p:cNvCxnSpPr/>
          <p:nvPr/>
        </p:nvCxnSpPr>
        <p:spPr>
          <a:xfrm rot="5400000">
            <a:off x="10149085" y="5782404"/>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C796C8F-801F-4E38-B8A4-39B33CB8FE4E}"/>
              </a:ext>
            </a:extLst>
          </p:cNvPr>
          <p:cNvCxnSpPr/>
          <p:nvPr/>
        </p:nvCxnSpPr>
        <p:spPr>
          <a:xfrm rot="5400000">
            <a:off x="11456514" y="3737038"/>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2F94FEE-EE33-4678-9F6D-1C209165AC98}"/>
              </a:ext>
            </a:extLst>
          </p:cNvPr>
          <p:cNvCxnSpPr/>
          <p:nvPr/>
        </p:nvCxnSpPr>
        <p:spPr>
          <a:xfrm rot="5400000">
            <a:off x="11464536" y="4771752"/>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7BC8CF7-7340-453A-BD52-540BDD51BB1C}"/>
              </a:ext>
            </a:extLst>
          </p:cNvPr>
          <p:cNvCxnSpPr/>
          <p:nvPr/>
        </p:nvCxnSpPr>
        <p:spPr>
          <a:xfrm rot="5400000">
            <a:off x="11488599" y="5822509"/>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978E747-2445-4880-86C0-89587A450DEE}"/>
              </a:ext>
            </a:extLst>
          </p:cNvPr>
          <p:cNvCxnSpPr/>
          <p:nvPr/>
        </p:nvCxnSpPr>
        <p:spPr>
          <a:xfrm>
            <a:off x="10846910" y="5613962"/>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3A0CF1D-92E3-4DB3-B4EF-CA33CE3FE708}"/>
              </a:ext>
            </a:extLst>
          </p:cNvPr>
          <p:cNvCxnSpPr/>
          <p:nvPr/>
        </p:nvCxnSpPr>
        <p:spPr>
          <a:xfrm>
            <a:off x="9475311" y="5605941"/>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5B3F35D-66D4-4DF7-9B39-11A96F7CFB46}"/>
              </a:ext>
            </a:extLst>
          </p:cNvPr>
          <p:cNvCxnSpPr/>
          <p:nvPr/>
        </p:nvCxnSpPr>
        <p:spPr>
          <a:xfrm>
            <a:off x="8232048" y="5597920"/>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D36355D-B9C7-4918-BC21-CEC75BADC58B}"/>
              </a:ext>
            </a:extLst>
          </p:cNvPr>
          <p:cNvCxnSpPr/>
          <p:nvPr/>
        </p:nvCxnSpPr>
        <p:spPr>
          <a:xfrm>
            <a:off x="10758679" y="4547164"/>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07E9B62-B0AB-44BF-A90E-5C9D0942B91C}"/>
              </a:ext>
            </a:extLst>
          </p:cNvPr>
          <p:cNvCxnSpPr/>
          <p:nvPr/>
        </p:nvCxnSpPr>
        <p:spPr>
          <a:xfrm>
            <a:off x="9387080" y="4539143"/>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5846FDF-4DE3-499A-9C56-41B957930B8C}"/>
              </a:ext>
            </a:extLst>
          </p:cNvPr>
          <p:cNvCxnSpPr/>
          <p:nvPr/>
        </p:nvCxnSpPr>
        <p:spPr>
          <a:xfrm>
            <a:off x="8143817" y="4531122"/>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66F5EB-603B-4A09-A591-8291FE6F6DF4}"/>
              </a:ext>
            </a:extLst>
          </p:cNvPr>
          <p:cNvCxnSpPr/>
          <p:nvPr/>
        </p:nvCxnSpPr>
        <p:spPr>
          <a:xfrm>
            <a:off x="10814826" y="3512449"/>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9C8774-6B66-4490-87C0-AFF20A114699}"/>
              </a:ext>
            </a:extLst>
          </p:cNvPr>
          <p:cNvCxnSpPr/>
          <p:nvPr/>
        </p:nvCxnSpPr>
        <p:spPr>
          <a:xfrm>
            <a:off x="9443227" y="3504428"/>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D8FE48E-6780-4D8F-ABE2-334A2E1DD0FA}"/>
              </a:ext>
            </a:extLst>
          </p:cNvPr>
          <p:cNvCxnSpPr/>
          <p:nvPr/>
        </p:nvCxnSpPr>
        <p:spPr>
          <a:xfrm>
            <a:off x="8199964" y="3496407"/>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4604C1B-0460-4A9A-A66E-E8A8C9D2F7A0}"/>
              </a:ext>
            </a:extLst>
          </p:cNvPr>
          <p:cNvSpPr txBox="1"/>
          <p:nvPr/>
        </p:nvSpPr>
        <p:spPr>
          <a:xfrm>
            <a:off x="8789616" y="2022134"/>
            <a:ext cx="362600" cy="830997"/>
          </a:xfrm>
          <a:prstGeom prst="rect">
            <a:avLst/>
          </a:prstGeom>
          <a:noFill/>
        </p:spPr>
        <p:txBody>
          <a:bodyPr wrap="none" rtlCol="0">
            <a:spAutoFit/>
          </a:bodyPr>
          <a:lstStyle/>
          <a:p>
            <a:r>
              <a:rPr lang="en-US" sz="2400" dirty="0"/>
              <a:t>C</a:t>
            </a:r>
          </a:p>
          <a:p>
            <a:r>
              <a:rPr lang="en-US" sz="2400" dirty="0"/>
              <a:t>A</a:t>
            </a:r>
          </a:p>
        </p:txBody>
      </p:sp>
      <p:sp>
        <p:nvSpPr>
          <p:cNvPr id="57" name="TextBox 56">
            <a:extLst>
              <a:ext uri="{FF2B5EF4-FFF2-40B4-BE49-F238E27FC236}">
                <a16:creationId xmlns:a16="http://schemas.microsoft.com/office/drawing/2014/main" id="{F54D7929-4BF8-45E3-A14B-7A03158B8E4C}"/>
              </a:ext>
            </a:extLst>
          </p:cNvPr>
          <p:cNvSpPr txBox="1"/>
          <p:nvPr/>
        </p:nvSpPr>
        <p:spPr>
          <a:xfrm>
            <a:off x="10118984" y="2018837"/>
            <a:ext cx="335348" cy="830997"/>
          </a:xfrm>
          <a:prstGeom prst="rect">
            <a:avLst/>
          </a:prstGeom>
          <a:noFill/>
        </p:spPr>
        <p:txBody>
          <a:bodyPr wrap="none" rtlCol="0">
            <a:spAutoFit/>
          </a:bodyPr>
          <a:lstStyle/>
          <a:p>
            <a:r>
              <a:rPr lang="en-US" sz="2400" dirty="0"/>
              <a:t>T</a:t>
            </a:r>
          </a:p>
          <a:p>
            <a:r>
              <a:rPr lang="en-US" sz="2400" dirty="0"/>
              <a:t>T</a:t>
            </a:r>
          </a:p>
        </p:txBody>
      </p:sp>
      <p:sp>
        <p:nvSpPr>
          <p:cNvPr id="58" name="TextBox 57">
            <a:extLst>
              <a:ext uri="{FF2B5EF4-FFF2-40B4-BE49-F238E27FC236}">
                <a16:creationId xmlns:a16="http://schemas.microsoft.com/office/drawing/2014/main" id="{442CA615-250F-4A8F-9283-AE14994A3599}"/>
              </a:ext>
            </a:extLst>
          </p:cNvPr>
          <p:cNvSpPr txBox="1"/>
          <p:nvPr/>
        </p:nvSpPr>
        <p:spPr>
          <a:xfrm>
            <a:off x="11465304" y="2008073"/>
            <a:ext cx="335348" cy="830997"/>
          </a:xfrm>
          <a:prstGeom prst="rect">
            <a:avLst/>
          </a:prstGeom>
          <a:noFill/>
        </p:spPr>
        <p:txBody>
          <a:bodyPr wrap="none" rtlCol="0">
            <a:spAutoFit/>
          </a:bodyPr>
          <a:lstStyle/>
          <a:p>
            <a:r>
              <a:rPr lang="en-US" sz="2400" dirty="0"/>
              <a:t>T</a:t>
            </a:r>
          </a:p>
          <a:p>
            <a:r>
              <a:rPr lang="en-US" sz="2400" dirty="0"/>
              <a:t>T</a:t>
            </a:r>
          </a:p>
        </p:txBody>
      </p:sp>
      <p:sp>
        <p:nvSpPr>
          <p:cNvPr id="59" name="TextBox 58">
            <a:extLst>
              <a:ext uri="{FF2B5EF4-FFF2-40B4-BE49-F238E27FC236}">
                <a16:creationId xmlns:a16="http://schemas.microsoft.com/office/drawing/2014/main" id="{0510E10E-DDE2-4315-9409-8FC7F6147AC1}"/>
              </a:ext>
            </a:extLst>
          </p:cNvPr>
          <p:cNvSpPr txBox="1"/>
          <p:nvPr/>
        </p:nvSpPr>
        <p:spPr>
          <a:xfrm>
            <a:off x="6934200" y="3941216"/>
            <a:ext cx="362600" cy="461665"/>
          </a:xfrm>
          <a:prstGeom prst="rect">
            <a:avLst/>
          </a:prstGeom>
          <a:noFill/>
        </p:spPr>
        <p:txBody>
          <a:bodyPr wrap="none" rtlCol="0">
            <a:spAutoFit/>
          </a:bodyPr>
          <a:lstStyle/>
          <a:p>
            <a:r>
              <a:rPr lang="en-US" sz="2400" dirty="0"/>
              <a:t>A</a:t>
            </a:r>
          </a:p>
        </p:txBody>
      </p:sp>
      <p:sp>
        <p:nvSpPr>
          <p:cNvPr id="60" name="TextBox 59">
            <a:extLst>
              <a:ext uri="{FF2B5EF4-FFF2-40B4-BE49-F238E27FC236}">
                <a16:creationId xmlns:a16="http://schemas.microsoft.com/office/drawing/2014/main" id="{A318EF19-45A7-4E64-909D-1E0DD1A7E1A0}"/>
              </a:ext>
            </a:extLst>
          </p:cNvPr>
          <p:cNvSpPr txBox="1"/>
          <p:nvPr/>
        </p:nvSpPr>
        <p:spPr>
          <a:xfrm>
            <a:off x="6974305" y="4975930"/>
            <a:ext cx="348172" cy="461665"/>
          </a:xfrm>
          <a:prstGeom prst="rect">
            <a:avLst/>
          </a:prstGeom>
          <a:noFill/>
        </p:spPr>
        <p:txBody>
          <a:bodyPr wrap="none" rtlCol="0">
            <a:spAutoFit/>
          </a:bodyPr>
          <a:lstStyle/>
          <a:p>
            <a:r>
              <a:rPr lang="en-US" sz="2400" dirty="0"/>
              <a:t>C</a:t>
            </a:r>
          </a:p>
        </p:txBody>
      </p:sp>
      <p:sp>
        <p:nvSpPr>
          <p:cNvPr id="61" name="TextBox 60">
            <a:extLst>
              <a:ext uri="{FF2B5EF4-FFF2-40B4-BE49-F238E27FC236}">
                <a16:creationId xmlns:a16="http://schemas.microsoft.com/office/drawing/2014/main" id="{644075E3-D2D0-44FA-A8FD-627FF081D068}"/>
              </a:ext>
            </a:extLst>
          </p:cNvPr>
          <p:cNvSpPr txBox="1"/>
          <p:nvPr/>
        </p:nvSpPr>
        <p:spPr>
          <a:xfrm>
            <a:off x="6982326" y="6010645"/>
            <a:ext cx="335348" cy="461665"/>
          </a:xfrm>
          <a:prstGeom prst="rect">
            <a:avLst/>
          </a:prstGeom>
          <a:noFill/>
        </p:spPr>
        <p:txBody>
          <a:bodyPr wrap="none" rtlCol="0">
            <a:spAutoFit/>
          </a:bodyPr>
          <a:lstStyle/>
          <a:p>
            <a:r>
              <a:rPr lang="en-US" sz="2400" dirty="0"/>
              <a:t>T</a:t>
            </a:r>
          </a:p>
        </p:txBody>
      </p:sp>
      <p:sp>
        <p:nvSpPr>
          <p:cNvPr id="62" name="TextBox 61">
            <a:extLst>
              <a:ext uri="{FF2B5EF4-FFF2-40B4-BE49-F238E27FC236}">
                <a16:creationId xmlns:a16="http://schemas.microsoft.com/office/drawing/2014/main" id="{CFD6A065-92F8-4F80-B9EE-778163B5E80E}"/>
              </a:ext>
            </a:extLst>
          </p:cNvPr>
          <p:cNvSpPr txBox="1"/>
          <p:nvPr/>
        </p:nvSpPr>
        <p:spPr>
          <a:xfrm>
            <a:off x="7578296" y="2990903"/>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63" name="TextBox 62">
            <a:extLst>
              <a:ext uri="{FF2B5EF4-FFF2-40B4-BE49-F238E27FC236}">
                <a16:creationId xmlns:a16="http://schemas.microsoft.com/office/drawing/2014/main" id="{C01A8724-AEED-400D-8D82-764D00B4668C}"/>
              </a:ext>
            </a:extLst>
          </p:cNvPr>
          <p:cNvSpPr txBox="1"/>
          <p:nvPr/>
        </p:nvSpPr>
        <p:spPr>
          <a:xfrm>
            <a:off x="8789476" y="2966841"/>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65" name="TextBox 64">
            <a:extLst>
              <a:ext uri="{FF2B5EF4-FFF2-40B4-BE49-F238E27FC236}">
                <a16:creationId xmlns:a16="http://schemas.microsoft.com/office/drawing/2014/main" id="{8267A4F3-3419-469F-B79B-94366E9286AF}"/>
              </a:ext>
            </a:extLst>
          </p:cNvPr>
          <p:cNvSpPr txBox="1"/>
          <p:nvPr/>
        </p:nvSpPr>
        <p:spPr>
          <a:xfrm>
            <a:off x="8763000" y="3957935"/>
            <a:ext cx="402844" cy="461665"/>
          </a:xfrm>
          <a:prstGeom prst="rect">
            <a:avLst/>
          </a:prstGeom>
          <a:noFill/>
        </p:spPr>
        <p:txBody>
          <a:bodyPr wrap="square" rtlCol="0">
            <a:spAutoFit/>
          </a:bodyPr>
          <a:lstStyle/>
          <a:p>
            <a:r>
              <a:rPr lang="en-US" sz="2400" b="1" dirty="0">
                <a:solidFill>
                  <a:srgbClr val="FF0000"/>
                </a:solidFill>
                <a:latin typeface="Arial" charset="0"/>
                <a:ea typeface="Arial" charset="0"/>
                <a:cs typeface="Arial" charset="0"/>
              </a:rPr>
              <a:t>?</a:t>
            </a:r>
            <a:endParaRPr lang="en-US" b="1" dirty="0">
              <a:solidFill>
                <a:srgbClr val="FF0000"/>
              </a:solidFill>
              <a:latin typeface="Arial" charset="0"/>
              <a:ea typeface="Arial" charset="0"/>
              <a:cs typeface="Arial" charset="0"/>
            </a:endParaRPr>
          </a:p>
        </p:txBody>
      </p:sp>
      <p:sp>
        <p:nvSpPr>
          <p:cNvPr id="68" name="TextBox 67">
            <a:extLst>
              <a:ext uri="{FF2B5EF4-FFF2-40B4-BE49-F238E27FC236}">
                <a16:creationId xmlns:a16="http://schemas.microsoft.com/office/drawing/2014/main" id="{7AAFAA1F-5996-4893-9CB8-A88EC2D73F84}"/>
              </a:ext>
            </a:extLst>
          </p:cNvPr>
          <p:cNvSpPr txBox="1"/>
          <p:nvPr/>
        </p:nvSpPr>
        <p:spPr>
          <a:xfrm>
            <a:off x="8797497" y="5060337"/>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71" name="TextBox 70">
            <a:extLst>
              <a:ext uri="{FF2B5EF4-FFF2-40B4-BE49-F238E27FC236}">
                <a16:creationId xmlns:a16="http://schemas.microsoft.com/office/drawing/2014/main" id="{A2D0AD5D-1ACD-4B19-A3E9-0A772CA9BE13}"/>
              </a:ext>
            </a:extLst>
          </p:cNvPr>
          <p:cNvSpPr txBox="1"/>
          <p:nvPr/>
        </p:nvSpPr>
        <p:spPr>
          <a:xfrm>
            <a:off x="8749370" y="6151190"/>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73" name="TextBox 72">
            <a:extLst>
              <a:ext uri="{FF2B5EF4-FFF2-40B4-BE49-F238E27FC236}">
                <a16:creationId xmlns:a16="http://schemas.microsoft.com/office/drawing/2014/main" id="{C7581AA5-4AF6-40EC-A111-219F1DE5AAC5}"/>
              </a:ext>
            </a:extLst>
          </p:cNvPr>
          <p:cNvSpPr txBox="1"/>
          <p:nvPr/>
        </p:nvSpPr>
        <p:spPr>
          <a:xfrm>
            <a:off x="10098537" y="2974860"/>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74" name="TextBox 73">
            <a:extLst>
              <a:ext uri="{FF2B5EF4-FFF2-40B4-BE49-F238E27FC236}">
                <a16:creationId xmlns:a16="http://schemas.microsoft.com/office/drawing/2014/main" id="{A3BFD0EA-2229-4664-9E7F-B09DBC5C110E}"/>
              </a:ext>
            </a:extLst>
          </p:cNvPr>
          <p:cNvSpPr txBox="1"/>
          <p:nvPr/>
        </p:nvSpPr>
        <p:spPr>
          <a:xfrm>
            <a:off x="10067669" y="3985509"/>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67" name="TextBox 66">
            <a:extLst>
              <a:ext uri="{FF2B5EF4-FFF2-40B4-BE49-F238E27FC236}">
                <a16:creationId xmlns:a16="http://schemas.microsoft.com/office/drawing/2014/main" id="{9623F6D5-3556-4988-A7FB-71A957E98088}"/>
              </a:ext>
            </a:extLst>
          </p:cNvPr>
          <p:cNvSpPr txBox="1"/>
          <p:nvPr/>
        </p:nvSpPr>
        <p:spPr>
          <a:xfrm>
            <a:off x="7578296" y="2990903"/>
            <a:ext cx="312906" cy="369332"/>
          </a:xfrm>
          <a:prstGeom prst="rect">
            <a:avLst/>
          </a:prstGeom>
          <a:noFill/>
        </p:spPr>
        <p:txBody>
          <a:bodyPr wrap="none" rtlCol="0">
            <a:spAutoFit/>
          </a:bodyPr>
          <a:lstStyle/>
          <a:p>
            <a:r>
              <a:rPr lang="en-US" b="1" dirty="0">
                <a:latin typeface="Arial" charset="0"/>
                <a:ea typeface="Arial" charset="0"/>
                <a:cs typeface="Arial" charset="0"/>
              </a:rPr>
              <a:t>0</a:t>
            </a:r>
          </a:p>
        </p:txBody>
      </p:sp>
      <p:sp>
        <p:nvSpPr>
          <p:cNvPr id="69" name="TextBox 68">
            <a:extLst>
              <a:ext uri="{FF2B5EF4-FFF2-40B4-BE49-F238E27FC236}">
                <a16:creationId xmlns:a16="http://schemas.microsoft.com/office/drawing/2014/main" id="{82D70C40-D437-4D24-A315-EB9862C1BD80}"/>
              </a:ext>
            </a:extLst>
          </p:cNvPr>
          <p:cNvSpPr txBox="1"/>
          <p:nvPr/>
        </p:nvSpPr>
        <p:spPr>
          <a:xfrm>
            <a:off x="8789476" y="2966841"/>
            <a:ext cx="389850" cy="369332"/>
          </a:xfrm>
          <a:prstGeom prst="rect">
            <a:avLst/>
          </a:prstGeom>
          <a:noFill/>
        </p:spPr>
        <p:txBody>
          <a:bodyPr wrap="none" rtlCol="0">
            <a:spAutoFit/>
          </a:bodyPr>
          <a:lstStyle/>
          <a:p>
            <a:r>
              <a:rPr lang="en-US" b="1" dirty="0">
                <a:latin typeface="Arial" charset="0"/>
                <a:ea typeface="Arial" charset="0"/>
                <a:cs typeface="Arial" charset="0"/>
              </a:rPr>
              <a:t>-1</a:t>
            </a:r>
          </a:p>
        </p:txBody>
      </p:sp>
      <p:sp>
        <p:nvSpPr>
          <p:cNvPr id="70" name="TextBox 69">
            <a:extLst>
              <a:ext uri="{FF2B5EF4-FFF2-40B4-BE49-F238E27FC236}">
                <a16:creationId xmlns:a16="http://schemas.microsoft.com/office/drawing/2014/main" id="{E0832127-1E97-42F3-B213-BBCEF826C918}"/>
              </a:ext>
            </a:extLst>
          </p:cNvPr>
          <p:cNvSpPr txBox="1"/>
          <p:nvPr/>
        </p:nvSpPr>
        <p:spPr>
          <a:xfrm>
            <a:off x="7514128" y="4033639"/>
            <a:ext cx="389850" cy="369332"/>
          </a:xfrm>
          <a:prstGeom prst="rect">
            <a:avLst/>
          </a:prstGeom>
          <a:noFill/>
        </p:spPr>
        <p:txBody>
          <a:bodyPr wrap="none" rtlCol="0">
            <a:spAutoFit/>
          </a:bodyPr>
          <a:lstStyle/>
          <a:p>
            <a:r>
              <a:rPr lang="en-US" b="1" dirty="0">
                <a:latin typeface="Arial" charset="0"/>
                <a:ea typeface="Arial" charset="0"/>
                <a:cs typeface="Arial" charset="0"/>
              </a:rPr>
              <a:t>-1</a:t>
            </a:r>
          </a:p>
        </p:txBody>
      </p:sp>
      <p:sp>
        <p:nvSpPr>
          <p:cNvPr id="72" name="TextBox 71">
            <a:extLst>
              <a:ext uri="{FF2B5EF4-FFF2-40B4-BE49-F238E27FC236}">
                <a16:creationId xmlns:a16="http://schemas.microsoft.com/office/drawing/2014/main" id="{9C076BB9-3F61-46C9-B304-BE6F052FC1D6}"/>
              </a:ext>
            </a:extLst>
          </p:cNvPr>
          <p:cNvSpPr txBox="1"/>
          <p:nvPr/>
        </p:nvSpPr>
        <p:spPr>
          <a:xfrm>
            <a:off x="7514128" y="5060330"/>
            <a:ext cx="389850" cy="369332"/>
          </a:xfrm>
          <a:prstGeom prst="rect">
            <a:avLst/>
          </a:prstGeom>
          <a:noFill/>
        </p:spPr>
        <p:txBody>
          <a:bodyPr wrap="none" rtlCol="0">
            <a:spAutoFit/>
          </a:bodyPr>
          <a:lstStyle/>
          <a:p>
            <a:r>
              <a:rPr lang="en-US" b="1" dirty="0">
                <a:latin typeface="Arial" charset="0"/>
                <a:ea typeface="Arial" charset="0"/>
                <a:cs typeface="Arial" charset="0"/>
              </a:rPr>
              <a:t>-2</a:t>
            </a:r>
          </a:p>
        </p:txBody>
      </p:sp>
      <p:sp>
        <p:nvSpPr>
          <p:cNvPr id="75" name="TextBox 74">
            <a:extLst>
              <a:ext uri="{FF2B5EF4-FFF2-40B4-BE49-F238E27FC236}">
                <a16:creationId xmlns:a16="http://schemas.microsoft.com/office/drawing/2014/main" id="{56DFD399-E8EF-4BE6-A0DE-10D484E780E5}"/>
              </a:ext>
            </a:extLst>
          </p:cNvPr>
          <p:cNvSpPr txBox="1"/>
          <p:nvPr/>
        </p:nvSpPr>
        <p:spPr>
          <a:xfrm>
            <a:off x="7506107" y="6111085"/>
            <a:ext cx="389850" cy="369332"/>
          </a:xfrm>
          <a:prstGeom prst="rect">
            <a:avLst/>
          </a:prstGeom>
          <a:noFill/>
        </p:spPr>
        <p:txBody>
          <a:bodyPr wrap="none" rtlCol="0">
            <a:spAutoFit/>
          </a:bodyPr>
          <a:lstStyle/>
          <a:p>
            <a:r>
              <a:rPr lang="en-US" b="1" dirty="0">
                <a:latin typeface="Arial" charset="0"/>
                <a:ea typeface="Arial" charset="0"/>
                <a:cs typeface="Arial" charset="0"/>
              </a:rPr>
              <a:t>-3</a:t>
            </a:r>
          </a:p>
        </p:txBody>
      </p:sp>
      <p:sp>
        <p:nvSpPr>
          <p:cNvPr id="76" name="TextBox 75">
            <a:extLst>
              <a:ext uri="{FF2B5EF4-FFF2-40B4-BE49-F238E27FC236}">
                <a16:creationId xmlns:a16="http://schemas.microsoft.com/office/drawing/2014/main" id="{610BE6B5-64ED-4897-8507-0F6371E8AC1E}"/>
              </a:ext>
            </a:extLst>
          </p:cNvPr>
          <p:cNvSpPr txBox="1"/>
          <p:nvPr/>
        </p:nvSpPr>
        <p:spPr>
          <a:xfrm>
            <a:off x="10098537" y="2974860"/>
            <a:ext cx="389850" cy="369332"/>
          </a:xfrm>
          <a:prstGeom prst="rect">
            <a:avLst/>
          </a:prstGeom>
          <a:noFill/>
        </p:spPr>
        <p:txBody>
          <a:bodyPr wrap="none" rtlCol="0">
            <a:spAutoFit/>
          </a:bodyPr>
          <a:lstStyle/>
          <a:p>
            <a:r>
              <a:rPr lang="en-US" b="1" dirty="0">
                <a:latin typeface="Arial" charset="0"/>
                <a:ea typeface="Arial" charset="0"/>
                <a:cs typeface="Arial" charset="0"/>
              </a:rPr>
              <a:t>-2</a:t>
            </a:r>
          </a:p>
        </p:txBody>
      </p:sp>
      <p:sp>
        <p:nvSpPr>
          <p:cNvPr id="77" name="TextBox 76">
            <a:extLst>
              <a:ext uri="{FF2B5EF4-FFF2-40B4-BE49-F238E27FC236}">
                <a16:creationId xmlns:a16="http://schemas.microsoft.com/office/drawing/2014/main" id="{B617D24E-6AAF-4AF3-A4A8-4140E91A91C7}"/>
              </a:ext>
            </a:extLst>
          </p:cNvPr>
          <p:cNvSpPr txBox="1"/>
          <p:nvPr/>
        </p:nvSpPr>
        <p:spPr>
          <a:xfrm>
            <a:off x="11454094" y="2966839"/>
            <a:ext cx="389850" cy="369332"/>
          </a:xfrm>
          <a:prstGeom prst="rect">
            <a:avLst/>
          </a:prstGeom>
          <a:noFill/>
        </p:spPr>
        <p:txBody>
          <a:bodyPr wrap="none" rtlCol="0">
            <a:spAutoFit/>
          </a:bodyPr>
          <a:lstStyle/>
          <a:p>
            <a:r>
              <a:rPr lang="en-US" b="1" dirty="0">
                <a:latin typeface="Arial" charset="0"/>
                <a:ea typeface="Arial" charset="0"/>
                <a:cs typeface="Arial" charset="0"/>
              </a:rPr>
              <a:t>-3</a:t>
            </a:r>
          </a:p>
        </p:txBody>
      </p:sp>
      <p:sp>
        <p:nvSpPr>
          <p:cNvPr id="78" name="Right Arrow 100">
            <a:extLst>
              <a:ext uri="{FF2B5EF4-FFF2-40B4-BE49-F238E27FC236}">
                <a16:creationId xmlns:a16="http://schemas.microsoft.com/office/drawing/2014/main" id="{888CDD56-83F4-45CB-A596-D7DAA5E43B8C}"/>
              </a:ext>
            </a:extLst>
          </p:cNvPr>
          <p:cNvSpPr/>
          <p:nvPr/>
        </p:nvSpPr>
        <p:spPr>
          <a:xfrm>
            <a:off x="8097931" y="3000142"/>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ight Arrow 101">
            <a:extLst>
              <a:ext uri="{FF2B5EF4-FFF2-40B4-BE49-F238E27FC236}">
                <a16:creationId xmlns:a16="http://schemas.microsoft.com/office/drawing/2014/main" id="{3F99F326-9155-4633-8819-6C8C0D628191}"/>
              </a:ext>
            </a:extLst>
          </p:cNvPr>
          <p:cNvSpPr/>
          <p:nvPr/>
        </p:nvSpPr>
        <p:spPr>
          <a:xfrm rot="5400000">
            <a:off x="7472290" y="3529815"/>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ight Arrow 102">
            <a:extLst>
              <a:ext uri="{FF2B5EF4-FFF2-40B4-BE49-F238E27FC236}">
                <a16:creationId xmlns:a16="http://schemas.microsoft.com/office/drawing/2014/main" id="{EF8478B6-C896-4DAB-8E87-8D2C0BBAE245}"/>
              </a:ext>
            </a:extLst>
          </p:cNvPr>
          <p:cNvSpPr/>
          <p:nvPr/>
        </p:nvSpPr>
        <p:spPr>
          <a:xfrm rot="5400000">
            <a:off x="7480312" y="4644740"/>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ight Arrow 103">
            <a:extLst>
              <a:ext uri="{FF2B5EF4-FFF2-40B4-BE49-F238E27FC236}">
                <a16:creationId xmlns:a16="http://schemas.microsoft.com/office/drawing/2014/main" id="{EA13812B-E8DF-4E08-BF15-A80272E793A9}"/>
              </a:ext>
            </a:extLst>
          </p:cNvPr>
          <p:cNvSpPr/>
          <p:nvPr/>
        </p:nvSpPr>
        <p:spPr>
          <a:xfrm rot="5400000">
            <a:off x="7488334" y="5647366"/>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ight Arrow 104">
            <a:extLst>
              <a:ext uri="{FF2B5EF4-FFF2-40B4-BE49-F238E27FC236}">
                <a16:creationId xmlns:a16="http://schemas.microsoft.com/office/drawing/2014/main" id="{DEEC27B8-50C1-474B-92B6-8320B8F751CE}"/>
              </a:ext>
            </a:extLst>
          </p:cNvPr>
          <p:cNvSpPr/>
          <p:nvPr/>
        </p:nvSpPr>
        <p:spPr>
          <a:xfrm>
            <a:off x="9421404" y="2976080"/>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ight Arrow 108">
            <a:extLst>
              <a:ext uri="{FF2B5EF4-FFF2-40B4-BE49-F238E27FC236}">
                <a16:creationId xmlns:a16="http://schemas.microsoft.com/office/drawing/2014/main" id="{36BB1005-8ABD-487A-B10C-ABEE0A3297A6}"/>
              </a:ext>
            </a:extLst>
          </p:cNvPr>
          <p:cNvSpPr/>
          <p:nvPr/>
        </p:nvSpPr>
        <p:spPr>
          <a:xfrm>
            <a:off x="10740868" y="3008167"/>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C57E4B8-AC64-47D8-93FD-AB1699393870}"/>
              </a:ext>
            </a:extLst>
          </p:cNvPr>
          <p:cNvSpPr txBox="1"/>
          <p:nvPr/>
        </p:nvSpPr>
        <p:spPr>
          <a:xfrm>
            <a:off x="1742228" y="4531122"/>
            <a:ext cx="3533916" cy="646331"/>
          </a:xfrm>
          <a:prstGeom prst="rect">
            <a:avLst/>
          </a:prstGeom>
          <a:noFill/>
        </p:spPr>
        <p:txBody>
          <a:bodyPr wrap="none" rtlCol="0">
            <a:spAutoFit/>
          </a:bodyPr>
          <a:lstStyle/>
          <a:p>
            <a:r>
              <a:rPr lang="en-US" u="sng" dirty="0"/>
              <a:t>score(C &lt;-&gt; A) + score (A&lt;-&gt;A)</a:t>
            </a:r>
          </a:p>
          <a:p>
            <a:r>
              <a:rPr lang="en-US" dirty="0"/>
              <a:t># of alignments</a:t>
            </a:r>
            <a:r>
              <a:rPr lang="en-US" baseline="-25000" dirty="0"/>
              <a:t>1</a:t>
            </a:r>
            <a:r>
              <a:rPr lang="en-US" dirty="0"/>
              <a:t> * # of alignments</a:t>
            </a:r>
            <a:r>
              <a:rPr lang="en-US" baseline="-25000" dirty="0"/>
              <a:t>2</a:t>
            </a:r>
          </a:p>
        </p:txBody>
      </p:sp>
      <p:cxnSp>
        <p:nvCxnSpPr>
          <p:cNvPr id="64" name="Straight Arrow Connector 63">
            <a:extLst>
              <a:ext uri="{FF2B5EF4-FFF2-40B4-BE49-F238E27FC236}">
                <a16:creationId xmlns:a16="http://schemas.microsoft.com/office/drawing/2014/main" id="{F2425835-7420-48D3-80B8-3110948E267E}"/>
              </a:ext>
            </a:extLst>
          </p:cNvPr>
          <p:cNvCxnSpPr>
            <a:stCxn id="4" idx="3"/>
          </p:cNvCxnSpPr>
          <p:nvPr/>
        </p:nvCxnSpPr>
        <p:spPr>
          <a:xfrm flipH="1">
            <a:off x="5092807" y="4854288"/>
            <a:ext cx="18333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F725215-6FEC-4A02-A86B-421D3EEBB985}"/>
              </a:ext>
            </a:extLst>
          </p:cNvPr>
          <p:cNvSpPr txBox="1"/>
          <p:nvPr/>
        </p:nvSpPr>
        <p:spPr>
          <a:xfrm>
            <a:off x="5133459" y="4492981"/>
            <a:ext cx="710451" cy="646331"/>
          </a:xfrm>
          <a:prstGeom prst="rect">
            <a:avLst/>
          </a:prstGeom>
          <a:noFill/>
        </p:spPr>
        <p:txBody>
          <a:bodyPr wrap="none" rtlCol="0">
            <a:spAutoFit/>
          </a:bodyPr>
          <a:lstStyle/>
          <a:p>
            <a:r>
              <a:rPr lang="en-US" u="sng" dirty="0"/>
              <a:t>-1 + 1</a:t>
            </a:r>
          </a:p>
          <a:p>
            <a:r>
              <a:rPr lang="en-US" dirty="0"/>
              <a:t>  2*1</a:t>
            </a:r>
          </a:p>
        </p:txBody>
      </p:sp>
      <p:cxnSp>
        <p:nvCxnSpPr>
          <p:cNvPr id="85" name="Straight Arrow Connector 84">
            <a:extLst>
              <a:ext uri="{FF2B5EF4-FFF2-40B4-BE49-F238E27FC236}">
                <a16:creationId xmlns:a16="http://schemas.microsoft.com/office/drawing/2014/main" id="{993787EF-1064-4E97-B11B-79D074109DCB}"/>
              </a:ext>
            </a:extLst>
          </p:cNvPr>
          <p:cNvCxnSpPr/>
          <p:nvPr/>
        </p:nvCxnSpPr>
        <p:spPr>
          <a:xfrm flipV="1">
            <a:off x="5898499" y="4826490"/>
            <a:ext cx="378545" cy="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83FA6A72-6B5C-473A-89FE-1C4A75632822}"/>
              </a:ext>
            </a:extLst>
          </p:cNvPr>
          <p:cNvSpPr txBox="1"/>
          <p:nvPr/>
        </p:nvSpPr>
        <p:spPr>
          <a:xfrm>
            <a:off x="6368146" y="4617760"/>
            <a:ext cx="301686" cy="369332"/>
          </a:xfrm>
          <a:prstGeom prst="rect">
            <a:avLst/>
          </a:prstGeom>
          <a:noFill/>
        </p:spPr>
        <p:txBody>
          <a:bodyPr wrap="none" rtlCol="0">
            <a:spAutoFit/>
          </a:bodyPr>
          <a:lstStyle/>
          <a:p>
            <a:r>
              <a:rPr lang="en-US" dirty="0"/>
              <a:t>0</a:t>
            </a:r>
          </a:p>
        </p:txBody>
      </p:sp>
    </p:spTree>
    <p:extLst>
      <p:ext uri="{BB962C8B-B14F-4D97-AF65-F5344CB8AC3E}">
        <p14:creationId xmlns:p14="http://schemas.microsoft.com/office/powerpoint/2010/main" val="2358647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3409BC-FAA9-4A28-AF43-299FDB40F01F}"/>
              </a:ext>
            </a:extLst>
          </p:cNvPr>
          <p:cNvSpPr>
            <a:spLocks noGrp="1"/>
          </p:cNvSpPr>
          <p:nvPr>
            <p:ph idx="1"/>
          </p:nvPr>
        </p:nvSpPr>
        <p:spPr>
          <a:xfrm>
            <a:off x="609600" y="1600203"/>
            <a:ext cx="6324600" cy="4525963"/>
          </a:xfrm>
        </p:spPr>
        <p:txBody>
          <a:bodyPr>
            <a:noAutofit/>
          </a:bodyPr>
          <a:lstStyle/>
          <a:p>
            <a:r>
              <a:rPr lang="en-US" sz="2800" dirty="0"/>
              <a:t>Example: As before, the matrix is set up; however, now we consider additional sequences</a:t>
            </a:r>
          </a:p>
          <a:p>
            <a:r>
              <a:rPr lang="en-US" sz="2800" dirty="0"/>
              <a:t>Now, when calculating scores we have to consider those additional sequences</a:t>
            </a:r>
          </a:p>
          <a:p>
            <a:r>
              <a:rPr lang="en-US" sz="2800" dirty="0"/>
              <a:t>In this example, we would calculate this by:</a:t>
            </a:r>
          </a:p>
          <a:p>
            <a:endParaRPr lang="en-US" sz="2800" dirty="0"/>
          </a:p>
          <a:p>
            <a:r>
              <a:rPr lang="en-US" sz="2800" dirty="0"/>
              <a:t>Then, as before, we take the maximum value from each direction</a:t>
            </a:r>
            <a:br>
              <a:rPr lang="en-US" sz="2800" dirty="0"/>
            </a:br>
            <a:r>
              <a:rPr lang="en-US" sz="2800" dirty="0"/>
              <a:t>         </a:t>
            </a:r>
            <a:r>
              <a:rPr lang="en-US" sz="1800" dirty="0"/>
              <a:t>LEFT=-1+0=-1, UP=-1+0=-1, </a:t>
            </a:r>
            <a:r>
              <a:rPr lang="en-US" sz="1800" b="1" dirty="0"/>
              <a:t>DIAG=0+0=0</a:t>
            </a:r>
            <a:endParaRPr lang="en-US" sz="2800" b="1" dirty="0"/>
          </a:p>
        </p:txBody>
      </p:sp>
      <p:sp>
        <p:nvSpPr>
          <p:cNvPr id="3" name="Title 2">
            <a:extLst>
              <a:ext uri="{FF2B5EF4-FFF2-40B4-BE49-F238E27FC236}">
                <a16:creationId xmlns:a16="http://schemas.microsoft.com/office/drawing/2014/main" id="{343D2772-CBFA-4286-8748-04DA5247CE96}"/>
              </a:ext>
            </a:extLst>
          </p:cNvPr>
          <p:cNvSpPr>
            <a:spLocks noGrp="1"/>
          </p:cNvSpPr>
          <p:nvPr>
            <p:ph type="title"/>
          </p:nvPr>
        </p:nvSpPr>
        <p:spPr/>
        <p:txBody>
          <a:bodyPr/>
          <a:lstStyle/>
          <a:p>
            <a:r>
              <a:rPr lang="en-US" dirty="0"/>
              <a:t>Aligning Alignments</a:t>
            </a:r>
          </a:p>
        </p:txBody>
      </p:sp>
      <p:sp>
        <p:nvSpPr>
          <p:cNvPr id="5" name="TextBox 4">
            <a:extLst>
              <a:ext uri="{FF2B5EF4-FFF2-40B4-BE49-F238E27FC236}">
                <a16:creationId xmlns:a16="http://schemas.microsoft.com/office/drawing/2014/main" id="{EEE2B1BF-F174-46F5-9AA7-9565C876E3A1}"/>
              </a:ext>
            </a:extLst>
          </p:cNvPr>
          <p:cNvSpPr txBox="1"/>
          <p:nvPr/>
        </p:nvSpPr>
        <p:spPr>
          <a:xfrm>
            <a:off x="7224662" y="925055"/>
            <a:ext cx="4838184" cy="1200329"/>
          </a:xfrm>
          <a:prstGeom prst="rect">
            <a:avLst/>
          </a:prstGeom>
          <a:noFill/>
        </p:spPr>
        <p:txBody>
          <a:bodyPr wrap="none" rtlCol="0">
            <a:spAutoFit/>
          </a:bodyPr>
          <a:lstStyle/>
          <a:p>
            <a:r>
              <a:rPr lang="en-US" sz="2400" dirty="0">
                <a:latin typeface="Arial" charset="0"/>
                <a:ea typeface="Arial" charset="0"/>
                <a:cs typeface="Arial" charset="0"/>
              </a:rPr>
              <a:t>Scoring System for DNA:</a:t>
            </a:r>
            <a:r>
              <a:rPr lang="en-US" sz="2400" dirty="0">
                <a:solidFill>
                  <a:schemeClr val="accent1"/>
                </a:solidFill>
                <a:latin typeface="Arial" charset="0"/>
                <a:ea typeface="Arial" charset="0"/>
                <a:cs typeface="Arial" charset="0"/>
              </a:rPr>
              <a:t>  </a:t>
            </a:r>
          </a:p>
          <a:p>
            <a:r>
              <a:rPr lang="en-US" sz="2400" dirty="0">
                <a:solidFill>
                  <a:schemeClr val="accent1"/>
                </a:solidFill>
                <a:latin typeface="Arial" charset="0"/>
                <a:ea typeface="Arial" charset="0"/>
                <a:cs typeface="Arial" charset="0"/>
              </a:rPr>
              <a:t>Match = +1      </a:t>
            </a:r>
            <a:r>
              <a:rPr lang="en-US" sz="2400" dirty="0">
                <a:solidFill>
                  <a:srgbClr val="C00000"/>
                </a:solidFill>
                <a:latin typeface="Arial" charset="0"/>
                <a:ea typeface="Arial" charset="0"/>
                <a:cs typeface="Arial" charset="0"/>
              </a:rPr>
              <a:t>Mismatch = -1      </a:t>
            </a:r>
          </a:p>
          <a:p>
            <a:r>
              <a:rPr lang="en-US" sz="2400" dirty="0">
                <a:latin typeface="Arial" charset="0"/>
                <a:ea typeface="Arial" charset="0"/>
                <a:cs typeface="Arial" charset="0"/>
              </a:rPr>
              <a:t>Gap = -1</a:t>
            </a:r>
          </a:p>
        </p:txBody>
      </p:sp>
      <p:sp>
        <p:nvSpPr>
          <p:cNvPr id="7" name="Oval 6">
            <a:extLst>
              <a:ext uri="{FF2B5EF4-FFF2-40B4-BE49-F238E27FC236}">
                <a16:creationId xmlns:a16="http://schemas.microsoft.com/office/drawing/2014/main" id="{83650D81-2700-4A88-ACB2-14FEAC28D00D}"/>
              </a:ext>
            </a:extLst>
          </p:cNvPr>
          <p:cNvSpPr/>
          <p:nvPr/>
        </p:nvSpPr>
        <p:spPr>
          <a:xfrm>
            <a:off x="7429944" y="2870768"/>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a:extLst>
              <a:ext uri="{FF2B5EF4-FFF2-40B4-BE49-F238E27FC236}">
                <a16:creationId xmlns:a16="http://schemas.microsoft.com/office/drawing/2014/main" id="{B8261260-EC12-4F67-A692-EDB373D9875D}"/>
              </a:ext>
            </a:extLst>
          </p:cNvPr>
          <p:cNvSpPr/>
          <p:nvPr/>
        </p:nvSpPr>
        <p:spPr>
          <a:xfrm>
            <a:off x="7421924" y="3937566"/>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Oval 8">
            <a:extLst>
              <a:ext uri="{FF2B5EF4-FFF2-40B4-BE49-F238E27FC236}">
                <a16:creationId xmlns:a16="http://schemas.microsoft.com/office/drawing/2014/main" id="{95FE5714-7EEB-49E8-88ED-4FEFCC238761}"/>
              </a:ext>
            </a:extLst>
          </p:cNvPr>
          <p:cNvSpPr/>
          <p:nvPr/>
        </p:nvSpPr>
        <p:spPr>
          <a:xfrm>
            <a:off x="7445988" y="4956237"/>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2746415-4073-4CE6-8987-23606C2D2B01}"/>
              </a:ext>
            </a:extLst>
          </p:cNvPr>
          <p:cNvSpPr/>
          <p:nvPr/>
        </p:nvSpPr>
        <p:spPr>
          <a:xfrm>
            <a:off x="7437968" y="6023035"/>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DC464C9D-B46E-4A10-AC8A-5C71D7C8357E}"/>
              </a:ext>
            </a:extLst>
          </p:cNvPr>
          <p:cNvSpPr/>
          <p:nvPr/>
        </p:nvSpPr>
        <p:spPr>
          <a:xfrm>
            <a:off x="8689248" y="2862747"/>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a:extLst>
              <a:ext uri="{FF2B5EF4-FFF2-40B4-BE49-F238E27FC236}">
                <a16:creationId xmlns:a16="http://schemas.microsoft.com/office/drawing/2014/main" id="{EFD38968-BC93-4EE9-9F9C-AD3289E19790}"/>
              </a:ext>
            </a:extLst>
          </p:cNvPr>
          <p:cNvSpPr/>
          <p:nvPr/>
        </p:nvSpPr>
        <p:spPr>
          <a:xfrm>
            <a:off x="10028766" y="287076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E4FCE51B-8402-4BE9-9179-362CF1B42D1E}"/>
              </a:ext>
            </a:extLst>
          </p:cNvPr>
          <p:cNvSpPr/>
          <p:nvPr/>
        </p:nvSpPr>
        <p:spPr>
          <a:xfrm>
            <a:off x="11368282" y="2878790"/>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48E1BD9-657D-47D9-BFF5-904514368C9B}"/>
              </a:ext>
            </a:extLst>
          </p:cNvPr>
          <p:cNvSpPr/>
          <p:nvPr/>
        </p:nvSpPr>
        <p:spPr>
          <a:xfrm>
            <a:off x="8665185" y="388141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81C445EA-2A3C-445C-9C99-9E80E5F4DBCE}"/>
              </a:ext>
            </a:extLst>
          </p:cNvPr>
          <p:cNvSpPr/>
          <p:nvPr/>
        </p:nvSpPr>
        <p:spPr>
          <a:xfrm>
            <a:off x="10004703" y="388944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1B9C2B6-A907-480E-A356-1918B9389A68}"/>
              </a:ext>
            </a:extLst>
          </p:cNvPr>
          <p:cNvSpPr/>
          <p:nvPr/>
        </p:nvSpPr>
        <p:spPr>
          <a:xfrm>
            <a:off x="11344219" y="3897462"/>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64FF06FF-BBA4-4DA8-93BF-378D6EA2F31D}"/>
              </a:ext>
            </a:extLst>
          </p:cNvPr>
          <p:cNvSpPr/>
          <p:nvPr/>
        </p:nvSpPr>
        <p:spPr>
          <a:xfrm>
            <a:off x="8657165" y="4964258"/>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B9A8BE5-0789-4177-BBEB-A7D77C6189F6}"/>
              </a:ext>
            </a:extLst>
          </p:cNvPr>
          <p:cNvSpPr/>
          <p:nvPr/>
        </p:nvSpPr>
        <p:spPr>
          <a:xfrm>
            <a:off x="9996683" y="4972280"/>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06F7E526-4ED4-43B3-87AC-C007A12E953D}"/>
              </a:ext>
            </a:extLst>
          </p:cNvPr>
          <p:cNvSpPr/>
          <p:nvPr/>
        </p:nvSpPr>
        <p:spPr>
          <a:xfrm>
            <a:off x="11336199" y="498030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739896F6-CCE2-43DE-9697-49A359B54576}"/>
              </a:ext>
            </a:extLst>
          </p:cNvPr>
          <p:cNvSpPr/>
          <p:nvPr/>
        </p:nvSpPr>
        <p:spPr>
          <a:xfrm>
            <a:off x="8665187" y="604709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925384B8-6758-4C9E-B3AF-01571AA6CE4D}"/>
              </a:ext>
            </a:extLst>
          </p:cNvPr>
          <p:cNvSpPr/>
          <p:nvPr/>
        </p:nvSpPr>
        <p:spPr>
          <a:xfrm>
            <a:off x="10004705" y="605512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43D06EF-9D74-4555-848C-22CCC771CE21}"/>
              </a:ext>
            </a:extLst>
          </p:cNvPr>
          <p:cNvSpPr/>
          <p:nvPr/>
        </p:nvSpPr>
        <p:spPr>
          <a:xfrm>
            <a:off x="11344221" y="6063142"/>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id="{5D8BB86D-9F5A-4527-B463-2A3EF4D8628C}"/>
              </a:ext>
            </a:extLst>
          </p:cNvPr>
          <p:cNvCxnSpPr/>
          <p:nvPr/>
        </p:nvCxnSpPr>
        <p:spPr>
          <a:xfrm>
            <a:off x="9459270" y="3135463"/>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B8D8EC-F74D-438A-8F8B-05F79175EAD9}"/>
              </a:ext>
            </a:extLst>
          </p:cNvPr>
          <p:cNvCxnSpPr/>
          <p:nvPr/>
        </p:nvCxnSpPr>
        <p:spPr>
          <a:xfrm>
            <a:off x="10846910" y="315952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FCF47B5-F6DC-4977-8653-9FD97E77809C}"/>
              </a:ext>
            </a:extLst>
          </p:cNvPr>
          <p:cNvCxnSpPr/>
          <p:nvPr/>
        </p:nvCxnSpPr>
        <p:spPr>
          <a:xfrm>
            <a:off x="9451250" y="4186218"/>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DDC95BD-10FA-4F13-B7F7-A9F9C151B653}"/>
              </a:ext>
            </a:extLst>
          </p:cNvPr>
          <p:cNvCxnSpPr/>
          <p:nvPr/>
        </p:nvCxnSpPr>
        <p:spPr>
          <a:xfrm>
            <a:off x="10838890" y="4210282"/>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98D3FD6-9E73-4A86-9C80-26BC19C6C1FA}"/>
              </a:ext>
            </a:extLst>
          </p:cNvPr>
          <p:cNvCxnSpPr/>
          <p:nvPr/>
        </p:nvCxnSpPr>
        <p:spPr>
          <a:xfrm>
            <a:off x="8167882" y="5244996"/>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AE33D2A-0335-475B-A05F-A5A8F0292F34}"/>
              </a:ext>
            </a:extLst>
          </p:cNvPr>
          <p:cNvCxnSpPr/>
          <p:nvPr/>
        </p:nvCxnSpPr>
        <p:spPr>
          <a:xfrm>
            <a:off x="9459272" y="525301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859C2CF-07D1-4622-B540-CEABF8012ED9}"/>
              </a:ext>
            </a:extLst>
          </p:cNvPr>
          <p:cNvCxnSpPr/>
          <p:nvPr/>
        </p:nvCxnSpPr>
        <p:spPr>
          <a:xfrm>
            <a:off x="10846912" y="5277081"/>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D68A5F8-8AF4-4502-8A92-3484309576B2}"/>
              </a:ext>
            </a:extLst>
          </p:cNvPr>
          <p:cNvCxnSpPr/>
          <p:nvPr/>
        </p:nvCxnSpPr>
        <p:spPr>
          <a:xfrm>
            <a:off x="8159862" y="6311795"/>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5F6FA98-C386-47DB-B738-ED494B38F652}"/>
              </a:ext>
            </a:extLst>
          </p:cNvPr>
          <p:cNvCxnSpPr/>
          <p:nvPr/>
        </p:nvCxnSpPr>
        <p:spPr>
          <a:xfrm>
            <a:off x="9451252" y="6319816"/>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AEC0F6-C129-46D4-A23C-345C261C46F2}"/>
              </a:ext>
            </a:extLst>
          </p:cNvPr>
          <p:cNvCxnSpPr/>
          <p:nvPr/>
        </p:nvCxnSpPr>
        <p:spPr>
          <a:xfrm>
            <a:off x="10838892" y="634388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69CF537-4E58-4F37-89C0-553967207126}"/>
              </a:ext>
            </a:extLst>
          </p:cNvPr>
          <p:cNvCxnSpPr/>
          <p:nvPr/>
        </p:nvCxnSpPr>
        <p:spPr>
          <a:xfrm rot="5400000">
            <a:off x="7542244" y="474769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01B535B-10FC-40D7-B2FA-0660B3BE19CE}"/>
              </a:ext>
            </a:extLst>
          </p:cNvPr>
          <p:cNvCxnSpPr/>
          <p:nvPr/>
        </p:nvCxnSpPr>
        <p:spPr>
          <a:xfrm rot="5400000">
            <a:off x="7566307" y="579844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168512F-19C5-4AA4-A84D-6FA7FF4F9309}"/>
              </a:ext>
            </a:extLst>
          </p:cNvPr>
          <p:cNvCxnSpPr/>
          <p:nvPr/>
        </p:nvCxnSpPr>
        <p:spPr>
          <a:xfrm>
            <a:off x="8119744" y="3160746"/>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6436870-9982-408D-898C-4416220767CA}"/>
              </a:ext>
            </a:extLst>
          </p:cNvPr>
          <p:cNvCxnSpPr/>
          <p:nvPr/>
        </p:nvCxnSpPr>
        <p:spPr>
          <a:xfrm>
            <a:off x="8159860" y="421150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9993668-D587-4B19-B341-1E5F7DB1F733}"/>
              </a:ext>
            </a:extLst>
          </p:cNvPr>
          <p:cNvCxnSpPr/>
          <p:nvPr/>
        </p:nvCxnSpPr>
        <p:spPr>
          <a:xfrm rot="5400000">
            <a:off x="7534222" y="3746279"/>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9CDFF43-6146-4793-A207-1263E5AC8DEE}"/>
              </a:ext>
            </a:extLst>
          </p:cNvPr>
          <p:cNvCxnSpPr/>
          <p:nvPr/>
        </p:nvCxnSpPr>
        <p:spPr>
          <a:xfrm rot="5400000">
            <a:off x="8713307" y="373826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F5C0636-00E1-4055-8955-3B371671013C}"/>
              </a:ext>
            </a:extLst>
          </p:cNvPr>
          <p:cNvCxnSpPr/>
          <p:nvPr/>
        </p:nvCxnSpPr>
        <p:spPr>
          <a:xfrm rot="5400000">
            <a:off x="8769465" y="473967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C9FAB8-D817-48F7-A82E-266D27008D84}"/>
              </a:ext>
            </a:extLst>
          </p:cNvPr>
          <p:cNvCxnSpPr/>
          <p:nvPr/>
        </p:nvCxnSpPr>
        <p:spPr>
          <a:xfrm rot="5400000">
            <a:off x="8793528" y="579042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E625A5C-F0D9-4A3B-B949-488CA2B1C8EE}"/>
              </a:ext>
            </a:extLst>
          </p:cNvPr>
          <p:cNvCxnSpPr/>
          <p:nvPr/>
        </p:nvCxnSpPr>
        <p:spPr>
          <a:xfrm rot="5400000">
            <a:off x="10117000" y="3696933"/>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0E82AB8-CC60-475C-A5D1-10F8AD3A543A}"/>
              </a:ext>
            </a:extLst>
          </p:cNvPr>
          <p:cNvCxnSpPr/>
          <p:nvPr/>
        </p:nvCxnSpPr>
        <p:spPr>
          <a:xfrm rot="5400000">
            <a:off x="10125022" y="473164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CE24631-2ED2-4D87-A19D-736515C38736}"/>
              </a:ext>
            </a:extLst>
          </p:cNvPr>
          <p:cNvCxnSpPr/>
          <p:nvPr/>
        </p:nvCxnSpPr>
        <p:spPr>
          <a:xfrm rot="5400000">
            <a:off x="10149085" y="5782404"/>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C796C8F-801F-4E38-B8A4-39B33CB8FE4E}"/>
              </a:ext>
            </a:extLst>
          </p:cNvPr>
          <p:cNvCxnSpPr/>
          <p:nvPr/>
        </p:nvCxnSpPr>
        <p:spPr>
          <a:xfrm rot="5400000">
            <a:off x="11456514" y="3737038"/>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2F94FEE-EE33-4678-9F6D-1C209165AC98}"/>
              </a:ext>
            </a:extLst>
          </p:cNvPr>
          <p:cNvCxnSpPr/>
          <p:nvPr/>
        </p:nvCxnSpPr>
        <p:spPr>
          <a:xfrm rot="5400000">
            <a:off x="11464536" y="4771752"/>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7BC8CF7-7340-453A-BD52-540BDD51BB1C}"/>
              </a:ext>
            </a:extLst>
          </p:cNvPr>
          <p:cNvCxnSpPr/>
          <p:nvPr/>
        </p:nvCxnSpPr>
        <p:spPr>
          <a:xfrm rot="5400000">
            <a:off x="11488599" y="5822509"/>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978E747-2445-4880-86C0-89587A450DEE}"/>
              </a:ext>
            </a:extLst>
          </p:cNvPr>
          <p:cNvCxnSpPr/>
          <p:nvPr/>
        </p:nvCxnSpPr>
        <p:spPr>
          <a:xfrm>
            <a:off x="10846910" y="5613962"/>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3A0CF1D-92E3-4DB3-B4EF-CA33CE3FE708}"/>
              </a:ext>
            </a:extLst>
          </p:cNvPr>
          <p:cNvCxnSpPr/>
          <p:nvPr/>
        </p:nvCxnSpPr>
        <p:spPr>
          <a:xfrm>
            <a:off x="9475311" y="5605941"/>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5B3F35D-66D4-4DF7-9B39-11A96F7CFB46}"/>
              </a:ext>
            </a:extLst>
          </p:cNvPr>
          <p:cNvCxnSpPr/>
          <p:nvPr/>
        </p:nvCxnSpPr>
        <p:spPr>
          <a:xfrm>
            <a:off x="8232048" y="5597920"/>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D36355D-B9C7-4918-BC21-CEC75BADC58B}"/>
              </a:ext>
            </a:extLst>
          </p:cNvPr>
          <p:cNvCxnSpPr/>
          <p:nvPr/>
        </p:nvCxnSpPr>
        <p:spPr>
          <a:xfrm>
            <a:off x="10758679" y="4547164"/>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07E9B62-B0AB-44BF-A90E-5C9D0942B91C}"/>
              </a:ext>
            </a:extLst>
          </p:cNvPr>
          <p:cNvCxnSpPr/>
          <p:nvPr/>
        </p:nvCxnSpPr>
        <p:spPr>
          <a:xfrm>
            <a:off x="9387080" y="4539143"/>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5846FDF-4DE3-499A-9C56-41B957930B8C}"/>
              </a:ext>
            </a:extLst>
          </p:cNvPr>
          <p:cNvCxnSpPr/>
          <p:nvPr/>
        </p:nvCxnSpPr>
        <p:spPr>
          <a:xfrm>
            <a:off x="8143817" y="4531122"/>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66F5EB-603B-4A09-A591-8291FE6F6DF4}"/>
              </a:ext>
            </a:extLst>
          </p:cNvPr>
          <p:cNvCxnSpPr/>
          <p:nvPr/>
        </p:nvCxnSpPr>
        <p:spPr>
          <a:xfrm>
            <a:off x="10814826" y="3512449"/>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9C8774-6B66-4490-87C0-AFF20A114699}"/>
              </a:ext>
            </a:extLst>
          </p:cNvPr>
          <p:cNvCxnSpPr/>
          <p:nvPr/>
        </p:nvCxnSpPr>
        <p:spPr>
          <a:xfrm>
            <a:off x="9443227" y="3504428"/>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D8FE48E-6780-4D8F-ABE2-334A2E1DD0FA}"/>
              </a:ext>
            </a:extLst>
          </p:cNvPr>
          <p:cNvCxnSpPr/>
          <p:nvPr/>
        </p:nvCxnSpPr>
        <p:spPr>
          <a:xfrm>
            <a:off x="8199964" y="3496407"/>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4604C1B-0460-4A9A-A66E-E8A8C9D2F7A0}"/>
              </a:ext>
            </a:extLst>
          </p:cNvPr>
          <p:cNvSpPr txBox="1"/>
          <p:nvPr/>
        </p:nvSpPr>
        <p:spPr>
          <a:xfrm>
            <a:off x="8789616" y="2022134"/>
            <a:ext cx="362600" cy="830997"/>
          </a:xfrm>
          <a:prstGeom prst="rect">
            <a:avLst/>
          </a:prstGeom>
          <a:noFill/>
        </p:spPr>
        <p:txBody>
          <a:bodyPr wrap="none" rtlCol="0">
            <a:spAutoFit/>
          </a:bodyPr>
          <a:lstStyle/>
          <a:p>
            <a:r>
              <a:rPr lang="en-US" sz="2400" dirty="0"/>
              <a:t>C</a:t>
            </a:r>
          </a:p>
          <a:p>
            <a:r>
              <a:rPr lang="en-US" sz="2400" dirty="0"/>
              <a:t>A</a:t>
            </a:r>
          </a:p>
        </p:txBody>
      </p:sp>
      <p:sp>
        <p:nvSpPr>
          <p:cNvPr id="57" name="TextBox 56">
            <a:extLst>
              <a:ext uri="{FF2B5EF4-FFF2-40B4-BE49-F238E27FC236}">
                <a16:creationId xmlns:a16="http://schemas.microsoft.com/office/drawing/2014/main" id="{F54D7929-4BF8-45E3-A14B-7A03158B8E4C}"/>
              </a:ext>
            </a:extLst>
          </p:cNvPr>
          <p:cNvSpPr txBox="1"/>
          <p:nvPr/>
        </p:nvSpPr>
        <p:spPr>
          <a:xfrm>
            <a:off x="10118984" y="2018837"/>
            <a:ext cx="335348" cy="830997"/>
          </a:xfrm>
          <a:prstGeom prst="rect">
            <a:avLst/>
          </a:prstGeom>
          <a:noFill/>
        </p:spPr>
        <p:txBody>
          <a:bodyPr wrap="none" rtlCol="0">
            <a:spAutoFit/>
          </a:bodyPr>
          <a:lstStyle/>
          <a:p>
            <a:r>
              <a:rPr lang="en-US" sz="2400" dirty="0"/>
              <a:t>T</a:t>
            </a:r>
          </a:p>
          <a:p>
            <a:r>
              <a:rPr lang="en-US" sz="2400" dirty="0"/>
              <a:t>T</a:t>
            </a:r>
          </a:p>
        </p:txBody>
      </p:sp>
      <p:sp>
        <p:nvSpPr>
          <p:cNvPr id="58" name="TextBox 57">
            <a:extLst>
              <a:ext uri="{FF2B5EF4-FFF2-40B4-BE49-F238E27FC236}">
                <a16:creationId xmlns:a16="http://schemas.microsoft.com/office/drawing/2014/main" id="{442CA615-250F-4A8F-9283-AE14994A3599}"/>
              </a:ext>
            </a:extLst>
          </p:cNvPr>
          <p:cNvSpPr txBox="1"/>
          <p:nvPr/>
        </p:nvSpPr>
        <p:spPr>
          <a:xfrm>
            <a:off x="11465304" y="2008073"/>
            <a:ext cx="335348" cy="830997"/>
          </a:xfrm>
          <a:prstGeom prst="rect">
            <a:avLst/>
          </a:prstGeom>
          <a:noFill/>
        </p:spPr>
        <p:txBody>
          <a:bodyPr wrap="none" rtlCol="0">
            <a:spAutoFit/>
          </a:bodyPr>
          <a:lstStyle/>
          <a:p>
            <a:r>
              <a:rPr lang="en-US" sz="2400" dirty="0"/>
              <a:t>T</a:t>
            </a:r>
          </a:p>
          <a:p>
            <a:r>
              <a:rPr lang="en-US" sz="2400" dirty="0"/>
              <a:t>T</a:t>
            </a:r>
          </a:p>
        </p:txBody>
      </p:sp>
      <p:sp>
        <p:nvSpPr>
          <p:cNvPr id="59" name="TextBox 58">
            <a:extLst>
              <a:ext uri="{FF2B5EF4-FFF2-40B4-BE49-F238E27FC236}">
                <a16:creationId xmlns:a16="http://schemas.microsoft.com/office/drawing/2014/main" id="{0510E10E-DDE2-4315-9409-8FC7F6147AC1}"/>
              </a:ext>
            </a:extLst>
          </p:cNvPr>
          <p:cNvSpPr txBox="1"/>
          <p:nvPr/>
        </p:nvSpPr>
        <p:spPr>
          <a:xfrm>
            <a:off x="6934200" y="3941216"/>
            <a:ext cx="362600" cy="461665"/>
          </a:xfrm>
          <a:prstGeom prst="rect">
            <a:avLst/>
          </a:prstGeom>
          <a:noFill/>
        </p:spPr>
        <p:txBody>
          <a:bodyPr wrap="none" rtlCol="0">
            <a:spAutoFit/>
          </a:bodyPr>
          <a:lstStyle/>
          <a:p>
            <a:r>
              <a:rPr lang="en-US" sz="2400" dirty="0"/>
              <a:t>A</a:t>
            </a:r>
          </a:p>
        </p:txBody>
      </p:sp>
      <p:sp>
        <p:nvSpPr>
          <p:cNvPr id="60" name="TextBox 59">
            <a:extLst>
              <a:ext uri="{FF2B5EF4-FFF2-40B4-BE49-F238E27FC236}">
                <a16:creationId xmlns:a16="http://schemas.microsoft.com/office/drawing/2014/main" id="{A318EF19-45A7-4E64-909D-1E0DD1A7E1A0}"/>
              </a:ext>
            </a:extLst>
          </p:cNvPr>
          <p:cNvSpPr txBox="1"/>
          <p:nvPr/>
        </p:nvSpPr>
        <p:spPr>
          <a:xfrm>
            <a:off x="6974305" y="4975930"/>
            <a:ext cx="348172" cy="461665"/>
          </a:xfrm>
          <a:prstGeom prst="rect">
            <a:avLst/>
          </a:prstGeom>
          <a:noFill/>
        </p:spPr>
        <p:txBody>
          <a:bodyPr wrap="none" rtlCol="0">
            <a:spAutoFit/>
          </a:bodyPr>
          <a:lstStyle/>
          <a:p>
            <a:r>
              <a:rPr lang="en-US" sz="2400" dirty="0"/>
              <a:t>C</a:t>
            </a:r>
          </a:p>
        </p:txBody>
      </p:sp>
      <p:sp>
        <p:nvSpPr>
          <p:cNvPr id="61" name="TextBox 60">
            <a:extLst>
              <a:ext uri="{FF2B5EF4-FFF2-40B4-BE49-F238E27FC236}">
                <a16:creationId xmlns:a16="http://schemas.microsoft.com/office/drawing/2014/main" id="{644075E3-D2D0-44FA-A8FD-627FF081D068}"/>
              </a:ext>
            </a:extLst>
          </p:cNvPr>
          <p:cNvSpPr txBox="1"/>
          <p:nvPr/>
        </p:nvSpPr>
        <p:spPr>
          <a:xfrm>
            <a:off x="6982326" y="6010645"/>
            <a:ext cx="335348" cy="461665"/>
          </a:xfrm>
          <a:prstGeom prst="rect">
            <a:avLst/>
          </a:prstGeom>
          <a:noFill/>
        </p:spPr>
        <p:txBody>
          <a:bodyPr wrap="none" rtlCol="0">
            <a:spAutoFit/>
          </a:bodyPr>
          <a:lstStyle/>
          <a:p>
            <a:r>
              <a:rPr lang="en-US" sz="2400" dirty="0"/>
              <a:t>T</a:t>
            </a:r>
          </a:p>
        </p:txBody>
      </p:sp>
      <p:sp>
        <p:nvSpPr>
          <p:cNvPr id="62" name="TextBox 61">
            <a:extLst>
              <a:ext uri="{FF2B5EF4-FFF2-40B4-BE49-F238E27FC236}">
                <a16:creationId xmlns:a16="http://schemas.microsoft.com/office/drawing/2014/main" id="{CFD6A065-92F8-4F80-B9EE-778163B5E80E}"/>
              </a:ext>
            </a:extLst>
          </p:cNvPr>
          <p:cNvSpPr txBox="1"/>
          <p:nvPr/>
        </p:nvSpPr>
        <p:spPr>
          <a:xfrm>
            <a:off x="7578296" y="2990903"/>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63" name="TextBox 62">
            <a:extLst>
              <a:ext uri="{FF2B5EF4-FFF2-40B4-BE49-F238E27FC236}">
                <a16:creationId xmlns:a16="http://schemas.microsoft.com/office/drawing/2014/main" id="{C01A8724-AEED-400D-8D82-764D00B4668C}"/>
              </a:ext>
            </a:extLst>
          </p:cNvPr>
          <p:cNvSpPr txBox="1"/>
          <p:nvPr/>
        </p:nvSpPr>
        <p:spPr>
          <a:xfrm>
            <a:off x="8789476" y="2966841"/>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65" name="TextBox 64">
            <a:extLst>
              <a:ext uri="{FF2B5EF4-FFF2-40B4-BE49-F238E27FC236}">
                <a16:creationId xmlns:a16="http://schemas.microsoft.com/office/drawing/2014/main" id="{8267A4F3-3419-469F-B79B-94366E9286AF}"/>
              </a:ext>
            </a:extLst>
          </p:cNvPr>
          <p:cNvSpPr txBox="1"/>
          <p:nvPr/>
        </p:nvSpPr>
        <p:spPr>
          <a:xfrm>
            <a:off x="8811071" y="4007644"/>
            <a:ext cx="332929" cy="335756"/>
          </a:xfrm>
          <a:prstGeom prst="rect">
            <a:avLst/>
          </a:prstGeom>
          <a:noFill/>
        </p:spPr>
        <p:txBody>
          <a:bodyPr wrap="square" rtlCol="0">
            <a:spAutoFit/>
          </a:bodyPr>
          <a:lstStyle/>
          <a:p>
            <a:r>
              <a:rPr lang="en-US" b="1" dirty="0">
                <a:solidFill>
                  <a:srgbClr val="FF0000"/>
                </a:solidFill>
                <a:latin typeface="Arial" charset="0"/>
                <a:ea typeface="Arial" charset="0"/>
                <a:cs typeface="Arial" charset="0"/>
              </a:rPr>
              <a:t>0</a:t>
            </a:r>
          </a:p>
        </p:txBody>
      </p:sp>
      <p:sp>
        <p:nvSpPr>
          <p:cNvPr id="68" name="TextBox 67">
            <a:extLst>
              <a:ext uri="{FF2B5EF4-FFF2-40B4-BE49-F238E27FC236}">
                <a16:creationId xmlns:a16="http://schemas.microsoft.com/office/drawing/2014/main" id="{7AAFAA1F-5996-4893-9CB8-A88EC2D73F84}"/>
              </a:ext>
            </a:extLst>
          </p:cNvPr>
          <p:cNvSpPr txBox="1"/>
          <p:nvPr/>
        </p:nvSpPr>
        <p:spPr>
          <a:xfrm>
            <a:off x="8797497" y="5060337"/>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71" name="TextBox 70">
            <a:extLst>
              <a:ext uri="{FF2B5EF4-FFF2-40B4-BE49-F238E27FC236}">
                <a16:creationId xmlns:a16="http://schemas.microsoft.com/office/drawing/2014/main" id="{A2D0AD5D-1ACD-4B19-A3E9-0A772CA9BE13}"/>
              </a:ext>
            </a:extLst>
          </p:cNvPr>
          <p:cNvSpPr txBox="1"/>
          <p:nvPr/>
        </p:nvSpPr>
        <p:spPr>
          <a:xfrm>
            <a:off x="8749370" y="6151190"/>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73" name="TextBox 72">
            <a:extLst>
              <a:ext uri="{FF2B5EF4-FFF2-40B4-BE49-F238E27FC236}">
                <a16:creationId xmlns:a16="http://schemas.microsoft.com/office/drawing/2014/main" id="{C7581AA5-4AF6-40EC-A111-219F1DE5AAC5}"/>
              </a:ext>
            </a:extLst>
          </p:cNvPr>
          <p:cNvSpPr txBox="1"/>
          <p:nvPr/>
        </p:nvSpPr>
        <p:spPr>
          <a:xfrm>
            <a:off x="10098537" y="2974860"/>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74" name="TextBox 73">
            <a:extLst>
              <a:ext uri="{FF2B5EF4-FFF2-40B4-BE49-F238E27FC236}">
                <a16:creationId xmlns:a16="http://schemas.microsoft.com/office/drawing/2014/main" id="{A3BFD0EA-2229-4664-9E7F-B09DBC5C110E}"/>
              </a:ext>
            </a:extLst>
          </p:cNvPr>
          <p:cNvSpPr txBox="1"/>
          <p:nvPr/>
        </p:nvSpPr>
        <p:spPr>
          <a:xfrm>
            <a:off x="10067669" y="3985509"/>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67" name="TextBox 66">
            <a:extLst>
              <a:ext uri="{FF2B5EF4-FFF2-40B4-BE49-F238E27FC236}">
                <a16:creationId xmlns:a16="http://schemas.microsoft.com/office/drawing/2014/main" id="{9623F6D5-3556-4988-A7FB-71A957E98088}"/>
              </a:ext>
            </a:extLst>
          </p:cNvPr>
          <p:cNvSpPr txBox="1"/>
          <p:nvPr/>
        </p:nvSpPr>
        <p:spPr>
          <a:xfrm>
            <a:off x="7578296" y="2990903"/>
            <a:ext cx="312906" cy="369332"/>
          </a:xfrm>
          <a:prstGeom prst="rect">
            <a:avLst/>
          </a:prstGeom>
          <a:noFill/>
        </p:spPr>
        <p:txBody>
          <a:bodyPr wrap="none" rtlCol="0">
            <a:spAutoFit/>
          </a:bodyPr>
          <a:lstStyle/>
          <a:p>
            <a:r>
              <a:rPr lang="en-US" b="1" dirty="0">
                <a:latin typeface="Arial" charset="0"/>
                <a:ea typeface="Arial" charset="0"/>
                <a:cs typeface="Arial" charset="0"/>
              </a:rPr>
              <a:t>0</a:t>
            </a:r>
          </a:p>
        </p:txBody>
      </p:sp>
      <p:sp>
        <p:nvSpPr>
          <p:cNvPr id="69" name="TextBox 68">
            <a:extLst>
              <a:ext uri="{FF2B5EF4-FFF2-40B4-BE49-F238E27FC236}">
                <a16:creationId xmlns:a16="http://schemas.microsoft.com/office/drawing/2014/main" id="{82D70C40-D437-4D24-A315-EB9862C1BD80}"/>
              </a:ext>
            </a:extLst>
          </p:cNvPr>
          <p:cNvSpPr txBox="1"/>
          <p:nvPr/>
        </p:nvSpPr>
        <p:spPr>
          <a:xfrm>
            <a:off x="8789476" y="2966841"/>
            <a:ext cx="389850" cy="369332"/>
          </a:xfrm>
          <a:prstGeom prst="rect">
            <a:avLst/>
          </a:prstGeom>
          <a:noFill/>
        </p:spPr>
        <p:txBody>
          <a:bodyPr wrap="none" rtlCol="0">
            <a:spAutoFit/>
          </a:bodyPr>
          <a:lstStyle/>
          <a:p>
            <a:r>
              <a:rPr lang="en-US" b="1" dirty="0">
                <a:latin typeface="Arial" charset="0"/>
                <a:ea typeface="Arial" charset="0"/>
                <a:cs typeface="Arial" charset="0"/>
              </a:rPr>
              <a:t>-1</a:t>
            </a:r>
          </a:p>
        </p:txBody>
      </p:sp>
      <p:sp>
        <p:nvSpPr>
          <p:cNvPr id="70" name="TextBox 69">
            <a:extLst>
              <a:ext uri="{FF2B5EF4-FFF2-40B4-BE49-F238E27FC236}">
                <a16:creationId xmlns:a16="http://schemas.microsoft.com/office/drawing/2014/main" id="{E0832127-1E97-42F3-B213-BBCEF826C918}"/>
              </a:ext>
            </a:extLst>
          </p:cNvPr>
          <p:cNvSpPr txBox="1"/>
          <p:nvPr/>
        </p:nvSpPr>
        <p:spPr>
          <a:xfrm>
            <a:off x="7514128" y="4033639"/>
            <a:ext cx="389850" cy="369332"/>
          </a:xfrm>
          <a:prstGeom prst="rect">
            <a:avLst/>
          </a:prstGeom>
          <a:noFill/>
        </p:spPr>
        <p:txBody>
          <a:bodyPr wrap="none" rtlCol="0">
            <a:spAutoFit/>
          </a:bodyPr>
          <a:lstStyle/>
          <a:p>
            <a:r>
              <a:rPr lang="en-US" b="1" dirty="0">
                <a:latin typeface="Arial" charset="0"/>
                <a:ea typeface="Arial" charset="0"/>
                <a:cs typeface="Arial" charset="0"/>
              </a:rPr>
              <a:t>-1</a:t>
            </a:r>
          </a:p>
        </p:txBody>
      </p:sp>
      <p:sp>
        <p:nvSpPr>
          <p:cNvPr id="72" name="TextBox 71">
            <a:extLst>
              <a:ext uri="{FF2B5EF4-FFF2-40B4-BE49-F238E27FC236}">
                <a16:creationId xmlns:a16="http://schemas.microsoft.com/office/drawing/2014/main" id="{9C076BB9-3F61-46C9-B304-BE6F052FC1D6}"/>
              </a:ext>
            </a:extLst>
          </p:cNvPr>
          <p:cNvSpPr txBox="1"/>
          <p:nvPr/>
        </p:nvSpPr>
        <p:spPr>
          <a:xfrm>
            <a:off x="7514128" y="5060330"/>
            <a:ext cx="389850" cy="369332"/>
          </a:xfrm>
          <a:prstGeom prst="rect">
            <a:avLst/>
          </a:prstGeom>
          <a:noFill/>
        </p:spPr>
        <p:txBody>
          <a:bodyPr wrap="none" rtlCol="0">
            <a:spAutoFit/>
          </a:bodyPr>
          <a:lstStyle/>
          <a:p>
            <a:r>
              <a:rPr lang="en-US" b="1" dirty="0">
                <a:latin typeface="Arial" charset="0"/>
                <a:ea typeface="Arial" charset="0"/>
                <a:cs typeface="Arial" charset="0"/>
              </a:rPr>
              <a:t>-2</a:t>
            </a:r>
          </a:p>
        </p:txBody>
      </p:sp>
      <p:sp>
        <p:nvSpPr>
          <p:cNvPr id="75" name="TextBox 74">
            <a:extLst>
              <a:ext uri="{FF2B5EF4-FFF2-40B4-BE49-F238E27FC236}">
                <a16:creationId xmlns:a16="http://schemas.microsoft.com/office/drawing/2014/main" id="{56DFD399-E8EF-4BE6-A0DE-10D484E780E5}"/>
              </a:ext>
            </a:extLst>
          </p:cNvPr>
          <p:cNvSpPr txBox="1"/>
          <p:nvPr/>
        </p:nvSpPr>
        <p:spPr>
          <a:xfrm>
            <a:off x="7506107" y="6111085"/>
            <a:ext cx="389850" cy="369332"/>
          </a:xfrm>
          <a:prstGeom prst="rect">
            <a:avLst/>
          </a:prstGeom>
          <a:noFill/>
        </p:spPr>
        <p:txBody>
          <a:bodyPr wrap="none" rtlCol="0">
            <a:spAutoFit/>
          </a:bodyPr>
          <a:lstStyle/>
          <a:p>
            <a:r>
              <a:rPr lang="en-US" b="1" dirty="0">
                <a:latin typeface="Arial" charset="0"/>
                <a:ea typeface="Arial" charset="0"/>
                <a:cs typeface="Arial" charset="0"/>
              </a:rPr>
              <a:t>-3</a:t>
            </a:r>
          </a:p>
        </p:txBody>
      </p:sp>
      <p:sp>
        <p:nvSpPr>
          <p:cNvPr id="76" name="TextBox 75">
            <a:extLst>
              <a:ext uri="{FF2B5EF4-FFF2-40B4-BE49-F238E27FC236}">
                <a16:creationId xmlns:a16="http://schemas.microsoft.com/office/drawing/2014/main" id="{610BE6B5-64ED-4897-8507-0F6371E8AC1E}"/>
              </a:ext>
            </a:extLst>
          </p:cNvPr>
          <p:cNvSpPr txBox="1"/>
          <p:nvPr/>
        </p:nvSpPr>
        <p:spPr>
          <a:xfrm>
            <a:off x="10098537" y="2974860"/>
            <a:ext cx="389850" cy="369332"/>
          </a:xfrm>
          <a:prstGeom prst="rect">
            <a:avLst/>
          </a:prstGeom>
          <a:noFill/>
        </p:spPr>
        <p:txBody>
          <a:bodyPr wrap="none" rtlCol="0">
            <a:spAutoFit/>
          </a:bodyPr>
          <a:lstStyle/>
          <a:p>
            <a:r>
              <a:rPr lang="en-US" b="1" dirty="0">
                <a:latin typeface="Arial" charset="0"/>
                <a:ea typeface="Arial" charset="0"/>
                <a:cs typeface="Arial" charset="0"/>
              </a:rPr>
              <a:t>-2</a:t>
            </a:r>
          </a:p>
        </p:txBody>
      </p:sp>
      <p:sp>
        <p:nvSpPr>
          <p:cNvPr id="77" name="TextBox 76">
            <a:extLst>
              <a:ext uri="{FF2B5EF4-FFF2-40B4-BE49-F238E27FC236}">
                <a16:creationId xmlns:a16="http://schemas.microsoft.com/office/drawing/2014/main" id="{B617D24E-6AAF-4AF3-A4A8-4140E91A91C7}"/>
              </a:ext>
            </a:extLst>
          </p:cNvPr>
          <p:cNvSpPr txBox="1"/>
          <p:nvPr/>
        </p:nvSpPr>
        <p:spPr>
          <a:xfrm>
            <a:off x="11454094" y="2966839"/>
            <a:ext cx="389850" cy="369332"/>
          </a:xfrm>
          <a:prstGeom prst="rect">
            <a:avLst/>
          </a:prstGeom>
          <a:noFill/>
        </p:spPr>
        <p:txBody>
          <a:bodyPr wrap="none" rtlCol="0">
            <a:spAutoFit/>
          </a:bodyPr>
          <a:lstStyle/>
          <a:p>
            <a:r>
              <a:rPr lang="en-US" b="1" dirty="0">
                <a:latin typeface="Arial" charset="0"/>
                <a:ea typeface="Arial" charset="0"/>
                <a:cs typeface="Arial" charset="0"/>
              </a:rPr>
              <a:t>-3</a:t>
            </a:r>
          </a:p>
        </p:txBody>
      </p:sp>
      <p:sp>
        <p:nvSpPr>
          <p:cNvPr id="78" name="Right Arrow 100">
            <a:extLst>
              <a:ext uri="{FF2B5EF4-FFF2-40B4-BE49-F238E27FC236}">
                <a16:creationId xmlns:a16="http://schemas.microsoft.com/office/drawing/2014/main" id="{888CDD56-83F4-45CB-A596-D7DAA5E43B8C}"/>
              </a:ext>
            </a:extLst>
          </p:cNvPr>
          <p:cNvSpPr/>
          <p:nvPr/>
        </p:nvSpPr>
        <p:spPr>
          <a:xfrm>
            <a:off x="8097931" y="3000142"/>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ight Arrow 101">
            <a:extLst>
              <a:ext uri="{FF2B5EF4-FFF2-40B4-BE49-F238E27FC236}">
                <a16:creationId xmlns:a16="http://schemas.microsoft.com/office/drawing/2014/main" id="{3F99F326-9155-4633-8819-6C8C0D628191}"/>
              </a:ext>
            </a:extLst>
          </p:cNvPr>
          <p:cNvSpPr/>
          <p:nvPr/>
        </p:nvSpPr>
        <p:spPr>
          <a:xfrm rot="5400000">
            <a:off x="7472290" y="3529815"/>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ight Arrow 102">
            <a:extLst>
              <a:ext uri="{FF2B5EF4-FFF2-40B4-BE49-F238E27FC236}">
                <a16:creationId xmlns:a16="http://schemas.microsoft.com/office/drawing/2014/main" id="{EF8478B6-C896-4DAB-8E87-8D2C0BBAE245}"/>
              </a:ext>
            </a:extLst>
          </p:cNvPr>
          <p:cNvSpPr/>
          <p:nvPr/>
        </p:nvSpPr>
        <p:spPr>
          <a:xfrm rot="5400000">
            <a:off x="7480312" y="4644740"/>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ight Arrow 103">
            <a:extLst>
              <a:ext uri="{FF2B5EF4-FFF2-40B4-BE49-F238E27FC236}">
                <a16:creationId xmlns:a16="http://schemas.microsoft.com/office/drawing/2014/main" id="{EA13812B-E8DF-4E08-BF15-A80272E793A9}"/>
              </a:ext>
            </a:extLst>
          </p:cNvPr>
          <p:cNvSpPr/>
          <p:nvPr/>
        </p:nvSpPr>
        <p:spPr>
          <a:xfrm rot="5400000">
            <a:off x="7488334" y="5647366"/>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ight Arrow 104">
            <a:extLst>
              <a:ext uri="{FF2B5EF4-FFF2-40B4-BE49-F238E27FC236}">
                <a16:creationId xmlns:a16="http://schemas.microsoft.com/office/drawing/2014/main" id="{DEEC27B8-50C1-474B-92B6-8320B8F751CE}"/>
              </a:ext>
            </a:extLst>
          </p:cNvPr>
          <p:cNvSpPr/>
          <p:nvPr/>
        </p:nvSpPr>
        <p:spPr>
          <a:xfrm>
            <a:off x="9421404" y="2976080"/>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ight Arrow 108">
            <a:extLst>
              <a:ext uri="{FF2B5EF4-FFF2-40B4-BE49-F238E27FC236}">
                <a16:creationId xmlns:a16="http://schemas.microsoft.com/office/drawing/2014/main" id="{36BB1005-8ABD-487A-B10C-ABEE0A3297A6}"/>
              </a:ext>
            </a:extLst>
          </p:cNvPr>
          <p:cNvSpPr/>
          <p:nvPr/>
        </p:nvSpPr>
        <p:spPr>
          <a:xfrm>
            <a:off x="10740868" y="3008167"/>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C57E4B8-AC64-47D8-93FD-AB1699393870}"/>
              </a:ext>
            </a:extLst>
          </p:cNvPr>
          <p:cNvSpPr txBox="1"/>
          <p:nvPr/>
        </p:nvSpPr>
        <p:spPr>
          <a:xfrm>
            <a:off x="1742228" y="4531122"/>
            <a:ext cx="2972032" cy="646331"/>
          </a:xfrm>
          <a:prstGeom prst="rect">
            <a:avLst/>
          </a:prstGeom>
          <a:noFill/>
        </p:spPr>
        <p:txBody>
          <a:bodyPr wrap="none" rtlCol="0">
            <a:spAutoFit/>
          </a:bodyPr>
          <a:lstStyle/>
          <a:p>
            <a:r>
              <a:rPr lang="en-US" u="sng" dirty="0"/>
              <a:t>score(C &lt;-&gt; A) + score (A&lt;-&gt;A)</a:t>
            </a:r>
          </a:p>
          <a:p>
            <a:r>
              <a:rPr lang="en-US" dirty="0"/>
              <a:t>length(seq1) + length(seq2)</a:t>
            </a:r>
          </a:p>
        </p:txBody>
      </p:sp>
      <p:cxnSp>
        <p:nvCxnSpPr>
          <p:cNvPr id="64" name="Straight Arrow Connector 63">
            <a:extLst>
              <a:ext uri="{FF2B5EF4-FFF2-40B4-BE49-F238E27FC236}">
                <a16:creationId xmlns:a16="http://schemas.microsoft.com/office/drawing/2014/main" id="{F2425835-7420-48D3-80B8-3110948E267E}"/>
              </a:ext>
            </a:extLst>
          </p:cNvPr>
          <p:cNvCxnSpPr>
            <a:stCxn id="4" idx="3"/>
          </p:cNvCxnSpPr>
          <p:nvPr/>
        </p:nvCxnSpPr>
        <p:spPr>
          <a:xfrm flipV="1">
            <a:off x="4714260" y="4854287"/>
            <a:ext cx="378545" cy="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F725215-6FEC-4A02-A86B-421D3EEBB985}"/>
              </a:ext>
            </a:extLst>
          </p:cNvPr>
          <p:cNvSpPr txBox="1"/>
          <p:nvPr/>
        </p:nvSpPr>
        <p:spPr>
          <a:xfrm>
            <a:off x="5133459" y="4492981"/>
            <a:ext cx="710451" cy="646331"/>
          </a:xfrm>
          <a:prstGeom prst="rect">
            <a:avLst/>
          </a:prstGeom>
          <a:noFill/>
        </p:spPr>
        <p:txBody>
          <a:bodyPr wrap="none" rtlCol="0">
            <a:spAutoFit/>
          </a:bodyPr>
          <a:lstStyle/>
          <a:p>
            <a:r>
              <a:rPr lang="en-US" u="sng" dirty="0"/>
              <a:t>-1 + 1</a:t>
            </a:r>
          </a:p>
          <a:p>
            <a:r>
              <a:rPr lang="en-US" dirty="0"/>
              <a:t>  3+3</a:t>
            </a:r>
          </a:p>
        </p:txBody>
      </p:sp>
      <p:cxnSp>
        <p:nvCxnSpPr>
          <p:cNvPr id="85" name="Straight Arrow Connector 84">
            <a:extLst>
              <a:ext uri="{FF2B5EF4-FFF2-40B4-BE49-F238E27FC236}">
                <a16:creationId xmlns:a16="http://schemas.microsoft.com/office/drawing/2014/main" id="{993787EF-1064-4E97-B11B-79D074109DCB}"/>
              </a:ext>
            </a:extLst>
          </p:cNvPr>
          <p:cNvCxnSpPr/>
          <p:nvPr/>
        </p:nvCxnSpPr>
        <p:spPr>
          <a:xfrm flipV="1">
            <a:off x="5898499" y="4826490"/>
            <a:ext cx="378545" cy="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83FA6A72-6B5C-473A-89FE-1C4A75632822}"/>
              </a:ext>
            </a:extLst>
          </p:cNvPr>
          <p:cNvSpPr txBox="1"/>
          <p:nvPr/>
        </p:nvSpPr>
        <p:spPr>
          <a:xfrm>
            <a:off x="6368146" y="4617760"/>
            <a:ext cx="301686" cy="369332"/>
          </a:xfrm>
          <a:prstGeom prst="rect">
            <a:avLst/>
          </a:prstGeom>
          <a:noFill/>
        </p:spPr>
        <p:txBody>
          <a:bodyPr wrap="none" rtlCol="0">
            <a:spAutoFit/>
          </a:bodyPr>
          <a:lstStyle/>
          <a:p>
            <a:r>
              <a:rPr lang="en-US" dirty="0"/>
              <a:t>0</a:t>
            </a:r>
          </a:p>
        </p:txBody>
      </p:sp>
    </p:spTree>
    <p:extLst>
      <p:ext uri="{BB962C8B-B14F-4D97-AF65-F5344CB8AC3E}">
        <p14:creationId xmlns:p14="http://schemas.microsoft.com/office/powerpoint/2010/main" val="1045830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3409BC-FAA9-4A28-AF43-299FDB40F01F}"/>
              </a:ext>
            </a:extLst>
          </p:cNvPr>
          <p:cNvSpPr>
            <a:spLocks noGrp="1"/>
          </p:cNvSpPr>
          <p:nvPr>
            <p:ph idx="1"/>
          </p:nvPr>
        </p:nvSpPr>
        <p:spPr>
          <a:xfrm>
            <a:off x="609600" y="1600203"/>
            <a:ext cx="6324600" cy="4525963"/>
          </a:xfrm>
        </p:spPr>
        <p:txBody>
          <a:bodyPr>
            <a:noAutofit/>
          </a:bodyPr>
          <a:lstStyle/>
          <a:p>
            <a:r>
              <a:rPr lang="en-US" sz="2800" dirty="0"/>
              <a:t>Example: As before, the matrix is set up; however, now we consider additional sequences</a:t>
            </a:r>
          </a:p>
          <a:p>
            <a:r>
              <a:rPr lang="en-US" sz="2800" dirty="0"/>
              <a:t>Now, when calculating scores we have to consider those additional sequences</a:t>
            </a:r>
          </a:p>
          <a:p>
            <a:r>
              <a:rPr lang="en-US" sz="2800" dirty="0"/>
              <a:t>In this example, we would calculate this by:</a:t>
            </a:r>
          </a:p>
          <a:p>
            <a:endParaRPr lang="en-US" sz="2800" dirty="0"/>
          </a:p>
          <a:p>
            <a:r>
              <a:rPr lang="en-US" sz="2800" dirty="0"/>
              <a:t>Then, as before, we take the maximum value from each direction</a:t>
            </a:r>
            <a:br>
              <a:rPr lang="en-US" sz="2800" dirty="0"/>
            </a:br>
            <a:r>
              <a:rPr lang="en-US" sz="2800" dirty="0"/>
              <a:t>         </a:t>
            </a:r>
            <a:r>
              <a:rPr lang="en-US" sz="1800" dirty="0"/>
              <a:t>LEFT=-1+0=-1, UP=-1+0=-1, DIAG=0+0=0</a:t>
            </a:r>
            <a:endParaRPr lang="en-US" sz="2800" dirty="0"/>
          </a:p>
        </p:txBody>
      </p:sp>
      <p:sp>
        <p:nvSpPr>
          <p:cNvPr id="3" name="Title 2">
            <a:extLst>
              <a:ext uri="{FF2B5EF4-FFF2-40B4-BE49-F238E27FC236}">
                <a16:creationId xmlns:a16="http://schemas.microsoft.com/office/drawing/2014/main" id="{343D2772-CBFA-4286-8748-04DA5247CE96}"/>
              </a:ext>
            </a:extLst>
          </p:cNvPr>
          <p:cNvSpPr>
            <a:spLocks noGrp="1"/>
          </p:cNvSpPr>
          <p:nvPr>
            <p:ph type="title"/>
          </p:nvPr>
        </p:nvSpPr>
        <p:spPr/>
        <p:txBody>
          <a:bodyPr/>
          <a:lstStyle/>
          <a:p>
            <a:r>
              <a:rPr lang="en-US" dirty="0"/>
              <a:t>Aligning Alignments</a:t>
            </a:r>
          </a:p>
        </p:txBody>
      </p:sp>
      <p:sp>
        <p:nvSpPr>
          <p:cNvPr id="5" name="TextBox 4">
            <a:extLst>
              <a:ext uri="{FF2B5EF4-FFF2-40B4-BE49-F238E27FC236}">
                <a16:creationId xmlns:a16="http://schemas.microsoft.com/office/drawing/2014/main" id="{EEE2B1BF-F174-46F5-9AA7-9565C876E3A1}"/>
              </a:ext>
            </a:extLst>
          </p:cNvPr>
          <p:cNvSpPr txBox="1"/>
          <p:nvPr/>
        </p:nvSpPr>
        <p:spPr>
          <a:xfrm>
            <a:off x="7224662" y="925055"/>
            <a:ext cx="4838184" cy="1200329"/>
          </a:xfrm>
          <a:prstGeom prst="rect">
            <a:avLst/>
          </a:prstGeom>
          <a:noFill/>
        </p:spPr>
        <p:txBody>
          <a:bodyPr wrap="none" rtlCol="0">
            <a:spAutoFit/>
          </a:bodyPr>
          <a:lstStyle/>
          <a:p>
            <a:r>
              <a:rPr lang="en-US" sz="2400" dirty="0">
                <a:latin typeface="Arial" charset="0"/>
                <a:ea typeface="Arial" charset="0"/>
                <a:cs typeface="Arial" charset="0"/>
              </a:rPr>
              <a:t>Scoring System for DNA:</a:t>
            </a:r>
            <a:r>
              <a:rPr lang="en-US" sz="2400" dirty="0">
                <a:solidFill>
                  <a:schemeClr val="accent1"/>
                </a:solidFill>
                <a:latin typeface="Arial" charset="0"/>
                <a:ea typeface="Arial" charset="0"/>
                <a:cs typeface="Arial" charset="0"/>
              </a:rPr>
              <a:t>  </a:t>
            </a:r>
          </a:p>
          <a:p>
            <a:r>
              <a:rPr lang="en-US" sz="2400" dirty="0">
                <a:solidFill>
                  <a:schemeClr val="accent1"/>
                </a:solidFill>
                <a:latin typeface="Arial" charset="0"/>
                <a:ea typeface="Arial" charset="0"/>
                <a:cs typeface="Arial" charset="0"/>
              </a:rPr>
              <a:t>Match = +1      </a:t>
            </a:r>
            <a:r>
              <a:rPr lang="en-US" sz="2400" dirty="0">
                <a:solidFill>
                  <a:srgbClr val="C00000"/>
                </a:solidFill>
                <a:latin typeface="Arial" charset="0"/>
                <a:ea typeface="Arial" charset="0"/>
                <a:cs typeface="Arial" charset="0"/>
              </a:rPr>
              <a:t>Mismatch = -1      </a:t>
            </a:r>
          </a:p>
          <a:p>
            <a:r>
              <a:rPr lang="en-US" sz="2400" dirty="0">
                <a:latin typeface="Arial" charset="0"/>
                <a:ea typeface="Arial" charset="0"/>
                <a:cs typeface="Arial" charset="0"/>
              </a:rPr>
              <a:t>Gap = -1</a:t>
            </a:r>
          </a:p>
        </p:txBody>
      </p:sp>
      <p:sp>
        <p:nvSpPr>
          <p:cNvPr id="7" name="Oval 6">
            <a:extLst>
              <a:ext uri="{FF2B5EF4-FFF2-40B4-BE49-F238E27FC236}">
                <a16:creationId xmlns:a16="http://schemas.microsoft.com/office/drawing/2014/main" id="{83650D81-2700-4A88-ACB2-14FEAC28D00D}"/>
              </a:ext>
            </a:extLst>
          </p:cNvPr>
          <p:cNvSpPr/>
          <p:nvPr/>
        </p:nvSpPr>
        <p:spPr>
          <a:xfrm>
            <a:off x="7429944" y="2870768"/>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a:extLst>
              <a:ext uri="{FF2B5EF4-FFF2-40B4-BE49-F238E27FC236}">
                <a16:creationId xmlns:a16="http://schemas.microsoft.com/office/drawing/2014/main" id="{B8261260-EC12-4F67-A692-EDB373D9875D}"/>
              </a:ext>
            </a:extLst>
          </p:cNvPr>
          <p:cNvSpPr/>
          <p:nvPr/>
        </p:nvSpPr>
        <p:spPr>
          <a:xfrm>
            <a:off x="7421924" y="3937566"/>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Oval 8">
            <a:extLst>
              <a:ext uri="{FF2B5EF4-FFF2-40B4-BE49-F238E27FC236}">
                <a16:creationId xmlns:a16="http://schemas.microsoft.com/office/drawing/2014/main" id="{95FE5714-7EEB-49E8-88ED-4FEFCC238761}"/>
              </a:ext>
            </a:extLst>
          </p:cNvPr>
          <p:cNvSpPr/>
          <p:nvPr/>
        </p:nvSpPr>
        <p:spPr>
          <a:xfrm>
            <a:off x="7445988" y="4956237"/>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2746415-4073-4CE6-8987-23606C2D2B01}"/>
              </a:ext>
            </a:extLst>
          </p:cNvPr>
          <p:cNvSpPr/>
          <p:nvPr/>
        </p:nvSpPr>
        <p:spPr>
          <a:xfrm>
            <a:off x="7437968" y="6023035"/>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DC464C9D-B46E-4A10-AC8A-5C71D7C8357E}"/>
              </a:ext>
            </a:extLst>
          </p:cNvPr>
          <p:cNvSpPr/>
          <p:nvPr/>
        </p:nvSpPr>
        <p:spPr>
          <a:xfrm>
            <a:off x="8689248" y="2862747"/>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a:extLst>
              <a:ext uri="{FF2B5EF4-FFF2-40B4-BE49-F238E27FC236}">
                <a16:creationId xmlns:a16="http://schemas.microsoft.com/office/drawing/2014/main" id="{EFD38968-BC93-4EE9-9F9C-AD3289E19790}"/>
              </a:ext>
            </a:extLst>
          </p:cNvPr>
          <p:cNvSpPr/>
          <p:nvPr/>
        </p:nvSpPr>
        <p:spPr>
          <a:xfrm>
            <a:off x="10028766" y="287076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E4FCE51B-8402-4BE9-9179-362CF1B42D1E}"/>
              </a:ext>
            </a:extLst>
          </p:cNvPr>
          <p:cNvSpPr/>
          <p:nvPr/>
        </p:nvSpPr>
        <p:spPr>
          <a:xfrm>
            <a:off x="11368282" y="2878790"/>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48E1BD9-657D-47D9-BFF5-904514368C9B}"/>
              </a:ext>
            </a:extLst>
          </p:cNvPr>
          <p:cNvSpPr/>
          <p:nvPr/>
        </p:nvSpPr>
        <p:spPr>
          <a:xfrm>
            <a:off x="8665185" y="388141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81C445EA-2A3C-445C-9C99-9E80E5F4DBCE}"/>
              </a:ext>
            </a:extLst>
          </p:cNvPr>
          <p:cNvSpPr/>
          <p:nvPr/>
        </p:nvSpPr>
        <p:spPr>
          <a:xfrm>
            <a:off x="10004703" y="388944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1B9C2B6-A907-480E-A356-1918B9389A68}"/>
              </a:ext>
            </a:extLst>
          </p:cNvPr>
          <p:cNvSpPr/>
          <p:nvPr/>
        </p:nvSpPr>
        <p:spPr>
          <a:xfrm>
            <a:off x="11344219" y="3897462"/>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64FF06FF-BBA4-4DA8-93BF-378D6EA2F31D}"/>
              </a:ext>
            </a:extLst>
          </p:cNvPr>
          <p:cNvSpPr/>
          <p:nvPr/>
        </p:nvSpPr>
        <p:spPr>
          <a:xfrm>
            <a:off x="8657165" y="4964258"/>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B9A8BE5-0789-4177-BBEB-A7D77C6189F6}"/>
              </a:ext>
            </a:extLst>
          </p:cNvPr>
          <p:cNvSpPr/>
          <p:nvPr/>
        </p:nvSpPr>
        <p:spPr>
          <a:xfrm>
            <a:off x="9996683" y="4972280"/>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06F7E526-4ED4-43B3-87AC-C007A12E953D}"/>
              </a:ext>
            </a:extLst>
          </p:cNvPr>
          <p:cNvSpPr/>
          <p:nvPr/>
        </p:nvSpPr>
        <p:spPr>
          <a:xfrm>
            <a:off x="11336199" y="498030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739896F6-CCE2-43DE-9697-49A359B54576}"/>
              </a:ext>
            </a:extLst>
          </p:cNvPr>
          <p:cNvSpPr/>
          <p:nvPr/>
        </p:nvSpPr>
        <p:spPr>
          <a:xfrm>
            <a:off x="8665187" y="604709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925384B8-6758-4C9E-B3AF-01571AA6CE4D}"/>
              </a:ext>
            </a:extLst>
          </p:cNvPr>
          <p:cNvSpPr/>
          <p:nvPr/>
        </p:nvSpPr>
        <p:spPr>
          <a:xfrm>
            <a:off x="10004705" y="605512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43D06EF-9D74-4555-848C-22CCC771CE21}"/>
              </a:ext>
            </a:extLst>
          </p:cNvPr>
          <p:cNvSpPr/>
          <p:nvPr/>
        </p:nvSpPr>
        <p:spPr>
          <a:xfrm>
            <a:off x="11344221" y="6063142"/>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id="{5D8BB86D-9F5A-4527-B463-2A3EF4D8628C}"/>
              </a:ext>
            </a:extLst>
          </p:cNvPr>
          <p:cNvCxnSpPr/>
          <p:nvPr/>
        </p:nvCxnSpPr>
        <p:spPr>
          <a:xfrm>
            <a:off x="9459270" y="3135463"/>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B8D8EC-F74D-438A-8F8B-05F79175EAD9}"/>
              </a:ext>
            </a:extLst>
          </p:cNvPr>
          <p:cNvCxnSpPr/>
          <p:nvPr/>
        </p:nvCxnSpPr>
        <p:spPr>
          <a:xfrm>
            <a:off x="10846910" y="315952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FCF47B5-F6DC-4977-8653-9FD97E77809C}"/>
              </a:ext>
            </a:extLst>
          </p:cNvPr>
          <p:cNvCxnSpPr/>
          <p:nvPr/>
        </p:nvCxnSpPr>
        <p:spPr>
          <a:xfrm>
            <a:off x="9451250" y="4186218"/>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DDC95BD-10FA-4F13-B7F7-A9F9C151B653}"/>
              </a:ext>
            </a:extLst>
          </p:cNvPr>
          <p:cNvCxnSpPr/>
          <p:nvPr/>
        </p:nvCxnSpPr>
        <p:spPr>
          <a:xfrm>
            <a:off x="10838890" y="4210282"/>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98D3FD6-9E73-4A86-9C80-26BC19C6C1FA}"/>
              </a:ext>
            </a:extLst>
          </p:cNvPr>
          <p:cNvCxnSpPr/>
          <p:nvPr/>
        </p:nvCxnSpPr>
        <p:spPr>
          <a:xfrm>
            <a:off x="8167882" y="5244996"/>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AE33D2A-0335-475B-A05F-A5A8F0292F34}"/>
              </a:ext>
            </a:extLst>
          </p:cNvPr>
          <p:cNvCxnSpPr/>
          <p:nvPr/>
        </p:nvCxnSpPr>
        <p:spPr>
          <a:xfrm>
            <a:off x="9459272" y="525301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859C2CF-07D1-4622-B540-CEABF8012ED9}"/>
              </a:ext>
            </a:extLst>
          </p:cNvPr>
          <p:cNvCxnSpPr/>
          <p:nvPr/>
        </p:nvCxnSpPr>
        <p:spPr>
          <a:xfrm>
            <a:off x="10846912" y="5277081"/>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D68A5F8-8AF4-4502-8A92-3484309576B2}"/>
              </a:ext>
            </a:extLst>
          </p:cNvPr>
          <p:cNvCxnSpPr/>
          <p:nvPr/>
        </p:nvCxnSpPr>
        <p:spPr>
          <a:xfrm>
            <a:off x="8159862" y="6311795"/>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5F6FA98-C386-47DB-B738-ED494B38F652}"/>
              </a:ext>
            </a:extLst>
          </p:cNvPr>
          <p:cNvCxnSpPr/>
          <p:nvPr/>
        </p:nvCxnSpPr>
        <p:spPr>
          <a:xfrm>
            <a:off x="9451252" y="6319816"/>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AEC0F6-C129-46D4-A23C-345C261C46F2}"/>
              </a:ext>
            </a:extLst>
          </p:cNvPr>
          <p:cNvCxnSpPr/>
          <p:nvPr/>
        </p:nvCxnSpPr>
        <p:spPr>
          <a:xfrm>
            <a:off x="10838892" y="634388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69CF537-4E58-4F37-89C0-553967207126}"/>
              </a:ext>
            </a:extLst>
          </p:cNvPr>
          <p:cNvCxnSpPr/>
          <p:nvPr/>
        </p:nvCxnSpPr>
        <p:spPr>
          <a:xfrm rot="5400000">
            <a:off x="7542244" y="474769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01B535B-10FC-40D7-B2FA-0660B3BE19CE}"/>
              </a:ext>
            </a:extLst>
          </p:cNvPr>
          <p:cNvCxnSpPr/>
          <p:nvPr/>
        </p:nvCxnSpPr>
        <p:spPr>
          <a:xfrm rot="5400000">
            <a:off x="7566307" y="579844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168512F-19C5-4AA4-A84D-6FA7FF4F9309}"/>
              </a:ext>
            </a:extLst>
          </p:cNvPr>
          <p:cNvCxnSpPr/>
          <p:nvPr/>
        </p:nvCxnSpPr>
        <p:spPr>
          <a:xfrm>
            <a:off x="8119744" y="3160746"/>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6436870-9982-408D-898C-4416220767CA}"/>
              </a:ext>
            </a:extLst>
          </p:cNvPr>
          <p:cNvCxnSpPr/>
          <p:nvPr/>
        </p:nvCxnSpPr>
        <p:spPr>
          <a:xfrm>
            <a:off x="8159860" y="421150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9993668-D587-4B19-B341-1E5F7DB1F733}"/>
              </a:ext>
            </a:extLst>
          </p:cNvPr>
          <p:cNvCxnSpPr/>
          <p:nvPr/>
        </p:nvCxnSpPr>
        <p:spPr>
          <a:xfrm rot="5400000">
            <a:off x="7534222" y="3746279"/>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9CDFF43-6146-4793-A207-1263E5AC8DEE}"/>
              </a:ext>
            </a:extLst>
          </p:cNvPr>
          <p:cNvCxnSpPr/>
          <p:nvPr/>
        </p:nvCxnSpPr>
        <p:spPr>
          <a:xfrm rot="5400000">
            <a:off x="8713307" y="373826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F5C0636-00E1-4055-8955-3B371671013C}"/>
              </a:ext>
            </a:extLst>
          </p:cNvPr>
          <p:cNvCxnSpPr/>
          <p:nvPr/>
        </p:nvCxnSpPr>
        <p:spPr>
          <a:xfrm rot="5400000">
            <a:off x="8769465" y="473967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C9FAB8-D817-48F7-A82E-266D27008D84}"/>
              </a:ext>
            </a:extLst>
          </p:cNvPr>
          <p:cNvCxnSpPr/>
          <p:nvPr/>
        </p:nvCxnSpPr>
        <p:spPr>
          <a:xfrm rot="5400000">
            <a:off x="8793528" y="579042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E625A5C-F0D9-4A3B-B949-488CA2B1C8EE}"/>
              </a:ext>
            </a:extLst>
          </p:cNvPr>
          <p:cNvCxnSpPr/>
          <p:nvPr/>
        </p:nvCxnSpPr>
        <p:spPr>
          <a:xfrm rot="5400000">
            <a:off x="10117000" y="3696933"/>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0E82AB8-CC60-475C-A5D1-10F8AD3A543A}"/>
              </a:ext>
            </a:extLst>
          </p:cNvPr>
          <p:cNvCxnSpPr/>
          <p:nvPr/>
        </p:nvCxnSpPr>
        <p:spPr>
          <a:xfrm rot="5400000">
            <a:off x="10125022" y="473164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CE24631-2ED2-4D87-A19D-736515C38736}"/>
              </a:ext>
            </a:extLst>
          </p:cNvPr>
          <p:cNvCxnSpPr/>
          <p:nvPr/>
        </p:nvCxnSpPr>
        <p:spPr>
          <a:xfrm rot="5400000">
            <a:off x="10149085" y="5782404"/>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C796C8F-801F-4E38-B8A4-39B33CB8FE4E}"/>
              </a:ext>
            </a:extLst>
          </p:cNvPr>
          <p:cNvCxnSpPr/>
          <p:nvPr/>
        </p:nvCxnSpPr>
        <p:spPr>
          <a:xfrm rot="5400000">
            <a:off x="11456514" y="3737038"/>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2F94FEE-EE33-4678-9F6D-1C209165AC98}"/>
              </a:ext>
            </a:extLst>
          </p:cNvPr>
          <p:cNvCxnSpPr/>
          <p:nvPr/>
        </p:nvCxnSpPr>
        <p:spPr>
          <a:xfrm rot="5400000">
            <a:off x="11464536" y="4771752"/>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7BC8CF7-7340-453A-BD52-540BDD51BB1C}"/>
              </a:ext>
            </a:extLst>
          </p:cNvPr>
          <p:cNvCxnSpPr/>
          <p:nvPr/>
        </p:nvCxnSpPr>
        <p:spPr>
          <a:xfrm rot="5400000">
            <a:off x="11488599" y="5822509"/>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978E747-2445-4880-86C0-89587A450DEE}"/>
              </a:ext>
            </a:extLst>
          </p:cNvPr>
          <p:cNvCxnSpPr/>
          <p:nvPr/>
        </p:nvCxnSpPr>
        <p:spPr>
          <a:xfrm>
            <a:off x="10846910" y="5613962"/>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3A0CF1D-92E3-4DB3-B4EF-CA33CE3FE708}"/>
              </a:ext>
            </a:extLst>
          </p:cNvPr>
          <p:cNvCxnSpPr/>
          <p:nvPr/>
        </p:nvCxnSpPr>
        <p:spPr>
          <a:xfrm>
            <a:off x="9475311" y="5605941"/>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5B3F35D-66D4-4DF7-9B39-11A96F7CFB46}"/>
              </a:ext>
            </a:extLst>
          </p:cNvPr>
          <p:cNvCxnSpPr/>
          <p:nvPr/>
        </p:nvCxnSpPr>
        <p:spPr>
          <a:xfrm>
            <a:off x="8232048" y="5597920"/>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D36355D-B9C7-4918-BC21-CEC75BADC58B}"/>
              </a:ext>
            </a:extLst>
          </p:cNvPr>
          <p:cNvCxnSpPr/>
          <p:nvPr/>
        </p:nvCxnSpPr>
        <p:spPr>
          <a:xfrm>
            <a:off x="10758679" y="4547164"/>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07E9B62-B0AB-44BF-A90E-5C9D0942B91C}"/>
              </a:ext>
            </a:extLst>
          </p:cNvPr>
          <p:cNvCxnSpPr/>
          <p:nvPr/>
        </p:nvCxnSpPr>
        <p:spPr>
          <a:xfrm>
            <a:off x="9387080" y="4539143"/>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5846FDF-4DE3-499A-9C56-41B957930B8C}"/>
              </a:ext>
            </a:extLst>
          </p:cNvPr>
          <p:cNvCxnSpPr/>
          <p:nvPr/>
        </p:nvCxnSpPr>
        <p:spPr>
          <a:xfrm>
            <a:off x="8143817" y="4531122"/>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66F5EB-603B-4A09-A591-8291FE6F6DF4}"/>
              </a:ext>
            </a:extLst>
          </p:cNvPr>
          <p:cNvCxnSpPr/>
          <p:nvPr/>
        </p:nvCxnSpPr>
        <p:spPr>
          <a:xfrm>
            <a:off x="10814826" y="3512449"/>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9C8774-6B66-4490-87C0-AFF20A114699}"/>
              </a:ext>
            </a:extLst>
          </p:cNvPr>
          <p:cNvCxnSpPr/>
          <p:nvPr/>
        </p:nvCxnSpPr>
        <p:spPr>
          <a:xfrm>
            <a:off x="9443227" y="3504428"/>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D8FE48E-6780-4D8F-ABE2-334A2E1DD0FA}"/>
              </a:ext>
            </a:extLst>
          </p:cNvPr>
          <p:cNvCxnSpPr/>
          <p:nvPr/>
        </p:nvCxnSpPr>
        <p:spPr>
          <a:xfrm>
            <a:off x="8199964" y="3496407"/>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4604C1B-0460-4A9A-A66E-E8A8C9D2F7A0}"/>
              </a:ext>
            </a:extLst>
          </p:cNvPr>
          <p:cNvSpPr txBox="1"/>
          <p:nvPr/>
        </p:nvSpPr>
        <p:spPr>
          <a:xfrm>
            <a:off x="8789616" y="2022134"/>
            <a:ext cx="362600" cy="830997"/>
          </a:xfrm>
          <a:prstGeom prst="rect">
            <a:avLst/>
          </a:prstGeom>
          <a:noFill/>
        </p:spPr>
        <p:txBody>
          <a:bodyPr wrap="none" rtlCol="0">
            <a:spAutoFit/>
          </a:bodyPr>
          <a:lstStyle/>
          <a:p>
            <a:r>
              <a:rPr lang="en-US" sz="2400" dirty="0"/>
              <a:t>C</a:t>
            </a:r>
          </a:p>
          <a:p>
            <a:r>
              <a:rPr lang="en-US" sz="2400" dirty="0"/>
              <a:t>A</a:t>
            </a:r>
          </a:p>
        </p:txBody>
      </p:sp>
      <p:sp>
        <p:nvSpPr>
          <p:cNvPr id="57" name="TextBox 56">
            <a:extLst>
              <a:ext uri="{FF2B5EF4-FFF2-40B4-BE49-F238E27FC236}">
                <a16:creationId xmlns:a16="http://schemas.microsoft.com/office/drawing/2014/main" id="{F54D7929-4BF8-45E3-A14B-7A03158B8E4C}"/>
              </a:ext>
            </a:extLst>
          </p:cNvPr>
          <p:cNvSpPr txBox="1"/>
          <p:nvPr/>
        </p:nvSpPr>
        <p:spPr>
          <a:xfrm>
            <a:off x="10118984" y="2018837"/>
            <a:ext cx="335348" cy="830997"/>
          </a:xfrm>
          <a:prstGeom prst="rect">
            <a:avLst/>
          </a:prstGeom>
          <a:noFill/>
        </p:spPr>
        <p:txBody>
          <a:bodyPr wrap="none" rtlCol="0">
            <a:spAutoFit/>
          </a:bodyPr>
          <a:lstStyle/>
          <a:p>
            <a:r>
              <a:rPr lang="en-US" sz="2400" dirty="0"/>
              <a:t>T</a:t>
            </a:r>
          </a:p>
          <a:p>
            <a:r>
              <a:rPr lang="en-US" sz="2400" dirty="0"/>
              <a:t>T</a:t>
            </a:r>
          </a:p>
        </p:txBody>
      </p:sp>
      <p:sp>
        <p:nvSpPr>
          <p:cNvPr id="58" name="TextBox 57">
            <a:extLst>
              <a:ext uri="{FF2B5EF4-FFF2-40B4-BE49-F238E27FC236}">
                <a16:creationId xmlns:a16="http://schemas.microsoft.com/office/drawing/2014/main" id="{442CA615-250F-4A8F-9283-AE14994A3599}"/>
              </a:ext>
            </a:extLst>
          </p:cNvPr>
          <p:cNvSpPr txBox="1"/>
          <p:nvPr/>
        </p:nvSpPr>
        <p:spPr>
          <a:xfrm>
            <a:off x="11465304" y="2008073"/>
            <a:ext cx="335348" cy="830997"/>
          </a:xfrm>
          <a:prstGeom prst="rect">
            <a:avLst/>
          </a:prstGeom>
          <a:noFill/>
        </p:spPr>
        <p:txBody>
          <a:bodyPr wrap="none" rtlCol="0">
            <a:spAutoFit/>
          </a:bodyPr>
          <a:lstStyle/>
          <a:p>
            <a:r>
              <a:rPr lang="en-US" sz="2400" dirty="0"/>
              <a:t>T</a:t>
            </a:r>
          </a:p>
          <a:p>
            <a:r>
              <a:rPr lang="en-US" sz="2400" dirty="0"/>
              <a:t>T</a:t>
            </a:r>
          </a:p>
        </p:txBody>
      </p:sp>
      <p:sp>
        <p:nvSpPr>
          <p:cNvPr id="59" name="TextBox 58">
            <a:extLst>
              <a:ext uri="{FF2B5EF4-FFF2-40B4-BE49-F238E27FC236}">
                <a16:creationId xmlns:a16="http://schemas.microsoft.com/office/drawing/2014/main" id="{0510E10E-DDE2-4315-9409-8FC7F6147AC1}"/>
              </a:ext>
            </a:extLst>
          </p:cNvPr>
          <p:cNvSpPr txBox="1"/>
          <p:nvPr/>
        </p:nvSpPr>
        <p:spPr>
          <a:xfrm>
            <a:off x="6934200" y="3941216"/>
            <a:ext cx="362600" cy="461665"/>
          </a:xfrm>
          <a:prstGeom prst="rect">
            <a:avLst/>
          </a:prstGeom>
          <a:noFill/>
        </p:spPr>
        <p:txBody>
          <a:bodyPr wrap="none" rtlCol="0">
            <a:spAutoFit/>
          </a:bodyPr>
          <a:lstStyle/>
          <a:p>
            <a:r>
              <a:rPr lang="en-US" sz="2400" dirty="0"/>
              <a:t>A</a:t>
            </a:r>
          </a:p>
        </p:txBody>
      </p:sp>
      <p:sp>
        <p:nvSpPr>
          <p:cNvPr id="60" name="TextBox 59">
            <a:extLst>
              <a:ext uri="{FF2B5EF4-FFF2-40B4-BE49-F238E27FC236}">
                <a16:creationId xmlns:a16="http://schemas.microsoft.com/office/drawing/2014/main" id="{A318EF19-45A7-4E64-909D-1E0DD1A7E1A0}"/>
              </a:ext>
            </a:extLst>
          </p:cNvPr>
          <p:cNvSpPr txBox="1"/>
          <p:nvPr/>
        </p:nvSpPr>
        <p:spPr>
          <a:xfrm>
            <a:off x="6974305" y="4975930"/>
            <a:ext cx="348172" cy="461665"/>
          </a:xfrm>
          <a:prstGeom prst="rect">
            <a:avLst/>
          </a:prstGeom>
          <a:noFill/>
        </p:spPr>
        <p:txBody>
          <a:bodyPr wrap="none" rtlCol="0">
            <a:spAutoFit/>
          </a:bodyPr>
          <a:lstStyle/>
          <a:p>
            <a:r>
              <a:rPr lang="en-US" sz="2400" dirty="0"/>
              <a:t>C</a:t>
            </a:r>
          </a:p>
        </p:txBody>
      </p:sp>
      <p:sp>
        <p:nvSpPr>
          <p:cNvPr id="61" name="TextBox 60">
            <a:extLst>
              <a:ext uri="{FF2B5EF4-FFF2-40B4-BE49-F238E27FC236}">
                <a16:creationId xmlns:a16="http://schemas.microsoft.com/office/drawing/2014/main" id="{644075E3-D2D0-44FA-A8FD-627FF081D068}"/>
              </a:ext>
            </a:extLst>
          </p:cNvPr>
          <p:cNvSpPr txBox="1"/>
          <p:nvPr/>
        </p:nvSpPr>
        <p:spPr>
          <a:xfrm>
            <a:off x="6982326" y="6010645"/>
            <a:ext cx="335348" cy="461665"/>
          </a:xfrm>
          <a:prstGeom prst="rect">
            <a:avLst/>
          </a:prstGeom>
          <a:noFill/>
        </p:spPr>
        <p:txBody>
          <a:bodyPr wrap="none" rtlCol="0">
            <a:spAutoFit/>
          </a:bodyPr>
          <a:lstStyle/>
          <a:p>
            <a:r>
              <a:rPr lang="en-US" sz="2400" dirty="0"/>
              <a:t>T</a:t>
            </a:r>
          </a:p>
        </p:txBody>
      </p:sp>
      <p:sp>
        <p:nvSpPr>
          <p:cNvPr id="62" name="TextBox 61">
            <a:extLst>
              <a:ext uri="{FF2B5EF4-FFF2-40B4-BE49-F238E27FC236}">
                <a16:creationId xmlns:a16="http://schemas.microsoft.com/office/drawing/2014/main" id="{CFD6A065-92F8-4F80-B9EE-778163B5E80E}"/>
              </a:ext>
            </a:extLst>
          </p:cNvPr>
          <p:cNvSpPr txBox="1"/>
          <p:nvPr/>
        </p:nvSpPr>
        <p:spPr>
          <a:xfrm>
            <a:off x="7578296" y="2990903"/>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63" name="TextBox 62">
            <a:extLst>
              <a:ext uri="{FF2B5EF4-FFF2-40B4-BE49-F238E27FC236}">
                <a16:creationId xmlns:a16="http://schemas.microsoft.com/office/drawing/2014/main" id="{C01A8724-AEED-400D-8D82-764D00B4668C}"/>
              </a:ext>
            </a:extLst>
          </p:cNvPr>
          <p:cNvSpPr txBox="1"/>
          <p:nvPr/>
        </p:nvSpPr>
        <p:spPr>
          <a:xfrm>
            <a:off x="8789476" y="2966841"/>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68" name="TextBox 67">
            <a:extLst>
              <a:ext uri="{FF2B5EF4-FFF2-40B4-BE49-F238E27FC236}">
                <a16:creationId xmlns:a16="http://schemas.microsoft.com/office/drawing/2014/main" id="{7AAFAA1F-5996-4893-9CB8-A88EC2D73F84}"/>
              </a:ext>
            </a:extLst>
          </p:cNvPr>
          <p:cNvSpPr txBox="1"/>
          <p:nvPr/>
        </p:nvSpPr>
        <p:spPr>
          <a:xfrm>
            <a:off x="8797497" y="5060337"/>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71" name="TextBox 70">
            <a:extLst>
              <a:ext uri="{FF2B5EF4-FFF2-40B4-BE49-F238E27FC236}">
                <a16:creationId xmlns:a16="http://schemas.microsoft.com/office/drawing/2014/main" id="{A2D0AD5D-1ACD-4B19-A3E9-0A772CA9BE13}"/>
              </a:ext>
            </a:extLst>
          </p:cNvPr>
          <p:cNvSpPr txBox="1"/>
          <p:nvPr/>
        </p:nvSpPr>
        <p:spPr>
          <a:xfrm>
            <a:off x="8749370" y="6151190"/>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73" name="TextBox 72">
            <a:extLst>
              <a:ext uri="{FF2B5EF4-FFF2-40B4-BE49-F238E27FC236}">
                <a16:creationId xmlns:a16="http://schemas.microsoft.com/office/drawing/2014/main" id="{C7581AA5-4AF6-40EC-A111-219F1DE5AAC5}"/>
              </a:ext>
            </a:extLst>
          </p:cNvPr>
          <p:cNvSpPr txBox="1"/>
          <p:nvPr/>
        </p:nvSpPr>
        <p:spPr>
          <a:xfrm>
            <a:off x="10098537" y="2974860"/>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74" name="TextBox 73">
            <a:extLst>
              <a:ext uri="{FF2B5EF4-FFF2-40B4-BE49-F238E27FC236}">
                <a16:creationId xmlns:a16="http://schemas.microsoft.com/office/drawing/2014/main" id="{A3BFD0EA-2229-4664-9E7F-B09DBC5C110E}"/>
              </a:ext>
            </a:extLst>
          </p:cNvPr>
          <p:cNvSpPr txBox="1"/>
          <p:nvPr/>
        </p:nvSpPr>
        <p:spPr>
          <a:xfrm>
            <a:off x="10067669" y="3985509"/>
            <a:ext cx="184731" cy="369332"/>
          </a:xfrm>
          <a:prstGeom prst="rect">
            <a:avLst/>
          </a:prstGeom>
          <a:noFill/>
        </p:spPr>
        <p:txBody>
          <a:bodyPr wrap="none" rtlCol="0">
            <a:spAutoFit/>
          </a:bodyPr>
          <a:lstStyle/>
          <a:p>
            <a:endParaRPr lang="en-US" b="1" dirty="0">
              <a:latin typeface="Arial" charset="0"/>
              <a:ea typeface="Arial" charset="0"/>
              <a:cs typeface="Arial" charset="0"/>
            </a:endParaRPr>
          </a:p>
        </p:txBody>
      </p:sp>
      <p:sp>
        <p:nvSpPr>
          <p:cNvPr id="67" name="TextBox 66">
            <a:extLst>
              <a:ext uri="{FF2B5EF4-FFF2-40B4-BE49-F238E27FC236}">
                <a16:creationId xmlns:a16="http://schemas.microsoft.com/office/drawing/2014/main" id="{9623F6D5-3556-4988-A7FB-71A957E98088}"/>
              </a:ext>
            </a:extLst>
          </p:cNvPr>
          <p:cNvSpPr txBox="1"/>
          <p:nvPr/>
        </p:nvSpPr>
        <p:spPr>
          <a:xfrm>
            <a:off x="7578296" y="2990903"/>
            <a:ext cx="312906" cy="369332"/>
          </a:xfrm>
          <a:prstGeom prst="rect">
            <a:avLst/>
          </a:prstGeom>
          <a:noFill/>
        </p:spPr>
        <p:txBody>
          <a:bodyPr wrap="none" rtlCol="0">
            <a:spAutoFit/>
          </a:bodyPr>
          <a:lstStyle/>
          <a:p>
            <a:r>
              <a:rPr lang="en-US" b="1" dirty="0">
                <a:latin typeface="Arial" charset="0"/>
                <a:ea typeface="Arial" charset="0"/>
                <a:cs typeface="Arial" charset="0"/>
              </a:rPr>
              <a:t>0</a:t>
            </a:r>
          </a:p>
        </p:txBody>
      </p:sp>
      <p:sp>
        <p:nvSpPr>
          <p:cNvPr id="69" name="TextBox 68">
            <a:extLst>
              <a:ext uri="{FF2B5EF4-FFF2-40B4-BE49-F238E27FC236}">
                <a16:creationId xmlns:a16="http://schemas.microsoft.com/office/drawing/2014/main" id="{82D70C40-D437-4D24-A315-EB9862C1BD80}"/>
              </a:ext>
            </a:extLst>
          </p:cNvPr>
          <p:cNvSpPr txBox="1"/>
          <p:nvPr/>
        </p:nvSpPr>
        <p:spPr>
          <a:xfrm>
            <a:off x="8789476" y="2966841"/>
            <a:ext cx="389850" cy="369332"/>
          </a:xfrm>
          <a:prstGeom prst="rect">
            <a:avLst/>
          </a:prstGeom>
          <a:noFill/>
        </p:spPr>
        <p:txBody>
          <a:bodyPr wrap="none" rtlCol="0">
            <a:spAutoFit/>
          </a:bodyPr>
          <a:lstStyle/>
          <a:p>
            <a:r>
              <a:rPr lang="en-US" b="1" dirty="0">
                <a:latin typeface="Arial" charset="0"/>
                <a:ea typeface="Arial" charset="0"/>
                <a:cs typeface="Arial" charset="0"/>
              </a:rPr>
              <a:t>-1</a:t>
            </a:r>
          </a:p>
        </p:txBody>
      </p:sp>
      <p:sp>
        <p:nvSpPr>
          <p:cNvPr id="70" name="TextBox 69">
            <a:extLst>
              <a:ext uri="{FF2B5EF4-FFF2-40B4-BE49-F238E27FC236}">
                <a16:creationId xmlns:a16="http://schemas.microsoft.com/office/drawing/2014/main" id="{E0832127-1E97-42F3-B213-BBCEF826C918}"/>
              </a:ext>
            </a:extLst>
          </p:cNvPr>
          <p:cNvSpPr txBox="1"/>
          <p:nvPr/>
        </p:nvSpPr>
        <p:spPr>
          <a:xfrm>
            <a:off x="7514128" y="4033639"/>
            <a:ext cx="389850" cy="369332"/>
          </a:xfrm>
          <a:prstGeom prst="rect">
            <a:avLst/>
          </a:prstGeom>
          <a:noFill/>
        </p:spPr>
        <p:txBody>
          <a:bodyPr wrap="none" rtlCol="0">
            <a:spAutoFit/>
          </a:bodyPr>
          <a:lstStyle/>
          <a:p>
            <a:r>
              <a:rPr lang="en-US" b="1" dirty="0">
                <a:latin typeface="Arial" charset="0"/>
                <a:ea typeface="Arial" charset="0"/>
                <a:cs typeface="Arial" charset="0"/>
              </a:rPr>
              <a:t>-1</a:t>
            </a:r>
          </a:p>
        </p:txBody>
      </p:sp>
      <p:sp>
        <p:nvSpPr>
          <p:cNvPr id="72" name="TextBox 71">
            <a:extLst>
              <a:ext uri="{FF2B5EF4-FFF2-40B4-BE49-F238E27FC236}">
                <a16:creationId xmlns:a16="http://schemas.microsoft.com/office/drawing/2014/main" id="{9C076BB9-3F61-46C9-B304-BE6F052FC1D6}"/>
              </a:ext>
            </a:extLst>
          </p:cNvPr>
          <p:cNvSpPr txBox="1"/>
          <p:nvPr/>
        </p:nvSpPr>
        <p:spPr>
          <a:xfrm>
            <a:off x="7514128" y="5060330"/>
            <a:ext cx="389850" cy="369332"/>
          </a:xfrm>
          <a:prstGeom prst="rect">
            <a:avLst/>
          </a:prstGeom>
          <a:noFill/>
        </p:spPr>
        <p:txBody>
          <a:bodyPr wrap="none" rtlCol="0">
            <a:spAutoFit/>
          </a:bodyPr>
          <a:lstStyle/>
          <a:p>
            <a:r>
              <a:rPr lang="en-US" b="1" dirty="0">
                <a:latin typeface="Arial" charset="0"/>
                <a:ea typeface="Arial" charset="0"/>
                <a:cs typeface="Arial" charset="0"/>
              </a:rPr>
              <a:t>-2</a:t>
            </a:r>
          </a:p>
        </p:txBody>
      </p:sp>
      <p:sp>
        <p:nvSpPr>
          <p:cNvPr id="75" name="TextBox 74">
            <a:extLst>
              <a:ext uri="{FF2B5EF4-FFF2-40B4-BE49-F238E27FC236}">
                <a16:creationId xmlns:a16="http://schemas.microsoft.com/office/drawing/2014/main" id="{56DFD399-E8EF-4BE6-A0DE-10D484E780E5}"/>
              </a:ext>
            </a:extLst>
          </p:cNvPr>
          <p:cNvSpPr txBox="1"/>
          <p:nvPr/>
        </p:nvSpPr>
        <p:spPr>
          <a:xfrm>
            <a:off x="7506107" y="6111085"/>
            <a:ext cx="389850" cy="369332"/>
          </a:xfrm>
          <a:prstGeom prst="rect">
            <a:avLst/>
          </a:prstGeom>
          <a:noFill/>
        </p:spPr>
        <p:txBody>
          <a:bodyPr wrap="none" rtlCol="0">
            <a:spAutoFit/>
          </a:bodyPr>
          <a:lstStyle/>
          <a:p>
            <a:r>
              <a:rPr lang="en-US" b="1" dirty="0">
                <a:latin typeface="Arial" charset="0"/>
                <a:ea typeface="Arial" charset="0"/>
                <a:cs typeface="Arial" charset="0"/>
              </a:rPr>
              <a:t>-3</a:t>
            </a:r>
          </a:p>
        </p:txBody>
      </p:sp>
      <p:sp>
        <p:nvSpPr>
          <p:cNvPr id="76" name="TextBox 75">
            <a:extLst>
              <a:ext uri="{FF2B5EF4-FFF2-40B4-BE49-F238E27FC236}">
                <a16:creationId xmlns:a16="http://schemas.microsoft.com/office/drawing/2014/main" id="{610BE6B5-64ED-4897-8507-0F6371E8AC1E}"/>
              </a:ext>
            </a:extLst>
          </p:cNvPr>
          <p:cNvSpPr txBox="1"/>
          <p:nvPr/>
        </p:nvSpPr>
        <p:spPr>
          <a:xfrm>
            <a:off x="10098537" y="2974860"/>
            <a:ext cx="389850" cy="369332"/>
          </a:xfrm>
          <a:prstGeom prst="rect">
            <a:avLst/>
          </a:prstGeom>
          <a:noFill/>
        </p:spPr>
        <p:txBody>
          <a:bodyPr wrap="none" rtlCol="0">
            <a:spAutoFit/>
          </a:bodyPr>
          <a:lstStyle/>
          <a:p>
            <a:r>
              <a:rPr lang="en-US" b="1" dirty="0">
                <a:latin typeface="Arial" charset="0"/>
                <a:ea typeface="Arial" charset="0"/>
                <a:cs typeface="Arial" charset="0"/>
              </a:rPr>
              <a:t>-2</a:t>
            </a:r>
          </a:p>
        </p:txBody>
      </p:sp>
      <p:sp>
        <p:nvSpPr>
          <p:cNvPr id="77" name="TextBox 76">
            <a:extLst>
              <a:ext uri="{FF2B5EF4-FFF2-40B4-BE49-F238E27FC236}">
                <a16:creationId xmlns:a16="http://schemas.microsoft.com/office/drawing/2014/main" id="{B617D24E-6AAF-4AF3-A4A8-4140E91A91C7}"/>
              </a:ext>
            </a:extLst>
          </p:cNvPr>
          <p:cNvSpPr txBox="1"/>
          <p:nvPr/>
        </p:nvSpPr>
        <p:spPr>
          <a:xfrm>
            <a:off x="11454094" y="2966839"/>
            <a:ext cx="389850" cy="369332"/>
          </a:xfrm>
          <a:prstGeom prst="rect">
            <a:avLst/>
          </a:prstGeom>
          <a:noFill/>
        </p:spPr>
        <p:txBody>
          <a:bodyPr wrap="none" rtlCol="0">
            <a:spAutoFit/>
          </a:bodyPr>
          <a:lstStyle/>
          <a:p>
            <a:r>
              <a:rPr lang="en-US" b="1" dirty="0">
                <a:latin typeface="Arial" charset="0"/>
                <a:ea typeface="Arial" charset="0"/>
                <a:cs typeface="Arial" charset="0"/>
              </a:rPr>
              <a:t>-3</a:t>
            </a:r>
          </a:p>
        </p:txBody>
      </p:sp>
      <p:sp>
        <p:nvSpPr>
          <p:cNvPr id="78" name="Right Arrow 100">
            <a:extLst>
              <a:ext uri="{FF2B5EF4-FFF2-40B4-BE49-F238E27FC236}">
                <a16:creationId xmlns:a16="http://schemas.microsoft.com/office/drawing/2014/main" id="{888CDD56-83F4-45CB-A596-D7DAA5E43B8C}"/>
              </a:ext>
            </a:extLst>
          </p:cNvPr>
          <p:cNvSpPr/>
          <p:nvPr/>
        </p:nvSpPr>
        <p:spPr>
          <a:xfrm>
            <a:off x="8097931" y="3000142"/>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ight Arrow 101">
            <a:extLst>
              <a:ext uri="{FF2B5EF4-FFF2-40B4-BE49-F238E27FC236}">
                <a16:creationId xmlns:a16="http://schemas.microsoft.com/office/drawing/2014/main" id="{3F99F326-9155-4633-8819-6C8C0D628191}"/>
              </a:ext>
            </a:extLst>
          </p:cNvPr>
          <p:cNvSpPr/>
          <p:nvPr/>
        </p:nvSpPr>
        <p:spPr>
          <a:xfrm rot="5400000">
            <a:off x="7472290" y="3529815"/>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ight Arrow 102">
            <a:extLst>
              <a:ext uri="{FF2B5EF4-FFF2-40B4-BE49-F238E27FC236}">
                <a16:creationId xmlns:a16="http://schemas.microsoft.com/office/drawing/2014/main" id="{EF8478B6-C896-4DAB-8E87-8D2C0BBAE245}"/>
              </a:ext>
            </a:extLst>
          </p:cNvPr>
          <p:cNvSpPr/>
          <p:nvPr/>
        </p:nvSpPr>
        <p:spPr>
          <a:xfrm rot="5400000">
            <a:off x="7480312" y="4644740"/>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ight Arrow 103">
            <a:extLst>
              <a:ext uri="{FF2B5EF4-FFF2-40B4-BE49-F238E27FC236}">
                <a16:creationId xmlns:a16="http://schemas.microsoft.com/office/drawing/2014/main" id="{EA13812B-E8DF-4E08-BF15-A80272E793A9}"/>
              </a:ext>
            </a:extLst>
          </p:cNvPr>
          <p:cNvSpPr/>
          <p:nvPr/>
        </p:nvSpPr>
        <p:spPr>
          <a:xfrm rot="5400000">
            <a:off x="7488334" y="5647366"/>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ight Arrow 104">
            <a:extLst>
              <a:ext uri="{FF2B5EF4-FFF2-40B4-BE49-F238E27FC236}">
                <a16:creationId xmlns:a16="http://schemas.microsoft.com/office/drawing/2014/main" id="{DEEC27B8-50C1-474B-92B6-8320B8F751CE}"/>
              </a:ext>
            </a:extLst>
          </p:cNvPr>
          <p:cNvSpPr/>
          <p:nvPr/>
        </p:nvSpPr>
        <p:spPr>
          <a:xfrm>
            <a:off x="9421404" y="2976080"/>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ight Arrow 108">
            <a:extLst>
              <a:ext uri="{FF2B5EF4-FFF2-40B4-BE49-F238E27FC236}">
                <a16:creationId xmlns:a16="http://schemas.microsoft.com/office/drawing/2014/main" id="{36BB1005-8ABD-487A-B10C-ABEE0A3297A6}"/>
              </a:ext>
            </a:extLst>
          </p:cNvPr>
          <p:cNvSpPr/>
          <p:nvPr/>
        </p:nvSpPr>
        <p:spPr>
          <a:xfrm>
            <a:off x="10740868" y="3008167"/>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C57E4B8-AC64-47D8-93FD-AB1699393870}"/>
              </a:ext>
            </a:extLst>
          </p:cNvPr>
          <p:cNvSpPr txBox="1"/>
          <p:nvPr/>
        </p:nvSpPr>
        <p:spPr>
          <a:xfrm>
            <a:off x="1742228" y="4531122"/>
            <a:ext cx="2972032" cy="646331"/>
          </a:xfrm>
          <a:prstGeom prst="rect">
            <a:avLst/>
          </a:prstGeom>
          <a:noFill/>
        </p:spPr>
        <p:txBody>
          <a:bodyPr wrap="none" rtlCol="0">
            <a:spAutoFit/>
          </a:bodyPr>
          <a:lstStyle/>
          <a:p>
            <a:r>
              <a:rPr lang="en-US" u="sng" dirty="0"/>
              <a:t>score(C &lt;-&gt; A) + score (A&lt;-&gt;A)</a:t>
            </a:r>
          </a:p>
          <a:p>
            <a:r>
              <a:rPr lang="en-US" dirty="0"/>
              <a:t>length(seq1) + length(seq2)</a:t>
            </a:r>
          </a:p>
        </p:txBody>
      </p:sp>
      <p:cxnSp>
        <p:nvCxnSpPr>
          <p:cNvPr id="64" name="Straight Arrow Connector 63">
            <a:extLst>
              <a:ext uri="{FF2B5EF4-FFF2-40B4-BE49-F238E27FC236}">
                <a16:creationId xmlns:a16="http://schemas.microsoft.com/office/drawing/2014/main" id="{F2425835-7420-48D3-80B8-3110948E267E}"/>
              </a:ext>
            </a:extLst>
          </p:cNvPr>
          <p:cNvCxnSpPr>
            <a:stCxn id="4" idx="3"/>
          </p:cNvCxnSpPr>
          <p:nvPr/>
        </p:nvCxnSpPr>
        <p:spPr>
          <a:xfrm flipV="1">
            <a:off x="4714260" y="4854287"/>
            <a:ext cx="378545" cy="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F725215-6FEC-4A02-A86B-421D3EEBB985}"/>
              </a:ext>
            </a:extLst>
          </p:cNvPr>
          <p:cNvSpPr txBox="1"/>
          <p:nvPr/>
        </p:nvSpPr>
        <p:spPr>
          <a:xfrm>
            <a:off x="5133459" y="4492981"/>
            <a:ext cx="710451" cy="646331"/>
          </a:xfrm>
          <a:prstGeom prst="rect">
            <a:avLst/>
          </a:prstGeom>
          <a:noFill/>
        </p:spPr>
        <p:txBody>
          <a:bodyPr wrap="none" rtlCol="0">
            <a:spAutoFit/>
          </a:bodyPr>
          <a:lstStyle/>
          <a:p>
            <a:r>
              <a:rPr lang="en-US" u="sng" dirty="0"/>
              <a:t>-1 + 1</a:t>
            </a:r>
          </a:p>
          <a:p>
            <a:r>
              <a:rPr lang="en-US" dirty="0"/>
              <a:t>  3+3</a:t>
            </a:r>
          </a:p>
        </p:txBody>
      </p:sp>
      <p:cxnSp>
        <p:nvCxnSpPr>
          <p:cNvPr id="85" name="Straight Arrow Connector 84">
            <a:extLst>
              <a:ext uri="{FF2B5EF4-FFF2-40B4-BE49-F238E27FC236}">
                <a16:creationId xmlns:a16="http://schemas.microsoft.com/office/drawing/2014/main" id="{993787EF-1064-4E97-B11B-79D074109DCB}"/>
              </a:ext>
            </a:extLst>
          </p:cNvPr>
          <p:cNvCxnSpPr/>
          <p:nvPr/>
        </p:nvCxnSpPr>
        <p:spPr>
          <a:xfrm flipV="1">
            <a:off x="5898499" y="4826490"/>
            <a:ext cx="378545" cy="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83FA6A72-6B5C-473A-89FE-1C4A75632822}"/>
              </a:ext>
            </a:extLst>
          </p:cNvPr>
          <p:cNvSpPr txBox="1"/>
          <p:nvPr/>
        </p:nvSpPr>
        <p:spPr>
          <a:xfrm>
            <a:off x="6368146" y="4617760"/>
            <a:ext cx="301686" cy="369332"/>
          </a:xfrm>
          <a:prstGeom prst="rect">
            <a:avLst/>
          </a:prstGeom>
          <a:noFill/>
        </p:spPr>
        <p:txBody>
          <a:bodyPr wrap="none" rtlCol="0">
            <a:spAutoFit/>
          </a:bodyPr>
          <a:lstStyle/>
          <a:p>
            <a:r>
              <a:rPr lang="en-US" dirty="0"/>
              <a:t>0</a:t>
            </a:r>
          </a:p>
        </p:txBody>
      </p:sp>
      <p:sp>
        <p:nvSpPr>
          <p:cNvPr id="6" name="TextBox 5">
            <a:extLst>
              <a:ext uri="{FF2B5EF4-FFF2-40B4-BE49-F238E27FC236}">
                <a16:creationId xmlns:a16="http://schemas.microsoft.com/office/drawing/2014/main" id="{D495071B-F3B8-4D29-8B47-5348FB6AE5AE}"/>
              </a:ext>
            </a:extLst>
          </p:cNvPr>
          <p:cNvSpPr txBox="1"/>
          <p:nvPr/>
        </p:nvSpPr>
        <p:spPr>
          <a:xfrm>
            <a:off x="472622" y="5689525"/>
            <a:ext cx="6380208" cy="461665"/>
          </a:xfrm>
          <a:prstGeom prst="rect">
            <a:avLst/>
          </a:prstGeom>
          <a:solidFill>
            <a:schemeClr val="bg1"/>
          </a:solidFill>
          <a:ln>
            <a:solidFill>
              <a:schemeClr val="tx1"/>
            </a:solidFill>
          </a:ln>
        </p:spPr>
        <p:txBody>
          <a:bodyPr wrap="none" rtlCol="0">
            <a:spAutoFit/>
          </a:bodyPr>
          <a:lstStyle/>
          <a:p>
            <a:r>
              <a:rPr lang="en-US" sz="2400" dirty="0">
                <a:solidFill>
                  <a:srgbClr val="FF0000"/>
                </a:solidFill>
              </a:rPr>
              <a:t>Note: For Smith-Waterman, these would all be 0! </a:t>
            </a:r>
          </a:p>
        </p:txBody>
      </p:sp>
      <p:sp>
        <p:nvSpPr>
          <p:cNvPr id="87" name="TextBox 86">
            <a:extLst>
              <a:ext uri="{FF2B5EF4-FFF2-40B4-BE49-F238E27FC236}">
                <a16:creationId xmlns:a16="http://schemas.microsoft.com/office/drawing/2014/main" id="{60465E42-B0DB-4601-89A9-609939ACB90C}"/>
              </a:ext>
            </a:extLst>
          </p:cNvPr>
          <p:cNvSpPr txBox="1"/>
          <p:nvPr/>
        </p:nvSpPr>
        <p:spPr>
          <a:xfrm>
            <a:off x="8811071" y="4007644"/>
            <a:ext cx="332929" cy="335756"/>
          </a:xfrm>
          <a:prstGeom prst="rect">
            <a:avLst/>
          </a:prstGeom>
          <a:noFill/>
        </p:spPr>
        <p:txBody>
          <a:bodyPr wrap="square" rtlCol="0">
            <a:spAutoFit/>
          </a:bodyPr>
          <a:lstStyle/>
          <a:p>
            <a:r>
              <a:rPr lang="en-US" b="1" dirty="0">
                <a:solidFill>
                  <a:srgbClr val="FF0000"/>
                </a:solidFill>
                <a:latin typeface="Arial" charset="0"/>
                <a:ea typeface="Arial" charset="0"/>
                <a:cs typeface="Arial" charset="0"/>
              </a:rPr>
              <a:t>0</a:t>
            </a:r>
          </a:p>
        </p:txBody>
      </p:sp>
    </p:spTree>
    <p:extLst>
      <p:ext uri="{BB962C8B-B14F-4D97-AF65-F5344CB8AC3E}">
        <p14:creationId xmlns:p14="http://schemas.microsoft.com/office/powerpoint/2010/main" val="194430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C626BD-C3B4-4E17-A1F6-13E1DC31CFFC}"/>
              </a:ext>
            </a:extLst>
          </p:cNvPr>
          <p:cNvSpPr>
            <a:spLocks noGrp="1"/>
          </p:cNvSpPr>
          <p:nvPr>
            <p:ph idx="1"/>
          </p:nvPr>
        </p:nvSpPr>
        <p:spPr/>
        <p:txBody>
          <a:bodyPr/>
          <a:lstStyle/>
          <a:p>
            <a:r>
              <a:rPr lang="en-US" dirty="0"/>
              <a:t>To learn how to use pairwise alignment strategies to align multiple sequences</a:t>
            </a:r>
          </a:p>
        </p:txBody>
      </p:sp>
      <p:sp>
        <p:nvSpPr>
          <p:cNvPr id="3" name="Title 2">
            <a:extLst>
              <a:ext uri="{FF2B5EF4-FFF2-40B4-BE49-F238E27FC236}">
                <a16:creationId xmlns:a16="http://schemas.microsoft.com/office/drawing/2014/main" id="{463025EB-08F4-440B-A893-E83BCD9BA54A}"/>
              </a:ext>
            </a:extLst>
          </p:cNvPr>
          <p:cNvSpPr>
            <a:spLocks noGrp="1"/>
          </p:cNvSpPr>
          <p:nvPr>
            <p:ph type="title"/>
          </p:nvPr>
        </p:nvSpPr>
        <p:spPr/>
        <p:txBody>
          <a:bodyPr/>
          <a:lstStyle/>
          <a:p>
            <a:r>
              <a:rPr lang="en-US" dirty="0"/>
              <a:t>Learning Objectives</a:t>
            </a:r>
          </a:p>
        </p:txBody>
      </p:sp>
    </p:spTree>
    <p:extLst>
      <p:ext uri="{BB962C8B-B14F-4D97-AF65-F5344CB8AC3E}">
        <p14:creationId xmlns:p14="http://schemas.microsoft.com/office/powerpoint/2010/main" val="416514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67898E-252A-43FB-9C05-4308CC74C2E8}"/>
              </a:ext>
            </a:extLst>
          </p:cNvPr>
          <p:cNvSpPr>
            <a:spLocks noGrp="1"/>
          </p:cNvSpPr>
          <p:nvPr>
            <p:ph idx="1"/>
          </p:nvPr>
        </p:nvSpPr>
        <p:spPr/>
        <p:txBody>
          <a:bodyPr/>
          <a:lstStyle/>
          <a:p>
            <a:r>
              <a:rPr lang="en-US" dirty="0"/>
              <a:t>This generalizes to any number of aligned sequences against each other, as you would only need to take the average of the participating aligned characters at any specific position in the matrix.</a:t>
            </a:r>
          </a:p>
          <a:p>
            <a:r>
              <a:rPr lang="en-US" dirty="0"/>
              <a:t>However, remember that </a:t>
            </a:r>
            <a:r>
              <a:rPr lang="en-US" i="1" dirty="0"/>
              <a:t>order is important</a:t>
            </a:r>
            <a:r>
              <a:rPr lang="en-US" dirty="0"/>
              <a:t>. For example, once a gap in an alignment is there, it will persist </a:t>
            </a:r>
          </a:p>
          <a:p>
            <a:r>
              <a:rPr lang="en-US" dirty="0"/>
              <a:t>In a future session, we will consider the use of trees to cluster similar sequences together in hierarchical fashion.</a:t>
            </a:r>
          </a:p>
        </p:txBody>
      </p:sp>
      <p:sp>
        <p:nvSpPr>
          <p:cNvPr id="3" name="Title 2">
            <a:extLst>
              <a:ext uri="{FF2B5EF4-FFF2-40B4-BE49-F238E27FC236}">
                <a16:creationId xmlns:a16="http://schemas.microsoft.com/office/drawing/2014/main" id="{B2E54317-4536-4274-B3BA-4ED30025ABD8}"/>
              </a:ext>
            </a:extLst>
          </p:cNvPr>
          <p:cNvSpPr>
            <a:spLocks noGrp="1"/>
          </p:cNvSpPr>
          <p:nvPr>
            <p:ph type="title"/>
          </p:nvPr>
        </p:nvSpPr>
        <p:spPr/>
        <p:txBody>
          <a:bodyPr/>
          <a:lstStyle/>
          <a:p>
            <a:r>
              <a:rPr lang="en-US" dirty="0"/>
              <a:t>Alignments of Alignments</a:t>
            </a:r>
          </a:p>
        </p:txBody>
      </p:sp>
    </p:spTree>
    <p:extLst>
      <p:ext uri="{BB962C8B-B14F-4D97-AF65-F5344CB8AC3E}">
        <p14:creationId xmlns:p14="http://schemas.microsoft.com/office/powerpoint/2010/main" val="361269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4A0ADA48-2507-45DB-81C4-0974C3CEEA65}"/>
              </a:ext>
            </a:extLst>
          </p:cNvPr>
          <p:cNvSpPr txBox="1"/>
          <p:nvPr/>
        </p:nvSpPr>
        <p:spPr>
          <a:xfrm>
            <a:off x="7401127" y="1115962"/>
            <a:ext cx="4838184" cy="1200329"/>
          </a:xfrm>
          <a:prstGeom prst="rect">
            <a:avLst/>
          </a:prstGeom>
          <a:noFill/>
        </p:spPr>
        <p:txBody>
          <a:bodyPr wrap="none" rtlCol="0">
            <a:spAutoFit/>
          </a:bodyPr>
          <a:lstStyle/>
          <a:p>
            <a:r>
              <a:rPr lang="en-US" sz="2400" dirty="0">
                <a:latin typeface="Arial" charset="0"/>
                <a:ea typeface="Arial" charset="0"/>
                <a:cs typeface="Arial" charset="0"/>
              </a:rPr>
              <a:t>Scoring System for DNA:</a:t>
            </a:r>
            <a:r>
              <a:rPr lang="en-US" sz="2400" dirty="0">
                <a:solidFill>
                  <a:schemeClr val="accent1"/>
                </a:solidFill>
                <a:latin typeface="Arial" charset="0"/>
                <a:ea typeface="Arial" charset="0"/>
                <a:cs typeface="Arial" charset="0"/>
              </a:rPr>
              <a:t>  </a:t>
            </a:r>
          </a:p>
          <a:p>
            <a:r>
              <a:rPr lang="en-US" sz="2400" dirty="0">
                <a:solidFill>
                  <a:schemeClr val="accent1"/>
                </a:solidFill>
                <a:latin typeface="Arial" charset="0"/>
                <a:ea typeface="Arial" charset="0"/>
                <a:cs typeface="Arial" charset="0"/>
              </a:rPr>
              <a:t>Match = +1      </a:t>
            </a:r>
            <a:r>
              <a:rPr lang="en-US" sz="2400" dirty="0">
                <a:solidFill>
                  <a:srgbClr val="C00000"/>
                </a:solidFill>
                <a:latin typeface="Arial" charset="0"/>
                <a:ea typeface="Arial" charset="0"/>
                <a:cs typeface="Arial" charset="0"/>
              </a:rPr>
              <a:t>Mismatch = -1      </a:t>
            </a:r>
          </a:p>
          <a:p>
            <a:r>
              <a:rPr lang="en-US" sz="2400" dirty="0">
                <a:latin typeface="Arial" charset="0"/>
                <a:ea typeface="Arial" charset="0"/>
                <a:cs typeface="Arial" charset="0"/>
              </a:rPr>
              <a:t>Gap = -1</a:t>
            </a:r>
          </a:p>
        </p:txBody>
      </p:sp>
      <p:grpSp>
        <p:nvGrpSpPr>
          <p:cNvPr id="3" name="Group 2">
            <a:extLst>
              <a:ext uri="{FF2B5EF4-FFF2-40B4-BE49-F238E27FC236}">
                <a16:creationId xmlns:a16="http://schemas.microsoft.com/office/drawing/2014/main" id="{243C21AD-2781-4A72-BBCA-5B0F391645B5}"/>
              </a:ext>
            </a:extLst>
          </p:cNvPr>
          <p:cNvGrpSpPr/>
          <p:nvPr/>
        </p:nvGrpSpPr>
        <p:grpSpPr>
          <a:xfrm>
            <a:off x="6934200" y="2216690"/>
            <a:ext cx="5027640" cy="4440010"/>
            <a:chOff x="6875016" y="2194681"/>
            <a:chExt cx="5027640" cy="4440010"/>
          </a:xfrm>
        </p:grpSpPr>
        <p:sp>
          <p:nvSpPr>
            <p:cNvPr id="20" name="Oval 19">
              <a:extLst>
                <a:ext uri="{FF2B5EF4-FFF2-40B4-BE49-F238E27FC236}">
                  <a16:creationId xmlns:a16="http://schemas.microsoft.com/office/drawing/2014/main" id="{B5E944AF-5327-4926-8304-5D780FA0E73A}"/>
                </a:ext>
              </a:extLst>
            </p:cNvPr>
            <p:cNvSpPr/>
            <p:nvPr/>
          </p:nvSpPr>
          <p:spPr>
            <a:xfrm>
              <a:off x="7370760" y="284875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A99E009-CBE0-4416-8ED9-1CF4FF038093}"/>
                </a:ext>
              </a:extLst>
            </p:cNvPr>
            <p:cNvSpPr/>
            <p:nvPr/>
          </p:nvSpPr>
          <p:spPr>
            <a:xfrm>
              <a:off x="7362740" y="3915557"/>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E9427720-1CAC-49D7-B813-4D9EF5BE1902}"/>
                </a:ext>
              </a:extLst>
            </p:cNvPr>
            <p:cNvSpPr/>
            <p:nvPr/>
          </p:nvSpPr>
          <p:spPr>
            <a:xfrm>
              <a:off x="7386804" y="4934228"/>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A5AD9D61-3815-4BB3-8DF1-0D06621BBB28}"/>
                </a:ext>
              </a:extLst>
            </p:cNvPr>
            <p:cNvSpPr/>
            <p:nvPr/>
          </p:nvSpPr>
          <p:spPr>
            <a:xfrm>
              <a:off x="7378784" y="6001026"/>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467FA025-C5FB-4D77-8BA4-6B7F0BA5B14B}"/>
                </a:ext>
              </a:extLst>
            </p:cNvPr>
            <p:cNvSpPr/>
            <p:nvPr/>
          </p:nvSpPr>
          <p:spPr>
            <a:xfrm>
              <a:off x="8630064" y="2840738"/>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6963C901-A149-4D72-88D3-DE8DEB913E9E}"/>
                </a:ext>
              </a:extLst>
            </p:cNvPr>
            <p:cNvSpPr/>
            <p:nvPr/>
          </p:nvSpPr>
          <p:spPr>
            <a:xfrm>
              <a:off x="9969582" y="2848760"/>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5BEB2BB6-68B1-400A-884C-9C8481FDACD7}"/>
                </a:ext>
              </a:extLst>
            </p:cNvPr>
            <p:cNvSpPr/>
            <p:nvPr/>
          </p:nvSpPr>
          <p:spPr>
            <a:xfrm>
              <a:off x="11309098" y="285678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237633A5-9BDE-4A60-B9DF-AF2B508EA462}"/>
                </a:ext>
              </a:extLst>
            </p:cNvPr>
            <p:cNvSpPr/>
            <p:nvPr/>
          </p:nvSpPr>
          <p:spPr>
            <a:xfrm>
              <a:off x="8606001" y="3859410"/>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9406044-2653-4B15-A509-3F0EEF5C001D}"/>
                </a:ext>
              </a:extLst>
            </p:cNvPr>
            <p:cNvSpPr/>
            <p:nvPr/>
          </p:nvSpPr>
          <p:spPr>
            <a:xfrm>
              <a:off x="9945519" y="3867432"/>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C0EC7735-2C83-44AE-9B3B-DF4700E1AA1A}"/>
                </a:ext>
              </a:extLst>
            </p:cNvPr>
            <p:cNvSpPr/>
            <p:nvPr/>
          </p:nvSpPr>
          <p:spPr>
            <a:xfrm>
              <a:off x="11285035" y="3875453"/>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1E7830A9-933C-4A86-B347-1CB342F5BFF1}"/>
                </a:ext>
              </a:extLst>
            </p:cNvPr>
            <p:cNvSpPr/>
            <p:nvPr/>
          </p:nvSpPr>
          <p:spPr>
            <a:xfrm>
              <a:off x="8597981" y="4942249"/>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49D69F0-4861-433D-AB32-9B4C0EA09DA8}"/>
                </a:ext>
              </a:extLst>
            </p:cNvPr>
            <p:cNvSpPr/>
            <p:nvPr/>
          </p:nvSpPr>
          <p:spPr>
            <a:xfrm>
              <a:off x="9937499" y="4950271"/>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83B267-A2FA-4E33-8CE9-ABDFB21E35A9}"/>
                </a:ext>
              </a:extLst>
            </p:cNvPr>
            <p:cNvSpPr/>
            <p:nvPr/>
          </p:nvSpPr>
          <p:spPr>
            <a:xfrm>
              <a:off x="11277015" y="4958292"/>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D9DC41C3-0227-44B8-BB07-089CCACCB1DE}"/>
                </a:ext>
              </a:extLst>
            </p:cNvPr>
            <p:cNvSpPr/>
            <p:nvPr/>
          </p:nvSpPr>
          <p:spPr>
            <a:xfrm>
              <a:off x="8606003" y="6025090"/>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6D05EF15-F7F6-4A86-855C-52100378EEF8}"/>
                </a:ext>
              </a:extLst>
            </p:cNvPr>
            <p:cNvSpPr/>
            <p:nvPr/>
          </p:nvSpPr>
          <p:spPr>
            <a:xfrm>
              <a:off x="9945521" y="6033112"/>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93E98F9B-8FD3-4D34-9349-BD619FC3BC45}"/>
                </a:ext>
              </a:extLst>
            </p:cNvPr>
            <p:cNvSpPr/>
            <p:nvPr/>
          </p:nvSpPr>
          <p:spPr>
            <a:xfrm>
              <a:off x="11285037" y="6041133"/>
              <a:ext cx="593558" cy="5935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F67996AC-CC89-4F63-9985-F7FFA17E6457}"/>
                </a:ext>
              </a:extLst>
            </p:cNvPr>
            <p:cNvCxnSpPr/>
            <p:nvPr/>
          </p:nvCxnSpPr>
          <p:spPr>
            <a:xfrm>
              <a:off x="9400086" y="3113454"/>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EFB1B2-2B5E-4411-B82F-5A1228766520}"/>
                </a:ext>
              </a:extLst>
            </p:cNvPr>
            <p:cNvCxnSpPr/>
            <p:nvPr/>
          </p:nvCxnSpPr>
          <p:spPr>
            <a:xfrm>
              <a:off x="10787726" y="3137518"/>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050A0CF-D41E-4B89-B392-F96EC84EF6FB}"/>
                </a:ext>
              </a:extLst>
            </p:cNvPr>
            <p:cNvCxnSpPr/>
            <p:nvPr/>
          </p:nvCxnSpPr>
          <p:spPr>
            <a:xfrm>
              <a:off x="9392066" y="4164209"/>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4134800-72A4-459D-9CFA-233DF5D754F1}"/>
                </a:ext>
              </a:extLst>
            </p:cNvPr>
            <p:cNvCxnSpPr/>
            <p:nvPr/>
          </p:nvCxnSpPr>
          <p:spPr>
            <a:xfrm>
              <a:off x="10779706" y="4188273"/>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FCB3CC9-6484-4CB3-9987-FD4822B8F24B}"/>
                </a:ext>
              </a:extLst>
            </p:cNvPr>
            <p:cNvCxnSpPr/>
            <p:nvPr/>
          </p:nvCxnSpPr>
          <p:spPr>
            <a:xfrm>
              <a:off x="8108698" y="522298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C5A5069-4DBE-47D3-97F1-7339B8DD79FF}"/>
                </a:ext>
              </a:extLst>
            </p:cNvPr>
            <p:cNvCxnSpPr/>
            <p:nvPr/>
          </p:nvCxnSpPr>
          <p:spPr>
            <a:xfrm>
              <a:off x="9400088" y="5231008"/>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F9557FC-027B-443A-AF0E-B15DB3B28F90}"/>
                </a:ext>
              </a:extLst>
            </p:cNvPr>
            <p:cNvCxnSpPr/>
            <p:nvPr/>
          </p:nvCxnSpPr>
          <p:spPr>
            <a:xfrm>
              <a:off x="10787728" y="5255072"/>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7003A52-34C5-4DE5-AA6C-9A97888D69E7}"/>
                </a:ext>
              </a:extLst>
            </p:cNvPr>
            <p:cNvCxnSpPr/>
            <p:nvPr/>
          </p:nvCxnSpPr>
          <p:spPr>
            <a:xfrm>
              <a:off x="8100678" y="6289786"/>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6F3FEEA-E402-428D-ABFD-47A9A89892B0}"/>
                </a:ext>
              </a:extLst>
            </p:cNvPr>
            <p:cNvCxnSpPr/>
            <p:nvPr/>
          </p:nvCxnSpPr>
          <p:spPr>
            <a:xfrm>
              <a:off x="9392068" y="629780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73D6093-2031-4B77-80B4-8C3E95B7BF33}"/>
                </a:ext>
              </a:extLst>
            </p:cNvPr>
            <p:cNvCxnSpPr/>
            <p:nvPr/>
          </p:nvCxnSpPr>
          <p:spPr>
            <a:xfrm>
              <a:off x="10779708" y="6321871"/>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9C20F04-BF5C-49D1-8DAE-D91855592274}"/>
                </a:ext>
              </a:extLst>
            </p:cNvPr>
            <p:cNvCxnSpPr/>
            <p:nvPr/>
          </p:nvCxnSpPr>
          <p:spPr>
            <a:xfrm rot="5400000">
              <a:off x="7483060" y="4725681"/>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7E0036D-7C1C-49F8-B326-D353DD5D9C15}"/>
                </a:ext>
              </a:extLst>
            </p:cNvPr>
            <p:cNvCxnSpPr/>
            <p:nvPr/>
          </p:nvCxnSpPr>
          <p:spPr>
            <a:xfrm rot="5400000">
              <a:off x="7507123" y="5776438"/>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BFCF093-122E-450B-8B52-6243B2287BD7}"/>
                </a:ext>
              </a:extLst>
            </p:cNvPr>
            <p:cNvCxnSpPr/>
            <p:nvPr/>
          </p:nvCxnSpPr>
          <p:spPr>
            <a:xfrm>
              <a:off x="8060560" y="3138737"/>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DB6D897-2FD9-40D6-AF00-B093AA86B0B7}"/>
                </a:ext>
              </a:extLst>
            </p:cNvPr>
            <p:cNvCxnSpPr/>
            <p:nvPr/>
          </p:nvCxnSpPr>
          <p:spPr>
            <a:xfrm>
              <a:off x="8100676" y="4189491"/>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03A8183-EE33-4391-B44F-325C3705525E}"/>
                </a:ext>
              </a:extLst>
            </p:cNvPr>
            <p:cNvCxnSpPr/>
            <p:nvPr/>
          </p:nvCxnSpPr>
          <p:spPr>
            <a:xfrm rot="5400000">
              <a:off x="7475038" y="372427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1A8670B-26FE-46A8-A346-B0BDC5848536}"/>
                </a:ext>
              </a:extLst>
            </p:cNvPr>
            <p:cNvCxnSpPr/>
            <p:nvPr/>
          </p:nvCxnSpPr>
          <p:spPr>
            <a:xfrm rot="5400000">
              <a:off x="8654123" y="3716251"/>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A2976F1-8CD5-4CEC-B165-83F02B87D08B}"/>
                </a:ext>
              </a:extLst>
            </p:cNvPr>
            <p:cNvCxnSpPr/>
            <p:nvPr/>
          </p:nvCxnSpPr>
          <p:spPr>
            <a:xfrm rot="5400000">
              <a:off x="8710281" y="4717661"/>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4ACC63C-0228-4977-A95D-CCD7179A8B8A}"/>
                </a:ext>
              </a:extLst>
            </p:cNvPr>
            <p:cNvCxnSpPr/>
            <p:nvPr/>
          </p:nvCxnSpPr>
          <p:spPr>
            <a:xfrm rot="5400000">
              <a:off x="8734344" y="5768418"/>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489AB31-CB33-4334-A529-A46875B2C077}"/>
                </a:ext>
              </a:extLst>
            </p:cNvPr>
            <p:cNvCxnSpPr/>
            <p:nvPr/>
          </p:nvCxnSpPr>
          <p:spPr>
            <a:xfrm rot="5400000">
              <a:off x="10057816" y="3674924"/>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4A255D1-D387-4BCF-9026-453242F55E76}"/>
                </a:ext>
              </a:extLst>
            </p:cNvPr>
            <p:cNvCxnSpPr/>
            <p:nvPr/>
          </p:nvCxnSpPr>
          <p:spPr>
            <a:xfrm rot="5400000">
              <a:off x="10065838" y="4709638"/>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4A4A1CB-255A-4089-BCD6-7960D5F8919E}"/>
                </a:ext>
              </a:extLst>
            </p:cNvPr>
            <p:cNvCxnSpPr/>
            <p:nvPr/>
          </p:nvCxnSpPr>
          <p:spPr>
            <a:xfrm rot="5400000">
              <a:off x="10089901" y="5760395"/>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1E626FA-3FE1-45FF-9D64-DFB833D5EB87}"/>
                </a:ext>
              </a:extLst>
            </p:cNvPr>
            <p:cNvCxnSpPr/>
            <p:nvPr/>
          </p:nvCxnSpPr>
          <p:spPr>
            <a:xfrm rot="5400000">
              <a:off x="11397330" y="3715029"/>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BC85FC3-6184-4F54-8FC1-9616762A303C}"/>
                </a:ext>
              </a:extLst>
            </p:cNvPr>
            <p:cNvCxnSpPr/>
            <p:nvPr/>
          </p:nvCxnSpPr>
          <p:spPr>
            <a:xfrm rot="5400000">
              <a:off x="11405352" y="4749743"/>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107AEBE-B51E-464A-B7CD-02A35A25B5E6}"/>
                </a:ext>
              </a:extLst>
            </p:cNvPr>
            <p:cNvCxnSpPr/>
            <p:nvPr/>
          </p:nvCxnSpPr>
          <p:spPr>
            <a:xfrm rot="5400000">
              <a:off x="11429415" y="5800500"/>
              <a:ext cx="368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579AF72-F7AE-47D2-82B3-B939C1172E13}"/>
                </a:ext>
              </a:extLst>
            </p:cNvPr>
            <p:cNvCxnSpPr/>
            <p:nvPr/>
          </p:nvCxnSpPr>
          <p:spPr>
            <a:xfrm>
              <a:off x="10787726" y="5591953"/>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2861309-B33A-4209-A502-C3AE53C190B6}"/>
                </a:ext>
              </a:extLst>
            </p:cNvPr>
            <p:cNvCxnSpPr/>
            <p:nvPr/>
          </p:nvCxnSpPr>
          <p:spPr>
            <a:xfrm>
              <a:off x="9416127" y="5583932"/>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FE73866-1835-43FE-A157-924DF3B48291}"/>
                </a:ext>
              </a:extLst>
            </p:cNvPr>
            <p:cNvCxnSpPr/>
            <p:nvPr/>
          </p:nvCxnSpPr>
          <p:spPr>
            <a:xfrm>
              <a:off x="8172864" y="5575911"/>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ABD0B49-EE71-4923-8540-322BB4F533B0}"/>
                </a:ext>
              </a:extLst>
            </p:cNvPr>
            <p:cNvCxnSpPr/>
            <p:nvPr/>
          </p:nvCxnSpPr>
          <p:spPr>
            <a:xfrm>
              <a:off x="10699495" y="4525155"/>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B47FC82-25CC-45E6-BCC4-9937B423B48F}"/>
                </a:ext>
              </a:extLst>
            </p:cNvPr>
            <p:cNvCxnSpPr/>
            <p:nvPr/>
          </p:nvCxnSpPr>
          <p:spPr>
            <a:xfrm>
              <a:off x="9327896" y="4517134"/>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BE3B0DD-3AE9-40E4-9F47-697683C3DA8F}"/>
                </a:ext>
              </a:extLst>
            </p:cNvPr>
            <p:cNvCxnSpPr/>
            <p:nvPr/>
          </p:nvCxnSpPr>
          <p:spPr>
            <a:xfrm>
              <a:off x="8084633" y="4509113"/>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12C0A3C-066B-4CE3-BB7A-B042103AB30A}"/>
                </a:ext>
              </a:extLst>
            </p:cNvPr>
            <p:cNvCxnSpPr/>
            <p:nvPr/>
          </p:nvCxnSpPr>
          <p:spPr>
            <a:xfrm>
              <a:off x="10755642" y="3490440"/>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9C65A2B-10EC-4690-A5E7-80015FB09B71}"/>
                </a:ext>
              </a:extLst>
            </p:cNvPr>
            <p:cNvCxnSpPr/>
            <p:nvPr/>
          </p:nvCxnSpPr>
          <p:spPr>
            <a:xfrm>
              <a:off x="9384043" y="3482419"/>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FFCF745-02F6-4172-89BA-62096A8DBAC1}"/>
                </a:ext>
              </a:extLst>
            </p:cNvPr>
            <p:cNvCxnSpPr/>
            <p:nvPr/>
          </p:nvCxnSpPr>
          <p:spPr>
            <a:xfrm>
              <a:off x="8140780" y="3474398"/>
              <a:ext cx="280737" cy="264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1300711-D2CA-4108-995B-DC0F555EE0B4}"/>
                </a:ext>
              </a:extLst>
            </p:cNvPr>
            <p:cNvSpPr txBox="1"/>
            <p:nvPr/>
          </p:nvSpPr>
          <p:spPr>
            <a:xfrm>
              <a:off x="8743922" y="2194681"/>
              <a:ext cx="348172" cy="461665"/>
            </a:xfrm>
            <a:prstGeom prst="rect">
              <a:avLst/>
            </a:prstGeom>
            <a:noFill/>
          </p:spPr>
          <p:txBody>
            <a:bodyPr wrap="none" rtlCol="0">
              <a:spAutoFit/>
            </a:bodyPr>
            <a:lstStyle/>
            <a:p>
              <a:r>
                <a:rPr lang="en-US" sz="2400" dirty="0"/>
                <a:t>C</a:t>
              </a:r>
            </a:p>
          </p:txBody>
        </p:sp>
        <p:sp>
          <p:nvSpPr>
            <p:cNvPr id="70" name="TextBox 69">
              <a:extLst>
                <a:ext uri="{FF2B5EF4-FFF2-40B4-BE49-F238E27FC236}">
                  <a16:creationId xmlns:a16="http://schemas.microsoft.com/office/drawing/2014/main" id="{CDE3B384-94D7-4A82-8267-5D7BE9296AC3}"/>
                </a:ext>
              </a:extLst>
            </p:cNvPr>
            <p:cNvSpPr txBox="1"/>
            <p:nvPr/>
          </p:nvSpPr>
          <p:spPr>
            <a:xfrm>
              <a:off x="10083439" y="2250828"/>
              <a:ext cx="335348" cy="461665"/>
            </a:xfrm>
            <a:prstGeom prst="rect">
              <a:avLst/>
            </a:prstGeom>
            <a:noFill/>
          </p:spPr>
          <p:txBody>
            <a:bodyPr wrap="none" rtlCol="0">
              <a:spAutoFit/>
            </a:bodyPr>
            <a:lstStyle/>
            <a:p>
              <a:r>
                <a:rPr lang="en-US" sz="2400" dirty="0"/>
                <a:t>T</a:t>
              </a:r>
            </a:p>
          </p:txBody>
        </p:sp>
        <p:sp>
          <p:nvSpPr>
            <p:cNvPr id="71" name="TextBox 70">
              <a:extLst>
                <a:ext uri="{FF2B5EF4-FFF2-40B4-BE49-F238E27FC236}">
                  <a16:creationId xmlns:a16="http://schemas.microsoft.com/office/drawing/2014/main" id="{D2E1A9C8-3E2E-4851-B9B0-3E62B0051103}"/>
                </a:ext>
              </a:extLst>
            </p:cNvPr>
            <p:cNvSpPr txBox="1"/>
            <p:nvPr/>
          </p:nvSpPr>
          <p:spPr>
            <a:xfrm>
              <a:off x="11406913" y="2242807"/>
              <a:ext cx="335348" cy="461665"/>
            </a:xfrm>
            <a:prstGeom prst="rect">
              <a:avLst/>
            </a:prstGeom>
            <a:noFill/>
          </p:spPr>
          <p:txBody>
            <a:bodyPr wrap="none" rtlCol="0">
              <a:spAutoFit/>
            </a:bodyPr>
            <a:lstStyle/>
            <a:p>
              <a:r>
                <a:rPr lang="en-US" sz="2400" dirty="0"/>
                <a:t>T</a:t>
              </a:r>
            </a:p>
          </p:txBody>
        </p:sp>
        <p:sp>
          <p:nvSpPr>
            <p:cNvPr id="72" name="TextBox 71">
              <a:extLst>
                <a:ext uri="{FF2B5EF4-FFF2-40B4-BE49-F238E27FC236}">
                  <a16:creationId xmlns:a16="http://schemas.microsoft.com/office/drawing/2014/main" id="{35143654-9A10-44B2-904D-A3B41A553C96}"/>
                </a:ext>
              </a:extLst>
            </p:cNvPr>
            <p:cNvSpPr txBox="1"/>
            <p:nvPr/>
          </p:nvSpPr>
          <p:spPr>
            <a:xfrm>
              <a:off x="6875016" y="3919207"/>
              <a:ext cx="362600" cy="461665"/>
            </a:xfrm>
            <a:prstGeom prst="rect">
              <a:avLst/>
            </a:prstGeom>
            <a:noFill/>
          </p:spPr>
          <p:txBody>
            <a:bodyPr wrap="none" rtlCol="0">
              <a:spAutoFit/>
            </a:bodyPr>
            <a:lstStyle/>
            <a:p>
              <a:r>
                <a:rPr lang="en-US" sz="2400" dirty="0"/>
                <a:t>A</a:t>
              </a:r>
            </a:p>
          </p:txBody>
        </p:sp>
        <p:sp>
          <p:nvSpPr>
            <p:cNvPr id="73" name="TextBox 72">
              <a:extLst>
                <a:ext uri="{FF2B5EF4-FFF2-40B4-BE49-F238E27FC236}">
                  <a16:creationId xmlns:a16="http://schemas.microsoft.com/office/drawing/2014/main" id="{DE3F8332-6B51-4233-BA12-38E8808BC635}"/>
                </a:ext>
              </a:extLst>
            </p:cNvPr>
            <p:cNvSpPr txBox="1"/>
            <p:nvPr/>
          </p:nvSpPr>
          <p:spPr>
            <a:xfrm>
              <a:off x="6915121" y="4953921"/>
              <a:ext cx="348172" cy="461665"/>
            </a:xfrm>
            <a:prstGeom prst="rect">
              <a:avLst/>
            </a:prstGeom>
            <a:noFill/>
          </p:spPr>
          <p:txBody>
            <a:bodyPr wrap="none" rtlCol="0">
              <a:spAutoFit/>
            </a:bodyPr>
            <a:lstStyle/>
            <a:p>
              <a:r>
                <a:rPr lang="en-US" sz="2400" dirty="0"/>
                <a:t>C</a:t>
              </a:r>
            </a:p>
          </p:txBody>
        </p:sp>
        <p:sp>
          <p:nvSpPr>
            <p:cNvPr id="74" name="TextBox 73">
              <a:extLst>
                <a:ext uri="{FF2B5EF4-FFF2-40B4-BE49-F238E27FC236}">
                  <a16:creationId xmlns:a16="http://schemas.microsoft.com/office/drawing/2014/main" id="{A3419C92-17EB-49FA-94D2-E646DD8CCB94}"/>
                </a:ext>
              </a:extLst>
            </p:cNvPr>
            <p:cNvSpPr txBox="1"/>
            <p:nvPr/>
          </p:nvSpPr>
          <p:spPr>
            <a:xfrm>
              <a:off x="6923142" y="5988636"/>
              <a:ext cx="335348" cy="461665"/>
            </a:xfrm>
            <a:prstGeom prst="rect">
              <a:avLst/>
            </a:prstGeom>
            <a:noFill/>
          </p:spPr>
          <p:txBody>
            <a:bodyPr wrap="none" rtlCol="0">
              <a:spAutoFit/>
            </a:bodyPr>
            <a:lstStyle/>
            <a:p>
              <a:r>
                <a:rPr lang="en-US" sz="2400" dirty="0"/>
                <a:t>T</a:t>
              </a:r>
            </a:p>
          </p:txBody>
        </p:sp>
        <p:sp>
          <p:nvSpPr>
            <p:cNvPr id="75" name="TextBox 74">
              <a:extLst>
                <a:ext uri="{FF2B5EF4-FFF2-40B4-BE49-F238E27FC236}">
                  <a16:creationId xmlns:a16="http://schemas.microsoft.com/office/drawing/2014/main" id="{2509AA24-FB7B-42E8-BF2D-3489A38392EA}"/>
                </a:ext>
              </a:extLst>
            </p:cNvPr>
            <p:cNvSpPr txBox="1"/>
            <p:nvPr/>
          </p:nvSpPr>
          <p:spPr>
            <a:xfrm>
              <a:off x="7519112" y="2968894"/>
              <a:ext cx="312906" cy="369332"/>
            </a:xfrm>
            <a:prstGeom prst="rect">
              <a:avLst/>
            </a:prstGeom>
            <a:noFill/>
          </p:spPr>
          <p:txBody>
            <a:bodyPr wrap="none" rtlCol="0">
              <a:spAutoFit/>
            </a:bodyPr>
            <a:lstStyle/>
            <a:p>
              <a:r>
                <a:rPr lang="en-US" b="1" dirty="0">
                  <a:latin typeface="Arial" charset="0"/>
                  <a:ea typeface="Arial" charset="0"/>
                  <a:cs typeface="Arial" charset="0"/>
                </a:rPr>
                <a:t>0</a:t>
              </a:r>
            </a:p>
          </p:txBody>
        </p:sp>
        <p:sp>
          <p:nvSpPr>
            <p:cNvPr id="76" name="TextBox 75">
              <a:extLst>
                <a:ext uri="{FF2B5EF4-FFF2-40B4-BE49-F238E27FC236}">
                  <a16:creationId xmlns:a16="http://schemas.microsoft.com/office/drawing/2014/main" id="{54C7CEF7-6B8F-4033-B24C-D83AA6B917C7}"/>
                </a:ext>
              </a:extLst>
            </p:cNvPr>
            <p:cNvSpPr txBox="1"/>
            <p:nvPr/>
          </p:nvSpPr>
          <p:spPr>
            <a:xfrm>
              <a:off x="8730292" y="2944832"/>
              <a:ext cx="389850" cy="369332"/>
            </a:xfrm>
            <a:prstGeom prst="rect">
              <a:avLst/>
            </a:prstGeom>
            <a:noFill/>
          </p:spPr>
          <p:txBody>
            <a:bodyPr wrap="none" rtlCol="0">
              <a:spAutoFit/>
            </a:bodyPr>
            <a:lstStyle/>
            <a:p>
              <a:r>
                <a:rPr lang="en-US" b="1" dirty="0">
                  <a:latin typeface="Arial" charset="0"/>
                  <a:ea typeface="Arial" charset="0"/>
                  <a:cs typeface="Arial" charset="0"/>
                </a:rPr>
                <a:t>-1</a:t>
              </a:r>
            </a:p>
          </p:txBody>
        </p:sp>
        <p:sp>
          <p:nvSpPr>
            <p:cNvPr id="77" name="TextBox 76">
              <a:extLst>
                <a:ext uri="{FF2B5EF4-FFF2-40B4-BE49-F238E27FC236}">
                  <a16:creationId xmlns:a16="http://schemas.microsoft.com/office/drawing/2014/main" id="{C5D9C906-DBD4-4600-AE00-F79577918140}"/>
                </a:ext>
              </a:extLst>
            </p:cNvPr>
            <p:cNvSpPr txBox="1"/>
            <p:nvPr/>
          </p:nvSpPr>
          <p:spPr>
            <a:xfrm>
              <a:off x="7454944" y="4011630"/>
              <a:ext cx="389850" cy="369332"/>
            </a:xfrm>
            <a:prstGeom prst="rect">
              <a:avLst/>
            </a:prstGeom>
            <a:noFill/>
          </p:spPr>
          <p:txBody>
            <a:bodyPr wrap="none" rtlCol="0">
              <a:spAutoFit/>
            </a:bodyPr>
            <a:lstStyle/>
            <a:p>
              <a:r>
                <a:rPr lang="en-US" b="1" dirty="0">
                  <a:latin typeface="Arial" charset="0"/>
                  <a:ea typeface="Arial" charset="0"/>
                  <a:cs typeface="Arial" charset="0"/>
                </a:rPr>
                <a:t>-1</a:t>
              </a:r>
            </a:p>
          </p:txBody>
        </p:sp>
        <p:sp>
          <p:nvSpPr>
            <p:cNvPr id="78" name="TextBox 77">
              <a:extLst>
                <a:ext uri="{FF2B5EF4-FFF2-40B4-BE49-F238E27FC236}">
                  <a16:creationId xmlns:a16="http://schemas.microsoft.com/office/drawing/2014/main" id="{A2398DBC-7225-4FF9-9A07-49C5F736AF84}"/>
                </a:ext>
              </a:extLst>
            </p:cNvPr>
            <p:cNvSpPr txBox="1"/>
            <p:nvPr/>
          </p:nvSpPr>
          <p:spPr>
            <a:xfrm>
              <a:off x="8690188" y="3963500"/>
              <a:ext cx="389850" cy="369332"/>
            </a:xfrm>
            <a:prstGeom prst="rect">
              <a:avLst/>
            </a:prstGeom>
            <a:noFill/>
          </p:spPr>
          <p:txBody>
            <a:bodyPr wrap="none" rtlCol="0">
              <a:spAutoFit/>
            </a:bodyPr>
            <a:lstStyle/>
            <a:p>
              <a:r>
                <a:rPr lang="en-US" b="1" dirty="0">
                  <a:latin typeface="Arial" charset="0"/>
                  <a:ea typeface="Arial" charset="0"/>
                  <a:cs typeface="Arial" charset="0"/>
                </a:rPr>
                <a:t>-1</a:t>
              </a:r>
            </a:p>
          </p:txBody>
        </p:sp>
        <p:sp>
          <p:nvSpPr>
            <p:cNvPr id="79" name="Right Arrow 67">
              <a:extLst>
                <a:ext uri="{FF2B5EF4-FFF2-40B4-BE49-F238E27FC236}">
                  <a16:creationId xmlns:a16="http://schemas.microsoft.com/office/drawing/2014/main" id="{CEB827FA-8241-4D82-B4E0-209B3F4A95FF}"/>
                </a:ext>
              </a:extLst>
            </p:cNvPr>
            <p:cNvSpPr/>
            <p:nvPr/>
          </p:nvSpPr>
          <p:spPr>
            <a:xfrm rot="2796440">
              <a:off x="8013407" y="3515249"/>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7B3572C5-CCD2-4E48-87BF-7FB3DE920DC6}"/>
                </a:ext>
              </a:extLst>
            </p:cNvPr>
            <p:cNvSpPr txBox="1"/>
            <p:nvPr/>
          </p:nvSpPr>
          <p:spPr>
            <a:xfrm>
              <a:off x="7454944" y="5038321"/>
              <a:ext cx="389850" cy="369332"/>
            </a:xfrm>
            <a:prstGeom prst="rect">
              <a:avLst/>
            </a:prstGeom>
            <a:noFill/>
          </p:spPr>
          <p:txBody>
            <a:bodyPr wrap="none" rtlCol="0">
              <a:spAutoFit/>
            </a:bodyPr>
            <a:lstStyle/>
            <a:p>
              <a:r>
                <a:rPr lang="en-US" b="1" dirty="0">
                  <a:latin typeface="Arial" charset="0"/>
                  <a:ea typeface="Arial" charset="0"/>
                  <a:cs typeface="Arial" charset="0"/>
                </a:rPr>
                <a:t>-2</a:t>
              </a:r>
            </a:p>
          </p:txBody>
        </p:sp>
        <p:sp>
          <p:nvSpPr>
            <p:cNvPr id="81" name="TextBox 80">
              <a:extLst>
                <a:ext uri="{FF2B5EF4-FFF2-40B4-BE49-F238E27FC236}">
                  <a16:creationId xmlns:a16="http://schemas.microsoft.com/office/drawing/2014/main" id="{19902642-443C-4CD4-915F-CD7E79C4362C}"/>
                </a:ext>
              </a:extLst>
            </p:cNvPr>
            <p:cNvSpPr txBox="1"/>
            <p:nvPr/>
          </p:nvSpPr>
          <p:spPr>
            <a:xfrm>
              <a:off x="8738313" y="5038328"/>
              <a:ext cx="312906" cy="369332"/>
            </a:xfrm>
            <a:prstGeom prst="rect">
              <a:avLst/>
            </a:prstGeom>
            <a:noFill/>
          </p:spPr>
          <p:txBody>
            <a:bodyPr wrap="none" rtlCol="0">
              <a:spAutoFit/>
            </a:bodyPr>
            <a:lstStyle/>
            <a:p>
              <a:r>
                <a:rPr lang="en-US" b="1" dirty="0">
                  <a:latin typeface="Arial" charset="0"/>
                  <a:ea typeface="Arial" charset="0"/>
                  <a:cs typeface="Arial" charset="0"/>
                </a:rPr>
                <a:t>0</a:t>
              </a:r>
            </a:p>
          </p:txBody>
        </p:sp>
        <p:sp>
          <p:nvSpPr>
            <p:cNvPr id="82" name="Right Arrow 70">
              <a:extLst>
                <a:ext uri="{FF2B5EF4-FFF2-40B4-BE49-F238E27FC236}">
                  <a16:creationId xmlns:a16="http://schemas.microsoft.com/office/drawing/2014/main" id="{1BA07D41-A937-4B1E-AE8B-448092272E82}"/>
                </a:ext>
              </a:extLst>
            </p:cNvPr>
            <p:cNvSpPr/>
            <p:nvPr/>
          </p:nvSpPr>
          <p:spPr>
            <a:xfrm rot="2796440">
              <a:off x="8021429" y="4485794"/>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D9DEF988-1252-4846-BF94-65A6D373DC9B}"/>
                </a:ext>
              </a:extLst>
            </p:cNvPr>
            <p:cNvSpPr txBox="1"/>
            <p:nvPr/>
          </p:nvSpPr>
          <p:spPr>
            <a:xfrm>
              <a:off x="7446923" y="6089076"/>
              <a:ext cx="389850" cy="369332"/>
            </a:xfrm>
            <a:prstGeom prst="rect">
              <a:avLst/>
            </a:prstGeom>
            <a:noFill/>
          </p:spPr>
          <p:txBody>
            <a:bodyPr wrap="none" rtlCol="0">
              <a:spAutoFit/>
            </a:bodyPr>
            <a:lstStyle/>
            <a:p>
              <a:r>
                <a:rPr lang="en-US" b="1" dirty="0">
                  <a:latin typeface="Arial" charset="0"/>
                  <a:ea typeface="Arial" charset="0"/>
                  <a:cs typeface="Arial" charset="0"/>
                </a:rPr>
                <a:t>-3</a:t>
              </a:r>
            </a:p>
          </p:txBody>
        </p:sp>
        <p:sp>
          <p:nvSpPr>
            <p:cNvPr id="84" name="TextBox 83">
              <a:extLst>
                <a:ext uri="{FF2B5EF4-FFF2-40B4-BE49-F238E27FC236}">
                  <a16:creationId xmlns:a16="http://schemas.microsoft.com/office/drawing/2014/main" id="{374DE750-4AAD-4F2C-8F49-818F0F7B5A50}"/>
                </a:ext>
              </a:extLst>
            </p:cNvPr>
            <p:cNvSpPr txBox="1"/>
            <p:nvPr/>
          </p:nvSpPr>
          <p:spPr>
            <a:xfrm>
              <a:off x="8690186" y="6129181"/>
              <a:ext cx="389850" cy="369332"/>
            </a:xfrm>
            <a:prstGeom prst="rect">
              <a:avLst/>
            </a:prstGeom>
            <a:noFill/>
          </p:spPr>
          <p:txBody>
            <a:bodyPr wrap="none" rtlCol="0">
              <a:spAutoFit/>
            </a:bodyPr>
            <a:lstStyle/>
            <a:p>
              <a:r>
                <a:rPr lang="en-US" b="1" dirty="0">
                  <a:latin typeface="Arial" charset="0"/>
                  <a:ea typeface="Arial" charset="0"/>
                  <a:cs typeface="Arial" charset="0"/>
                </a:rPr>
                <a:t>-1</a:t>
              </a:r>
            </a:p>
          </p:txBody>
        </p:sp>
        <p:sp>
          <p:nvSpPr>
            <p:cNvPr id="85" name="Right Arrow 73">
              <a:extLst>
                <a:ext uri="{FF2B5EF4-FFF2-40B4-BE49-F238E27FC236}">
                  <a16:creationId xmlns:a16="http://schemas.microsoft.com/office/drawing/2014/main" id="{87704CD7-84AA-42E2-A3B4-EFF353158790}"/>
                </a:ext>
              </a:extLst>
            </p:cNvPr>
            <p:cNvSpPr/>
            <p:nvPr/>
          </p:nvSpPr>
          <p:spPr>
            <a:xfrm rot="5400000">
              <a:off x="8640324" y="5617337"/>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a:extLst>
                <a:ext uri="{FF2B5EF4-FFF2-40B4-BE49-F238E27FC236}">
                  <a16:creationId xmlns:a16="http://schemas.microsoft.com/office/drawing/2014/main" id="{9FCAA123-A892-420D-B1D7-7AF844AE7509}"/>
                </a:ext>
              </a:extLst>
            </p:cNvPr>
            <p:cNvSpPr txBox="1"/>
            <p:nvPr/>
          </p:nvSpPr>
          <p:spPr>
            <a:xfrm>
              <a:off x="10039353" y="2952851"/>
              <a:ext cx="389850" cy="369332"/>
            </a:xfrm>
            <a:prstGeom prst="rect">
              <a:avLst/>
            </a:prstGeom>
            <a:noFill/>
          </p:spPr>
          <p:txBody>
            <a:bodyPr wrap="none" rtlCol="0">
              <a:spAutoFit/>
            </a:bodyPr>
            <a:lstStyle/>
            <a:p>
              <a:r>
                <a:rPr lang="en-US" b="1" dirty="0">
                  <a:latin typeface="Arial" charset="0"/>
                  <a:ea typeface="Arial" charset="0"/>
                  <a:cs typeface="Arial" charset="0"/>
                </a:rPr>
                <a:t>-2</a:t>
              </a:r>
            </a:p>
          </p:txBody>
        </p:sp>
        <p:sp>
          <p:nvSpPr>
            <p:cNvPr id="87" name="TextBox 86">
              <a:extLst>
                <a:ext uri="{FF2B5EF4-FFF2-40B4-BE49-F238E27FC236}">
                  <a16:creationId xmlns:a16="http://schemas.microsoft.com/office/drawing/2014/main" id="{4104D3F3-9796-4066-9F08-9D61CB04A16F}"/>
                </a:ext>
              </a:extLst>
            </p:cNvPr>
            <p:cNvSpPr txBox="1"/>
            <p:nvPr/>
          </p:nvSpPr>
          <p:spPr>
            <a:xfrm>
              <a:off x="10008485" y="3963500"/>
              <a:ext cx="389850" cy="369332"/>
            </a:xfrm>
            <a:prstGeom prst="rect">
              <a:avLst/>
            </a:prstGeom>
            <a:noFill/>
          </p:spPr>
          <p:txBody>
            <a:bodyPr wrap="none" rtlCol="0">
              <a:spAutoFit/>
            </a:bodyPr>
            <a:lstStyle/>
            <a:p>
              <a:r>
                <a:rPr lang="en-US" b="1" dirty="0">
                  <a:latin typeface="Arial" charset="0"/>
                  <a:ea typeface="Arial" charset="0"/>
                  <a:cs typeface="Arial" charset="0"/>
                </a:rPr>
                <a:t>-2</a:t>
              </a:r>
            </a:p>
          </p:txBody>
        </p:sp>
        <p:grpSp>
          <p:nvGrpSpPr>
            <p:cNvPr id="88" name="Group 87">
              <a:extLst>
                <a:ext uri="{FF2B5EF4-FFF2-40B4-BE49-F238E27FC236}">
                  <a16:creationId xmlns:a16="http://schemas.microsoft.com/office/drawing/2014/main" id="{D5208663-EBA0-4A4F-976F-C2F8AF2FE859}"/>
                </a:ext>
              </a:extLst>
            </p:cNvPr>
            <p:cNvGrpSpPr/>
            <p:nvPr/>
          </p:nvGrpSpPr>
          <p:grpSpPr>
            <a:xfrm>
              <a:off x="9305752" y="3394836"/>
              <a:ext cx="508870" cy="943237"/>
              <a:chOff x="4851886" y="3154141"/>
              <a:chExt cx="508870" cy="943237"/>
            </a:xfrm>
          </p:grpSpPr>
          <p:sp>
            <p:nvSpPr>
              <p:cNvPr id="89" name="Right Arrow 77">
                <a:extLst>
                  <a:ext uri="{FF2B5EF4-FFF2-40B4-BE49-F238E27FC236}">
                    <a16:creationId xmlns:a16="http://schemas.microsoft.com/office/drawing/2014/main" id="{7F5626DD-5215-433A-BA9B-54CD790EE60C}"/>
                  </a:ext>
                </a:extLst>
              </p:cNvPr>
              <p:cNvSpPr/>
              <p:nvPr/>
            </p:nvSpPr>
            <p:spPr>
              <a:xfrm rot="2796440">
                <a:off x="4810825" y="3242473"/>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ight Arrow 78">
                <a:extLst>
                  <a:ext uri="{FF2B5EF4-FFF2-40B4-BE49-F238E27FC236}">
                    <a16:creationId xmlns:a16="http://schemas.microsoft.com/office/drawing/2014/main" id="{BAB0DEDC-7C08-4ADD-A9BA-47ADD96A698C}"/>
                  </a:ext>
                </a:extLst>
              </p:cNvPr>
              <p:cNvSpPr/>
              <p:nvPr/>
            </p:nvSpPr>
            <p:spPr>
              <a:xfrm>
                <a:off x="4851886" y="3765173"/>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1" name="Right Arrow 100">
              <a:extLst>
                <a:ext uri="{FF2B5EF4-FFF2-40B4-BE49-F238E27FC236}">
                  <a16:creationId xmlns:a16="http://schemas.microsoft.com/office/drawing/2014/main" id="{D1F5B83E-A338-4CF0-8D85-033FD5C6930F}"/>
                </a:ext>
              </a:extLst>
            </p:cNvPr>
            <p:cNvSpPr/>
            <p:nvPr/>
          </p:nvSpPr>
          <p:spPr>
            <a:xfrm>
              <a:off x="8038747" y="2978133"/>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ight Arrow 101">
              <a:extLst>
                <a:ext uri="{FF2B5EF4-FFF2-40B4-BE49-F238E27FC236}">
                  <a16:creationId xmlns:a16="http://schemas.microsoft.com/office/drawing/2014/main" id="{01616FE7-D04C-422E-8985-784FE895C0B0}"/>
                </a:ext>
              </a:extLst>
            </p:cNvPr>
            <p:cNvSpPr/>
            <p:nvPr/>
          </p:nvSpPr>
          <p:spPr>
            <a:xfrm rot="5400000">
              <a:off x="7413106" y="3507806"/>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ight Arrow 102">
              <a:extLst>
                <a:ext uri="{FF2B5EF4-FFF2-40B4-BE49-F238E27FC236}">
                  <a16:creationId xmlns:a16="http://schemas.microsoft.com/office/drawing/2014/main" id="{1C83FB67-9AB2-40CC-A8FF-1BB69723CA6B}"/>
                </a:ext>
              </a:extLst>
            </p:cNvPr>
            <p:cNvSpPr/>
            <p:nvPr/>
          </p:nvSpPr>
          <p:spPr>
            <a:xfrm rot="5400000">
              <a:off x="7421128" y="4622731"/>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ight Arrow 103">
              <a:extLst>
                <a:ext uri="{FF2B5EF4-FFF2-40B4-BE49-F238E27FC236}">
                  <a16:creationId xmlns:a16="http://schemas.microsoft.com/office/drawing/2014/main" id="{5E7B11AA-B258-4FAE-9641-8EC63104EE65}"/>
                </a:ext>
              </a:extLst>
            </p:cNvPr>
            <p:cNvSpPr/>
            <p:nvPr/>
          </p:nvSpPr>
          <p:spPr>
            <a:xfrm rot="5400000">
              <a:off x="7429150" y="5625357"/>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ight Arrow 104">
              <a:extLst>
                <a:ext uri="{FF2B5EF4-FFF2-40B4-BE49-F238E27FC236}">
                  <a16:creationId xmlns:a16="http://schemas.microsoft.com/office/drawing/2014/main" id="{109186B6-CBCD-4CA1-A00B-D6E7A1319FA1}"/>
                </a:ext>
              </a:extLst>
            </p:cNvPr>
            <p:cNvSpPr/>
            <p:nvPr/>
          </p:nvSpPr>
          <p:spPr>
            <a:xfrm>
              <a:off x="9362220" y="2954071"/>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B665AAF1-2545-41EC-BA61-B46B0EC9EF8D}"/>
                </a:ext>
              </a:extLst>
            </p:cNvPr>
            <p:cNvGrpSpPr/>
            <p:nvPr/>
          </p:nvGrpSpPr>
          <p:grpSpPr>
            <a:xfrm>
              <a:off x="9312423" y="2944830"/>
              <a:ext cx="2472337" cy="3569723"/>
              <a:chOff x="4858557" y="2704135"/>
              <a:chExt cx="2472337" cy="3569723"/>
            </a:xfrm>
          </p:grpSpPr>
          <p:grpSp>
            <p:nvGrpSpPr>
              <p:cNvPr id="97" name="Group 96">
                <a:extLst>
                  <a:ext uri="{FF2B5EF4-FFF2-40B4-BE49-F238E27FC236}">
                    <a16:creationId xmlns:a16="http://schemas.microsoft.com/office/drawing/2014/main" id="{70B9AB1C-5219-4C4A-A276-B7C879F2641E}"/>
                  </a:ext>
                </a:extLst>
              </p:cNvPr>
              <p:cNvGrpSpPr/>
              <p:nvPr/>
            </p:nvGrpSpPr>
            <p:grpSpPr>
              <a:xfrm>
                <a:off x="4858557" y="2704135"/>
                <a:ext cx="2472337" cy="3569723"/>
                <a:chOff x="4858557" y="2704135"/>
                <a:chExt cx="2472337" cy="3569723"/>
              </a:xfrm>
            </p:grpSpPr>
            <p:sp>
              <p:nvSpPr>
                <p:cNvPr id="99" name="Right Arrow 89">
                  <a:extLst>
                    <a:ext uri="{FF2B5EF4-FFF2-40B4-BE49-F238E27FC236}">
                      <a16:creationId xmlns:a16="http://schemas.microsoft.com/office/drawing/2014/main" id="{6C856C6A-B1A3-4236-A229-BE04B244B64E}"/>
                    </a:ext>
                  </a:extLst>
                </p:cNvPr>
                <p:cNvSpPr/>
                <p:nvPr/>
              </p:nvSpPr>
              <p:spPr>
                <a:xfrm>
                  <a:off x="6199419" y="4823952"/>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0" name="Group 99">
                  <a:extLst>
                    <a:ext uri="{FF2B5EF4-FFF2-40B4-BE49-F238E27FC236}">
                      <a16:creationId xmlns:a16="http://schemas.microsoft.com/office/drawing/2014/main" id="{73CC31DB-C19D-444D-91B8-813380DD9F3E}"/>
                    </a:ext>
                  </a:extLst>
                </p:cNvPr>
                <p:cNvGrpSpPr/>
                <p:nvPr/>
              </p:nvGrpSpPr>
              <p:grpSpPr>
                <a:xfrm>
                  <a:off x="4858557" y="2704135"/>
                  <a:ext cx="2472337" cy="3569723"/>
                  <a:chOff x="4858557" y="2704135"/>
                  <a:chExt cx="2472337" cy="3569723"/>
                </a:xfrm>
              </p:grpSpPr>
              <p:sp>
                <p:nvSpPr>
                  <p:cNvPr id="101" name="TextBox 100">
                    <a:extLst>
                      <a:ext uri="{FF2B5EF4-FFF2-40B4-BE49-F238E27FC236}">
                        <a16:creationId xmlns:a16="http://schemas.microsoft.com/office/drawing/2014/main" id="{6B3060F8-CE92-4598-B632-AA81704DD3D9}"/>
                      </a:ext>
                    </a:extLst>
                  </p:cNvPr>
                  <p:cNvSpPr txBox="1"/>
                  <p:nvPr/>
                </p:nvSpPr>
                <p:spPr>
                  <a:xfrm>
                    <a:off x="6941044" y="2704135"/>
                    <a:ext cx="389850" cy="369332"/>
                  </a:xfrm>
                  <a:prstGeom prst="rect">
                    <a:avLst/>
                  </a:prstGeom>
                  <a:noFill/>
                </p:spPr>
                <p:txBody>
                  <a:bodyPr wrap="none" rtlCol="0">
                    <a:spAutoFit/>
                  </a:bodyPr>
                  <a:lstStyle/>
                  <a:p>
                    <a:r>
                      <a:rPr lang="en-US" b="1" dirty="0">
                        <a:latin typeface="Arial" charset="0"/>
                        <a:ea typeface="Arial" charset="0"/>
                        <a:cs typeface="Arial" charset="0"/>
                      </a:rPr>
                      <a:t>-3</a:t>
                    </a:r>
                  </a:p>
                </p:txBody>
              </p:sp>
              <p:sp>
                <p:nvSpPr>
                  <p:cNvPr id="102" name="TextBox 101">
                    <a:extLst>
                      <a:ext uri="{FF2B5EF4-FFF2-40B4-BE49-F238E27FC236}">
                        <a16:creationId xmlns:a16="http://schemas.microsoft.com/office/drawing/2014/main" id="{1B5BBE8B-F21F-4670-92B4-BF365D530BE6}"/>
                      </a:ext>
                    </a:extLst>
                  </p:cNvPr>
                  <p:cNvSpPr txBox="1"/>
                  <p:nvPr/>
                </p:nvSpPr>
                <p:spPr>
                  <a:xfrm>
                    <a:off x="5578683" y="4821687"/>
                    <a:ext cx="389850" cy="369332"/>
                  </a:xfrm>
                  <a:prstGeom prst="rect">
                    <a:avLst/>
                  </a:prstGeom>
                  <a:noFill/>
                </p:spPr>
                <p:txBody>
                  <a:bodyPr wrap="none" rtlCol="0">
                    <a:spAutoFit/>
                  </a:bodyPr>
                  <a:lstStyle/>
                  <a:p>
                    <a:r>
                      <a:rPr lang="en-US" b="1" dirty="0">
                        <a:latin typeface="Arial" charset="0"/>
                        <a:ea typeface="Arial" charset="0"/>
                        <a:cs typeface="Arial" charset="0"/>
                      </a:rPr>
                      <a:t>-1</a:t>
                    </a:r>
                  </a:p>
                </p:txBody>
              </p:sp>
              <p:sp>
                <p:nvSpPr>
                  <p:cNvPr id="103" name="TextBox 102">
                    <a:extLst>
                      <a:ext uri="{FF2B5EF4-FFF2-40B4-BE49-F238E27FC236}">
                        <a16:creationId xmlns:a16="http://schemas.microsoft.com/office/drawing/2014/main" id="{EB361402-D3BF-4541-9293-F7B4FE08C270}"/>
                      </a:ext>
                    </a:extLst>
                  </p:cNvPr>
                  <p:cNvSpPr txBox="1"/>
                  <p:nvPr/>
                </p:nvSpPr>
                <p:spPr>
                  <a:xfrm>
                    <a:off x="6926214" y="3762911"/>
                    <a:ext cx="389850" cy="369332"/>
                  </a:xfrm>
                  <a:prstGeom prst="rect">
                    <a:avLst/>
                  </a:prstGeom>
                  <a:noFill/>
                </p:spPr>
                <p:txBody>
                  <a:bodyPr wrap="none" rtlCol="0">
                    <a:spAutoFit/>
                  </a:bodyPr>
                  <a:lstStyle/>
                  <a:p>
                    <a:r>
                      <a:rPr lang="en-US" b="1" dirty="0">
                        <a:latin typeface="Arial" charset="0"/>
                        <a:ea typeface="Arial" charset="0"/>
                        <a:cs typeface="Arial" charset="0"/>
                      </a:rPr>
                      <a:t>-3</a:t>
                    </a:r>
                  </a:p>
                </p:txBody>
              </p:sp>
              <p:sp>
                <p:nvSpPr>
                  <p:cNvPr id="104" name="Right Arrow 83">
                    <a:extLst>
                      <a:ext uri="{FF2B5EF4-FFF2-40B4-BE49-F238E27FC236}">
                        <a16:creationId xmlns:a16="http://schemas.microsoft.com/office/drawing/2014/main" id="{763477D6-AD9D-4100-94F9-C04CB62A51C8}"/>
                      </a:ext>
                    </a:extLst>
                  </p:cNvPr>
                  <p:cNvSpPr/>
                  <p:nvPr/>
                </p:nvSpPr>
                <p:spPr>
                  <a:xfrm rot="2796440">
                    <a:off x="6166378" y="3234452"/>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ight Arrow 84">
                    <a:extLst>
                      <a:ext uri="{FF2B5EF4-FFF2-40B4-BE49-F238E27FC236}">
                        <a16:creationId xmlns:a16="http://schemas.microsoft.com/office/drawing/2014/main" id="{9688F373-1729-4CCC-AFCC-F934670173BE}"/>
                      </a:ext>
                    </a:extLst>
                  </p:cNvPr>
                  <p:cNvSpPr/>
                  <p:nvPr/>
                </p:nvSpPr>
                <p:spPr>
                  <a:xfrm>
                    <a:off x="6207439" y="3757152"/>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29C639A6-1D0D-4803-BADA-CDA8E8ECFF13}"/>
                      </a:ext>
                    </a:extLst>
                  </p:cNvPr>
                  <p:cNvSpPr txBox="1"/>
                  <p:nvPr/>
                </p:nvSpPr>
                <p:spPr>
                  <a:xfrm>
                    <a:off x="5634831" y="5904526"/>
                    <a:ext cx="312906" cy="369332"/>
                  </a:xfrm>
                  <a:prstGeom prst="rect">
                    <a:avLst/>
                  </a:prstGeom>
                  <a:noFill/>
                </p:spPr>
                <p:txBody>
                  <a:bodyPr wrap="none" rtlCol="0">
                    <a:spAutoFit/>
                  </a:bodyPr>
                  <a:lstStyle/>
                  <a:p>
                    <a:r>
                      <a:rPr lang="en-US" b="1" dirty="0">
                        <a:latin typeface="Arial" charset="0"/>
                        <a:ea typeface="Arial" charset="0"/>
                        <a:cs typeface="Arial" charset="0"/>
                      </a:rPr>
                      <a:t>1</a:t>
                    </a:r>
                  </a:p>
                </p:txBody>
              </p:sp>
              <p:sp>
                <p:nvSpPr>
                  <p:cNvPr id="107" name="Right Arrow 86">
                    <a:extLst>
                      <a:ext uri="{FF2B5EF4-FFF2-40B4-BE49-F238E27FC236}">
                        <a16:creationId xmlns:a16="http://schemas.microsoft.com/office/drawing/2014/main" id="{0EDBF191-E4F8-44C9-8597-78405423FFC1}"/>
                      </a:ext>
                    </a:extLst>
                  </p:cNvPr>
                  <p:cNvSpPr/>
                  <p:nvPr/>
                </p:nvSpPr>
                <p:spPr>
                  <a:xfrm rot="2796440">
                    <a:off x="4866973" y="5319914"/>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a:extLst>
                      <a:ext uri="{FF2B5EF4-FFF2-40B4-BE49-F238E27FC236}">
                        <a16:creationId xmlns:a16="http://schemas.microsoft.com/office/drawing/2014/main" id="{CC158ED7-8FA4-4B14-A4B9-F9B0B8A3452B}"/>
                      </a:ext>
                    </a:extLst>
                  </p:cNvPr>
                  <p:cNvSpPr txBox="1"/>
                  <p:nvPr/>
                </p:nvSpPr>
                <p:spPr>
                  <a:xfrm>
                    <a:off x="6934236" y="4829709"/>
                    <a:ext cx="389850" cy="369332"/>
                  </a:xfrm>
                  <a:prstGeom prst="rect">
                    <a:avLst/>
                  </a:prstGeom>
                  <a:noFill/>
                </p:spPr>
                <p:txBody>
                  <a:bodyPr wrap="none" rtlCol="0">
                    <a:spAutoFit/>
                  </a:bodyPr>
                  <a:lstStyle/>
                  <a:p>
                    <a:r>
                      <a:rPr lang="en-US" b="1" dirty="0">
                        <a:latin typeface="Arial" charset="0"/>
                        <a:ea typeface="Arial" charset="0"/>
                        <a:cs typeface="Arial" charset="0"/>
                      </a:rPr>
                      <a:t>-3</a:t>
                    </a:r>
                  </a:p>
                </p:txBody>
              </p:sp>
              <p:sp>
                <p:nvSpPr>
                  <p:cNvPr id="109" name="Right Arrow 88">
                    <a:extLst>
                      <a:ext uri="{FF2B5EF4-FFF2-40B4-BE49-F238E27FC236}">
                        <a16:creationId xmlns:a16="http://schemas.microsoft.com/office/drawing/2014/main" id="{5178B804-F671-4A02-83CA-215A853C3439}"/>
                      </a:ext>
                    </a:extLst>
                  </p:cNvPr>
                  <p:cNvSpPr/>
                  <p:nvPr/>
                </p:nvSpPr>
                <p:spPr>
                  <a:xfrm rot="2796440">
                    <a:off x="6158358" y="4301252"/>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a:extLst>
                      <a:ext uri="{FF2B5EF4-FFF2-40B4-BE49-F238E27FC236}">
                        <a16:creationId xmlns:a16="http://schemas.microsoft.com/office/drawing/2014/main" id="{74E13384-7E87-4AB2-8C49-1307564EA81E}"/>
                      </a:ext>
                    </a:extLst>
                  </p:cNvPr>
                  <p:cNvSpPr txBox="1"/>
                  <p:nvPr/>
                </p:nvSpPr>
                <p:spPr>
                  <a:xfrm>
                    <a:off x="6974342" y="5896503"/>
                    <a:ext cx="312906" cy="369332"/>
                  </a:xfrm>
                  <a:prstGeom prst="rect">
                    <a:avLst/>
                  </a:prstGeom>
                  <a:noFill/>
                </p:spPr>
                <p:txBody>
                  <a:bodyPr wrap="none" rtlCol="0">
                    <a:spAutoFit/>
                  </a:bodyPr>
                  <a:lstStyle/>
                  <a:p>
                    <a:r>
                      <a:rPr lang="en-US" b="1" dirty="0">
                        <a:latin typeface="Arial" charset="0"/>
                        <a:ea typeface="Arial" charset="0"/>
                        <a:cs typeface="Arial" charset="0"/>
                      </a:rPr>
                      <a:t>0</a:t>
                    </a:r>
                  </a:p>
                </p:txBody>
              </p:sp>
              <p:sp>
                <p:nvSpPr>
                  <p:cNvPr id="111" name="Right Arrow 91">
                    <a:extLst>
                      <a:ext uri="{FF2B5EF4-FFF2-40B4-BE49-F238E27FC236}">
                        <a16:creationId xmlns:a16="http://schemas.microsoft.com/office/drawing/2014/main" id="{DC947722-B10F-4D9B-8F29-D4787C8402C2}"/>
                      </a:ext>
                    </a:extLst>
                  </p:cNvPr>
                  <p:cNvSpPr/>
                  <p:nvPr/>
                </p:nvSpPr>
                <p:spPr>
                  <a:xfrm>
                    <a:off x="6207441" y="5906793"/>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ight Arrow 96">
                    <a:extLst>
                      <a:ext uri="{FF2B5EF4-FFF2-40B4-BE49-F238E27FC236}">
                        <a16:creationId xmlns:a16="http://schemas.microsoft.com/office/drawing/2014/main" id="{E4EDC88A-F3CC-44CD-8840-8F869F3236E9}"/>
                      </a:ext>
                    </a:extLst>
                  </p:cNvPr>
                  <p:cNvSpPr/>
                  <p:nvPr/>
                </p:nvSpPr>
                <p:spPr>
                  <a:xfrm rot="2796440">
                    <a:off x="6206488" y="5360019"/>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ight Arrow 98">
                    <a:extLst>
                      <a:ext uri="{FF2B5EF4-FFF2-40B4-BE49-F238E27FC236}">
                        <a16:creationId xmlns:a16="http://schemas.microsoft.com/office/drawing/2014/main" id="{FCBE0693-2399-43C7-AA17-2B4EF9DA5F66}"/>
                      </a:ext>
                    </a:extLst>
                  </p:cNvPr>
                  <p:cNvSpPr/>
                  <p:nvPr/>
                </p:nvSpPr>
                <p:spPr>
                  <a:xfrm>
                    <a:off x="4858557" y="4829709"/>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8" name="Right Arrow 108">
                <a:extLst>
                  <a:ext uri="{FF2B5EF4-FFF2-40B4-BE49-F238E27FC236}">
                    <a16:creationId xmlns:a16="http://schemas.microsoft.com/office/drawing/2014/main" id="{85B83957-3F68-4CF4-A7FC-49C65301891D}"/>
                  </a:ext>
                </a:extLst>
              </p:cNvPr>
              <p:cNvSpPr/>
              <p:nvPr/>
            </p:nvSpPr>
            <p:spPr>
              <a:xfrm>
                <a:off x="6227818" y="2745463"/>
                <a:ext cx="508870" cy="33220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15" name="Content Placeholder 114">
            <a:extLst>
              <a:ext uri="{FF2B5EF4-FFF2-40B4-BE49-F238E27FC236}">
                <a16:creationId xmlns:a16="http://schemas.microsoft.com/office/drawing/2014/main" id="{1135B168-77A2-4F17-B172-32021E0ADA7A}"/>
              </a:ext>
            </a:extLst>
          </p:cNvPr>
          <p:cNvSpPr>
            <a:spLocks noGrp="1"/>
          </p:cNvSpPr>
          <p:nvPr>
            <p:ph idx="1"/>
          </p:nvPr>
        </p:nvSpPr>
        <p:spPr>
          <a:xfrm>
            <a:off x="609600" y="1600203"/>
            <a:ext cx="5845043" cy="4525963"/>
          </a:xfrm>
        </p:spPr>
        <p:txBody>
          <a:bodyPr>
            <a:normAutofit lnSpcReduction="10000"/>
          </a:bodyPr>
          <a:lstStyle/>
          <a:p>
            <a:r>
              <a:rPr lang="en-US" dirty="0"/>
              <a:t>Last session, we described how to align 2 sequences together using dynamic programming.</a:t>
            </a:r>
          </a:p>
          <a:p>
            <a:r>
              <a:rPr lang="en-US" dirty="0"/>
              <a:t>However, what if you have </a:t>
            </a:r>
            <a:r>
              <a:rPr lang="en-US" i="1" dirty="0"/>
              <a:t>multiple</a:t>
            </a:r>
            <a:r>
              <a:rPr lang="en-US" dirty="0"/>
              <a:t> sequences that you would like to align?</a:t>
            </a:r>
          </a:p>
          <a:p>
            <a:pPr lvl="1"/>
            <a:r>
              <a:rPr lang="en-US" dirty="0"/>
              <a:t>For example, to create the alignments we used previously to construct PWMs and Profile HMMs?</a:t>
            </a:r>
          </a:p>
        </p:txBody>
      </p:sp>
      <p:sp>
        <p:nvSpPr>
          <p:cNvPr id="114" name="Title 113">
            <a:extLst>
              <a:ext uri="{FF2B5EF4-FFF2-40B4-BE49-F238E27FC236}">
                <a16:creationId xmlns:a16="http://schemas.microsoft.com/office/drawing/2014/main" id="{EBECD905-E9C7-4434-A120-9DFACC83777C}"/>
              </a:ext>
            </a:extLst>
          </p:cNvPr>
          <p:cNvSpPr>
            <a:spLocks noGrp="1"/>
          </p:cNvSpPr>
          <p:nvPr>
            <p:ph type="title"/>
          </p:nvPr>
        </p:nvSpPr>
        <p:spPr/>
        <p:txBody>
          <a:bodyPr/>
          <a:lstStyle/>
          <a:p>
            <a:r>
              <a:rPr lang="en-US" dirty="0"/>
              <a:t>Pairwise Alignment</a:t>
            </a:r>
          </a:p>
        </p:txBody>
      </p:sp>
    </p:spTree>
    <p:extLst>
      <p:ext uri="{BB962C8B-B14F-4D97-AF65-F5344CB8AC3E}">
        <p14:creationId xmlns:p14="http://schemas.microsoft.com/office/powerpoint/2010/main" val="150083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0C56A4-FDD6-41B5-B427-369495E6366F}"/>
              </a:ext>
            </a:extLst>
          </p:cNvPr>
          <p:cNvSpPr>
            <a:spLocks noGrp="1"/>
          </p:cNvSpPr>
          <p:nvPr>
            <p:ph idx="1"/>
          </p:nvPr>
        </p:nvSpPr>
        <p:spPr/>
        <p:txBody>
          <a:bodyPr/>
          <a:lstStyle/>
          <a:p>
            <a:r>
              <a:rPr lang="en-US" b="1" dirty="0"/>
              <a:t>Progressive Alignment: </a:t>
            </a:r>
            <a:r>
              <a:rPr lang="en-US" dirty="0"/>
              <a:t>Uses a tree-based strategy where similar sequences are aligned initially, and then additional sequences are aligned to those alignments</a:t>
            </a:r>
          </a:p>
          <a:p>
            <a:r>
              <a:rPr lang="en-US" b="1" dirty="0"/>
              <a:t>Iterative Alignment: </a:t>
            </a:r>
            <a:r>
              <a:rPr lang="en-US" dirty="0"/>
              <a:t>Similar to progressive, however further realigns initial sequences to current full MSA</a:t>
            </a:r>
          </a:p>
          <a:p>
            <a:pPr lvl="1"/>
            <a:r>
              <a:rPr lang="en-US" dirty="0"/>
              <a:t>Reduces dependence on initial alignments</a:t>
            </a:r>
          </a:p>
          <a:p>
            <a:r>
              <a:rPr lang="en-US" b="1" dirty="0"/>
              <a:t>Hidden Markov Models: </a:t>
            </a:r>
            <a:r>
              <a:rPr lang="en-US" dirty="0"/>
              <a:t>Can leverage profile HMMs to train and iteratively align sequences</a:t>
            </a:r>
            <a:endParaRPr lang="en-US" b="1" dirty="0"/>
          </a:p>
        </p:txBody>
      </p:sp>
      <p:sp>
        <p:nvSpPr>
          <p:cNvPr id="3" name="Title 2">
            <a:extLst>
              <a:ext uri="{FF2B5EF4-FFF2-40B4-BE49-F238E27FC236}">
                <a16:creationId xmlns:a16="http://schemas.microsoft.com/office/drawing/2014/main" id="{2937FAB4-36D0-4455-9F28-689FA3924D81}"/>
              </a:ext>
            </a:extLst>
          </p:cNvPr>
          <p:cNvSpPr>
            <a:spLocks noGrp="1"/>
          </p:cNvSpPr>
          <p:nvPr>
            <p:ph type="title"/>
          </p:nvPr>
        </p:nvSpPr>
        <p:spPr/>
        <p:txBody>
          <a:bodyPr/>
          <a:lstStyle/>
          <a:p>
            <a:r>
              <a:rPr lang="en-US" dirty="0"/>
              <a:t>Strategies for Multiple Sequence Alignment (MSA)</a:t>
            </a:r>
          </a:p>
        </p:txBody>
      </p:sp>
    </p:spTree>
    <p:extLst>
      <p:ext uri="{BB962C8B-B14F-4D97-AF65-F5344CB8AC3E}">
        <p14:creationId xmlns:p14="http://schemas.microsoft.com/office/powerpoint/2010/main" val="2521947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0C56A4-FDD6-41B5-B427-369495E6366F}"/>
              </a:ext>
            </a:extLst>
          </p:cNvPr>
          <p:cNvSpPr>
            <a:spLocks noGrp="1"/>
          </p:cNvSpPr>
          <p:nvPr>
            <p:ph idx="1"/>
          </p:nvPr>
        </p:nvSpPr>
        <p:spPr/>
        <p:txBody>
          <a:bodyPr/>
          <a:lstStyle/>
          <a:p>
            <a:r>
              <a:rPr lang="en-US" b="1" dirty="0"/>
              <a:t>Progressive Alignment: </a:t>
            </a:r>
            <a:r>
              <a:rPr lang="en-US" dirty="0"/>
              <a:t>Creates initial alignments, and then additional sequences are aligned to those alignments</a:t>
            </a:r>
          </a:p>
          <a:p>
            <a:r>
              <a:rPr lang="en-US" b="1" dirty="0"/>
              <a:t>Iterative Alignment: </a:t>
            </a:r>
            <a:r>
              <a:rPr lang="en-US" dirty="0"/>
              <a:t>Similar to progressive, however further realigns initial sequences to current full MSA</a:t>
            </a:r>
          </a:p>
          <a:p>
            <a:pPr lvl="1"/>
            <a:r>
              <a:rPr lang="en-US" dirty="0"/>
              <a:t>Reduces dependence on initial alignments</a:t>
            </a:r>
          </a:p>
          <a:p>
            <a:r>
              <a:rPr lang="en-US" b="1" dirty="0"/>
              <a:t>Hidden Markov Models: </a:t>
            </a:r>
            <a:r>
              <a:rPr lang="en-US" dirty="0"/>
              <a:t>Can leverage profile HMMs to train and iteratively align sequences</a:t>
            </a:r>
            <a:endParaRPr lang="en-US" b="1" dirty="0"/>
          </a:p>
        </p:txBody>
      </p:sp>
      <p:sp>
        <p:nvSpPr>
          <p:cNvPr id="3" name="Title 2">
            <a:extLst>
              <a:ext uri="{FF2B5EF4-FFF2-40B4-BE49-F238E27FC236}">
                <a16:creationId xmlns:a16="http://schemas.microsoft.com/office/drawing/2014/main" id="{2937FAB4-36D0-4455-9F28-689FA3924D81}"/>
              </a:ext>
            </a:extLst>
          </p:cNvPr>
          <p:cNvSpPr>
            <a:spLocks noGrp="1"/>
          </p:cNvSpPr>
          <p:nvPr>
            <p:ph type="title"/>
          </p:nvPr>
        </p:nvSpPr>
        <p:spPr/>
        <p:txBody>
          <a:bodyPr/>
          <a:lstStyle/>
          <a:p>
            <a:r>
              <a:rPr lang="en-US" dirty="0"/>
              <a:t>Strategies for Multiple Sequence Alignment (MSA)</a:t>
            </a:r>
          </a:p>
        </p:txBody>
      </p:sp>
      <p:sp>
        <p:nvSpPr>
          <p:cNvPr id="4" name="Rectangle 3">
            <a:extLst>
              <a:ext uri="{FF2B5EF4-FFF2-40B4-BE49-F238E27FC236}">
                <a16:creationId xmlns:a16="http://schemas.microsoft.com/office/drawing/2014/main" id="{44AF06E5-EA83-4C4F-8C6E-4B71A3616253}"/>
              </a:ext>
            </a:extLst>
          </p:cNvPr>
          <p:cNvSpPr/>
          <p:nvPr/>
        </p:nvSpPr>
        <p:spPr>
          <a:xfrm>
            <a:off x="609600" y="1600204"/>
            <a:ext cx="105156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9173C9E-4E9D-4FAB-A34F-66A806C13D20}"/>
              </a:ext>
            </a:extLst>
          </p:cNvPr>
          <p:cNvSpPr txBox="1"/>
          <p:nvPr/>
        </p:nvSpPr>
        <p:spPr>
          <a:xfrm>
            <a:off x="6408772" y="1186934"/>
            <a:ext cx="4729115" cy="369332"/>
          </a:xfrm>
          <a:prstGeom prst="rect">
            <a:avLst/>
          </a:prstGeom>
          <a:noFill/>
        </p:spPr>
        <p:txBody>
          <a:bodyPr wrap="none" rtlCol="0">
            <a:spAutoFit/>
          </a:bodyPr>
          <a:lstStyle/>
          <a:p>
            <a:r>
              <a:rPr lang="en-US" b="1" dirty="0">
                <a:solidFill>
                  <a:srgbClr val="FF0000"/>
                </a:solidFill>
              </a:rPr>
              <a:t>Today, we will focus on Progressive Alignments!</a:t>
            </a:r>
          </a:p>
        </p:txBody>
      </p:sp>
    </p:spTree>
    <p:extLst>
      <p:ext uri="{BB962C8B-B14F-4D97-AF65-F5344CB8AC3E}">
        <p14:creationId xmlns:p14="http://schemas.microsoft.com/office/powerpoint/2010/main" val="301011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ACACFF-1A94-46D6-8419-834783B49425}"/>
              </a:ext>
            </a:extLst>
          </p:cNvPr>
          <p:cNvSpPr>
            <a:spLocks noGrp="1"/>
          </p:cNvSpPr>
          <p:nvPr>
            <p:ph idx="1"/>
          </p:nvPr>
        </p:nvSpPr>
        <p:spPr/>
        <p:txBody>
          <a:bodyPr/>
          <a:lstStyle/>
          <a:p>
            <a:r>
              <a:rPr lang="en-US" dirty="0"/>
              <a:t>Progressive alignments are done </a:t>
            </a:r>
            <a:r>
              <a:rPr lang="en-US" i="1" dirty="0"/>
              <a:t>progressively</a:t>
            </a:r>
            <a:r>
              <a:rPr lang="en-US" dirty="0"/>
              <a:t> by aligning sequences (and alignments) to each other sequentially</a:t>
            </a:r>
          </a:p>
          <a:p>
            <a:r>
              <a:rPr lang="en-US" dirty="0"/>
              <a:t>As such, the </a:t>
            </a:r>
            <a:r>
              <a:rPr lang="en-US" i="1" dirty="0"/>
              <a:t>order</a:t>
            </a:r>
            <a:r>
              <a:rPr lang="en-US" dirty="0"/>
              <a:t> of the sequences is important</a:t>
            </a:r>
          </a:p>
          <a:p>
            <a:pPr lvl="1"/>
            <a:r>
              <a:rPr lang="en-US" dirty="0"/>
              <a:t>Later in the course we will discuss the use of </a:t>
            </a:r>
            <a:r>
              <a:rPr lang="en-US" i="1" dirty="0"/>
              <a:t>similarity </a:t>
            </a:r>
            <a:r>
              <a:rPr lang="en-US" dirty="0"/>
              <a:t>and </a:t>
            </a:r>
            <a:r>
              <a:rPr lang="en-US" i="1" dirty="0"/>
              <a:t>trees</a:t>
            </a:r>
            <a:r>
              <a:rPr lang="en-US" dirty="0"/>
              <a:t> to reduce/remove this dependency</a:t>
            </a:r>
          </a:p>
          <a:p>
            <a:pPr marL="57150" indent="0">
              <a:buNone/>
            </a:pPr>
            <a:endParaRPr lang="en-US" dirty="0"/>
          </a:p>
          <a:p>
            <a:endParaRPr lang="en-US" dirty="0"/>
          </a:p>
        </p:txBody>
      </p:sp>
      <p:sp>
        <p:nvSpPr>
          <p:cNvPr id="3" name="Title 2">
            <a:extLst>
              <a:ext uri="{FF2B5EF4-FFF2-40B4-BE49-F238E27FC236}">
                <a16:creationId xmlns:a16="http://schemas.microsoft.com/office/drawing/2014/main" id="{1541EF2E-6CF0-4265-947D-C379769B48A4}"/>
              </a:ext>
            </a:extLst>
          </p:cNvPr>
          <p:cNvSpPr>
            <a:spLocks noGrp="1"/>
          </p:cNvSpPr>
          <p:nvPr>
            <p:ph type="title"/>
          </p:nvPr>
        </p:nvSpPr>
        <p:spPr/>
        <p:txBody>
          <a:bodyPr/>
          <a:lstStyle/>
          <a:p>
            <a:r>
              <a:rPr lang="en-US" dirty="0"/>
              <a:t>Progressive Alignments</a:t>
            </a:r>
          </a:p>
        </p:txBody>
      </p:sp>
    </p:spTree>
    <p:extLst>
      <p:ext uri="{BB962C8B-B14F-4D97-AF65-F5344CB8AC3E}">
        <p14:creationId xmlns:p14="http://schemas.microsoft.com/office/powerpoint/2010/main" val="399100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263A7A-F5E6-47E5-9259-D712B8666C89}"/>
              </a:ext>
            </a:extLst>
          </p:cNvPr>
          <p:cNvSpPr>
            <a:spLocks noGrp="1"/>
          </p:cNvSpPr>
          <p:nvPr>
            <p:ph idx="1"/>
          </p:nvPr>
        </p:nvSpPr>
        <p:spPr>
          <a:xfrm>
            <a:off x="609600" y="1600203"/>
            <a:ext cx="5334000" cy="4525963"/>
          </a:xfrm>
        </p:spPr>
        <p:txBody>
          <a:bodyPr/>
          <a:lstStyle/>
          <a:p>
            <a:pPr marL="914400" lvl="1" indent="-514350">
              <a:buFont typeface="+mj-lt"/>
              <a:buAutoNum type="arabicPeriod"/>
            </a:pPr>
            <a:r>
              <a:rPr lang="en-US" dirty="0"/>
              <a:t>Align first 2 sequences using standard pairwise alignment (e.g. Smith-Waterman) </a:t>
            </a:r>
          </a:p>
        </p:txBody>
      </p:sp>
      <p:sp>
        <p:nvSpPr>
          <p:cNvPr id="3" name="Title 2">
            <a:extLst>
              <a:ext uri="{FF2B5EF4-FFF2-40B4-BE49-F238E27FC236}">
                <a16:creationId xmlns:a16="http://schemas.microsoft.com/office/drawing/2014/main" id="{67D60D24-7823-4E95-91BD-48780B1D3855}"/>
              </a:ext>
            </a:extLst>
          </p:cNvPr>
          <p:cNvSpPr>
            <a:spLocks noGrp="1"/>
          </p:cNvSpPr>
          <p:nvPr>
            <p:ph type="title"/>
          </p:nvPr>
        </p:nvSpPr>
        <p:spPr/>
        <p:txBody>
          <a:bodyPr/>
          <a:lstStyle/>
          <a:p>
            <a:r>
              <a:rPr lang="en-US" dirty="0"/>
              <a:t>Progressive Alignments</a:t>
            </a:r>
          </a:p>
        </p:txBody>
      </p:sp>
      <p:sp>
        <p:nvSpPr>
          <p:cNvPr id="5" name="TextBox 4">
            <a:extLst>
              <a:ext uri="{FF2B5EF4-FFF2-40B4-BE49-F238E27FC236}">
                <a16:creationId xmlns:a16="http://schemas.microsoft.com/office/drawing/2014/main" id="{41487D3B-6C3B-4EE0-B2DD-1957733FBFD8}"/>
              </a:ext>
            </a:extLst>
          </p:cNvPr>
          <p:cNvSpPr txBox="1"/>
          <p:nvPr/>
        </p:nvSpPr>
        <p:spPr>
          <a:xfrm>
            <a:off x="7162800" y="1600203"/>
            <a:ext cx="1600200"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TACTTAG</a:t>
            </a:r>
          </a:p>
          <a:p>
            <a:r>
              <a:rPr lang="en-US" dirty="0">
                <a:latin typeface="Courier New" panose="02070309020205020404" pitchFamily="49" charset="0"/>
                <a:cs typeface="Courier New" panose="02070309020205020404" pitchFamily="49" charset="0"/>
              </a:rPr>
              <a:t>CTATTTAA</a:t>
            </a:r>
          </a:p>
          <a:p>
            <a:r>
              <a:rPr lang="en-US" dirty="0">
                <a:latin typeface="Courier New" panose="02070309020205020404" pitchFamily="49" charset="0"/>
                <a:cs typeface="Courier New" panose="02070309020205020404" pitchFamily="49" charset="0"/>
              </a:rPr>
              <a:t>TTATTAAG </a:t>
            </a:r>
          </a:p>
          <a:p>
            <a:r>
              <a:rPr lang="en-US" dirty="0">
                <a:latin typeface="Courier New" panose="02070309020205020404" pitchFamily="49" charset="0"/>
                <a:cs typeface="Courier New" panose="02070309020205020404" pitchFamily="49" charset="0"/>
              </a:rPr>
              <a:t>TTATTTAG</a:t>
            </a:r>
          </a:p>
          <a:p>
            <a:r>
              <a:rPr lang="en-US" dirty="0">
                <a:latin typeface="Courier New" panose="02070309020205020404" pitchFamily="49" charset="0"/>
                <a:cs typeface="Courier New" panose="02070309020205020404" pitchFamily="49" charset="0"/>
              </a:rPr>
              <a:t>TTACTTAA</a:t>
            </a:r>
          </a:p>
        </p:txBody>
      </p:sp>
    </p:spTree>
    <p:extLst>
      <p:ext uri="{BB962C8B-B14F-4D97-AF65-F5344CB8AC3E}">
        <p14:creationId xmlns:p14="http://schemas.microsoft.com/office/powerpoint/2010/main" val="1066968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263A7A-F5E6-47E5-9259-D712B8666C89}"/>
              </a:ext>
            </a:extLst>
          </p:cNvPr>
          <p:cNvSpPr>
            <a:spLocks noGrp="1"/>
          </p:cNvSpPr>
          <p:nvPr>
            <p:ph idx="1"/>
          </p:nvPr>
        </p:nvSpPr>
        <p:spPr>
          <a:xfrm>
            <a:off x="609600" y="1600203"/>
            <a:ext cx="5334000" cy="4525963"/>
          </a:xfrm>
        </p:spPr>
        <p:txBody>
          <a:bodyPr/>
          <a:lstStyle/>
          <a:p>
            <a:pPr marL="914400" lvl="1" indent="-514350">
              <a:buFont typeface="+mj-lt"/>
              <a:buAutoNum type="arabicPeriod"/>
            </a:pPr>
            <a:r>
              <a:rPr lang="en-US" dirty="0"/>
              <a:t>Align first 2 sequences using standard pairwise alignment (e.g. Smith-Waterman) </a:t>
            </a:r>
          </a:p>
        </p:txBody>
      </p:sp>
      <p:sp>
        <p:nvSpPr>
          <p:cNvPr id="3" name="Title 2">
            <a:extLst>
              <a:ext uri="{FF2B5EF4-FFF2-40B4-BE49-F238E27FC236}">
                <a16:creationId xmlns:a16="http://schemas.microsoft.com/office/drawing/2014/main" id="{67D60D24-7823-4E95-91BD-48780B1D3855}"/>
              </a:ext>
            </a:extLst>
          </p:cNvPr>
          <p:cNvSpPr>
            <a:spLocks noGrp="1"/>
          </p:cNvSpPr>
          <p:nvPr>
            <p:ph type="title"/>
          </p:nvPr>
        </p:nvSpPr>
        <p:spPr/>
        <p:txBody>
          <a:bodyPr/>
          <a:lstStyle/>
          <a:p>
            <a:r>
              <a:rPr lang="en-US" dirty="0"/>
              <a:t>Progressive Alignments</a:t>
            </a:r>
          </a:p>
        </p:txBody>
      </p:sp>
      <p:sp>
        <p:nvSpPr>
          <p:cNvPr id="5" name="TextBox 4">
            <a:extLst>
              <a:ext uri="{FF2B5EF4-FFF2-40B4-BE49-F238E27FC236}">
                <a16:creationId xmlns:a16="http://schemas.microsoft.com/office/drawing/2014/main" id="{41487D3B-6C3B-4EE0-B2DD-1957733FBFD8}"/>
              </a:ext>
            </a:extLst>
          </p:cNvPr>
          <p:cNvSpPr txBox="1"/>
          <p:nvPr/>
        </p:nvSpPr>
        <p:spPr>
          <a:xfrm>
            <a:off x="7162800" y="1600203"/>
            <a:ext cx="1600200" cy="1477328"/>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TACTTAG</a:t>
            </a:r>
          </a:p>
          <a:p>
            <a:r>
              <a:rPr lang="en-US" b="1" dirty="0">
                <a:latin typeface="Courier New" panose="02070309020205020404" pitchFamily="49" charset="0"/>
                <a:cs typeface="Courier New" panose="02070309020205020404" pitchFamily="49" charset="0"/>
              </a:rPr>
              <a:t>CTATTTAA</a:t>
            </a:r>
          </a:p>
          <a:p>
            <a:r>
              <a:rPr lang="en-US" dirty="0">
                <a:latin typeface="Courier New" panose="02070309020205020404" pitchFamily="49" charset="0"/>
                <a:cs typeface="Courier New" panose="02070309020205020404" pitchFamily="49" charset="0"/>
              </a:rPr>
              <a:t>TTATTAAG </a:t>
            </a:r>
          </a:p>
          <a:p>
            <a:r>
              <a:rPr lang="en-US" dirty="0">
                <a:latin typeface="Courier New" panose="02070309020205020404" pitchFamily="49" charset="0"/>
                <a:cs typeface="Courier New" panose="02070309020205020404" pitchFamily="49" charset="0"/>
              </a:rPr>
              <a:t>TTATTTAG</a:t>
            </a:r>
          </a:p>
          <a:p>
            <a:r>
              <a:rPr lang="en-US" dirty="0">
                <a:latin typeface="Courier New" panose="02070309020205020404" pitchFamily="49" charset="0"/>
                <a:cs typeface="Courier New" panose="02070309020205020404" pitchFamily="49" charset="0"/>
              </a:rPr>
              <a:t>TTACTTAA</a:t>
            </a:r>
          </a:p>
        </p:txBody>
      </p:sp>
      <p:sp>
        <p:nvSpPr>
          <p:cNvPr id="8" name="TextBox 7">
            <a:extLst>
              <a:ext uri="{FF2B5EF4-FFF2-40B4-BE49-F238E27FC236}">
                <a16:creationId xmlns:a16="http://schemas.microsoft.com/office/drawing/2014/main" id="{E37217AF-5419-4700-B16E-AB44AC11F8E2}"/>
              </a:ext>
            </a:extLst>
          </p:cNvPr>
          <p:cNvSpPr txBox="1"/>
          <p:nvPr/>
        </p:nvSpPr>
        <p:spPr>
          <a:xfrm>
            <a:off x="9258300" y="1600203"/>
            <a:ext cx="1600200" cy="64633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TACTTA</a:t>
            </a:r>
          </a:p>
          <a:p>
            <a:r>
              <a:rPr lang="en-US" dirty="0">
                <a:latin typeface="Courier New" panose="02070309020205020404" pitchFamily="49" charset="0"/>
                <a:cs typeface="Courier New" panose="02070309020205020404" pitchFamily="49" charset="0"/>
              </a:rPr>
              <a:t>TATTTA</a:t>
            </a:r>
          </a:p>
        </p:txBody>
      </p:sp>
      <p:cxnSp>
        <p:nvCxnSpPr>
          <p:cNvPr id="9" name="Straight Arrow Connector 8">
            <a:extLst>
              <a:ext uri="{FF2B5EF4-FFF2-40B4-BE49-F238E27FC236}">
                <a16:creationId xmlns:a16="http://schemas.microsoft.com/office/drawing/2014/main" id="{57526A44-F24C-4C5B-9232-3AF8BD13BE54}"/>
              </a:ext>
            </a:extLst>
          </p:cNvPr>
          <p:cNvCxnSpPr>
            <a:cxnSpLocks/>
          </p:cNvCxnSpPr>
          <p:nvPr/>
        </p:nvCxnSpPr>
        <p:spPr>
          <a:xfrm>
            <a:off x="8566597" y="2246534"/>
            <a:ext cx="691703" cy="0"/>
          </a:xfrm>
          <a:prstGeom prst="straightConnector1">
            <a:avLst/>
          </a:prstGeom>
          <a:ln w="635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7805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263A7A-F5E6-47E5-9259-D712B8666C89}"/>
              </a:ext>
            </a:extLst>
          </p:cNvPr>
          <p:cNvSpPr>
            <a:spLocks noGrp="1"/>
          </p:cNvSpPr>
          <p:nvPr>
            <p:ph idx="1"/>
          </p:nvPr>
        </p:nvSpPr>
        <p:spPr>
          <a:xfrm>
            <a:off x="609600" y="1600203"/>
            <a:ext cx="5334000" cy="4525963"/>
          </a:xfrm>
        </p:spPr>
        <p:txBody>
          <a:bodyPr/>
          <a:lstStyle/>
          <a:p>
            <a:pPr marL="914400" lvl="1" indent="-514350">
              <a:buFont typeface="+mj-lt"/>
              <a:buAutoNum type="arabicPeriod"/>
            </a:pPr>
            <a:r>
              <a:rPr lang="en-US" dirty="0"/>
              <a:t>Align first 2 sequences using standard pairwise alignment (e.g. Smith-Waterman) </a:t>
            </a:r>
          </a:p>
          <a:p>
            <a:pPr marL="914400" lvl="1" indent="-514350">
              <a:buFont typeface="+mj-lt"/>
              <a:buAutoNum type="arabicPeriod"/>
            </a:pPr>
            <a:r>
              <a:rPr lang="en-US" dirty="0"/>
              <a:t>Align 3</a:t>
            </a:r>
            <a:r>
              <a:rPr lang="en-US" baseline="30000" dirty="0"/>
              <a:t>rd</a:t>
            </a:r>
            <a:r>
              <a:rPr lang="en-US" dirty="0"/>
              <a:t> sequence to this existing alignment</a:t>
            </a:r>
          </a:p>
        </p:txBody>
      </p:sp>
      <p:sp>
        <p:nvSpPr>
          <p:cNvPr id="3" name="Title 2">
            <a:extLst>
              <a:ext uri="{FF2B5EF4-FFF2-40B4-BE49-F238E27FC236}">
                <a16:creationId xmlns:a16="http://schemas.microsoft.com/office/drawing/2014/main" id="{67D60D24-7823-4E95-91BD-48780B1D3855}"/>
              </a:ext>
            </a:extLst>
          </p:cNvPr>
          <p:cNvSpPr>
            <a:spLocks noGrp="1"/>
          </p:cNvSpPr>
          <p:nvPr>
            <p:ph type="title"/>
          </p:nvPr>
        </p:nvSpPr>
        <p:spPr/>
        <p:txBody>
          <a:bodyPr/>
          <a:lstStyle/>
          <a:p>
            <a:r>
              <a:rPr lang="en-US" dirty="0"/>
              <a:t>Progressive Alignments</a:t>
            </a:r>
          </a:p>
        </p:txBody>
      </p:sp>
      <p:sp>
        <p:nvSpPr>
          <p:cNvPr id="8" name="TextBox 7">
            <a:extLst>
              <a:ext uri="{FF2B5EF4-FFF2-40B4-BE49-F238E27FC236}">
                <a16:creationId xmlns:a16="http://schemas.microsoft.com/office/drawing/2014/main" id="{E5D781B2-B2AA-44D0-AE59-7EB48E909FFB}"/>
              </a:ext>
            </a:extLst>
          </p:cNvPr>
          <p:cNvSpPr txBox="1"/>
          <p:nvPr/>
        </p:nvSpPr>
        <p:spPr>
          <a:xfrm>
            <a:off x="7162800" y="1600203"/>
            <a:ext cx="1600200"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TACTTAG</a:t>
            </a:r>
          </a:p>
          <a:p>
            <a:r>
              <a:rPr lang="en-US" dirty="0">
                <a:latin typeface="Courier New" panose="02070309020205020404" pitchFamily="49" charset="0"/>
                <a:cs typeface="Courier New" panose="02070309020205020404" pitchFamily="49" charset="0"/>
              </a:rPr>
              <a:t>CTATTTAA</a:t>
            </a:r>
          </a:p>
          <a:p>
            <a:r>
              <a:rPr lang="en-US" b="1" dirty="0">
                <a:latin typeface="Courier New" panose="02070309020205020404" pitchFamily="49" charset="0"/>
                <a:cs typeface="Courier New" panose="02070309020205020404" pitchFamily="49" charset="0"/>
              </a:rPr>
              <a:t>TTATTAAG</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TTATTTAG</a:t>
            </a:r>
          </a:p>
          <a:p>
            <a:r>
              <a:rPr lang="en-US" dirty="0">
                <a:latin typeface="Courier New" panose="02070309020205020404" pitchFamily="49" charset="0"/>
                <a:cs typeface="Courier New" panose="02070309020205020404" pitchFamily="49" charset="0"/>
              </a:rPr>
              <a:t>TTACTTAA</a:t>
            </a:r>
          </a:p>
        </p:txBody>
      </p:sp>
      <p:sp>
        <p:nvSpPr>
          <p:cNvPr id="9" name="TextBox 8">
            <a:extLst>
              <a:ext uri="{FF2B5EF4-FFF2-40B4-BE49-F238E27FC236}">
                <a16:creationId xmlns:a16="http://schemas.microsoft.com/office/drawing/2014/main" id="{9D6EDB26-391A-4209-9B8C-5FA106733B10}"/>
              </a:ext>
            </a:extLst>
          </p:cNvPr>
          <p:cNvSpPr txBox="1"/>
          <p:nvPr/>
        </p:nvSpPr>
        <p:spPr>
          <a:xfrm>
            <a:off x="9258300" y="1600203"/>
            <a:ext cx="1600200" cy="64633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TACTTA</a:t>
            </a:r>
          </a:p>
          <a:p>
            <a:r>
              <a:rPr lang="en-US" dirty="0">
                <a:latin typeface="Courier New" panose="02070309020205020404" pitchFamily="49" charset="0"/>
                <a:cs typeface="Courier New" panose="02070309020205020404" pitchFamily="49" charset="0"/>
              </a:rPr>
              <a:t>TATTTA</a:t>
            </a:r>
          </a:p>
        </p:txBody>
      </p:sp>
    </p:spTree>
    <p:extLst>
      <p:ext uri="{BB962C8B-B14F-4D97-AF65-F5344CB8AC3E}">
        <p14:creationId xmlns:p14="http://schemas.microsoft.com/office/powerpoint/2010/main" val="11032944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C738E6EA-851E-4F26-AD53-18474C084AC0}"/>
  <p:tag name="ISPRING_PROJECT_VERSION" val="9"/>
  <p:tag name="ISPRING_PROJECT_FOLDER_UPDATED" val="1"/>
  <p:tag name="ISPRING_FIRST_PUBLISH" val="1"/>
  <p:tag name="ISPRING_LMS_API_VERSION" val="SCORM 2004 (2nd edition)"/>
  <p:tag name="ISPRING_ULTRA_SCORM_COURSE_ID" val="33BDD304-5ADD-4FED-B944-F1805FE82523"/>
  <p:tag name="ISPRING_CMI5_LAUNCH_METHOD" val="any window"/>
  <p:tag name="ISPRINGCLOUDFOLDERID" val="1"/>
  <p:tag name="ISPRINGONLINEFOLDERID" val="1"/>
  <p:tag name="ISPRING_SCORM_RATE_SLIDES" val="0"/>
  <p:tag name="ISPRING_CURRENT_PLAYER_ID" val="universal"/>
  <p:tag name="ISPRING_SCORM_RATE_QUIZZES" val="1"/>
  <p:tag name="ISPRING_SCORM_PASSING_SCORE" val="100.000000"/>
  <p:tag name="ISPRING_SCREEN_RECS_UPDATED" val="C:\Users\remills\Box Sync\Courses\BINF529_Winter2019\Presentations\Session_11\Multiple_Sequence_Alignment\"/>
  <p:tag name="ISPRING_RESOURCE_FOLDER" val="C:\Users\remills\Box Sync\Courses\BINF529_Winter2019\Presentations\Session_11\Multiple_Sequence_Alignment\"/>
  <p:tag name="ISPRING_PRESENTATION_PATH" val="C:\Users\remills\Box Sync\Courses\BINF529_Winter2019\Presentations\Session_11\Multiple_Sequence_Alignment.pptx"/>
  <p:tag name="ISPRING_ULTRA_SCORM_COURCE_TITLE" val="Multiple_Sequence_Alignment_11.1_10pts"/>
  <p:tag name="ISPRING_SCORM_ENDPOINT" val="&lt;endpoint&gt;&lt;enable&gt;0&lt;/enable&gt;&lt;lrs&gt;http://&lt;/lrs&gt;&lt;auth&gt;0&lt;/auth&gt;&lt;login&gt;&lt;/login&gt;&lt;password&gt;&lt;/password&gt;&lt;key&gt;&lt;/key&gt;&lt;name&gt;&lt;/name&gt;&lt;email&gt;&lt;/email&gt;&lt;/endpoint&gt;&#10;"/>
  <p:tag name="ISPRING_OUTPUT_FOLDER" val="[[&quot;G\bcz{37BE974A-8E82-4344-9460-44740314AC02}&quot;,&quot;C:\\Users\\remills\\Box Sync\\Courses\\BINF529_Winter2019\\SCORM\\Session_11&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PRESENTATION_TITLE" val="Multiple_Sequence_Alignment_11.1_10pt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15773</TotalTime>
  <Words>1193</Words>
  <Application>Microsoft Office PowerPoint</Application>
  <PresentationFormat>Widescreen</PresentationFormat>
  <Paragraphs>281</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Courier New</vt:lpstr>
      <vt:lpstr>Office Theme</vt:lpstr>
      <vt:lpstr>Multiple Sequence Alignment</vt:lpstr>
      <vt:lpstr>Learning Objectives</vt:lpstr>
      <vt:lpstr>Pairwise Alignment</vt:lpstr>
      <vt:lpstr>Strategies for Multiple Sequence Alignment (MSA)</vt:lpstr>
      <vt:lpstr>Strategies for Multiple Sequence Alignment (MSA)</vt:lpstr>
      <vt:lpstr>Progressive Alignments</vt:lpstr>
      <vt:lpstr>Progressive Alignments</vt:lpstr>
      <vt:lpstr>Progressive Alignments</vt:lpstr>
      <vt:lpstr>Progressive Alignments</vt:lpstr>
      <vt:lpstr>Progressive Alignments</vt:lpstr>
      <vt:lpstr>Progressive Alignments</vt:lpstr>
      <vt:lpstr>Progressive Alignments</vt:lpstr>
      <vt:lpstr>Progressive Alignments</vt:lpstr>
      <vt:lpstr>Aligning Alignments</vt:lpstr>
      <vt:lpstr>Aligning Alignments</vt:lpstr>
      <vt:lpstr>Aligning Alignments</vt:lpstr>
      <vt:lpstr>Aligning Alignments</vt:lpstr>
      <vt:lpstr>Aligning Alignments</vt:lpstr>
      <vt:lpstr>Aligning Alignments</vt:lpstr>
      <vt:lpstr>Alignments of Alignments</vt:lpstr>
    </vt:vector>
  </TitlesOfParts>
  <Company>Partners HealthCare System,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Multiple_Sequence_Alignment_11.1_10pts</dc:title>
  <dc:creator>Hislop, Shona C.</dc:creator>
  <cp:lastModifiedBy>Ryan Mills</cp:lastModifiedBy>
  <cp:revision>687</cp:revision>
  <dcterms:created xsi:type="dcterms:W3CDTF">2011-09-26T19:06:25Z</dcterms:created>
  <dcterms:modified xsi:type="dcterms:W3CDTF">2020-03-16T14:33:48Z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1852405724</vt:i4>
  </property>
  <property fmtid="{D5CDD505-2E9C-101B-9397-08002B2CF9AE}" pid="3" name="_NewReviewCycle">
    <vt:lpwstr/>
  </property>
  <property fmtid="{D5CDD505-2E9C-101B-9397-08002B2CF9AE}" pid="4" name="_EmailSubject">
    <vt:lpwstr>PowerPoint Template</vt:lpwstr>
  </property>
  <property fmtid="{D5CDD505-2E9C-101B-9397-08002B2CF9AE}" pid="5" name="_AuthorEmail">
    <vt:lpwstr>SSTEPHAN@PARTNERS.ORG</vt:lpwstr>
  </property>
  <property fmtid="{D5CDD505-2E9C-101B-9397-08002B2CF9AE}" pid="6" name="_AuthorEmailDisplayName">
    <vt:lpwstr>Stephan, Shona C.</vt:lpwstr>
  </property>
</Properties>
</file>