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9" r:id="rId2"/>
    <p:sldId id="443" r:id="rId3"/>
    <p:sldId id="429" r:id="rId4"/>
    <p:sldId id="430" r:id="rId5"/>
    <p:sldId id="431" r:id="rId6"/>
    <p:sldId id="432" r:id="rId7"/>
    <p:sldId id="438" r:id="rId8"/>
    <p:sldId id="345" r:id="rId9"/>
    <p:sldId id="370" r:id="rId10"/>
    <p:sldId id="355" r:id="rId11"/>
    <p:sldId id="419" r:id="rId12"/>
    <p:sldId id="420" r:id="rId13"/>
    <p:sldId id="364" r:id="rId14"/>
    <p:sldId id="434" r:id="rId15"/>
    <p:sldId id="436" r:id="rId16"/>
    <p:sldId id="437" r:id="rId17"/>
    <p:sldId id="435" r:id="rId18"/>
    <p:sldId id="444" r:id="rId19"/>
    <p:sldId id="441" r:id="rId20"/>
    <p:sldId id="367" r:id="rId21"/>
    <p:sldId id="368" r:id="rId22"/>
    <p:sldId id="369" r:id="rId23"/>
    <p:sldId id="356" r:id="rId24"/>
    <p:sldId id="423" r:id="rId25"/>
    <p:sldId id="424" r:id="rId26"/>
    <p:sldId id="445" r:id="rId27"/>
    <p:sldId id="371" r:id="rId28"/>
    <p:sldId id="373" r:id="rId29"/>
    <p:sldId id="376" r:id="rId30"/>
    <p:sldId id="375" r:id="rId31"/>
    <p:sldId id="377" r:id="rId32"/>
    <p:sldId id="442" r:id="rId33"/>
    <p:sldId id="421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9568" autoAdjust="0"/>
  </p:normalViewPr>
  <p:slideViewPr>
    <p:cSldViewPr>
      <p:cViewPr varScale="1">
        <p:scale>
          <a:sx n="143" d="100"/>
          <a:sy n="143" d="100"/>
        </p:scale>
        <p:origin x="1406" y="1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5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46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37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0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3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76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1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1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8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14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50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9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4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64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7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89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99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43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6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59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8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3C3F4-A08B-FC46-838F-73818E187F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36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8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96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if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Pairwise Alignments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062" y="320842"/>
            <a:ext cx="113938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Arial" charset="0"/>
                <a:ea typeface="Arial" charset="0"/>
                <a:cs typeface="Arial" charset="0"/>
              </a:rPr>
              <a:t>Alignment Graphs and the Dynamic Programming Algorithm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918" y="977136"/>
            <a:ext cx="1048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There is an algorithm that can be used to solve the problem of pairwise sequence alignment</a:t>
            </a: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The algorithm that was applied can be illustrated using something called an </a:t>
            </a:r>
            <a:r>
              <a:rPr lang="en-US" b="1" u="sng" dirty="0">
                <a:latin typeface="Arial" charset="0"/>
                <a:ea typeface="Arial" charset="0"/>
                <a:cs typeface="Arial" charset="0"/>
              </a:rPr>
              <a:t>alignment graphs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What is an alignment graph?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134666" y="1787318"/>
            <a:ext cx="5009591" cy="4157232"/>
            <a:chOff x="1734109" y="1030343"/>
            <a:chExt cx="5027640" cy="4440010"/>
          </a:xfrm>
        </p:grpSpPr>
        <p:sp>
          <p:nvSpPr>
            <p:cNvPr id="4" name="Oval 3"/>
            <p:cNvSpPr/>
            <p:nvPr/>
          </p:nvSpPr>
          <p:spPr>
            <a:xfrm>
              <a:off x="2229853" y="1684421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221833" y="2751219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245897" y="3769890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37877" y="4836688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89157" y="1676400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28675" y="168442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168191" y="169244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65094" y="269507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804612" y="270309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144128" y="271111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57074" y="3777911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796592" y="378593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136108" y="379395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465096" y="486075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04614" y="486877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144130" y="487679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967789" y="194109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59179" y="194911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46819" y="197318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959769" y="299185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251159" y="299987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38799" y="302393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967791" y="405864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59181" y="406667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646821" y="4090734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59771" y="5125448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51161" y="513346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638801" y="515753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2334131" y="252662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2342153" y="356134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2366216" y="461210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3561352" y="251860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3569374" y="355332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3593437" y="460408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916909" y="251058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4924931" y="354530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4948994" y="4596057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6256423" y="255069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6264445" y="358540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6288508" y="4636162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646819" y="442761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75220" y="4419594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031957" y="4411573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558588" y="3360817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86989" y="3352796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943726" y="334477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614735" y="2326102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243136" y="2318081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999873" y="2310060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603015" y="10303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42532" y="108649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66006" y="107846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34109" y="275486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74214" y="378958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82235" y="482429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65819" y="2228470"/>
            <a:ext cx="55539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Alignment graphs start out similar to dot plots: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Place sequence S1 horizontally across the top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Place sequence S2 vertically across the side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An alignment graph has nodes (circles) and directed edges (arrows)</a:t>
            </a:r>
          </a:p>
        </p:txBody>
      </p:sp>
      <p:sp>
        <p:nvSpPr>
          <p:cNvPr id="61" name="TextBox 60"/>
          <p:cNvSpPr txBox="1"/>
          <p:nvPr/>
        </p:nvSpPr>
        <p:spPr>
          <a:xfrm flipH="1">
            <a:off x="285898" y="4467221"/>
            <a:ext cx="48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What does this have to do with alignment?</a:t>
            </a:r>
          </a:p>
        </p:txBody>
      </p:sp>
    </p:spTree>
    <p:extLst>
      <p:ext uri="{BB962C8B-B14F-4D97-AF65-F5344CB8AC3E}">
        <p14:creationId xmlns:p14="http://schemas.microsoft.com/office/powerpoint/2010/main" val="102087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134666" y="1748630"/>
            <a:ext cx="5009591" cy="4210207"/>
            <a:chOff x="1734109" y="1030343"/>
            <a:chExt cx="5027640" cy="4440010"/>
          </a:xfrm>
        </p:grpSpPr>
        <p:sp>
          <p:nvSpPr>
            <p:cNvPr id="59" name="Oval 58"/>
            <p:cNvSpPr/>
            <p:nvPr/>
          </p:nvSpPr>
          <p:spPr>
            <a:xfrm>
              <a:off x="2229853" y="1684421"/>
              <a:ext cx="593558" cy="593558"/>
            </a:xfrm>
            <a:prstGeom prst="ellipse">
              <a:avLst/>
            </a:prstGeom>
            <a:noFill/>
            <a:ln w="63500">
              <a:solidFill>
                <a:srgbClr val="E6E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21833" y="2751219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245897" y="3769890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237877" y="4836688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3489157" y="1676400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828675" y="168442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168191" y="169244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465094" y="2695072"/>
              <a:ext cx="593558" cy="593558"/>
            </a:xfrm>
            <a:prstGeom prst="ellipse">
              <a:avLst/>
            </a:prstGeom>
            <a:noFill/>
            <a:ln w="63500">
              <a:solidFill>
                <a:srgbClr val="E6E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4804612" y="270309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6144128" y="271111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3457074" y="3777911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796592" y="3785933"/>
              <a:ext cx="593558" cy="593558"/>
            </a:xfrm>
            <a:prstGeom prst="ellipse">
              <a:avLst/>
            </a:prstGeom>
            <a:noFill/>
            <a:ln w="63500">
              <a:solidFill>
                <a:srgbClr val="E6E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6136108" y="379395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3465096" y="486075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4804614" y="486877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6144130" y="4876795"/>
              <a:ext cx="593558" cy="593558"/>
            </a:xfrm>
            <a:prstGeom prst="ellipse">
              <a:avLst/>
            </a:prstGeom>
            <a:noFill/>
            <a:ln w="63500">
              <a:solidFill>
                <a:srgbClr val="E6E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967789" y="194109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259179" y="194911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646819" y="197318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2959769" y="299185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251159" y="299987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638799" y="302393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967791" y="405864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259181" y="406667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5646821" y="4090734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59771" y="5125448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4251161" y="513346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5638801" y="515753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5400000">
              <a:off x="2334131" y="252662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2342153" y="356134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>
              <a:off x="2366216" y="461210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>
              <a:off x="3561352" y="251860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>
              <a:off x="3569374" y="355332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5400000">
              <a:off x="3593437" y="460408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5400000">
              <a:off x="4916909" y="251058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rot="5400000">
              <a:off x="4924931" y="354530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rot="5400000">
              <a:off x="4948994" y="4596057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>
              <a:off x="6256423" y="255069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5400000">
              <a:off x="6264445" y="358540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>
              <a:off x="6288508" y="4636162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646819" y="4427615"/>
              <a:ext cx="280737" cy="264695"/>
            </a:xfrm>
            <a:prstGeom prst="straightConnector1">
              <a:avLst/>
            </a:prstGeom>
            <a:ln w="63500">
              <a:solidFill>
                <a:srgbClr val="E6E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275220" y="4419594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3031957" y="4411573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558588" y="3360817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186989" y="3352796"/>
              <a:ext cx="280737" cy="264695"/>
            </a:xfrm>
            <a:prstGeom prst="straightConnector1">
              <a:avLst/>
            </a:prstGeom>
            <a:ln w="63500">
              <a:solidFill>
                <a:srgbClr val="E6E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943726" y="334477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5614735" y="2326102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243136" y="2318081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99873" y="2310060"/>
              <a:ext cx="280737" cy="264695"/>
            </a:xfrm>
            <a:prstGeom prst="straightConnector1">
              <a:avLst/>
            </a:prstGeom>
            <a:ln w="63500">
              <a:solidFill>
                <a:srgbClr val="E6E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603015" y="10303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42532" y="108649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66006" y="107846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34109" y="275486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774214" y="378958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82235" y="482429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99062" y="320842"/>
            <a:ext cx="113938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Arial" charset="0"/>
                <a:ea typeface="Arial" charset="0"/>
                <a:cs typeface="Arial" charset="0"/>
              </a:rPr>
              <a:t>Alignment Graphs and the Dynamic Programming Algorithm Approach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9537" y="1052728"/>
            <a:ext cx="11792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Any path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 we take from node (0,0) to node (4,4) will represent a possible alignment for these two sequences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72068" y="2650849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CTT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72067" y="3224449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ACT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134435" y="3181588"/>
            <a:ext cx="0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42805" y="4666119"/>
            <a:ext cx="5719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Key point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 This graph contains all possible ungapped as well as gapped alignments for S1 and S2</a:t>
            </a:r>
          </a:p>
        </p:txBody>
      </p:sp>
    </p:spTree>
    <p:extLst>
      <p:ext uri="{BB962C8B-B14F-4D97-AF65-F5344CB8AC3E}">
        <p14:creationId xmlns:p14="http://schemas.microsoft.com/office/powerpoint/2010/main" val="158266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99062" y="320842"/>
            <a:ext cx="113938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Arial" charset="0"/>
                <a:ea typeface="Arial" charset="0"/>
                <a:cs typeface="Arial" charset="0"/>
              </a:rPr>
              <a:t>Alignment Graphs and the Dynamic Programming Algorithm Approach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9537" y="1052728"/>
            <a:ext cx="11792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Any path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 we take from node (0,0) to node (4,4) will represent a possible alignment for these two sequences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124259" y="1755751"/>
            <a:ext cx="5027640" cy="4288808"/>
            <a:chOff x="1734109" y="1030343"/>
            <a:chExt cx="5027640" cy="4440010"/>
          </a:xfrm>
        </p:grpSpPr>
        <p:sp>
          <p:nvSpPr>
            <p:cNvPr id="121" name="Oval 120"/>
            <p:cNvSpPr/>
            <p:nvPr/>
          </p:nvSpPr>
          <p:spPr>
            <a:xfrm>
              <a:off x="2229853" y="1684421"/>
              <a:ext cx="593558" cy="593558"/>
            </a:xfrm>
            <a:prstGeom prst="ellipse">
              <a:avLst/>
            </a:prstGeom>
            <a:noFill/>
            <a:ln w="63500">
              <a:solidFill>
                <a:srgbClr val="E6E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1833" y="2751219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245897" y="3769890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237877" y="4836688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3489157" y="1676400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4828675" y="168442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6168191" y="169244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3465094" y="2695072"/>
              <a:ext cx="593558" cy="593558"/>
            </a:xfrm>
            <a:prstGeom prst="ellipse">
              <a:avLst/>
            </a:prstGeom>
            <a:noFill/>
            <a:ln w="63500">
              <a:solidFill>
                <a:srgbClr val="E6E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804612" y="2703094"/>
              <a:ext cx="593558" cy="593558"/>
            </a:xfrm>
            <a:prstGeom prst="ellipse">
              <a:avLst/>
            </a:prstGeom>
            <a:noFill/>
            <a:ln w="63500">
              <a:solidFill>
                <a:srgbClr val="E6E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44128" y="2711115"/>
              <a:ext cx="593558" cy="593558"/>
            </a:xfrm>
            <a:prstGeom prst="ellipse">
              <a:avLst/>
            </a:prstGeom>
            <a:noFill/>
            <a:ln w="63500">
              <a:solidFill>
                <a:srgbClr val="E6E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3457074" y="3777911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6592" y="378593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6136108" y="3793954"/>
              <a:ext cx="593558" cy="593558"/>
            </a:xfrm>
            <a:prstGeom prst="ellipse">
              <a:avLst/>
            </a:prstGeom>
            <a:noFill/>
            <a:ln w="63500">
              <a:solidFill>
                <a:srgbClr val="E6E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3465096" y="486075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4804614" y="486877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44130" y="4876795"/>
              <a:ext cx="593558" cy="593558"/>
            </a:xfrm>
            <a:prstGeom prst="ellipse">
              <a:avLst/>
            </a:prstGeom>
            <a:noFill/>
            <a:ln w="63500">
              <a:solidFill>
                <a:srgbClr val="E6E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2967789" y="194109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4259179" y="194911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5646819" y="197318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959769" y="299185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4251159" y="2999871"/>
              <a:ext cx="368969" cy="0"/>
            </a:xfrm>
            <a:prstGeom prst="straightConnector1">
              <a:avLst/>
            </a:prstGeom>
            <a:ln w="63500">
              <a:solidFill>
                <a:srgbClr val="E6E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5638799" y="3023935"/>
              <a:ext cx="368969" cy="0"/>
            </a:xfrm>
            <a:prstGeom prst="straightConnector1">
              <a:avLst/>
            </a:prstGeom>
            <a:ln w="63500">
              <a:solidFill>
                <a:srgbClr val="E6E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967791" y="405864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4259181" y="406667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646821" y="4090734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959771" y="5125448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4251161" y="513346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5638801" y="515753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rot="5400000">
              <a:off x="2334131" y="252662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rot="5400000">
              <a:off x="2342153" y="356134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rot="5400000">
              <a:off x="2366216" y="461210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5400000">
              <a:off x="3561352" y="251860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5400000">
              <a:off x="3569374" y="355332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rot="5400000">
              <a:off x="3593437" y="460408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4916909" y="251058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rot="5400000">
              <a:off x="4924931" y="354530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rot="5400000">
              <a:off x="4948994" y="4596057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rot="5400000">
              <a:off x="6256423" y="255069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6264445" y="3585405"/>
              <a:ext cx="368969" cy="0"/>
            </a:xfrm>
            <a:prstGeom prst="straightConnector1">
              <a:avLst/>
            </a:prstGeom>
            <a:ln w="63500">
              <a:solidFill>
                <a:srgbClr val="E6E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rot="5400000">
              <a:off x="6288508" y="4636162"/>
              <a:ext cx="368969" cy="0"/>
            </a:xfrm>
            <a:prstGeom prst="straightConnector1">
              <a:avLst/>
            </a:prstGeom>
            <a:ln w="63500">
              <a:solidFill>
                <a:srgbClr val="E6E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5646819" y="442761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4275220" y="4419594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031957" y="4411573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5558588" y="3360817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4186989" y="3352796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2943726" y="334477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5614735" y="2326102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243136" y="2318081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2999873" y="2310060"/>
              <a:ext cx="280737" cy="264695"/>
            </a:xfrm>
            <a:prstGeom prst="straightConnector1">
              <a:avLst/>
            </a:prstGeom>
            <a:ln w="63500">
              <a:solidFill>
                <a:srgbClr val="E6E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3603015" y="10303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942532" y="108649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266006" y="107846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734109" y="275486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74214" y="378958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782235" y="482429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2164710" y="2742643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CTT--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164709" y="3316243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A--CT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45955" y="6111029"/>
            <a:ext cx="1114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We can solve our alignment problem by finding the ‘best’ possible path from node (0,0) to node (4,4)</a:t>
            </a: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This will give us the optimal global alignment for these two sequences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8725" y="3471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42805" y="4666119"/>
            <a:ext cx="5719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Key point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 This graph contains all possible ungapped as well as gapped alignments for S1 and S2</a:t>
            </a:r>
          </a:p>
        </p:txBody>
      </p:sp>
    </p:spTree>
    <p:extLst>
      <p:ext uri="{BB962C8B-B14F-4D97-AF65-F5344CB8AC3E}">
        <p14:creationId xmlns:p14="http://schemas.microsoft.com/office/powerpoint/2010/main" val="9692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670" y="19044"/>
            <a:ext cx="1063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Filling Out the Alignment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670" y="4193206"/>
            <a:ext cx="1007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Scoring System for DNA: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Match = +1     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Mismatch = -1     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Gap = -1</a:t>
            </a:r>
          </a:p>
        </p:txBody>
      </p:sp>
      <p:sp>
        <p:nvSpPr>
          <p:cNvPr id="2" name="Rectangle 1"/>
          <p:cNvSpPr/>
          <p:nvPr/>
        </p:nvSpPr>
        <p:spPr>
          <a:xfrm>
            <a:off x="193489" y="1275128"/>
            <a:ext cx="11805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What is a best path?</a:t>
            </a:r>
          </a:p>
          <a:p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To identify a best path we will need to establish a scoring system</a:t>
            </a:r>
          </a:p>
          <a:p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With a scoring system we can calculate a score for each path and then find the path that has the highest score</a:t>
            </a:r>
          </a:p>
        </p:txBody>
      </p:sp>
    </p:spTree>
    <p:extLst>
      <p:ext uri="{BB962C8B-B14F-4D97-AF65-F5344CB8AC3E}">
        <p14:creationId xmlns:p14="http://schemas.microsoft.com/office/powerpoint/2010/main" val="210731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7335" y="200019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Dynamic 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45" y="2983234"/>
            <a:ext cx="4319119" cy="3532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5892" y="2527635"/>
            <a:ext cx="1007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Scoring System for DNA: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Match = +1     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Mismatch = -1     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Gap =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047" y="835450"/>
            <a:ext cx="12084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We have an alignment graph</a:t>
            </a:r>
          </a:p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We have a scoring system</a:t>
            </a:r>
          </a:p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We’re still faced with the problem of having to score all possible paths in order to find the maximum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632" y="4275592"/>
            <a:ext cx="11694737" cy="95410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glow rad="101600"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 extrusionH="95250" prstMaterial="dkEdge">
            <a:extrusionClr>
              <a:schemeClr val="bg2">
                <a:lumMod val="75000"/>
              </a:schemeClr>
            </a:extrusion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The solution can be obtained by applying an approach known as </a:t>
            </a:r>
            <a:r>
              <a:rPr lang="en-US" sz="2800" b="1" u="sng" dirty="0">
                <a:latin typeface="Arial" charset="0"/>
                <a:ea typeface="Arial" charset="0"/>
                <a:cs typeface="Arial" charset="0"/>
              </a:rPr>
              <a:t>Dynamic Programming (we used this for HMMs!)</a:t>
            </a:r>
          </a:p>
        </p:txBody>
      </p:sp>
    </p:spTree>
    <p:extLst>
      <p:ext uri="{BB962C8B-B14F-4D97-AF65-F5344CB8AC3E}">
        <p14:creationId xmlns:p14="http://schemas.microsoft.com/office/powerpoint/2010/main" val="67553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32" y="152400"/>
            <a:ext cx="1010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The Two Principles of Dynamic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703" y="1555056"/>
            <a:ext cx="11028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  Take a complex problem and break it down into a collection of simpler sub-problems</a:t>
            </a:r>
          </a:p>
          <a:p>
            <a:pPr marL="342900" indent="-342900">
              <a:buFont typeface="+mj-lt"/>
              <a:buAutoNum type="arabicPeriod"/>
            </a:pPr>
            <a:endParaRPr lang="en-US" sz="3600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  Solve each sub-problem and store the answer in memory for later use</a:t>
            </a:r>
          </a:p>
        </p:txBody>
      </p:sp>
    </p:spTree>
    <p:extLst>
      <p:ext uri="{BB962C8B-B14F-4D97-AF65-F5344CB8AC3E}">
        <p14:creationId xmlns:p14="http://schemas.microsoft.com/office/powerpoint/2010/main" val="58033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0209" y="152400"/>
            <a:ext cx="10691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Applying Dynamic Programming to Alignment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475" y="1443034"/>
            <a:ext cx="116781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charset="0"/>
                <a:ea typeface="Arial" charset="0"/>
                <a:cs typeface="Arial" charset="0"/>
              </a:rPr>
              <a:t>Our complex problem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= Find the optimal path that goes across the entire alignment graph</a:t>
            </a:r>
          </a:p>
          <a:p>
            <a:endParaRPr lang="en-US" sz="2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b="1" u="sng" dirty="0">
                <a:latin typeface="Arial" charset="0"/>
                <a:ea typeface="Arial" charset="0"/>
                <a:cs typeface="Arial" charset="0"/>
              </a:rPr>
              <a:t>Simpler sub-problem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= Find the optimal path to each individual node in the graph from its’ nearest neighbors</a:t>
            </a:r>
          </a:p>
          <a:p>
            <a:endParaRPr lang="en-US" sz="2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Keep track of the optimal path to each node and </a:t>
            </a:r>
            <a:r>
              <a:rPr lang="en-US" sz="2800" b="1" u="sng" dirty="0">
                <a:latin typeface="Arial" charset="0"/>
                <a:ea typeface="Arial" charset="0"/>
                <a:cs typeface="Arial" charset="0"/>
              </a:rPr>
              <a:t>save that answer into memory</a:t>
            </a:r>
          </a:p>
        </p:txBody>
      </p:sp>
    </p:spTree>
    <p:extLst>
      <p:ext uri="{BB962C8B-B14F-4D97-AF65-F5344CB8AC3E}">
        <p14:creationId xmlns:p14="http://schemas.microsoft.com/office/powerpoint/2010/main" val="168141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670" y="19044"/>
            <a:ext cx="1063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Filling Out the Alignment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774" y="1621449"/>
            <a:ext cx="1007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Scoring System for DNA: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Match = +1     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Mismatch = -1     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Gap = -1</a:t>
            </a:r>
          </a:p>
        </p:txBody>
      </p:sp>
      <p:sp>
        <p:nvSpPr>
          <p:cNvPr id="6" name="Oval 5"/>
          <p:cNvSpPr/>
          <p:nvPr/>
        </p:nvSpPr>
        <p:spPr>
          <a:xfrm>
            <a:off x="3702734" y="279380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4714" y="3860606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18778" y="4879277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10758" y="5946075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62038" y="2785787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01556" y="279380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41072" y="2801830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37975" y="380445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277493" y="3812481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17009" y="3820502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929955" y="488729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69473" y="4895320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608989" y="4903341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37977" y="597013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277495" y="5978161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617011" y="5986182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32060" y="3058503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9700" y="308256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24040" y="4109258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11680" y="4133322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40672" y="5168036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32062" y="517605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19702" y="5200121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32652" y="6234835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042" y="6242856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11682" y="6266920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815034" y="4670730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839097" y="572148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92534" y="3083786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2650" y="4134540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807012" y="3669319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4986097" y="3661300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5042255" y="4662710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5066318" y="571346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6389790" y="3619973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397812" y="465468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421875" y="5705444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7729304" y="3660078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7737326" y="4694792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7761389" y="5745549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119700" y="5537002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8101" y="5528981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04838" y="5520960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31469" y="4470204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659870" y="4462183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416607" y="4454162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87616" y="3435489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16017" y="3427468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472754" y="3419447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75896" y="213973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15413" y="219587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38887" y="21878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06990" y="386425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47095" y="489897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55116" y="593368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51086" y="2913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62266" y="28898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86918" y="39566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22162" y="39085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68" name="Right Arrow 67"/>
          <p:cNvSpPr/>
          <p:nvPr/>
        </p:nvSpPr>
        <p:spPr>
          <a:xfrm rot="2796440">
            <a:off x="4345381" y="3460298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86918" y="49833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70287" y="4983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1" name="Right Arrow 70"/>
          <p:cNvSpPr/>
          <p:nvPr/>
        </p:nvSpPr>
        <p:spPr>
          <a:xfrm rot="2796440">
            <a:off x="4353403" y="4430843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778897" y="60341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22160" y="607423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74" name="Right Arrow 73"/>
          <p:cNvSpPr/>
          <p:nvPr/>
        </p:nvSpPr>
        <p:spPr>
          <a:xfrm rot="5400000">
            <a:off x="4972298" y="5562386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71327" y="28979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40459" y="39085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5637726" y="3339885"/>
            <a:ext cx="508870" cy="943237"/>
            <a:chOff x="4851886" y="3154141"/>
            <a:chExt cx="508870" cy="943237"/>
          </a:xfrm>
        </p:grpSpPr>
        <p:sp>
          <p:nvSpPr>
            <p:cNvPr id="78" name="Right Arrow 77"/>
            <p:cNvSpPr/>
            <p:nvPr/>
          </p:nvSpPr>
          <p:spPr>
            <a:xfrm rot="2796440">
              <a:off x="4810825" y="324247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ight Arrow 78"/>
            <p:cNvSpPr/>
            <p:nvPr/>
          </p:nvSpPr>
          <p:spPr>
            <a:xfrm>
              <a:off x="4851886" y="376517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370721" y="2923182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ight Arrow 101"/>
          <p:cNvSpPr/>
          <p:nvPr/>
        </p:nvSpPr>
        <p:spPr>
          <a:xfrm rot="5400000">
            <a:off x="3745080" y="3452855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ight Arrow 102"/>
          <p:cNvSpPr/>
          <p:nvPr/>
        </p:nvSpPr>
        <p:spPr>
          <a:xfrm rot="5400000">
            <a:off x="3753102" y="456778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ight Arrow 103"/>
          <p:cNvSpPr/>
          <p:nvPr/>
        </p:nvSpPr>
        <p:spPr>
          <a:xfrm rot="5400000">
            <a:off x="3761124" y="5570406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5694194" y="289912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644397" y="2889879"/>
            <a:ext cx="2472337" cy="3569723"/>
            <a:chOff x="4858557" y="2704135"/>
            <a:chExt cx="2472337" cy="3569723"/>
          </a:xfrm>
        </p:grpSpPr>
        <p:grpSp>
          <p:nvGrpSpPr>
            <p:cNvPr id="108" name="Group 107"/>
            <p:cNvGrpSpPr/>
            <p:nvPr/>
          </p:nvGrpSpPr>
          <p:grpSpPr>
            <a:xfrm>
              <a:off x="4858557" y="2704135"/>
              <a:ext cx="2472337" cy="3569723"/>
              <a:chOff x="4858557" y="2704135"/>
              <a:chExt cx="2472337" cy="3569723"/>
            </a:xfrm>
          </p:grpSpPr>
          <p:sp>
            <p:nvSpPr>
              <p:cNvPr id="90" name="Right Arrow 89"/>
              <p:cNvSpPr/>
              <p:nvPr/>
            </p:nvSpPr>
            <p:spPr>
              <a:xfrm>
                <a:off x="6199419" y="4823952"/>
                <a:ext cx="508870" cy="332205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858557" y="2704135"/>
                <a:ext cx="2472337" cy="3569723"/>
                <a:chOff x="4858557" y="2704135"/>
                <a:chExt cx="2472337" cy="3569723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941044" y="2704135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-3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578683" y="4821687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926214" y="376291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-3</a:t>
                  </a:r>
                </a:p>
              </p:txBody>
            </p:sp>
            <p:sp>
              <p:nvSpPr>
                <p:cNvPr id="84" name="Right Arrow 83"/>
                <p:cNvSpPr/>
                <p:nvPr/>
              </p:nvSpPr>
              <p:spPr>
                <a:xfrm rot="2796440">
                  <a:off x="6166378" y="3234452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ight Arrow 84"/>
                <p:cNvSpPr/>
                <p:nvPr/>
              </p:nvSpPr>
              <p:spPr>
                <a:xfrm>
                  <a:off x="6207439" y="3757152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634831" y="590452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87" name="Right Arrow 86"/>
                <p:cNvSpPr/>
                <p:nvPr/>
              </p:nvSpPr>
              <p:spPr>
                <a:xfrm rot="2796440">
                  <a:off x="4866973" y="5319914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934236" y="4829709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-3</a:t>
                  </a:r>
                </a:p>
              </p:txBody>
            </p:sp>
            <p:sp>
              <p:nvSpPr>
                <p:cNvPr id="89" name="Right Arrow 88"/>
                <p:cNvSpPr/>
                <p:nvPr/>
              </p:nvSpPr>
              <p:spPr>
                <a:xfrm rot="2796440">
                  <a:off x="6158358" y="4301252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974342" y="589650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92" name="Right Arrow 91"/>
                <p:cNvSpPr/>
                <p:nvPr/>
              </p:nvSpPr>
              <p:spPr>
                <a:xfrm>
                  <a:off x="6207441" y="5906793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ight Arrow 96"/>
                <p:cNvSpPr/>
                <p:nvPr/>
              </p:nvSpPr>
              <p:spPr>
                <a:xfrm rot="2796440">
                  <a:off x="6206488" y="5360019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ight Arrow 98"/>
                <p:cNvSpPr/>
                <p:nvPr/>
              </p:nvSpPr>
              <p:spPr>
                <a:xfrm>
                  <a:off x="4858557" y="4829709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09" name="Right Arrow 108"/>
            <p:cNvSpPr/>
            <p:nvPr/>
          </p:nvSpPr>
          <p:spPr>
            <a:xfrm>
              <a:off x="6227818" y="274546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7643" y="859655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How does </a:t>
            </a:r>
            <a:r>
              <a:rPr lang="en-US" sz="2400" b="1">
                <a:latin typeface="Arial" charset="0"/>
                <a:ea typeface="Arial" charset="0"/>
                <a:cs typeface="Arial" charset="0"/>
              </a:rPr>
              <a:t>this actually work?</a:t>
            </a:r>
          </a:p>
        </p:txBody>
      </p:sp>
    </p:spTree>
    <p:extLst>
      <p:ext uri="{BB962C8B-B14F-4D97-AF65-F5344CB8AC3E}">
        <p14:creationId xmlns:p14="http://schemas.microsoft.com/office/powerpoint/2010/main" val="31050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8" grpId="0" animBg="1"/>
      <p:bldP spid="69" grpId="0"/>
      <p:bldP spid="70" grpId="0"/>
      <p:bldP spid="71" grpId="0" animBg="1"/>
      <p:bldP spid="72" grpId="0"/>
      <p:bldP spid="73" grpId="0"/>
      <p:bldP spid="74" grpId="0" animBg="1"/>
      <p:bldP spid="75" grpId="0"/>
      <p:bldP spid="77" grpId="0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B2EEBC-60B4-4CE3-8BB7-085CF4719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521" y="1600200"/>
            <a:ext cx="4498958" cy="4525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4E66A5-C1D8-46CB-995A-4F8D01E787DB}"/>
              </a:ext>
            </a:extLst>
          </p:cNvPr>
          <p:cNvSpPr txBox="1"/>
          <p:nvPr/>
        </p:nvSpPr>
        <p:spPr>
          <a:xfrm>
            <a:off x="778670" y="19044"/>
            <a:ext cx="1063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Filling Out the Alignment Graph</a:t>
            </a:r>
          </a:p>
        </p:txBody>
      </p:sp>
    </p:spTree>
    <p:extLst>
      <p:ext uri="{BB962C8B-B14F-4D97-AF65-F5344CB8AC3E}">
        <p14:creationId xmlns:p14="http://schemas.microsoft.com/office/powerpoint/2010/main" val="13124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670" y="19044"/>
            <a:ext cx="1063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Filling Out the Alignment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774" y="1621449"/>
            <a:ext cx="1007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Scoring System for DNA: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Match = +1     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Mismatch = -1     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Gap = -1</a:t>
            </a:r>
          </a:p>
        </p:txBody>
      </p:sp>
      <p:sp>
        <p:nvSpPr>
          <p:cNvPr id="6" name="Oval 5"/>
          <p:cNvSpPr/>
          <p:nvPr/>
        </p:nvSpPr>
        <p:spPr>
          <a:xfrm>
            <a:off x="3702734" y="279380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4714" y="3860606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18778" y="4879277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10758" y="5946075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62038" y="2785787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01556" y="279380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41072" y="2801830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37975" y="380445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277493" y="3812481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17009" y="3820502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929955" y="488729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69473" y="4895320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608989" y="4903341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37977" y="597013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277495" y="5978161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617011" y="5986182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32060" y="3058503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9700" y="308256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24040" y="4109258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11680" y="4133322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40672" y="5168036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32062" y="517605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19702" y="5200121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32652" y="6234835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042" y="6242856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11682" y="6266920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815034" y="4670730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839097" y="572148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92534" y="3083786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2650" y="4134540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807012" y="3669319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4986097" y="3661300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5042255" y="4662710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5066318" y="571346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6389790" y="3619973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397812" y="465468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421875" y="5705444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7729304" y="3660078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7737326" y="4694792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7761389" y="5745549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119700" y="5537002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8101" y="5528981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04838" y="5520960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31469" y="4470204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659870" y="4462183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416607" y="4454162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87616" y="3435489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16017" y="3427468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472754" y="3419447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75896" y="213973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15413" y="219587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38887" y="21878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06990" y="386425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47095" y="489897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55116" y="593368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51086" y="2913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62266" y="28898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86918" y="39566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22162" y="39085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68" name="Right Arrow 67"/>
          <p:cNvSpPr/>
          <p:nvPr/>
        </p:nvSpPr>
        <p:spPr>
          <a:xfrm rot="2796440">
            <a:off x="4345381" y="3460298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86918" y="49833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70287" y="4983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1" name="Right Arrow 70"/>
          <p:cNvSpPr/>
          <p:nvPr/>
        </p:nvSpPr>
        <p:spPr>
          <a:xfrm rot="2796440">
            <a:off x="4353403" y="4430843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778897" y="60341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22160" y="607423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74" name="Right Arrow 73"/>
          <p:cNvSpPr/>
          <p:nvPr/>
        </p:nvSpPr>
        <p:spPr>
          <a:xfrm rot="5400000">
            <a:off x="4972298" y="5562386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71327" y="28979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40459" y="39085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5637726" y="3339885"/>
            <a:ext cx="508870" cy="943237"/>
            <a:chOff x="4851886" y="3154141"/>
            <a:chExt cx="508870" cy="943237"/>
          </a:xfrm>
        </p:grpSpPr>
        <p:sp>
          <p:nvSpPr>
            <p:cNvPr id="78" name="Right Arrow 77"/>
            <p:cNvSpPr/>
            <p:nvPr/>
          </p:nvSpPr>
          <p:spPr>
            <a:xfrm rot="2796440">
              <a:off x="4810825" y="324247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ight Arrow 78"/>
            <p:cNvSpPr/>
            <p:nvPr/>
          </p:nvSpPr>
          <p:spPr>
            <a:xfrm>
              <a:off x="4851886" y="376517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370721" y="2923182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ight Arrow 101"/>
          <p:cNvSpPr/>
          <p:nvPr/>
        </p:nvSpPr>
        <p:spPr>
          <a:xfrm rot="5400000">
            <a:off x="3745080" y="3452855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ight Arrow 102"/>
          <p:cNvSpPr/>
          <p:nvPr/>
        </p:nvSpPr>
        <p:spPr>
          <a:xfrm rot="5400000">
            <a:off x="3753102" y="456778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ight Arrow 103"/>
          <p:cNvSpPr/>
          <p:nvPr/>
        </p:nvSpPr>
        <p:spPr>
          <a:xfrm rot="5400000">
            <a:off x="3761124" y="5570406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5694194" y="289912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644397" y="2889879"/>
            <a:ext cx="2472337" cy="3569723"/>
            <a:chOff x="4858557" y="2704135"/>
            <a:chExt cx="2472337" cy="3569723"/>
          </a:xfrm>
        </p:grpSpPr>
        <p:grpSp>
          <p:nvGrpSpPr>
            <p:cNvPr id="108" name="Group 107"/>
            <p:cNvGrpSpPr/>
            <p:nvPr/>
          </p:nvGrpSpPr>
          <p:grpSpPr>
            <a:xfrm>
              <a:off x="4858557" y="2704135"/>
              <a:ext cx="2472337" cy="3569723"/>
              <a:chOff x="4858557" y="2704135"/>
              <a:chExt cx="2472337" cy="3569723"/>
            </a:xfrm>
          </p:grpSpPr>
          <p:sp>
            <p:nvSpPr>
              <p:cNvPr id="90" name="Right Arrow 89"/>
              <p:cNvSpPr/>
              <p:nvPr/>
            </p:nvSpPr>
            <p:spPr>
              <a:xfrm>
                <a:off x="6199419" y="4823952"/>
                <a:ext cx="508870" cy="332205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858557" y="2704135"/>
                <a:ext cx="2472337" cy="3569723"/>
                <a:chOff x="4858557" y="2704135"/>
                <a:chExt cx="2472337" cy="3569723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941044" y="2704135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-3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578683" y="4821687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-1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926214" y="376291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-3</a:t>
                  </a:r>
                </a:p>
              </p:txBody>
            </p:sp>
            <p:sp>
              <p:nvSpPr>
                <p:cNvPr id="84" name="Right Arrow 83"/>
                <p:cNvSpPr/>
                <p:nvPr/>
              </p:nvSpPr>
              <p:spPr>
                <a:xfrm rot="2796440">
                  <a:off x="6166378" y="3234452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ight Arrow 84"/>
                <p:cNvSpPr/>
                <p:nvPr/>
              </p:nvSpPr>
              <p:spPr>
                <a:xfrm>
                  <a:off x="6207439" y="3757152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634831" y="590452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87" name="Right Arrow 86"/>
                <p:cNvSpPr/>
                <p:nvPr/>
              </p:nvSpPr>
              <p:spPr>
                <a:xfrm rot="2796440">
                  <a:off x="4866973" y="5319914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934236" y="4829709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-3</a:t>
                  </a:r>
                </a:p>
              </p:txBody>
            </p:sp>
            <p:sp>
              <p:nvSpPr>
                <p:cNvPr id="89" name="Right Arrow 88"/>
                <p:cNvSpPr/>
                <p:nvPr/>
              </p:nvSpPr>
              <p:spPr>
                <a:xfrm rot="2796440">
                  <a:off x="6158358" y="4301252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974342" y="589650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charset="0"/>
                      <a:ea typeface="Arial" charset="0"/>
                      <a:cs typeface="Arial" charset="0"/>
                    </a:rPr>
                    <a:t>0</a:t>
                  </a:r>
                </a:p>
              </p:txBody>
            </p:sp>
            <p:sp>
              <p:nvSpPr>
                <p:cNvPr id="92" name="Right Arrow 91"/>
                <p:cNvSpPr/>
                <p:nvPr/>
              </p:nvSpPr>
              <p:spPr>
                <a:xfrm>
                  <a:off x="6207441" y="5906793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ight Arrow 96"/>
                <p:cNvSpPr/>
                <p:nvPr/>
              </p:nvSpPr>
              <p:spPr>
                <a:xfrm rot="2796440">
                  <a:off x="6206488" y="5360019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ight Arrow 98"/>
                <p:cNvSpPr/>
                <p:nvPr/>
              </p:nvSpPr>
              <p:spPr>
                <a:xfrm>
                  <a:off x="4858557" y="4829709"/>
                  <a:ext cx="508870" cy="332205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09" name="Right Arrow 108"/>
            <p:cNvSpPr/>
            <p:nvPr/>
          </p:nvSpPr>
          <p:spPr>
            <a:xfrm>
              <a:off x="6227818" y="274546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24960" y="811533"/>
            <a:ext cx="1093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In order to find the optimal alignment all we have to do now is work our way backwards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187165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108D27-F4F8-41CB-BD95-859EB490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pairwise alignments and why they are important</a:t>
            </a:r>
          </a:p>
          <a:p>
            <a:r>
              <a:rPr lang="en-US" dirty="0"/>
              <a:t>To learn how to use dynamic programming to align two sequences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EDD49-8AE5-4334-87A5-F0951A8F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77303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3702734" y="279380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694714" y="3860606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718778" y="4879277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710758" y="5946075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4962038" y="2785787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301556" y="279380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7641072" y="2801830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937975" y="380445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277493" y="3812481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617009" y="3820502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929955" y="488729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269473" y="4895320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608989" y="4903341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937977" y="597013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277495" y="5978161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7617011" y="5986182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732062" y="5176057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>
            <a:off x="3807012" y="3669319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19700" y="5537002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416607" y="4454162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75896" y="213973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15413" y="219587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38887" y="21878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06990" y="386425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47095" y="489897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255116" y="593368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51086" y="2913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62266" y="28898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86918" y="39566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22162" y="39085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786918" y="49833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70287" y="4983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8" name="Right Arrow 97"/>
          <p:cNvSpPr/>
          <p:nvPr/>
        </p:nvSpPr>
        <p:spPr>
          <a:xfrm rot="2796440">
            <a:off x="4353403" y="4430843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778897" y="60341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022160" y="607423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71327" y="28979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40459" y="39085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103" name="Right Arrow 102"/>
          <p:cNvSpPr/>
          <p:nvPr/>
        </p:nvSpPr>
        <p:spPr>
          <a:xfrm rot="5400000">
            <a:off x="3745080" y="3452855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726884" y="28898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64523" y="50074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12054" y="39486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420671" y="6090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720076" y="50154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760182" y="6082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5741895" y="5418303"/>
            <a:ext cx="1761006" cy="1007416"/>
            <a:chOff x="4955305" y="5231582"/>
            <a:chExt cx="1761006" cy="1007416"/>
          </a:xfrm>
        </p:grpSpPr>
        <p:sp>
          <p:nvSpPr>
            <p:cNvPr id="113" name="Right Arrow 112"/>
            <p:cNvSpPr/>
            <p:nvPr/>
          </p:nvSpPr>
          <p:spPr>
            <a:xfrm rot="2796440">
              <a:off x="4866973" y="5319914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6207441" y="590679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" name="Right Arrow 110"/>
          <p:cNvSpPr/>
          <p:nvPr/>
        </p:nvSpPr>
        <p:spPr>
          <a:xfrm rot="2796440">
            <a:off x="6992328" y="5545763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ight Arrow 111"/>
          <p:cNvSpPr/>
          <p:nvPr/>
        </p:nvSpPr>
        <p:spPr>
          <a:xfrm>
            <a:off x="5644397" y="5015453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778670" y="19044"/>
            <a:ext cx="1063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Finding the Best Path Through Our Graph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7774" y="1621449"/>
            <a:ext cx="1007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Scoring System for DNA: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Match = +1     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Mismatch = -1     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Gap = -1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852952" y="2484738"/>
            <a:ext cx="3192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In this particular graph there are two possible optimal paths</a:t>
            </a:r>
          </a:p>
          <a:p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For these two sequences there are two equally optimal alignments</a:t>
            </a:r>
          </a:p>
          <a:p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What are the alignments?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2828" y="827697"/>
            <a:ext cx="1093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In order to find the optimal alignment all we have to do now is work our way backwards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191500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9191918" y="5362382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-CTT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215982" y="5915832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AC-T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9691839" y="5903384"/>
            <a:ext cx="0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229247" y="5895364"/>
            <a:ext cx="0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702713" y="2793805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694693" y="3860603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718757" y="4879274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710737" y="5946072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962017" y="2785784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01535" y="2793806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641051" y="2801827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937954" y="3804456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277472" y="381247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616988" y="382049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929934" y="4887295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269452" y="4895317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7608968" y="490333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937956" y="5970136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277474" y="597815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616990" y="598617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32041" y="5176054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3806991" y="3669316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119679" y="5536999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6586" y="4454159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75875" y="21397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415392" y="219587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38866" y="218785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206969" y="386425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47074" y="489896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55095" y="593368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51065" y="2913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62245" y="28898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786897" y="39566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22141" y="390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786897" y="49833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070266" y="49833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01" name="Right Arrow 100"/>
          <p:cNvSpPr/>
          <p:nvPr/>
        </p:nvSpPr>
        <p:spPr>
          <a:xfrm rot="2796440">
            <a:off x="4353382" y="443084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78876" y="60341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22139" y="607422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71306" y="2897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340438" y="390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108" name="Right Arrow 107"/>
          <p:cNvSpPr/>
          <p:nvPr/>
        </p:nvSpPr>
        <p:spPr>
          <a:xfrm rot="5400000">
            <a:off x="3745059" y="3452852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726863" y="2889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64502" y="50074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712033" y="39486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420650" y="6090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720055" y="50154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760161" y="6082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15" name="Right Arrow 114"/>
          <p:cNvSpPr/>
          <p:nvPr/>
        </p:nvSpPr>
        <p:spPr>
          <a:xfrm rot="2796440">
            <a:off x="6992307" y="554576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ight Arrow 115"/>
          <p:cNvSpPr/>
          <p:nvPr/>
        </p:nvSpPr>
        <p:spPr>
          <a:xfrm>
            <a:off x="5644376" y="501545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852952" y="2484738"/>
            <a:ext cx="3192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In this particular graph there are two possible optimal paths</a:t>
            </a:r>
          </a:p>
          <a:p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For these two sequences there are two equally optimal alignments</a:t>
            </a:r>
          </a:p>
          <a:p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What are the alignments?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7774" y="1621449"/>
            <a:ext cx="1007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Scoring System for DNA: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Match = +1     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Mismatch = -1     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Gap = 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95A496-A857-406F-8F4A-A38441938111}"/>
              </a:ext>
            </a:extLst>
          </p:cNvPr>
          <p:cNvSpPr txBox="1"/>
          <p:nvPr/>
        </p:nvSpPr>
        <p:spPr>
          <a:xfrm>
            <a:off x="778670" y="19044"/>
            <a:ext cx="1063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Finding the Best Path Through Our Graph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E45852-D5DC-44B5-8851-74BBD54ABD46}"/>
              </a:ext>
            </a:extLst>
          </p:cNvPr>
          <p:cNvSpPr txBox="1"/>
          <p:nvPr/>
        </p:nvSpPr>
        <p:spPr>
          <a:xfrm>
            <a:off x="262828" y="827697"/>
            <a:ext cx="1093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In order to find the optimal alignment all we have to do now is work our way backwards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178661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Box 326"/>
          <p:cNvSpPr txBox="1"/>
          <p:nvPr/>
        </p:nvSpPr>
        <p:spPr>
          <a:xfrm>
            <a:off x="5100887" y="215499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91918" y="5362382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-CTT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215982" y="5915832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ACT-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9691839" y="5903384"/>
            <a:ext cx="0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956533" y="5879322"/>
            <a:ext cx="0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713965" y="2793805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05945" y="3860603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730009" y="4879274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721989" y="5946072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4973269" y="2785784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312787" y="2793806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7652303" y="2801827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949206" y="3804456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288724" y="381247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628240" y="382049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941186" y="4887295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280704" y="4895317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620220" y="490333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949208" y="5970136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288726" y="5978158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7628242" y="5986179"/>
            <a:ext cx="593558" cy="5935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3818243" y="3669316"/>
            <a:ext cx="368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27838" y="4454159"/>
            <a:ext cx="280737" cy="26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26644" y="219587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50118" y="218785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218221" y="386425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58326" y="489896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66347" y="593368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62317" y="2913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73497" y="28898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98149" y="39566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033393" y="390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98149" y="49833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81518" y="49833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5" name="Right Arrow 94"/>
          <p:cNvSpPr/>
          <p:nvPr/>
        </p:nvSpPr>
        <p:spPr>
          <a:xfrm rot="2796440">
            <a:off x="4364634" y="443084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90128" y="60341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33391" y="607422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82558" y="2897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1690" y="390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100" name="Right Arrow 99"/>
          <p:cNvSpPr/>
          <p:nvPr/>
        </p:nvSpPr>
        <p:spPr>
          <a:xfrm rot="5400000">
            <a:off x="3756311" y="3452852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738115" y="2889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75754" y="50074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23285" y="39486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431902" y="6090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731307" y="50154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-3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1413" y="6082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753126" y="5418300"/>
            <a:ext cx="1761006" cy="1007416"/>
            <a:chOff x="4955305" y="5231582"/>
            <a:chExt cx="1761006" cy="1007416"/>
          </a:xfrm>
        </p:grpSpPr>
        <p:sp>
          <p:nvSpPr>
            <p:cNvPr id="112" name="Right Arrow 111"/>
            <p:cNvSpPr/>
            <p:nvPr/>
          </p:nvSpPr>
          <p:spPr>
            <a:xfrm rot="2796440">
              <a:off x="4866973" y="5319914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6207441" y="590679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8852952" y="2484738"/>
            <a:ext cx="3192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In this particular graph there are two possible optimal paths</a:t>
            </a:r>
          </a:p>
          <a:p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For these two sequences there are two equally optimal alignments</a:t>
            </a:r>
          </a:p>
          <a:p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What are the alignments?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7774" y="1621449"/>
            <a:ext cx="1007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Scoring System for DNA: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Match = +1     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Mismatch = -1     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Gap = 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64865D-E073-4168-8CA7-ADFD1A607A09}"/>
              </a:ext>
            </a:extLst>
          </p:cNvPr>
          <p:cNvSpPr txBox="1"/>
          <p:nvPr/>
        </p:nvSpPr>
        <p:spPr>
          <a:xfrm>
            <a:off x="778670" y="19044"/>
            <a:ext cx="1063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Finding the Best Path Through Our Graph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E267F9-CA67-472C-8E27-E6C34845E8D0}"/>
              </a:ext>
            </a:extLst>
          </p:cNvPr>
          <p:cNvSpPr txBox="1"/>
          <p:nvPr/>
        </p:nvSpPr>
        <p:spPr>
          <a:xfrm>
            <a:off x="262828" y="827697"/>
            <a:ext cx="1093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In order to find the optimal alignment all we have to do now is work our way backwards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70596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9113" y="114300"/>
            <a:ext cx="9486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Analyzing the Dynamic Programming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5" y="913388"/>
            <a:ext cx="11087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Correctness?  It can be </a:t>
            </a:r>
            <a:r>
              <a:rPr lang="en-US" sz="2000" b="1" u="sng" dirty="0">
                <a:latin typeface="Arial" charset="0"/>
                <a:ea typeface="Arial" charset="0"/>
                <a:cs typeface="Arial" charset="0"/>
              </a:rPr>
              <a:t>proven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 that this approach </a:t>
            </a:r>
            <a:r>
              <a:rPr lang="en-US" sz="2000" b="1" u="sng" dirty="0">
                <a:latin typeface="Arial" charset="0"/>
                <a:ea typeface="Arial" charset="0"/>
                <a:cs typeface="Arial" charset="0"/>
              </a:rPr>
              <a:t>always gives an optimal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 global 			alignment for two sequences</a:t>
            </a:r>
          </a:p>
          <a:p>
            <a:endParaRPr lang="en-US" sz="20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Speed?  We no longer have to consider all possible paths ie. all possible  alignments</a:t>
            </a: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	  </a:t>
            </a: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	  We only need to calculate a best path to each node and then determine the  	  traceback</a:t>
            </a:r>
          </a:p>
          <a:p>
            <a:endParaRPr lang="en-US" sz="20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	  ~12 calculations need to be performed per node</a:t>
            </a: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	   if length of sequence 1 = N</a:t>
            </a: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	   if length of sequence 2 = M	  </a:t>
            </a: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                # of nodes in the alignment graph will = N * M</a:t>
            </a: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	   </a:t>
            </a: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	   Runtime for this algorithm when coded into a programming language ~ 12n*m</a:t>
            </a: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                For computer runtime we ignore constants so runtime ~ n*m</a:t>
            </a:r>
          </a:p>
          <a:p>
            <a:endParaRPr lang="en-US" sz="20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	  </a:t>
            </a:r>
            <a:r>
              <a:rPr lang="en-US" sz="2000" b="1" u="sng" dirty="0">
                <a:latin typeface="Arial" charset="0"/>
                <a:ea typeface="Arial" charset="0"/>
                <a:cs typeface="Arial" charset="0"/>
              </a:rPr>
              <a:t>Brute force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 alignment of two sequences of length 250 = </a:t>
            </a:r>
            <a:r>
              <a:rPr lang="en-US" altLang="en-US" sz="2000" b="1" dirty="0">
                <a:latin typeface="Arial" charset="0"/>
              </a:rPr>
              <a:t>~1.17E149 calculations</a:t>
            </a: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	  </a:t>
            </a:r>
            <a:r>
              <a:rPr lang="en-US" sz="2000" b="1" u="sng" dirty="0">
                <a:latin typeface="Arial" charset="0"/>
                <a:ea typeface="Arial" charset="0"/>
                <a:cs typeface="Arial" charset="0"/>
              </a:rPr>
              <a:t>Dynamic Programming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 algorithm with length 250 = 250</a:t>
            </a:r>
            <a:r>
              <a:rPr lang="en-US" sz="2000" b="1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 = 62,500 calculations</a:t>
            </a:r>
          </a:p>
        </p:txBody>
      </p:sp>
    </p:spTree>
    <p:extLst>
      <p:ext uri="{BB962C8B-B14F-4D97-AF65-F5344CB8AC3E}">
        <p14:creationId xmlns:p14="http://schemas.microsoft.com/office/powerpoint/2010/main" val="23324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8592" y="56196"/>
            <a:ext cx="401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Local Alignments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76" y="1574064"/>
            <a:ext cx="6782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Often we don’t actually want to perform a </a:t>
            </a:r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global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 pair-wise alignment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Often we are comparing </a:t>
            </a:r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distantly related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 sequences that contain </a:t>
            </a:r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sub-regions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 (functional domains) with high similarity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Local alignments can identify these domains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469" y="1042987"/>
            <a:ext cx="4971319" cy="513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038975" y="6261971"/>
            <a:ext cx="49768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sz="900" b="1" i="1" dirty="0">
                <a:solidFill>
                  <a:schemeClr val="tx1"/>
                </a:solidFill>
              </a:rPr>
              <a:t>Trends in Endocrinology &amp; Metabolism</a:t>
            </a:r>
            <a:r>
              <a:rPr lang="en-US" altLang="en-US" sz="900" b="1" dirty="0">
                <a:solidFill>
                  <a:schemeClr val="tx1"/>
                </a:solidFill>
              </a:rPr>
              <a:t> 2015 26, 165-175DOI: (10.1016/j.tem.2015.02.004) </a:t>
            </a:r>
          </a:p>
        </p:txBody>
      </p:sp>
    </p:spTree>
    <p:extLst>
      <p:ext uri="{BB962C8B-B14F-4D97-AF65-F5344CB8AC3E}">
        <p14:creationId xmlns:p14="http://schemas.microsoft.com/office/powerpoint/2010/main" val="200073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38200"/>
            <a:ext cx="13606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Can we modify the global alignment algorithm so that it will find local alignments instead? 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8347" y="2115413"/>
            <a:ext cx="1105376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Arial" charset="0"/>
                <a:ea typeface="Arial" charset="0"/>
                <a:cs typeface="Arial" charset="0"/>
              </a:rPr>
              <a:t>Anytime you would enter a negative score in the matrix, instead enter 0</a:t>
            </a:r>
          </a:p>
          <a:p>
            <a:endParaRPr lang="en-US" altLang="en-US" sz="2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en-US" sz="2800" b="1" dirty="0">
                <a:latin typeface="Arial" charset="0"/>
                <a:ea typeface="Arial" charset="0"/>
                <a:cs typeface="Arial" charset="0"/>
              </a:rPr>
              <a:t>What does this do?  </a:t>
            </a:r>
          </a:p>
          <a:p>
            <a:pPr lvl="1"/>
            <a:r>
              <a:rPr lang="en-US" altLang="en-US" sz="2400" b="1" dirty="0">
                <a:latin typeface="Arial" charset="0"/>
                <a:ea typeface="Arial" charset="0"/>
                <a:cs typeface="Arial" charset="0"/>
              </a:rPr>
              <a:t>Resets scoring locally</a:t>
            </a:r>
          </a:p>
          <a:p>
            <a:pPr lvl="1"/>
            <a:r>
              <a:rPr lang="en-US" altLang="en-US" sz="2400" b="1" dirty="0">
                <a:latin typeface="Arial" charset="0"/>
                <a:ea typeface="Arial" charset="0"/>
                <a:cs typeface="Arial" charset="0"/>
              </a:rPr>
              <a:t>Don’t penalize the alignment in one section of the graph for a poor alignment that was occurring in another part of the graph</a:t>
            </a:r>
          </a:p>
          <a:p>
            <a:pPr lvl="1"/>
            <a:r>
              <a:rPr lang="en-US" altLang="en-US" sz="2400" b="1" dirty="0">
                <a:latin typeface="Arial" charset="0"/>
                <a:ea typeface="Arial" charset="0"/>
                <a:cs typeface="Arial" charset="0"/>
              </a:rPr>
              <a:t>This is the essence of local alignment</a:t>
            </a:r>
          </a:p>
          <a:p>
            <a:pPr lvl="1"/>
            <a:endParaRPr lang="en-US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27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4E66A5-C1D8-46CB-995A-4F8D01E787DB}"/>
              </a:ext>
            </a:extLst>
          </p:cNvPr>
          <p:cNvSpPr txBox="1"/>
          <p:nvPr/>
        </p:nvSpPr>
        <p:spPr>
          <a:xfrm>
            <a:off x="778670" y="19044"/>
            <a:ext cx="1063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Local Alignments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DA29B-C4A4-4908-957F-14662E74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738" y="1600200"/>
            <a:ext cx="452052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8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roup 368"/>
          <p:cNvGrpSpPr/>
          <p:nvPr/>
        </p:nvGrpSpPr>
        <p:grpSpPr>
          <a:xfrm>
            <a:off x="1331494" y="930442"/>
            <a:ext cx="9240253" cy="5325980"/>
            <a:chOff x="1734108" y="1030343"/>
            <a:chExt cx="11428442" cy="7720599"/>
          </a:xfrm>
        </p:grpSpPr>
        <p:sp>
          <p:nvSpPr>
            <p:cNvPr id="32" name="Oval 31"/>
            <p:cNvSpPr/>
            <p:nvPr/>
          </p:nvSpPr>
          <p:spPr>
            <a:xfrm>
              <a:off x="2229853" y="1684421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489157" y="1676400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28675" y="168442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087981" y="169244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967789" y="194109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259179" y="194911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598693" y="197318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603015" y="10303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42532" y="108649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185796" y="1078469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7218944" y="1684421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8558462" y="169244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897978" y="170046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988966" y="1957137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376606" y="196515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32802" y="103836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72319" y="1094511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995793" y="108649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6777788" y="196515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11213429" y="168442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12552945" y="169244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0643933" y="194911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12031573" y="197318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1327286" y="108649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650760" y="107846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2221833" y="267100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3481137" y="266298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4820655" y="2671006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6079961" y="267902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959769" y="292767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251159" y="293570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5590673" y="2959764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7210924" y="267100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550442" y="267902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9889958" y="2687048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7980946" y="294372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9368586" y="295174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6769768" y="295174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11205409" y="2671006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12544925" y="267902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10635913" y="293570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2023553" y="2959764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2229855" y="3593421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489159" y="3585400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4828677" y="359342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7983" y="360144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2967791" y="385009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4259181" y="385811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5598695" y="388218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7218946" y="3593421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8558464" y="360144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9897980" y="360946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7988968" y="3866137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9376608" y="387415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6777790" y="387415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1213431" y="359342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12552947" y="360144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10643935" y="385811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2031575" y="388218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2221835" y="449979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3481139" y="449177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4820657" y="4499796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6079963" y="450781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2959771" y="475646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4251161" y="476449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5590675" y="4788554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210926" y="449979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8550444" y="450781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9889960" y="4515838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7980948" y="477251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9368588" y="478053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769770" y="478053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11205411" y="4499796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12544927" y="450781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10635915" y="476449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2023555" y="4788554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245899" y="539012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3505203" y="5382106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4844721" y="5390128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6104027" y="5398149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>
              <a:off x="2983835" y="564680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4275225" y="5654822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5614739" y="567888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7234990" y="539012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8574508" y="5398149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9914024" y="5406170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8005012" y="566284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9392652" y="567086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793834" y="567086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11229475" y="5390128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12568991" y="5398149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10659979" y="5654822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12047619" y="567888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2237878" y="631254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3497182" y="630452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4836700" y="6312546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6096006" y="632056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>
              <a:off x="2975814" y="656921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4267204" y="657724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606718" y="6601304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7226969" y="631254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8566487" y="632056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9906003" y="6328588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>
              <a:off x="7996991" y="658526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9384631" y="659328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6785813" y="6593283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1221454" y="6312546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12560970" y="6320567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10651958" y="657724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2039598" y="6601304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2245900" y="721892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3505204" y="721090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844722" y="721892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6104028" y="722694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>
              <a:off x="2983836" y="7475597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4275226" y="7483618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5614740" y="7507682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7234991" y="721892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8574509" y="722694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/>
            <p:cNvSpPr/>
            <p:nvPr/>
          </p:nvSpPr>
          <p:spPr>
            <a:xfrm>
              <a:off x="9914025" y="7234966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8005013" y="749163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9392653" y="749966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793835" y="7499661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11229476" y="721892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12568992" y="7226945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>
              <a:off x="10659980" y="7483618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12047620" y="7507682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2221838" y="8141341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3481142" y="8133320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4820660" y="814134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6079966" y="814936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2959774" y="8398015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4251164" y="840603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5590678" y="843010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7210929" y="8141341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8550447" y="814936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9889963" y="8157384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>
              <a:off x="7980951" y="8414057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9368591" y="842207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6769773" y="8422079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11205414" y="8141342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12544930" y="8149363"/>
              <a:ext cx="593558" cy="5935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>
              <a:off x="10635918" y="8406036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12023558" y="8430100"/>
              <a:ext cx="3689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rot="5400000">
              <a:off x="2394727" y="2456466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rot="5400000">
              <a:off x="3637989" y="2464488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rot="5400000">
              <a:off x="5001568" y="2464488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rot="5400000">
              <a:off x="6244830" y="2472510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 rot="5400000">
              <a:off x="7375800" y="2480530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rot="5400000">
              <a:off x="8683230" y="2488552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rot="5400000">
              <a:off x="10062851" y="2488552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rot="5400000">
              <a:off x="11354239" y="2496574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rot="5400000">
              <a:off x="12693751" y="2504596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>
              <a:off x="2425609" y="3420190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rot="5400000">
              <a:off x="3668871" y="3412170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rot="5400000">
              <a:off x="5032450" y="3412170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rot="5400000">
              <a:off x="6275712" y="342019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rot="5400000">
              <a:off x="7406682" y="342821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 rot="5400000">
              <a:off x="8714112" y="343623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rot="5400000">
              <a:off x="10093733" y="343623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 rot="5400000">
              <a:off x="11385121" y="344425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rot="5400000">
              <a:off x="12724633" y="3452278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rot="5400000">
              <a:off x="2417589" y="431052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rot="5400000">
              <a:off x="3660851" y="430250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rot="5400000">
              <a:off x="5024430" y="430250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rot="5400000">
              <a:off x="6267692" y="431052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rot="5400000">
              <a:off x="7398662" y="431854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rot="5400000">
              <a:off x="8706092" y="432656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rot="5400000">
              <a:off x="10085713" y="432656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rot="5400000">
              <a:off x="11377101" y="4334588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 rot="5400000">
              <a:off x="12716613" y="4342610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rot="5400000">
              <a:off x="2441653" y="524898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rot="5400000">
              <a:off x="3684915" y="524096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 rot="5400000">
              <a:off x="5048494" y="524096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rot="5400000">
              <a:off x="6291756" y="524898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rot="5400000">
              <a:off x="7422726" y="525700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rot="5400000">
              <a:off x="8730156" y="5265028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 rot="5400000">
              <a:off x="10109777" y="5265028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 rot="5400000">
              <a:off x="11401165" y="5273050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 rot="5400000">
              <a:off x="12740677" y="528107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 rot="5400000">
              <a:off x="2433632" y="617140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rot="5400000">
              <a:off x="3676894" y="616338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rot="5400000">
              <a:off x="5040473" y="616338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rot="5400000">
              <a:off x="6283735" y="617140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rot="5400000">
              <a:off x="7414705" y="617942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/>
            <p:nvPr/>
          </p:nvCxnSpPr>
          <p:spPr>
            <a:xfrm rot="5400000">
              <a:off x="8722135" y="618744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 rot="5400000">
              <a:off x="10101756" y="618744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rot="5400000">
              <a:off x="11393144" y="6195468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rot="5400000">
              <a:off x="12732656" y="6203490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 rot="5400000">
              <a:off x="2441653" y="706173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/>
            <p:nvPr/>
          </p:nvCxnSpPr>
          <p:spPr>
            <a:xfrm rot="5400000">
              <a:off x="3684915" y="705371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rot="5400000">
              <a:off x="5048494" y="705371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rot="5400000">
              <a:off x="6291756" y="7061738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rot="5400000">
              <a:off x="7422726" y="7069758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 rot="5400000">
              <a:off x="8730156" y="7077780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 rot="5400000">
              <a:off x="10109777" y="7077780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 rot="5400000">
              <a:off x="11401165" y="708580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rot="5400000">
              <a:off x="12740677" y="709382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 rot="5400000">
              <a:off x="2417590" y="796811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 rot="5400000">
              <a:off x="3660852" y="796009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rot="5400000">
              <a:off x="5024431" y="7960092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 rot="5400000">
              <a:off x="6267693" y="796811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 rot="5400000">
              <a:off x="7398663" y="7976134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 rot="5400000">
              <a:off x="8706093" y="798415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 rot="5400000">
              <a:off x="10085714" y="7984156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rot="5400000">
              <a:off x="11377102" y="7992178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 rot="5400000">
              <a:off x="12716614" y="8000200"/>
              <a:ext cx="22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>
              <a:off x="2999873" y="2310060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323346" y="2285998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>
              <a:off x="5494420" y="2285998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6817893" y="2261936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8029073" y="2318082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352546" y="2294020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10523620" y="2294020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>
              <a:off x="11847093" y="2269958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>
              <a:off x="3056021" y="3248522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>
              <a:off x="4379494" y="3224460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>
              <a:off x="5550568" y="3224460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/>
            <p:nvPr/>
          </p:nvCxnSpPr>
          <p:spPr>
            <a:xfrm>
              <a:off x="6874041" y="3200398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>
              <a:off x="8085221" y="3256544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9408694" y="3232482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>
              <a:off x="10579768" y="3232482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>
              <a:off x="11903241" y="3208420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3096126" y="4186983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>
              <a:off x="4419599" y="4162921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5590673" y="4162921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6914146" y="4138859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>
              <a:off x="8125326" y="419500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9448799" y="4170943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10619873" y="4170943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11943346" y="4146881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3056021" y="5061276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4379494" y="5037214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5550568" y="5037214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6874041" y="5013152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8085221" y="5069298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9408694" y="5045236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10579768" y="5045236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11903241" y="5021174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/>
            <p:nvPr/>
          </p:nvCxnSpPr>
          <p:spPr>
            <a:xfrm>
              <a:off x="3112168" y="598369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/>
            <p:nvPr/>
          </p:nvCxnSpPr>
          <p:spPr>
            <a:xfrm>
              <a:off x="4435641" y="5959633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/>
            <p:nvPr/>
          </p:nvCxnSpPr>
          <p:spPr>
            <a:xfrm>
              <a:off x="5606715" y="5959633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/>
            <p:nvPr/>
          </p:nvCxnSpPr>
          <p:spPr>
            <a:xfrm>
              <a:off x="6930188" y="5935571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8141368" y="5991717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9464841" y="596765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10635915" y="596765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11959388" y="5943593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3136231" y="6857987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4459704" y="683392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>
              <a:off x="5630778" y="683392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6954251" y="6809863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8165431" y="6866009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9488904" y="6841947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>
              <a:off x="10659978" y="6841947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11983451" y="6817885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3096126" y="7796446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419599" y="7772384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/>
            <p:nvPr/>
          </p:nvCxnSpPr>
          <p:spPr>
            <a:xfrm>
              <a:off x="5590673" y="7772384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>
              <a:off x="6914146" y="7748322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8125326" y="7804468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9448799" y="7780406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>
              <a:off x="10619873" y="7780406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11943346" y="7756344"/>
              <a:ext cx="280737" cy="264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Box 361"/>
            <p:cNvSpPr txBox="1"/>
            <p:nvPr/>
          </p:nvSpPr>
          <p:spPr>
            <a:xfrm>
              <a:off x="1734108" y="2690703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1742129" y="359708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1758172" y="4527524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1766193" y="543390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1750151" y="6332263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1766194" y="726270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1774215" y="816908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</a:t>
              </a: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1828795" y="13816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2847469" y="13896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1828798" y="2087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2839449" y="20714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384" name="Group 383"/>
          <p:cNvGrpSpPr/>
          <p:nvPr/>
        </p:nvGrpSpPr>
        <p:grpSpPr>
          <a:xfrm>
            <a:off x="3930306" y="1405717"/>
            <a:ext cx="6521194" cy="393396"/>
            <a:chOff x="3930306" y="1405717"/>
            <a:chExt cx="6521194" cy="393396"/>
          </a:xfrm>
        </p:grpSpPr>
        <p:sp>
          <p:nvSpPr>
            <p:cNvPr id="377" name="TextBox 376"/>
            <p:cNvSpPr txBox="1"/>
            <p:nvPr/>
          </p:nvSpPr>
          <p:spPr>
            <a:xfrm>
              <a:off x="3930306" y="14137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4932936" y="14217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5863377" y="14057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30175" y="14137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8013019" y="14217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9079817" y="14297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10138594" y="14137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</p:grpSp>
      <p:sp>
        <p:nvSpPr>
          <p:cNvPr id="385" name="TextBox 384"/>
          <p:cNvSpPr txBox="1"/>
          <p:nvPr/>
        </p:nvSpPr>
        <p:spPr>
          <a:xfrm>
            <a:off x="3938331" y="20955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4957004" y="208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5863380" y="20955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6930177" y="21035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89" name="Right Arrow 388"/>
          <p:cNvSpPr/>
          <p:nvPr/>
        </p:nvSpPr>
        <p:spPr>
          <a:xfrm rot="2499530">
            <a:off x="6334824" y="1782633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8013017" y="2095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91" name="Right Arrow 390"/>
          <p:cNvSpPr/>
          <p:nvPr/>
        </p:nvSpPr>
        <p:spPr>
          <a:xfrm rot="2499530">
            <a:off x="7417664" y="1774613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4" name="Group 393"/>
          <p:cNvGrpSpPr/>
          <p:nvPr/>
        </p:nvGrpSpPr>
        <p:grpSpPr>
          <a:xfrm>
            <a:off x="9087845" y="2095526"/>
            <a:ext cx="1379702" cy="377354"/>
            <a:chOff x="9087845" y="2095526"/>
            <a:chExt cx="1379702" cy="377354"/>
          </a:xfrm>
        </p:grpSpPr>
        <p:sp>
          <p:nvSpPr>
            <p:cNvPr id="392" name="TextBox 391"/>
            <p:cNvSpPr txBox="1"/>
            <p:nvPr/>
          </p:nvSpPr>
          <p:spPr>
            <a:xfrm>
              <a:off x="9087845" y="20955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0154641" y="21035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88592" y="56196"/>
            <a:ext cx="401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Local Alignments</a:t>
            </a:r>
          </a:p>
        </p:txBody>
      </p:sp>
    </p:spTree>
    <p:extLst>
      <p:ext uri="{BB962C8B-B14F-4D97-AF65-F5344CB8AC3E}">
        <p14:creationId xmlns:p14="http://schemas.microsoft.com/office/powerpoint/2010/main" val="4724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/>
      <p:bldP spid="374" grpId="0"/>
      <p:bldP spid="375" grpId="0"/>
      <p:bldP spid="376" grpId="0"/>
      <p:bldP spid="385" grpId="0"/>
      <p:bldP spid="386" grpId="0"/>
      <p:bldP spid="387" grpId="0"/>
      <p:bldP spid="388" grpId="0"/>
      <p:bldP spid="389" grpId="0" animBg="1"/>
      <p:bldP spid="390" grpId="0"/>
      <p:bldP spid="3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418"/>
          <p:cNvGrpSpPr/>
          <p:nvPr/>
        </p:nvGrpSpPr>
        <p:grpSpPr>
          <a:xfrm>
            <a:off x="1331494" y="920679"/>
            <a:ext cx="9240253" cy="5325980"/>
            <a:chOff x="1331494" y="449182"/>
            <a:chExt cx="9240253" cy="5325980"/>
          </a:xfrm>
        </p:grpSpPr>
        <p:grpSp>
          <p:nvGrpSpPr>
            <p:cNvPr id="470" name="Group 469"/>
            <p:cNvGrpSpPr/>
            <p:nvPr/>
          </p:nvGrpSpPr>
          <p:grpSpPr>
            <a:xfrm>
              <a:off x="1331494" y="449182"/>
              <a:ext cx="9240253" cy="5325980"/>
              <a:chOff x="1734108" y="1030343"/>
              <a:chExt cx="11428442" cy="7720599"/>
            </a:xfrm>
          </p:grpSpPr>
          <p:sp>
            <p:nvSpPr>
              <p:cNvPr id="570" name="Oval 569"/>
              <p:cNvSpPr/>
              <p:nvPr/>
            </p:nvSpPr>
            <p:spPr>
              <a:xfrm>
                <a:off x="2229853" y="1684421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3489157" y="1676400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4828675" y="1684422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6087981" y="169244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4" name="Straight Arrow Connector 573"/>
              <p:cNvCxnSpPr/>
              <p:nvPr/>
            </p:nvCxnSpPr>
            <p:spPr>
              <a:xfrm>
                <a:off x="2967789" y="1941095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Arrow Connector 574"/>
              <p:cNvCxnSpPr/>
              <p:nvPr/>
            </p:nvCxnSpPr>
            <p:spPr>
              <a:xfrm>
                <a:off x="4259179" y="1949116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Arrow Connector 575"/>
              <p:cNvCxnSpPr/>
              <p:nvPr/>
            </p:nvCxnSpPr>
            <p:spPr>
              <a:xfrm>
                <a:off x="5598693" y="197318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7" name="TextBox 576"/>
              <p:cNvSpPr txBox="1"/>
              <p:nvPr/>
            </p:nvSpPr>
            <p:spPr>
              <a:xfrm>
                <a:off x="3603015" y="1030343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578" name="TextBox 577"/>
              <p:cNvSpPr txBox="1"/>
              <p:nvPr/>
            </p:nvSpPr>
            <p:spPr>
              <a:xfrm>
                <a:off x="4942532" y="1086490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579" name="TextBox 578"/>
              <p:cNvSpPr txBox="1"/>
              <p:nvPr/>
            </p:nvSpPr>
            <p:spPr>
              <a:xfrm>
                <a:off x="6185796" y="1078469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7218944" y="1684421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8558462" y="169244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9897978" y="1700464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83" name="Straight Arrow Connector 582"/>
              <p:cNvCxnSpPr/>
              <p:nvPr/>
            </p:nvCxnSpPr>
            <p:spPr>
              <a:xfrm>
                <a:off x="7988966" y="1957137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Arrow Connector 583"/>
              <p:cNvCxnSpPr/>
              <p:nvPr/>
            </p:nvCxnSpPr>
            <p:spPr>
              <a:xfrm>
                <a:off x="9376606" y="1965159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5" name="TextBox 584"/>
              <p:cNvSpPr txBox="1"/>
              <p:nvPr/>
            </p:nvSpPr>
            <p:spPr>
              <a:xfrm>
                <a:off x="7332802" y="1038364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586" name="TextBox 585"/>
              <p:cNvSpPr txBox="1"/>
              <p:nvPr/>
            </p:nvSpPr>
            <p:spPr>
              <a:xfrm>
                <a:off x="8672319" y="1094511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587" name="TextBox 586"/>
              <p:cNvSpPr txBox="1"/>
              <p:nvPr/>
            </p:nvSpPr>
            <p:spPr>
              <a:xfrm>
                <a:off x="9995793" y="1086490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cxnSp>
            <p:nvCxnSpPr>
              <p:cNvPr id="588" name="Straight Arrow Connector 587"/>
              <p:cNvCxnSpPr/>
              <p:nvPr/>
            </p:nvCxnSpPr>
            <p:spPr>
              <a:xfrm>
                <a:off x="6777788" y="1965159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9" name="Oval 588"/>
              <p:cNvSpPr/>
              <p:nvPr/>
            </p:nvSpPr>
            <p:spPr>
              <a:xfrm>
                <a:off x="11213429" y="1684422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12552945" y="169244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1" name="Straight Arrow Connector 590"/>
              <p:cNvCxnSpPr/>
              <p:nvPr/>
            </p:nvCxnSpPr>
            <p:spPr>
              <a:xfrm>
                <a:off x="10643933" y="1949116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/>
              <p:cNvCxnSpPr/>
              <p:nvPr/>
            </p:nvCxnSpPr>
            <p:spPr>
              <a:xfrm>
                <a:off x="12031573" y="197318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3" name="TextBox 592"/>
              <p:cNvSpPr txBox="1"/>
              <p:nvPr/>
            </p:nvSpPr>
            <p:spPr>
              <a:xfrm>
                <a:off x="11327286" y="1086490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594" name="TextBox 593"/>
              <p:cNvSpPr txBox="1"/>
              <p:nvPr/>
            </p:nvSpPr>
            <p:spPr>
              <a:xfrm>
                <a:off x="12650760" y="1078469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2221833" y="2671005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481137" y="2662984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4820655" y="2671006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6079961" y="267902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9" name="Straight Arrow Connector 598"/>
              <p:cNvCxnSpPr/>
              <p:nvPr/>
            </p:nvCxnSpPr>
            <p:spPr>
              <a:xfrm>
                <a:off x="2959769" y="2927679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Arrow Connector 599"/>
              <p:cNvCxnSpPr/>
              <p:nvPr/>
            </p:nvCxnSpPr>
            <p:spPr>
              <a:xfrm>
                <a:off x="4251159" y="293570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5590673" y="2959764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2" name="Oval 601"/>
              <p:cNvSpPr/>
              <p:nvPr/>
            </p:nvSpPr>
            <p:spPr>
              <a:xfrm>
                <a:off x="7210924" y="2671005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8550442" y="267902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9889958" y="2687048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5" name="Straight Arrow Connector 604"/>
              <p:cNvCxnSpPr/>
              <p:nvPr/>
            </p:nvCxnSpPr>
            <p:spPr>
              <a:xfrm>
                <a:off x="7980946" y="2943721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9368586" y="2951743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6769768" y="2951743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8" name="Oval 607"/>
              <p:cNvSpPr/>
              <p:nvPr/>
            </p:nvSpPr>
            <p:spPr>
              <a:xfrm>
                <a:off x="11205409" y="2671006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9" name="Oval 608"/>
              <p:cNvSpPr/>
              <p:nvPr/>
            </p:nvSpPr>
            <p:spPr>
              <a:xfrm>
                <a:off x="12544925" y="267902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0" name="Straight Arrow Connector 609"/>
              <p:cNvCxnSpPr/>
              <p:nvPr/>
            </p:nvCxnSpPr>
            <p:spPr>
              <a:xfrm>
                <a:off x="10635913" y="293570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>
                <a:off x="12023553" y="2959764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2229855" y="3593421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Oval 612"/>
              <p:cNvSpPr/>
              <p:nvPr/>
            </p:nvSpPr>
            <p:spPr>
              <a:xfrm>
                <a:off x="3489159" y="3585400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Oval 613"/>
              <p:cNvSpPr/>
              <p:nvPr/>
            </p:nvSpPr>
            <p:spPr>
              <a:xfrm>
                <a:off x="4828677" y="3593422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087983" y="360144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6" name="Straight Arrow Connector 615"/>
              <p:cNvCxnSpPr/>
              <p:nvPr/>
            </p:nvCxnSpPr>
            <p:spPr>
              <a:xfrm>
                <a:off x="2967791" y="3850095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Arrow Connector 616"/>
              <p:cNvCxnSpPr/>
              <p:nvPr/>
            </p:nvCxnSpPr>
            <p:spPr>
              <a:xfrm>
                <a:off x="4259181" y="3858116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Arrow Connector 617"/>
              <p:cNvCxnSpPr/>
              <p:nvPr/>
            </p:nvCxnSpPr>
            <p:spPr>
              <a:xfrm>
                <a:off x="5598695" y="388218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9" name="Oval 618"/>
              <p:cNvSpPr/>
              <p:nvPr/>
            </p:nvSpPr>
            <p:spPr>
              <a:xfrm>
                <a:off x="7218946" y="3593421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0" name="Oval 619"/>
              <p:cNvSpPr/>
              <p:nvPr/>
            </p:nvSpPr>
            <p:spPr>
              <a:xfrm>
                <a:off x="8558464" y="360144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Oval 620"/>
              <p:cNvSpPr/>
              <p:nvPr/>
            </p:nvSpPr>
            <p:spPr>
              <a:xfrm>
                <a:off x="9897980" y="3609464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22" name="Straight Arrow Connector 621"/>
              <p:cNvCxnSpPr/>
              <p:nvPr/>
            </p:nvCxnSpPr>
            <p:spPr>
              <a:xfrm>
                <a:off x="7988968" y="3866137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9376608" y="3874159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>
                <a:off x="6777790" y="3874159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5" name="Oval 624"/>
              <p:cNvSpPr/>
              <p:nvPr/>
            </p:nvSpPr>
            <p:spPr>
              <a:xfrm>
                <a:off x="11213431" y="3593422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6" name="Oval 625"/>
              <p:cNvSpPr/>
              <p:nvPr/>
            </p:nvSpPr>
            <p:spPr>
              <a:xfrm>
                <a:off x="12552947" y="360144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27" name="Straight Arrow Connector 626"/>
              <p:cNvCxnSpPr/>
              <p:nvPr/>
            </p:nvCxnSpPr>
            <p:spPr>
              <a:xfrm>
                <a:off x="10643935" y="3858116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12031575" y="388218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9" name="Oval 628"/>
              <p:cNvSpPr/>
              <p:nvPr/>
            </p:nvSpPr>
            <p:spPr>
              <a:xfrm>
                <a:off x="2221835" y="4499795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0" name="Oval 629"/>
              <p:cNvSpPr/>
              <p:nvPr/>
            </p:nvSpPr>
            <p:spPr>
              <a:xfrm>
                <a:off x="3481139" y="4491774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1" name="Oval 630"/>
              <p:cNvSpPr/>
              <p:nvPr/>
            </p:nvSpPr>
            <p:spPr>
              <a:xfrm>
                <a:off x="4820657" y="4499796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2" name="Oval 631"/>
              <p:cNvSpPr/>
              <p:nvPr/>
            </p:nvSpPr>
            <p:spPr>
              <a:xfrm>
                <a:off x="6079963" y="450781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3" name="Straight Arrow Connector 632"/>
              <p:cNvCxnSpPr/>
              <p:nvPr/>
            </p:nvCxnSpPr>
            <p:spPr>
              <a:xfrm>
                <a:off x="2959771" y="4756469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>
                <a:off x="4251161" y="476449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>
                <a:off x="5590675" y="4788554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6" name="Oval 635"/>
              <p:cNvSpPr/>
              <p:nvPr/>
            </p:nvSpPr>
            <p:spPr>
              <a:xfrm>
                <a:off x="7210926" y="4499795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7" name="Oval 636"/>
              <p:cNvSpPr/>
              <p:nvPr/>
            </p:nvSpPr>
            <p:spPr>
              <a:xfrm>
                <a:off x="8550444" y="450781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8" name="Oval 637"/>
              <p:cNvSpPr/>
              <p:nvPr/>
            </p:nvSpPr>
            <p:spPr>
              <a:xfrm>
                <a:off x="9889960" y="4515838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9" name="Straight Arrow Connector 638"/>
              <p:cNvCxnSpPr/>
              <p:nvPr/>
            </p:nvCxnSpPr>
            <p:spPr>
              <a:xfrm>
                <a:off x="7980948" y="4772511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/>
              <p:nvPr/>
            </p:nvCxnSpPr>
            <p:spPr>
              <a:xfrm>
                <a:off x="9368588" y="4780533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/>
              <p:nvPr/>
            </p:nvCxnSpPr>
            <p:spPr>
              <a:xfrm>
                <a:off x="6769770" y="4780533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2" name="Oval 641"/>
              <p:cNvSpPr/>
              <p:nvPr/>
            </p:nvSpPr>
            <p:spPr>
              <a:xfrm>
                <a:off x="11205411" y="4499796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3" name="Oval 642"/>
              <p:cNvSpPr/>
              <p:nvPr/>
            </p:nvSpPr>
            <p:spPr>
              <a:xfrm>
                <a:off x="12544927" y="450781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4" name="Straight Arrow Connector 643"/>
              <p:cNvCxnSpPr/>
              <p:nvPr/>
            </p:nvCxnSpPr>
            <p:spPr>
              <a:xfrm>
                <a:off x="10635915" y="476449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/>
              <p:nvPr/>
            </p:nvCxnSpPr>
            <p:spPr>
              <a:xfrm>
                <a:off x="12023555" y="4788554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6" name="Oval 645"/>
              <p:cNvSpPr/>
              <p:nvPr/>
            </p:nvSpPr>
            <p:spPr>
              <a:xfrm>
                <a:off x="2245899" y="539012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7" name="Oval 646"/>
              <p:cNvSpPr/>
              <p:nvPr/>
            </p:nvSpPr>
            <p:spPr>
              <a:xfrm>
                <a:off x="3505203" y="5382106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8" name="Oval 647"/>
              <p:cNvSpPr/>
              <p:nvPr/>
            </p:nvSpPr>
            <p:spPr>
              <a:xfrm>
                <a:off x="4844721" y="5390128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9" name="Oval 648"/>
              <p:cNvSpPr/>
              <p:nvPr/>
            </p:nvSpPr>
            <p:spPr>
              <a:xfrm>
                <a:off x="6104027" y="5398149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50" name="Straight Arrow Connector 649"/>
              <p:cNvCxnSpPr/>
              <p:nvPr/>
            </p:nvCxnSpPr>
            <p:spPr>
              <a:xfrm>
                <a:off x="2983835" y="5646801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Arrow Connector 650"/>
              <p:cNvCxnSpPr/>
              <p:nvPr/>
            </p:nvCxnSpPr>
            <p:spPr>
              <a:xfrm>
                <a:off x="4275225" y="5654822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Arrow Connector 651"/>
              <p:cNvCxnSpPr/>
              <p:nvPr/>
            </p:nvCxnSpPr>
            <p:spPr>
              <a:xfrm>
                <a:off x="5614739" y="5678886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3" name="Oval 652"/>
              <p:cNvSpPr/>
              <p:nvPr/>
            </p:nvSpPr>
            <p:spPr>
              <a:xfrm>
                <a:off x="7234990" y="539012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4" name="Oval 653"/>
              <p:cNvSpPr/>
              <p:nvPr/>
            </p:nvSpPr>
            <p:spPr>
              <a:xfrm>
                <a:off x="8574508" y="5398149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5" name="Oval 654"/>
              <p:cNvSpPr/>
              <p:nvPr/>
            </p:nvSpPr>
            <p:spPr>
              <a:xfrm>
                <a:off x="9914024" y="5406170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56" name="Straight Arrow Connector 655"/>
              <p:cNvCxnSpPr/>
              <p:nvPr/>
            </p:nvCxnSpPr>
            <p:spPr>
              <a:xfrm>
                <a:off x="8005012" y="5662843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Arrow Connector 656"/>
              <p:cNvCxnSpPr/>
              <p:nvPr/>
            </p:nvCxnSpPr>
            <p:spPr>
              <a:xfrm>
                <a:off x="9392652" y="5670865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Arrow Connector 657"/>
              <p:cNvCxnSpPr/>
              <p:nvPr/>
            </p:nvCxnSpPr>
            <p:spPr>
              <a:xfrm>
                <a:off x="6793834" y="5670865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11229475" y="5390128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0" name="Oval 659"/>
              <p:cNvSpPr/>
              <p:nvPr/>
            </p:nvSpPr>
            <p:spPr>
              <a:xfrm>
                <a:off x="12568991" y="5398149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1" name="Straight Arrow Connector 660"/>
              <p:cNvCxnSpPr/>
              <p:nvPr/>
            </p:nvCxnSpPr>
            <p:spPr>
              <a:xfrm>
                <a:off x="10659979" y="5654822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Arrow Connector 661"/>
              <p:cNvCxnSpPr/>
              <p:nvPr/>
            </p:nvCxnSpPr>
            <p:spPr>
              <a:xfrm>
                <a:off x="12047619" y="5678886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Oval 662"/>
              <p:cNvSpPr/>
              <p:nvPr/>
            </p:nvSpPr>
            <p:spPr>
              <a:xfrm>
                <a:off x="2237878" y="6312545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4" name="Oval 663"/>
              <p:cNvSpPr/>
              <p:nvPr/>
            </p:nvSpPr>
            <p:spPr>
              <a:xfrm>
                <a:off x="3497182" y="6304524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Oval 664"/>
              <p:cNvSpPr/>
              <p:nvPr/>
            </p:nvSpPr>
            <p:spPr>
              <a:xfrm>
                <a:off x="4836700" y="6312546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6" name="Oval 665"/>
              <p:cNvSpPr/>
              <p:nvPr/>
            </p:nvSpPr>
            <p:spPr>
              <a:xfrm>
                <a:off x="6096006" y="632056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7" name="Straight Arrow Connector 666"/>
              <p:cNvCxnSpPr/>
              <p:nvPr/>
            </p:nvCxnSpPr>
            <p:spPr>
              <a:xfrm>
                <a:off x="2975814" y="6569219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Arrow Connector 667"/>
              <p:cNvCxnSpPr/>
              <p:nvPr/>
            </p:nvCxnSpPr>
            <p:spPr>
              <a:xfrm>
                <a:off x="4267204" y="657724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Arrow Connector 668"/>
              <p:cNvCxnSpPr/>
              <p:nvPr/>
            </p:nvCxnSpPr>
            <p:spPr>
              <a:xfrm>
                <a:off x="5606718" y="6601304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0" name="Oval 669"/>
              <p:cNvSpPr/>
              <p:nvPr/>
            </p:nvSpPr>
            <p:spPr>
              <a:xfrm>
                <a:off x="7226969" y="6312545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1" name="Oval 670"/>
              <p:cNvSpPr/>
              <p:nvPr/>
            </p:nvSpPr>
            <p:spPr>
              <a:xfrm>
                <a:off x="8566487" y="632056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2" name="Oval 671"/>
              <p:cNvSpPr/>
              <p:nvPr/>
            </p:nvSpPr>
            <p:spPr>
              <a:xfrm>
                <a:off x="9906003" y="6328588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3" name="Straight Arrow Connector 672"/>
              <p:cNvCxnSpPr/>
              <p:nvPr/>
            </p:nvCxnSpPr>
            <p:spPr>
              <a:xfrm>
                <a:off x="7996991" y="6585261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Arrow Connector 673"/>
              <p:cNvCxnSpPr/>
              <p:nvPr/>
            </p:nvCxnSpPr>
            <p:spPr>
              <a:xfrm>
                <a:off x="9384631" y="6593283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Arrow Connector 674"/>
              <p:cNvCxnSpPr/>
              <p:nvPr/>
            </p:nvCxnSpPr>
            <p:spPr>
              <a:xfrm>
                <a:off x="6785813" y="6593283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6" name="Oval 675"/>
              <p:cNvSpPr/>
              <p:nvPr/>
            </p:nvSpPr>
            <p:spPr>
              <a:xfrm>
                <a:off x="11221454" y="6312546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12560970" y="6320567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8" name="Straight Arrow Connector 677"/>
              <p:cNvCxnSpPr/>
              <p:nvPr/>
            </p:nvCxnSpPr>
            <p:spPr>
              <a:xfrm>
                <a:off x="10651958" y="657724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Arrow Connector 678"/>
              <p:cNvCxnSpPr/>
              <p:nvPr/>
            </p:nvCxnSpPr>
            <p:spPr>
              <a:xfrm>
                <a:off x="12039598" y="6601304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0" name="Oval 679"/>
              <p:cNvSpPr/>
              <p:nvPr/>
            </p:nvSpPr>
            <p:spPr>
              <a:xfrm>
                <a:off x="2245900" y="721892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3505204" y="7210902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2" name="Oval 681"/>
              <p:cNvSpPr/>
              <p:nvPr/>
            </p:nvSpPr>
            <p:spPr>
              <a:xfrm>
                <a:off x="4844722" y="7218924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3" name="Oval 682"/>
              <p:cNvSpPr/>
              <p:nvPr/>
            </p:nvSpPr>
            <p:spPr>
              <a:xfrm>
                <a:off x="6104028" y="7226945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84" name="Straight Arrow Connector 683"/>
              <p:cNvCxnSpPr/>
              <p:nvPr/>
            </p:nvCxnSpPr>
            <p:spPr>
              <a:xfrm>
                <a:off x="2983836" y="7475597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Arrow Connector 684"/>
              <p:cNvCxnSpPr/>
              <p:nvPr/>
            </p:nvCxnSpPr>
            <p:spPr>
              <a:xfrm>
                <a:off x="4275226" y="7483618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Arrow Connector 685"/>
              <p:cNvCxnSpPr/>
              <p:nvPr/>
            </p:nvCxnSpPr>
            <p:spPr>
              <a:xfrm>
                <a:off x="5614740" y="7507682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7" name="Oval 686"/>
              <p:cNvSpPr/>
              <p:nvPr/>
            </p:nvSpPr>
            <p:spPr>
              <a:xfrm>
                <a:off x="7234991" y="721892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8" name="Oval 687"/>
              <p:cNvSpPr/>
              <p:nvPr/>
            </p:nvSpPr>
            <p:spPr>
              <a:xfrm>
                <a:off x="8574509" y="7226945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9" name="Oval 688"/>
              <p:cNvSpPr/>
              <p:nvPr/>
            </p:nvSpPr>
            <p:spPr>
              <a:xfrm>
                <a:off x="9914025" y="7234966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90" name="Straight Arrow Connector 689"/>
              <p:cNvCxnSpPr/>
              <p:nvPr/>
            </p:nvCxnSpPr>
            <p:spPr>
              <a:xfrm>
                <a:off x="8005013" y="7491639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Arrow Connector 690"/>
              <p:cNvCxnSpPr/>
              <p:nvPr/>
            </p:nvCxnSpPr>
            <p:spPr>
              <a:xfrm>
                <a:off x="9392653" y="7499661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Arrow Connector 691"/>
              <p:cNvCxnSpPr/>
              <p:nvPr/>
            </p:nvCxnSpPr>
            <p:spPr>
              <a:xfrm>
                <a:off x="6793835" y="7499661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3" name="Oval 692"/>
              <p:cNvSpPr/>
              <p:nvPr/>
            </p:nvSpPr>
            <p:spPr>
              <a:xfrm>
                <a:off x="11229476" y="7218924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4" name="Oval 693"/>
              <p:cNvSpPr/>
              <p:nvPr/>
            </p:nvSpPr>
            <p:spPr>
              <a:xfrm>
                <a:off x="12568992" y="7226945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95" name="Straight Arrow Connector 694"/>
              <p:cNvCxnSpPr/>
              <p:nvPr/>
            </p:nvCxnSpPr>
            <p:spPr>
              <a:xfrm>
                <a:off x="10659980" y="7483618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Arrow Connector 695"/>
              <p:cNvCxnSpPr/>
              <p:nvPr/>
            </p:nvCxnSpPr>
            <p:spPr>
              <a:xfrm>
                <a:off x="12047620" y="7507682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7" name="Oval 696"/>
              <p:cNvSpPr/>
              <p:nvPr/>
            </p:nvSpPr>
            <p:spPr>
              <a:xfrm>
                <a:off x="2221838" y="8141341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8" name="Oval 697"/>
              <p:cNvSpPr/>
              <p:nvPr/>
            </p:nvSpPr>
            <p:spPr>
              <a:xfrm>
                <a:off x="3481142" y="8133320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9" name="Oval 698"/>
              <p:cNvSpPr/>
              <p:nvPr/>
            </p:nvSpPr>
            <p:spPr>
              <a:xfrm>
                <a:off x="4820660" y="8141342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0" name="Oval 699"/>
              <p:cNvSpPr/>
              <p:nvPr/>
            </p:nvSpPr>
            <p:spPr>
              <a:xfrm>
                <a:off x="6079966" y="814936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1" name="Straight Arrow Connector 700"/>
              <p:cNvCxnSpPr/>
              <p:nvPr/>
            </p:nvCxnSpPr>
            <p:spPr>
              <a:xfrm>
                <a:off x="2959774" y="8398015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Arrow Connector 701"/>
              <p:cNvCxnSpPr/>
              <p:nvPr/>
            </p:nvCxnSpPr>
            <p:spPr>
              <a:xfrm>
                <a:off x="4251164" y="8406036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Arrow Connector 702"/>
              <p:cNvCxnSpPr/>
              <p:nvPr/>
            </p:nvCxnSpPr>
            <p:spPr>
              <a:xfrm>
                <a:off x="5590678" y="843010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4" name="Oval 703"/>
              <p:cNvSpPr/>
              <p:nvPr/>
            </p:nvSpPr>
            <p:spPr>
              <a:xfrm>
                <a:off x="7210929" y="8141341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5" name="Oval 704"/>
              <p:cNvSpPr/>
              <p:nvPr/>
            </p:nvSpPr>
            <p:spPr>
              <a:xfrm>
                <a:off x="8550447" y="814936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6" name="Oval 705"/>
              <p:cNvSpPr/>
              <p:nvPr/>
            </p:nvSpPr>
            <p:spPr>
              <a:xfrm>
                <a:off x="9889963" y="8157384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7" name="Straight Arrow Connector 706"/>
              <p:cNvCxnSpPr/>
              <p:nvPr/>
            </p:nvCxnSpPr>
            <p:spPr>
              <a:xfrm>
                <a:off x="7980951" y="8414057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Arrow Connector 707"/>
              <p:cNvCxnSpPr/>
              <p:nvPr/>
            </p:nvCxnSpPr>
            <p:spPr>
              <a:xfrm>
                <a:off x="9368591" y="8422079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Arrow Connector 708"/>
              <p:cNvCxnSpPr/>
              <p:nvPr/>
            </p:nvCxnSpPr>
            <p:spPr>
              <a:xfrm>
                <a:off x="6769773" y="8422079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0" name="Oval 709"/>
              <p:cNvSpPr/>
              <p:nvPr/>
            </p:nvSpPr>
            <p:spPr>
              <a:xfrm>
                <a:off x="11205414" y="8141342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1" name="Oval 710"/>
              <p:cNvSpPr/>
              <p:nvPr/>
            </p:nvSpPr>
            <p:spPr>
              <a:xfrm>
                <a:off x="12544930" y="8149363"/>
                <a:ext cx="593558" cy="59355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2" name="Straight Arrow Connector 711"/>
              <p:cNvCxnSpPr/>
              <p:nvPr/>
            </p:nvCxnSpPr>
            <p:spPr>
              <a:xfrm>
                <a:off x="10635918" y="8406036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Arrow Connector 712"/>
              <p:cNvCxnSpPr/>
              <p:nvPr/>
            </p:nvCxnSpPr>
            <p:spPr>
              <a:xfrm>
                <a:off x="12023558" y="8430100"/>
                <a:ext cx="36896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Arrow Connector 713"/>
              <p:cNvCxnSpPr/>
              <p:nvPr/>
            </p:nvCxnSpPr>
            <p:spPr>
              <a:xfrm rot="5400000">
                <a:off x="2394727" y="2456466"/>
                <a:ext cx="2743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Arrow Connector 714"/>
              <p:cNvCxnSpPr/>
              <p:nvPr/>
            </p:nvCxnSpPr>
            <p:spPr>
              <a:xfrm rot="5400000">
                <a:off x="3637989" y="2464488"/>
                <a:ext cx="2743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Arrow Connector 715"/>
              <p:cNvCxnSpPr/>
              <p:nvPr/>
            </p:nvCxnSpPr>
            <p:spPr>
              <a:xfrm rot="5400000">
                <a:off x="5001568" y="2464488"/>
                <a:ext cx="2743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Arrow Connector 716"/>
              <p:cNvCxnSpPr/>
              <p:nvPr/>
            </p:nvCxnSpPr>
            <p:spPr>
              <a:xfrm rot="5400000">
                <a:off x="6244830" y="2472510"/>
                <a:ext cx="2743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Arrow Connector 717"/>
              <p:cNvCxnSpPr/>
              <p:nvPr/>
            </p:nvCxnSpPr>
            <p:spPr>
              <a:xfrm rot="5400000">
                <a:off x="7375800" y="2480530"/>
                <a:ext cx="2743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Arrow Connector 718"/>
              <p:cNvCxnSpPr/>
              <p:nvPr/>
            </p:nvCxnSpPr>
            <p:spPr>
              <a:xfrm rot="5400000">
                <a:off x="8683230" y="2488552"/>
                <a:ext cx="2743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Arrow Connector 719"/>
              <p:cNvCxnSpPr/>
              <p:nvPr/>
            </p:nvCxnSpPr>
            <p:spPr>
              <a:xfrm rot="5400000">
                <a:off x="10062851" y="2488552"/>
                <a:ext cx="2743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Arrow Connector 720"/>
              <p:cNvCxnSpPr/>
              <p:nvPr/>
            </p:nvCxnSpPr>
            <p:spPr>
              <a:xfrm rot="5400000">
                <a:off x="11354239" y="2496574"/>
                <a:ext cx="2743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Arrow Connector 721"/>
              <p:cNvCxnSpPr/>
              <p:nvPr/>
            </p:nvCxnSpPr>
            <p:spPr>
              <a:xfrm rot="5400000">
                <a:off x="12693751" y="2504596"/>
                <a:ext cx="2743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Arrow Connector 722"/>
              <p:cNvCxnSpPr/>
              <p:nvPr/>
            </p:nvCxnSpPr>
            <p:spPr>
              <a:xfrm rot="5400000">
                <a:off x="2425609" y="3420190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Arrow Connector 723"/>
              <p:cNvCxnSpPr/>
              <p:nvPr/>
            </p:nvCxnSpPr>
            <p:spPr>
              <a:xfrm rot="5400000">
                <a:off x="3668871" y="3412170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Arrow Connector 724"/>
              <p:cNvCxnSpPr/>
              <p:nvPr/>
            </p:nvCxnSpPr>
            <p:spPr>
              <a:xfrm rot="5400000">
                <a:off x="5032450" y="3412170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Arrow Connector 725"/>
              <p:cNvCxnSpPr/>
              <p:nvPr/>
            </p:nvCxnSpPr>
            <p:spPr>
              <a:xfrm rot="5400000">
                <a:off x="6275712" y="342019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Arrow Connector 726"/>
              <p:cNvCxnSpPr/>
              <p:nvPr/>
            </p:nvCxnSpPr>
            <p:spPr>
              <a:xfrm rot="5400000">
                <a:off x="7406682" y="342821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Arrow Connector 727"/>
              <p:cNvCxnSpPr/>
              <p:nvPr/>
            </p:nvCxnSpPr>
            <p:spPr>
              <a:xfrm rot="5400000">
                <a:off x="8714112" y="343623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Arrow Connector 728"/>
              <p:cNvCxnSpPr/>
              <p:nvPr/>
            </p:nvCxnSpPr>
            <p:spPr>
              <a:xfrm rot="5400000">
                <a:off x="10093733" y="343623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Arrow Connector 729"/>
              <p:cNvCxnSpPr/>
              <p:nvPr/>
            </p:nvCxnSpPr>
            <p:spPr>
              <a:xfrm rot="5400000">
                <a:off x="11385121" y="344425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Arrow Connector 730"/>
              <p:cNvCxnSpPr/>
              <p:nvPr/>
            </p:nvCxnSpPr>
            <p:spPr>
              <a:xfrm rot="5400000">
                <a:off x="12724633" y="3452278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Arrow Connector 731"/>
              <p:cNvCxnSpPr/>
              <p:nvPr/>
            </p:nvCxnSpPr>
            <p:spPr>
              <a:xfrm rot="5400000">
                <a:off x="2417589" y="431052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Arrow Connector 732"/>
              <p:cNvCxnSpPr/>
              <p:nvPr/>
            </p:nvCxnSpPr>
            <p:spPr>
              <a:xfrm rot="5400000">
                <a:off x="3660851" y="430250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Arrow Connector 733"/>
              <p:cNvCxnSpPr/>
              <p:nvPr/>
            </p:nvCxnSpPr>
            <p:spPr>
              <a:xfrm rot="5400000">
                <a:off x="5024430" y="430250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Arrow Connector 734"/>
              <p:cNvCxnSpPr/>
              <p:nvPr/>
            </p:nvCxnSpPr>
            <p:spPr>
              <a:xfrm rot="5400000">
                <a:off x="6267692" y="431052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Arrow Connector 735"/>
              <p:cNvCxnSpPr/>
              <p:nvPr/>
            </p:nvCxnSpPr>
            <p:spPr>
              <a:xfrm rot="5400000">
                <a:off x="7398662" y="431854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Arrow Connector 736"/>
              <p:cNvCxnSpPr/>
              <p:nvPr/>
            </p:nvCxnSpPr>
            <p:spPr>
              <a:xfrm rot="5400000">
                <a:off x="8706092" y="432656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Arrow Connector 737"/>
              <p:cNvCxnSpPr/>
              <p:nvPr/>
            </p:nvCxnSpPr>
            <p:spPr>
              <a:xfrm rot="5400000">
                <a:off x="10085713" y="432656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Arrow Connector 738"/>
              <p:cNvCxnSpPr/>
              <p:nvPr/>
            </p:nvCxnSpPr>
            <p:spPr>
              <a:xfrm rot="5400000">
                <a:off x="11377101" y="4334588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Arrow Connector 739"/>
              <p:cNvCxnSpPr/>
              <p:nvPr/>
            </p:nvCxnSpPr>
            <p:spPr>
              <a:xfrm rot="5400000">
                <a:off x="12716613" y="4342610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Arrow Connector 740"/>
              <p:cNvCxnSpPr/>
              <p:nvPr/>
            </p:nvCxnSpPr>
            <p:spPr>
              <a:xfrm rot="5400000">
                <a:off x="2441653" y="524898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Arrow Connector 741"/>
              <p:cNvCxnSpPr/>
              <p:nvPr/>
            </p:nvCxnSpPr>
            <p:spPr>
              <a:xfrm rot="5400000">
                <a:off x="3684915" y="524096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Arrow Connector 742"/>
              <p:cNvCxnSpPr/>
              <p:nvPr/>
            </p:nvCxnSpPr>
            <p:spPr>
              <a:xfrm rot="5400000">
                <a:off x="5048494" y="524096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Arrow Connector 743"/>
              <p:cNvCxnSpPr/>
              <p:nvPr/>
            </p:nvCxnSpPr>
            <p:spPr>
              <a:xfrm rot="5400000">
                <a:off x="6291756" y="524898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Arrow Connector 744"/>
              <p:cNvCxnSpPr/>
              <p:nvPr/>
            </p:nvCxnSpPr>
            <p:spPr>
              <a:xfrm rot="5400000">
                <a:off x="7422726" y="525700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Arrow Connector 745"/>
              <p:cNvCxnSpPr/>
              <p:nvPr/>
            </p:nvCxnSpPr>
            <p:spPr>
              <a:xfrm rot="5400000">
                <a:off x="8730156" y="5265028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/>
              <p:nvPr/>
            </p:nvCxnSpPr>
            <p:spPr>
              <a:xfrm rot="5400000">
                <a:off x="10109777" y="5265028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Arrow Connector 747"/>
              <p:cNvCxnSpPr/>
              <p:nvPr/>
            </p:nvCxnSpPr>
            <p:spPr>
              <a:xfrm rot="5400000">
                <a:off x="11401165" y="5273050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Arrow Connector 748"/>
              <p:cNvCxnSpPr/>
              <p:nvPr/>
            </p:nvCxnSpPr>
            <p:spPr>
              <a:xfrm rot="5400000">
                <a:off x="12740677" y="528107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Arrow Connector 749"/>
              <p:cNvCxnSpPr/>
              <p:nvPr/>
            </p:nvCxnSpPr>
            <p:spPr>
              <a:xfrm rot="5400000">
                <a:off x="2433632" y="617140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Arrow Connector 750"/>
              <p:cNvCxnSpPr/>
              <p:nvPr/>
            </p:nvCxnSpPr>
            <p:spPr>
              <a:xfrm rot="5400000">
                <a:off x="3676894" y="616338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Arrow Connector 751"/>
              <p:cNvCxnSpPr/>
              <p:nvPr/>
            </p:nvCxnSpPr>
            <p:spPr>
              <a:xfrm rot="5400000">
                <a:off x="5040473" y="616338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/>
              <p:cNvCxnSpPr/>
              <p:nvPr/>
            </p:nvCxnSpPr>
            <p:spPr>
              <a:xfrm rot="5400000">
                <a:off x="6283735" y="617140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Arrow Connector 753"/>
              <p:cNvCxnSpPr/>
              <p:nvPr/>
            </p:nvCxnSpPr>
            <p:spPr>
              <a:xfrm rot="5400000">
                <a:off x="7414705" y="617942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Arrow Connector 754"/>
              <p:cNvCxnSpPr/>
              <p:nvPr/>
            </p:nvCxnSpPr>
            <p:spPr>
              <a:xfrm rot="5400000">
                <a:off x="8722135" y="618744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Arrow Connector 755"/>
              <p:cNvCxnSpPr/>
              <p:nvPr/>
            </p:nvCxnSpPr>
            <p:spPr>
              <a:xfrm rot="5400000">
                <a:off x="10101756" y="618744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Arrow Connector 756"/>
              <p:cNvCxnSpPr/>
              <p:nvPr/>
            </p:nvCxnSpPr>
            <p:spPr>
              <a:xfrm rot="5400000">
                <a:off x="11393144" y="6195468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Arrow Connector 757"/>
              <p:cNvCxnSpPr/>
              <p:nvPr/>
            </p:nvCxnSpPr>
            <p:spPr>
              <a:xfrm rot="5400000">
                <a:off x="12732656" y="6203490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Arrow Connector 758"/>
              <p:cNvCxnSpPr/>
              <p:nvPr/>
            </p:nvCxnSpPr>
            <p:spPr>
              <a:xfrm rot="5400000">
                <a:off x="2441653" y="706173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Arrow Connector 759"/>
              <p:cNvCxnSpPr/>
              <p:nvPr/>
            </p:nvCxnSpPr>
            <p:spPr>
              <a:xfrm rot="5400000">
                <a:off x="3684915" y="705371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Arrow Connector 760"/>
              <p:cNvCxnSpPr/>
              <p:nvPr/>
            </p:nvCxnSpPr>
            <p:spPr>
              <a:xfrm rot="5400000">
                <a:off x="5048494" y="705371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Arrow Connector 761"/>
              <p:cNvCxnSpPr/>
              <p:nvPr/>
            </p:nvCxnSpPr>
            <p:spPr>
              <a:xfrm rot="5400000">
                <a:off x="6291756" y="7061738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Arrow Connector 762"/>
              <p:cNvCxnSpPr/>
              <p:nvPr/>
            </p:nvCxnSpPr>
            <p:spPr>
              <a:xfrm rot="5400000">
                <a:off x="7422726" y="7069758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Arrow Connector 763"/>
              <p:cNvCxnSpPr/>
              <p:nvPr/>
            </p:nvCxnSpPr>
            <p:spPr>
              <a:xfrm rot="5400000">
                <a:off x="8730156" y="7077780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Arrow Connector 764"/>
              <p:cNvCxnSpPr/>
              <p:nvPr/>
            </p:nvCxnSpPr>
            <p:spPr>
              <a:xfrm rot="5400000">
                <a:off x="10109777" y="7077780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Arrow Connector 765"/>
              <p:cNvCxnSpPr/>
              <p:nvPr/>
            </p:nvCxnSpPr>
            <p:spPr>
              <a:xfrm rot="5400000">
                <a:off x="11401165" y="708580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Arrow Connector 766"/>
              <p:cNvCxnSpPr/>
              <p:nvPr/>
            </p:nvCxnSpPr>
            <p:spPr>
              <a:xfrm rot="5400000">
                <a:off x="12740677" y="709382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Arrow Connector 767"/>
              <p:cNvCxnSpPr/>
              <p:nvPr/>
            </p:nvCxnSpPr>
            <p:spPr>
              <a:xfrm rot="5400000">
                <a:off x="2417590" y="796811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Arrow Connector 768"/>
              <p:cNvCxnSpPr/>
              <p:nvPr/>
            </p:nvCxnSpPr>
            <p:spPr>
              <a:xfrm rot="5400000">
                <a:off x="3660852" y="796009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Arrow Connector 769"/>
              <p:cNvCxnSpPr/>
              <p:nvPr/>
            </p:nvCxnSpPr>
            <p:spPr>
              <a:xfrm rot="5400000">
                <a:off x="5024431" y="7960092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Arrow Connector 770"/>
              <p:cNvCxnSpPr/>
              <p:nvPr/>
            </p:nvCxnSpPr>
            <p:spPr>
              <a:xfrm rot="5400000">
                <a:off x="6267693" y="796811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Arrow Connector 771"/>
              <p:cNvCxnSpPr/>
              <p:nvPr/>
            </p:nvCxnSpPr>
            <p:spPr>
              <a:xfrm rot="5400000">
                <a:off x="7398663" y="7976134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Arrow Connector 772"/>
              <p:cNvCxnSpPr/>
              <p:nvPr/>
            </p:nvCxnSpPr>
            <p:spPr>
              <a:xfrm rot="5400000">
                <a:off x="8706093" y="798415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Arrow Connector 773"/>
              <p:cNvCxnSpPr/>
              <p:nvPr/>
            </p:nvCxnSpPr>
            <p:spPr>
              <a:xfrm rot="5400000">
                <a:off x="10085714" y="7984156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Arrow Connector 774"/>
              <p:cNvCxnSpPr/>
              <p:nvPr/>
            </p:nvCxnSpPr>
            <p:spPr>
              <a:xfrm rot="5400000">
                <a:off x="11377102" y="7992178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Arrow Connector 775"/>
              <p:cNvCxnSpPr/>
              <p:nvPr/>
            </p:nvCxnSpPr>
            <p:spPr>
              <a:xfrm rot="5400000">
                <a:off x="12716614" y="8000200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Arrow Connector 776"/>
              <p:cNvCxnSpPr/>
              <p:nvPr/>
            </p:nvCxnSpPr>
            <p:spPr>
              <a:xfrm>
                <a:off x="2999873" y="2310060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Arrow Connector 777"/>
              <p:cNvCxnSpPr/>
              <p:nvPr/>
            </p:nvCxnSpPr>
            <p:spPr>
              <a:xfrm>
                <a:off x="4323346" y="2285998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Arrow Connector 778"/>
              <p:cNvCxnSpPr/>
              <p:nvPr/>
            </p:nvCxnSpPr>
            <p:spPr>
              <a:xfrm>
                <a:off x="5494420" y="2285998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Arrow Connector 779"/>
              <p:cNvCxnSpPr/>
              <p:nvPr/>
            </p:nvCxnSpPr>
            <p:spPr>
              <a:xfrm>
                <a:off x="6817893" y="2261936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Arrow Connector 780"/>
              <p:cNvCxnSpPr/>
              <p:nvPr/>
            </p:nvCxnSpPr>
            <p:spPr>
              <a:xfrm>
                <a:off x="8029073" y="2318082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Arrow Connector 781"/>
              <p:cNvCxnSpPr/>
              <p:nvPr/>
            </p:nvCxnSpPr>
            <p:spPr>
              <a:xfrm>
                <a:off x="9352546" y="2294020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Arrow Connector 782"/>
              <p:cNvCxnSpPr/>
              <p:nvPr/>
            </p:nvCxnSpPr>
            <p:spPr>
              <a:xfrm>
                <a:off x="10523620" y="2294020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Arrow Connector 783"/>
              <p:cNvCxnSpPr/>
              <p:nvPr/>
            </p:nvCxnSpPr>
            <p:spPr>
              <a:xfrm>
                <a:off x="11847093" y="2269958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Arrow Connector 784"/>
              <p:cNvCxnSpPr/>
              <p:nvPr/>
            </p:nvCxnSpPr>
            <p:spPr>
              <a:xfrm>
                <a:off x="3056021" y="3248522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Arrow Connector 785"/>
              <p:cNvCxnSpPr/>
              <p:nvPr/>
            </p:nvCxnSpPr>
            <p:spPr>
              <a:xfrm>
                <a:off x="4379494" y="3224460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Arrow Connector 786"/>
              <p:cNvCxnSpPr/>
              <p:nvPr/>
            </p:nvCxnSpPr>
            <p:spPr>
              <a:xfrm>
                <a:off x="5550568" y="3224460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Arrow Connector 787"/>
              <p:cNvCxnSpPr/>
              <p:nvPr/>
            </p:nvCxnSpPr>
            <p:spPr>
              <a:xfrm>
                <a:off x="6874041" y="3200398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Arrow Connector 788"/>
              <p:cNvCxnSpPr/>
              <p:nvPr/>
            </p:nvCxnSpPr>
            <p:spPr>
              <a:xfrm>
                <a:off x="8085221" y="3256544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Arrow Connector 789"/>
              <p:cNvCxnSpPr/>
              <p:nvPr/>
            </p:nvCxnSpPr>
            <p:spPr>
              <a:xfrm>
                <a:off x="9408694" y="3232482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Arrow Connector 790"/>
              <p:cNvCxnSpPr/>
              <p:nvPr/>
            </p:nvCxnSpPr>
            <p:spPr>
              <a:xfrm>
                <a:off x="10579768" y="3232482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Arrow Connector 791"/>
              <p:cNvCxnSpPr/>
              <p:nvPr/>
            </p:nvCxnSpPr>
            <p:spPr>
              <a:xfrm>
                <a:off x="11903241" y="3208420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Arrow Connector 792"/>
              <p:cNvCxnSpPr/>
              <p:nvPr/>
            </p:nvCxnSpPr>
            <p:spPr>
              <a:xfrm>
                <a:off x="3096126" y="4186983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Arrow Connector 793"/>
              <p:cNvCxnSpPr/>
              <p:nvPr/>
            </p:nvCxnSpPr>
            <p:spPr>
              <a:xfrm>
                <a:off x="4419599" y="4162921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Arrow Connector 794"/>
              <p:cNvCxnSpPr/>
              <p:nvPr/>
            </p:nvCxnSpPr>
            <p:spPr>
              <a:xfrm>
                <a:off x="5590673" y="4162921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Arrow Connector 795"/>
              <p:cNvCxnSpPr/>
              <p:nvPr/>
            </p:nvCxnSpPr>
            <p:spPr>
              <a:xfrm>
                <a:off x="6914146" y="4138859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Arrow Connector 796"/>
              <p:cNvCxnSpPr/>
              <p:nvPr/>
            </p:nvCxnSpPr>
            <p:spPr>
              <a:xfrm>
                <a:off x="8125326" y="4195005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Arrow Connector 797"/>
              <p:cNvCxnSpPr/>
              <p:nvPr/>
            </p:nvCxnSpPr>
            <p:spPr>
              <a:xfrm>
                <a:off x="9448799" y="4170943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Arrow Connector 798"/>
              <p:cNvCxnSpPr/>
              <p:nvPr/>
            </p:nvCxnSpPr>
            <p:spPr>
              <a:xfrm>
                <a:off x="10619873" y="4170943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Arrow Connector 799"/>
              <p:cNvCxnSpPr/>
              <p:nvPr/>
            </p:nvCxnSpPr>
            <p:spPr>
              <a:xfrm>
                <a:off x="11943346" y="4146881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Arrow Connector 800"/>
              <p:cNvCxnSpPr/>
              <p:nvPr/>
            </p:nvCxnSpPr>
            <p:spPr>
              <a:xfrm>
                <a:off x="3056021" y="5061276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Arrow Connector 801"/>
              <p:cNvCxnSpPr/>
              <p:nvPr/>
            </p:nvCxnSpPr>
            <p:spPr>
              <a:xfrm>
                <a:off x="4379494" y="5037214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Arrow Connector 802"/>
              <p:cNvCxnSpPr/>
              <p:nvPr/>
            </p:nvCxnSpPr>
            <p:spPr>
              <a:xfrm>
                <a:off x="5550568" y="5037214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Arrow Connector 803"/>
              <p:cNvCxnSpPr/>
              <p:nvPr/>
            </p:nvCxnSpPr>
            <p:spPr>
              <a:xfrm>
                <a:off x="6874041" y="5013152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Arrow Connector 804"/>
              <p:cNvCxnSpPr/>
              <p:nvPr/>
            </p:nvCxnSpPr>
            <p:spPr>
              <a:xfrm>
                <a:off x="8085221" y="5069298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Arrow Connector 805"/>
              <p:cNvCxnSpPr/>
              <p:nvPr/>
            </p:nvCxnSpPr>
            <p:spPr>
              <a:xfrm>
                <a:off x="9408694" y="5045236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Arrow Connector 806"/>
              <p:cNvCxnSpPr/>
              <p:nvPr/>
            </p:nvCxnSpPr>
            <p:spPr>
              <a:xfrm>
                <a:off x="10579768" y="5045236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Arrow Connector 807"/>
              <p:cNvCxnSpPr/>
              <p:nvPr/>
            </p:nvCxnSpPr>
            <p:spPr>
              <a:xfrm>
                <a:off x="11903241" y="5021174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Arrow Connector 808"/>
              <p:cNvCxnSpPr/>
              <p:nvPr/>
            </p:nvCxnSpPr>
            <p:spPr>
              <a:xfrm>
                <a:off x="3112168" y="5983695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Arrow Connector 809"/>
              <p:cNvCxnSpPr/>
              <p:nvPr/>
            </p:nvCxnSpPr>
            <p:spPr>
              <a:xfrm>
                <a:off x="4435641" y="5959633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Arrow Connector 810"/>
              <p:cNvCxnSpPr/>
              <p:nvPr/>
            </p:nvCxnSpPr>
            <p:spPr>
              <a:xfrm>
                <a:off x="5606715" y="5959633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Arrow Connector 811"/>
              <p:cNvCxnSpPr/>
              <p:nvPr/>
            </p:nvCxnSpPr>
            <p:spPr>
              <a:xfrm>
                <a:off x="6930188" y="5935571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Arrow Connector 812"/>
              <p:cNvCxnSpPr/>
              <p:nvPr/>
            </p:nvCxnSpPr>
            <p:spPr>
              <a:xfrm>
                <a:off x="8141368" y="5991717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Arrow Connector 813"/>
              <p:cNvCxnSpPr/>
              <p:nvPr/>
            </p:nvCxnSpPr>
            <p:spPr>
              <a:xfrm>
                <a:off x="9464841" y="5967655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Arrow Connector 814"/>
              <p:cNvCxnSpPr/>
              <p:nvPr/>
            </p:nvCxnSpPr>
            <p:spPr>
              <a:xfrm>
                <a:off x="10635915" y="5967655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Arrow Connector 815"/>
              <p:cNvCxnSpPr/>
              <p:nvPr/>
            </p:nvCxnSpPr>
            <p:spPr>
              <a:xfrm>
                <a:off x="11959388" y="5943593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Arrow Connector 816"/>
              <p:cNvCxnSpPr/>
              <p:nvPr/>
            </p:nvCxnSpPr>
            <p:spPr>
              <a:xfrm>
                <a:off x="3136231" y="6857987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Arrow Connector 817"/>
              <p:cNvCxnSpPr/>
              <p:nvPr/>
            </p:nvCxnSpPr>
            <p:spPr>
              <a:xfrm>
                <a:off x="4459704" y="6833925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Arrow Connector 818"/>
              <p:cNvCxnSpPr/>
              <p:nvPr/>
            </p:nvCxnSpPr>
            <p:spPr>
              <a:xfrm>
                <a:off x="5630778" y="6833925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Arrow Connector 819"/>
              <p:cNvCxnSpPr/>
              <p:nvPr/>
            </p:nvCxnSpPr>
            <p:spPr>
              <a:xfrm>
                <a:off x="6954251" y="6809863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Arrow Connector 820"/>
              <p:cNvCxnSpPr/>
              <p:nvPr/>
            </p:nvCxnSpPr>
            <p:spPr>
              <a:xfrm>
                <a:off x="8165431" y="6866009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Arrow Connector 821"/>
              <p:cNvCxnSpPr/>
              <p:nvPr/>
            </p:nvCxnSpPr>
            <p:spPr>
              <a:xfrm>
                <a:off x="9488904" y="6841947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Arrow Connector 822"/>
              <p:cNvCxnSpPr/>
              <p:nvPr/>
            </p:nvCxnSpPr>
            <p:spPr>
              <a:xfrm>
                <a:off x="10659978" y="6841947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Arrow Connector 823"/>
              <p:cNvCxnSpPr/>
              <p:nvPr/>
            </p:nvCxnSpPr>
            <p:spPr>
              <a:xfrm>
                <a:off x="11983451" y="6817885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Arrow Connector 824"/>
              <p:cNvCxnSpPr/>
              <p:nvPr/>
            </p:nvCxnSpPr>
            <p:spPr>
              <a:xfrm>
                <a:off x="3096126" y="7796446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Arrow Connector 825"/>
              <p:cNvCxnSpPr/>
              <p:nvPr/>
            </p:nvCxnSpPr>
            <p:spPr>
              <a:xfrm>
                <a:off x="4419599" y="7772384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/>
              <p:cNvCxnSpPr/>
              <p:nvPr/>
            </p:nvCxnSpPr>
            <p:spPr>
              <a:xfrm>
                <a:off x="5590673" y="7772384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Arrow Connector 827"/>
              <p:cNvCxnSpPr/>
              <p:nvPr/>
            </p:nvCxnSpPr>
            <p:spPr>
              <a:xfrm>
                <a:off x="6914146" y="7748322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Arrow Connector 828"/>
              <p:cNvCxnSpPr/>
              <p:nvPr/>
            </p:nvCxnSpPr>
            <p:spPr>
              <a:xfrm>
                <a:off x="8125326" y="7804468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Arrow Connector 829"/>
              <p:cNvCxnSpPr/>
              <p:nvPr/>
            </p:nvCxnSpPr>
            <p:spPr>
              <a:xfrm>
                <a:off x="9448799" y="7780406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Arrow Connector 830"/>
              <p:cNvCxnSpPr/>
              <p:nvPr/>
            </p:nvCxnSpPr>
            <p:spPr>
              <a:xfrm>
                <a:off x="10619873" y="7780406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Arrow Connector 831"/>
              <p:cNvCxnSpPr/>
              <p:nvPr/>
            </p:nvCxnSpPr>
            <p:spPr>
              <a:xfrm>
                <a:off x="11943346" y="7756344"/>
                <a:ext cx="280737" cy="264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3" name="TextBox 832"/>
              <p:cNvSpPr txBox="1"/>
              <p:nvPr/>
            </p:nvSpPr>
            <p:spPr>
              <a:xfrm>
                <a:off x="1734108" y="269070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>
                <a:off x="1742129" y="35970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835" name="TextBox 834"/>
              <p:cNvSpPr txBox="1"/>
              <p:nvPr/>
            </p:nvSpPr>
            <p:spPr>
              <a:xfrm>
                <a:off x="1758172" y="4527524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836" name="TextBox 835"/>
              <p:cNvSpPr txBox="1"/>
              <p:nvPr/>
            </p:nvSpPr>
            <p:spPr>
              <a:xfrm>
                <a:off x="1766193" y="5433904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837" name="TextBox 836"/>
              <p:cNvSpPr txBox="1"/>
              <p:nvPr/>
            </p:nvSpPr>
            <p:spPr>
              <a:xfrm>
                <a:off x="1750151" y="633226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838" name="TextBox 837"/>
              <p:cNvSpPr txBox="1"/>
              <p:nvPr/>
            </p:nvSpPr>
            <p:spPr>
              <a:xfrm>
                <a:off x="1766194" y="7262704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839" name="TextBox 838"/>
              <p:cNvSpPr txBox="1"/>
              <p:nvPr/>
            </p:nvSpPr>
            <p:spPr>
              <a:xfrm>
                <a:off x="1774215" y="8169084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</a:p>
            </p:txBody>
          </p:sp>
        </p:grpSp>
        <p:sp>
          <p:nvSpPr>
            <p:cNvPr id="471" name="TextBox 470"/>
            <p:cNvSpPr txBox="1"/>
            <p:nvPr/>
          </p:nvSpPr>
          <p:spPr>
            <a:xfrm>
              <a:off x="1828795" y="9003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847469" y="9084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828798" y="16062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2839449" y="159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grpSp>
          <p:nvGrpSpPr>
            <p:cNvPr id="475" name="Group 474"/>
            <p:cNvGrpSpPr/>
            <p:nvPr/>
          </p:nvGrpSpPr>
          <p:grpSpPr>
            <a:xfrm>
              <a:off x="3930306" y="924457"/>
              <a:ext cx="6521194" cy="393396"/>
              <a:chOff x="3930306" y="1405717"/>
              <a:chExt cx="6521194" cy="393396"/>
            </a:xfrm>
          </p:grpSpPr>
          <p:sp>
            <p:nvSpPr>
              <p:cNvPr id="563" name="TextBox 562"/>
              <p:cNvSpPr txBox="1"/>
              <p:nvPr/>
            </p:nvSpPr>
            <p:spPr>
              <a:xfrm>
                <a:off x="3930306" y="14137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564" name="TextBox 563"/>
              <p:cNvSpPr txBox="1"/>
              <p:nvPr/>
            </p:nvSpPr>
            <p:spPr>
              <a:xfrm>
                <a:off x="4932936" y="14217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565" name="TextBox 564"/>
              <p:cNvSpPr txBox="1"/>
              <p:nvPr/>
            </p:nvSpPr>
            <p:spPr>
              <a:xfrm>
                <a:off x="5863377" y="140571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566" name="TextBox 565"/>
              <p:cNvSpPr txBox="1"/>
              <p:nvPr/>
            </p:nvSpPr>
            <p:spPr>
              <a:xfrm>
                <a:off x="6930175" y="141373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567" name="TextBox 566"/>
              <p:cNvSpPr txBox="1"/>
              <p:nvPr/>
            </p:nvSpPr>
            <p:spPr>
              <a:xfrm>
                <a:off x="8013019" y="14217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568" name="TextBox 567"/>
              <p:cNvSpPr txBox="1"/>
              <p:nvPr/>
            </p:nvSpPr>
            <p:spPr>
              <a:xfrm>
                <a:off x="9079817" y="142978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569" name="TextBox 568"/>
              <p:cNvSpPr txBox="1"/>
              <p:nvPr/>
            </p:nvSpPr>
            <p:spPr>
              <a:xfrm>
                <a:off x="10138594" y="141373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</p:grpSp>
        <p:sp>
          <p:nvSpPr>
            <p:cNvPr id="476" name="TextBox 475"/>
            <p:cNvSpPr txBox="1"/>
            <p:nvPr/>
          </p:nvSpPr>
          <p:spPr>
            <a:xfrm>
              <a:off x="3938331" y="16142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4957004" y="1606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5863380" y="16142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6930177" y="16222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0" name="Right Arrow 479"/>
            <p:cNvSpPr/>
            <p:nvPr/>
          </p:nvSpPr>
          <p:spPr>
            <a:xfrm rot="2499530">
              <a:off x="6334824" y="130137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8013017" y="1614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2" name="Right Arrow 481"/>
            <p:cNvSpPr/>
            <p:nvPr/>
          </p:nvSpPr>
          <p:spPr>
            <a:xfrm rot="2499530">
              <a:off x="7417664" y="129335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3" name="Group 482"/>
            <p:cNvGrpSpPr/>
            <p:nvPr/>
          </p:nvGrpSpPr>
          <p:grpSpPr>
            <a:xfrm>
              <a:off x="9087845" y="1614266"/>
              <a:ext cx="1379702" cy="377354"/>
              <a:chOff x="9087845" y="2095526"/>
              <a:chExt cx="1379702" cy="377354"/>
            </a:xfrm>
          </p:grpSpPr>
          <p:sp>
            <p:nvSpPr>
              <p:cNvPr id="561" name="TextBox 560"/>
              <p:cNvSpPr txBox="1"/>
              <p:nvPr/>
            </p:nvSpPr>
            <p:spPr>
              <a:xfrm>
                <a:off x="9087845" y="209552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562" name="TextBox 561"/>
              <p:cNvSpPr txBox="1"/>
              <p:nvPr/>
            </p:nvSpPr>
            <p:spPr>
              <a:xfrm>
                <a:off x="10154641" y="210354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</p:grpSp>
        <p:sp>
          <p:nvSpPr>
            <p:cNvPr id="484" name="TextBox 483"/>
            <p:cNvSpPr txBox="1"/>
            <p:nvPr/>
          </p:nvSpPr>
          <p:spPr>
            <a:xfrm>
              <a:off x="1836817" y="22399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1812755" y="28735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1836818" y="34751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1812756" y="41088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1836820" y="47264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89" name="TextBox 488"/>
            <p:cNvSpPr txBox="1"/>
            <p:nvPr/>
          </p:nvSpPr>
          <p:spPr>
            <a:xfrm>
              <a:off x="1812758" y="53761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2839443" y="22318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3922280" y="22399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92" name="Right Arrow 491"/>
            <p:cNvSpPr/>
            <p:nvPr/>
          </p:nvSpPr>
          <p:spPr>
            <a:xfrm rot="2330662">
              <a:off x="3310892" y="193503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4924907" y="2247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5855353" y="2247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95" name="Right Arrow 494"/>
            <p:cNvSpPr/>
            <p:nvPr/>
          </p:nvSpPr>
          <p:spPr>
            <a:xfrm rot="2330662">
              <a:off x="5308133" y="1910971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6938186" y="22399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8021027" y="22479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98" name="TextBox 497"/>
            <p:cNvSpPr txBox="1"/>
            <p:nvPr/>
          </p:nvSpPr>
          <p:spPr>
            <a:xfrm>
              <a:off x="9071792" y="22399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99" name="Right Arrow 498"/>
            <p:cNvSpPr/>
            <p:nvPr/>
          </p:nvSpPr>
          <p:spPr>
            <a:xfrm rot="2330662">
              <a:off x="8396236" y="1902951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TextBox 499"/>
            <p:cNvSpPr txBox="1"/>
            <p:nvPr/>
          </p:nvSpPr>
          <p:spPr>
            <a:xfrm>
              <a:off x="10154634" y="22639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01" name="Right Arrow 500"/>
            <p:cNvSpPr/>
            <p:nvPr/>
          </p:nvSpPr>
          <p:spPr>
            <a:xfrm rot="2330662">
              <a:off x="9495120" y="1927015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2847463" y="28495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3914260" y="28575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5847327" y="28655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6930164" y="28735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8013005" y="28655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9063758" y="28735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10162640" y="28815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4924909" y="28575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10" name="Right Arrow 509"/>
            <p:cNvSpPr/>
            <p:nvPr/>
          </p:nvSpPr>
          <p:spPr>
            <a:xfrm rot="2330662">
              <a:off x="4313521" y="2552650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2839445" y="34831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3938325" y="34751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4940954" y="34831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14" name="Right Arrow 513"/>
            <p:cNvSpPr/>
            <p:nvPr/>
          </p:nvSpPr>
          <p:spPr>
            <a:xfrm rot="2330662">
              <a:off x="4321543" y="3186310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5863371" y="34751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16" name="Right Arrow 515"/>
            <p:cNvSpPr/>
            <p:nvPr/>
          </p:nvSpPr>
          <p:spPr>
            <a:xfrm rot="2330662">
              <a:off x="5340214" y="3162248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6946217" y="34831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18" name="Right Arrow 517"/>
            <p:cNvSpPr/>
            <p:nvPr/>
          </p:nvSpPr>
          <p:spPr>
            <a:xfrm rot="2330662">
              <a:off x="6350870" y="3194336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8029059" y="349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20" name="Right Arrow 519"/>
            <p:cNvSpPr/>
            <p:nvPr/>
          </p:nvSpPr>
          <p:spPr>
            <a:xfrm rot="2330662">
              <a:off x="7433712" y="3202358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1" name="Right Arrow 520"/>
            <p:cNvSpPr/>
            <p:nvPr/>
          </p:nvSpPr>
          <p:spPr>
            <a:xfrm>
              <a:off x="5340932" y="2870847"/>
              <a:ext cx="429228" cy="35536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9103864" y="34751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10170663" y="34831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2847468" y="41168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3914265" y="41248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4948976" y="4116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27" name="TextBox 526"/>
            <p:cNvSpPr txBox="1"/>
            <p:nvPr/>
          </p:nvSpPr>
          <p:spPr>
            <a:xfrm>
              <a:off x="5871393" y="41408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28" name="TextBox 527"/>
            <p:cNvSpPr txBox="1"/>
            <p:nvPr/>
          </p:nvSpPr>
          <p:spPr>
            <a:xfrm>
              <a:off x="6938189" y="4116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29" name="Right Arrow 528"/>
            <p:cNvSpPr/>
            <p:nvPr/>
          </p:nvSpPr>
          <p:spPr>
            <a:xfrm rot="2330662">
              <a:off x="6310756" y="3795908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8037072" y="41248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1" name="Right Arrow 530"/>
            <p:cNvSpPr/>
            <p:nvPr/>
          </p:nvSpPr>
          <p:spPr>
            <a:xfrm rot="2330662">
              <a:off x="7393608" y="3803934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9103873" y="4116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3" name="Right Arrow 532"/>
            <p:cNvSpPr/>
            <p:nvPr/>
          </p:nvSpPr>
          <p:spPr>
            <a:xfrm>
              <a:off x="8493203" y="4114108"/>
              <a:ext cx="429228" cy="35536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TextBox 533"/>
            <p:cNvSpPr txBox="1"/>
            <p:nvPr/>
          </p:nvSpPr>
          <p:spPr>
            <a:xfrm>
              <a:off x="10186713" y="41248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35" name="Right Arrow 534"/>
            <p:cNvSpPr/>
            <p:nvPr/>
          </p:nvSpPr>
          <p:spPr>
            <a:xfrm>
              <a:off x="9576043" y="4122130"/>
              <a:ext cx="429228" cy="35536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TextBox 535"/>
            <p:cNvSpPr txBox="1"/>
            <p:nvPr/>
          </p:nvSpPr>
          <p:spPr>
            <a:xfrm>
              <a:off x="2855490" y="47344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37" name="TextBox 536"/>
            <p:cNvSpPr txBox="1"/>
            <p:nvPr/>
          </p:nvSpPr>
          <p:spPr>
            <a:xfrm>
              <a:off x="3938329" y="47424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38" name="Right Arrow 537"/>
            <p:cNvSpPr/>
            <p:nvPr/>
          </p:nvSpPr>
          <p:spPr>
            <a:xfrm rot="2330662">
              <a:off x="3302877" y="4397487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9" name="TextBox 538"/>
            <p:cNvSpPr txBox="1"/>
            <p:nvPr/>
          </p:nvSpPr>
          <p:spPr>
            <a:xfrm>
              <a:off x="4956998" y="47344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40" name="TextBox 539"/>
            <p:cNvSpPr txBox="1"/>
            <p:nvPr/>
          </p:nvSpPr>
          <p:spPr>
            <a:xfrm>
              <a:off x="5879414" y="4742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41" name="Right Arrow 540"/>
            <p:cNvSpPr/>
            <p:nvPr/>
          </p:nvSpPr>
          <p:spPr>
            <a:xfrm rot="2330662">
              <a:off x="5340211" y="4397484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2" name="TextBox 541"/>
            <p:cNvSpPr txBox="1"/>
            <p:nvPr/>
          </p:nvSpPr>
          <p:spPr>
            <a:xfrm>
              <a:off x="6946211" y="47504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43" name="Right Arrow 542"/>
            <p:cNvSpPr/>
            <p:nvPr/>
          </p:nvSpPr>
          <p:spPr>
            <a:xfrm rot="5400000">
              <a:off x="6942282" y="4455729"/>
              <a:ext cx="290992" cy="35578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4" name="TextBox 543"/>
            <p:cNvSpPr txBox="1"/>
            <p:nvPr/>
          </p:nvSpPr>
          <p:spPr>
            <a:xfrm>
              <a:off x="8029052" y="47424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5" name="Right Arrow 544"/>
            <p:cNvSpPr/>
            <p:nvPr/>
          </p:nvSpPr>
          <p:spPr>
            <a:xfrm rot="5400000">
              <a:off x="8025123" y="4447709"/>
              <a:ext cx="290992" cy="35578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6" name="TextBox 545"/>
            <p:cNvSpPr txBox="1"/>
            <p:nvPr/>
          </p:nvSpPr>
          <p:spPr>
            <a:xfrm>
              <a:off x="9087824" y="47424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47" name="Right Arrow 546"/>
            <p:cNvSpPr/>
            <p:nvPr/>
          </p:nvSpPr>
          <p:spPr>
            <a:xfrm rot="2330662">
              <a:off x="8444360" y="4421552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TextBox 547"/>
            <p:cNvSpPr txBox="1"/>
            <p:nvPr/>
          </p:nvSpPr>
          <p:spPr>
            <a:xfrm>
              <a:off x="10162651" y="53841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9" name="Right Arrow 548"/>
            <p:cNvSpPr/>
            <p:nvPr/>
          </p:nvSpPr>
          <p:spPr>
            <a:xfrm rot="2330662">
              <a:off x="9519187" y="5063232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TextBox 549"/>
            <p:cNvSpPr txBox="1"/>
            <p:nvPr/>
          </p:nvSpPr>
          <p:spPr>
            <a:xfrm>
              <a:off x="2831427" y="5368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3914266" y="53761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4932937" y="53841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3" name="TextBox 552"/>
            <p:cNvSpPr txBox="1"/>
            <p:nvPr/>
          </p:nvSpPr>
          <p:spPr>
            <a:xfrm>
              <a:off x="5839312" y="53921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6938193" y="54001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8004991" y="53921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56" name="Right Arrow 555"/>
            <p:cNvSpPr/>
            <p:nvPr/>
          </p:nvSpPr>
          <p:spPr>
            <a:xfrm rot="5400000">
              <a:off x="8017103" y="5081369"/>
              <a:ext cx="290992" cy="35578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7" name="TextBox 556"/>
            <p:cNvSpPr txBox="1"/>
            <p:nvPr/>
          </p:nvSpPr>
          <p:spPr>
            <a:xfrm>
              <a:off x="10186715" y="47504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58" name="Right Arrow 557"/>
            <p:cNvSpPr/>
            <p:nvPr/>
          </p:nvSpPr>
          <p:spPr>
            <a:xfrm>
              <a:off x="9600107" y="4755790"/>
              <a:ext cx="429228" cy="35536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9" name="TextBox 558"/>
            <p:cNvSpPr txBox="1"/>
            <p:nvPr/>
          </p:nvSpPr>
          <p:spPr>
            <a:xfrm>
              <a:off x="9063762" y="53761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60" name="Right Arrow 559"/>
            <p:cNvSpPr/>
            <p:nvPr/>
          </p:nvSpPr>
          <p:spPr>
            <a:xfrm rot="5400000">
              <a:off x="9075879" y="5065327"/>
              <a:ext cx="290992" cy="35578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0" name="TextBox 839"/>
          <p:cNvSpPr txBox="1"/>
          <p:nvPr/>
        </p:nvSpPr>
        <p:spPr>
          <a:xfrm>
            <a:off x="4088592" y="56196"/>
            <a:ext cx="401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Local Alignments</a:t>
            </a:r>
          </a:p>
        </p:txBody>
      </p:sp>
    </p:spTree>
    <p:extLst>
      <p:ext uri="{BB962C8B-B14F-4D97-AF65-F5344CB8AC3E}">
        <p14:creationId xmlns:p14="http://schemas.microsoft.com/office/powerpoint/2010/main" val="8328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418"/>
          <p:cNvGrpSpPr/>
          <p:nvPr/>
        </p:nvGrpSpPr>
        <p:grpSpPr>
          <a:xfrm>
            <a:off x="1331494" y="920665"/>
            <a:ext cx="9240253" cy="5325980"/>
            <a:chOff x="1331494" y="449182"/>
            <a:chExt cx="9240253" cy="5325980"/>
          </a:xfrm>
        </p:grpSpPr>
        <p:sp>
          <p:nvSpPr>
            <p:cNvPr id="470" name="Oval 469"/>
            <p:cNvSpPr/>
            <p:nvPr/>
          </p:nvSpPr>
          <p:spPr>
            <a:xfrm>
              <a:off x="1732319" y="900391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1" name="Oval 470"/>
            <p:cNvSpPr/>
            <p:nvPr/>
          </p:nvSpPr>
          <p:spPr>
            <a:xfrm>
              <a:off x="2750506" y="894858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2" name="Oval 471"/>
            <p:cNvSpPr/>
            <p:nvPr/>
          </p:nvSpPr>
          <p:spPr>
            <a:xfrm>
              <a:off x="3833548" y="900392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Oval 472"/>
            <p:cNvSpPr/>
            <p:nvPr/>
          </p:nvSpPr>
          <p:spPr>
            <a:xfrm>
              <a:off x="4851737" y="905925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4" name="Straight Arrow Connector 473"/>
            <p:cNvCxnSpPr/>
            <p:nvPr/>
          </p:nvCxnSpPr>
          <p:spPr>
            <a:xfrm>
              <a:off x="2328964" y="1077455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>
              <a:off x="3373093" y="1082989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/>
            <p:cNvCxnSpPr/>
            <p:nvPr/>
          </p:nvCxnSpPr>
          <p:spPr>
            <a:xfrm>
              <a:off x="4456132" y="1099589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TextBox 476"/>
            <p:cNvSpPr txBox="1"/>
            <p:nvPr/>
          </p:nvSpPr>
          <p:spPr>
            <a:xfrm>
              <a:off x="2842564" y="449182"/>
              <a:ext cx="281508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3925605" y="487914"/>
              <a:ext cx="293173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4930823" y="482381"/>
              <a:ext cx="281508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480" name="Oval 479"/>
            <p:cNvSpPr/>
            <p:nvPr/>
          </p:nvSpPr>
          <p:spPr>
            <a:xfrm>
              <a:off x="5766156" y="900391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1" name="Oval 480"/>
            <p:cNvSpPr/>
            <p:nvPr/>
          </p:nvSpPr>
          <p:spPr>
            <a:xfrm>
              <a:off x="6849198" y="905925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2" name="Oval 481"/>
            <p:cNvSpPr/>
            <p:nvPr/>
          </p:nvSpPr>
          <p:spPr>
            <a:xfrm>
              <a:off x="7932238" y="911458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3" name="Straight Arrow Connector 482"/>
            <p:cNvCxnSpPr/>
            <p:nvPr/>
          </p:nvCxnSpPr>
          <p:spPr>
            <a:xfrm>
              <a:off x="6388742" y="1088522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/>
            <p:nvPr/>
          </p:nvCxnSpPr>
          <p:spPr>
            <a:xfrm>
              <a:off x="7510693" y="1094056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TextBox 484"/>
            <p:cNvSpPr txBox="1"/>
            <p:nvPr/>
          </p:nvSpPr>
          <p:spPr>
            <a:xfrm>
              <a:off x="5858213" y="454715"/>
              <a:ext cx="293173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6941255" y="493448"/>
              <a:ext cx="271139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8011325" y="487914"/>
              <a:ext cx="271139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>
              <a:off x="5409467" y="1094056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8995822" y="900392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Oval 489"/>
            <p:cNvSpPr/>
            <p:nvPr/>
          </p:nvSpPr>
          <p:spPr>
            <a:xfrm>
              <a:off x="10078862" y="905925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>
              <a:off x="8535366" y="1082989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/>
            <p:nvPr/>
          </p:nvCxnSpPr>
          <p:spPr>
            <a:xfrm>
              <a:off x="9657317" y="1099589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/>
            <p:cNvSpPr txBox="1"/>
            <p:nvPr/>
          </p:nvSpPr>
          <p:spPr>
            <a:xfrm>
              <a:off x="9087879" y="487914"/>
              <a:ext cx="293173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10157949" y="482381"/>
              <a:ext cx="293173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495" name="Oval 494"/>
            <p:cNvSpPr/>
            <p:nvPr/>
          </p:nvSpPr>
          <p:spPr>
            <a:xfrm>
              <a:off x="1725835" y="158097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6" name="Oval 495"/>
            <p:cNvSpPr/>
            <p:nvPr/>
          </p:nvSpPr>
          <p:spPr>
            <a:xfrm>
              <a:off x="2744022" y="1575443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3827064" y="158097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8" name="Oval 497"/>
            <p:cNvSpPr/>
            <p:nvPr/>
          </p:nvSpPr>
          <p:spPr>
            <a:xfrm>
              <a:off x="4845252" y="1586511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9" name="Straight Arrow Connector 498"/>
            <p:cNvCxnSpPr/>
            <p:nvPr/>
          </p:nvCxnSpPr>
          <p:spPr>
            <a:xfrm>
              <a:off x="2322479" y="175804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/>
            <p:nvPr/>
          </p:nvCxnSpPr>
          <p:spPr>
            <a:xfrm>
              <a:off x="3366609" y="176357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/>
            <p:nvPr/>
          </p:nvCxnSpPr>
          <p:spPr>
            <a:xfrm>
              <a:off x="4449647" y="178017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Oval 501"/>
            <p:cNvSpPr/>
            <p:nvPr/>
          </p:nvSpPr>
          <p:spPr>
            <a:xfrm>
              <a:off x="5759671" y="158097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6842713" y="1586511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4" name="Oval 503"/>
            <p:cNvSpPr/>
            <p:nvPr/>
          </p:nvSpPr>
          <p:spPr>
            <a:xfrm>
              <a:off x="7925754" y="1592044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5" name="Straight Arrow Connector 504"/>
            <p:cNvCxnSpPr/>
            <p:nvPr/>
          </p:nvCxnSpPr>
          <p:spPr>
            <a:xfrm>
              <a:off x="6382258" y="1769107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Arrow Connector 505"/>
            <p:cNvCxnSpPr/>
            <p:nvPr/>
          </p:nvCxnSpPr>
          <p:spPr>
            <a:xfrm>
              <a:off x="7504208" y="177464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/>
            <p:cNvCxnSpPr/>
            <p:nvPr/>
          </p:nvCxnSpPr>
          <p:spPr>
            <a:xfrm>
              <a:off x="5402983" y="177464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Oval 507"/>
            <p:cNvSpPr/>
            <p:nvPr/>
          </p:nvSpPr>
          <p:spPr>
            <a:xfrm>
              <a:off x="8989337" y="158097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9" name="Oval 508"/>
            <p:cNvSpPr/>
            <p:nvPr/>
          </p:nvSpPr>
          <p:spPr>
            <a:xfrm>
              <a:off x="10072378" y="1586511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0" name="Straight Arrow Connector 509"/>
            <p:cNvCxnSpPr/>
            <p:nvPr/>
          </p:nvCxnSpPr>
          <p:spPr>
            <a:xfrm>
              <a:off x="8528882" y="176357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/>
            <p:cNvCxnSpPr/>
            <p:nvPr/>
          </p:nvCxnSpPr>
          <p:spPr>
            <a:xfrm>
              <a:off x="9650832" y="178017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Oval 511"/>
            <p:cNvSpPr/>
            <p:nvPr/>
          </p:nvSpPr>
          <p:spPr>
            <a:xfrm>
              <a:off x="1732321" y="2217296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3" name="Oval 512"/>
            <p:cNvSpPr/>
            <p:nvPr/>
          </p:nvSpPr>
          <p:spPr>
            <a:xfrm>
              <a:off x="2750508" y="2211763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4" name="Oval 513"/>
            <p:cNvSpPr/>
            <p:nvPr/>
          </p:nvSpPr>
          <p:spPr>
            <a:xfrm>
              <a:off x="3833550" y="221729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5" name="Oval 514"/>
            <p:cNvSpPr/>
            <p:nvPr/>
          </p:nvSpPr>
          <p:spPr>
            <a:xfrm>
              <a:off x="4851738" y="222283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6" name="Straight Arrow Connector 515"/>
            <p:cNvCxnSpPr/>
            <p:nvPr/>
          </p:nvCxnSpPr>
          <p:spPr>
            <a:xfrm>
              <a:off x="2328965" y="2394360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/>
            <p:cNvCxnSpPr/>
            <p:nvPr/>
          </p:nvCxnSpPr>
          <p:spPr>
            <a:xfrm>
              <a:off x="3373095" y="239989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/>
            <p:cNvCxnSpPr/>
            <p:nvPr/>
          </p:nvCxnSpPr>
          <p:spPr>
            <a:xfrm>
              <a:off x="4456134" y="241649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9" name="Oval 518"/>
            <p:cNvSpPr/>
            <p:nvPr/>
          </p:nvSpPr>
          <p:spPr>
            <a:xfrm>
              <a:off x="5766157" y="2217296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0" name="Oval 519"/>
            <p:cNvSpPr/>
            <p:nvPr/>
          </p:nvSpPr>
          <p:spPr>
            <a:xfrm>
              <a:off x="6849199" y="222283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1" name="Oval 520"/>
            <p:cNvSpPr/>
            <p:nvPr/>
          </p:nvSpPr>
          <p:spPr>
            <a:xfrm>
              <a:off x="7932240" y="2228363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2" name="Straight Arrow Connector 521"/>
            <p:cNvCxnSpPr/>
            <p:nvPr/>
          </p:nvCxnSpPr>
          <p:spPr>
            <a:xfrm>
              <a:off x="6388744" y="2405427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/>
            <p:cNvCxnSpPr/>
            <p:nvPr/>
          </p:nvCxnSpPr>
          <p:spPr>
            <a:xfrm>
              <a:off x="7510694" y="241096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/>
            <p:cNvCxnSpPr/>
            <p:nvPr/>
          </p:nvCxnSpPr>
          <p:spPr>
            <a:xfrm>
              <a:off x="5409469" y="241096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Oval 524"/>
            <p:cNvSpPr/>
            <p:nvPr/>
          </p:nvSpPr>
          <p:spPr>
            <a:xfrm>
              <a:off x="8995823" y="221729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6" name="Oval 525"/>
            <p:cNvSpPr/>
            <p:nvPr/>
          </p:nvSpPr>
          <p:spPr>
            <a:xfrm>
              <a:off x="10078864" y="222283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7" name="Straight Arrow Connector 526"/>
            <p:cNvCxnSpPr/>
            <p:nvPr/>
          </p:nvCxnSpPr>
          <p:spPr>
            <a:xfrm>
              <a:off x="8535368" y="239989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/>
            <p:cNvCxnSpPr/>
            <p:nvPr/>
          </p:nvCxnSpPr>
          <p:spPr>
            <a:xfrm>
              <a:off x="9657318" y="241649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Oval 528"/>
            <p:cNvSpPr/>
            <p:nvPr/>
          </p:nvSpPr>
          <p:spPr>
            <a:xfrm>
              <a:off x="1725837" y="284255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0" name="Oval 529"/>
            <p:cNvSpPr/>
            <p:nvPr/>
          </p:nvSpPr>
          <p:spPr>
            <a:xfrm>
              <a:off x="2744023" y="2837016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1" name="Oval 530"/>
            <p:cNvSpPr/>
            <p:nvPr/>
          </p:nvSpPr>
          <p:spPr>
            <a:xfrm>
              <a:off x="3827065" y="284255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Oval 531"/>
            <p:cNvSpPr/>
            <p:nvPr/>
          </p:nvSpPr>
          <p:spPr>
            <a:xfrm>
              <a:off x="4845254" y="2848084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3" name="Straight Arrow Connector 532"/>
            <p:cNvCxnSpPr/>
            <p:nvPr/>
          </p:nvCxnSpPr>
          <p:spPr>
            <a:xfrm>
              <a:off x="2322481" y="301961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/>
            <p:cNvCxnSpPr/>
            <p:nvPr/>
          </p:nvCxnSpPr>
          <p:spPr>
            <a:xfrm>
              <a:off x="3366610" y="3025147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/>
            <p:cNvCxnSpPr/>
            <p:nvPr/>
          </p:nvCxnSpPr>
          <p:spPr>
            <a:xfrm>
              <a:off x="4449649" y="3041747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Oval 535"/>
            <p:cNvSpPr/>
            <p:nvPr/>
          </p:nvSpPr>
          <p:spPr>
            <a:xfrm>
              <a:off x="5759673" y="284255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/>
            <p:cNvSpPr/>
            <p:nvPr/>
          </p:nvSpPr>
          <p:spPr>
            <a:xfrm>
              <a:off x="6842715" y="2848084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8" name="Oval 537"/>
            <p:cNvSpPr/>
            <p:nvPr/>
          </p:nvSpPr>
          <p:spPr>
            <a:xfrm>
              <a:off x="7925756" y="285361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9" name="Straight Arrow Connector 538"/>
            <p:cNvCxnSpPr/>
            <p:nvPr/>
          </p:nvCxnSpPr>
          <p:spPr>
            <a:xfrm>
              <a:off x="6382260" y="3030680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/>
            <p:cNvCxnSpPr/>
            <p:nvPr/>
          </p:nvCxnSpPr>
          <p:spPr>
            <a:xfrm>
              <a:off x="7504210" y="303621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/>
            <p:cNvCxnSpPr/>
            <p:nvPr/>
          </p:nvCxnSpPr>
          <p:spPr>
            <a:xfrm>
              <a:off x="5402984" y="303621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Oval 541"/>
            <p:cNvSpPr/>
            <p:nvPr/>
          </p:nvSpPr>
          <p:spPr>
            <a:xfrm>
              <a:off x="8989339" y="284255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3" name="Oval 542"/>
            <p:cNvSpPr/>
            <p:nvPr/>
          </p:nvSpPr>
          <p:spPr>
            <a:xfrm>
              <a:off x="10072379" y="2848084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4" name="Straight Arrow Connector 543"/>
            <p:cNvCxnSpPr/>
            <p:nvPr/>
          </p:nvCxnSpPr>
          <p:spPr>
            <a:xfrm>
              <a:off x="8528884" y="3025147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/>
            <p:nvPr/>
          </p:nvCxnSpPr>
          <p:spPr>
            <a:xfrm>
              <a:off x="9650834" y="3041747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Oval 545"/>
            <p:cNvSpPr/>
            <p:nvPr/>
          </p:nvSpPr>
          <p:spPr>
            <a:xfrm>
              <a:off x="1745293" y="345673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7" name="Oval 546"/>
            <p:cNvSpPr/>
            <p:nvPr/>
          </p:nvSpPr>
          <p:spPr>
            <a:xfrm>
              <a:off x="2763480" y="3451203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8" name="Oval 547"/>
            <p:cNvSpPr/>
            <p:nvPr/>
          </p:nvSpPr>
          <p:spPr>
            <a:xfrm>
              <a:off x="3846522" y="345673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Oval 548"/>
            <p:cNvSpPr/>
            <p:nvPr/>
          </p:nvSpPr>
          <p:spPr>
            <a:xfrm>
              <a:off x="4864710" y="346227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0" name="Straight Arrow Connector 549"/>
            <p:cNvCxnSpPr/>
            <p:nvPr/>
          </p:nvCxnSpPr>
          <p:spPr>
            <a:xfrm>
              <a:off x="2341937" y="363380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/>
            <p:cNvCxnSpPr/>
            <p:nvPr/>
          </p:nvCxnSpPr>
          <p:spPr>
            <a:xfrm>
              <a:off x="3386067" y="363933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/>
            <p:nvPr/>
          </p:nvCxnSpPr>
          <p:spPr>
            <a:xfrm>
              <a:off x="4469106" y="365593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Oval 552"/>
            <p:cNvSpPr/>
            <p:nvPr/>
          </p:nvSpPr>
          <p:spPr>
            <a:xfrm>
              <a:off x="5779129" y="345673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4" name="Oval 553"/>
            <p:cNvSpPr/>
            <p:nvPr/>
          </p:nvSpPr>
          <p:spPr>
            <a:xfrm>
              <a:off x="6862171" y="346227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5" name="Oval 554"/>
            <p:cNvSpPr/>
            <p:nvPr/>
          </p:nvSpPr>
          <p:spPr>
            <a:xfrm>
              <a:off x="7945212" y="3467804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6" name="Straight Arrow Connector 555"/>
            <p:cNvCxnSpPr/>
            <p:nvPr/>
          </p:nvCxnSpPr>
          <p:spPr>
            <a:xfrm>
              <a:off x="6401716" y="3644867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/>
            <p:cNvCxnSpPr/>
            <p:nvPr/>
          </p:nvCxnSpPr>
          <p:spPr>
            <a:xfrm>
              <a:off x="7523666" y="365040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/>
            <p:cNvCxnSpPr/>
            <p:nvPr/>
          </p:nvCxnSpPr>
          <p:spPr>
            <a:xfrm>
              <a:off x="5422441" y="365040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Oval 558"/>
            <p:cNvSpPr/>
            <p:nvPr/>
          </p:nvSpPr>
          <p:spPr>
            <a:xfrm>
              <a:off x="9008795" y="3456737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Oval 559"/>
            <p:cNvSpPr/>
            <p:nvPr/>
          </p:nvSpPr>
          <p:spPr>
            <a:xfrm>
              <a:off x="10091836" y="346227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1" name="Straight Arrow Connector 560"/>
            <p:cNvCxnSpPr/>
            <p:nvPr/>
          </p:nvCxnSpPr>
          <p:spPr>
            <a:xfrm>
              <a:off x="8548340" y="363933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/>
            <p:cNvCxnSpPr/>
            <p:nvPr/>
          </p:nvCxnSpPr>
          <p:spPr>
            <a:xfrm>
              <a:off x="9670290" y="365593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/>
            <p:cNvSpPr/>
            <p:nvPr/>
          </p:nvSpPr>
          <p:spPr>
            <a:xfrm>
              <a:off x="1738808" y="4093058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4" name="Oval 563"/>
            <p:cNvSpPr/>
            <p:nvPr/>
          </p:nvSpPr>
          <p:spPr>
            <a:xfrm>
              <a:off x="2756995" y="4087524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5" name="Oval 564"/>
            <p:cNvSpPr/>
            <p:nvPr/>
          </p:nvSpPr>
          <p:spPr>
            <a:xfrm>
              <a:off x="3840037" y="4093058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Oval 565"/>
            <p:cNvSpPr/>
            <p:nvPr/>
          </p:nvSpPr>
          <p:spPr>
            <a:xfrm>
              <a:off x="4858225" y="4098591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/>
            <p:cNvCxnSpPr/>
            <p:nvPr/>
          </p:nvCxnSpPr>
          <p:spPr>
            <a:xfrm>
              <a:off x="2335452" y="4270122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/>
            <p:cNvCxnSpPr/>
            <p:nvPr/>
          </p:nvCxnSpPr>
          <p:spPr>
            <a:xfrm>
              <a:off x="3379581" y="4275655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/>
            <p:cNvCxnSpPr/>
            <p:nvPr/>
          </p:nvCxnSpPr>
          <p:spPr>
            <a:xfrm>
              <a:off x="4462620" y="4292255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Oval 569"/>
            <p:cNvSpPr/>
            <p:nvPr/>
          </p:nvSpPr>
          <p:spPr>
            <a:xfrm>
              <a:off x="5772644" y="4093058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1" name="Oval 570"/>
            <p:cNvSpPr/>
            <p:nvPr/>
          </p:nvSpPr>
          <p:spPr>
            <a:xfrm>
              <a:off x="6855686" y="4098591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/>
            <p:cNvSpPr/>
            <p:nvPr/>
          </p:nvSpPr>
          <p:spPr>
            <a:xfrm>
              <a:off x="7938727" y="4104125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3" name="Straight Arrow Connector 572"/>
            <p:cNvCxnSpPr/>
            <p:nvPr/>
          </p:nvCxnSpPr>
          <p:spPr>
            <a:xfrm>
              <a:off x="6395231" y="4281188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/>
            <p:cNvCxnSpPr/>
            <p:nvPr/>
          </p:nvCxnSpPr>
          <p:spPr>
            <a:xfrm>
              <a:off x="7517181" y="4286722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Arrow Connector 574"/>
            <p:cNvCxnSpPr/>
            <p:nvPr/>
          </p:nvCxnSpPr>
          <p:spPr>
            <a:xfrm>
              <a:off x="5415956" y="4286722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Oval 575"/>
            <p:cNvSpPr/>
            <p:nvPr/>
          </p:nvSpPr>
          <p:spPr>
            <a:xfrm>
              <a:off x="9002310" y="4093058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Oval 576"/>
            <p:cNvSpPr/>
            <p:nvPr/>
          </p:nvSpPr>
          <p:spPr>
            <a:xfrm>
              <a:off x="10085351" y="4098591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8" name="Straight Arrow Connector 577"/>
            <p:cNvCxnSpPr/>
            <p:nvPr/>
          </p:nvCxnSpPr>
          <p:spPr>
            <a:xfrm>
              <a:off x="8541855" y="4275655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/>
            <p:cNvCxnSpPr/>
            <p:nvPr/>
          </p:nvCxnSpPr>
          <p:spPr>
            <a:xfrm>
              <a:off x="9663805" y="4292255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Oval 579"/>
            <p:cNvSpPr/>
            <p:nvPr/>
          </p:nvSpPr>
          <p:spPr>
            <a:xfrm>
              <a:off x="1745294" y="4718314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2763481" y="4712780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2" name="Oval 581"/>
            <p:cNvSpPr/>
            <p:nvPr/>
          </p:nvSpPr>
          <p:spPr>
            <a:xfrm>
              <a:off x="3846523" y="4718314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3" name="Oval 582"/>
            <p:cNvSpPr/>
            <p:nvPr/>
          </p:nvSpPr>
          <p:spPr>
            <a:xfrm>
              <a:off x="4864711" y="4723848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4" name="Straight Arrow Connector 583"/>
            <p:cNvCxnSpPr/>
            <p:nvPr/>
          </p:nvCxnSpPr>
          <p:spPr>
            <a:xfrm>
              <a:off x="2341938" y="4895378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/>
            <p:nvPr/>
          </p:nvCxnSpPr>
          <p:spPr>
            <a:xfrm>
              <a:off x="3386067" y="490091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/>
            <p:nvPr/>
          </p:nvCxnSpPr>
          <p:spPr>
            <a:xfrm>
              <a:off x="4469106" y="491751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7" name="Oval 586"/>
            <p:cNvSpPr/>
            <p:nvPr/>
          </p:nvSpPr>
          <p:spPr>
            <a:xfrm>
              <a:off x="5779130" y="4718314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6862172" y="4723848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9" name="Oval 588"/>
            <p:cNvSpPr/>
            <p:nvPr/>
          </p:nvSpPr>
          <p:spPr>
            <a:xfrm>
              <a:off x="7945213" y="4729381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0" name="Straight Arrow Connector 589"/>
            <p:cNvCxnSpPr/>
            <p:nvPr/>
          </p:nvCxnSpPr>
          <p:spPr>
            <a:xfrm>
              <a:off x="6401717" y="4906444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Arrow Connector 590"/>
            <p:cNvCxnSpPr/>
            <p:nvPr/>
          </p:nvCxnSpPr>
          <p:spPr>
            <a:xfrm>
              <a:off x="7523667" y="4911978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Arrow Connector 591"/>
            <p:cNvCxnSpPr/>
            <p:nvPr/>
          </p:nvCxnSpPr>
          <p:spPr>
            <a:xfrm>
              <a:off x="5422442" y="4911978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Oval 592"/>
            <p:cNvSpPr/>
            <p:nvPr/>
          </p:nvSpPr>
          <p:spPr>
            <a:xfrm>
              <a:off x="9008796" y="4718314"/>
              <a:ext cx="479910" cy="409460"/>
            </a:xfrm>
            <a:prstGeom prst="ellipse">
              <a:avLst/>
            </a:prstGeom>
            <a:solidFill>
              <a:srgbClr val="043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Oval 593"/>
            <p:cNvSpPr/>
            <p:nvPr/>
          </p:nvSpPr>
          <p:spPr>
            <a:xfrm>
              <a:off x="10091837" y="4723848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5" name="Straight Arrow Connector 594"/>
            <p:cNvCxnSpPr/>
            <p:nvPr/>
          </p:nvCxnSpPr>
          <p:spPr>
            <a:xfrm>
              <a:off x="8548341" y="490091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/>
            <p:nvPr/>
          </p:nvCxnSpPr>
          <p:spPr>
            <a:xfrm>
              <a:off x="9670291" y="4917511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Oval 596"/>
            <p:cNvSpPr/>
            <p:nvPr/>
          </p:nvSpPr>
          <p:spPr>
            <a:xfrm>
              <a:off x="1725839" y="5354635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8" name="Oval 597"/>
            <p:cNvSpPr/>
            <p:nvPr/>
          </p:nvSpPr>
          <p:spPr>
            <a:xfrm>
              <a:off x="2744026" y="5349101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9" name="Oval 598"/>
            <p:cNvSpPr/>
            <p:nvPr/>
          </p:nvSpPr>
          <p:spPr>
            <a:xfrm>
              <a:off x="3827068" y="5354635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Oval 599"/>
            <p:cNvSpPr/>
            <p:nvPr/>
          </p:nvSpPr>
          <p:spPr>
            <a:xfrm>
              <a:off x="4845256" y="5360169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1" name="Straight Arrow Connector 600"/>
            <p:cNvCxnSpPr/>
            <p:nvPr/>
          </p:nvCxnSpPr>
          <p:spPr>
            <a:xfrm>
              <a:off x="2322483" y="5531699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/>
            <p:nvPr/>
          </p:nvCxnSpPr>
          <p:spPr>
            <a:xfrm>
              <a:off x="3366613" y="5537232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/>
            <p:nvPr/>
          </p:nvCxnSpPr>
          <p:spPr>
            <a:xfrm>
              <a:off x="4449652" y="5553832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Oval 603"/>
            <p:cNvSpPr/>
            <p:nvPr/>
          </p:nvSpPr>
          <p:spPr>
            <a:xfrm>
              <a:off x="5759675" y="5354635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5" name="Oval 604"/>
            <p:cNvSpPr/>
            <p:nvPr/>
          </p:nvSpPr>
          <p:spPr>
            <a:xfrm>
              <a:off x="6842717" y="5360169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6" name="Oval 605"/>
            <p:cNvSpPr/>
            <p:nvPr/>
          </p:nvSpPr>
          <p:spPr>
            <a:xfrm>
              <a:off x="7925758" y="5365702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7" name="Straight Arrow Connector 606"/>
            <p:cNvCxnSpPr/>
            <p:nvPr/>
          </p:nvCxnSpPr>
          <p:spPr>
            <a:xfrm>
              <a:off x="6382262" y="5542765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>
            <a:xfrm>
              <a:off x="7504212" y="5548299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Arrow Connector 608"/>
            <p:cNvCxnSpPr/>
            <p:nvPr/>
          </p:nvCxnSpPr>
          <p:spPr>
            <a:xfrm>
              <a:off x="5402987" y="5548299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Oval 609"/>
            <p:cNvSpPr/>
            <p:nvPr/>
          </p:nvSpPr>
          <p:spPr>
            <a:xfrm>
              <a:off x="8989341" y="5354635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1" name="Oval 610"/>
            <p:cNvSpPr/>
            <p:nvPr/>
          </p:nvSpPr>
          <p:spPr>
            <a:xfrm>
              <a:off x="10072382" y="5360169"/>
              <a:ext cx="479910" cy="409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2" name="Straight Arrow Connector 611"/>
            <p:cNvCxnSpPr/>
            <p:nvPr/>
          </p:nvCxnSpPr>
          <p:spPr>
            <a:xfrm>
              <a:off x="8528886" y="5537232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/>
            <p:cNvCxnSpPr/>
            <p:nvPr/>
          </p:nvCxnSpPr>
          <p:spPr>
            <a:xfrm>
              <a:off x="9650836" y="5553832"/>
              <a:ext cx="298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Arrow Connector 613"/>
            <p:cNvCxnSpPr/>
            <p:nvPr/>
          </p:nvCxnSpPr>
          <p:spPr>
            <a:xfrm rot="5400000">
              <a:off x="1881905" y="1432979"/>
              <a:ext cx="1892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/>
            <p:cNvCxnSpPr/>
            <p:nvPr/>
          </p:nvCxnSpPr>
          <p:spPr>
            <a:xfrm rot="5400000">
              <a:off x="2887121" y="1438513"/>
              <a:ext cx="1892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rot="5400000">
              <a:off x="3989617" y="1438513"/>
              <a:ext cx="1892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/>
            <p:cNvCxnSpPr/>
            <p:nvPr/>
          </p:nvCxnSpPr>
          <p:spPr>
            <a:xfrm rot="5400000">
              <a:off x="4994834" y="1444047"/>
              <a:ext cx="1892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/>
            <p:cNvCxnSpPr/>
            <p:nvPr/>
          </p:nvCxnSpPr>
          <p:spPr>
            <a:xfrm rot="5400000">
              <a:off x="5909258" y="1449579"/>
              <a:ext cx="1892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/>
            <p:cNvCxnSpPr/>
            <p:nvPr/>
          </p:nvCxnSpPr>
          <p:spPr>
            <a:xfrm rot="5400000">
              <a:off x="6966356" y="1455113"/>
              <a:ext cx="1892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Arrow Connector 619"/>
            <p:cNvCxnSpPr/>
            <p:nvPr/>
          </p:nvCxnSpPr>
          <p:spPr>
            <a:xfrm rot="5400000">
              <a:off x="8081823" y="1455113"/>
              <a:ext cx="1892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/>
            <p:nvPr/>
          </p:nvCxnSpPr>
          <p:spPr>
            <a:xfrm rot="5400000">
              <a:off x="9125951" y="1460647"/>
              <a:ext cx="1892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/>
            <p:nvPr/>
          </p:nvCxnSpPr>
          <p:spPr>
            <a:xfrm rot="5400000">
              <a:off x="10208988" y="1466181"/>
              <a:ext cx="1892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Arrow Connector 622"/>
            <p:cNvCxnSpPr/>
            <p:nvPr/>
          </p:nvCxnSpPr>
          <p:spPr>
            <a:xfrm rot="5400000">
              <a:off x="1904161" y="2097795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Arrow Connector 623"/>
            <p:cNvCxnSpPr/>
            <p:nvPr/>
          </p:nvCxnSpPr>
          <p:spPr>
            <a:xfrm rot="5400000">
              <a:off x="2909377" y="209226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/>
            <p:cNvCxnSpPr/>
            <p:nvPr/>
          </p:nvCxnSpPr>
          <p:spPr>
            <a:xfrm rot="5400000">
              <a:off x="4011873" y="209226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Arrow Connector 625"/>
            <p:cNvCxnSpPr/>
            <p:nvPr/>
          </p:nvCxnSpPr>
          <p:spPr>
            <a:xfrm rot="5400000">
              <a:off x="5017089" y="2097796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Arrow Connector 626"/>
            <p:cNvCxnSpPr/>
            <p:nvPr/>
          </p:nvCxnSpPr>
          <p:spPr>
            <a:xfrm rot="5400000">
              <a:off x="5931514" y="2103329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Arrow Connector 627"/>
            <p:cNvCxnSpPr/>
            <p:nvPr/>
          </p:nvCxnSpPr>
          <p:spPr>
            <a:xfrm rot="5400000">
              <a:off x="6988612" y="210886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/>
            <p:nvPr/>
          </p:nvCxnSpPr>
          <p:spPr>
            <a:xfrm rot="5400000">
              <a:off x="8104079" y="210886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/>
            <p:nvPr/>
          </p:nvCxnSpPr>
          <p:spPr>
            <a:xfrm rot="5400000">
              <a:off x="9148206" y="2114396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/>
            <p:cNvCxnSpPr/>
            <p:nvPr/>
          </p:nvCxnSpPr>
          <p:spPr>
            <a:xfrm rot="5400000">
              <a:off x="10231244" y="2119930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/>
            <p:cNvCxnSpPr/>
            <p:nvPr/>
          </p:nvCxnSpPr>
          <p:spPr>
            <a:xfrm rot="5400000">
              <a:off x="1897676" y="271198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/>
            <p:cNvCxnSpPr/>
            <p:nvPr/>
          </p:nvCxnSpPr>
          <p:spPr>
            <a:xfrm rot="5400000">
              <a:off x="2902892" y="2706449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Arrow Connector 633"/>
            <p:cNvCxnSpPr/>
            <p:nvPr/>
          </p:nvCxnSpPr>
          <p:spPr>
            <a:xfrm rot="5400000">
              <a:off x="4005389" y="2706449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Arrow Connector 634"/>
            <p:cNvCxnSpPr/>
            <p:nvPr/>
          </p:nvCxnSpPr>
          <p:spPr>
            <a:xfrm rot="5400000">
              <a:off x="5010605" y="2711983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/>
            <p:cNvCxnSpPr/>
            <p:nvPr/>
          </p:nvCxnSpPr>
          <p:spPr>
            <a:xfrm rot="5400000">
              <a:off x="5925030" y="2717515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/>
            <p:cNvCxnSpPr/>
            <p:nvPr/>
          </p:nvCxnSpPr>
          <p:spPr>
            <a:xfrm rot="5400000">
              <a:off x="6982128" y="2723049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Arrow Connector 637"/>
            <p:cNvCxnSpPr/>
            <p:nvPr/>
          </p:nvCxnSpPr>
          <p:spPr>
            <a:xfrm rot="5400000">
              <a:off x="8097594" y="2723049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Arrow Connector 638"/>
            <p:cNvCxnSpPr/>
            <p:nvPr/>
          </p:nvCxnSpPr>
          <p:spPr>
            <a:xfrm rot="5400000">
              <a:off x="9141722" y="2728583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/>
            <p:nvPr/>
          </p:nvCxnSpPr>
          <p:spPr>
            <a:xfrm rot="5400000">
              <a:off x="10224759" y="2734117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/>
            <p:cNvCxnSpPr/>
            <p:nvPr/>
          </p:nvCxnSpPr>
          <p:spPr>
            <a:xfrm rot="5400000">
              <a:off x="1917133" y="3359370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Arrow Connector 641"/>
            <p:cNvCxnSpPr/>
            <p:nvPr/>
          </p:nvCxnSpPr>
          <p:spPr>
            <a:xfrm rot="5400000">
              <a:off x="2922349" y="3353838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/>
            <p:cNvCxnSpPr/>
            <p:nvPr/>
          </p:nvCxnSpPr>
          <p:spPr>
            <a:xfrm rot="5400000">
              <a:off x="4024845" y="3353838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Arrow Connector 643"/>
            <p:cNvCxnSpPr/>
            <p:nvPr/>
          </p:nvCxnSpPr>
          <p:spPr>
            <a:xfrm rot="5400000">
              <a:off x="5030061" y="335937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Arrow Connector 644"/>
            <p:cNvCxnSpPr/>
            <p:nvPr/>
          </p:nvCxnSpPr>
          <p:spPr>
            <a:xfrm rot="5400000">
              <a:off x="5944486" y="3364904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Arrow Connector 645"/>
            <p:cNvCxnSpPr/>
            <p:nvPr/>
          </p:nvCxnSpPr>
          <p:spPr>
            <a:xfrm rot="5400000">
              <a:off x="7001584" y="3370438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Arrow Connector 646"/>
            <p:cNvCxnSpPr/>
            <p:nvPr/>
          </p:nvCxnSpPr>
          <p:spPr>
            <a:xfrm rot="5400000">
              <a:off x="8117051" y="3370438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Arrow Connector 647"/>
            <p:cNvCxnSpPr/>
            <p:nvPr/>
          </p:nvCxnSpPr>
          <p:spPr>
            <a:xfrm rot="5400000">
              <a:off x="9161178" y="337597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Arrow Connector 648"/>
            <p:cNvCxnSpPr/>
            <p:nvPr/>
          </p:nvCxnSpPr>
          <p:spPr>
            <a:xfrm rot="5400000">
              <a:off x="10244216" y="3381506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Arrow Connector 649"/>
            <p:cNvCxnSpPr/>
            <p:nvPr/>
          </p:nvCxnSpPr>
          <p:spPr>
            <a:xfrm rot="5400000">
              <a:off x="1910647" y="3995691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 rot="5400000">
              <a:off x="2915864" y="3990159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Arrow Connector 651"/>
            <p:cNvCxnSpPr/>
            <p:nvPr/>
          </p:nvCxnSpPr>
          <p:spPr>
            <a:xfrm rot="5400000">
              <a:off x="4018360" y="3990159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Arrow Connector 652"/>
            <p:cNvCxnSpPr/>
            <p:nvPr/>
          </p:nvCxnSpPr>
          <p:spPr>
            <a:xfrm rot="5400000">
              <a:off x="5023576" y="3995693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 rot="5400000">
              <a:off x="5938001" y="4001225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Arrow Connector 654"/>
            <p:cNvCxnSpPr/>
            <p:nvPr/>
          </p:nvCxnSpPr>
          <p:spPr>
            <a:xfrm rot="5400000">
              <a:off x="6995099" y="4006759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Arrow Connector 655"/>
            <p:cNvCxnSpPr/>
            <p:nvPr/>
          </p:nvCxnSpPr>
          <p:spPr>
            <a:xfrm rot="5400000">
              <a:off x="8110566" y="4006759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Arrow Connector 656"/>
            <p:cNvCxnSpPr/>
            <p:nvPr/>
          </p:nvCxnSpPr>
          <p:spPr>
            <a:xfrm rot="5400000">
              <a:off x="9154693" y="4012293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Arrow Connector 657"/>
            <p:cNvCxnSpPr/>
            <p:nvPr/>
          </p:nvCxnSpPr>
          <p:spPr>
            <a:xfrm rot="5400000">
              <a:off x="10237731" y="4017827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Arrow Connector 658"/>
            <p:cNvCxnSpPr/>
            <p:nvPr/>
          </p:nvCxnSpPr>
          <p:spPr>
            <a:xfrm rot="5400000">
              <a:off x="1917133" y="4609880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>
            <a:xfrm rot="5400000">
              <a:off x="2922349" y="4604347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/>
            <p:cNvCxnSpPr/>
            <p:nvPr/>
          </p:nvCxnSpPr>
          <p:spPr>
            <a:xfrm rot="5400000">
              <a:off x="4024845" y="4604347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Arrow Connector 661"/>
            <p:cNvCxnSpPr/>
            <p:nvPr/>
          </p:nvCxnSpPr>
          <p:spPr>
            <a:xfrm rot="5400000">
              <a:off x="5030061" y="4609881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rot="5400000">
              <a:off x="5944486" y="4615414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/>
            <p:nvPr/>
          </p:nvCxnSpPr>
          <p:spPr>
            <a:xfrm rot="5400000">
              <a:off x="7001584" y="4620947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Arrow Connector 664"/>
            <p:cNvCxnSpPr/>
            <p:nvPr/>
          </p:nvCxnSpPr>
          <p:spPr>
            <a:xfrm rot="5400000">
              <a:off x="8117051" y="4620947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Arrow Connector 665"/>
            <p:cNvCxnSpPr/>
            <p:nvPr/>
          </p:nvCxnSpPr>
          <p:spPr>
            <a:xfrm rot="5400000">
              <a:off x="9161178" y="4626481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/>
            <p:nvPr/>
          </p:nvCxnSpPr>
          <p:spPr>
            <a:xfrm rot="5400000">
              <a:off x="10244216" y="4632015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rot="5400000">
              <a:off x="1897677" y="5235134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Arrow Connector 668"/>
            <p:cNvCxnSpPr/>
            <p:nvPr/>
          </p:nvCxnSpPr>
          <p:spPr>
            <a:xfrm rot="5400000">
              <a:off x="2902893" y="522960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Arrow Connector 669"/>
            <p:cNvCxnSpPr/>
            <p:nvPr/>
          </p:nvCxnSpPr>
          <p:spPr>
            <a:xfrm rot="5400000">
              <a:off x="4005389" y="522960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rot="5400000">
              <a:off x="5010606" y="5235136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Arrow Connector 671"/>
            <p:cNvCxnSpPr/>
            <p:nvPr/>
          </p:nvCxnSpPr>
          <p:spPr>
            <a:xfrm rot="5400000">
              <a:off x="5925030" y="5240668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Arrow Connector 672"/>
            <p:cNvCxnSpPr/>
            <p:nvPr/>
          </p:nvCxnSpPr>
          <p:spPr>
            <a:xfrm rot="5400000">
              <a:off x="6982128" y="524620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Arrow Connector 673"/>
            <p:cNvCxnSpPr/>
            <p:nvPr/>
          </p:nvCxnSpPr>
          <p:spPr>
            <a:xfrm rot="5400000">
              <a:off x="8097595" y="5246202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/>
            <p:cNvCxnSpPr/>
            <p:nvPr/>
          </p:nvCxnSpPr>
          <p:spPr>
            <a:xfrm rot="5400000">
              <a:off x="9141723" y="5251736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Arrow Connector 675"/>
            <p:cNvCxnSpPr/>
            <p:nvPr/>
          </p:nvCxnSpPr>
          <p:spPr>
            <a:xfrm rot="5400000">
              <a:off x="10224760" y="5257270"/>
              <a:ext cx="1576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Arrow Connector 676"/>
            <p:cNvCxnSpPr/>
            <p:nvPr/>
          </p:nvCxnSpPr>
          <p:spPr>
            <a:xfrm>
              <a:off x="2354905" y="1331982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Arrow Connector 677"/>
            <p:cNvCxnSpPr/>
            <p:nvPr/>
          </p:nvCxnSpPr>
          <p:spPr>
            <a:xfrm>
              <a:off x="3424974" y="1315383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Arrow Connector 678"/>
            <p:cNvCxnSpPr/>
            <p:nvPr/>
          </p:nvCxnSpPr>
          <p:spPr>
            <a:xfrm>
              <a:off x="4371824" y="1315383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Arrow Connector 679"/>
            <p:cNvCxnSpPr/>
            <p:nvPr/>
          </p:nvCxnSpPr>
          <p:spPr>
            <a:xfrm>
              <a:off x="5441893" y="1298784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Arrow Connector 680"/>
            <p:cNvCxnSpPr/>
            <p:nvPr/>
          </p:nvCxnSpPr>
          <p:spPr>
            <a:xfrm>
              <a:off x="6421170" y="1337516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Arrow Connector 681"/>
            <p:cNvCxnSpPr/>
            <p:nvPr/>
          </p:nvCxnSpPr>
          <p:spPr>
            <a:xfrm>
              <a:off x="7491240" y="1320917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Arrow Connector 682"/>
            <p:cNvCxnSpPr/>
            <p:nvPr/>
          </p:nvCxnSpPr>
          <p:spPr>
            <a:xfrm>
              <a:off x="8438090" y="1320917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Arrow Connector 683"/>
            <p:cNvCxnSpPr/>
            <p:nvPr/>
          </p:nvCxnSpPr>
          <p:spPr>
            <a:xfrm>
              <a:off x="9508159" y="1304318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Arrow Connector 684"/>
            <p:cNvCxnSpPr/>
            <p:nvPr/>
          </p:nvCxnSpPr>
          <p:spPr>
            <a:xfrm>
              <a:off x="2400302" y="1979371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Arrow Connector 685"/>
            <p:cNvCxnSpPr/>
            <p:nvPr/>
          </p:nvCxnSpPr>
          <p:spPr>
            <a:xfrm>
              <a:off x="3470371" y="1962772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/>
            <p:cNvCxnSpPr/>
            <p:nvPr/>
          </p:nvCxnSpPr>
          <p:spPr>
            <a:xfrm>
              <a:off x="4417221" y="1962772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Arrow Connector 687"/>
            <p:cNvCxnSpPr/>
            <p:nvPr/>
          </p:nvCxnSpPr>
          <p:spPr>
            <a:xfrm>
              <a:off x="5487291" y="1946173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/>
            <p:cNvCxnSpPr/>
            <p:nvPr/>
          </p:nvCxnSpPr>
          <p:spPr>
            <a:xfrm>
              <a:off x="6466568" y="1984905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>
              <a:off x="7536637" y="1968306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Arrow Connector 690"/>
            <p:cNvCxnSpPr/>
            <p:nvPr/>
          </p:nvCxnSpPr>
          <p:spPr>
            <a:xfrm>
              <a:off x="8483487" y="1968306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Arrow Connector 691"/>
            <p:cNvCxnSpPr/>
            <p:nvPr/>
          </p:nvCxnSpPr>
          <p:spPr>
            <a:xfrm>
              <a:off x="9553556" y="1951707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/>
            <p:cNvCxnSpPr/>
            <p:nvPr/>
          </p:nvCxnSpPr>
          <p:spPr>
            <a:xfrm>
              <a:off x="2432728" y="2626759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>
              <a:off x="3502798" y="2610160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/>
            <p:cNvCxnSpPr/>
            <p:nvPr/>
          </p:nvCxnSpPr>
          <p:spPr>
            <a:xfrm>
              <a:off x="4449647" y="2610160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Arrow Connector 695"/>
            <p:cNvCxnSpPr/>
            <p:nvPr/>
          </p:nvCxnSpPr>
          <p:spPr>
            <a:xfrm>
              <a:off x="5519717" y="2593561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>
              <a:off x="6498994" y="2632293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>
              <a:off x="7569063" y="2615694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Arrow Connector 698"/>
            <p:cNvCxnSpPr/>
            <p:nvPr/>
          </p:nvCxnSpPr>
          <p:spPr>
            <a:xfrm>
              <a:off x="8515913" y="2615694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Arrow Connector 699"/>
            <p:cNvCxnSpPr/>
            <p:nvPr/>
          </p:nvCxnSpPr>
          <p:spPr>
            <a:xfrm>
              <a:off x="9585982" y="2599095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>
              <a:off x="2400302" y="3229882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/>
            <p:cNvCxnSpPr/>
            <p:nvPr/>
          </p:nvCxnSpPr>
          <p:spPr>
            <a:xfrm>
              <a:off x="3470371" y="3213283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Arrow Connector 702"/>
            <p:cNvCxnSpPr/>
            <p:nvPr/>
          </p:nvCxnSpPr>
          <p:spPr>
            <a:xfrm>
              <a:off x="4417221" y="3213283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Arrow Connector 703"/>
            <p:cNvCxnSpPr/>
            <p:nvPr/>
          </p:nvCxnSpPr>
          <p:spPr>
            <a:xfrm>
              <a:off x="5487291" y="3196684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/>
            <p:cNvCxnSpPr/>
            <p:nvPr/>
          </p:nvCxnSpPr>
          <p:spPr>
            <a:xfrm>
              <a:off x="6466568" y="3235416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/>
            <p:cNvCxnSpPr/>
            <p:nvPr/>
          </p:nvCxnSpPr>
          <p:spPr>
            <a:xfrm>
              <a:off x="7536637" y="3218817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Arrow Connector 706"/>
            <p:cNvCxnSpPr/>
            <p:nvPr/>
          </p:nvCxnSpPr>
          <p:spPr>
            <a:xfrm>
              <a:off x="8483487" y="3218817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/>
            <p:cNvCxnSpPr/>
            <p:nvPr/>
          </p:nvCxnSpPr>
          <p:spPr>
            <a:xfrm>
              <a:off x="9553556" y="3202218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>
              <a:off x="2445699" y="3866204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/>
            <p:nvPr/>
          </p:nvCxnSpPr>
          <p:spPr>
            <a:xfrm>
              <a:off x="3515768" y="3849605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/>
            <p:cNvCxnSpPr/>
            <p:nvPr/>
          </p:nvCxnSpPr>
          <p:spPr>
            <a:xfrm>
              <a:off x="4462618" y="3849605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Arrow Connector 711"/>
            <p:cNvCxnSpPr/>
            <p:nvPr/>
          </p:nvCxnSpPr>
          <p:spPr>
            <a:xfrm>
              <a:off x="5532687" y="3833006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/>
            <p:nvPr/>
          </p:nvCxnSpPr>
          <p:spPr>
            <a:xfrm>
              <a:off x="6511964" y="3871738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/>
            <p:nvPr/>
          </p:nvCxnSpPr>
          <p:spPr>
            <a:xfrm>
              <a:off x="7582034" y="3855139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/>
            <p:cNvCxnSpPr/>
            <p:nvPr/>
          </p:nvCxnSpPr>
          <p:spPr>
            <a:xfrm>
              <a:off x="8528884" y="3855139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/>
            <p:cNvCxnSpPr/>
            <p:nvPr/>
          </p:nvCxnSpPr>
          <p:spPr>
            <a:xfrm>
              <a:off x="9598953" y="3838540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>
              <a:off x="2465154" y="4469325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>
              <a:off x="3535224" y="4452726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Arrow Connector 718"/>
            <p:cNvCxnSpPr/>
            <p:nvPr/>
          </p:nvCxnSpPr>
          <p:spPr>
            <a:xfrm>
              <a:off x="4482074" y="4452726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Arrow Connector 719"/>
            <p:cNvCxnSpPr/>
            <p:nvPr/>
          </p:nvCxnSpPr>
          <p:spPr>
            <a:xfrm>
              <a:off x="5552143" y="4436128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>
              <a:off x="6531420" y="4474859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>
              <a:off x="7601489" y="4458260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Arrow Connector 722"/>
            <p:cNvCxnSpPr/>
            <p:nvPr/>
          </p:nvCxnSpPr>
          <p:spPr>
            <a:xfrm>
              <a:off x="8548339" y="4458260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Arrow Connector 723"/>
            <p:cNvCxnSpPr/>
            <p:nvPr/>
          </p:nvCxnSpPr>
          <p:spPr>
            <a:xfrm>
              <a:off x="9618409" y="4441661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>
              <a:off x="2432728" y="5116712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/>
            <p:nvPr/>
          </p:nvCxnSpPr>
          <p:spPr>
            <a:xfrm>
              <a:off x="3502798" y="5100113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Arrow Connector 726"/>
            <p:cNvCxnSpPr/>
            <p:nvPr/>
          </p:nvCxnSpPr>
          <p:spPr>
            <a:xfrm>
              <a:off x="4449647" y="5100113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Arrow Connector 727"/>
            <p:cNvCxnSpPr/>
            <p:nvPr/>
          </p:nvCxnSpPr>
          <p:spPr>
            <a:xfrm>
              <a:off x="5519717" y="5083514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/>
            <p:nvPr/>
          </p:nvCxnSpPr>
          <p:spPr>
            <a:xfrm>
              <a:off x="6498994" y="5122246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>
              <a:off x="7569063" y="5105647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Arrow Connector 730"/>
            <p:cNvCxnSpPr/>
            <p:nvPr/>
          </p:nvCxnSpPr>
          <p:spPr>
            <a:xfrm>
              <a:off x="8515913" y="5105647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Arrow Connector 731"/>
            <p:cNvCxnSpPr/>
            <p:nvPr/>
          </p:nvCxnSpPr>
          <p:spPr>
            <a:xfrm>
              <a:off x="9585982" y="5089048"/>
              <a:ext cx="226985" cy="182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TextBox 732"/>
            <p:cNvSpPr txBox="1"/>
            <p:nvPr/>
          </p:nvSpPr>
          <p:spPr>
            <a:xfrm>
              <a:off x="1331494" y="1594565"/>
              <a:ext cx="271139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734" name="TextBox 733"/>
            <p:cNvSpPr txBox="1"/>
            <p:nvPr/>
          </p:nvSpPr>
          <p:spPr>
            <a:xfrm>
              <a:off x="1337979" y="2219823"/>
              <a:ext cx="293173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1350950" y="2861678"/>
              <a:ext cx="281508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1357436" y="3486936"/>
              <a:ext cx="271139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1344465" y="4106660"/>
              <a:ext cx="271139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738" name="TextBox 737"/>
            <p:cNvSpPr txBox="1"/>
            <p:nvPr/>
          </p:nvSpPr>
          <p:spPr>
            <a:xfrm>
              <a:off x="1357437" y="4748516"/>
              <a:ext cx="293173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1363922" y="5373773"/>
              <a:ext cx="306134" cy="31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</a:t>
              </a:r>
            </a:p>
          </p:txBody>
        </p:sp>
        <p:sp>
          <p:nvSpPr>
            <p:cNvPr id="740" name="TextBox 739"/>
            <p:cNvSpPr txBox="1"/>
            <p:nvPr/>
          </p:nvSpPr>
          <p:spPr>
            <a:xfrm>
              <a:off x="1828795" y="9003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41" name="TextBox 740"/>
            <p:cNvSpPr txBox="1"/>
            <p:nvPr/>
          </p:nvSpPr>
          <p:spPr>
            <a:xfrm>
              <a:off x="2847469" y="9084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1828798" y="16062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2839449" y="159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grpSp>
          <p:nvGrpSpPr>
            <p:cNvPr id="744" name="Group 743"/>
            <p:cNvGrpSpPr/>
            <p:nvPr/>
          </p:nvGrpSpPr>
          <p:grpSpPr>
            <a:xfrm>
              <a:off x="3930306" y="924457"/>
              <a:ext cx="6521194" cy="393396"/>
              <a:chOff x="3930306" y="1405717"/>
              <a:chExt cx="6521194" cy="393396"/>
            </a:xfrm>
          </p:grpSpPr>
          <p:sp>
            <p:nvSpPr>
              <p:cNvPr id="832" name="TextBox 831"/>
              <p:cNvSpPr txBox="1"/>
              <p:nvPr/>
            </p:nvSpPr>
            <p:spPr>
              <a:xfrm>
                <a:off x="3930306" y="14137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833" name="TextBox 832"/>
              <p:cNvSpPr txBox="1"/>
              <p:nvPr/>
            </p:nvSpPr>
            <p:spPr>
              <a:xfrm>
                <a:off x="4932936" y="14217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>
                <a:off x="5863377" y="140571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835" name="TextBox 834"/>
              <p:cNvSpPr txBox="1"/>
              <p:nvPr/>
            </p:nvSpPr>
            <p:spPr>
              <a:xfrm>
                <a:off x="6930175" y="141373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836" name="TextBox 835"/>
              <p:cNvSpPr txBox="1"/>
              <p:nvPr/>
            </p:nvSpPr>
            <p:spPr>
              <a:xfrm>
                <a:off x="8013019" y="14217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837" name="TextBox 836"/>
              <p:cNvSpPr txBox="1"/>
              <p:nvPr/>
            </p:nvSpPr>
            <p:spPr>
              <a:xfrm>
                <a:off x="9079817" y="142978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838" name="TextBox 837"/>
              <p:cNvSpPr txBox="1"/>
              <p:nvPr/>
            </p:nvSpPr>
            <p:spPr>
              <a:xfrm>
                <a:off x="10138594" y="141373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</p:grpSp>
        <p:sp>
          <p:nvSpPr>
            <p:cNvPr id="745" name="TextBox 744"/>
            <p:cNvSpPr txBox="1"/>
            <p:nvPr/>
          </p:nvSpPr>
          <p:spPr>
            <a:xfrm>
              <a:off x="3938331" y="16142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4957004" y="1606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47" name="TextBox 746"/>
            <p:cNvSpPr txBox="1"/>
            <p:nvPr/>
          </p:nvSpPr>
          <p:spPr>
            <a:xfrm>
              <a:off x="5863380" y="16142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48" name="TextBox 747"/>
            <p:cNvSpPr txBox="1"/>
            <p:nvPr/>
          </p:nvSpPr>
          <p:spPr>
            <a:xfrm>
              <a:off x="6930177" y="16222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49" name="Right Arrow 748"/>
            <p:cNvSpPr/>
            <p:nvPr/>
          </p:nvSpPr>
          <p:spPr>
            <a:xfrm rot="2499530">
              <a:off x="6334824" y="130137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0" name="TextBox 749"/>
            <p:cNvSpPr txBox="1"/>
            <p:nvPr/>
          </p:nvSpPr>
          <p:spPr>
            <a:xfrm>
              <a:off x="8013017" y="1614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51" name="Right Arrow 750"/>
            <p:cNvSpPr/>
            <p:nvPr/>
          </p:nvSpPr>
          <p:spPr>
            <a:xfrm rot="2499530">
              <a:off x="7417664" y="129335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2" name="Group 751"/>
            <p:cNvGrpSpPr/>
            <p:nvPr/>
          </p:nvGrpSpPr>
          <p:grpSpPr>
            <a:xfrm>
              <a:off x="9087845" y="1614266"/>
              <a:ext cx="1379702" cy="377354"/>
              <a:chOff x="9087845" y="2095526"/>
              <a:chExt cx="1379702" cy="377354"/>
            </a:xfrm>
          </p:grpSpPr>
          <p:sp>
            <p:nvSpPr>
              <p:cNvPr id="830" name="TextBox 829"/>
              <p:cNvSpPr txBox="1"/>
              <p:nvPr/>
            </p:nvSpPr>
            <p:spPr>
              <a:xfrm>
                <a:off x="9087845" y="209552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831" name="TextBox 830"/>
              <p:cNvSpPr txBox="1"/>
              <p:nvPr/>
            </p:nvSpPr>
            <p:spPr>
              <a:xfrm>
                <a:off x="10154641" y="210354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</a:p>
            </p:txBody>
          </p:sp>
        </p:grpSp>
        <p:sp>
          <p:nvSpPr>
            <p:cNvPr id="753" name="TextBox 752"/>
            <p:cNvSpPr txBox="1"/>
            <p:nvPr/>
          </p:nvSpPr>
          <p:spPr>
            <a:xfrm>
              <a:off x="1836817" y="22399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54" name="TextBox 753"/>
            <p:cNvSpPr txBox="1"/>
            <p:nvPr/>
          </p:nvSpPr>
          <p:spPr>
            <a:xfrm>
              <a:off x="1812755" y="28735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836818" y="34751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56" name="TextBox 755"/>
            <p:cNvSpPr txBox="1"/>
            <p:nvPr/>
          </p:nvSpPr>
          <p:spPr>
            <a:xfrm>
              <a:off x="1812756" y="41088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57" name="TextBox 756"/>
            <p:cNvSpPr txBox="1"/>
            <p:nvPr/>
          </p:nvSpPr>
          <p:spPr>
            <a:xfrm>
              <a:off x="1836820" y="47264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58" name="TextBox 757"/>
            <p:cNvSpPr txBox="1"/>
            <p:nvPr/>
          </p:nvSpPr>
          <p:spPr>
            <a:xfrm>
              <a:off x="1812758" y="53761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59" name="TextBox 758"/>
            <p:cNvSpPr txBox="1"/>
            <p:nvPr/>
          </p:nvSpPr>
          <p:spPr>
            <a:xfrm>
              <a:off x="2839443" y="22318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60" name="TextBox 759"/>
            <p:cNvSpPr txBox="1"/>
            <p:nvPr/>
          </p:nvSpPr>
          <p:spPr>
            <a:xfrm>
              <a:off x="3922280" y="22399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61" name="Right Arrow 760"/>
            <p:cNvSpPr/>
            <p:nvPr/>
          </p:nvSpPr>
          <p:spPr>
            <a:xfrm rot="2330662">
              <a:off x="3310892" y="1935033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2" name="TextBox 761"/>
            <p:cNvSpPr txBox="1"/>
            <p:nvPr/>
          </p:nvSpPr>
          <p:spPr>
            <a:xfrm>
              <a:off x="4924907" y="2247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5855353" y="2247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64" name="Right Arrow 763"/>
            <p:cNvSpPr/>
            <p:nvPr/>
          </p:nvSpPr>
          <p:spPr>
            <a:xfrm rot="2330662">
              <a:off x="5308133" y="1910971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5" name="TextBox 764"/>
            <p:cNvSpPr txBox="1"/>
            <p:nvPr/>
          </p:nvSpPr>
          <p:spPr>
            <a:xfrm>
              <a:off x="6938186" y="22399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66" name="TextBox 765"/>
            <p:cNvSpPr txBox="1"/>
            <p:nvPr/>
          </p:nvSpPr>
          <p:spPr>
            <a:xfrm>
              <a:off x="8021027" y="22479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67" name="TextBox 766"/>
            <p:cNvSpPr txBox="1"/>
            <p:nvPr/>
          </p:nvSpPr>
          <p:spPr>
            <a:xfrm>
              <a:off x="9071792" y="22399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68" name="Right Arrow 767"/>
            <p:cNvSpPr/>
            <p:nvPr/>
          </p:nvSpPr>
          <p:spPr>
            <a:xfrm rot="2330662">
              <a:off x="8396236" y="1902951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9" name="TextBox 768"/>
            <p:cNvSpPr txBox="1"/>
            <p:nvPr/>
          </p:nvSpPr>
          <p:spPr>
            <a:xfrm>
              <a:off x="10154634" y="22639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70" name="Right Arrow 769"/>
            <p:cNvSpPr/>
            <p:nvPr/>
          </p:nvSpPr>
          <p:spPr>
            <a:xfrm rot="2330662">
              <a:off x="9495120" y="1927015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1" name="TextBox 770"/>
            <p:cNvSpPr txBox="1"/>
            <p:nvPr/>
          </p:nvSpPr>
          <p:spPr>
            <a:xfrm>
              <a:off x="2847463" y="28495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3914260" y="28575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73" name="TextBox 772"/>
            <p:cNvSpPr txBox="1"/>
            <p:nvPr/>
          </p:nvSpPr>
          <p:spPr>
            <a:xfrm>
              <a:off x="5847327" y="28655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74" name="TextBox 773"/>
            <p:cNvSpPr txBox="1"/>
            <p:nvPr/>
          </p:nvSpPr>
          <p:spPr>
            <a:xfrm>
              <a:off x="6930164" y="28735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75" name="TextBox 774"/>
            <p:cNvSpPr txBox="1"/>
            <p:nvPr/>
          </p:nvSpPr>
          <p:spPr>
            <a:xfrm>
              <a:off x="8013005" y="28655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9063758" y="28735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77" name="TextBox 776"/>
            <p:cNvSpPr txBox="1"/>
            <p:nvPr/>
          </p:nvSpPr>
          <p:spPr>
            <a:xfrm>
              <a:off x="10162640" y="28815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78" name="TextBox 777"/>
            <p:cNvSpPr txBox="1"/>
            <p:nvPr/>
          </p:nvSpPr>
          <p:spPr>
            <a:xfrm>
              <a:off x="4924909" y="28575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79" name="Right Arrow 778"/>
            <p:cNvSpPr/>
            <p:nvPr/>
          </p:nvSpPr>
          <p:spPr>
            <a:xfrm rot="2330662">
              <a:off x="4313521" y="2552650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0" name="TextBox 779"/>
            <p:cNvSpPr txBox="1"/>
            <p:nvPr/>
          </p:nvSpPr>
          <p:spPr>
            <a:xfrm>
              <a:off x="2839445" y="34831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3938325" y="34751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82" name="TextBox 781"/>
            <p:cNvSpPr txBox="1"/>
            <p:nvPr/>
          </p:nvSpPr>
          <p:spPr>
            <a:xfrm>
              <a:off x="4940954" y="34831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83" name="Right Arrow 782"/>
            <p:cNvSpPr/>
            <p:nvPr/>
          </p:nvSpPr>
          <p:spPr>
            <a:xfrm rot="2330662">
              <a:off x="4321543" y="3186310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4" name="TextBox 783"/>
            <p:cNvSpPr txBox="1"/>
            <p:nvPr/>
          </p:nvSpPr>
          <p:spPr>
            <a:xfrm>
              <a:off x="5863371" y="34751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85" name="Right Arrow 784"/>
            <p:cNvSpPr/>
            <p:nvPr/>
          </p:nvSpPr>
          <p:spPr>
            <a:xfrm rot="2330662">
              <a:off x="5340214" y="3162248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6946217" y="34831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87" name="Right Arrow 786"/>
            <p:cNvSpPr/>
            <p:nvPr/>
          </p:nvSpPr>
          <p:spPr>
            <a:xfrm rot="2330662">
              <a:off x="6350870" y="3194336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8" name="TextBox 787"/>
            <p:cNvSpPr txBox="1"/>
            <p:nvPr/>
          </p:nvSpPr>
          <p:spPr>
            <a:xfrm>
              <a:off x="8029059" y="349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89" name="Right Arrow 788"/>
            <p:cNvSpPr/>
            <p:nvPr/>
          </p:nvSpPr>
          <p:spPr>
            <a:xfrm rot="2330662">
              <a:off x="7433712" y="3202358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0" name="Right Arrow 789"/>
            <p:cNvSpPr/>
            <p:nvPr/>
          </p:nvSpPr>
          <p:spPr>
            <a:xfrm>
              <a:off x="5340932" y="2870847"/>
              <a:ext cx="429228" cy="35536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9103864" y="34751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92" name="TextBox 791"/>
            <p:cNvSpPr txBox="1"/>
            <p:nvPr/>
          </p:nvSpPr>
          <p:spPr>
            <a:xfrm>
              <a:off x="10170663" y="34831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93" name="TextBox 792"/>
            <p:cNvSpPr txBox="1"/>
            <p:nvPr/>
          </p:nvSpPr>
          <p:spPr>
            <a:xfrm>
              <a:off x="2847468" y="41168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94" name="TextBox 793"/>
            <p:cNvSpPr txBox="1"/>
            <p:nvPr/>
          </p:nvSpPr>
          <p:spPr>
            <a:xfrm>
              <a:off x="3914265" y="41248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95" name="TextBox 794"/>
            <p:cNvSpPr txBox="1"/>
            <p:nvPr/>
          </p:nvSpPr>
          <p:spPr>
            <a:xfrm>
              <a:off x="4948976" y="4116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96" name="TextBox 795"/>
            <p:cNvSpPr txBox="1"/>
            <p:nvPr/>
          </p:nvSpPr>
          <p:spPr>
            <a:xfrm>
              <a:off x="5871393" y="41408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97" name="TextBox 796"/>
            <p:cNvSpPr txBox="1"/>
            <p:nvPr/>
          </p:nvSpPr>
          <p:spPr>
            <a:xfrm>
              <a:off x="6938189" y="4116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98" name="Right Arrow 797"/>
            <p:cNvSpPr/>
            <p:nvPr/>
          </p:nvSpPr>
          <p:spPr>
            <a:xfrm rot="2330662">
              <a:off x="6310756" y="3795908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9" name="TextBox 798"/>
            <p:cNvSpPr txBox="1"/>
            <p:nvPr/>
          </p:nvSpPr>
          <p:spPr>
            <a:xfrm>
              <a:off x="8037072" y="41248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800" name="Right Arrow 799"/>
            <p:cNvSpPr/>
            <p:nvPr/>
          </p:nvSpPr>
          <p:spPr>
            <a:xfrm rot="2330662">
              <a:off x="7393608" y="3803934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1" name="TextBox 800"/>
            <p:cNvSpPr txBox="1"/>
            <p:nvPr/>
          </p:nvSpPr>
          <p:spPr>
            <a:xfrm>
              <a:off x="9103873" y="4116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02" name="Right Arrow 801"/>
            <p:cNvSpPr/>
            <p:nvPr/>
          </p:nvSpPr>
          <p:spPr>
            <a:xfrm>
              <a:off x="8493203" y="4114108"/>
              <a:ext cx="429228" cy="35536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3" name="TextBox 802"/>
            <p:cNvSpPr txBox="1"/>
            <p:nvPr/>
          </p:nvSpPr>
          <p:spPr>
            <a:xfrm>
              <a:off x="10186713" y="41248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04" name="Right Arrow 803"/>
            <p:cNvSpPr/>
            <p:nvPr/>
          </p:nvSpPr>
          <p:spPr>
            <a:xfrm>
              <a:off x="9576043" y="4122130"/>
              <a:ext cx="429228" cy="35536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5" name="TextBox 804"/>
            <p:cNvSpPr txBox="1"/>
            <p:nvPr/>
          </p:nvSpPr>
          <p:spPr>
            <a:xfrm>
              <a:off x="2855490" y="47344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06" name="TextBox 805"/>
            <p:cNvSpPr txBox="1"/>
            <p:nvPr/>
          </p:nvSpPr>
          <p:spPr>
            <a:xfrm>
              <a:off x="3938329" y="47424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07" name="Right Arrow 806"/>
            <p:cNvSpPr/>
            <p:nvPr/>
          </p:nvSpPr>
          <p:spPr>
            <a:xfrm rot="2330662">
              <a:off x="3302877" y="4397487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8" name="TextBox 807"/>
            <p:cNvSpPr txBox="1"/>
            <p:nvPr/>
          </p:nvSpPr>
          <p:spPr>
            <a:xfrm>
              <a:off x="4956998" y="47344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09" name="TextBox 808"/>
            <p:cNvSpPr txBox="1"/>
            <p:nvPr/>
          </p:nvSpPr>
          <p:spPr>
            <a:xfrm>
              <a:off x="5879414" y="4742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10" name="Right Arrow 809"/>
            <p:cNvSpPr/>
            <p:nvPr/>
          </p:nvSpPr>
          <p:spPr>
            <a:xfrm rot="2330662">
              <a:off x="5340211" y="4397484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1" name="TextBox 810"/>
            <p:cNvSpPr txBox="1"/>
            <p:nvPr/>
          </p:nvSpPr>
          <p:spPr>
            <a:xfrm>
              <a:off x="6946211" y="47504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12" name="Right Arrow 811"/>
            <p:cNvSpPr/>
            <p:nvPr/>
          </p:nvSpPr>
          <p:spPr>
            <a:xfrm rot="5400000">
              <a:off x="6942282" y="4455729"/>
              <a:ext cx="290992" cy="35578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3" name="TextBox 812"/>
            <p:cNvSpPr txBox="1"/>
            <p:nvPr/>
          </p:nvSpPr>
          <p:spPr>
            <a:xfrm>
              <a:off x="8029052" y="47424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14" name="Right Arrow 813"/>
            <p:cNvSpPr/>
            <p:nvPr/>
          </p:nvSpPr>
          <p:spPr>
            <a:xfrm rot="5400000">
              <a:off x="8025123" y="4447709"/>
              <a:ext cx="290992" cy="35578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5" name="TextBox 814"/>
            <p:cNvSpPr txBox="1"/>
            <p:nvPr/>
          </p:nvSpPr>
          <p:spPr>
            <a:xfrm>
              <a:off x="9087824" y="47424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16" name="Right Arrow 815"/>
            <p:cNvSpPr/>
            <p:nvPr/>
          </p:nvSpPr>
          <p:spPr>
            <a:xfrm rot="2330662">
              <a:off x="8444360" y="4421552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7" name="TextBox 816"/>
            <p:cNvSpPr txBox="1"/>
            <p:nvPr/>
          </p:nvSpPr>
          <p:spPr>
            <a:xfrm>
              <a:off x="10162651" y="53841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818" name="Right Arrow 817"/>
            <p:cNvSpPr/>
            <p:nvPr/>
          </p:nvSpPr>
          <p:spPr>
            <a:xfrm rot="2330662">
              <a:off x="9519187" y="5063232"/>
              <a:ext cx="508870" cy="3322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9" name="TextBox 818"/>
            <p:cNvSpPr txBox="1"/>
            <p:nvPr/>
          </p:nvSpPr>
          <p:spPr>
            <a:xfrm>
              <a:off x="2831427" y="5368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20" name="TextBox 819"/>
            <p:cNvSpPr txBox="1"/>
            <p:nvPr/>
          </p:nvSpPr>
          <p:spPr>
            <a:xfrm>
              <a:off x="3914266" y="53761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21" name="TextBox 820"/>
            <p:cNvSpPr txBox="1"/>
            <p:nvPr/>
          </p:nvSpPr>
          <p:spPr>
            <a:xfrm>
              <a:off x="4932937" y="53841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22" name="TextBox 821"/>
            <p:cNvSpPr txBox="1"/>
            <p:nvPr/>
          </p:nvSpPr>
          <p:spPr>
            <a:xfrm>
              <a:off x="5839312" y="53921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23" name="TextBox 822"/>
            <p:cNvSpPr txBox="1"/>
            <p:nvPr/>
          </p:nvSpPr>
          <p:spPr>
            <a:xfrm>
              <a:off x="6938193" y="54001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24" name="TextBox 823"/>
            <p:cNvSpPr txBox="1"/>
            <p:nvPr/>
          </p:nvSpPr>
          <p:spPr>
            <a:xfrm>
              <a:off x="8004991" y="53921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5" name="Right Arrow 824"/>
            <p:cNvSpPr/>
            <p:nvPr/>
          </p:nvSpPr>
          <p:spPr>
            <a:xfrm rot="5400000">
              <a:off x="8017103" y="5081369"/>
              <a:ext cx="290992" cy="35578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6" name="TextBox 825"/>
            <p:cNvSpPr txBox="1"/>
            <p:nvPr/>
          </p:nvSpPr>
          <p:spPr>
            <a:xfrm>
              <a:off x="10186715" y="47504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827" name="Right Arrow 826"/>
            <p:cNvSpPr/>
            <p:nvPr/>
          </p:nvSpPr>
          <p:spPr>
            <a:xfrm>
              <a:off x="9600107" y="4755790"/>
              <a:ext cx="429228" cy="35536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8" name="TextBox 827"/>
            <p:cNvSpPr txBox="1"/>
            <p:nvPr/>
          </p:nvSpPr>
          <p:spPr>
            <a:xfrm>
              <a:off x="9063762" y="53761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829" name="Right Arrow 828"/>
            <p:cNvSpPr/>
            <p:nvPr/>
          </p:nvSpPr>
          <p:spPr>
            <a:xfrm rot="5400000">
              <a:off x="9075879" y="5065327"/>
              <a:ext cx="290992" cy="35578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9" name="TextBox 838"/>
          <p:cNvSpPr txBox="1"/>
          <p:nvPr/>
        </p:nvSpPr>
        <p:spPr>
          <a:xfrm>
            <a:off x="4088592" y="56196"/>
            <a:ext cx="401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Local Alignments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76664" y="4477074"/>
            <a:ext cx="26248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Look for the highest value in the graph</a:t>
            </a:r>
          </a:p>
        </p:txBody>
      </p:sp>
    </p:spTree>
    <p:extLst>
      <p:ext uri="{BB962C8B-B14F-4D97-AF65-F5344CB8AC3E}">
        <p14:creationId xmlns:p14="http://schemas.microsoft.com/office/powerpoint/2010/main" val="107940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74737"/>
            <a:ext cx="945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 Pairwise Sequence Alignment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268" y="1358691"/>
            <a:ext cx="10540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>
                <a:latin typeface="Arial" charset="0"/>
                <a:ea typeface="Arial" charset="0"/>
                <a:cs typeface="Arial" charset="0"/>
              </a:rPr>
              <a:t>Today’s problem</a:t>
            </a:r>
            <a:r>
              <a:rPr lang="en-US" sz="2600" b="1" dirty="0">
                <a:latin typeface="Arial" charset="0"/>
                <a:ea typeface="Arial" charset="0"/>
                <a:cs typeface="Arial" charset="0"/>
              </a:rPr>
              <a:t> = Given two sequences (DNA/RNA/Protein), how can we align them such that the matching characters between the two sequences are </a:t>
            </a:r>
            <a:r>
              <a:rPr lang="en-US" sz="2600" b="1" u="sng" dirty="0">
                <a:latin typeface="Arial" charset="0"/>
                <a:ea typeface="Arial" charset="0"/>
                <a:cs typeface="Arial" charset="0"/>
              </a:rPr>
              <a:t>maximized</a:t>
            </a:r>
            <a:r>
              <a:rPr lang="en-US" sz="26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2600" b="1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2600" b="1" dirty="0">
                <a:latin typeface="Arial" charset="0"/>
                <a:ea typeface="Arial" charset="0"/>
                <a:cs typeface="Arial" charset="0"/>
              </a:rPr>
              <a:t> pairwise sequence alignment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-290459" y="3370895"/>
            <a:ext cx="6085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sz="2600" b="1" dirty="0">
                <a:latin typeface="Arial" charset="0"/>
                <a:ea typeface="Arial" charset="0"/>
                <a:cs typeface="Arial" charset="0"/>
              </a:rPr>
              <a:t>Sequence S1 </a:t>
            </a:r>
            <a:r>
              <a:rPr lang="en-US" altLang="en-US" sz="2800" b="1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AACGTGTAATCTG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4861" y="3356607"/>
            <a:ext cx="6482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00" b="1" dirty="0">
                <a:latin typeface="Arial" charset="0"/>
                <a:ea typeface="Arial" charset="0"/>
                <a:cs typeface="Arial" charset="0"/>
              </a:rPr>
              <a:t>Sequence S2 </a:t>
            </a:r>
            <a:r>
              <a:rPr lang="en-US" altLang="en-US" sz="2800" b="1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TACGATTAAGCTGATAT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723020" y="4630719"/>
            <a:ext cx="4292886" cy="1139759"/>
            <a:chOff x="3723020" y="4630719"/>
            <a:chExt cx="4292886" cy="1139759"/>
          </a:xfrm>
        </p:grpSpPr>
        <p:sp>
          <p:nvSpPr>
            <p:cNvPr id="2" name="Rectangle 1"/>
            <p:cNvSpPr/>
            <p:nvPr/>
          </p:nvSpPr>
          <p:spPr>
            <a:xfrm>
              <a:off x="3723020" y="4630719"/>
              <a:ext cx="34387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en-US" sz="2800" b="1" dirty="0">
                  <a:latin typeface="Courier New" pitchFamily="49" charset="0"/>
                  <a:cs typeface="Courier New" pitchFamily="49" charset="0"/>
                </a:rPr>
                <a:t>AACGTGTAATCTG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79599" y="5247258"/>
              <a:ext cx="38363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800" b="1" dirty="0">
                  <a:latin typeface="Courier New" pitchFamily="49" charset="0"/>
                  <a:cs typeface="Courier New" pitchFamily="49" charset="0"/>
                </a:rPr>
                <a:t>TACGATTAAGCTGATAT</a:t>
              </a:r>
              <a:endParaRPr lang="en-US" sz="2800" b="1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586283" y="5045355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0122" y="5040589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19674" y="5050110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38796" y="5054879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862635" y="5050113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72187" y="5059634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05575" y="5035826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29414" y="5031060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38966" y="5040581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083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Oval 469"/>
          <p:cNvSpPr/>
          <p:nvPr/>
        </p:nvSpPr>
        <p:spPr>
          <a:xfrm>
            <a:off x="1732319" y="135759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Oval 470"/>
          <p:cNvSpPr/>
          <p:nvPr/>
        </p:nvSpPr>
        <p:spPr>
          <a:xfrm>
            <a:off x="2750506" y="135206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2" name="Oval 471"/>
          <p:cNvSpPr/>
          <p:nvPr/>
        </p:nvSpPr>
        <p:spPr>
          <a:xfrm>
            <a:off x="3833548" y="1357594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" name="Oval 472"/>
          <p:cNvSpPr/>
          <p:nvPr/>
        </p:nvSpPr>
        <p:spPr>
          <a:xfrm>
            <a:off x="4851737" y="1363127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4" name="Straight Arrow Connector 473"/>
          <p:cNvCxnSpPr/>
          <p:nvPr/>
        </p:nvCxnSpPr>
        <p:spPr>
          <a:xfrm>
            <a:off x="2328964" y="153465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/>
          <p:nvPr/>
        </p:nvCxnSpPr>
        <p:spPr>
          <a:xfrm>
            <a:off x="3373093" y="1540191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/>
          <p:nvPr/>
        </p:nvCxnSpPr>
        <p:spPr>
          <a:xfrm>
            <a:off x="4456132" y="1556791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2842564" y="906384"/>
            <a:ext cx="281508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3925605" y="945116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4930823" y="939583"/>
            <a:ext cx="281508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80" name="Oval 479"/>
          <p:cNvSpPr/>
          <p:nvPr/>
        </p:nvSpPr>
        <p:spPr>
          <a:xfrm>
            <a:off x="5766156" y="135759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Oval 480"/>
          <p:cNvSpPr/>
          <p:nvPr/>
        </p:nvSpPr>
        <p:spPr>
          <a:xfrm>
            <a:off x="6849198" y="1363127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2" name="Oval 481"/>
          <p:cNvSpPr/>
          <p:nvPr/>
        </p:nvSpPr>
        <p:spPr>
          <a:xfrm>
            <a:off x="7932238" y="136866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3" name="Straight Arrow Connector 482"/>
          <p:cNvCxnSpPr/>
          <p:nvPr/>
        </p:nvCxnSpPr>
        <p:spPr>
          <a:xfrm>
            <a:off x="6388742" y="1545724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/>
          <p:nvPr/>
        </p:nvCxnSpPr>
        <p:spPr>
          <a:xfrm>
            <a:off x="7510693" y="1551258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484"/>
          <p:cNvSpPr txBox="1"/>
          <p:nvPr/>
        </p:nvSpPr>
        <p:spPr>
          <a:xfrm>
            <a:off x="5858213" y="911917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86" name="TextBox 485"/>
          <p:cNvSpPr txBox="1"/>
          <p:nvPr/>
        </p:nvSpPr>
        <p:spPr>
          <a:xfrm>
            <a:off x="6941255" y="950650"/>
            <a:ext cx="271139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8011325" y="945116"/>
            <a:ext cx="271139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cxnSp>
        <p:nvCxnSpPr>
          <p:cNvPr id="488" name="Straight Arrow Connector 487"/>
          <p:cNvCxnSpPr/>
          <p:nvPr/>
        </p:nvCxnSpPr>
        <p:spPr>
          <a:xfrm>
            <a:off x="5409467" y="1551258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488"/>
          <p:cNvSpPr/>
          <p:nvPr/>
        </p:nvSpPr>
        <p:spPr>
          <a:xfrm>
            <a:off x="8995822" y="1357594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0" name="Oval 489"/>
          <p:cNvSpPr/>
          <p:nvPr/>
        </p:nvSpPr>
        <p:spPr>
          <a:xfrm>
            <a:off x="10078862" y="1363127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1" name="Straight Arrow Connector 490"/>
          <p:cNvCxnSpPr/>
          <p:nvPr/>
        </p:nvCxnSpPr>
        <p:spPr>
          <a:xfrm>
            <a:off x="8535366" y="1540191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/>
          <p:nvPr/>
        </p:nvCxnSpPr>
        <p:spPr>
          <a:xfrm>
            <a:off x="9657317" y="1556791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9087879" y="945116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10157949" y="939583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95" name="Oval 494"/>
          <p:cNvSpPr/>
          <p:nvPr/>
        </p:nvSpPr>
        <p:spPr>
          <a:xfrm>
            <a:off x="1725835" y="203817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6" name="Oval 495"/>
          <p:cNvSpPr/>
          <p:nvPr/>
        </p:nvSpPr>
        <p:spPr>
          <a:xfrm>
            <a:off x="2711938" y="2016603"/>
            <a:ext cx="479910" cy="4094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Oval 496"/>
          <p:cNvSpPr/>
          <p:nvPr/>
        </p:nvSpPr>
        <p:spPr>
          <a:xfrm>
            <a:off x="3827064" y="203817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8" name="Oval 497"/>
          <p:cNvSpPr/>
          <p:nvPr/>
        </p:nvSpPr>
        <p:spPr>
          <a:xfrm>
            <a:off x="4845252" y="204371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9" name="Straight Arrow Connector 498"/>
          <p:cNvCxnSpPr/>
          <p:nvPr/>
        </p:nvCxnSpPr>
        <p:spPr>
          <a:xfrm>
            <a:off x="2322479" y="221524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/>
          <p:nvPr/>
        </p:nvCxnSpPr>
        <p:spPr>
          <a:xfrm>
            <a:off x="3366609" y="222077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/>
          <p:nvPr/>
        </p:nvCxnSpPr>
        <p:spPr>
          <a:xfrm>
            <a:off x="4449647" y="223737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Oval 501"/>
          <p:cNvSpPr/>
          <p:nvPr/>
        </p:nvSpPr>
        <p:spPr>
          <a:xfrm>
            <a:off x="5759671" y="203817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Oval 502"/>
          <p:cNvSpPr/>
          <p:nvPr/>
        </p:nvSpPr>
        <p:spPr>
          <a:xfrm>
            <a:off x="6842713" y="204371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4" name="Oval 503"/>
          <p:cNvSpPr/>
          <p:nvPr/>
        </p:nvSpPr>
        <p:spPr>
          <a:xfrm>
            <a:off x="7925754" y="204924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5" name="Straight Arrow Connector 504"/>
          <p:cNvCxnSpPr/>
          <p:nvPr/>
        </p:nvCxnSpPr>
        <p:spPr>
          <a:xfrm>
            <a:off x="6382258" y="222630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/>
          <p:cNvCxnSpPr/>
          <p:nvPr/>
        </p:nvCxnSpPr>
        <p:spPr>
          <a:xfrm>
            <a:off x="7504208" y="223184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/>
          <p:nvPr/>
        </p:nvCxnSpPr>
        <p:spPr>
          <a:xfrm>
            <a:off x="5402983" y="223184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/>
          <p:cNvSpPr/>
          <p:nvPr/>
        </p:nvSpPr>
        <p:spPr>
          <a:xfrm>
            <a:off x="8989337" y="203817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Oval 508"/>
          <p:cNvSpPr/>
          <p:nvPr/>
        </p:nvSpPr>
        <p:spPr>
          <a:xfrm>
            <a:off x="10072378" y="204371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0" name="Straight Arrow Connector 509"/>
          <p:cNvCxnSpPr/>
          <p:nvPr/>
        </p:nvCxnSpPr>
        <p:spPr>
          <a:xfrm>
            <a:off x="8528882" y="222077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/>
          <p:nvPr/>
        </p:nvCxnSpPr>
        <p:spPr>
          <a:xfrm>
            <a:off x="9650832" y="223737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Oval 511"/>
          <p:cNvSpPr/>
          <p:nvPr/>
        </p:nvSpPr>
        <p:spPr>
          <a:xfrm>
            <a:off x="1732321" y="267449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Oval 512"/>
          <p:cNvSpPr/>
          <p:nvPr/>
        </p:nvSpPr>
        <p:spPr>
          <a:xfrm>
            <a:off x="2750508" y="266896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4" name="Oval 513"/>
          <p:cNvSpPr/>
          <p:nvPr/>
        </p:nvSpPr>
        <p:spPr>
          <a:xfrm>
            <a:off x="3833550" y="2674499"/>
            <a:ext cx="479910" cy="409460"/>
          </a:xfrm>
          <a:prstGeom prst="ellipse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5" name="Oval 514"/>
          <p:cNvSpPr/>
          <p:nvPr/>
        </p:nvSpPr>
        <p:spPr>
          <a:xfrm>
            <a:off x="4851738" y="268003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6" name="Straight Arrow Connector 515"/>
          <p:cNvCxnSpPr/>
          <p:nvPr/>
        </p:nvCxnSpPr>
        <p:spPr>
          <a:xfrm>
            <a:off x="2328965" y="285156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/>
          <p:cNvCxnSpPr/>
          <p:nvPr/>
        </p:nvCxnSpPr>
        <p:spPr>
          <a:xfrm>
            <a:off x="3373095" y="285709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/>
          <p:cNvCxnSpPr/>
          <p:nvPr/>
        </p:nvCxnSpPr>
        <p:spPr>
          <a:xfrm>
            <a:off x="4456134" y="287369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Oval 518"/>
          <p:cNvSpPr/>
          <p:nvPr/>
        </p:nvSpPr>
        <p:spPr>
          <a:xfrm>
            <a:off x="5766157" y="267449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0" name="Oval 519"/>
          <p:cNvSpPr/>
          <p:nvPr/>
        </p:nvSpPr>
        <p:spPr>
          <a:xfrm>
            <a:off x="6849199" y="268003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1" name="Oval 520"/>
          <p:cNvSpPr/>
          <p:nvPr/>
        </p:nvSpPr>
        <p:spPr>
          <a:xfrm>
            <a:off x="7932240" y="268556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2" name="Straight Arrow Connector 521"/>
          <p:cNvCxnSpPr/>
          <p:nvPr/>
        </p:nvCxnSpPr>
        <p:spPr>
          <a:xfrm>
            <a:off x="6388744" y="286262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/>
          <p:cNvCxnSpPr/>
          <p:nvPr/>
        </p:nvCxnSpPr>
        <p:spPr>
          <a:xfrm>
            <a:off x="7510694" y="286816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/>
          <p:nvPr/>
        </p:nvCxnSpPr>
        <p:spPr>
          <a:xfrm>
            <a:off x="5409469" y="286816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Oval 524"/>
          <p:cNvSpPr/>
          <p:nvPr/>
        </p:nvSpPr>
        <p:spPr>
          <a:xfrm>
            <a:off x="8995823" y="267449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6" name="Oval 525"/>
          <p:cNvSpPr/>
          <p:nvPr/>
        </p:nvSpPr>
        <p:spPr>
          <a:xfrm>
            <a:off x="10078864" y="268003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7" name="Straight Arrow Connector 526"/>
          <p:cNvCxnSpPr/>
          <p:nvPr/>
        </p:nvCxnSpPr>
        <p:spPr>
          <a:xfrm>
            <a:off x="8535368" y="285709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/>
          <p:nvPr/>
        </p:nvCxnSpPr>
        <p:spPr>
          <a:xfrm>
            <a:off x="9657318" y="287369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Oval 528"/>
          <p:cNvSpPr/>
          <p:nvPr/>
        </p:nvSpPr>
        <p:spPr>
          <a:xfrm>
            <a:off x="1725837" y="329975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" name="Oval 529"/>
          <p:cNvSpPr/>
          <p:nvPr/>
        </p:nvSpPr>
        <p:spPr>
          <a:xfrm>
            <a:off x="2744023" y="329421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Oval 530"/>
          <p:cNvSpPr/>
          <p:nvPr/>
        </p:nvSpPr>
        <p:spPr>
          <a:xfrm>
            <a:off x="3827065" y="329975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2" name="Oval 531"/>
          <p:cNvSpPr/>
          <p:nvPr/>
        </p:nvSpPr>
        <p:spPr>
          <a:xfrm>
            <a:off x="4845254" y="3305286"/>
            <a:ext cx="479910" cy="409460"/>
          </a:xfrm>
          <a:prstGeom prst="ellipse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3" name="Straight Arrow Connector 532"/>
          <p:cNvCxnSpPr/>
          <p:nvPr/>
        </p:nvCxnSpPr>
        <p:spPr>
          <a:xfrm>
            <a:off x="2322481" y="347681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/>
          <p:cNvCxnSpPr/>
          <p:nvPr/>
        </p:nvCxnSpPr>
        <p:spPr>
          <a:xfrm>
            <a:off x="3366610" y="348234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/>
          <p:nvPr/>
        </p:nvCxnSpPr>
        <p:spPr>
          <a:xfrm>
            <a:off x="4449649" y="349894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Oval 535"/>
          <p:cNvSpPr/>
          <p:nvPr/>
        </p:nvSpPr>
        <p:spPr>
          <a:xfrm>
            <a:off x="5759673" y="3299752"/>
            <a:ext cx="479910" cy="409460"/>
          </a:xfrm>
          <a:prstGeom prst="ellipse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Oval 536"/>
          <p:cNvSpPr/>
          <p:nvPr/>
        </p:nvSpPr>
        <p:spPr>
          <a:xfrm>
            <a:off x="6842715" y="330528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8" name="Oval 537"/>
          <p:cNvSpPr/>
          <p:nvPr/>
        </p:nvSpPr>
        <p:spPr>
          <a:xfrm>
            <a:off x="7925756" y="331081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9" name="Straight Arrow Connector 538"/>
          <p:cNvCxnSpPr/>
          <p:nvPr/>
        </p:nvCxnSpPr>
        <p:spPr>
          <a:xfrm>
            <a:off x="6382260" y="348788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>
            <a:off x="7504210" y="349341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/>
          <p:nvPr/>
        </p:nvCxnSpPr>
        <p:spPr>
          <a:xfrm>
            <a:off x="5402984" y="349341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Oval 541"/>
          <p:cNvSpPr/>
          <p:nvPr/>
        </p:nvSpPr>
        <p:spPr>
          <a:xfrm>
            <a:off x="8989339" y="329975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3" name="Oval 542"/>
          <p:cNvSpPr/>
          <p:nvPr/>
        </p:nvSpPr>
        <p:spPr>
          <a:xfrm>
            <a:off x="10072379" y="330528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4" name="Straight Arrow Connector 543"/>
          <p:cNvCxnSpPr/>
          <p:nvPr/>
        </p:nvCxnSpPr>
        <p:spPr>
          <a:xfrm>
            <a:off x="8528884" y="348234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/>
          <p:nvPr/>
        </p:nvCxnSpPr>
        <p:spPr>
          <a:xfrm>
            <a:off x="9650834" y="349894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Oval 545"/>
          <p:cNvSpPr/>
          <p:nvPr/>
        </p:nvSpPr>
        <p:spPr>
          <a:xfrm>
            <a:off x="1745293" y="391393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Oval 546"/>
          <p:cNvSpPr/>
          <p:nvPr/>
        </p:nvSpPr>
        <p:spPr>
          <a:xfrm>
            <a:off x="2763480" y="390840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8" name="Oval 547"/>
          <p:cNvSpPr/>
          <p:nvPr/>
        </p:nvSpPr>
        <p:spPr>
          <a:xfrm>
            <a:off x="3846522" y="391393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9" name="Oval 548"/>
          <p:cNvSpPr/>
          <p:nvPr/>
        </p:nvSpPr>
        <p:spPr>
          <a:xfrm>
            <a:off x="4864710" y="391947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0" name="Straight Arrow Connector 549"/>
          <p:cNvCxnSpPr/>
          <p:nvPr/>
        </p:nvCxnSpPr>
        <p:spPr>
          <a:xfrm>
            <a:off x="2341937" y="409100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/>
          <p:nvPr/>
        </p:nvCxnSpPr>
        <p:spPr>
          <a:xfrm>
            <a:off x="3386067" y="409653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/>
          <p:nvPr/>
        </p:nvCxnSpPr>
        <p:spPr>
          <a:xfrm>
            <a:off x="4469106" y="411313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Oval 552"/>
          <p:cNvSpPr/>
          <p:nvPr/>
        </p:nvSpPr>
        <p:spPr>
          <a:xfrm>
            <a:off x="5779129" y="391393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4" name="Oval 553"/>
          <p:cNvSpPr/>
          <p:nvPr/>
        </p:nvSpPr>
        <p:spPr>
          <a:xfrm>
            <a:off x="6862171" y="3919472"/>
            <a:ext cx="479910" cy="409460"/>
          </a:xfrm>
          <a:prstGeom prst="ellipse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5" name="Oval 554"/>
          <p:cNvSpPr/>
          <p:nvPr/>
        </p:nvSpPr>
        <p:spPr>
          <a:xfrm>
            <a:off x="7945212" y="392500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6" name="Straight Arrow Connector 555"/>
          <p:cNvCxnSpPr/>
          <p:nvPr/>
        </p:nvCxnSpPr>
        <p:spPr>
          <a:xfrm>
            <a:off x="6401716" y="410206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>
            <a:off x="7523666" y="410760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5422441" y="410760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Oval 558"/>
          <p:cNvSpPr/>
          <p:nvPr/>
        </p:nvSpPr>
        <p:spPr>
          <a:xfrm>
            <a:off x="9008795" y="391393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Oval 559"/>
          <p:cNvSpPr/>
          <p:nvPr/>
        </p:nvSpPr>
        <p:spPr>
          <a:xfrm>
            <a:off x="10091836" y="391947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1" name="Straight Arrow Connector 560"/>
          <p:cNvCxnSpPr/>
          <p:nvPr/>
        </p:nvCxnSpPr>
        <p:spPr>
          <a:xfrm>
            <a:off x="8548340" y="409653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/>
          <p:nvPr/>
        </p:nvCxnSpPr>
        <p:spPr>
          <a:xfrm>
            <a:off x="9670290" y="411313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Oval 562"/>
          <p:cNvSpPr/>
          <p:nvPr/>
        </p:nvSpPr>
        <p:spPr>
          <a:xfrm>
            <a:off x="1738808" y="455026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4" name="Oval 563"/>
          <p:cNvSpPr/>
          <p:nvPr/>
        </p:nvSpPr>
        <p:spPr>
          <a:xfrm>
            <a:off x="2756995" y="454472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Oval 564"/>
          <p:cNvSpPr/>
          <p:nvPr/>
        </p:nvSpPr>
        <p:spPr>
          <a:xfrm>
            <a:off x="3840037" y="455026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6" name="Oval 565"/>
          <p:cNvSpPr/>
          <p:nvPr/>
        </p:nvSpPr>
        <p:spPr>
          <a:xfrm>
            <a:off x="4858225" y="455579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7" name="Straight Arrow Connector 566"/>
          <p:cNvCxnSpPr/>
          <p:nvPr/>
        </p:nvCxnSpPr>
        <p:spPr>
          <a:xfrm>
            <a:off x="2335452" y="4727324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/>
          <p:nvPr/>
        </p:nvCxnSpPr>
        <p:spPr>
          <a:xfrm>
            <a:off x="3379581" y="473285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/>
          <p:nvPr/>
        </p:nvCxnSpPr>
        <p:spPr>
          <a:xfrm>
            <a:off x="4462620" y="474945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/>
          <p:cNvSpPr/>
          <p:nvPr/>
        </p:nvSpPr>
        <p:spPr>
          <a:xfrm>
            <a:off x="5772644" y="455026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Oval 570"/>
          <p:cNvSpPr/>
          <p:nvPr/>
        </p:nvSpPr>
        <p:spPr>
          <a:xfrm>
            <a:off x="6855686" y="455579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2" name="Oval 571"/>
          <p:cNvSpPr/>
          <p:nvPr/>
        </p:nvSpPr>
        <p:spPr>
          <a:xfrm>
            <a:off x="7938727" y="4561327"/>
            <a:ext cx="479910" cy="409460"/>
          </a:xfrm>
          <a:prstGeom prst="ellipse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3" name="Straight Arrow Connector 572"/>
          <p:cNvCxnSpPr/>
          <p:nvPr/>
        </p:nvCxnSpPr>
        <p:spPr>
          <a:xfrm>
            <a:off x="6395231" y="473839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/>
          <p:nvPr/>
        </p:nvCxnSpPr>
        <p:spPr>
          <a:xfrm>
            <a:off x="7517181" y="4743924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/>
          <p:cNvCxnSpPr/>
          <p:nvPr/>
        </p:nvCxnSpPr>
        <p:spPr>
          <a:xfrm>
            <a:off x="5415956" y="4743924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Oval 575"/>
          <p:cNvSpPr/>
          <p:nvPr/>
        </p:nvSpPr>
        <p:spPr>
          <a:xfrm>
            <a:off x="9002310" y="455026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Oval 576"/>
          <p:cNvSpPr/>
          <p:nvPr/>
        </p:nvSpPr>
        <p:spPr>
          <a:xfrm>
            <a:off x="10085351" y="455579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8" name="Straight Arrow Connector 577"/>
          <p:cNvCxnSpPr/>
          <p:nvPr/>
        </p:nvCxnSpPr>
        <p:spPr>
          <a:xfrm>
            <a:off x="8541855" y="473285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/>
          <p:nvPr/>
        </p:nvCxnSpPr>
        <p:spPr>
          <a:xfrm>
            <a:off x="9663805" y="474945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Oval 579"/>
          <p:cNvSpPr/>
          <p:nvPr/>
        </p:nvSpPr>
        <p:spPr>
          <a:xfrm>
            <a:off x="1745294" y="517551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Oval 580"/>
          <p:cNvSpPr/>
          <p:nvPr/>
        </p:nvSpPr>
        <p:spPr>
          <a:xfrm>
            <a:off x="2763481" y="516998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2" name="Oval 581"/>
          <p:cNvSpPr/>
          <p:nvPr/>
        </p:nvSpPr>
        <p:spPr>
          <a:xfrm>
            <a:off x="3846523" y="517551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3" name="Oval 582"/>
          <p:cNvSpPr/>
          <p:nvPr/>
        </p:nvSpPr>
        <p:spPr>
          <a:xfrm>
            <a:off x="4864711" y="518105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4" name="Straight Arrow Connector 583"/>
          <p:cNvCxnSpPr/>
          <p:nvPr/>
        </p:nvCxnSpPr>
        <p:spPr>
          <a:xfrm>
            <a:off x="2341938" y="535258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/>
          <p:cNvCxnSpPr/>
          <p:nvPr/>
        </p:nvCxnSpPr>
        <p:spPr>
          <a:xfrm>
            <a:off x="3386067" y="535811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/>
          <p:cNvCxnSpPr/>
          <p:nvPr/>
        </p:nvCxnSpPr>
        <p:spPr>
          <a:xfrm>
            <a:off x="4469106" y="537471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Oval 586"/>
          <p:cNvSpPr/>
          <p:nvPr/>
        </p:nvSpPr>
        <p:spPr>
          <a:xfrm>
            <a:off x="5779130" y="517551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8" name="Oval 587"/>
          <p:cNvSpPr/>
          <p:nvPr/>
        </p:nvSpPr>
        <p:spPr>
          <a:xfrm>
            <a:off x="6862172" y="518105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9" name="Oval 588"/>
          <p:cNvSpPr/>
          <p:nvPr/>
        </p:nvSpPr>
        <p:spPr>
          <a:xfrm>
            <a:off x="7945213" y="518658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0" name="Straight Arrow Connector 589"/>
          <p:cNvCxnSpPr/>
          <p:nvPr/>
        </p:nvCxnSpPr>
        <p:spPr>
          <a:xfrm>
            <a:off x="6401717" y="536364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>
            <a:off x="7523667" y="536918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>
            <a:off x="5422442" y="536918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Oval 592"/>
          <p:cNvSpPr/>
          <p:nvPr/>
        </p:nvSpPr>
        <p:spPr>
          <a:xfrm>
            <a:off x="9008796" y="5175516"/>
            <a:ext cx="479910" cy="409460"/>
          </a:xfrm>
          <a:prstGeom prst="ellipse">
            <a:avLst/>
          </a:prstGeom>
          <a:solidFill>
            <a:srgbClr val="0432FF">
              <a:alpha val="88235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4" name="Oval 593"/>
          <p:cNvSpPr/>
          <p:nvPr/>
        </p:nvSpPr>
        <p:spPr>
          <a:xfrm>
            <a:off x="10091837" y="518105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5" name="Straight Arrow Connector 594"/>
          <p:cNvCxnSpPr/>
          <p:nvPr/>
        </p:nvCxnSpPr>
        <p:spPr>
          <a:xfrm>
            <a:off x="8548341" y="535811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9670291" y="537471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Oval 596"/>
          <p:cNvSpPr/>
          <p:nvPr/>
        </p:nvSpPr>
        <p:spPr>
          <a:xfrm>
            <a:off x="1725839" y="5811837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8" name="Oval 597"/>
          <p:cNvSpPr/>
          <p:nvPr/>
        </p:nvSpPr>
        <p:spPr>
          <a:xfrm>
            <a:off x="2744026" y="580630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Oval 598"/>
          <p:cNvSpPr/>
          <p:nvPr/>
        </p:nvSpPr>
        <p:spPr>
          <a:xfrm>
            <a:off x="3827068" y="5811837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0" name="Oval 599"/>
          <p:cNvSpPr/>
          <p:nvPr/>
        </p:nvSpPr>
        <p:spPr>
          <a:xfrm>
            <a:off x="4845256" y="5817371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1" name="Straight Arrow Connector 600"/>
          <p:cNvCxnSpPr/>
          <p:nvPr/>
        </p:nvCxnSpPr>
        <p:spPr>
          <a:xfrm>
            <a:off x="2322483" y="5988901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>
            <a:off x="3366613" y="5994434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>
            <a:off x="4449652" y="6011034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Oval 603"/>
          <p:cNvSpPr/>
          <p:nvPr/>
        </p:nvSpPr>
        <p:spPr>
          <a:xfrm>
            <a:off x="5759675" y="5811837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Oval 604"/>
          <p:cNvSpPr/>
          <p:nvPr/>
        </p:nvSpPr>
        <p:spPr>
          <a:xfrm>
            <a:off x="6842717" y="5817371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6" name="Oval 605"/>
          <p:cNvSpPr/>
          <p:nvPr/>
        </p:nvSpPr>
        <p:spPr>
          <a:xfrm>
            <a:off x="7925758" y="5822904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7" name="Straight Arrow Connector 606"/>
          <p:cNvCxnSpPr/>
          <p:nvPr/>
        </p:nvCxnSpPr>
        <p:spPr>
          <a:xfrm>
            <a:off x="6382262" y="599996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/>
          <p:cNvCxnSpPr/>
          <p:nvPr/>
        </p:nvCxnSpPr>
        <p:spPr>
          <a:xfrm>
            <a:off x="7504212" y="6005501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/>
          <p:cNvCxnSpPr/>
          <p:nvPr/>
        </p:nvCxnSpPr>
        <p:spPr>
          <a:xfrm>
            <a:off x="5402987" y="6005501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Oval 609"/>
          <p:cNvSpPr/>
          <p:nvPr/>
        </p:nvSpPr>
        <p:spPr>
          <a:xfrm>
            <a:off x="8989341" y="5811837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1" name="Oval 610"/>
          <p:cNvSpPr/>
          <p:nvPr/>
        </p:nvSpPr>
        <p:spPr>
          <a:xfrm>
            <a:off x="10072382" y="5817371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2" name="Straight Arrow Connector 611"/>
          <p:cNvCxnSpPr/>
          <p:nvPr/>
        </p:nvCxnSpPr>
        <p:spPr>
          <a:xfrm>
            <a:off x="8528886" y="5994434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/>
          <p:cNvCxnSpPr/>
          <p:nvPr/>
        </p:nvCxnSpPr>
        <p:spPr>
          <a:xfrm>
            <a:off x="9650836" y="6011034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Arrow Connector 613"/>
          <p:cNvCxnSpPr/>
          <p:nvPr/>
        </p:nvCxnSpPr>
        <p:spPr>
          <a:xfrm rot="5400000">
            <a:off x="1881905" y="1890181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/>
          <p:cNvCxnSpPr/>
          <p:nvPr/>
        </p:nvCxnSpPr>
        <p:spPr>
          <a:xfrm rot="5400000">
            <a:off x="2887121" y="1895715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Arrow Connector 615"/>
          <p:cNvCxnSpPr/>
          <p:nvPr/>
        </p:nvCxnSpPr>
        <p:spPr>
          <a:xfrm rot="5400000">
            <a:off x="3989617" y="1895715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/>
          <p:nvPr/>
        </p:nvCxnSpPr>
        <p:spPr>
          <a:xfrm rot="5400000">
            <a:off x="4994834" y="1901249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Arrow Connector 617"/>
          <p:cNvCxnSpPr/>
          <p:nvPr/>
        </p:nvCxnSpPr>
        <p:spPr>
          <a:xfrm rot="5400000">
            <a:off x="5909258" y="1906781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/>
          <p:cNvCxnSpPr/>
          <p:nvPr/>
        </p:nvCxnSpPr>
        <p:spPr>
          <a:xfrm rot="5400000">
            <a:off x="6966356" y="1912315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/>
          <p:cNvCxnSpPr/>
          <p:nvPr/>
        </p:nvCxnSpPr>
        <p:spPr>
          <a:xfrm rot="5400000">
            <a:off x="8081823" y="1912315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/>
          <p:cNvCxnSpPr/>
          <p:nvPr/>
        </p:nvCxnSpPr>
        <p:spPr>
          <a:xfrm rot="5400000">
            <a:off x="9125951" y="1917849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/>
          <p:nvPr/>
        </p:nvCxnSpPr>
        <p:spPr>
          <a:xfrm rot="5400000">
            <a:off x="10208988" y="1923383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/>
          <p:cNvCxnSpPr/>
          <p:nvPr/>
        </p:nvCxnSpPr>
        <p:spPr>
          <a:xfrm rot="5400000">
            <a:off x="1904161" y="255499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/>
          <p:cNvCxnSpPr/>
          <p:nvPr/>
        </p:nvCxnSpPr>
        <p:spPr>
          <a:xfrm rot="5400000">
            <a:off x="2909377" y="254946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/>
          <p:cNvCxnSpPr/>
          <p:nvPr/>
        </p:nvCxnSpPr>
        <p:spPr>
          <a:xfrm rot="5400000">
            <a:off x="4011873" y="254946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Arrow Connector 625"/>
          <p:cNvCxnSpPr/>
          <p:nvPr/>
        </p:nvCxnSpPr>
        <p:spPr>
          <a:xfrm rot="5400000">
            <a:off x="5017089" y="2554998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/>
          <p:cNvCxnSpPr/>
          <p:nvPr/>
        </p:nvCxnSpPr>
        <p:spPr>
          <a:xfrm rot="5400000">
            <a:off x="5931514" y="256053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Arrow Connector 627"/>
          <p:cNvCxnSpPr/>
          <p:nvPr/>
        </p:nvCxnSpPr>
        <p:spPr>
          <a:xfrm rot="5400000">
            <a:off x="6988612" y="256606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Arrow Connector 628"/>
          <p:cNvCxnSpPr/>
          <p:nvPr/>
        </p:nvCxnSpPr>
        <p:spPr>
          <a:xfrm rot="5400000">
            <a:off x="8104079" y="256606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Arrow Connector 629"/>
          <p:cNvCxnSpPr/>
          <p:nvPr/>
        </p:nvCxnSpPr>
        <p:spPr>
          <a:xfrm rot="5400000">
            <a:off x="9148206" y="2571598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/>
          <p:cNvCxnSpPr/>
          <p:nvPr/>
        </p:nvCxnSpPr>
        <p:spPr>
          <a:xfrm rot="5400000">
            <a:off x="10231244" y="2577132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/>
          <p:cNvCxnSpPr/>
          <p:nvPr/>
        </p:nvCxnSpPr>
        <p:spPr>
          <a:xfrm rot="5400000">
            <a:off x="1897676" y="316918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/>
          <p:cNvCxnSpPr/>
          <p:nvPr/>
        </p:nvCxnSpPr>
        <p:spPr>
          <a:xfrm rot="5400000">
            <a:off x="2902892" y="316365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/>
          <p:cNvCxnSpPr/>
          <p:nvPr/>
        </p:nvCxnSpPr>
        <p:spPr>
          <a:xfrm rot="5400000">
            <a:off x="4005389" y="316365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/>
          <p:nvPr/>
        </p:nvCxnSpPr>
        <p:spPr>
          <a:xfrm rot="5400000">
            <a:off x="5010605" y="3169185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/>
          <p:nvPr/>
        </p:nvCxnSpPr>
        <p:spPr>
          <a:xfrm rot="5400000">
            <a:off x="5925030" y="317471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/>
          <p:nvPr/>
        </p:nvCxnSpPr>
        <p:spPr>
          <a:xfrm rot="5400000">
            <a:off x="6982128" y="318025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/>
          <p:cNvCxnSpPr/>
          <p:nvPr/>
        </p:nvCxnSpPr>
        <p:spPr>
          <a:xfrm rot="5400000">
            <a:off x="8097594" y="318025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/>
          <p:nvPr/>
        </p:nvCxnSpPr>
        <p:spPr>
          <a:xfrm rot="5400000">
            <a:off x="9141722" y="3185785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/>
          <p:cNvCxnSpPr/>
          <p:nvPr/>
        </p:nvCxnSpPr>
        <p:spPr>
          <a:xfrm rot="5400000">
            <a:off x="10224759" y="3191319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/>
          <p:cNvCxnSpPr/>
          <p:nvPr/>
        </p:nvCxnSpPr>
        <p:spPr>
          <a:xfrm rot="5400000">
            <a:off x="1917133" y="3816572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/>
          <p:cNvCxnSpPr/>
          <p:nvPr/>
        </p:nvCxnSpPr>
        <p:spPr>
          <a:xfrm rot="5400000">
            <a:off x="2922349" y="381104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/>
          <p:nvPr/>
        </p:nvCxnSpPr>
        <p:spPr>
          <a:xfrm rot="5400000">
            <a:off x="4024845" y="381104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/>
          <p:cNvCxnSpPr/>
          <p:nvPr/>
        </p:nvCxnSpPr>
        <p:spPr>
          <a:xfrm rot="5400000">
            <a:off x="5030061" y="381657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/>
          <p:cNvCxnSpPr/>
          <p:nvPr/>
        </p:nvCxnSpPr>
        <p:spPr>
          <a:xfrm rot="5400000">
            <a:off x="5944486" y="3822106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/>
          <p:nvPr/>
        </p:nvCxnSpPr>
        <p:spPr>
          <a:xfrm rot="5400000">
            <a:off x="7001584" y="382764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 rot="5400000">
            <a:off x="8117051" y="382764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/>
          <p:cNvCxnSpPr/>
          <p:nvPr/>
        </p:nvCxnSpPr>
        <p:spPr>
          <a:xfrm rot="5400000">
            <a:off x="9161178" y="383317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/>
          <p:cNvCxnSpPr/>
          <p:nvPr/>
        </p:nvCxnSpPr>
        <p:spPr>
          <a:xfrm rot="5400000">
            <a:off x="10244216" y="3838708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/>
          <p:cNvCxnSpPr/>
          <p:nvPr/>
        </p:nvCxnSpPr>
        <p:spPr>
          <a:xfrm rot="5400000">
            <a:off x="1910647" y="4452893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/>
          <p:cNvCxnSpPr/>
          <p:nvPr/>
        </p:nvCxnSpPr>
        <p:spPr>
          <a:xfrm rot="5400000">
            <a:off x="2915864" y="444736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/>
          <p:nvPr/>
        </p:nvCxnSpPr>
        <p:spPr>
          <a:xfrm rot="5400000">
            <a:off x="4018360" y="444736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/>
          <p:cNvCxnSpPr/>
          <p:nvPr/>
        </p:nvCxnSpPr>
        <p:spPr>
          <a:xfrm rot="5400000">
            <a:off x="5023576" y="4452895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/>
          <p:cNvCxnSpPr/>
          <p:nvPr/>
        </p:nvCxnSpPr>
        <p:spPr>
          <a:xfrm rot="5400000">
            <a:off x="5938001" y="445842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/>
          <p:cNvCxnSpPr/>
          <p:nvPr/>
        </p:nvCxnSpPr>
        <p:spPr>
          <a:xfrm rot="5400000">
            <a:off x="6995099" y="446396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/>
          <p:cNvCxnSpPr/>
          <p:nvPr/>
        </p:nvCxnSpPr>
        <p:spPr>
          <a:xfrm rot="5400000">
            <a:off x="8110566" y="446396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/>
          <p:cNvCxnSpPr/>
          <p:nvPr/>
        </p:nvCxnSpPr>
        <p:spPr>
          <a:xfrm rot="5400000">
            <a:off x="9154693" y="4469495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/>
          <p:cNvCxnSpPr/>
          <p:nvPr/>
        </p:nvCxnSpPr>
        <p:spPr>
          <a:xfrm rot="5400000">
            <a:off x="10237731" y="4475029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/>
          <p:cNvCxnSpPr/>
          <p:nvPr/>
        </p:nvCxnSpPr>
        <p:spPr>
          <a:xfrm rot="5400000">
            <a:off x="1917133" y="5067082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/>
          <p:cNvCxnSpPr/>
          <p:nvPr/>
        </p:nvCxnSpPr>
        <p:spPr>
          <a:xfrm rot="5400000">
            <a:off x="2922349" y="5061549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/>
          <p:cNvCxnSpPr/>
          <p:nvPr/>
        </p:nvCxnSpPr>
        <p:spPr>
          <a:xfrm rot="5400000">
            <a:off x="4024845" y="5061549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/>
          <p:cNvCxnSpPr/>
          <p:nvPr/>
        </p:nvCxnSpPr>
        <p:spPr>
          <a:xfrm rot="5400000">
            <a:off x="5030061" y="5067083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/>
          <p:cNvCxnSpPr/>
          <p:nvPr/>
        </p:nvCxnSpPr>
        <p:spPr>
          <a:xfrm rot="5400000">
            <a:off x="5944486" y="5072616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/>
          <p:cNvCxnSpPr/>
          <p:nvPr/>
        </p:nvCxnSpPr>
        <p:spPr>
          <a:xfrm rot="5400000">
            <a:off x="7001584" y="5078149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/>
          <p:cNvCxnSpPr/>
          <p:nvPr/>
        </p:nvCxnSpPr>
        <p:spPr>
          <a:xfrm rot="5400000">
            <a:off x="8117051" y="5078149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/>
          <p:cNvCxnSpPr/>
          <p:nvPr/>
        </p:nvCxnSpPr>
        <p:spPr>
          <a:xfrm rot="5400000">
            <a:off x="9161178" y="5083683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/>
          <p:cNvCxnSpPr/>
          <p:nvPr/>
        </p:nvCxnSpPr>
        <p:spPr>
          <a:xfrm rot="5400000">
            <a:off x="10244216" y="508921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/>
          <p:cNvCxnSpPr/>
          <p:nvPr/>
        </p:nvCxnSpPr>
        <p:spPr>
          <a:xfrm rot="5400000">
            <a:off x="1897677" y="5692336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/>
          <p:cNvCxnSpPr/>
          <p:nvPr/>
        </p:nvCxnSpPr>
        <p:spPr>
          <a:xfrm rot="5400000">
            <a:off x="2902893" y="568680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/>
          <p:nvPr/>
        </p:nvCxnSpPr>
        <p:spPr>
          <a:xfrm rot="5400000">
            <a:off x="4005389" y="568680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/>
          <p:cNvCxnSpPr/>
          <p:nvPr/>
        </p:nvCxnSpPr>
        <p:spPr>
          <a:xfrm rot="5400000">
            <a:off x="5010606" y="5692338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Arrow Connector 671"/>
          <p:cNvCxnSpPr/>
          <p:nvPr/>
        </p:nvCxnSpPr>
        <p:spPr>
          <a:xfrm rot="5400000">
            <a:off x="5925030" y="569787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Arrow Connector 672"/>
          <p:cNvCxnSpPr/>
          <p:nvPr/>
        </p:nvCxnSpPr>
        <p:spPr>
          <a:xfrm rot="5400000">
            <a:off x="6982128" y="570340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/>
          <p:cNvCxnSpPr/>
          <p:nvPr/>
        </p:nvCxnSpPr>
        <p:spPr>
          <a:xfrm rot="5400000">
            <a:off x="8097595" y="570340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/>
          <p:cNvCxnSpPr/>
          <p:nvPr/>
        </p:nvCxnSpPr>
        <p:spPr>
          <a:xfrm rot="5400000">
            <a:off x="9141723" y="5708938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Arrow Connector 675"/>
          <p:cNvCxnSpPr/>
          <p:nvPr/>
        </p:nvCxnSpPr>
        <p:spPr>
          <a:xfrm rot="5400000">
            <a:off x="10224760" y="5714472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Arrow Connector 676"/>
          <p:cNvCxnSpPr/>
          <p:nvPr/>
        </p:nvCxnSpPr>
        <p:spPr>
          <a:xfrm>
            <a:off x="2354905" y="178918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/>
          <p:cNvCxnSpPr/>
          <p:nvPr/>
        </p:nvCxnSpPr>
        <p:spPr>
          <a:xfrm>
            <a:off x="3424974" y="177258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/>
          <p:cNvCxnSpPr/>
          <p:nvPr/>
        </p:nvCxnSpPr>
        <p:spPr>
          <a:xfrm>
            <a:off x="4371824" y="177258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/>
          <p:cNvCxnSpPr/>
          <p:nvPr/>
        </p:nvCxnSpPr>
        <p:spPr>
          <a:xfrm>
            <a:off x="5441893" y="175598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Arrow Connector 680"/>
          <p:cNvCxnSpPr/>
          <p:nvPr/>
        </p:nvCxnSpPr>
        <p:spPr>
          <a:xfrm>
            <a:off x="6421170" y="179471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/>
          <p:nvPr/>
        </p:nvCxnSpPr>
        <p:spPr>
          <a:xfrm>
            <a:off x="7491240" y="1778119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/>
          <p:cNvCxnSpPr/>
          <p:nvPr/>
        </p:nvCxnSpPr>
        <p:spPr>
          <a:xfrm>
            <a:off x="8438090" y="1778119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/>
          <p:cNvCxnSpPr/>
          <p:nvPr/>
        </p:nvCxnSpPr>
        <p:spPr>
          <a:xfrm>
            <a:off x="9508159" y="1761520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>
            <a:off x="2400302" y="2436573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/>
          <p:nvPr/>
        </p:nvCxnSpPr>
        <p:spPr>
          <a:xfrm>
            <a:off x="3470371" y="241997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/>
          <p:nvPr/>
        </p:nvCxnSpPr>
        <p:spPr>
          <a:xfrm>
            <a:off x="4417221" y="241997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/>
          <p:cNvCxnSpPr/>
          <p:nvPr/>
        </p:nvCxnSpPr>
        <p:spPr>
          <a:xfrm>
            <a:off x="5487291" y="240337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Arrow Connector 688"/>
          <p:cNvCxnSpPr/>
          <p:nvPr/>
        </p:nvCxnSpPr>
        <p:spPr>
          <a:xfrm>
            <a:off x="6466568" y="2442107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/>
          <p:nvPr/>
        </p:nvCxnSpPr>
        <p:spPr>
          <a:xfrm>
            <a:off x="7536637" y="242550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Arrow Connector 690"/>
          <p:cNvCxnSpPr/>
          <p:nvPr/>
        </p:nvCxnSpPr>
        <p:spPr>
          <a:xfrm>
            <a:off x="8483487" y="242550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691"/>
          <p:cNvCxnSpPr/>
          <p:nvPr/>
        </p:nvCxnSpPr>
        <p:spPr>
          <a:xfrm>
            <a:off x="9553556" y="2408909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/>
          <p:cNvCxnSpPr/>
          <p:nvPr/>
        </p:nvCxnSpPr>
        <p:spPr>
          <a:xfrm>
            <a:off x="2432728" y="308396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693"/>
          <p:cNvCxnSpPr/>
          <p:nvPr/>
        </p:nvCxnSpPr>
        <p:spPr>
          <a:xfrm>
            <a:off x="3502798" y="306736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/>
          <p:cNvCxnSpPr/>
          <p:nvPr/>
        </p:nvCxnSpPr>
        <p:spPr>
          <a:xfrm>
            <a:off x="4449647" y="306736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/>
          <p:nvPr/>
        </p:nvCxnSpPr>
        <p:spPr>
          <a:xfrm>
            <a:off x="5519717" y="3050763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696"/>
          <p:cNvCxnSpPr/>
          <p:nvPr/>
        </p:nvCxnSpPr>
        <p:spPr>
          <a:xfrm>
            <a:off x="6498994" y="308949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/>
          <p:nvPr/>
        </p:nvCxnSpPr>
        <p:spPr>
          <a:xfrm>
            <a:off x="7569063" y="307289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Arrow Connector 698"/>
          <p:cNvCxnSpPr/>
          <p:nvPr/>
        </p:nvCxnSpPr>
        <p:spPr>
          <a:xfrm>
            <a:off x="8515913" y="307289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/>
          <p:cNvCxnSpPr/>
          <p:nvPr/>
        </p:nvCxnSpPr>
        <p:spPr>
          <a:xfrm>
            <a:off x="9585982" y="3056297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/>
          <p:cNvCxnSpPr/>
          <p:nvPr/>
        </p:nvCxnSpPr>
        <p:spPr>
          <a:xfrm>
            <a:off x="2400302" y="368708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Arrow Connector 701"/>
          <p:cNvCxnSpPr/>
          <p:nvPr/>
        </p:nvCxnSpPr>
        <p:spPr>
          <a:xfrm>
            <a:off x="3470371" y="367048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702"/>
          <p:cNvCxnSpPr/>
          <p:nvPr/>
        </p:nvCxnSpPr>
        <p:spPr>
          <a:xfrm>
            <a:off x="4417221" y="367048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/>
          <p:cNvCxnSpPr/>
          <p:nvPr/>
        </p:nvCxnSpPr>
        <p:spPr>
          <a:xfrm>
            <a:off x="5487291" y="365388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Arrow Connector 704"/>
          <p:cNvCxnSpPr/>
          <p:nvPr/>
        </p:nvCxnSpPr>
        <p:spPr>
          <a:xfrm>
            <a:off x="6466568" y="369261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/>
          <p:cNvCxnSpPr/>
          <p:nvPr/>
        </p:nvCxnSpPr>
        <p:spPr>
          <a:xfrm>
            <a:off x="7536637" y="3676019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/>
          <p:cNvCxnSpPr/>
          <p:nvPr/>
        </p:nvCxnSpPr>
        <p:spPr>
          <a:xfrm>
            <a:off x="8483487" y="3676019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/>
          <p:nvPr/>
        </p:nvCxnSpPr>
        <p:spPr>
          <a:xfrm>
            <a:off x="9553556" y="3659420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Arrow Connector 708"/>
          <p:cNvCxnSpPr/>
          <p:nvPr/>
        </p:nvCxnSpPr>
        <p:spPr>
          <a:xfrm>
            <a:off x="2445699" y="432340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/>
          <p:cNvCxnSpPr/>
          <p:nvPr/>
        </p:nvCxnSpPr>
        <p:spPr>
          <a:xfrm>
            <a:off x="3515768" y="4306807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Arrow Connector 710"/>
          <p:cNvCxnSpPr/>
          <p:nvPr/>
        </p:nvCxnSpPr>
        <p:spPr>
          <a:xfrm>
            <a:off x="4462618" y="4306807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/>
          <p:cNvCxnSpPr/>
          <p:nvPr/>
        </p:nvCxnSpPr>
        <p:spPr>
          <a:xfrm>
            <a:off x="5532687" y="429020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/>
          <p:cNvCxnSpPr/>
          <p:nvPr/>
        </p:nvCxnSpPr>
        <p:spPr>
          <a:xfrm>
            <a:off x="6511964" y="4328940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/>
          <p:cNvCxnSpPr/>
          <p:nvPr/>
        </p:nvCxnSpPr>
        <p:spPr>
          <a:xfrm>
            <a:off x="7582034" y="431234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/>
          <p:cNvCxnSpPr/>
          <p:nvPr/>
        </p:nvCxnSpPr>
        <p:spPr>
          <a:xfrm>
            <a:off x="8528884" y="431234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Arrow Connector 715"/>
          <p:cNvCxnSpPr/>
          <p:nvPr/>
        </p:nvCxnSpPr>
        <p:spPr>
          <a:xfrm>
            <a:off x="9598953" y="429574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/>
          <p:cNvCxnSpPr/>
          <p:nvPr/>
        </p:nvCxnSpPr>
        <p:spPr>
          <a:xfrm>
            <a:off x="2465154" y="4926527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Arrow Connector 717"/>
          <p:cNvCxnSpPr/>
          <p:nvPr/>
        </p:nvCxnSpPr>
        <p:spPr>
          <a:xfrm>
            <a:off x="3535224" y="490992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/>
          <p:nvPr/>
        </p:nvCxnSpPr>
        <p:spPr>
          <a:xfrm>
            <a:off x="4482074" y="490992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Arrow Connector 719"/>
          <p:cNvCxnSpPr/>
          <p:nvPr/>
        </p:nvCxnSpPr>
        <p:spPr>
          <a:xfrm>
            <a:off x="5552143" y="4893330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Arrow Connector 720"/>
          <p:cNvCxnSpPr/>
          <p:nvPr/>
        </p:nvCxnSpPr>
        <p:spPr>
          <a:xfrm>
            <a:off x="6531420" y="493206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Arrow Connector 721"/>
          <p:cNvCxnSpPr/>
          <p:nvPr/>
        </p:nvCxnSpPr>
        <p:spPr>
          <a:xfrm>
            <a:off x="7601489" y="491546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/>
          <p:nvPr/>
        </p:nvCxnSpPr>
        <p:spPr>
          <a:xfrm>
            <a:off x="8548339" y="491546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Arrow Connector 723"/>
          <p:cNvCxnSpPr/>
          <p:nvPr/>
        </p:nvCxnSpPr>
        <p:spPr>
          <a:xfrm>
            <a:off x="9618409" y="4898863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Arrow Connector 724"/>
          <p:cNvCxnSpPr/>
          <p:nvPr/>
        </p:nvCxnSpPr>
        <p:spPr>
          <a:xfrm>
            <a:off x="2432728" y="557391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Arrow Connector 725"/>
          <p:cNvCxnSpPr/>
          <p:nvPr/>
        </p:nvCxnSpPr>
        <p:spPr>
          <a:xfrm>
            <a:off x="3502798" y="555731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/>
          <p:nvPr/>
        </p:nvCxnSpPr>
        <p:spPr>
          <a:xfrm>
            <a:off x="4449647" y="555731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/>
          <p:cNvCxnSpPr/>
          <p:nvPr/>
        </p:nvCxnSpPr>
        <p:spPr>
          <a:xfrm>
            <a:off x="5519717" y="554071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/>
          <p:cNvCxnSpPr/>
          <p:nvPr/>
        </p:nvCxnSpPr>
        <p:spPr>
          <a:xfrm>
            <a:off x="6498994" y="557944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/>
          <p:cNvCxnSpPr/>
          <p:nvPr/>
        </p:nvCxnSpPr>
        <p:spPr>
          <a:xfrm>
            <a:off x="7569063" y="5562849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/>
          <p:nvPr/>
        </p:nvCxnSpPr>
        <p:spPr>
          <a:xfrm>
            <a:off x="8515913" y="5562849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Arrow Connector 731"/>
          <p:cNvCxnSpPr/>
          <p:nvPr/>
        </p:nvCxnSpPr>
        <p:spPr>
          <a:xfrm>
            <a:off x="9585982" y="5546250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TextBox 732"/>
          <p:cNvSpPr txBox="1"/>
          <p:nvPr/>
        </p:nvSpPr>
        <p:spPr>
          <a:xfrm>
            <a:off x="1331494" y="2051767"/>
            <a:ext cx="271139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734" name="TextBox 733"/>
          <p:cNvSpPr txBox="1"/>
          <p:nvPr/>
        </p:nvSpPr>
        <p:spPr>
          <a:xfrm>
            <a:off x="1337979" y="2677025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35" name="TextBox 734"/>
          <p:cNvSpPr txBox="1"/>
          <p:nvPr/>
        </p:nvSpPr>
        <p:spPr>
          <a:xfrm>
            <a:off x="1350950" y="3318880"/>
            <a:ext cx="281508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36" name="TextBox 735"/>
          <p:cNvSpPr txBox="1"/>
          <p:nvPr/>
        </p:nvSpPr>
        <p:spPr>
          <a:xfrm>
            <a:off x="1357436" y="3944138"/>
            <a:ext cx="271139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737" name="TextBox 736"/>
          <p:cNvSpPr txBox="1"/>
          <p:nvPr/>
        </p:nvSpPr>
        <p:spPr>
          <a:xfrm>
            <a:off x="1344465" y="4563862"/>
            <a:ext cx="271139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738" name="TextBox 737"/>
          <p:cNvSpPr txBox="1"/>
          <p:nvPr/>
        </p:nvSpPr>
        <p:spPr>
          <a:xfrm>
            <a:off x="1357437" y="5205718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39" name="TextBox 738"/>
          <p:cNvSpPr txBox="1"/>
          <p:nvPr/>
        </p:nvSpPr>
        <p:spPr>
          <a:xfrm>
            <a:off x="1363922" y="5830975"/>
            <a:ext cx="306134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740" name="TextBox 739"/>
          <p:cNvSpPr txBox="1"/>
          <p:nvPr/>
        </p:nvSpPr>
        <p:spPr>
          <a:xfrm>
            <a:off x="1828795" y="1357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1" name="TextBox 740"/>
          <p:cNvSpPr txBox="1"/>
          <p:nvPr/>
        </p:nvSpPr>
        <p:spPr>
          <a:xfrm>
            <a:off x="2847469" y="1365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2" name="TextBox 741"/>
          <p:cNvSpPr txBox="1"/>
          <p:nvPr/>
        </p:nvSpPr>
        <p:spPr>
          <a:xfrm>
            <a:off x="1828798" y="20634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3" name="TextBox 742"/>
          <p:cNvSpPr txBox="1"/>
          <p:nvPr/>
        </p:nvSpPr>
        <p:spPr>
          <a:xfrm>
            <a:off x="2839449" y="20474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744" name="Group 743"/>
          <p:cNvGrpSpPr/>
          <p:nvPr/>
        </p:nvGrpSpPr>
        <p:grpSpPr>
          <a:xfrm>
            <a:off x="3930306" y="1381659"/>
            <a:ext cx="6521194" cy="393396"/>
            <a:chOff x="3930306" y="1405717"/>
            <a:chExt cx="6521194" cy="393396"/>
          </a:xfrm>
        </p:grpSpPr>
        <p:sp>
          <p:nvSpPr>
            <p:cNvPr id="832" name="TextBox 831"/>
            <p:cNvSpPr txBox="1"/>
            <p:nvPr/>
          </p:nvSpPr>
          <p:spPr>
            <a:xfrm>
              <a:off x="3930306" y="14137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32936" y="14217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5863377" y="14057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6930175" y="14137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8013019" y="14217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37" name="TextBox 836"/>
            <p:cNvSpPr txBox="1"/>
            <p:nvPr/>
          </p:nvSpPr>
          <p:spPr>
            <a:xfrm>
              <a:off x="9079817" y="14297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38" name="TextBox 837"/>
            <p:cNvSpPr txBox="1"/>
            <p:nvPr/>
          </p:nvSpPr>
          <p:spPr>
            <a:xfrm>
              <a:off x="10138594" y="14137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</p:grpSp>
      <p:sp>
        <p:nvSpPr>
          <p:cNvPr id="745" name="TextBox 744"/>
          <p:cNvSpPr txBox="1"/>
          <p:nvPr/>
        </p:nvSpPr>
        <p:spPr>
          <a:xfrm>
            <a:off x="3938331" y="2071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4957004" y="2063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7" name="TextBox 746"/>
          <p:cNvSpPr txBox="1"/>
          <p:nvPr/>
        </p:nvSpPr>
        <p:spPr>
          <a:xfrm>
            <a:off x="5863380" y="207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8" name="TextBox 747"/>
          <p:cNvSpPr txBox="1"/>
          <p:nvPr/>
        </p:nvSpPr>
        <p:spPr>
          <a:xfrm>
            <a:off x="6930177" y="2079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49" name="Right Arrow 748"/>
          <p:cNvSpPr/>
          <p:nvPr/>
        </p:nvSpPr>
        <p:spPr>
          <a:xfrm rot="2499530">
            <a:off x="6334824" y="1758575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0" name="TextBox 749"/>
          <p:cNvSpPr txBox="1"/>
          <p:nvPr/>
        </p:nvSpPr>
        <p:spPr>
          <a:xfrm>
            <a:off x="8013017" y="2071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51" name="Right Arrow 750"/>
          <p:cNvSpPr/>
          <p:nvPr/>
        </p:nvSpPr>
        <p:spPr>
          <a:xfrm rot="2499530">
            <a:off x="7417664" y="1750555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2" name="Group 751"/>
          <p:cNvGrpSpPr/>
          <p:nvPr/>
        </p:nvGrpSpPr>
        <p:grpSpPr>
          <a:xfrm>
            <a:off x="9087845" y="2071468"/>
            <a:ext cx="1379702" cy="377354"/>
            <a:chOff x="9087845" y="2095526"/>
            <a:chExt cx="1379702" cy="377354"/>
          </a:xfrm>
        </p:grpSpPr>
        <p:sp>
          <p:nvSpPr>
            <p:cNvPr id="830" name="TextBox 829"/>
            <p:cNvSpPr txBox="1"/>
            <p:nvPr/>
          </p:nvSpPr>
          <p:spPr>
            <a:xfrm>
              <a:off x="9087845" y="20955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31" name="TextBox 830"/>
            <p:cNvSpPr txBox="1"/>
            <p:nvPr/>
          </p:nvSpPr>
          <p:spPr>
            <a:xfrm>
              <a:off x="10154641" y="21035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</p:grpSp>
      <p:sp>
        <p:nvSpPr>
          <p:cNvPr id="753" name="TextBox 752"/>
          <p:cNvSpPr txBox="1"/>
          <p:nvPr/>
        </p:nvSpPr>
        <p:spPr>
          <a:xfrm>
            <a:off x="1836817" y="26971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4" name="TextBox 753"/>
          <p:cNvSpPr txBox="1"/>
          <p:nvPr/>
        </p:nvSpPr>
        <p:spPr>
          <a:xfrm>
            <a:off x="1812755" y="33307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5" name="TextBox 754"/>
          <p:cNvSpPr txBox="1"/>
          <p:nvPr/>
        </p:nvSpPr>
        <p:spPr>
          <a:xfrm>
            <a:off x="1836818" y="39323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6" name="TextBox 755"/>
          <p:cNvSpPr txBox="1"/>
          <p:nvPr/>
        </p:nvSpPr>
        <p:spPr>
          <a:xfrm>
            <a:off x="1812756" y="45660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7" name="TextBox 756"/>
          <p:cNvSpPr txBox="1"/>
          <p:nvPr/>
        </p:nvSpPr>
        <p:spPr>
          <a:xfrm>
            <a:off x="1836820" y="5183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8" name="TextBox 757"/>
          <p:cNvSpPr txBox="1"/>
          <p:nvPr/>
        </p:nvSpPr>
        <p:spPr>
          <a:xfrm>
            <a:off x="1812758" y="58333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9" name="TextBox 758"/>
          <p:cNvSpPr txBox="1"/>
          <p:nvPr/>
        </p:nvSpPr>
        <p:spPr>
          <a:xfrm>
            <a:off x="2839443" y="26890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60" name="TextBox 759"/>
          <p:cNvSpPr txBox="1"/>
          <p:nvPr/>
        </p:nvSpPr>
        <p:spPr>
          <a:xfrm>
            <a:off x="3922280" y="26971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1" name="Right Arrow 760"/>
          <p:cNvSpPr/>
          <p:nvPr/>
        </p:nvSpPr>
        <p:spPr>
          <a:xfrm rot="2330662">
            <a:off x="3310892" y="2392235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2" name="TextBox 761"/>
          <p:cNvSpPr txBox="1"/>
          <p:nvPr/>
        </p:nvSpPr>
        <p:spPr>
          <a:xfrm>
            <a:off x="4924907" y="2705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63" name="TextBox 762"/>
          <p:cNvSpPr txBox="1"/>
          <p:nvPr/>
        </p:nvSpPr>
        <p:spPr>
          <a:xfrm>
            <a:off x="5855353" y="2705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4" name="Right Arrow 763"/>
          <p:cNvSpPr/>
          <p:nvPr/>
        </p:nvSpPr>
        <p:spPr>
          <a:xfrm rot="2330662">
            <a:off x="5308133" y="2368173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5" name="TextBox 764"/>
          <p:cNvSpPr txBox="1"/>
          <p:nvPr/>
        </p:nvSpPr>
        <p:spPr>
          <a:xfrm>
            <a:off x="6938186" y="2697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66" name="TextBox 765"/>
          <p:cNvSpPr txBox="1"/>
          <p:nvPr/>
        </p:nvSpPr>
        <p:spPr>
          <a:xfrm>
            <a:off x="8021027" y="27051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67" name="TextBox 766"/>
          <p:cNvSpPr txBox="1"/>
          <p:nvPr/>
        </p:nvSpPr>
        <p:spPr>
          <a:xfrm>
            <a:off x="9071792" y="2697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8" name="Right Arrow 767"/>
          <p:cNvSpPr/>
          <p:nvPr/>
        </p:nvSpPr>
        <p:spPr>
          <a:xfrm rot="2330662">
            <a:off x="8396236" y="2360153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9" name="TextBox 768"/>
          <p:cNvSpPr txBox="1"/>
          <p:nvPr/>
        </p:nvSpPr>
        <p:spPr>
          <a:xfrm>
            <a:off x="10154634" y="27211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70" name="Right Arrow 769"/>
          <p:cNvSpPr/>
          <p:nvPr/>
        </p:nvSpPr>
        <p:spPr>
          <a:xfrm rot="2330662">
            <a:off x="9495120" y="2384217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1" name="TextBox 770"/>
          <p:cNvSpPr txBox="1"/>
          <p:nvPr/>
        </p:nvSpPr>
        <p:spPr>
          <a:xfrm>
            <a:off x="2847463" y="3306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2" name="TextBox 771"/>
          <p:cNvSpPr txBox="1"/>
          <p:nvPr/>
        </p:nvSpPr>
        <p:spPr>
          <a:xfrm>
            <a:off x="3914260" y="33147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3" name="TextBox 772"/>
          <p:cNvSpPr txBox="1"/>
          <p:nvPr/>
        </p:nvSpPr>
        <p:spPr>
          <a:xfrm>
            <a:off x="5847327" y="33227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74" name="TextBox 773"/>
          <p:cNvSpPr txBox="1"/>
          <p:nvPr/>
        </p:nvSpPr>
        <p:spPr>
          <a:xfrm>
            <a:off x="6930164" y="33307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5" name="TextBox 774"/>
          <p:cNvSpPr txBox="1"/>
          <p:nvPr/>
        </p:nvSpPr>
        <p:spPr>
          <a:xfrm>
            <a:off x="8013005" y="3322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6" name="TextBox 775"/>
          <p:cNvSpPr txBox="1"/>
          <p:nvPr/>
        </p:nvSpPr>
        <p:spPr>
          <a:xfrm>
            <a:off x="9063758" y="3330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7" name="TextBox 776"/>
          <p:cNvSpPr txBox="1"/>
          <p:nvPr/>
        </p:nvSpPr>
        <p:spPr>
          <a:xfrm>
            <a:off x="10162640" y="33387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4924909" y="3314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79" name="Right Arrow 778"/>
          <p:cNvSpPr/>
          <p:nvPr/>
        </p:nvSpPr>
        <p:spPr>
          <a:xfrm rot="2330662">
            <a:off x="4313521" y="3009852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0" name="TextBox 779"/>
          <p:cNvSpPr txBox="1"/>
          <p:nvPr/>
        </p:nvSpPr>
        <p:spPr>
          <a:xfrm>
            <a:off x="2839445" y="3940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3938325" y="3932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2" name="TextBox 781"/>
          <p:cNvSpPr txBox="1"/>
          <p:nvPr/>
        </p:nvSpPr>
        <p:spPr>
          <a:xfrm>
            <a:off x="4940954" y="3940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83" name="Right Arrow 782"/>
          <p:cNvSpPr/>
          <p:nvPr/>
        </p:nvSpPr>
        <p:spPr>
          <a:xfrm rot="2330662">
            <a:off x="4321543" y="3643512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4" name="TextBox 783"/>
          <p:cNvSpPr txBox="1"/>
          <p:nvPr/>
        </p:nvSpPr>
        <p:spPr>
          <a:xfrm>
            <a:off x="5863371" y="3932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85" name="Right Arrow 784"/>
          <p:cNvSpPr/>
          <p:nvPr/>
        </p:nvSpPr>
        <p:spPr>
          <a:xfrm rot="2330662">
            <a:off x="5340214" y="361945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6" name="TextBox 785"/>
          <p:cNvSpPr txBox="1"/>
          <p:nvPr/>
        </p:nvSpPr>
        <p:spPr>
          <a:xfrm>
            <a:off x="6946217" y="3940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87" name="Right Arrow 786"/>
          <p:cNvSpPr/>
          <p:nvPr/>
        </p:nvSpPr>
        <p:spPr>
          <a:xfrm rot="2330662">
            <a:off x="6350870" y="3651538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8" name="TextBox 787"/>
          <p:cNvSpPr txBox="1"/>
          <p:nvPr/>
        </p:nvSpPr>
        <p:spPr>
          <a:xfrm>
            <a:off x="8029059" y="3948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89" name="Right Arrow 788"/>
          <p:cNvSpPr/>
          <p:nvPr/>
        </p:nvSpPr>
        <p:spPr>
          <a:xfrm rot="2330662">
            <a:off x="7433712" y="365956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0" name="Right Arrow 789"/>
          <p:cNvSpPr/>
          <p:nvPr/>
        </p:nvSpPr>
        <p:spPr>
          <a:xfrm>
            <a:off x="5340932" y="3328049"/>
            <a:ext cx="429228" cy="3553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1" name="TextBox 790"/>
          <p:cNvSpPr txBox="1"/>
          <p:nvPr/>
        </p:nvSpPr>
        <p:spPr>
          <a:xfrm>
            <a:off x="9103864" y="3932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10170663" y="3940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3" name="TextBox 792"/>
          <p:cNvSpPr txBox="1"/>
          <p:nvPr/>
        </p:nvSpPr>
        <p:spPr>
          <a:xfrm>
            <a:off x="2847468" y="45740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4" name="TextBox 793"/>
          <p:cNvSpPr txBox="1"/>
          <p:nvPr/>
        </p:nvSpPr>
        <p:spPr>
          <a:xfrm>
            <a:off x="3914265" y="4582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5" name="TextBox 794"/>
          <p:cNvSpPr txBox="1"/>
          <p:nvPr/>
        </p:nvSpPr>
        <p:spPr>
          <a:xfrm>
            <a:off x="4948976" y="4574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6" name="TextBox 795"/>
          <p:cNvSpPr txBox="1"/>
          <p:nvPr/>
        </p:nvSpPr>
        <p:spPr>
          <a:xfrm>
            <a:off x="5871393" y="4598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7" name="TextBox 796"/>
          <p:cNvSpPr txBox="1"/>
          <p:nvPr/>
        </p:nvSpPr>
        <p:spPr>
          <a:xfrm>
            <a:off x="6938189" y="4574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98" name="Right Arrow 797"/>
          <p:cNvSpPr/>
          <p:nvPr/>
        </p:nvSpPr>
        <p:spPr>
          <a:xfrm rot="2330662">
            <a:off x="6310756" y="425311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9" name="TextBox 798"/>
          <p:cNvSpPr txBox="1"/>
          <p:nvPr/>
        </p:nvSpPr>
        <p:spPr>
          <a:xfrm>
            <a:off x="8037072" y="45820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800" name="Right Arrow 799"/>
          <p:cNvSpPr/>
          <p:nvPr/>
        </p:nvSpPr>
        <p:spPr>
          <a:xfrm rot="2330662">
            <a:off x="7393608" y="4261136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1" name="TextBox 800"/>
          <p:cNvSpPr txBox="1"/>
          <p:nvPr/>
        </p:nvSpPr>
        <p:spPr>
          <a:xfrm>
            <a:off x="9103873" y="4574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02" name="Right Arrow 801"/>
          <p:cNvSpPr/>
          <p:nvPr/>
        </p:nvSpPr>
        <p:spPr>
          <a:xfrm>
            <a:off x="8493203" y="4571310"/>
            <a:ext cx="429228" cy="3553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3" name="TextBox 802"/>
          <p:cNvSpPr txBox="1"/>
          <p:nvPr/>
        </p:nvSpPr>
        <p:spPr>
          <a:xfrm>
            <a:off x="10186713" y="45820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04" name="Right Arrow 803"/>
          <p:cNvSpPr/>
          <p:nvPr/>
        </p:nvSpPr>
        <p:spPr>
          <a:xfrm>
            <a:off x="9576043" y="4579332"/>
            <a:ext cx="429228" cy="3553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5" name="TextBox 804"/>
          <p:cNvSpPr txBox="1"/>
          <p:nvPr/>
        </p:nvSpPr>
        <p:spPr>
          <a:xfrm>
            <a:off x="2855490" y="51916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06" name="TextBox 805"/>
          <p:cNvSpPr txBox="1"/>
          <p:nvPr/>
        </p:nvSpPr>
        <p:spPr>
          <a:xfrm>
            <a:off x="3938329" y="519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07" name="Right Arrow 806"/>
          <p:cNvSpPr/>
          <p:nvPr/>
        </p:nvSpPr>
        <p:spPr>
          <a:xfrm rot="2330662">
            <a:off x="3302877" y="4854689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8" name="TextBox 807"/>
          <p:cNvSpPr txBox="1"/>
          <p:nvPr/>
        </p:nvSpPr>
        <p:spPr>
          <a:xfrm>
            <a:off x="4956998" y="5191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09" name="TextBox 808"/>
          <p:cNvSpPr txBox="1"/>
          <p:nvPr/>
        </p:nvSpPr>
        <p:spPr>
          <a:xfrm>
            <a:off x="5879414" y="5199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10" name="Right Arrow 809"/>
          <p:cNvSpPr/>
          <p:nvPr/>
        </p:nvSpPr>
        <p:spPr>
          <a:xfrm rot="2330662">
            <a:off x="5340211" y="4854686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1" name="TextBox 810"/>
          <p:cNvSpPr txBox="1"/>
          <p:nvPr/>
        </p:nvSpPr>
        <p:spPr>
          <a:xfrm>
            <a:off x="6946211" y="5207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12" name="Right Arrow 811"/>
          <p:cNvSpPr/>
          <p:nvPr/>
        </p:nvSpPr>
        <p:spPr>
          <a:xfrm rot="5400000">
            <a:off x="6942282" y="4912931"/>
            <a:ext cx="290992" cy="3557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3" name="TextBox 812"/>
          <p:cNvSpPr txBox="1"/>
          <p:nvPr/>
        </p:nvSpPr>
        <p:spPr>
          <a:xfrm>
            <a:off x="8029052" y="51996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14" name="Right Arrow 813"/>
          <p:cNvSpPr/>
          <p:nvPr/>
        </p:nvSpPr>
        <p:spPr>
          <a:xfrm rot="5400000">
            <a:off x="8025123" y="4904911"/>
            <a:ext cx="290992" cy="3557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5" name="TextBox 814"/>
          <p:cNvSpPr txBox="1"/>
          <p:nvPr/>
        </p:nvSpPr>
        <p:spPr>
          <a:xfrm>
            <a:off x="9087824" y="51996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16" name="Right Arrow 815"/>
          <p:cNvSpPr/>
          <p:nvPr/>
        </p:nvSpPr>
        <p:spPr>
          <a:xfrm rot="2330662">
            <a:off x="8444360" y="4878754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7" name="TextBox 816"/>
          <p:cNvSpPr txBox="1"/>
          <p:nvPr/>
        </p:nvSpPr>
        <p:spPr>
          <a:xfrm>
            <a:off x="10162651" y="5841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818" name="Right Arrow 817"/>
          <p:cNvSpPr/>
          <p:nvPr/>
        </p:nvSpPr>
        <p:spPr>
          <a:xfrm rot="2330662">
            <a:off x="9519187" y="5520434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9" name="TextBox 818"/>
          <p:cNvSpPr txBox="1"/>
          <p:nvPr/>
        </p:nvSpPr>
        <p:spPr>
          <a:xfrm>
            <a:off x="2831427" y="58253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3914266" y="58333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21" name="TextBox 820"/>
          <p:cNvSpPr txBox="1"/>
          <p:nvPr/>
        </p:nvSpPr>
        <p:spPr>
          <a:xfrm>
            <a:off x="4932937" y="5841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22" name="TextBox 821"/>
          <p:cNvSpPr txBox="1"/>
          <p:nvPr/>
        </p:nvSpPr>
        <p:spPr>
          <a:xfrm>
            <a:off x="5839312" y="5849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23" name="TextBox 822"/>
          <p:cNvSpPr txBox="1"/>
          <p:nvPr/>
        </p:nvSpPr>
        <p:spPr>
          <a:xfrm>
            <a:off x="6938193" y="58573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24" name="TextBox 823"/>
          <p:cNvSpPr txBox="1"/>
          <p:nvPr/>
        </p:nvSpPr>
        <p:spPr>
          <a:xfrm>
            <a:off x="8004991" y="58493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25" name="Right Arrow 824"/>
          <p:cNvSpPr/>
          <p:nvPr/>
        </p:nvSpPr>
        <p:spPr>
          <a:xfrm rot="5400000">
            <a:off x="8017103" y="5538571"/>
            <a:ext cx="290992" cy="3557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6" name="TextBox 825"/>
          <p:cNvSpPr txBox="1"/>
          <p:nvPr/>
        </p:nvSpPr>
        <p:spPr>
          <a:xfrm>
            <a:off x="10186715" y="5207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827" name="Right Arrow 826"/>
          <p:cNvSpPr/>
          <p:nvPr/>
        </p:nvSpPr>
        <p:spPr>
          <a:xfrm>
            <a:off x="9600107" y="5212992"/>
            <a:ext cx="429228" cy="3553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8" name="TextBox 827"/>
          <p:cNvSpPr txBox="1"/>
          <p:nvPr/>
        </p:nvSpPr>
        <p:spPr>
          <a:xfrm>
            <a:off x="9063762" y="58333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829" name="Right Arrow 828"/>
          <p:cNvSpPr/>
          <p:nvPr/>
        </p:nvSpPr>
        <p:spPr>
          <a:xfrm rot="5400000">
            <a:off x="9075879" y="5522529"/>
            <a:ext cx="290992" cy="3557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9" name="TextBox 838"/>
          <p:cNvSpPr txBox="1"/>
          <p:nvPr/>
        </p:nvSpPr>
        <p:spPr>
          <a:xfrm>
            <a:off x="4088592" y="56196"/>
            <a:ext cx="401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Local Alignments</a:t>
            </a:r>
          </a:p>
        </p:txBody>
      </p:sp>
      <p:sp>
        <p:nvSpPr>
          <p:cNvPr id="841" name="TextBox 840"/>
          <p:cNvSpPr txBox="1"/>
          <p:nvPr/>
        </p:nvSpPr>
        <p:spPr>
          <a:xfrm>
            <a:off x="9365488" y="4473875"/>
            <a:ext cx="28399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Traceback until you hit zero</a:t>
            </a:r>
          </a:p>
        </p:txBody>
      </p:sp>
    </p:spTree>
    <p:extLst>
      <p:ext uri="{BB962C8B-B14F-4D97-AF65-F5344CB8AC3E}">
        <p14:creationId xmlns:p14="http://schemas.microsoft.com/office/powerpoint/2010/main" val="60742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Oval 390"/>
          <p:cNvSpPr/>
          <p:nvPr/>
        </p:nvSpPr>
        <p:spPr>
          <a:xfrm>
            <a:off x="1732319" y="135759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Oval 406"/>
          <p:cNvSpPr/>
          <p:nvPr/>
        </p:nvSpPr>
        <p:spPr>
          <a:xfrm>
            <a:off x="2750506" y="135206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3833548" y="135760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" name="Oval 413"/>
          <p:cNvSpPr/>
          <p:nvPr/>
        </p:nvSpPr>
        <p:spPr>
          <a:xfrm>
            <a:off x="4851737" y="136313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3" name="Straight Arrow Connector 422"/>
          <p:cNvCxnSpPr/>
          <p:nvPr/>
        </p:nvCxnSpPr>
        <p:spPr>
          <a:xfrm>
            <a:off x="2328964" y="153466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/>
          <p:nvPr/>
        </p:nvCxnSpPr>
        <p:spPr>
          <a:xfrm>
            <a:off x="3373093" y="154019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/>
          <p:nvPr/>
        </p:nvCxnSpPr>
        <p:spPr>
          <a:xfrm>
            <a:off x="4456132" y="155679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Box 437"/>
          <p:cNvSpPr txBox="1"/>
          <p:nvPr/>
        </p:nvSpPr>
        <p:spPr>
          <a:xfrm>
            <a:off x="2842564" y="906390"/>
            <a:ext cx="281508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3925605" y="945122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4930823" y="939589"/>
            <a:ext cx="281508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47" name="Oval 446"/>
          <p:cNvSpPr/>
          <p:nvPr/>
        </p:nvSpPr>
        <p:spPr>
          <a:xfrm>
            <a:off x="5766156" y="135759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0" name="Oval 449"/>
          <p:cNvSpPr/>
          <p:nvPr/>
        </p:nvSpPr>
        <p:spPr>
          <a:xfrm>
            <a:off x="6849198" y="136313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Oval 451"/>
          <p:cNvSpPr/>
          <p:nvPr/>
        </p:nvSpPr>
        <p:spPr>
          <a:xfrm>
            <a:off x="7932238" y="136866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4" name="Straight Arrow Connector 453"/>
          <p:cNvCxnSpPr/>
          <p:nvPr/>
        </p:nvCxnSpPr>
        <p:spPr>
          <a:xfrm>
            <a:off x="6388742" y="154573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/>
          <p:nvPr/>
        </p:nvCxnSpPr>
        <p:spPr>
          <a:xfrm>
            <a:off x="7510693" y="1551264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TextBox 464"/>
          <p:cNvSpPr txBox="1"/>
          <p:nvPr/>
        </p:nvSpPr>
        <p:spPr>
          <a:xfrm>
            <a:off x="5858213" y="911923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6941255" y="950656"/>
            <a:ext cx="271139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469" name="TextBox 468"/>
          <p:cNvSpPr txBox="1"/>
          <p:nvPr/>
        </p:nvSpPr>
        <p:spPr>
          <a:xfrm>
            <a:off x="8011325" y="945122"/>
            <a:ext cx="271139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cxnSp>
        <p:nvCxnSpPr>
          <p:cNvPr id="472" name="Straight Arrow Connector 471"/>
          <p:cNvCxnSpPr/>
          <p:nvPr/>
        </p:nvCxnSpPr>
        <p:spPr>
          <a:xfrm>
            <a:off x="5409467" y="1551264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Oval 476"/>
          <p:cNvSpPr/>
          <p:nvPr/>
        </p:nvSpPr>
        <p:spPr>
          <a:xfrm>
            <a:off x="8995822" y="135760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/>
          <p:cNvSpPr/>
          <p:nvPr/>
        </p:nvSpPr>
        <p:spPr>
          <a:xfrm>
            <a:off x="10078862" y="136313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9" name="Straight Arrow Connector 478"/>
          <p:cNvCxnSpPr/>
          <p:nvPr/>
        </p:nvCxnSpPr>
        <p:spPr>
          <a:xfrm>
            <a:off x="8535366" y="154019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/>
          <p:nvPr/>
        </p:nvCxnSpPr>
        <p:spPr>
          <a:xfrm>
            <a:off x="9657317" y="155679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480"/>
          <p:cNvSpPr txBox="1"/>
          <p:nvPr/>
        </p:nvSpPr>
        <p:spPr>
          <a:xfrm>
            <a:off x="9087879" y="945122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10157949" y="939589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83" name="Oval 482"/>
          <p:cNvSpPr/>
          <p:nvPr/>
        </p:nvSpPr>
        <p:spPr>
          <a:xfrm>
            <a:off x="1725835" y="203818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4" name="Oval 483"/>
          <p:cNvSpPr/>
          <p:nvPr/>
        </p:nvSpPr>
        <p:spPr>
          <a:xfrm>
            <a:off x="2711938" y="201660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Oval 484"/>
          <p:cNvSpPr/>
          <p:nvPr/>
        </p:nvSpPr>
        <p:spPr>
          <a:xfrm>
            <a:off x="3827064" y="203818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6" name="Oval 485"/>
          <p:cNvSpPr/>
          <p:nvPr/>
        </p:nvSpPr>
        <p:spPr>
          <a:xfrm>
            <a:off x="4845252" y="204371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7" name="Straight Arrow Connector 486"/>
          <p:cNvCxnSpPr/>
          <p:nvPr/>
        </p:nvCxnSpPr>
        <p:spPr>
          <a:xfrm>
            <a:off x="2322479" y="221524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/>
          <p:nvPr/>
        </p:nvCxnSpPr>
        <p:spPr>
          <a:xfrm>
            <a:off x="3366609" y="222078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/>
          <p:nvPr/>
        </p:nvCxnSpPr>
        <p:spPr>
          <a:xfrm>
            <a:off x="4449647" y="223738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Oval 489"/>
          <p:cNvSpPr/>
          <p:nvPr/>
        </p:nvSpPr>
        <p:spPr>
          <a:xfrm>
            <a:off x="5759671" y="203818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Oval 490"/>
          <p:cNvSpPr/>
          <p:nvPr/>
        </p:nvSpPr>
        <p:spPr>
          <a:xfrm>
            <a:off x="6842713" y="204371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2" name="Oval 491"/>
          <p:cNvSpPr/>
          <p:nvPr/>
        </p:nvSpPr>
        <p:spPr>
          <a:xfrm>
            <a:off x="7925754" y="204925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3" name="Straight Arrow Connector 492"/>
          <p:cNvCxnSpPr/>
          <p:nvPr/>
        </p:nvCxnSpPr>
        <p:spPr>
          <a:xfrm>
            <a:off x="6382258" y="2226315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/>
          <p:nvPr/>
        </p:nvCxnSpPr>
        <p:spPr>
          <a:xfrm>
            <a:off x="7504208" y="223184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/>
          <p:nvPr/>
        </p:nvCxnSpPr>
        <p:spPr>
          <a:xfrm>
            <a:off x="5402983" y="223184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/>
          <p:cNvSpPr/>
          <p:nvPr/>
        </p:nvSpPr>
        <p:spPr>
          <a:xfrm>
            <a:off x="8989337" y="203818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7" name="Oval 496"/>
          <p:cNvSpPr/>
          <p:nvPr/>
        </p:nvSpPr>
        <p:spPr>
          <a:xfrm>
            <a:off x="10072378" y="204371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8" name="Straight Arrow Connector 497"/>
          <p:cNvCxnSpPr/>
          <p:nvPr/>
        </p:nvCxnSpPr>
        <p:spPr>
          <a:xfrm>
            <a:off x="8528882" y="222078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/>
          <p:cNvCxnSpPr/>
          <p:nvPr/>
        </p:nvCxnSpPr>
        <p:spPr>
          <a:xfrm>
            <a:off x="9650832" y="223738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Oval 499"/>
          <p:cNvSpPr/>
          <p:nvPr/>
        </p:nvSpPr>
        <p:spPr>
          <a:xfrm>
            <a:off x="1732321" y="2674504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Oval 500"/>
          <p:cNvSpPr/>
          <p:nvPr/>
        </p:nvSpPr>
        <p:spPr>
          <a:xfrm>
            <a:off x="2750508" y="2668971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2" name="Oval 501"/>
          <p:cNvSpPr/>
          <p:nvPr/>
        </p:nvSpPr>
        <p:spPr>
          <a:xfrm>
            <a:off x="3833550" y="2674505"/>
            <a:ext cx="479910" cy="409460"/>
          </a:xfrm>
          <a:prstGeom prst="ellipse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Oval 502"/>
          <p:cNvSpPr/>
          <p:nvPr/>
        </p:nvSpPr>
        <p:spPr>
          <a:xfrm>
            <a:off x="4851738" y="268003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4" name="Straight Arrow Connector 503"/>
          <p:cNvCxnSpPr/>
          <p:nvPr/>
        </p:nvCxnSpPr>
        <p:spPr>
          <a:xfrm>
            <a:off x="2328965" y="2851568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/>
          <p:cNvCxnSpPr/>
          <p:nvPr/>
        </p:nvCxnSpPr>
        <p:spPr>
          <a:xfrm>
            <a:off x="3373095" y="285710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/>
          <p:cNvCxnSpPr/>
          <p:nvPr/>
        </p:nvCxnSpPr>
        <p:spPr>
          <a:xfrm>
            <a:off x="4456134" y="287370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5766157" y="2674504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8" name="Oval 507"/>
          <p:cNvSpPr/>
          <p:nvPr/>
        </p:nvSpPr>
        <p:spPr>
          <a:xfrm>
            <a:off x="6849199" y="268003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Oval 508"/>
          <p:cNvSpPr/>
          <p:nvPr/>
        </p:nvSpPr>
        <p:spPr>
          <a:xfrm>
            <a:off x="7932240" y="2685571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0" name="Straight Arrow Connector 509"/>
          <p:cNvCxnSpPr/>
          <p:nvPr/>
        </p:nvCxnSpPr>
        <p:spPr>
          <a:xfrm>
            <a:off x="6388744" y="2862635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/>
          <p:nvPr/>
        </p:nvCxnSpPr>
        <p:spPr>
          <a:xfrm>
            <a:off x="7510694" y="286816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/>
          <p:nvPr/>
        </p:nvCxnSpPr>
        <p:spPr>
          <a:xfrm>
            <a:off x="5409469" y="286816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Oval 512"/>
          <p:cNvSpPr/>
          <p:nvPr/>
        </p:nvSpPr>
        <p:spPr>
          <a:xfrm>
            <a:off x="8995823" y="267450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" name="Oval 513"/>
          <p:cNvSpPr/>
          <p:nvPr/>
        </p:nvSpPr>
        <p:spPr>
          <a:xfrm>
            <a:off x="10078864" y="268003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5" name="Straight Arrow Connector 514"/>
          <p:cNvCxnSpPr/>
          <p:nvPr/>
        </p:nvCxnSpPr>
        <p:spPr>
          <a:xfrm>
            <a:off x="8535368" y="285710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/>
          <p:nvPr/>
        </p:nvCxnSpPr>
        <p:spPr>
          <a:xfrm>
            <a:off x="9657318" y="287370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Oval 516"/>
          <p:cNvSpPr/>
          <p:nvPr/>
        </p:nvSpPr>
        <p:spPr>
          <a:xfrm>
            <a:off x="1725837" y="329975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8" name="Oval 517"/>
          <p:cNvSpPr/>
          <p:nvPr/>
        </p:nvSpPr>
        <p:spPr>
          <a:xfrm>
            <a:off x="2744023" y="3294224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Oval 518"/>
          <p:cNvSpPr/>
          <p:nvPr/>
        </p:nvSpPr>
        <p:spPr>
          <a:xfrm>
            <a:off x="3827065" y="329975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0" name="Oval 519"/>
          <p:cNvSpPr/>
          <p:nvPr/>
        </p:nvSpPr>
        <p:spPr>
          <a:xfrm>
            <a:off x="4845254" y="3305292"/>
            <a:ext cx="479910" cy="409460"/>
          </a:xfrm>
          <a:prstGeom prst="ellipse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1" name="Straight Arrow Connector 520"/>
          <p:cNvCxnSpPr/>
          <p:nvPr/>
        </p:nvCxnSpPr>
        <p:spPr>
          <a:xfrm>
            <a:off x="2322481" y="347682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/>
          <p:nvPr/>
        </p:nvCxnSpPr>
        <p:spPr>
          <a:xfrm>
            <a:off x="3366610" y="3482355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/>
          <p:cNvCxnSpPr/>
          <p:nvPr/>
        </p:nvCxnSpPr>
        <p:spPr>
          <a:xfrm>
            <a:off x="4449649" y="3498955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Oval 523"/>
          <p:cNvSpPr/>
          <p:nvPr/>
        </p:nvSpPr>
        <p:spPr>
          <a:xfrm>
            <a:off x="5759673" y="3299758"/>
            <a:ext cx="479910" cy="409460"/>
          </a:xfrm>
          <a:prstGeom prst="ellipse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Oval 524"/>
          <p:cNvSpPr/>
          <p:nvPr/>
        </p:nvSpPr>
        <p:spPr>
          <a:xfrm>
            <a:off x="6842715" y="330529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6" name="Oval 525"/>
          <p:cNvSpPr/>
          <p:nvPr/>
        </p:nvSpPr>
        <p:spPr>
          <a:xfrm>
            <a:off x="7925756" y="331082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7" name="Straight Arrow Connector 526"/>
          <p:cNvCxnSpPr/>
          <p:nvPr/>
        </p:nvCxnSpPr>
        <p:spPr>
          <a:xfrm>
            <a:off x="6382260" y="3487888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/>
          <p:nvPr/>
        </p:nvCxnSpPr>
        <p:spPr>
          <a:xfrm>
            <a:off x="7504210" y="349342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/>
          <p:nvPr/>
        </p:nvCxnSpPr>
        <p:spPr>
          <a:xfrm>
            <a:off x="5402984" y="349342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Oval 529"/>
          <p:cNvSpPr/>
          <p:nvPr/>
        </p:nvSpPr>
        <p:spPr>
          <a:xfrm>
            <a:off x="8989339" y="329975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1" name="Oval 530"/>
          <p:cNvSpPr/>
          <p:nvPr/>
        </p:nvSpPr>
        <p:spPr>
          <a:xfrm>
            <a:off x="10072379" y="330529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2" name="Straight Arrow Connector 531"/>
          <p:cNvCxnSpPr/>
          <p:nvPr/>
        </p:nvCxnSpPr>
        <p:spPr>
          <a:xfrm>
            <a:off x="8528884" y="3482355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/>
          <p:cNvCxnSpPr/>
          <p:nvPr/>
        </p:nvCxnSpPr>
        <p:spPr>
          <a:xfrm>
            <a:off x="9650834" y="3498955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Oval 533"/>
          <p:cNvSpPr/>
          <p:nvPr/>
        </p:nvSpPr>
        <p:spPr>
          <a:xfrm>
            <a:off x="1745293" y="391394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Oval 534"/>
          <p:cNvSpPr/>
          <p:nvPr/>
        </p:nvSpPr>
        <p:spPr>
          <a:xfrm>
            <a:off x="2763480" y="3908411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6" name="Oval 535"/>
          <p:cNvSpPr/>
          <p:nvPr/>
        </p:nvSpPr>
        <p:spPr>
          <a:xfrm>
            <a:off x="3846522" y="391394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7" name="Oval 536"/>
          <p:cNvSpPr/>
          <p:nvPr/>
        </p:nvSpPr>
        <p:spPr>
          <a:xfrm>
            <a:off x="4864710" y="391947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8" name="Straight Arrow Connector 537"/>
          <p:cNvCxnSpPr/>
          <p:nvPr/>
        </p:nvCxnSpPr>
        <p:spPr>
          <a:xfrm>
            <a:off x="2341937" y="409100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/>
          <p:nvPr/>
        </p:nvCxnSpPr>
        <p:spPr>
          <a:xfrm>
            <a:off x="3386067" y="409654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>
            <a:off x="4469106" y="411314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Oval 540"/>
          <p:cNvSpPr/>
          <p:nvPr/>
        </p:nvSpPr>
        <p:spPr>
          <a:xfrm>
            <a:off x="5779129" y="391394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" name="Oval 541"/>
          <p:cNvSpPr/>
          <p:nvPr/>
        </p:nvSpPr>
        <p:spPr>
          <a:xfrm>
            <a:off x="6862171" y="3919478"/>
            <a:ext cx="479910" cy="409460"/>
          </a:xfrm>
          <a:prstGeom prst="ellipse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3" name="Oval 542"/>
          <p:cNvSpPr/>
          <p:nvPr/>
        </p:nvSpPr>
        <p:spPr>
          <a:xfrm>
            <a:off x="7945212" y="392501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4" name="Straight Arrow Connector 543"/>
          <p:cNvCxnSpPr/>
          <p:nvPr/>
        </p:nvCxnSpPr>
        <p:spPr>
          <a:xfrm>
            <a:off x="6401716" y="4102075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/>
          <p:nvPr/>
        </p:nvCxnSpPr>
        <p:spPr>
          <a:xfrm>
            <a:off x="7523666" y="410760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/>
          <p:nvPr/>
        </p:nvCxnSpPr>
        <p:spPr>
          <a:xfrm>
            <a:off x="5422441" y="410760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9008795" y="3913945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8" name="Oval 547"/>
          <p:cNvSpPr/>
          <p:nvPr/>
        </p:nvSpPr>
        <p:spPr>
          <a:xfrm>
            <a:off x="10091836" y="391947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9" name="Straight Arrow Connector 548"/>
          <p:cNvCxnSpPr/>
          <p:nvPr/>
        </p:nvCxnSpPr>
        <p:spPr>
          <a:xfrm>
            <a:off x="8548340" y="409654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/>
          <p:nvPr/>
        </p:nvCxnSpPr>
        <p:spPr>
          <a:xfrm>
            <a:off x="9670290" y="411314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Oval 550"/>
          <p:cNvSpPr/>
          <p:nvPr/>
        </p:nvSpPr>
        <p:spPr>
          <a:xfrm>
            <a:off x="1738808" y="455026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2" name="Oval 551"/>
          <p:cNvSpPr/>
          <p:nvPr/>
        </p:nvSpPr>
        <p:spPr>
          <a:xfrm>
            <a:off x="2756995" y="454473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Oval 552"/>
          <p:cNvSpPr/>
          <p:nvPr/>
        </p:nvSpPr>
        <p:spPr>
          <a:xfrm>
            <a:off x="3840037" y="455026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Oval 553"/>
          <p:cNvSpPr/>
          <p:nvPr/>
        </p:nvSpPr>
        <p:spPr>
          <a:xfrm>
            <a:off x="4858225" y="455579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5" name="Straight Arrow Connector 554"/>
          <p:cNvCxnSpPr/>
          <p:nvPr/>
        </p:nvCxnSpPr>
        <p:spPr>
          <a:xfrm>
            <a:off x="2335452" y="472733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/>
          <p:nvPr/>
        </p:nvCxnSpPr>
        <p:spPr>
          <a:xfrm>
            <a:off x="3379581" y="473286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>
            <a:off x="4462620" y="474946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Oval 557"/>
          <p:cNvSpPr/>
          <p:nvPr/>
        </p:nvSpPr>
        <p:spPr>
          <a:xfrm>
            <a:off x="5772644" y="455026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Oval 558"/>
          <p:cNvSpPr/>
          <p:nvPr/>
        </p:nvSpPr>
        <p:spPr>
          <a:xfrm>
            <a:off x="6855686" y="455579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Oval 559"/>
          <p:cNvSpPr/>
          <p:nvPr/>
        </p:nvSpPr>
        <p:spPr>
          <a:xfrm>
            <a:off x="7938727" y="4561333"/>
            <a:ext cx="479910" cy="409460"/>
          </a:xfrm>
          <a:prstGeom prst="ellipse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1" name="Straight Arrow Connector 560"/>
          <p:cNvCxnSpPr/>
          <p:nvPr/>
        </p:nvCxnSpPr>
        <p:spPr>
          <a:xfrm>
            <a:off x="6395231" y="473839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/>
          <p:nvPr/>
        </p:nvCxnSpPr>
        <p:spPr>
          <a:xfrm>
            <a:off x="7517181" y="474393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/>
          <p:cNvCxnSpPr/>
          <p:nvPr/>
        </p:nvCxnSpPr>
        <p:spPr>
          <a:xfrm>
            <a:off x="5415956" y="474393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Oval 563"/>
          <p:cNvSpPr/>
          <p:nvPr/>
        </p:nvSpPr>
        <p:spPr>
          <a:xfrm>
            <a:off x="9002310" y="455026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5" name="Oval 564"/>
          <p:cNvSpPr/>
          <p:nvPr/>
        </p:nvSpPr>
        <p:spPr>
          <a:xfrm>
            <a:off x="10085351" y="455579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6" name="Straight Arrow Connector 565"/>
          <p:cNvCxnSpPr/>
          <p:nvPr/>
        </p:nvCxnSpPr>
        <p:spPr>
          <a:xfrm>
            <a:off x="8541855" y="473286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/>
          <p:nvPr/>
        </p:nvCxnSpPr>
        <p:spPr>
          <a:xfrm>
            <a:off x="9663805" y="474946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Oval 567"/>
          <p:cNvSpPr/>
          <p:nvPr/>
        </p:nvSpPr>
        <p:spPr>
          <a:xfrm>
            <a:off x="1745294" y="517552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Oval 568"/>
          <p:cNvSpPr/>
          <p:nvPr/>
        </p:nvSpPr>
        <p:spPr>
          <a:xfrm>
            <a:off x="2763481" y="5169988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0" name="Oval 569"/>
          <p:cNvSpPr/>
          <p:nvPr/>
        </p:nvSpPr>
        <p:spPr>
          <a:xfrm>
            <a:off x="3846523" y="517552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" name="Oval 570"/>
          <p:cNvSpPr/>
          <p:nvPr/>
        </p:nvSpPr>
        <p:spPr>
          <a:xfrm>
            <a:off x="4864711" y="518105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2" name="Straight Arrow Connector 571"/>
          <p:cNvCxnSpPr/>
          <p:nvPr/>
        </p:nvCxnSpPr>
        <p:spPr>
          <a:xfrm>
            <a:off x="2341938" y="535258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/>
          <p:cNvCxnSpPr/>
          <p:nvPr/>
        </p:nvCxnSpPr>
        <p:spPr>
          <a:xfrm>
            <a:off x="3386067" y="535811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/>
          <p:nvPr/>
        </p:nvCxnSpPr>
        <p:spPr>
          <a:xfrm>
            <a:off x="4469106" y="537471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Oval 574"/>
          <p:cNvSpPr/>
          <p:nvPr/>
        </p:nvSpPr>
        <p:spPr>
          <a:xfrm>
            <a:off x="5779130" y="5175522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6" name="Oval 575"/>
          <p:cNvSpPr/>
          <p:nvPr/>
        </p:nvSpPr>
        <p:spPr>
          <a:xfrm>
            <a:off x="6862172" y="518105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Oval 576"/>
          <p:cNvSpPr/>
          <p:nvPr/>
        </p:nvSpPr>
        <p:spPr>
          <a:xfrm>
            <a:off x="7945213" y="518658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8" name="Straight Arrow Connector 577"/>
          <p:cNvCxnSpPr/>
          <p:nvPr/>
        </p:nvCxnSpPr>
        <p:spPr>
          <a:xfrm>
            <a:off x="6401717" y="5363652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/>
          <p:nvPr/>
        </p:nvCxnSpPr>
        <p:spPr>
          <a:xfrm>
            <a:off x="7523667" y="536918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/>
          <p:nvPr/>
        </p:nvCxnSpPr>
        <p:spPr>
          <a:xfrm>
            <a:off x="5422442" y="5369186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Oval 580"/>
          <p:cNvSpPr/>
          <p:nvPr/>
        </p:nvSpPr>
        <p:spPr>
          <a:xfrm>
            <a:off x="9008796" y="5175522"/>
            <a:ext cx="479910" cy="409460"/>
          </a:xfrm>
          <a:prstGeom prst="ellipse">
            <a:avLst/>
          </a:prstGeom>
          <a:solidFill>
            <a:srgbClr val="0432FF">
              <a:alpha val="88235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2" name="Oval 581"/>
          <p:cNvSpPr/>
          <p:nvPr/>
        </p:nvSpPr>
        <p:spPr>
          <a:xfrm>
            <a:off x="10091837" y="5181056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3" name="Straight Arrow Connector 582"/>
          <p:cNvCxnSpPr/>
          <p:nvPr/>
        </p:nvCxnSpPr>
        <p:spPr>
          <a:xfrm>
            <a:off x="8548341" y="535811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/>
          <p:cNvCxnSpPr/>
          <p:nvPr/>
        </p:nvCxnSpPr>
        <p:spPr>
          <a:xfrm>
            <a:off x="9670291" y="5374719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Oval 584"/>
          <p:cNvSpPr/>
          <p:nvPr/>
        </p:nvSpPr>
        <p:spPr>
          <a:xfrm>
            <a:off x="1725839" y="581184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6" name="Oval 585"/>
          <p:cNvSpPr/>
          <p:nvPr/>
        </p:nvSpPr>
        <p:spPr>
          <a:xfrm>
            <a:off x="2744026" y="5806309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Oval 586"/>
          <p:cNvSpPr/>
          <p:nvPr/>
        </p:nvSpPr>
        <p:spPr>
          <a:xfrm>
            <a:off x="3827068" y="581184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8" name="Oval 587"/>
          <p:cNvSpPr/>
          <p:nvPr/>
        </p:nvSpPr>
        <p:spPr>
          <a:xfrm>
            <a:off x="4845256" y="5817377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9" name="Straight Arrow Connector 588"/>
          <p:cNvCxnSpPr/>
          <p:nvPr/>
        </p:nvCxnSpPr>
        <p:spPr>
          <a:xfrm>
            <a:off x="2322483" y="598890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/>
          <p:cNvCxnSpPr/>
          <p:nvPr/>
        </p:nvCxnSpPr>
        <p:spPr>
          <a:xfrm>
            <a:off x="3366613" y="599444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>
            <a:off x="4449652" y="601104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Oval 591"/>
          <p:cNvSpPr/>
          <p:nvPr/>
        </p:nvSpPr>
        <p:spPr>
          <a:xfrm>
            <a:off x="5759675" y="581184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Oval 592"/>
          <p:cNvSpPr/>
          <p:nvPr/>
        </p:nvSpPr>
        <p:spPr>
          <a:xfrm>
            <a:off x="6842717" y="5817377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4" name="Oval 593"/>
          <p:cNvSpPr/>
          <p:nvPr/>
        </p:nvSpPr>
        <p:spPr>
          <a:xfrm>
            <a:off x="7925758" y="5822910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5" name="Straight Arrow Connector 594"/>
          <p:cNvCxnSpPr/>
          <p:nvPr/>
        </p:nvCxnSpPr>
        <p:spPr>
          <a:xfrm>
            <a:off x="6382262" y="5999973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7504212" y="600550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5402987" y="6005507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Oval 597"/>
          <p:cNvSpPr/>
          <p:nvPr/>
        </p:nvSpPr>
        <p:spPr>
          <a:xfrm>
            <a:off x="8989341" y="5811843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9" name="Oval 598"/>
          <p:cNvSpPr/>
          <p:nvPr/>
        </p:nvSpPr>
        <p:spPr>
          <a:xfrm>
            <a:off x="10072382" y="5817377"/>
            <a:ext cx="479910" cy="4094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0" name="Straight Arrow Connector 599"/>
          <p:cNvCxnSpPr/>
          <p:nvPr/>
        </p:nvCxnSpPr>
        <p:spPr>
          <a:xfrm>
            <a:off x="8528886" y="599444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/>
          <p:nvPr/>
        </p:nvCxnSpPr>
        <p:spPr>
          <a:xfrm>
            <a:off x="9650836" y="6011040"/>
            <a:ext cx="2983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 rot="5400000">
            <a:off x="1881905" y="1890187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 rot="5400000">
            <a:off x="2887121" y="1895721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 rot="5400000">
            <a:off x="3989617" y="1895721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/>
          <p:nvPr/>
        </p:nvCxnSpPr>
        <p:spPr>
          <a:xfrm rot="5400000">
            <a:off x="4994834" y="1901255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/>
          <p:nvPr/>
        </p:nvCxnSpPr>
        <p:spPr>
          <a:xfrm rot="5400000">
            <a:off x="5909258" y="1906787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/>
          <p:cNvCxnSpPr/>
          <p:nvPr/>
        </p:nvCxnSpPr>
        <p:spPr>
          <a:xfrm rot="5400000">
            <a:off x="6966356" y="1912321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/>
          <p:cNvCxnSpPr/>
          <p:nvPr/>
        </p:nvCxnSpPr>
        <p:spPr>
          <a:xfrm rot="5400000">
            <a:off x="8081823" y="1912321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/>
          <p:cNvCxnSpPr/>
          <p:nvPr/>
        </p:nvCxnSpPr>
        <p:spPr>
          <a:xfrm rot="5400000">
            <a:off x="9125951" y="1917855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/>
          <p:cNvCxnSpPr/>
          <p:nvPr/>
        </p:nvCxnSpPr>
        <p:spPr>
          <a:xfrm rot="5400000">
            <a:off x="10208988" y="1923389"/>
            <a:ext cx="1892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/>
          <p:cNvCxnSpPr/>
          <p:nvPr/>
        </p:nvCxnSpPr>
        <p:spPr>
          <a:xfrm rot="5400000">
            <a:off x="1904161" y="2555003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/>
          <p:nvPr/>
        </p:nvCxnSpPr>
        <p:spPr>
          <a:xfrm rot="5400000">
            <a:off x="2909377" y="254947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/>
          <p:cNvCxnSpPr/>
          <p:nvPr/>
        </p:nvCxnSpPr>
        <p:spPr>
          <a:xfrm rot="5400000">
            <a:off x="4011873" y="254947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Arrow Connector 613"/>
          <p:cNvCxnSpPr/>
          <p:nvPr/>
        </p:nvCxnSpPr>
        <p:spPr>
          <a:xfrm rot="5400000">
            <a:off x="5017089" y="255500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/>
          <p:cNvCxnSpPr/>
          <p:nvPr/>
        </p:nvCxnSpPr>
        <p:spPr>
          <a:xfrm rot="5400000">
            <a:off x="5931514" y="256053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Arrow Connector 615"/>
          <p:cNvCxnSpPr/>
          <p:nvPr/>
        </p:nvCxnSpPr>
        <p:spPr>
          <a:xfrm rot="5400000">
            <a:off x="6988612" y="256607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/>
          <p:nvPr/>
        </p:nvCxnSpPr>
        <p:spPr>
          <a:xfrm rot="5400000">
            <a:off x="8104079" y="256607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Arrow Connector 617"/>
          <p:cNvCxnSpPr/>
          <p:nvPr/>
        </p:nvCxnSpPr>
        <p:spPr>
          <a:xfrm rot="5400000">
            <a:off x="9148206" y="257160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/>
          <p:cNvCxnSpPr/>
          <p:nvPr/>
        </p:nvCxnSpPr>
        <p:spPr>
          <a:xfrm rot="5400000">
            <a:off x="10231244" y="2577138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/>
          <p:cNvCxnSpPr/>
          <p:nvPr/>
        </p:nvCxnSpPr>
        <p:spPr>
          <a:xfrm rot="5400000">
            <a:off x="1897676" y="316919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/>
          <p:cNvCxnSpPr/>
          <p:nvPr/>
        </p:nvCxnSpPr>
        <p:spPr>
          <a:xfrm rot="5400000">
            <a:off x="2902892" y="316365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/>
          <p:nvPr/>
        </p:nvCxnSpPr>
        <p:spPr>
          <a:xfrm rot="5400000">
            <a:off x="4005389" y="316365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/>
          <p:cNvCxnSpPr/>
          <p:nvPr/>
        </p:nvCxnSpPr>
        <p:spPr>
          <a:xfrm rot="5400000">
            <a:off x="5010605" y="316919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/>
          <p:cNvCxnSpPr/>
          <p:nvPr/>
        </p:nvCxnSpPr>
        <p:spPr>
          <a:xfrm rot="5400000">
            <a:off x="5925030" y="3174723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/>
          <p:cNvCxnSpPr/>
          <p:nvPr/>
        </p:nvCxnSpPr>
        <p:spPr>
          <a:xfrm rot="5400000">
            <a:off x="6982128" y="318025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Arrow Connector 625"/>
          <p:cNvCxnSpPr/>
          <p:nvPr/>
        </p:nvCxnSpPr>
        <p:spPr>
          <a:xfrm rot="5400000">
            <a:off x="8097594" y="318025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/>
          <p:cNvCxnSpPr/>
          <p:nvPr/>
        </p:nvCxnSpPr>
        <p:spPr>
          <a:xfrm rot="5400000">
            <a:off x="9141722" y="318579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Arrow Connector 627"/>
          <p:cNvCxnSpPr/>
          <p:nvPr/>
        </p:nvCxnSpPr>
        <p:spPr>
          <a:xfrm rot="5400000">
            <a:off x="10224759" y="3191325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Arrow Connector 628"/>
          <p:cNvCxnSpPr/>
          <p:nvPr/>
        </p:nvCxnSpPr>
        <p:spPr>
          <a:xfrm rot="5400000">
            <a:off x="1917133" y="3816578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Arrow Connector 629"/>
          <p:cNvCxnSpPr/>
          <p:nvPr/>
        </p:nvCxnSpPr>
        <p:spPr>
          <a:xfrm rot="5400000">
            <a:off x="2922349" y="3811046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/>
          <p:cNvCxnSpPr/>
          <p:nvPr/>
        </p:nvCxnSpPr>
        <p:spPr>
          <a:xfrm rot="5400000">
            <a:off x="4024845" y="3811046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/>
          <p:cNvCxnSpPr/>
          <p:nvPr/>
        </p:nvCxnSpPr>
        <p:spPr>
          <a:xfrm rot="5400000">
            <a:off x="5030061" y="381658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/>
          <p:cNvCxnSpPr/>
          <p:nvPr/>
        </p:nvCxnSpPr>
        <p:spPr>
          <a:xfrm rot="5400000">
            <a:off x="5944486" y="3822112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/>
          <p:cNvCxnSpPr/>
          <p:nvPr/>
        </p:nvCxnSpPr>
        <p:spPr>
          <a:xfrm rot="5400000">
            <a:off x="7001584" y="3827646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/>
          <p:nvPr/>
        </p:nvCxnSpPr>
        <p:spPr>
          <a:xfrm rot="5400000">
            <a:off x="8117051" y="3827646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/>
          <p:nvPr/>
        </p:nvCxnSpPr>
        <p:spPr>
          <a:xfrm rot="5400000">
            <a:off x="9161178" y="383318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/>
          <p:nvPr/>
        </p:nvCxnSpPr>
        <p:spPr>
          <a:xfrm rot="5400000">
            <a:off x="10244216" y="383871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/>
          <p:cNvCxnSpPr/>
          <p:nvPr/>
        </p:nvCxnSpPr>
        <p:spPr>
          <a:xfrm rot="5400000">
            <a:off x="1910647" y="4452899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/>
          <p:nvPr/>
        </p:nvCxnSpPr>
        <p:spPr>
          <a:xfrm rot="5400000">
            <a:off x="2915864" y="444736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/>
          <p:cNvCxnSpPr/>
          <p:nvPr/>
        </p:nvCxnSpPr>
        <p:spPr>
          <a:xfrm rot="5400000">
            <a:off x="4018360" y="444736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/>
          <p:cNvCxnSpPr/>
          <p:nvPr/>
        </p:nvCxnSpPr>
        <p:spPr>
          <a:xfrm rot="5400000">
            <a:off x="5023576" y="445290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/>
          <p:cNvCxnSpPr/>
          <p:nvPr/>
        </p:nvCxnSpPr>
        <p:spPr>
          <a:xfrm rot="5400000">
            <a:off x="5938001" y="4458433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/>
          <p:nvPr/>
        </p:nvCxnSpPr>
        <p:spPr>
          <a:xfrm rot="5400000">
            <a:off x="6995099" y="446396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/>
          <p:cNvCxnSpPr/>
          <p:nvPr/>
        </p:nvCxnSpPr>
        <p:spPr>
          <a:xfrm rot="5400000">
            <a:off x="8110566" y="4463967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/>
          <p:cNvCxnSpPr/>
          <p:nvPr/>
        </p:nvCxnSpPr>
        <p:spPr>
          <a:xfrm rot="5400000">
            <a:off x="9154693" y="4469501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/>
          <p:nvPr/>
        </p:nvCxnSpPr>
        <p:spPr>
          <a:xfrm rot="5400000">
            <a:off x="10237731" y="4475035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 rot="5400000">
            <a:off x="1917133" y="5067088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/>
          <p:cNvCxnSpPr/>
          <p:nvPr/>
        </p:nvCxnSpPr>
        <p:spPr>
          <a:xfrm rot="5400000">
            <a:off x="2922349" y="5061555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/>
          <p:cNvCxnSpPr/>
          <p:nvPr/>
        </p:nvCxnSpPr>
        <p:spPr>
          <a:xfrm rot="5400000">
            <a:off x="4024845" y="5061555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/>
          <p:cNvCxnSpPr/>
          <p:nvPr/>
        </p:nvCxnSpPr>
        <p:spPr>
          <a:xfrm rot="5400000">
            <a:off x="5030061" y="5067089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/>
          <p:cNvCxnSpPr/>
          <p:nvPr/>
        </p:nvCxnSpPr>
        <p:spPr>
          <a:xfrm rot="5400000">
            <a:off x="5944486" y="5072622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/>
          <p:nvPr/>
        </p:nvCxnSpPr>
        <p:spPr>
          <a:xfrm rot="5400000">
            <a:off x="7001584" y="5078155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/>
          <p:cNvCxnSpPr/>
          <p:nvPr/>
        </p:nvCxnSpPr>
        <p:spPr>
          <a:xfrm rot="5400000">
            <a:off x="8117051" y="5078155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/>
          <p:cNvCxnSpPr/>
          <p:nvPr/>
        </p:nvCxnSpPr>
        <p:spPr>
          <a:xfrm rot="5400000">
            <a:off x="9161178" y="5083689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/>
          <p:cNvCxnSpPr/>
          <p:nvPr/>
        </p:nvCxnSpPr>
        <p:spPr>
          <a:xfrm rot="5400000">
            <a:off x="10244216" y="5089223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/>
          <p:cNvCxnSpPr/>
          <p:nvPr/>
        </p:nvCxnSpPr>
        <p:spPr>
          <a:xfrm rot="5400000">
            <a:off x="1897677" y="5692342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/>
          <p:cNvCxnSpPr/>
          <p:nvPr/>
        </p:nvCxnSpPr>
        <p:spPr>
          <a:xfrm rot="5400000">
            <a:off x="2902893" y="568681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/>
          <p:cNvCxnSpPr/>
          <p:nvPr/>
        </p:nvCxnSpPr>
        <p:spPr>
          <a:xfrm rot="5400000">
            <a:off x="4005389" y="568681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/>
          <p:cNvCxnSpPr/>
          <p:nvPr/>
        </p:nvCxnSpPr>
        <p:spPr>
          <a:xfrm rot="5400000">
            <a:off x="5010606" y="569234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/>
          <p:cNvCxnSpPr/>
          <p:nvPr/>
        </p:nvCxnSpPr>
        <p:spPr>
          <a:xfrm rot="5400000">
            <a:off x="5925030" y="5697876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/>
          <p:cNvCxnSpPr/>
          <p:nvPr/>
        </p:nvCxnSpPr>
        <p:spPr>
          <a:xfrm rot="5400000">
            <a:off x="6982128" y="570341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/>
          <p:cNvCxnSpPr/>
          <p:nvPr/>
        </p:nvCxnSpPr>
        <p:spPr>
          <a:xfrm rot="5400000">
            <a:off x="8097595" y="5703410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/>
          <p:cNvCxnSpPr/>
          <p:nvPr/>
        </p:nvCxnSpPr>
        <p:spPr>
          <a:xfrm rot="5400000">
            <a:off x="9141723" y="5708944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/>
          <p:cNvCxnSpPr/>
          <p:nvPr/>
        </p:nvCxnSpPr>
        <p:spPr>
          <a:xfrm rot="5400000">
            <a:off x="10224760" y="5714478"/>
            <a:ext cx="157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/>
          <p:cNvCxnSpPr/>
          <p:nvPr/>
        </p:nvCxnSpPr>
        <p:spPr>
          <a:xfrm>
            <a:off x="2354905" y="1789190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/>
          <p:cNvCxnSpPr/>
          <p:nvPr/>
        </p:nvCxnSpPr>
        <p:spPr>
          <a:xfrm>
            <a:off x="3424974" y="177259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/>
          <p:cNvCxnSpPr/>
          <p:nvPr/>
        </p:nvCxnSpPr>
        <p:spPr>
          <a:xfrm>
            <a:off x="4371824" y="177259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/>
          <p:cNvCxnSpPr/>
          <p:nvPr/>
        </p:nvCxnSpPr>
        <p:spPr>
          <a:xfrm>
            <a:off x="5441893" y="175599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/>
          <p:cNvCxnSpPr/>
          <p:nvPr/>
        </p:nvCxnSpPr>
        <p:spPr>
          <a:xfrm>
            <a:off x="6421170" y="179472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/>
          <p:nvPr/>
        </p:nvCxnSpPr>
        <p:spPr>
          <a:xfrm>
            <a:off x="7491240" y="177812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/>
          <p:cNvCxnSpPr/>
          <p:nvPr/>
        </p:nvCxnSpPr>
        <p:spPr>
          <a:xfrm>
            <a:off x="8438090" y="177812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Arrow Connector 671"/>
          <p:cNvCxnSpPr/>
          <p:nvPr/>
        </p:nvCxnSpPr>
        <p:spPr>
          <a:xfrm>
            <a:off x="9508159" y="176152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Arrow Connector 672"/>
          <p:cNvCxnSpPr/>
          <p:nvPr/>
        </p:nvCxnSpPr>
        <p:spPr>
          <a:xfrm>
            <a:off x="2400302" y="2436579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/>
          <p:cNvCxnSpPr/>
          <p:nvPr/>
        </p:nvCxnSpPr>
        <p:spPr>
          <a:xfrm>
            <a:off x="3470371" y="2419980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/>
          <p:cNvCxnSpPr/>
          <p:nvPr/>
        </p:nvCxnSpPr>
        <p:spPr>
          <a:xfrm>
            <a:off x="4417221" y="2419980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Arrow Connector 675"/>
          <p:cNvCxnSpPr/>
          <p:nvPr/>
        </p:nvCxnSpPr>
        <p:spPr>
          <a:xfrm>
            <a:off x="5487291" y="240338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Arrow Connector 676"/>
          <p:cNvCxnSpPr/>
          <p:nvPr/>
        </p:nvCxnSpPr>
        <p:spPr>
          <a:xfrm>
            <a:off x="6466568" y="2442113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/>
          <p:cNvCxnSpPr/>
          <p:nvPr/>
        </p:nvCxnSpPr>
        <p:spPr>
          <a:xfrm>
            <a:off x="7536637" y="242551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/>
          <p:cNvCxnSpPr/>
          <p:nvPr/>
        </p:nvCxnSpPr>
        <p:spPr>
          <a:xfrm>
            <a:off x="8483487" y="242551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/>
          <p:cNvCxnSpPr/>
          <p:nvPr/>
        </p:nvCxnSpPr>
        <p:spPr>
          <a:xfrm>
            <a:off x="9553556" y="240891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Arrow Connector 680"/>
          <p:cNvCxnSpPr/>
          <p:nvPr/>
        </p:nvCxnSpPr>
        <p:spPr>
          <a:xfrm>
            <a:off x="2432728" y="3083967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/>
          <p:nvPr/>
        </p:nvCxnSpPr>
        <p:spPr>
          <a:xfrm>
            <a:off x="3502798" y="306736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/>
          <p:cNvCxnSpPr/>
          <p:nvPr/>
        </p:nvCxnSpPr>
        <p:spPr>
          <a:xfrm>
            <a:off x="4449647" y="306736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/>
          <p:cNvCxnSpPr/>
          <p:nvPr/>
        </p:nvCxnSpPr>
        <p:spPr>
          <a:xfrm>
            <a:off x="5519717" y="3050769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>
            <a:off x="6498994" y="308950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/>
          <p:nvPr/>
        </p:nvCxnSpPr>
        <p:spPr>
          <a:xfrm>
            <a:off x="7569063" y="307290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/>
          <p:nvPr/>
        </p:nvCxnSpPr>
        <p:spPr>
          <a:xfrm>
            <a:off x="8515913" y="307290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/>
          <p:cNvCxnSpPr/>
          <p:nvPr/>
        </p:nvCxnSpPr>
        <p:spPr>
          <a:xfrm>
            <a:off x="9585982" y="3056303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Arrow Connector 688"/>
          <p:cNvCxnSpPr/>
          <p:nvPr/>
        </p:nvCxnSpPr>
        <p:spPr>
          <a:xfrm>
            <a:off x="2400302" y="3687090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/>
          <p:nvPr/>
        </p:nvCxnSpPr>
        <p:spPr>
          <a:xfrm>
            <a:off x="3470371" y="367049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Arrow Connector 690"/>
          <p:cNvCxnSpPr/>
          <p:nvPr/>
        </p:nvCxnSpPr>
        <p:spPr>
          <a:xfrm>
            <a:off x="4417221" y="367049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691"/>
          <p:cNvCxnSpPr/>
          <p:nvPr/>
        </p:nvCxnSpPr>
        <p:spPr>
          <a:xfrm>
            <a:off x="5487291" y="365389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/>
          <p:cNvCxnSpPr/>
          <p:nvPr/>
        </p:nvCxnSpPr>
        <p:spPr>
          <a:xfrm>
            <a:off x="6466568" y="369262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693"/>
          <p:cNvCxnSpPr/>
          <p:nvPr/>
        </p:nvCxnSpPr>
        <p:spPr>
          <a:xfrm>
            <a:off x="7536637" y="367602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/>
          <p:cNvCxnSpPr/>
          <p:nvPr/>
        </p:nvCxnSpPr>
        <p:spPr>
          <a:xfrm>
            <a:off x="8483487" y="367602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/>
          <p:nvPr/>
        </p:nvCxnSpPr>
        <p:spPr>
          <a:xfrm>
            <a:off x="9553556" y="365942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696"/>
          <p:cNvCxnSpPr/>
          <p:nvPr/>
        </p:nvCxnSpPr>
        <p:spPr>
          <a:xfrm>
            <a:off x="2445699" y="432341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/>
          <p:nvPr/>
        </p:nvCxnSpPr>
        <p:spPr>
          <a:xfrm>
            <a:off x="3515768" y="4306813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Arrow Connector 698"/>
          <p:cNvCxnSpPr/>
          <p:nvPr/>
        </p:nvCxnSpPr>
        <p:spPr>
          <a:xfrm>
            <a:off x="4462618" y="4306813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/>
          <p:cNvCxnSpPr/>
          <p:nvPr/>
        </p:nvCxnSpPr>
        <p:spPr>
          <a:xfrm>
            <a:off x="5532687" y="429021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/>
          <p:cNvCxnSpPr/>
          <p:nvPr/>
        </p:nvCxnSpPr>
        <p:spPr>
          <a:xfrm>
            <a:off x="6511964" y="432894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Arrow Connector 701"/>
          <p:cNvCxnSpPr/>
          <p:nvPr/>
        </p:nvCxnSpPr>
        <p:spPr>
          <a:xfrm>
            <a:off x="7582034" y="4312347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702"/>
          <p:cNvCxnSpPr/>
          <p:nvPr/>
        </p:nvCxnSpPr>
        <p:spPr>
          <a:xfrm>
            <a:off x="8528884" y="4312347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/>
          <p:cNvCxnSpPr/>
          <p:nvPr/>
        </p:nvCxnSpPr>
        <p:spPr>
          <a:xfrm>
            <a:off x="9598953" y="429574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Arrow Connector 704"/>
          <p:cNvCxnSpPr/>
          <p:nvPr/>
        </p:nvCxnSpPr>
        <p:spPr>
          <a:xfrm>
            <a:off x="2465154" y="4926533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/>
          <p:cNvCxnSpPr/>
          <p:nvPr/>
        </p:nvCxnSpPr>
        <p:spPr>
          <a:xfrm>
            <a:off x="3535224" y="490993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/>
          <p:cNvCxnSpPr/>
          <p:nvPr/>
        </p:nvCxnSpPr>
        <p:spPr>
          <a:xfrm>
            <a:off x="4482074" y="490993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/>
          <p:nvPr/>
        </p:nvCxnSpPr>
        <p:spPr>
          <a:xfrm>
            <a:off x="5552143" y="489333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Arrow Connector 708"/>
          <p:cNvCxnSpPr/>
          <p:nvPr/>
        </p:nvCxnSpPr>
        <p:spPr>
          <a:xfrm>
            <a:off x="6531420" y="4932067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/>
          <p:cNvCxnSpPr/>
          <p:nvPr/>
        </p:nvCxnSpPr>
        <p:spPr>
          <a:xfrm>
            <a:off x="7601489" y="491546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Arrow Connector 710"/>
          <p:cNvCxnSpPr/>
          <p:nvPr/>
        </p:nvCxnSpPr>
        <p:spPr>
          <a:xfrm>
            <a:off x="8548339" y="4915468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/>
          <p:cNvCxnSpPr/>
          <p:nvPr/>
        </p:nvCxnSpPr>
        <p:spPr>
          <a:xfrm>
            <a:off x="9618409" y="4898869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/>
          <p:cNvCxnSpPr/>
          <p:nvPr/>
        </p:nvCxnSpPr>
        <p:spPr>
          <a:xfrm>
            <a:off x="2432728" y="5573920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/>
          <p:cNvCxnSpPr/>
          <p:nvPr/>
        </p:nvCxnSpPr>
        <p:spPr>
          <a:xfrm>
            <a:off x="3502798" y="555732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/>
          <p:cNvCxnSpPr/>
          <p:nvPr/>
        </p:nvCxnSpPr>
        <p:spPr>
          <a:xfrm>
            <a:off x="4449647" y="5557321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Arrow Connector 715"/>
          <p:cNvCxnSpPr/>
          <p:nvPr/>
        </p:nvCxnSpPr>
        <p:spPr>
          <a:xfrm>
            <a:off x="5519717" y="5540722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/>
          <p:cNvCxnSpPr/>
          <p:nvPr/>
        </p:nvCxnSpPr>
        <p:spPr>
          <a:xfrm>
            <a:off x="6498994" y="5579454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Arrow Connector 717"/>
          <p:cNvCxnSpPr/>
          <p:nvPr/>
        </p:nvCxnSpPr>
        <p:spPr>
          <a:xfrm>
            <a:off x="7569063" y="556285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/>
          <p:nvPr/>
        </p:nvCxnSpPr>
        <p:spPr>
          <a:xfrm>
            <a:off x="8515913" y="5562855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Arrow Connector 719"/>
          <p:cNvCxnSpPr/>
          <p:nvPr/>
        </p:nvCxnSpPr>
        <p:spPr>
          <a:xfrm>
            <a:off x="9585982" y="5546256"/>
            <a:ext cx="226985" cy="182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TextBox 720"/>
          <p:cNvSpPr txBox="1"/>
          <p:nvPr/>
        </p:nvSpPr>
        <p:spPr>
          <a:xfrm>
            <a:off x="1331494" y="2051773"/>
            <a:ext cx="271139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722" name="TextBox 721"/>
          <p:cNvSpPr txBox="1"/>
          <p:nvPr/>
        </p:nvSpPr>
        <p:spPr>
          <a:xfrm>
            <a:off x="1337979" y="2677031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1350950" y="3318886"/>
            <a:ext cx="281508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24" name="TextBox 723"/>
          <p:cNvSpPr txBox="1"/>
          <p:nvPr/>
        </p:nvSpPr>
        <p:spPr>
          <a:xfrm>
            <a:off x="1357436" y="3944144"/>
            <a:ext cx="271139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725" name="TextBox 724"/>
          <p:cNvSpPr txBox="1"/>
          <p:nvPr/>
        </p:nvSpPr>
        <p:spPr>
          <a:xfrm>
            <a:off x="1344465" y="4563868"/>
            <a:ext cx="271139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1357437" y="5205724"/>
            <a:ext cx="293173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27" name="TextBox 726"/>
          <p:cNvSpPr txBox="1"/>
          <p:nvPr/>
        </p:nvSpPr>
        <p:spPr>
          <a:xfrm>
            <a:off x="1363922" y="5830981"/>
            <a:ext cx="306134" cy="3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728" name="TextBox 727"/>
          <p:cNvSpPr txBox="1"/>
          <p:nvPr/>
        </p:nvSpPr>
        <p:spPr>
          <a:xfrm>
            <a:off x="1828795" y="1357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29" name="TextBox 728"/>
          <p:cNvSpPr txBox="1"/>
          <p:nvPr/>
        </p:nvSpPr>
        <p:spPr>
          <a:xfrm>
            <a:off x="2847469" y="13656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30" name="TextBox 729"/>
          <p:cNvSpPr txBox="1"/>
          <p:nvPr/>
        </p:nvSpPr>
        <p:spPr>
          <a:xfrm>
            <a:off x="1828798" y="2063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2839449" y="20474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732" name="Group 731"/>
          <p:cNvGrpSpPr/>
          <p:nvPr/>
        </p:nvGrpSpPr>
        <p:grpSpPr>
          <a:xfrm>
            <a:off x="3930306" y="1381665"/>
            <a:ext cx="6521194" cy="393396"/>
            <a:chOff x="3930306" y="1405717"/>
            <a:chExt cx="6521194" cy="393396"/>
          </a:xfrm>
        </p:grpSpPr>
        <p:sp>
          <p:nvSpPr>
            <p:cNvPr id="801" name="TextBox 800"/>
            <p:cNvSpPr txBox="1"/>
            <p:nvPr/>
          </p:nvSpPr>
          <p:spPr>
            <a:xfrm>
              <a:off x="3930306" y="14137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02" name="TextBox 801"/>
            <p:cNvSpPr txBox="1"/>
            <p:nvPr/>
          </p:nvSpPr>
          <p:spPr>
            <a:xfrm>
              <a:off x="4932936" y="14217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03" name="TextBox 802"/>
            <p:cNvSpPr txBox="1"/>
            <p:nvPr/>
          </p:nvSpPr>
          <p:spPr>
            <a:xfrm>
              <a:off x="5863377" y="14057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04" name="TextBox 803"/>
            <p:cNvSpPr txBox="1"/>
            <p:nvPr/>
          </p:nvSpPr>
          <p:spPr>
            <a:xfrm>
              <a:off x="6930175" y="14137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05" name="TextBox 804"/>
            <p:cNvSpPr txBox="1"/>
            <p:nvPr/>
          </p:nvSpPr>
          <p:spPr>
            <a:xfrm>
              <a:off x="8013019" y="14217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06" name="TextBox 805"/>
            <p:cNvSpPr txBox="1"/>
            <p:nvPr/>
          </p:nvSpPr>
          <p:spPr>
            <a:xfrm>
              <a:off x="9079817" y="14297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07" name="TextBox 806"/>
            <p:cNvSpPr txBox="1"/>
            <p:nvPr/>
          </p:nvSpPr>
          <p:spPr>
            <a:xfrm>
              <a:off x="10138594" y="14137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</p:grpSp>
      <p:sp>
        <p:nvSpPr>
          <p:cNvPr id="733" name="TextBox 732"/>
          <p:cNvSpPr txBox="1"/>
          <p:nvPr/>
        </p:nvSpPr>
        <p:spPr>
          <a:xfrm>
            <a:off x="3938331" y="207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34" name="TextBox 733"/>
          <p:cNvSpPr txBox="1"/>
          <p:nvPr/>
        </p:nvSpPr>
        <p:spPr>
          <a:xfrm>
            <a:off x="4957004" y="2063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35" name="TextBox 734"/>
          <p:cNvSpPr txBox="1"/>
          <p:nvPr/>
        </p:nvSpPr>
        <p:spPr>
          <a:xfrm>
            <a:off x="5863380" y="20714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36" name="TextBox 735"/>
          <p:cNvSpPr txBox="1"/>
          <p:nvPr/>
        </p:nvSpPr>
        <p:spPr>
          <a:xfrm>
            <a:off x="6930177" y="2079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7" name="TextBox 736"/>
          <p:cNvSpPr txBox="1"/>
          <p:nvPr/>
        </p:nvSpPr>
        <p:spPr>
          <a:xfrm>
            <a:off x="8013017" y="2071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738" name="Group 737"/>
          <p:cNvGrpSpPr/>
          <p:nvPr/>
        </p:nvGrpSpPr>
        <p:grpSpPr>
          <a:xfrm>
            <a:off x="9087845" y="2071474"/>
            <a:ext cx="1379702" cy="377354"/>
            <a:chOff x="9087845" y="2095526"/>
            <a:chExt cx="1379702" cy="377354"/>
          </a:xfrm>
        </p:grpSpPr>
        <p:sp>
          <p:nvSpPr>
            <p:cNvPr id="799" name="TextBox 798"/>
            <p:cNvSpPr txBox="1"/>
            <p:nvPr/>
          </p:nvSpPr>
          <p:spPr>
            <a:xfrm>
              <a:off x="9087845" y="20955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800" name="TextBox 799"/>
            <p:cNvSpPr txBox="1"/>
            <p:nvPr/>
          </p:nvSpPr>
          <p:spPr>
            <a:xfrm>
              <a:off x="10154641" y="21035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</p:grpSp>
      <p:sp>
        <p:nvSpPr>
          <p:cNvPr id="739" name="TextBox 738"/>
          <p:cNvSpPr txBox="1"/>
          <p:nvPr/>
        </p:nvSpPr>
        <p:spPr>
          <a:xfrm>
            <a:off x="1836817" y="2697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0" name="TextBox 739"/>
          <p:cNvSpPr txBox="1"/>
          <p:nvPr/>
        </p:nvSpPr>
        <p:spPr>
          <a:xfrm>
            <a:off x="1812755" y="33307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1" name="TextBox 740"/>
          <p:cNvSpPr txBox="1"/>
          <p:nvPr/>
        </p:nvSpPr>
        <p:spPr>
          <a:xfrm>
            <a:off x="1836818" y="3932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2" name="TextBox 741"/>
          <p:cNvSpPr txBox="1"/>
          <p:nvPr/>
        </p:nvSpPr>
        <p:spPr>
          <a:xfrm>
            <a:off x="1812756" y="4566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3" name="TextBox 742"/>
          <p:cNvSpPr txBox="1"/>
          <p:nvPr/>
        </p:nvSpPr>
        <p:spPr>
          <a:xfrm>
            <a:off x="1836820" y="51836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4" name="TextBox 743"/>
          <p:cNvSpPr txBox="1"/>
          <p:nvPr/>
        </p:nvSpPr>
        <p:spPr>
          <a:xfrm>
            <a:off x="1812758" y="58333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5" name="TextBox 744"/>
          <p:cNvSpPr txBox="1"/>
          <p:nvPr/>
        </p:nvSpPr>
        <p:spPr>
          <a:xfrm>
            <a:off x="2839443" y="2689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3922280" y="2697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47" name="Right Arrow 746"/>
          <p:cNvSpPr/>
          <p:nvPr/>
        </p:nvSpPr>
        <p:spPr>
          <a:xfrm rot="2330662">
            <a:off x="3310892" y="2392241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8" name="TextBox 747"/>
          <p:cNvSpPr txBox="1"/>
          <p:nvPr/>
        </p:nvSpPr>
        <p:spPr>
          <a:xfrm>
            <a:off x="4924907" y="27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49" name="TextBox 748"/>
          <p:cNvSpPr txBox="1"/>
          <p:nvPr/>
        </p:nvSpPr>
        <p:spPr>
          <a:xfrm>
            <a:off x="5855353" y="27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50" name="TextBox 749"/>
          <p:cNvSpPr txBox="1"/>
          <p:nvPr/>
        </p:nvSpPr>
        <p:spPr>
          <a:xfrm>
            <a:off x="6938186" y="2697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1" name="TextBox 750"/>
          <p:cNvSpPr txBox="1"/>
          <p:nvPr/>
        </p:nvSpPr>
        <p:spPr>
          <a:xfrm>
            <a:off x="8021027" y="27051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2" name="TextBox 751"/>
          <p:cNvSpPr txBox="1"/>
          <p:nvPr/>
        </p:nvSpPr>
        <p:spPr>
          <a:xfrm>
            <a:off x="9071792" y="2697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10154634" y="27211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54" name="TextBox 753"/>
          <p:cNvSpPr txBox="1"/>
          <p:nvPr/>
        </p:nvSpPr>
        <p:spPr>
          <a:xfrm>
            <a:off x="2847463" y="3306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5" name="TextBox 754"/>
          <p:cNvSpPr txBox="1"/>
          <p:nvPr/>
        </p:nvSpPr>
        <p:spPr>
          <a:xfrm>
            <a:off x="3914260" y="331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6" name="TextBox 755"/>
          <p:cNvSpPr txBox="1"/>
          <p:nvPr/>
        </p:nvSpPr>
        <p:spPr>
          <a:xfrm>
            <a:off x="5847327" y="3322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57" name="TextBox 756"/>
          <p:cNvSpPr txBox="1"/>
          <p:nvPr/>
        </p:nvSpPr>
        <p:spPr>
          <a:xfrm>
            <a:off x="6930164" y="3330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8" name="TextBox 757"/>
          <p:cNvSpPr txBox="1"/>
          <p:nvPr/>
        </p:nvSpPr>
        <p:spPr>
          <a:xfrm>
            <a:off x="8013005" y="3322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59" name="TextBox 758"/>
          <p:cNvSpPr txBox="1"/>
          <p:nvPr/>
        </p:nvSpPr>
        <p:spPr>
          <a:xfrm>
            <a:off x="9063758" y="3330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60" name="TextBox 759"/>
          <p:cNvSpPr txBox="1"/>
          <p:nvPr/>
        </p:nvSpPr>
        <p:spPr>
          <a:xfrm>
            <a:off x="10162640" y="3338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61" name="TextBox 760"/>
          <p:cNvSpPr txBox="1"/>
          <p:nvPr/>
        </p:nvSpPr>
        <p:spPr>
          <a:xfrm>
            <a:off x="4924909" y="3314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62" name="Right Arrow 761"/>
          <p:cNvSpPr/>
          <p:nvPr/>
        </p:nvSpPr>
        <p:spPr>
          <a:xfrm rot="2330662">
            <a:off x="4313521" y="3009858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3" name="TextBox 762"/>
          <p:cNvSpPr txBox="1"/>
          <p:nvPr/>
        </p:nvSpPr>
        <p:spPr>
          <a:xfrm>
            <a:off x="2839445" y="39403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64" name="TextBox 763"/>
          <p:cNvSpPr txBox="1"/>
          <p:nvPr/>
        </p:nvSpPr>
        <p:spPr>
          <a:xfrm>
            <a:off x="3938325" y="3932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65" name="TextBox 764"/>
          <p:cNvSpPr txBox="1"/>
          <p:nvPr/>
        </p:nvSpPr>
        <p:spPr>
          <a:xfrm>
            <a:off x="4940954" y="394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6" name="TextBox 765"/>
          <p:cNvSpPr txBox="1"/>
          <p:nvPr/>
        </p:nvSpPr>
        <p:spPr>
          <a:xfrm>
            <a:off x="5863371" y="3932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7" name="TextBox 766"/>
          <p:cNvSpPr txBox="1"/>
          <p:nvPr/>
        </p:nvSpPr>
        <p:spPr>
          <a:xfrm>
            <a:off x="6946217" y="39403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68" name="Right Arrow 767"/>
          <p:cNvSpPr/>
          <p:nvPr/>
        </p:nvSpPr>
        <p:spPr>
          <a:xfrm rot="2330662">
            <a:off x="6350870" y="3651544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9" name="TextBox 768"/>
          <p:cNvSpPr txBox="1"/>
          <p:nvPr/>
        </p:nvSpPr>
        <p:spPr>
          <a:xfrm>
            <a:off x="8029059" y="3948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70" name="Right Arrow 769"/>
          <p:cNvSpPr/>
          <p:nvPr/>
        </p:nvSpPr>
        <p:spPr>
          <a:xfrm>
            <a:off x="5340932" y="3328055"/>
            <a:ext cx="429228" cy="3553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1" name="TextBox 770"/>
          <p:cNvSpPr txBox="1"/>
          <p:nvPr/>
        </p:nvSpPr>
        <p:spPr>
          <a:xfrm>
            <a:off x="9103864" y="393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2" name="TextBox 771"/>
          <p:cNvSpPr txBox="1"/>
          <p:nvPr/>
        </p:nvSpPr>
        <p:spPr>
          <a:xfrm>
            <a:off x="10170663" y="3940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3" name="TextBox 772"/>
          <p:cNvSpPr txBox="1"/>
          <p:nvPr/>
        </p:nvSpPr>
        <p:spPr>
          <a:xfrm>
            <a:off x="2847468" y="4574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4" name="TextBox 773"/>
          <p:cNvSpPr txBox="1"/>
          <p:nvPr/>
        </p:nvSpPr>
        <p:spPr>
          <a:xfrm>
            <a:off x="3914265" y="45820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5" name="TextBox 774"/>
          <p:cNvSpPr txBox="1"/>
          <p:nvPr/>
        </p:nvSpPr>
        <p:spPr>
          <a:xfrm>
            <a:off x="4948976" y="45740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6" name="TextBox 775"/>
          <p:cNvSpPr txBox="1"/>
          <p:nvPr/>
        </p:nvSpPr>
        <p:spPr>
          <a:xfrm>
            <a:off x="5871393" y="45981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7" name="TextBox 776"/>
          <p:cNvSpPr txBox="1"/>
          <p:nvPr/>
        </p:nvSpPr>
        <p:spPr>
          <a:xfrm>
            <a:off x="6938189" y="4574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8037072" y="45820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79" name="Right Arrow 778"/>
          <p:cNvSpPr/>
          <p:nvPr/>
        </p:nvSpPr>
        <p:spPr>
          <a:xfrm rot="2330662">
            <a:off x="7393608" y="4261142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0" name="TextBox 779"/>
          <p:cNvSpPr txBox="1"/>
          <p:nvPr/>
        </p:nvSpPr>
        <p:spPr>
          <a:xfrm>
            <a:off x="9103873" y="4574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10186713" y="45820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82" name="TextBox 781"/>
          <p:cNvSpPr txBox="1"/>
          <p:nvPr/>
        </p:nvSpPr>
        <p:spPr>
          <a:xfrm>
            <a:off x="2855490" y="5191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3" name="TextBox 782"/>
          <p:cNvSpPr txBox="1"/>
          <p:nvPr/>
        </p:nvSpPr>
        <p:spPr>
          <a:xfrm>
            <a:off x="3938329" y="5199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84" name="TextBox 783"/>
          <p:cNvSpPr txBox="1"/>
          <p:nvPr/>
        </p:nvSpPr>
        <p:spPr>
          <a:xfrm>
            <a:off x="4956998" y="5191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5" name="TextBox 784"/>
          <p:cNvSpPr txBox="1"/>
          <p:nvPr/>
        </p:nvSpPr>
        <p:spPr>
          <a:xfrm>
            <a:off x="5879414" y="51996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86" name="TextBox 785"/>
          <p:cNvSpPr txBox="1"/>
          <p:nvPr/>
        </p:nvSpPr>
        <p:spPr>
          <a:xfrm>
            <a:off x="6946211" y="52076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87" name="TextBox 786"/>
          <p:cNvSpPr txBox="1"/>
          <p:nvPr/>
        </p:nvSpPr>
        <p:spPr>
          <a:xfrm>
            <a:off x="8029052" y="51996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88" name="TextBox 787"/>
          <p:cNvSpPr txBox="1"/>
          <p:nvPr/>
        </p:nvSpPr>
        <p:spPr>
          <a:xfrm>
            <a:off x="9087824" y="51996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89" name="Right Arrow 788"/>
          <p:cNvSpPr/>
          <p:nvPr/>
        </p:nvSpPr>
        <p:spPr>
          <a:xfrm rot="2330662">
            <a:off x="8444360" y="4878760"/>
            <a:ext cx="508870" cy="3322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0" name="TextBox 789"/>
          <p:cNvSpPr txBox="1"/>
          <p:nvPr/>
        </p:nvSpPr>
        <p:spPr>
          <a:xfrm>
            <a:off x="10162651" y="5841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91" name="TextBox 790"/>
          <p:cNvSpPr txBox="1"/>
          <p:nvPr/>
        </p:nvSpPr>
        <p:spPr>
          <a:xfrm>
            <a:off x="2831427" y="58253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3914266" y="5833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3" name="TextBox 792"/>
          <p:cNvSpPr txBox="1"/>
          <p:nvPr/>
        </p:nvSpPr>
        <p:spPr>
          <a:xfrm>
            <a:off x="4932937" y="5841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4" name="TextBox 793"/>
          <p:cNvSpPr txBox="1"/>
          <p:nvPr/>
        </p:nvSpPr>
        <p:spPr>
          <a:xfrm>
            <a:off x="5839312" y="584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5" name="TextBox 794"/>
          <p:cNvSpPr txBox="1"/>
          <p:nvPr/>
        </p:nvSpPr>
        <p:spPr>
          <a:xfrm>
            <a:off x="6938193" y="585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6" name="TextBox 795"/>
          <p:cNvSpPr txBox="1"/>
          <p:nvPr/>
        </p:nvSpPr>
        <p:spPr>
          <a:xfrm>
            <a:off x="8004991" y="58493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7" name="TextBox 796"/>
          <p:cNvSpPr txBox="1"/>
          <p:nvPr/>
        </p:nvSpPr>
        <p:spPr>
          <a:xfrm>
            <a:off x="10186715" y="5207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98" name="TextBox 797"/>
          <p:cNvSpPr txBox="1"/>
          <p:nvPr/>
        </p:nvSpPr>
        <p:spPr>
          <a:xfrm>
            <a:off x="9063762" y="58333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56940" y="4998450"/>
            <a:ext cx="5745742" cy="1327971"/>
            <a:chOff x="557214" y="6368840"/>
            <a:chExt cx="5745742" cy="1327971"/>
          </a:xfrm>
        </p:grpSpPr>
        <p:sp>
          <p:nvSpPr>
            <p:cNvPr id="5" name="Rectangle 4"/>
            <p:cNvSpPr/>
            <p:nvPr/>
          </p:nvSpPr>
          <p:spPr>
            <a:xfrm>
              <a:off x="557214" y="6368840"/>
              <a:ext cx="5745742" cy="13279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4371824" y="6462900"/>
              <a:ext cx="184858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ourier" charset="0"/>
                  <a:ea typeface="Courier" charset="0"/>
                  <a:cs typeface="Courier" charset="0"/>
                </a:rPr>
                <a:t>ACATTA</a:t>
              </a: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4395888" y="7016350"/>
              <a:ext cx="184858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ourier" charset="0"/>
                  <a:ea typeface="Courier" charset="0"/>
                  <a:cs typeface="Courier" charset="0"/>
                </a:rPr>
                <a:t>AC-TTA</a:t>
              </a:r>
            </a:p>
          </p:txBody>
        </p:sp>
        <p:cxnSp>
          <p:nvCxnSpPr>
            <p:cNvPr id="471" name="Straight Connector 470"/>
            <p:cNvCxnSpPr/>
            <p:nvPr/>
          </p:nvCxnSpPr>
          <p:spPr>
            <a:xfrm>
              <a:off x="4615073" y="7003902"/>
              <a:ext cx="0" cy="18288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4879767" y="6995882"/>
              <a:ext cx="0" cy="18288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>
              <a:off x="5409154" y="6995882"/>
              <a:ext cx="0" cy="18288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5705932" y="7003904"/>
              <a:ext cx="0" cy="18288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5954584" y="6995884"/>
              <a:ext cx="0" cy="18288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598435" y="6843407"/>
              <a:ext cx="385105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Optimal local alignment:</a:t>
              </a:r>
            </a:p>
          </p:txBody>
        </p:sp>
      </p:grpSp>
      <p:sp>
        <p:nvSpPr>
          <p:cNvPr id="808" name="TextBox 807"/>
          <p:cNvSpPr txBox="1"/>
          <p:nvPr/>
        </p:nvSpPr>
        <p:spPr>
          <a:xfrm>
            <a:off x="4088592" y="56196"/>
            <a:ext cx="401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Local Alignments</a:t>
            </a:r>
          </a:p>
        </p:txBody>
      </p:sp>
    </p:spTree>
    <p:extLst>
      <p:ext uri="{BB962C8B-B14F-4D97-AF65-F5344CB8AC3E}">
        <p14:creationId xmlns:p14="http://schemas.microsoft.com/office/powerpoint/2010/main" val="1665495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2844" y="128588"/>
            <a:ext cx="917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Analyzing the Local Alignment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625" y="1070553"/>
            <a:ext cx="11087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Correctness?  It can be proven that this approach always gives 	                an optimal local alignment for two sequences.      		      Capable of finding multiple local alignments 			      between two sequences as well</a:t>
            </a:r>
          </a:p>
          <a:p>
            <a:endParaRPr lang="en-US" sz="2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Speed?   Runtime for the most part </a:t>
            </a:r>
            <a:r>
              <a:rPr lang="en-US" sz="2800" b="1" u="sng" dirty="0">
                <a:latin typeface="Arial" charset="0"/>
                <a:ea typeface="Arial" charset="0"/>
                <a:cs typeface="Arial" charset="0"/>
              </a:rPr>
              <a:t>has not changed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 ~ 12n*m</a:t>
            </a:r>
          </a:p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                </a:t>
            </a:r>
            <a:r>
              <a:rPr lang="en-US" sz="2800" b="1" u="sng" dirty="0">
                <a:latin typeface="Arial" charset="0"/>
                <a:ea typeface="Arial" charset="0"/>
                <a:cs typeface="Arial" charset="0"/>
              </a:rPr>
              <a:t>Still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 roughly ~ n*m</a:t>
            </a:r>
          </a:p>
        </p:txBody>
      </p:sp>
    </p:spTree>
    <p:extLst>
      <p:ext uri="{BB962C8B-B14F-4D97-AF65-F5344CB8AC3E}">
        <p14:creationId xmlns:p14="http://schemas.microsoft.com/office/powerpoint/2010/main" val="1953415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447800" y="1447800"/>
            <a:ext cx="895826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latin typeface="Arial" charset="0"/>
                <a:ea typeface="Arial" charset="0"/>
                <a:cs typeface="Arial" charset="0"/>
              </a:rPr>
              <a:t>Global alignment</a:t>
            </a:r>
          </a:p>
          <a:p>
            <a:pPr lvl="2"/>
            <a:r>
              <a:rPr lang="en-US" altLang="en-US" sz="2800" b="1" dirty="0">
                <a:latin typeface="Arial" charset="0"/>
                <a:ea typeface="Arial" charset="0"/>
                <a:cs typeface="Arial" charset="0"/>
              </a:rPr>
              <a:t>Needleman, SB and CD Wunsch (1970) A general method applicable to the search for similarities in the amino acid sequences of two proteins., J. Mol. Biol 48: 443-553.</a:t>
            </a:r>
          </a:p>
          <a:p>
            <a:pPr lvl="2"/>
            <a:endParaRPr lang="en-US" altLang="en-US" sz="2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en-US" sz="3600" b="1" dirty="0">
                <a:latin typeface="Arial" charset="0"/>
                <a:ea typeface="Arial" charset="0"/>
                <a:cs typeface="Arial" charset="0"/>
              </a:rPr>
              <a:t>Local alignment</a:t>
            </a:r>
          </a:p>
          <a:p>
            <a:pPr lvl="2"/>
            <a:r>
              <a:rPr lang="en-US" altLang="en-US" sz="2800" b="1" dirty="0">
                <a:latin typeface="Arial" charset="0"/>
                <a:ea typeface="Arial" charset="0"/>
                <a:cs typeface="Arial" charset="0"/>
              </a:rPr>
              <a:t>Smith, TF and MS Waterman (1981) Identification of  common molecular subsequences., J. Mol Biol. 147: 195-197.</a:t>
            </a:r>
          </a:p>
        </p:txBody>
      </p:sp>
    </p:spTree>
    <p:extLst>
      <p:ext uri="{BB962C8B-B14F-4D97-AF65-F5344CB8AC3E}">
        <p14:creationId xmlns:p14="http://schemas.microsoft.com/office/powerpoint/2010/main" val="132866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882" y="300034"/>
            <a:ext cx="102722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latin typeface="Arial" charset="0"/>
                <a:ea typeface="Arial" charset="0"/>
                <a:cs typeface="Arial" charset="0"/>
              </a:rPr>
              <a:t>The Importance of Pairwise Sequence Alignment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625" y="1089843"/>
            <a:ext cx="959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Why is finding optimal pairwise sequence alignments important?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079" y="1844043"/>
            <a:ext cx="78860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Used to functionally annotate unknown genes</a:t>
            </a: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In 1995, The first complete genome of a free-living organism was sequenced, Haemophilus influenzae</a:t>
            </a:r>
          </a:p>
          <a:p>
            <a:endParaRPr lang="en-US" sz="2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Genome contained 1743 </a:t>
            </a:r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predicted genes</a:t>
            </a:r>
          </a:p>
          <a:p>
            <a:endParaRPr lang="en-US" sz="2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Pairwise sequence alignment of predicted genes to genes with </a:t>
            </a:r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known function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       </a:t>
            </a:r>
          </a:p>
          <a:p>
            <a:endParaRPr lang="en-US" sz="2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Were able to instantly predict the function of 1007 of their 1743 predicted genes</a:t>
            </a:r>
          </a:p>
          <a:p>
            <a:endParaRPr lang="en-US" sz="2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Provided incredible insight into the inner workings of this pathogen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29613" y="1856249"/>
            <a:ext cx="3514726" cy="4687426"/>
            <a:chOff x="8566419" y="1856249"/>
            <a:chExt cx="3277920" cy="4457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r="37920" b="72207"/>
            <a:stretch/>
          </p:blipFill>
          <p:spPr>
            <a:xfrm>
              <a:off x="8566419" y="1856249"/>
              <a:ext cx="3277920" cy="19060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8243" y="3888263"/>
              <a:ext cx="2540000" cy="242570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9625" t="25893" r="7875" b="14509"/>
          <a:stretch/>
        </p:blipFill>
        <p:spPr>
          <a:xfrm>
            <a:off x="11127011" y="1650281"/>
            <a:ext cx="690896" cy="2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548" y="1335703"/>
            <a:ext cx="6112963" cy="48320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Used to identify Orthologous Genes</a:t>
            </a: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Organisms such as Mouse, Rat, Drosophila etc. are commonly used to identify </a:t>
            </a:r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genes that mediate disease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 e.g. cancer, diabetes, autism </a:t>
            </a:r>
          </a:p>
          <a:p>
            <a:endParaRPr lang="en-US" sz="2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In order to </a:t>
            </a:r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translate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 these findings into </a:t>
            </a:r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human therapies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, human genes that are the equivalent of model organism genes must be found</a:t>
            </a:r>
          </a:p>
          <a:p>
            <a:endParaRPr lang="en-US" sz="2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Pairwise sequence alignment can identify these equivalent genes which are known as </a:t>
            </a:r>
            <a:r>
              <a:rPr lang="en-US" sz="2200" b="1" dirty="0" err="1">
                <a:latin typeface="Arial" charset="0"/>
                <a:ea typeface="Arial" charset="0"/>
                <a:cs typeface="Arial" charset="0"/>
              </a:rPr>
              <a:t>orthologs</a:t>
            </a:r>
            <a:endParaRPr lang="en-US" sz="2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3973" y="300034"/>
            <a:ext cx="9664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The Importance of Pairwise Sequence Alignment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791" y="1434174"/>
            <a:ext cx="1497275" cy="1497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385" y="1335703"/>
            <a:ext cx="1631465" cy="14748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766" y="3929732"/>
            <a:ext cx="1122084" cy="142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579" y="3245103"/>
            <a:ext cx="795046" cy="26777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5408" y="5102120"/>
            <a:ext cx="1163209" cy="1308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/>
          <a:srcRect l="11144" t="10096" r="7530" b="6676"/>
          <a:stretch/>
        </p:blipFill>
        <p:spPr>
          <a:xfrm>
            <a:off x="8987013" y="2687089"/>
            <a:ext cx="690594" cy="189977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8492174" y="2596178"/>
            <a:ext cx="415170" cy="36404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210226" y="3546073"/>
            <a:ext cx="675927" cy="14737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886153" y="4404650"/>
            <a:ext cx="169503" cy="35866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797452" y="3846166"/>
            <a:ext cx="598100" cy="35645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582474" y="2581446"/>
            <a:ext cx="355116" cy="34826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9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996" y="1266814"/>
            <a:ext cx="8653267" cy="31393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Used in Cases of Disease Outbreak from an unknown pathogen</a:t>
            </a: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Every so often a public health crisis arises that is caused by a </a:t>
            </a:r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never before seen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 pathogen e.g. HIV or SARS</a:t>
            </a:r>
          </a:p>
          <a:p>
            <a:endParaRPr lang="en-US" sz="2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Pairwise sequence alignment can be used to align the novel pathogen’s genome to genomes of </a:t>
            </a:r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known pathogens</a:t>
            </a:r>
          </a:p>
          <a:p>
            <a:endParaRPr lang="en-US" sz="2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Identifying a strong match can inform the biomedical community and </a:t>
            </a:r>
            <a:r>
              <a:rPr lang="en-US" sz="2200" b="1" u="sng" dirty="0">
                <a:latin typeface="Arial" charset="0"/>
                <a:ea typeface="Arial" charset="0"/>
                <a:cs typeface="Arial" charset="0"/>
              </a:rPr>
              <a:t>guide therapeutic strategies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312" y="5109153"/>
            <a:ext cx="11891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Also used to answer mundane but important questions e.g. ”Are the primers I’m planning to use for PCR unique to my target gene?”</a:t>
            </a:r>
          </a:p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Many more examples as well.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015" y="300034"/>
            <a:ext cx="9865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The Importance of Pair-Wise Sequence Alignment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1178845"/>
            <a:ext cx="2381250" cy="33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89723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Not only is pairwise sequence alignment important</a:t>
            </a:r>
          </a:p>
          <a:p>
            <a:endParaRPr lang="en-US" sz="2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Getting it wrong can be dangerous: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128834"/>
            <a:ext cx="9915525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271" y="4415726"/>
            <a:ext cx="6270625" cy="1990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371727" y="2915718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charset="0"/>
                <a:ea typeface="Arial" charset="0"/>
                <a:cs typeface="Arial" charset="0"/>
              </a:rPr>
              <a:t>Used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pairwise sequence alignment to identify the first adenylyl cyclase in plants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6500" t="36500" r="4062" b="39031"/>
          <a:stretch/>
        </p:blipFill>
        <p:spPr>
          <a:xfrm>
            <a:off x="8472492" y="3330604"/>
            <a:ext cx="2543175" cy="6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7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6184" y="-46738"/>
            <a:ext cx="8959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Brute Force Approach To Pairwise Alignment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451239" y="2176920"/>
            <a:ext cx="5296075" cy="704299"/>
            <a:chOff x="3579829" y="1869248"/>
            <a:chExt cx="5296075" cy="7042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9829" y="1869248"/>
              <a:ext cx="2514600" cy="3429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0104" y="2306847"/>
              <a:ext cx="3225800" cy="266700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5774495" y="2167007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641217" y="3030776"/>
            <a:ext cx="5108185" cy="704299"/>
            <a:chOff x="3769807" y="2723104"/>
            <a:chExt cx="5108185" cy="7042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807" y="2723104"/>
              <a:ext cx="2514600" cy="3429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192" y="3160703"/>
              <a:ext cx="3225800" cy="2667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3843721" y="3834528"/>
            <a:ext cx="4907769" cy="704299"/>
            <a:chOff x="3972311" y="3526856"/>
            <a:chExt cx="4907769" cy="7042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311" y="3526856"/>
              <a:ext cx="2514600" cy="3429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4280" y="3964455"/>
              <a:ext cx="3225800" cy="266700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5789109" y="3822527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354867" y="3824615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021173" y="4613228"/>
            <a:ext cx="4732405" cy="704299"/>
            <a:chOff x="4021173" y="4613228"/>
            <a:chExt cx="4732405" cy="70429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173" y="4613228"/>
              <a:ext cx="2514600" cy="3429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7778" y="5050827"/>
              <a:ext cx="3225800" cy="26670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6027949" y="4910987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526248" y="5455869"/>
            <a:ext cx="3229285" cy="1356294"/>
            <a:chOff x="4526248" y="5455869"/>
            <a:chExt cx="3229285" cy="135629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248" y="6107864"/>
              <a:ext cx="2514600" cy="3429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9733" y="6545463"/>
              <a:ext cx="3225800" cy="26670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5029904" y="6405623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56628" y="6395185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32408" y="6407711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771026" y="6407711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48478" y="6409799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25930" y="6399361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41376" y="6413975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718828" y="6403537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883754" y="6393099"/>
              <a:ext cx="0" cy="1371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77028" y="5455869"/>
              <a:ext cx="0" cy="563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252911" y="1427448"/>
            <a:ext cx="5496491" cy="704299"/>
            <a:chOff x="3381501" y="1370296"/>
            <a:chExt cx="5496491" cy="70429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1501" y="1370296"/>
              <a:ext cx="2514600" cy="3429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192" y="1807895"/>
              <a:ext cx="3225800" cy="2667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37915" y="798062"/>
            <a:ext cx="11716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What’s the brute </a:t>
            </a:r>
            <a:r>
              <a:rPr lang="en-US" sz="2000" b="1">
                <a:latin typeface="Arial" charset="0"/>
                <a:ea typeface="Arial" charset="0"/>
                <a:cs typeface="Arial" charset="0"/>
              </a:rPr>
              <a:t>force approach? 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Take two sequences and simply slide them over each other recording the number of matches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74705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834" y="851744"/>
            <a:ext cx="10884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Brute force approach actually works for ungapped alignments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In most cases however, true </a:t>
            </a:r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optimal alignments include gaps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400" b="1" dirty="0">
                <a:latin typeface="Arial" charset="0"/>
                <a:ea typeface="Arial" charset="0"/>
                <a:cs typeface="Arial" charset="0"/>
              </a:rPr>
              <a:t>Pairs of related biological sequences often have insertions or deletions of residues relative to one-another, requires gapped pairwise alignment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834" y="3393610"/>
            <a:ext cx="10653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sz="2400" b="1" dirty="0">
                <a:latin typeface="Arial" charset="0"/>
                <a:ea typeface="Arial" charset="0"/>
                <a:cs typeface="Arial" charset="0"/>
              </a:rPr>
              <a:t>To perform a brute force gapped alignment you would have to generate </a:t>
            </a:r>
            <a:r>
              <a:rPr lang="en-US" altLang="en-US" sz="2400" b="1" u="sng" dirty="0">
                <a:latin typeface="Arial" charset="0"/>
                <a:ea typeface="Arial" charset="0"/>
                <a:cs typeface="Arial" charset="0"/>
              </a:rPr>
              <a:t>all the possible</a:t>
            </a:r>
            <a:r>
              <a:rPr lang="en-US" altLang="en-US" sz="2400" b="1" dirty="0">
                <a:latin typeface="Arial" charset="0"/>
                <a:ea typeface="Arial" charset="0"/>
                <a:cs typeface="Arial" charset="0"/>
              </a:rPr>
              <a:t> gap lengths and combinations of gaps at all possible positions in both sequences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9" y="5477421"/>
            <a:ext cx="34480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19670" y="4837582"/>
            <a:ext cx="1098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Number of possible gapped alignments for two sequences of length N: </a:t>
            </a: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6386518" y="5533911"/>
            <a:ext cx="411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N = 10: 184756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N = 50: ~1.00E29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N = 250:  ~1.17E149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4551" y="200022"/>
            <a:ext cx="10822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Brute Force Approach Is Not Practical For Gapped Alignments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13" y="2506950"/>
            <a:ext cx="6246022" cy="8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9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LMS_API_VERSION" val="SCORM 2004 (2nd edition)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REEN_RECS_UPDATED" val="C:\Users\remills\Box Sync\Courses\BINF529_Winter2019\Presentations\Session_10\Pairwise_Alignments\"/>
  <p:tag name="ISPRING_RESOURCE_FOLDER" val="C:\Users\remills\Box Sync\Courses\BINF529_Winter2019\Presentations\Session_10\Pairwise_Alignments\"/>
  <p:tag name="ISPRING_PRESENTATION_PATH" val="C:\Users\remills\Box Sync\Courses\BINF529_Winter2019\Presentations\Session_10\Pairwise_Alignments.pptx"/>
  <p:tag name="ISPRING_ULTRA_SCORM_COURCE_TITLE" val="Pairwise_Alignment_10.1_30pts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G\bcz{37BE974A-8E82-4344-9460-44740314AC02}&quot;,&quot;C:\\Users\\remills\\Box Sync\\Courses\\BINF529_Winter2019\\SCORM\\Session_10&quot;]]"/>
  <p:tag name="ISPRING_SCORM_RATE_QUIZZES" val="1"/>
  <p:tag name="ISPRING_SCORM_PASSING_SCORE" val="100.000000"/>
  <p:tag name="ISPRING_PRESENTATION_TITLE" val="Pairwise_Alignment_10.1_30pt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15480</TotalTime>
  <Words>2070</Words>
  <Application>Microsoft Office PowerPoint</Application>
  <PresentationFormat>Widescreen</PresentationFormat>
  <Paragraphs>723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Office Theme</vt:lpstr>
      <vt:lpstr>Pairwise Alignments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Pairwise_Alignment_10.1_30pts</dc:title>
  <dc:creator>Hislop, Shona C.</dc:creator>
  <cp:lastModifiedBy>Ryan Mills</cp:lastModifiedBy>
  <cp:revision>664</cp:revision>
  <dcterms:created xsi:type="dcterms:W3CDTF">2011-09-26T19:06:25Z</dcterms:created>
  <dcterms:modified xsi:type="dcterms:W3CDTF">2020-03-16T14:06:24Z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