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9" r:id="rId2"/>
    <p:sldId id="331" r:id="rId3"/>
    <p:sldId id="261" r:id="rId4"/>
    <p:sldId id="314" r:id="rId5"/>
    <p:sldId id="315" r:id="rId6"/>
    <p:sldId id="316" r:id="rId7"/>
    <p:sldId id="317" r:id="rId8"/>
    <p:sldId id="318" r:id="rId9"/>
    <p:sldId id="321" r:id="rId10"/>
    <p:sldId id="330" r:id="rId11"/>
    <p:sldId id="262" r:id="rId12"/>
    <p:sldId id="263" r:id="rId13"/>
    <p:sldId id="264" r:id="rId14"/>
    <p:sldId id="265" r:id="rId15"/>
    <p:sldId id="266" r:id="rId16"/>
    <p:sldId id="267" r:id="rId17"/>
    <p:sldId id="323" r:id="rId18"/>
    <p:sldId id="324" r:id="rId19"/>
    <p:sldId id="325" r:id="rId20"/>
    <p:sldId id="268" r:id="rId21"/>
    <p:sldId id="269" r:id="rId22"/>
    <p:sldId id="270" r:id="rId23"/>
    <p:sldId id="271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9568" autoAdjust="0"/>
  </p:normalViewPr>
  <p:slideViewPr>
    <p:cSldViewPr>
      <p:cViewPr varScale="1">
        <p:scale>
          <a:sx n="87" d="100"/>
          <a:sy n="87" d="100"/>
        </p:scale>
        <p:origin x="43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mmer.janeli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ompbio.soe.ucsc.edu/sam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fam.sanger.ac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Profile HMMs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Markov chains</a:t>
            </a:r>
            <a:br>
              <a:rPr lang="en-US" dirty="0"/>
            </a:br>
            <a:r>
              <a:rPr lang="en-US" dirty="0"/>
              <a:t>Dependencies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05675" y="1981200"/>
            <a:ext cx="1295400" cy="3200400"/>
          </a:xfr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DRAIN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DRAPE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DRAPE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6475" y="3496749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0875" y="3496749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5275" y="3496749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9675" y="4038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54075" y="4038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629875" y="372534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544275" y="372534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7458675" y="3725350"/>
            <a:ext cx="381000" cy="5418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8373075" y="4267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249823" y="3382448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39675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54075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8" idx="3"/>
            <a:endCxn id="23" idx="1"/>
          </p:cNvCxnSpPr>
          <p:nvPr/>
        </p:nvCxnSpPr>
        <p:spPr>
          <a:xfrm flipV="1">
            <a:off x="7458675" y="3048001"/>
            <a:ext cx="381000" cy="67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>
            <a:off x="8373075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72675" y="31242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7075" y="3135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1475" y="3124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15875" y="45074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30275" y="4507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92075" y="24384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06475" y="2438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29200" y="506867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transition from I-&gt;E or P-N, thus preventing words such as DRAIE and DRAPN </a:t>
            </a:r>
          </a:p>
        </p:txBody>
      </p:sp>
    </p:spTree>
    <p:extLst>
      <p:ext uri="{BB962C8B-B14F-4D97-AF65-F5344CB8AC3E}">
        <p14:creationId xmlns:p14="http://schemas.microsoft.com/office/powerpoint/2010/main" val="35145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371601"/>
            <a:ext cx="7315200" cy="129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Profile HMMs are PSSM-like models, but with the addition of insertion and deletion states with a Markov chain foundation.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Let’s begin with a PSSM in HMM format,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HMMs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2860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32004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4114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0292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3429000"/>
            <a:ext cx="489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let’s consider the addition of </a:t>
            </a:r>
            <a:r>
              <a:rPr lang="en-US" i="1" dirty="0"/>
              <a:t>insertion</a:t>
            </a:r>
            <a:r>
              <a:rPr lang="en-US" dirty="0"/>
              <a:t> states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506328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200" y="506328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7600" y="506328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0" y="506328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86400" y="506328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0800" y="506328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2362200" y="529188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3" idx="1"/>
          </p:cNvCxnSpPr>
          <p:nvPr/>
        </p:nvCxnSpPr>
        <p:spPr>
          <a:xfrm>
            <a:off x="3276600" y="529188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4" idx="1"/>
          </p:cNvCxnSpPr>
          <p:nvPr/>
        </p:nvCxnSpPr>
        <p:spPr>
          <a:xfrm>
            <a:off x="4191000" y="529188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5" idx="1"/>
          </p:cNvCxnSpPr>
          <p:nvPr/>
        </p:nvCxnSpPr>
        <p:spPr>
          <a:xfrm>
            <a:off x="5105400" y="529188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6019800" y="529188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0"/>
            <a:endCxn id="42" idx="2"/>
          </p:cNvCxnSpPr>
          <p:nvPr/>
        </p:nvCxnSpPr>
        <p:spPr>
          <a:xfrm flipV="1">
            <a:off x="3924300" y="4648200"/>
            <a:ext cx="6548" cy="41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4529880"/>
            <a:ext cx="533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5715000"/>
            <a:ext cx="704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allows us flexibility between states 3 and 4, in this particular example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24600" y="2819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>
            <a:off x="59436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3626048" y="40386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794224" y="41146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39" name="Freeform 38"/>
          <p:cNvSpPr/>
          <p:nvPr/>
        </p:nvSpPr>
        <p:spPr>
          <a:xfrm>
            <a:off x="3505200" y="4343401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14300" y="6564868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Durbin et al (1998) Biological Sequence Analysis, Cambridge University Press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9000" y="2438401"/>
            <a:ext cx="34290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 AGAAAACGACA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AG-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AAA</a:t>
            </a:r>
            <a:r>
              <a:rPr lang="en-US" sz="1200" dirty="0">
                <a:latin typeface="Courier New"/>
                <a:cs typeface="Courier New"/>
              </a:rPr>
              <a:t>GGTAT</a:t>
            </a:r>
            <a:r>
              <a:rPr lang="en-US" sz="1200" u="sng" dirty="0">
                <a:latin typeface="Courier New"/>
                <a:cs typeface="Courier New"/>
              </a:rPr>
              <a:t>TTG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ATCTGA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dirty="0">
                <a:latin typeface="Courier New"/>
                <a:cs typeface="Courier New"/>
              </a:rPr>
              <a:t>ATTTTGGAGA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GTGAAAAAT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</a:t>
            </a:r>
            <a:r>
              <a:rPr lang="en-US" sz="1200" b="1" dirty="0">
                <a:latin typeface="Courier New"/>
                <a:cs typeface="Courier New"/>
              </a:rPr>
              <a:t>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GAAACTC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CAATTAGAG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AGA</a:t>
            </a:r>
            <a:r>
              <a:rPr lang="en-US" sz="1200" dirty="0">
                <a:latin typeface="Courier New"/>
                <a:cs typeface="Courier New"/>
              </a:rPr>
              <a:t>ATTCGAT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AAAGCGA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ACT</a:t>
            </a:r>
            <a:r>
              <a:rPr lang="en-US" sz="1200" dirty="0">
                <a:latin typeface="Courier New"/>
                <a:cs typeface="Courier New"/>
              </a:rPr>
              <a:t>CGGCGAGTA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ACATACCCTGCA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G--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ATTA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AAAAGGAA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b="1" dirty="0">
                <a:latin typeface="Courier New"/>
                <a:cs typeface="Courier New"/>
              </a:rPr>
              <a:t>CCG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TCTATCTC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TTAAATATGG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TGT</a:t>
            </a:r>
            <a:r>
              <a:rPr lang="en-US" sz="1200" b="1" dirty="0">
                <a:latin typeface="Courier New"/>
                <a:cs typeface="Courier New"/>
              </a:rPr>
              <a:t>----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</a:t>
            </a:r>
            <a:r>
              <a:rPr lang="en-US" sz="1200" dirty="0">
                <a:latin typeface="Courier New"/>
                <a:cs typeface="Courier New"/>
              </a:rPr>
              <a:t>AAACAG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TTTCGAA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CTT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ATT</a:t>
            </a:r>
            <a:r>
              <a:rPr lang="en-US" sz="1200" dirty="0">
                <a:latin typeface="Courier New"/>
                <a:cs typeface="Courier New"/>
              </a:rPr>
              <a:t>GTTTATAAA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TAAATAGA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CGCACAAA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ACCGTTA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</a:t>
            </a:r>
            <a:r>
              <a:rPr lang="en-US" sz="1200" b="1" dirty="0">
                <a:latin typeface="Courier New"/>
                <a:cs typeface="Courier New"/>
              </a:rPr>
              <a:t>AC-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GATACATAA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TAACTGAATTTAA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TTC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 CGTTTAAAATGCATA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ATA</a:t>
            </a:r>
            <a:r>
              <a:rPr lang="en-US" sz="1200" b="1" dirty="0">
                <a:latin typeface="Courier New"/>
                <a:cs typeface="Courier New"/>
              </a:rPr>
              <a:t>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TGGAAAACA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b="1" dirty="0">
                <a:latin typeface="Courier New"/>
                <a:cs typeface="Courier New"/>
              </a:rPr>
              <a:t>----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GA</a:t>
            </a:r>
            <a:r>
              <a:rPr lang="en-US" sz="1200" dirty="0">
                <a:latin typeface="Courier New"/>
                <a:cs typeface="Courier New"/>
              </a:rPr>
              <a:t>GATCATA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TGCAAACTA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ACG</a:t>
            </a:r>
            <a:r>
              <a:rPr lang="en-US" sz="1200" b="1" dirty="0">
                <a:latin typeface="Courier New"/>
                <a:cs typeface="Courier New"/>
              </a:rPr>
              <a:t>CCC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dirty="0">
                <a:latin typeface="Courier New"/>
                <a:cs typeface="Courier New"/>
              </a:rPr>
              <a:t>GGATAAT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AAAAGAAAA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A--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AGA</a:t>
            </a:r>
            <a:r>
              <a:rPr lang="en-US" sz="1200" dirty="0">
                <a:latin typeface="Courier New"/>
                <a:cs typeface="Courier New"/>
              </a:rPr>
              <a:t>TGGGAGT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052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HMMs - Gaps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21272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21272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21272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21272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2800" y="21272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0" y="21272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038600" y="23558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4953000" y="23558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867400" y="23558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6781800" y="23558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7696200" y="23558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2"/>
            <a:endCxn id="9" idx="2"/>
          </p:cNvCxnSpPr>
          <p:nvPr/>
        </p:nvCxnSpPr>
        <p:spPr>
          <a:xfrm rot="16200000" flipH="1">
            <a:off x="6515100" y="1670050"/>
            <a:ext cx="12700" cy="18288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1" y="1524000"/>
            <a:ext cx="711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model gaps directly through additional transitions between states </a:t>
            </a:r>
          </a:p>
        </p:txBody>
      </p:sp>
      <p:cxnSp>
        <p:nvCxnSpPr>
          <p:cNvPr id="20" name="Curved Connector 19"/>
          <p:cNvCxnSpPr>
            <a:stCxn id="6" idx="2"/>
            <a:endCxn id="9" idx="2"/>
          </p:cNvCxnSpPr>
          <p:nvPr/>
        </p:nvCxnSpPr>
        <p:spPr>
          <a:xfrm rot="16200000" flipH="1">
            <a:off x="6057900" y="1212850"/>
            <a:ext cx="12700" cy="2743200"/>
          </a:xfrm>
          <a:prstGeom prst="curvedConnector3">
            <a:avLst>
              <a:gd name="adj1" fmla="val 267370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10" idx="2"/>
          </p:cNvCxnSpPr>
          <p:nvPr/>
        </p:nvCxnSpPr>
        <p:spPr>
          <a:xfrm rot="16200000" flipH="1">
            <a:off x="6515100" y="755650"/>
            <a:ext cx="12700" cy="3657600"/>
          </a:xfrm>
          <a:prstGeom prst="curvedConnector3">
            <a:avLst>
              <a:gd name="adj1" fmla="val 393573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8" idx="2"/>
          </p:cNvCxnSpPr>
          <p:nvPr/>
        </p:nvCxnSpPr>
        <p:spPr>
          <a:xfrm rot="16200000" flipH="1">
            <a:off x="5600700" y="1670050"/>
            <a:ext cx="12700" cy="18288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2"/>
            <a:endCxn id="10" idx="2"/>
          </p:cNvCxnSpPr>
          <p:nvPr/>
        </p:nvCxnSpPr>
        <p:spPr>
          <a:xfrm rot="16200000" flipH="1">
            <a:off x="7429500" y="1670050"/>
            <a:ext cx="12700" cy="18288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57400" y="32120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for longer models would this will become overly complex. A more elegant solution is the incorporation of new states that can model these deletions. These states are called </a:t>
            </a:r>
            <a:r>
              <a:rPr lang="en-US" i="1" dirty="0"/>
              <a:t>silent states </a:t>
            </a:r>
            <a:r>
              <a:rPr lang="en-US" dirty="0"/>
              <a:t>because they do not emit any particular symbol</a:t>
            </a:r>
          </a:p>
        </p:txBody>
      </p:sp>
      <p:sp>
        <p:nvSpPr>
          <p:cNvPr id="35" name="Oval 34"/>
          <p:cNvSpPr/>
          <p:nvPr/>
        </p:nvSpPr>
        <p:spPr>
          <a:xfrm>
            <a:off x="5206604" y="4267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54240" y="5562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21040" y="5562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7840" y="5562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54640" y="5562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6" idx="3"/>
            <a:endCxn id="37" idx="1"/>
          </p:cNvCxnSpPr>
          <p:nvPr/>
        </p:nvCxnSpPr>
        <p:spPr>
          <a:xfrm>
            <a:off x="4687640" y="5791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  <a:endCxn id="38" idx="1"/>
          </p:cNvCxnSpPr>
          <p:nvPr/>
        </p:nvCxnSpPr>
        <p:spPr>
          <a:xfrm>
            <a:off x="5754440" y="5791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  <a:endCxn id="39" idx="1"/>
          </p:cNvCxnSpPr>
          <p:nvPr/>
        </p:nvCxnSpPr>
        <p:spPr>
          <a:xfrm>
            <a:off x="6821240" y="5791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56" idx="1"/>
          </p:cNvCxnSpPr>
          <p:nvPr/>
        </p:nvCxnSpPr>
        <p:spPr>
          <a:xfrm>
            <a:off x="7888040" y="5791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97240" y="4343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4163468" y="4267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304956" y="4267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71756" y="4267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35" idx="2"/>
          </p:cNvCxnSpPr>
          <p:nvPr/>
        </p:nvCxnSpPr>
        <p:spPr>
          <a:xfrm>
            <a:off x="4696868" y="4533900"/>
            <a:ext cx="509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6"/>
            <a:endCxn id="46" idx="2"/>
          </p:cNvCxnSpPr>
          <p:nvPr/>
        </p:nvCxnSpPr>
        <p:spPr>
          <a:xfrm>
            <a:off x="5740004" y="4533900"/>
            <a:ext cx="5649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6"/>
            <a:endCxn id="47" idx="2"/>
          </p:cNvCxnSpPr>
          <p:nvPr/>
        </p:nvCxnSpPr>
        <p:spPr>
          <a:xfrm>
            <a:off x="6838356" y="45339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048000" y="5562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21440" y="5562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1" name="Straight Arrow Connector 60"/>
          <p:cNvCxnSpPr>
            <a:stCxn id="55" idx="3"/>
            <a:endCxn id="36" idx="1"/>
          </p:cNvCxnSpPr>
          <p:nvPr/>
        </p:nvCxnSpPr>
        <p:spPr>
          <a:xfrm>
            <a:off x="3581400" y="5791200"/>
            <a:ext cx="572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7" idx="5"/>
            <a:endCxn id="56" idx="0"/>
          </p:cNvCxnSpPr>
          <p:nvPr/>
        </p:nvCxnSpPr>
        <p:spPr>
          <a:xfrm>
            <a:off x="7827042" y="4722486"/>
            <a:ext cx="861099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5" idx="3"/>
          </p:cNvCxnSpPr>
          <p:nvPr/>
        </p:nvCxnSpPr>
        <p:spPr>
          <a:xfrm flipV="1">
            <a:off x="3468441" y="4722486"/>
            <a:ext cx="773143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5" idx="5"/>
            <a:endCxn id="37" idx="0"/>
          </p:cNvCxnSpPr>
          <p:nvPr/>
        </p:nvCxnSpPr>
        <p:spPr>
          <a:xfrm>
            <a:off x="4618754" y="4722486"/>
            <a:ext cx="868987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46" idx="3"/>
          </p:cNvCxnSpPr>
          <p:nvPr/>
        </p:nvCxnSpPr>
        <p:spPr>
          <a:xfrm flipV="1">
            <a:off x="5602041" y="4722486"/>
            <a:ext cx="781031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47" idx="3"/>
          </p:cNvCxnSpPr>
          <p:nvPr/>
        </p:nvCxnSpPr>
        <p:spPr>
          <a:xfrm flipV="1">
            <a:off x="6668841" y="4722486"/>
            <a:ext cx="781031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5"/>
            <a:endCxn id="39" idx="0"/>
          </p:cNvCxnSpPr>
          <p:nvPr/>
        </p:nvCxnSpPr>
        <p:spPr>
          <a:xfrm>
            <a:off x="6760242" y="4722486"/>
            <a:ext cx="861099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5" idx="5"/>
            <a:endCxn id="38" idx="0"/>
          </p:cNvCxnSpPr>
          <p:nvPr/>
        </p:nvCxnSpPr>
        <p:spPr>
          <a:xfrm>
            <a:off x="5661890" y="4722486"/>
            <a:ext cx="892651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2400" y="6513984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Durbin et al (1998) Biological Sequence Analysis, Cambridge University Press</a:t>
            </a:r>
          </a:p>
        </p:txBody>
      </p:sp>
      <p:cxnSp>
        <p:nvCxnSpPr>
          <p:cNvPr id="49" name="Straight Arrow Connector 48"/>
          <p:cNvCxnSpPr>
            <a:stCxn id="36" idx="0"/>
            <a:endCxn id="35" idx="3"/>
          </p:cNvCxnSpPr>
          <p:nvPr/>
        </p:nvCxnSpPr>
        <p:spPr>
          <a:xfrm flipV="1">
            <a:off x="4420941" y="4722486"/>
            <a:ext cx="863779" cy="84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29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HMMs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1" y="1752600"/>
            <a:ext cx="870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Putting it all together, we can formally describe a profile HMM with the following structure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200" y="6627168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Durbin et al (1998) Biological Sequence Analysis, Cambridge University Press</a:t>
            </a:r>
          </a:p>
        </p:txBody>
      </p:sp>
      <p:sp>
        <p:nvSpPr>
          <p:cNvPr id="81" name="Oval 80"/>
          <p:cNvSpPr/>
          <p:nvPr/>
        </p:nvSpPr>
        <p:spPr>
          <a:xfrm>
            <a:off x="5395764" y="2590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343400" y="44958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10200" y="44958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77000" y="44958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44958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3" idx="3"/>
            <a:endCxn id="84" idx="1"/>
          </p:cNvCxnSpPr>
          <p:nvPr/>
        </p:nvCxnSpPr>
        <p:spPr>
          <a:xfrm>
            <a:off x="4876800" y="4724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3"/>
            <a:endCxn id="85" idx="1"/>
          </p:cNvCxnSpPr>
          <p:nvPr/>
        </p:nvCxnSpPr>
        <p:spPr>
          <a:xfrm>
            <a:off x="5943600" y="4724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3"/>
            <a:endCxn id="86" idx="1"/>
          </p:cNvCxnSpPr>
          <p:nvPr/>
        </p:nvCxnSpPr>
        <p:spPr>
          <a:xfrm>
            <a:off x="7010400" y="4724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3"/>
            <a:endCxn id="134" idx="1"/>
          </p:cNvCxnSpPr>
          <p:nvPr/>
        </p:nvCxnSpPr>
        <p:spPr>
          <a:xfrm>
            <a:off x="8077200" y="47244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86400" y="2667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  <p:sp>
        <p:nvSpPr>
          <p:cNvPr id="94" name="Oval 93"/>
          <p:cNvSpPr/>
          <p:nvPr/>
        </p:nvSpPr>
        <p:spPr>
          <a:xfrm>
            <a:off x="4352628" y="2590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494116" y="2590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60916" y="2590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94" idx="6"/>
            <a:endCxn id="81" idx="2"/>
          </p:cNvCxnSpPr>
          <p:nvPr/>
        </p:nvCxnSpPr>
        <p:spPr>
          <a:xfrm>
            <a:off x="4886028" y="2857500"/>
            <a:ext cx="509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614714" y="3124200"/>
            <a:ext cx="922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1" idx="6"/>
            <a:endCxn id="95" idx="2"/>
          </p:cNvCxnSpPr>
          <p:nvPr/>
        </p:nvCxnSpPr>
        <p:spPr>
          <a:xfrm>
            <a:off x="5929164" y="2857500"/>
            <a:ext cx="5649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5" idx="6"/>
            <a:endCxn id="96" idx="2"/>
          </p:cNvCxnSpPr>
          <p:nvPr/>
        </p:nvCxnSpPr>
        <p:spPr>
          <a:xfrm>
            <a:off x="7027516" y="28575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35" idx="0"/>
          </p:cNvCxnSpPr>
          <p:nvPr/>
        </p:nvCxnSpPr>
        <p:spPr>
          <a:xfrm>
            <a:off x="5669682" y="3124200"/>
            <a:ext cx="67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745040" y="3124200"/>
            <a:ext cx="721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38" idx="0"/>
          </p:cNvCxnSpPr>
          <p:nvPr/>
        </p:nvCxnSpPr>
        <p:spPr>
          <a:xfrm flipH="1">
            <a:off x="7811840" y="3124200"/>
            <a:ext cx="721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7160" y="44958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610600" y="44958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35" name="Diamond 134"/>
          <p:cNvSpPr/>
          <p:nvPr/>
        </p:nvSpPr>
        <p:spPr>
          <a:xfrm>
            <a:off x="5365552" y="3505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iamond 135"/>
          <p:cNvSpPr/>
          <p:nvPr/>
        </p:nvSpPr>
        <p:spPr>
          <a:xfrm>
            <a:off x="4314528" y="3505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iamond 136"/>
          <p:cNvSpPr/>
          <p:nvPr/>
        </p:nvSpPr>
        <p:spPr>
          <a:xfrm>
            <a:off x="6441325" y="3505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iamond 137"/>
          <p:cNvSpPr/>
          <p:nvPr/>
        </p:nvSpPr>
        <p:spPr>
          <a:xfrm>
            <a:off x="7507040" y="3505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133" idx="3"/>
            <a:endCxn id="83" idx="1"/>
          </p:cNvCxnSpPr>
          <p:nvPr/>
        </p:nvCxnSpPr>
        <p:spPr>
          <a:xfrm>
            <a:off x="3770560" y="4724400"/>
            <a:ext cx="572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Diamond 142"/>
          <p:cNvSpPr/>
          <p:nvPr/>
        </p:nvSpPr>
        <p:spPr>
          <a:xfrm>
            <a:off x="3200400" y="3505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133" idx="0"/>
            <a:endCxn id="143" idx="2"/>
          </p:cNvCxnSpPr>
          <p:nvPr/>
        </p:nvCxnSpPr>
        <p:spPr>
          <a:xfrm flipV="1">
            <a:off x="3503860" y="4114800"/>
            <a:ext cx="134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3" idx="0"/>
            <a:endCxn id="136" idx="2"/>
          </p:cNvCxnSpPr>
          <p:nvPr/>
        </p:nvCxnSpPr>
        <p:spPr>
          <a:xfrm flipV="1">
            <a:off x="4610100" y="4114800"/>
            <a:ext cx="922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84" idx="0"/>
            <a:endCxn id="135" idx="2"/>
          </p:cNvCxnSpPr>
          <p:nvPr/>
        </p:nvCxnSpPr>
        <p:spPr>
          <a:xfrm flipH="1" flipV="1">
            <a:off x="5670352" y="4114800"/>
            <a:ext cx="654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85" idx="0"/>
          </p:cNvCxnSpPr>
          <p:nvPr/>
        </p:nvCxnSpPr>
        <p:spPr>
          <a:xfrm flipV="1">
            <a:off x="6743700" y="4114800"/>
            <a:ext cx="134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86" idx="0"/>
            <a:endCxn id="138" idx="2"/>
          </p:cNvCxnSpPr>
          <p:nvPr/>
        </p:nvCxnSpPr>
        <p:spPr>
          <a:xfrm flipV="1">
            <a:off x="7810500" y="4114800"/>
            <a:ext cx="134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94" idx="3"/>
          </p:cNvCxnSpPr>
          <p:nvPr/>
        </p:nvCxnSpPr>
        <p:spPr>
          <a:xfrm flipV="1">
            <a:off x="3733801" y="3046086"/>
            <a:ext cx="696943" cy="6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4800601" y="3011041"/>
            <a:ext cx="633211" cy="64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800600" y="39624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5867400" y="39624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6934200" y="39624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8001000" y="39624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96" idx="5"/>
          </p:cNvCxnSpPr>
          <p:nvPr/>
        </p:nvCxnSpPr>
        <p:spPr>
          <a:xfrm>
            <a:off x="8016202" y="3046086"/>
            <a:ext cx="670599" cy="144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657600" y="3124200"/>
            <a:ext cx="8382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4724400" y="3124200"/>
            <a:ext cx="8382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5791200" y="3124200"/>
            <a:ext cx="8382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6858000" y="3124200"/>
            <a:ext cx="8382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5867401" y="3048001"/>
            <a:ext cx="633211" cy="64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V="1">
            <a:off x="6934201" y="3048001"/>
            <a:ext cx="633211" cy="64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3072732" y="3845772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4189512" y="3840986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5256312" y="3810001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6323112" y="3810001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7391400" y="3810001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5543480" y="35814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i="1" baseline="-25000" dirty="0" err="1"/>
              <a:t>j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81" idx="5"/>
          </p:cNvCxnSpPr>
          <p:nvPr/>
        </p:nvCxnSpPr>
        <p:spPr>
          <a:xfrm>
            <a:off x="5851050" y="3046086"/>
            <a:ext cx="625951" cy="144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5" idx="5"/>
          </p:cNvCxnSpPr>
          <p:nvPr/>
        </p:nvCxnSpPr>
        <p:spPr>
          <a:xfrm>
            <a:off x="6949402" y="3046086"/>
            <a:ext cx="594399" cy="144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4" idx="5"/>
          </p:cNvCxnSpPr>
          <p:nvPr/>
        </p:nvCxnSpPr>
        <p:spPr>
          <a:xfrm>
            <a:off x="4807914" y="3046086"/>
            <a:ext cx="602287" cy="1525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7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Profile HMM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1524000"/>
            <a:ext cx="8458200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Unlike PSSMs that model each position of the motif directly, decisions must be made when creating a profile HMM as to which positions to consider as </a:t>
            </a:r>
            <a:r>
              <a:rPr lang="en-US" i="1" dirty="0"/>
              <a:t>match</a:t>
            </a:r>
            <a:r>
              <a:rPr lang="en-US" dirty="0"/>
              <a:t> states and which as </a:t>
            </a:r>
            <a:r>
              <a:rPr lang="en-US" i="1" dirty="0"/>
              <a:t>insertion </a:t>
            </a:r>
            <a:r>
              <a:rPr lang="en-US" dirty="0"/>
              <a:t>states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2514600"/>
            <a:ext cx="8382000" cy="381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Consider the following example of a portion of the BAR domain in 7 protein sequences: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2971800"/>
            <a:ext cx="5029200" cy="1524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SH32_MOUSE/1-2		...TK-LDDDFKE...</a:t>
            </a:r>
          </a:p>
          <a:p>
            <a:r>
              <a:rPr lang="en-US" dirty="0">
                <a:latin typeface="Courier New"/>
                <a:cs typeface="Courier New"/>
              </a:rPr>
              <a:t>O75160/1-242		...TEVLSEDLLQ...</a:t>
            </a:r>
          </a:p>
          <a:p>
            <a:r>
              <a:rPr lang="en-US" dirty="0">
                <a:latin typeface="Courier New"/>
                <a:cs typeface="Courier New"/>
              </a:rPr>
              <a:t>Q9NQY0/1-225		...VE---RDFER...</a:t>
            </a:r>
          </a:p>
          <a:p>
            <a:r>
              <a:rPr lang="en-US" dirty="0">
                <a:latin typeface="Courier New"/>
                <a:cs typeface="Courier New"/>
              </a:rPr>
              <a:t>R167_YEAST/7-2		...TE--DPVYED...</a:t>
            </a:r>
          </a:p>
          <a:p>
            <a:r>
              <a:rPr lang="en-US" dirty="0">
                <a:latin typeface="Courier New"/>
                <a:cs typeface="Courier New"/>
              </a:rPr>
              <a:t>Q9NR46/7-280		...TE-LDAHFEN...</a:t>
            </a:r>
          </a:p>
          <a:p>
            <a:r>
              <a:rPr lang="en-US" dirty="0">
                <a:latin typeface="Courier New"/>
                <a:cs typeface="Courier New"/>
              </a:rPr>
              <a:t>Q9NYA9/10-275		...TE-LDAHLEN...</a:t>
            </a:r>
          </a:p>
          <a:p>
            <a:r>
              <a:rPr lang="en-US" dirty="0">
                <a:latin typeface="Courier New"/>
                <a:cs typeface="Courier New"/>
              </a:rPr>
              <a:t>043538/14-216		...TK--DEQFEE...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4572000"/>
            <a:ext cx="8305800" cy="16002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While some positions (e.g. column 1) are natural candidates for match states, others such as column 4 are less clear. </a:t>
            </a:r>
          </a:p>
          <a:p>
            <a:endParaRPr lang="en-US" dirty="0"/>
          </a:p>
          <a:p>
            <a:r>
              <a:rPr lang="en-US" i="1" dirty="0"/>
              <a:t>Heuristics </a:t>
            </a:r>
            <a:r>
              <a:rPr lang="en-US" dirty="0"/>
              <a:t>are general “rule of thumb” decisions based on experience or intuitive judgment. In this case, we can make use of a commonly used heuristic rule to dictate that columns that are more than half gap characters should be modeled by inserts.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Profile HMM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1524000"/>
            <a:ext cx="8458200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Now that we have decided which columns are match states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), we need to assign the probability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2209800"/>
            <a:ext cx="4876800" cy="18288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US" dirty="0">
                <a:latin typeface="Courier New"/>
                <a:cs typeface="Courier New"/>
              </a:rPr>
              <a:t>SH32_MOUSE/1-2		...TK-LDDDFKE...</a:t>
            </a:r>
          </a:p>
          <a:p>
            <a:r>
              <a:rPr lang="en-US" dirty="0">
                <a:latin typeface="Courier New"/>
                <a:cs typeface="Courier New"/>
              </a:rPr>
              <a:t>O75160/1-242		...TEVLSEDLLQ...</a:t>
            </a:r>
          </a:p>
          <a:p>
            <a:r>
              <a:rPr lang="en-US" dirty="0">
                <a:latin typeface="Courier New"/>
                <a:cs typeface="Courier New"/>
              </a:rPr>
              <a:t>Q9NQY0/1-225		...VE---RDFER...</a:t>
            </a:r>
          </a:p>
          <a:p>
            <a:r>
              <a:rPr lang="en-US" dirty="0">
                <a:latin typeface="Courier New"/>
                <a:cs typeface="Courier New"/>
              </a:rPr>
              <a:t>R167_YEAST/7-2		...TE--DPVYED...</a:t>
            </a:r>
          </a:p>
          <a:p>
            <a:r>
              <a:rPr lang="en-US" dirty="0">
                <a:latin typeface="Courier New"/>
                <a:cs typeface="Courier New"/>
              </a:rPr>
              <a:t>Q9NR46/7-280		...TE-LDAHFEN...</a:t>
            </a:r>
          </a:p>
          <a:p>
            <a:r>
              <a:rPr lang="en-US" dirty="0">
                <a:latin typeface="Courier New"/>
                <a:cs typeface="Courier New"/>
              </a:rPr>
              <a:t>Q9NYA9/10-275		...TE-LDAHLEN...</a:t>
            </a:r>
          </a:p>
          <a:p>
            <a:r>
              <a:rPr lang="en-US" dirty="0">
                <a:latin typeface="Courier New"/>
                <a:cs typeface="Courier New"/>
              </a:rPr>
              <a:t>043538/14-216		...TK--DEQFEE...</a:t>
            </a:r>
          </a:p>
          <a:p>
            <a:r>
              <a:rPr lang="en-US" dirty="0">
                <a:latin typeface="Courier New"/>
                <a:cs typeface="Courier New"/>
              </a:rPr>
              <a:t>			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** 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886200"/>
            <a:ext cx="8305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This can be done in the same way we would for a labeled training set. Formally, </a:t>
            </a:r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124200" y="4267200"/>
          <a:ext cx="1295400" cy="98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736600" imgH="558800" progId="Equation.3">
                  <p:embed/>
                </p:oleObj>
              </mc:Choice>
              <mc:Fallback>
                <p:oleObj name="Equation" r:id="rId3" imgW="736600" imgH="558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4267200"/>
                        <a:ext cx="1295400" cy="982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973762" y="4267201"/>
          <a:ext cx="18748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066800" imgH="558800" progId="Equation.3">
                  <p:embed/>
                </p:oleObj>
              </mc:Choice>
              <mc:Fallback>
                <p:oleObj name="Equation" r:id="rId5" imgW="1066800" imgH="5588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3762" y="4267201"/>
                        <a:ext cx="1874838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4495800"/>
            <a:ext cx="53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5334000"/>
            <a:ext cx="8305800" cy="76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where </a:t>
            </a:r>
            <a:r>
              <a:rPr lang="en-US" i="1" dirty="0"/>
              <a:t>k </a:t>
            </a:r>
            <a:r>
              <a:rPr lang="en-US" dirty="0"/>
              <a:t>and </a:t>
            </a:r>
            <a:r>
              <a:rPr lang="en-US" i="1" dirty="0"/>
              <a:t>l </a:t>
            </a:r>
            <a:r>
              <a:rPr lang="en-US" dirty="0"/>
              <a:t>represent state indices, </a:t>
            </a:r>
            <a:r>
              <a:rPr lang="en-US" i="1" dirty="0" err="1"/>
              <a:t>a</a:t>
            </a:r>
            <a:r>
              <a:rPr lang="en-US" i="1" baseline="-25000" dirty="0" err="1"/>
              <a:t>kl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dirty="0"/>
              <a:t> are transition and emission probabilities, respectively, and </a:t>
            </a:r>
            <a:r>
              <a:rPr lang="en-US" i="1" dirty="0" err="1"/>
              <a:t>A</a:t>
            </a:r>
            <a:r>
              <a:rPr lang="en-US" i="1" baseline="-25000" dirty="0" err="1"/>
              <a:t>kl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are the corresponding frequencies</a:t>
            </a:r>
          </a:p>
        </p:txBody>
      </p:sp>
    </p:spTree>
    <p:extLst>
      <p:ext uri="{BB962C8B-B14F-4D97-AF65-F5344CB8AC3E}">
        <p14:creationId xmlns:p14="http://schemas.microsoft.com/office/powerpoint/2010/main" val="28346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Profile HMM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9144000" cy="3334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257800"/>
            <a:ext cx="8305800" cy="76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Profile HMM built from our example BAR domain, as generated using the </a:t>
            </a:r>
            <a:r>
              <a:rPr lang="en-US" i="1" dirty="0"/>
              <a:t>SAM </a:t>
            </a:r>
            <a:r>
              <a:rPr lang="en-US" dirty="0"/>
              <a:t>package (Krogh et al, 1994).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6568" y="5943600"/>
            <a:ext cx="44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the pseudocounts that are now present!</a:t>
            </a:r>
          </a:p>
        </p:txBody>
      </p:sp>
    </p:spTree>
    <p:extLst>
      <p:ext uri="{BB962C8B-B14F-4D97-AF65-F5344CB8AC3E}">
        <p14:creationId xmlns:p14="http://schemas.microsoft.com/office/powerpoint/2010/main" val="12685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emission parameters in a profile HMM are typically converted to log odds score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i="1" dirty="0"/>
              <a:t>P</a:t>
            </a:r>
            <a:r>
              <a:rPr lang="en-US" i="1" baseline="-25000" dirty="0"/>
              <a:t>m </a:t>
            </a:r>
            <a:r>
              <a:rPr lang="en-US" dirty="0"/>
              <a:t>is the trained model (raw emission) and </a:t>
            </a:r>
            <a:r>
              <a:rPr lang="en-US" i="1" dirty="0"/>
              <a:t>P</a:t>
            </a:r>
            <a:r>
              <a:rPr lang="en-US" i="1" baseline="-25000" dirty="0">
                <a:latin typeface="Symbol" charset="2"/>
                <a:cs typeface="Symbol" charset="2"/>
              </a:rPr>
              <a:t>F </a:t>
            </a:r>
            <a:r>
              <a:rPr lang="en-US" dirty="0">
                <a:cs typeface="Symbol" charset="2"/>
              </a:rPr>
              <a:t>is the background </a:t>
            </a:r>
            <a:r>
              <a:rPr lang="en-US" i="1" dirty="0">
                <a:cs typeface="Symbol" charset="2"/>
              </a:rPr>
              <a:t>null</a:t>
            </a:r>
            <a:r>
              <a:rPr lang="en-US" dirty="0">
                <a:cs typeface="Symbol" charset="2"/>
              </a:rPr>
              <a:t> model, which is typically derived from the background distribution of observations (here, amino acids) over a known data set (here, all proteins).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Log-Odds Scoring of Profile HMMs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48200" y="2805344"/>
          <a:ext cx="2438400" cy="85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2805344"/>
                        <a:ext cx="2438400" cy="852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6627168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Barrett et al (1997), </a:t>
            </a:r>
            <a:r>
              <a:rPr lang="it-IT" sz="900" dirty="0" err="1"/>
              <a:t>Comput</a:t>
            </a:r>
            <a:r>
              <a:rPr lang="it-IT" sz="900" dirty="0"/>
              <a:t> </a:t>
            </a:r>
            <a:r>
              <a:rPr lang="it-IT" sz="900" dirty="0" err="1"/>
              <a:t>Appl</a:t>
            </a:r>
            <a:r>
              <a:rPr lang="it-IT" sz="900" dirty="0"/>
              <a:t> </a:t>
            </a:r>
            <a:r>
              <a:rPr lang="it-IT" sz="900" dirty="0" err="1"/>
              <a:t>Biosci</a:t>
            </a:r>
            <a:r>
              <a:rPr lang="it-IT" sz="900" dirty="0"/>
              <a:t>. 1997 Apr;13(2):191-9.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691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log odds score &gt; 0 indicates that an HMM fits the query sequence better than the null model</a:t>
            </a:r>
          </a:p>
          <a:p>
            <a:pPr lvl="1"/>
            <a:r>
              <a:rPr lang="en-US" dirty="0"/>
              <a:t>Is this significant, though?</a:t>
            </a:r>
          </a:p>
          <a:p>
            <a:r>
              <a:rPr lang="en-US" dirty="0"/>
              <a:t>For a level of </a:t>
            </a:r>
            <a:r>
              <a:rPr lang="en-US"/>
              <a:t>significance </a:t>
            </a:r>
            <a:r>
              <a:rPr lang="en-US" i="1">
                <a:latin typeface="Symbol" charset="2"/>
                <a:cs typeface="Symbol" charset="2"/>
              </a:rPr>
              <a:t>s</a:t>
            </a:r>
            <a:r>
              <a:rPr lang="en-US">
                <a:cs typeface="Symbol" charset="2"/>
              </a:rPr>
              <a:t>, </a:t>
            </a:r>
            <a:r>
              <a:rPr lang="en-US" dirty="0">
                <a:cs typeface="Symbol" charset="2"/>
              </a:rPr>
              <a:t>a score </a:t>
            </a:r>
            <a:r>
              <a:rPr lang="en-US" i="1" dirty="0">
                <a:cs typeface="Symbol" charset="2"/>
              </a:rPr>
              <a:t>d</a:t>
            </a:r>
            <a:r>
              <a:rPr lang="en-US" dirty="0">
                <a:cs typeface="Symbol" charset="2"/>
              </a:rPr>
              <a:t> is significant if</a:t>
            </a: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based on the the number of potential starting points for an HMM alignment within a database</a:t>
            </a:r>
            <a:endParaRPr lang="en-US" dirty="0">
              <a:cs typeface="Symbol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a Match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95800" y="3962401"/>
          <a:ext cx="3048000" cy="42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460500" imgH="203200" progId="Equation.3">
                  <p:embed/>
                </p:oleObj>
              </mc:Choice>
              <mc:Fallback>
                <p:oleObj name="Equation" r:id="rId3" imgW="14605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962401"/>
                        <a:ext cx="3048000" cy="424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58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524002"/>
            <a:ext cx="3581400" cy="4876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Profile HMM described thus far is applicable to full length (global) alignments.</a:t>
            </a:r>
          </a:p>
          <a:p>
            <a:r>
              <a:rPr lang="en-US" dirty="0"/>
              <a:t>However, we can modify our HMM to also allow for shorter (local) alignments within a sequence </a:t>
            </a:r>
          </a:p>
          <a:p>
            <a:r>
              <a:rPr lang="en-US" dirty="0"/>
              <a:t>This is done by incorporating additional insertion states with background probabilities </a:t>
            </a:r>
            <a:r>
              <a:rPr lang="en-US" i="1" dirty="0"/>
              <a:t>Q </a:t>
            </a:r>
            <a:r>
              <a:rPr lang="en-US" dirty="0"/>
              <a:t>at the beginning and end of profile with transition probabilities nearing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vs</a:t>
            </a:r>
            <a:r>
              <a:rPr lang="en-US" dirty="0"/>
              <a:t> Local Alignment</a:t>
            </a:r>
          </a:p>
        </p:txBody>
      </p:sp>
      <p:sp>
        <p:nvSpPr>
          <p:cNvPr id="5" name="Oval 4"/>
          <p:cNvSpPr/>
          <p:nvPr/>
        </p:nvSpPr>
        <p:spPr>
          <a:xfrm>
            <a:off x="7634436" y="16764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2072" y="3581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8872" y="3581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i="1" baseline="-25000" dirty="0" err="1">
                <a:solidFill>
                  <a:schemeClr val="tx1"/>
                </a:solidFill>
              </a:rPr>
              <a:t>j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15672" y="3581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7115472" y="3810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8182272" y="3810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26" idx="1"/>
          </p:cNvCxnSpPr>
          <p:nvPr/>
        </p:nvCxnSpPr>
        <p:spPr>
          <a:xfrm>
            <a:off x="9249072" y="3810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5072" y="1752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6591300" y="16764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32788" y="16764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5" idx="2"/>
          </p:cNvCxnSpPr>
          <p:nvPr/>
        </p:nvCxnSpPr>
        <p:spPr>
          <a:xfrm>
            <a:off x="7124700" y="1943100"/>
            <a:ext cx="509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53386" y="2209800"/>
            <a:ext cx="922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16" idx="2"/>
          </p:cNvCxnSpPr>
          <p:nvPr/>
        </p:nvCxnSpPr>
        <p:spPr>
          <a:xfrm>
            <a:off x="8167836" y="1943100"/>
            <a:ext cx="5649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7" idx="0"/>
          </p:cNvCxnSpPr>
          <p:nvPr/>
        </p:nvCxnSpPr>
        <p:spPr>
          <a:xfrm>
            <a:off x="7908354" y="2209800"/>
            <a:ext cx="67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983712" y="2209800"/>
            <a:ext cx="721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782472" y="3581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7604224" y="2590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6553200" y="2590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8679997" y="2590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40" idx="3"/>
            <a:endCxn id="64" idx="2"/>
          </p:cNvCxnSpPr>
          <p:nvPr/>
        </p:nvCxnSpPr>
        <p:spPr>
          <a:xfrm>
            <a:off x="6248400" y="48387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5439072" y="2590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4" idx="1"/>
            <a:endCxn id="69" idx="2"/>
          </p:cNvCxnSpPr>
          <p:nvPr/>
        </p:nvCxnSpPr>
        <p:spPr>
          <a:xfrm flipH="1" flipV="1">
            <a:off x="5739403" y="4038601"/>
            <a:ext cx="1349113" cy="6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  <a:endCxn id="28" idx="2"/>
          </p:cNvCxnSpPr>
          <p:nvPr/>
        </p:nvCxnSpPr>
        <p:spPr>
          <a:xfrm flipV="1">
            <a:off x="6848772" y="3200400"/>
            <a:ext cx="922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  <a:endCxn id="27" idx="2"/>
          </p:cNvCxnSpPr>
          <p:nvPr/>
        </p:nvCxnSpPr>
        <p:spPr>
          <a:xfrm flipH="1" flipV="1">
            <a:off x="7909024" y="3200400"/>
            <a:ext cx="654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</p:cNvCxnSpPr>
          <p:nvPr/>
        </p:nvCxnSpPr>
        <p:spPr>
          <a:xfrm flipV="1">
            <a:off x="8982372" y="3200400"/>
            <a:ext cx="134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3"/>
          </p:cNvCxnSpPr>
          <p:nvPr/>
        </p:nvCxnSpPr>
        <p:spPr>
          <a:xfrm flipV="1">
            <a:off x="5972473" y="2131686"/>
            <a:ext cx="696943" cy="6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039273" y="2096641"/>
            <a:ext cx="633211" cy="64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39272" y="30480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06072" y="30480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172872" y="3048000"/>
            <a:ext cx="609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867400" y="2209800"/>
            <a:ext cx="889998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963072" y="2209800"/>
            <a:ext cx="8382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029872" y="2209800"/>
            <a:ext cx="8382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106073" y="2133601"/>
            <a:ext cx="633211" cy="64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5311404" y="2931372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6428184" y="2926586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7494984" y="2895601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8561784" y="2895601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82152" y="2667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i="1" baseline="-25000" dirty="0" err="1"/>
              <a:t>j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" idx="5"/>
          </p:cNvCxnSpPr>
          <p:nvPr/>
        </p:nvCxnSpPr>
        <p:spPr>
          <a:xfrm>
            <a:off x="8089722" y="2131686"/>
            <a:ext cx="625951" cy="144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5"/>
            <a:endCxn id="26" idx="0"/>
          </p:cNvCxnSpPr>
          <p:nvPr/>
        </p:nvCxnSpPr>
        <p:spPr>
          <a:xfrm>
            <a:off x="9188074" y="2131686"/>
            <a:ext cx="861099" cy="144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5"/>
          </p:cNvCxnSpPr>
          <p:nvPr/>
        </p:nvCxnSpPr>
        <p:spPr>
          <a:xfrm>
            <a:off x="7046586" y="2131686"/>
            <a:ext cx="602287" cy="1525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010400" y="4572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05800" y="4572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72702" y="35814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69" idx="3"/>
            <a:endCxn id="6" idx="1"/>
          </p:cNvCxnSpPr>
          <p:nvPr/>
        </p:nvCxnSpPr>
        <p:spPr>
          <a:xfrm>
            <a:off x="6006102" y="3810000"/>
            <a:ext cx="5759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0"/>
            <a:endCxn id="6" idx="2"/>
          </p:cNvCxnSpPr>
          <p:nvPr/>
        </p:nvCxnSpPr>
        <p:spPr>
          <a:xfrm flipH="1" flipV="1">
            <a:off x="6848772" y="4038600"/>
            <a:ext cx="428328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4" idx="0"/>
            <a:endCxn id="7" idx="2"/>
          </p:cNvCxnSpPr>
          <p:nvPr/>
        </p:nvCxnSpPr>
        <p:spPr>
          <a:xfrm flipV="1">
            <a:off x="7277100" y="4038600"/>
            <a:ext cx="638472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7"/>
            <a:endCxn id="8" idx="2"/>
          </p:cNvCxnSpPr>
          <p:nvPr/>
        </p:nvCxnSpPr>
        <p:spPr>
          <a:xfrm flipV="1">
            <a:off x="7465686" y="4038601"/>
            <a:ext cx="1516687" cy="6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525000" y="46101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2" name="Diamond 101"/>
          <p:cNvSpPr/>
          <p:nvPr/>
        </p:nvSpPr>
        <p:spPr>
          <a:xfrm>
            <a:off x="6400800" y="5410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140" idx="2"/>
          </p:cNvCxnSpPr>
          <p:nvPr/>
        </p:nvCxnSpPr>
        <p:spPr>
          <a:xfrm>
            <a:off x="5981700" y="5067300"/>
            <a:ext cx="5715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4" idx="4"/>
          </p:cNvCxnSpPr>
          <p:nvPr/>
        </p:nvCxnSpPr>
        <p:spPr>
          <a:xfrm flipV="1">
            <a:off x="6858000" y="5105400"/>
            <a:ext cx="419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Diamond 110"/>
          <p:cNvSpPr/>
          <p:nvPr/>
        </p:nvSpPr>
        <p:spPr>
          <a:xfrm>
            <a:off x="8915400" y="5410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>
            <a:stCxn id="65" idx="4"/>
          </p:cNvCxnSpPr>
          <p:nvPr/>
        </p:nvCxnSpPr>
        <p:spPr>
          <a:xfrm>
            <a:off x="8572500" y="5105400"/>
            <a:ext cx="4953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1" idx="2"/>
          </p:cNvCxnSpPr>
          <p:nvPr/>
        </p:nvCxnSpPr>
        <p:spPr>
          <a:xfrm flipV="1">
            <a:off x="9372600" y="5067300"/>
            <a:ext cx="4191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5" idx="6"/>
            <a:endCxn id="101" idx="1"/>
          </p:cNvCxnSpPr>
          <p:nvPr/>
        </p:nvCxnSpPr>
        <p:spPr>
          <a:xfrm>
            <a:off x="8839200" y="48387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5" idx="2"/>
          </p:cNvCxnSpPr>
          <p:nvPr/>
        </p:nvCxnSpPr>
        <p:spPr>
          <a:xfrm>
            <a:off x="6019800" y="4038600"/>
            <a:ext cx="2286000" cy="8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65" idx="1"/>
          </p:cNvCxnSpPr>
          <p:nvPr/>
        </p:nvCxnSpPr>
        <p:spPr>
          <a:xfrm>
            <a:off x="7086601" y="4038601"/>
            <a:ext cx="1297315" cy="6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" idx="2"/>
            <a:endCxn id="65" idx="0"/>
          </p:cNvCxnSpPr>
          <p:nvPr/>
        </p:nvCxnSpPr>
        <p:spPr>
          <a:xfrm>
            <a:off x="7915572" y="4038600"/>
            <a:ext cx="656928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" idx="2"/>
            <a:endCxn id="65" idx="7"/>
          </p:cNvCxnSpPr>
          <p:nvPr/>
        </p:nvCxnSpPr>
        <p:spPr>
          <a:xfrm flipH="1">
            <a:off x="8761086" y="4038601"/>
            <a:ext cx="221287" cy="6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26" idx="2"/>
            <a:endCxn id="65" idx="7"/>
          </p:cNvCxnSpPr>
          <p:nvPr/>
        </p:nvCxnSpPr>
        <p:spPr>
          <a:xfrm flipH="1">
            <a:off x="8761086" y="4038601"/>
            <a:ext cx="1288087" cy="6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524820" y="55005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025749" y="5489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136" name="Freeform 135"/>
          <p:cNvSpPr/>
          <p:nvPr/>
        </p:nvSpPr>
        <p:spPr>
          <a:xfrm rot="15586897">
            <a:off x="6743172" y="5808010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 136"/>
          <p:cNvSpPr/>
          <p:nvPr/>
        </p:nvSpPr>
        <p:spPr>
          <a:xfrm rot="15586897">
            <a:off x="9276780" y="5800915"/>
            <a:ext cx="306288" cy="273815"/>
          </a:xfrm>
          <a:custGeom>
            <a:avLst/>
            <a:gdLst>
              <a:gd name="connsiteX0" fmla="*/ 127921 w 306288"/>
              <a:gd name="connsiteY0" fmla="*/ 0 h 273815"/>
              <a:gd name="connsiteX1" fmla="*/ 6631 w 306288"/>
              <a:gd name="connsiteY1" fmla="*/ 263975 h 273815"/>
              <a:gd name="connsiteX2" fmla="*/ 306288 w 306288"/>
              <a:gd name="connsiteY2" fmla="*/ 221169 h 2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88" h="273815">
                <a:moveTo>
                  <a:pt x="127921" y="0"/>
                </a:moveTo>
                <a:cubicBezTo>
                  <a:pt x="52412" y="113557"/>
                  <a:pt x="-23097" y="227114"/>
                  <a:pt x="6631" y="263975"/>
                </a:cubicBezTo>
                <a:cubicBezTo>
                  <a:pt x="36359" y="300836"/>
                  <a:pt x="272993" y="222358"/>
                  <a:pt x="306288" y="221169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86601" y="5867401"/>
            <a:ext cx="5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</a:t>
            </a:r>
            <a:r>
              <a:rPr lang="en-US" sz="1200" dirty="0"/>
              <a:t>(~1)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01201" y="5867401"/>
            <a:ext cx="5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</a:t>
            </a:r>
            <a:r>
              <a:rPr lang="en-US" sz="1200" dirty="0"/>
              <a:t>(~1)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715000" y="46101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14856" y="4690192"/>
            <a:ext cx="53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Begin</a:t>
            </a:r>
          </a:p>
        </p:txBody>
      </p:sp>
      <p:cxnSp>
        <p:nvCxnSpPr>
          <p:cNvPr id="144" name="Straight Arrow Connector 143"/>
          <p:cNvCxnSpPr>
            <a:endCxn id="6" idx="1"/>
          </p:cNvCxnSpPr>
          <p:nvPr/>
        </p:nvCxnSpPr>
        <p:spPr>
          <a:xfrm>
            <a:off x="5867400" y="3048000"/>
            <a:ext cx="714672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69" idx="0"/>
            <a:endCxn id="32" idx="2"/>
          </p:cNvCxnSpPr>
          <p:nvPr/>
        </p:nvCxnSpPr>
        <p:spPr>
          <a:xfrm flipV="1">
            <a:off x="5739402" y="3200400"/>
            <a:ext cx="447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9B0DE-0C8B-45A6-9482-DAB7B060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apply HMMs for describing PSSMs</a:t>
            </a:r>
          </a:p>
          <a:p>
            <a:r>
              <a:rPr lang="en-US" dirty="0"/>
              <a:t>To learn how to incorporate discrete ‘insertion’ and ‘deletion’ states in an HMM </a:t>
            </a:r>
            <a:r>
              <a:rPr lang="en-US"/>
              <a:t>to model gaps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F7E28-FCBB-4169-A894-968C3DE6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5291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 Profile HMM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5562601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can do this by using the Forward algorithm to compute the probability of a sequence given a particular HMM model!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1524001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Compare an HMM against a set of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15240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Compare an unknown sequence to a set of HMMs built from known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3505200"/>
            <a:ext cx="76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3810000"/>
            <a:ext cx="76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4114800"/>
            <a:ext cx="7620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3505200"/>
            <a:ext cx="762000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4114800"/>
            <a:ext cx="762000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4419600"/>
            <a:ext cx="7620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743201"/>
            <a:ext cx="2678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IAEKLNLSIKDLNKAFSRKILREDEYK</a:t>
            </a:r>
            <a:endParaRPr lang="en-US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3048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114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05400" y="3854095"/>
            <a:ext cx="76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2900" y="2438400"/>
            <a:ext cx="762000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343900" y="31242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58695" y="3535740"/>
            <a:ext cx="277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IAEKLNLSIKDLNKAFSRKILREDEYK</a:t>
            </a:r>
          </a:p>
          <a:p>
            <a:r>
              <a:rPr lang="en-US" sz="1200" dirty="0">
                <a:latin typeface="Courier New"/>
                <a:cs typeface="Courier New"/>
              </a:rPr>
              <a:t>KIFLVQVFRLANRQETCKDHLADPMDA</a:t>
            </a:r>
          </a:p>
          <a:p>
            <a:r>
              <a:rPr lang="en-US" sz="1200" b="1" dirty="0">
                <a:latin typeface="Courier New"/>
                <a:cs typeface="Courier New"/>
              </a:rPr>
              <a:t>LGQTNFLTEFVTPIAKQLLSSSNMSEL</a:t>
            </a:r>
          </a:p>
          <a:p>
            <a:r>
              <a:rPr lang="en-US" sz="1200" dirty="0">
                <a:latin typeface="Courier New"/>
                <a:cs typeface="Courier New"/>
              </a:rPr>
              <a:t>LKHEHTELVSALVPADTTGAGADDGIG</a:t>
            </a:r>
          </a:p>
          <a:p>
            <a:r>
              <a:rPr lang="en-US" sz="1200" dirty="0">
                <a:latin typeface="Courier New"/>
                <a:cs typeface="Courier New"/>
              </a:rPr>
              <a:t>RGAVGLSINLVSGSNQNAVFTDFDACW</a:t>
            </a:r>
          </a:p>
          <a:p>
            <a:r>
              <a:rPr lang="en-US" sz="1200" b="1" dirty="0">
                <a:latin typeface="Courier New"/>
                <a:cs typeface="Courier New"/>
              </a:rPr>
              <a:t>AQYIGLYWLEAFVGYHPVGPKRYMINM</a:t>
            </a:r>
          </a:p>
          <a:p>
            <a:r>
              <a:rPr lang="en-US" sz="1200" dirty="0">
                <a:latin typeface="Courier New"/>
                <a:cs typeface="Courier New"/>
              </a:rPr>
              <a:t>IEAKSVEKSKMNPISELGIVVDPRVGI</a:t>
            </a:r>
          </a:p>
          <a:p>
            <a:r>
              <a:rPr lang="en-US" sz="1200" dirty="0">
                <a:latin typeface="Courier New"/>
                <a:cs typeface="Courier New"/>
              </a:rPr>
              <a:t>QTYLGKELKLAAIFPHKSIEKRQRSRT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4681" y="3895208"/>
            <a:ext cx="44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(hit)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3688" y="4463696"/>
            <a:ext cx="44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(hit)</a:t>
            </a:r>
          </a:p>
        </p:txBody>
      </p:sp>
    </p:spTree>
    <p:extLst>
      <p:ext uri="{BB962C8B-B14F-4D97-AF65-F5344CB8AC3E}">
        <p14:creationId xmlns:p14="http://schemas.microsoft.com/office/powerpoint/2010/main" val="101586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HMMER (</a:t>
            </a:r>
            <a:r>
              <a:rPr lang="en-US" u="sng" dirty="0">
                <a:hlinkClick r:id="rId2"/>
              </a:rPr>
              <a:t>http://hmmer.janelia.org/</a:t>
            </a:r>
            <a:r>
              <a:rPr lang="en-US" dirty="0"/>
              <a:t> ) is one software package that will allow you to build and use profile HMMs.</a:t>
            </a:r>
          </a:p>
          <a:p>
            <a:r>
              <a:rPr lang="en-US" dirty="0"/>
              <a:t>HMMER is broken into sub-programs:</a:t>
            </a:r>
          </a:p>
          <a:p>
            <a:pPr lvl="1"/>
            <a:r>
              <a:rPr lang="en-US" dirty="0" err="1"/>
              <a:t>hmmbuild</a:t>
            </a:r>
            <a:r>
              <a:rPr lang="en-US" dirty="0"/>
              <a:t>: creates a profile HMM from a set of aligned sequences</a:t>
            </a:r>
          </a:p>
          <a:p>
            <a:pPr lvl="1"/>
            <a:r>
              <a:rPr lang="en-US" dirty="0" err="1"/>
              <a:t>hmmalign</a:t>
            </a:r>
            <a:r>
              <a:rPr lang="en-US" dirty="0"/>
              <a:t>: aligns a sequence to a profile HMM</a:t>
            </a:r>
          </a:p>
          <a:p>
            <a:pPr lvl="1"/>
            <a:r>
              <a:rPr lang="en-US" dirty="0" err="1"/>
              <a:t>hmmsearch</a:t>
            </a:r>
            <a:r>
              <a:rPr lang="en-US" dirty="0"/>
              <a:t>: aligns a profile HMM against a sequence database</a:t>
            </a:r>
          </a:p>
          <a:p>
            <a:pPr lvl="1"/>
            <a:r>
              <a:rPr lang="en-US" dirty="0" err="1"/>
              <a:t>hmmscan</a:t>
            </a:r>
            <a:r>
              <a:rPr lang="en-US" dirty="0"/>
              <a:t>: aligns sequences against a database of profile HMMs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HMM Software</a:t>
            </a:r>
          </a:p>
        </p:txBody>
      </p:sp>
    </p:spTree>
    <p:extLst>
      <p:ext uri="{BB962C8B-B14F-4D97-AF65-F5344CB8AC3E}">
        <p14:creationId xmlns:p14="http://schemas.microsoft.com/office/powerpoint/2010/main" val="423616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Alignment and Modeling (SAM) system (</a:t>
            </a:r>
            <a:r>
              <a:rPr lang="en-US" sz="2800" dirty="0">
                <a:hlinkClick r:id="rId2"/>
              </a:rPr>
              <a:t>http://compbio.soe.ucsc.edu/sam.html</a:t>
            </a:r>
            <a:r>
              <a:rPr lang="en-US" dirty="0"/>
              <a:t>) is also a powerful tool for building and implementing profile HMMs</a:t>
            </a:r>
          </a:p>
          <a:p>
            <a:r>
              <a:rPr lang="en-US" dirty="0"/>
              <a:t>Has a number of additional utilities, including graphical outputs such as sequence logos and state diagrams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HMM Software</a:t>
            </a:r>
          </a:p>
        </p:txBody>
      </p:sp>
    </p:spTree>
    <p:extLst>
      <p:ext uri="{BB962C8B-B14F-4D97-AF65-F5344CB8AC3E}">
        <p14:creationId xmlns:p14="http://schemas.microsoft.com/office/powerpoint/2010/main" val="371318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Pfam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http://pfam.sanger.ac.uk/</a:t>
            </a:r>
            <a:r>
              <a:rPr lang="en-US" dirty="0"/>
              <a:t>) is a large collection of protein families, each represented by multiple sequence alignments and profile HMMs.</a:t>
            </a:r>
          </a:p>
          <a:p>
            <a:r>
              <a:rPr lang="en-US" dirty="0"/>
              <a:t>It is divided into two parts:</a:t>
            </a:r>
          </a:p>
          <a:p>
            <a:pPr lvl="1"/>
            <a:r>
              <a:rPr lang="en-US" dirty="0" err="1"/>
              <a:t>Pfam</a:t>
            </a:r>
            <a:r>
              <a:rPr lang="en-US" dirty="0"/>
              <a:t>-A: a high quality, manually curated set of family profiles</a:t>
            </a:r>
          </a:p>
          <a:p>
            <a:pPr lvl="1"/>
            <a:r>
              <a:rPr lang="en-US" dirty="0" err="1"/>
              <a:t>Pfam</a:t>
            </a:r>
            <a:r>
              <a:rPr lang="en-US" dirty="0"/>
              <a:t>-B: a lower quality set of families identified through automated means (ADDA)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Domain Databases</a:t>
            </a:r>
          </a:p>
        </p:txBody>
      </p:sp>
    </p:spTree>
    <p:extLst>
      <p:ext uri="{BB962C8B-B14F-4D97-AF65-F5344CB8AC3E}">
        <p14:creationId xmlns:p14="http://schemas.microsoft.com/office/powerpoint/2010/main" val="190012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we have discussed previously, Markov chains and HMMs are a powerful way to model and segment different aspects of biology</a:t>
            </a:r>
          </a:p>
          <a:p>
            <a:r>
              <a:rPr lang="en-US" dirty="0"/>
              <a:t>However, we have been focusing almost solely on the segmentation applications of HMMs</a:t>
            </a:r>
          </a:p>
          <a:p>
            <a:r>
              <a:rPr lang="en-US" dirty="0"/>
              <a:t>We started the term looking at PSSMs, however</a:t>
            </a:r>
          </a:p>
          <a:p>
            <a:pPr lvl="1"/>
            <a:r>
              <a:rPr lang="en-US" dirty="0"/>
              <a:t>A PSSM can actually be considered as a simple HMM with a linear series of </a:t>
            </a:r>
            <a:r>
              <a:rPr lang="en-US" i="1" dirty="0"/>
              <a:t>match</a:t>
            </a:r>
            <a:r>
              <a:rPr lang="en-US" dirty="0"/>
              <a:t> states all with transitions of probability 1!</a:t>
            </a:r>
          </a:p>
          <a:p>
            <a:r>
              <a:rPr lang="en-US" dirty="0"/>
              <a:t>How can we use HMMs to better model internal features of sequences, such as protein domains?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PSSMs and HMMs</a:t>
            </a:r>
          </a:p>
        </p:txBody>
      </p:sp>
    </p:spTree>
    <p:extLst>
      <p:ext uri="{BB962C8B-B14F-4D97-AF65-F5344CB8AC3E}">
        <p14:creationId xmlns:p14="http://schemas.microsoft.com/office/powerpoint/2010/main" val="340270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Previous Lecture: PSSMs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074546"/>
            <a:ext cx="3200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 AGAAAACGACA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AGGAAA</a:t>
            </a:r>
            <a:r>
              <a:rPr lang="en-US" sz="1200" dirty="0">
                <a:latin typeface="Courier New"/>
                <a:cs typeface="Courier New"/>
              </a:rPr>
              <a:t>GGTAT</a:t>
            </a:r>
            <a:r>
              <a:rPr lang="en-US" sz="1200" u="sng" dirty="0">
                <a:latin typeface="Courier New"/>
                <a:cs typeface="Courier New"/>
              </a:rPr>
              <a:t>TTG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ATCTGA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AGGGGG</a:t>
            </a:r>
            <a:r>
              <a:rPr lang="en-US" sz="1200" dirty="0">
                <a:latin typeface="Courier New"/>
                <a:cs typeface="Courier New"/>
              </a:rPr>
              <a:t>ATTTTGGAGA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GTGAAAAAT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GAAACTC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CAATTAGAG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ATTCGAT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AAAGCGA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AGGACT</a:t>
            </a:r>
            <a:r>
              <a:rPr lang="en-US" sz="1200" dirty="0">
                <a:latin typeface="Courier New"/>
                <a:cs typeface="Courier New"/>
              </a:rPr>
              <a:t>CGGCGAGTA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ACATACCCTGCA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AGGATG</a:t>
            </a:r>
            <a:r>
              <a:rPr lang="en-US" sz="1200" dirty="0">
                <a:latin typeface="Courier New"/>
                <a:cs typeface="Courier New"/>
              </a:rPr>
              <a:t>ATTA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AAAAGGAA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GGGAGG</a:t>
            </a:r>
            <a:r>
              <a:rPr lang="en-US" sz="1200" dirty="0">
                <a:latin typeface="Courier New"/>
                <a:cs typeface="Courier New"/>
              </a:rPr>
              <a:t>TCTATCTC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TTAAATATGG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TGGTGG</a:t>
            </a:r>
            <a:r>
              <a:rPr lang="en-US" sz="1200" dirty="0">
                <a:latin typeface="Courier New"/>
                <a:cs typeface="Courier New"/>
              </a:rPr>
              <a:t>AAACAG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TTTCGAA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AGGATT</a:t>
            </a:r>
            <a:r>
              <a:rPr lang="en-US" sz="1200" dirty="0">
                <a:latin typeface="Courier New"/>
                <a:cs typeface="Courier New"/>
              </a:rPr>
              <a:t>GTTTATAAA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TAAATAGA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CGCACAAA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ACCGTTA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GATACATAA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TAACTGAATTTAA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TTC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 CGTTTAAAATGCATA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ATAAGG</a:t>
            </a:r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TGGAAAACA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GGGAGA</a:t>
            </a:r>
            <a:r>
              <a:rPr lang="en-US" sz="1200" dirty="0">
                <a:latin typeface="Courier New"/>
                <a:cs typeface="Courier New"/>
              </a:rPr>
              <a:t>GATCATA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TGCAAACTA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ACGGGG</a:t>
            </a:r>
            <a:r>
              <a:rPr lang="en-US" sz="1200" dirty="0">
                <a:latin typeface="Courier New"/>
                <a:cs typeface="Courier New"/>
              </a:rPr>
              <a:t>GGATAAT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AAAAGAAAA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TGGGAGT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Right Arrow 5"/>
          <p:cNvSpPr/>
          <p:nvPr/>
        </p:nvSpPr>
        <p:spPr>
          <a:xfrm rot="18900000">
            <a:off x="5562600" y="22098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219200"/>
          <a:ext cx="3858260" cy="1645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Consensus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96200" y="990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Alignment Matrix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7962900" y="267462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454152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Weight Matrix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91201" y="4770120"/>
          <a:ext cx="4594241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2.36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1.22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2.43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2.50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2.28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5400000">
            <a:off x="7962900" y="404622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715000" y="3429000"/>
          <a:ext cx="1492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244600" imgH="444500" progId="Equation.3">
                  <p:embed/>
                </p:oleObj>
              </mc:Choice>
              <mc:Fallback>
                <p:oleObj name="Equation" r:id="rId3" imgW="1244600" imgH="4445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0" y="3429000"/>
                        <a:ext cx="14922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15200" y="3169921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</a:t>
            </a:r>
            <a:r>
              <a:rPr lang="en-US" sz="1200" baseline="-25000" dirty="0"/>
              <a:t>i.j </a:t>
            </a:r>
            <a:r>
              <a:rPr lang="en-US" sz="1200" dirty="0"/>
              <a:t>is the number of times nucleotide </a:t>
            </a:r>
            <a:r>
              <a:rPr lang="en-US" sz="1200" i="1" dirty="0"/>
              <a:t>i</a:t>
            </a:r>
            <a:r>
              <a:rPr lang="en-US" sz="1200" dirty="0"/>
              <a:t> is observed at position </a:t>
            </a:r>
            <a:r>
              <a:rPr lang="en-US" sz="1200" i="1" dirty="0"/>
              <a:t>j</a:t>
            </a:r>
          </a:p>
          <a:p>
            <a:r>
              <a:rPr lang="en-US" sz="1200" i="1" dirty="0"/>
              <a:t>N </a:t>
            </a:r>
            <a:r>
              <a:rPr lang="en-US" sz="1200" dirty="0"/>
              <a:t>is the total number of sequences</a:t>
            </a:r>
          </a:p>
          <a:p>
            <a:r>
              <a:rPr lang="en-US" sz="1200" i="1" dirty="0"/>
              <a:t>p</a:t>
            </a:r>
            <a:r>
              <a:rPr lang="en-US" sz="1200" i="1" baseline="-25000" dirty="0"/>
              <a:t>i</a:t>
            </a:r>
            <a:r>
              <a:rPr lang="en-US" sz="1200" i="1" dirty="0"/>
              <a:t> </a:t>
            </a:r>
            <a:r>
              <a:rPr lang="en-US" sz="1200" dirty="0"/>
              <a:t>is the expected (</a:t>
            </a:r>
            <a:r>
              <a:rPr lang="en-US" sz="1200" i="1" dirty="0"/>
              <a:t>a. priori) </a:t>
            </a:r>
            <a:r>
              <a:rPr lang="en-US" sz="1200" dirty="0"/>
              <a:t>probability of observing nucleotide </a:t>
            </a:r>
            <a:r>
              <a:rPr lang="en-US" sz="1200" i="1" dirty="0"/>
              <a:t>i</a:t>
            </a:r>
            <a:r>
              <a:rPr lang="en-US" sz="1200" dirty="0"/>
              <a:t> overall (0.25 here)</a:t>
            </a:r>
            <a:endParaRPr lang="en-US" sz="1200" i="1" dirty="0"/>
          </a:p>
        </p:txBody>
      </p:sp>
      <p:sp>
        <p:nvSpPr>
          <p:cNvPr id="15" name="Rectangle 14"/>
          <p:cNvSpPr/>
          <p:nvPr/>
        </p:nvSpPr>
        <p:spPr>
          <a:xfrm>
            <a:off x="7467600" y="6172200"/>
            <a:ext cx="32004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Hertz GZ and Stormo GD (1999) Bioinformatics, 15, pp. 563-577</a:t>
            </a:r>
          </a:p>
        </p:txBody>
      </p:sp>
    </p:spTree>
    <p:extLst>
      <p:ext uri="{BB962C8B-B14F-4D97-AF65-F5344CB8AC3E}">
        <p14:creationId xmlns:p14="http://schemas.microsoft.com/office/powerpoint/2010/main" val="212034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Problems: Insertions and Deletions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1219200"/>
            <a:ext cx="3200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 AGAAAACGACA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AGGAAA</a:t>
            </a:r>
            <a:r>
              <a:rPr lang="en-US" sz="1200" dirty="0">
                <a:latin typeface="Courier New"/>
                <a:cs typeface="Courier New"/>
              </a:rPr>
              <a:t>GGTAT</a:t>
            </a:r>
            <a:r>
              <a:rPr lang="en-US" sz="1200" u="sng" dirty="0">
                <a:latin typeface="Courier New"/>
                <a:cs typeface="Courier New"/>
              </a:rPr>
              <a:t>TTG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ATCTGA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AGGGGG</a:t>
            </a:r>
            <a:r>
              <a:rPr lang="en-US" sz="1200" dirty="0">
                <a:latin typeface="Courier New"/>
                <a:cs typeface="Courier New"/>
              </a:rPr>
              <a:t>ATTTTGGAGA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GTGAAAAAT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GAAACTC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CAATTAGAG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ATTCGAT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AAAGCGA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AGGACT</a:t>
            </a:r>
            <a:r>
              <a:rPr lang="en-US" sz="1200" dirty="0">
                <a:latin typeface="Courier New"/>
                <a:cs typeface="Courier New"/>
              </a:rPr>
              <a:t>CGGCGAGTA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ACATACCCTGCA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AGGATG</a:t>
            </a:r>
            <a:r>
              <a:rPr lang="en-US" sz="1200" dirty="0">
                <a:latin typeface="Courier New"/>
                <a:cs typeface="Courier New"/>
              </a:rPr>
              <a:t>ATTA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AAAAGGAA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GGGAGG</a:t>
            </a:r>
            <a:r>
              <a:rPr lang="en-US" sz="1200" dirty="0">
                <a:latin typeface="Courier New"/>
                <a:cs typeface="Courier New"/>
              </a:rPr>
              <a:t>TCTATCTC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TTAAATATGG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TGGTGG</a:t>
            </a:r>
            <a:r>
              <a:rPr lang="en-US" sz="1200" dirty="0">
                <a:latin typeface="Courier New"/>
                <a:cs typeface="Courier New"/>
              </a:rPr>
              <a:t>AAACAG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TTTCGAA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AGGATT</a:t>
            </a:r>
            <a:r>
              <a:rPr lang="en-US" sz="1200" dirty="0">
                <a:latin typeface="Courier New"/>
                <a:cs typeface="Courier New"/>
              </a:rPr>
              <a:t>GTTTATAAA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TAAATAGA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CGCACAAA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ACCGTTA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GATACATAA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TAACTGAATTTAA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TTC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 CGTTTAAAATGCATA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ATAAGG</a:t>
            </a:r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TGGAAAACA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GGGAGA</a:t>
            </a:r>
            <a:r>
              <a:rPr lang="en-US" sz="1200" dirty="0">
                <a:latin typeface="Courier New"/>
                <a:cs typeface="Courier New"/>
              </a:rPr>
              <a:t>GATCATA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TGCAAACTA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ACGGGG</a:t>
            </a:r>
            <a:r>
              <a:rPr lang="en-US" sz="1200" dirty="0">
                <a:latin typeface="Courier New"/>
                <a:cs typeface="Courier New"/>
              </a:rPr>
              <a:t>GGATAAT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AAAAGAAAA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TGGGAGT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0" y="1237066"/>
            <a:ext cx="35814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 AGAAAACGACA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AG-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AAA</a:t>
            </a:r>
            <a:r>
              <a:rPr lang="en-US" sz="1200" dirty="0">
                <a:latin typeface="Courier New"/>
                <a:cs typeface="Courier New"/>
              </a:rPr>
              <a:t>GGTAT</a:t>
            </a:r>
            <a:r>
              <a:rPr lang="en-US" sz="1200" u="sng" dirty="0">
                <a:latin typeface="Courier New"/>
                <a:cs typeface="Courier New"/>
              </a:rPr>
              <a:t>TTG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ATCTGA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dirty="0">
                <a:latin typeface="Courier New"/>
                <a:cs typeface="Courier New"/>
              </a:rPr>
              <a:t>ATTTTGGAGA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GTGAAAAAT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</a:t>
            </a:r>
            <a:r>
              <a:rPr lang="en-US" sz="1200" b="1" dirty="0">
                <a:latin typeface="Courier New"/>
                <a:cs typeface="Courier New"/>
              </a:rPr>
              <a:t>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GAAACTC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CAATTAGAG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AGA</a:t>
            </a:r>
            <a:r>
              <a:rPr lang="en-US" sz="1200" dirty="0">
                <a:latin typeface="Courier New"/>
                <a:cs typeface="Courier New"/>
              </a:rPr>
              <a:t>ATTCGAT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AAAGCGA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ACT</a:t>
            </a:r>
            <a:r>
              <a:rPr lang="en-US" sz="1200" dirty="0">
                <a:latin typeface="Courier New"/>
                <a:cs typeface="Courier New"/>
              </a:rPr>
              <a:t>CGGCGAGTA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ACATACCCTGCA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G--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ATTA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AAAAGGAA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b="1" dirty="0">
                <a:latin typeface="Courier New"/>
                <a:cs typeface="Courier New"/>
              </a:rPr>
              <a:t>CCG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TCTATCTC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TTAAATATGG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TGT</a:t>
            </a:r>
            <a:r>
              <a:rPr lang="en-US" sz="1200" b="1" dirty="0">
                <a:latin typeface="Courier New"/>
                <a:cs typeface="Courier New"/>
              </a:rPr>
              <a:t>----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</a:t>
            </a:r>
            <a:r>
              <a:rPr lang="en-US" sz="1200" dirty="0">
                <a:latin typeface="Courier New"/>
                <a:cs typeface="Courier New"/>
              </a:rPr>
              <a:t>AAACAG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TTTCGAA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CTT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ATT</a:t>
            </a:r>
            <a:r>
              <a:rPr lang="en-US" sz="1200" dirty="0">
                <a:latin typeface="Courier New"/>
                <a:cs typeface="Courier New"/>
              </a:rPr>
              <a:t>GTTTATAAA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TAAATAGA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CGCACAAA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ACCGTTA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</a:t>
            </a:r>
            <a:r>
              <a:rPr lang="en-US" sz="1200" b="1" dirty="0">
                <a:latin typeface="Courier New"/>
                <a:cs typeface="Courier New"/>
              </a:rPr>
              <a:t>AC-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GATACATAA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TAACTGAATTTAA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TTC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 CGTTTAAAATGCATA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ATA</a:t>
            </a:r>
            <a:r>
              <a:rPr lang="en-US" sz="1200" b="1" dirty="0">
                <a:latin typeface="Courier New"/>
                <a:cs typeface="Courier New"/>
              </a:rPr>
              <a:t>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TGGAAAACA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b="1" dirty="0">
                <a:latin typeface="Courier New"/>
                <a:cs typeface="Courier New"/>
              </a:rPr>
              <a:t>----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GA</a:t>
            </a:r>
            <a:r>
              <a:rPr lang="en-US" sz="1200" dirty="0">
                <a:latin typeface="Courier New"/>
                <a:cs typeface="Courier New"/>
              </a:rPr>
              <a:t>GATCATA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TGCAAACTA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ACG</a:t>
            </a:r>
            <a:r>
              <a:rPr lang="en-US" sz="1200" b="1" dirty="0">
                <a:latin typeface="Courier New"/>
                <a:cs typeface="Courier New"/>
              </a:rPr>
              <a:t>CCC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dirty="0">
                <a:latin typeface="Courier New"/>
                <a:cs typeface="Courier New"/>
              </a:rPr>
              <a:t>GGATAAT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AAAAGAAAA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A--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AGA</a:t>
            </a:r>
            <a:r>
              <a:rPr lang="en-US" sz="1200" dirty="0">
                <a:latin typeface="Courier New"/>
                <a:cs typeface="Courier New"/>
              </a:rPr>
              <a:t>TGGGAGT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828801" y="4572000"/>
          <a:ext cx="4594241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2.36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1.22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2.43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2.50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0.59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2.28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2.10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 rot="5400000">
            <a:off x="4114800" y="40767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400000">
            <a:off x="8420100" y="40767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61300" y="4876801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02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600200"/>
            <a:ext cx="1524000" cy="3200400"/>
          </a:xfr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DRAIN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DRAPE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DRAPE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Dependencies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10201" y="1981200"/>
          <a:ext cx="3858911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I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724400" y="28194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7124700" y="43053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953000"/>
            <a:ext cx="3886200" cy="99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Also allows DRAIE and DRAPN even though they are nonsensical and are not observed</a:t>
            </a:r>
          </a:p>
        </p:txBody>
      </p:sp>
    </p:spTree>
    <p:extLst>
      <p:ext uri="{BB962C8B-B14F-4D97-AF65-F5344CB8AC3E}">
        <p14:creationId xmlns:p14="http://schemas.microsoft.com/office/powerpoint/2010/main" val="70957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752600" y="1752600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	PSSMs have a limited ability to define boundaries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Boundaries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10" y="2286000"/>
            <a:ext cx="6770191" cy="3725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6392" y="4724400"/>
            <a:ext cx="11430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41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55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27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113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399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685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33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347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19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205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491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777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82593" y="4876800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RBS Site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6192" y="4724400"/>
            <a:ext cx="1524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last few lectures, we discussed Markov processes and how you can encode sequence data into Markov models</a:t>
            </a:r>
          </a:p>
          <a:p>
            <a:r>
              <a:rPr lang="en-US" dirty="0"/>
              <a:t>A</a:t>
            </a:r>
            <a:r>
              <a:rPr lang="en-US" i="1" dirty="0"/>
              <a:t> Markov chain</a:t>
            </a:r>
            <a:r>
              <a:rPr lang="en-US" dirty="0"/>
              <a:t> is a series of states that </a:t>
            </a:r>
            <a:r>
              <a:rPr lang="en-US" i="1" dirty="0"/>
              <a:t>transition</a:t>
            </a:r>
            <a:r>
              <a:rPr lang="en-US" dirty="0"/>
              <a:t> between each other and follow the </a:t>
            </a:r>
            <a:r>
              <a:rPr lang="en-US" i="1" dirty="0"/>
              <a:t>Markov property</a:t>
            </a:r>
            <a:r>
              <a:rPr lang="en-US" dirty="0"/>
              <a:t> such that the next state does not depend on the previous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1054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7400" y="51054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6400" y="51054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1054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05200" y="5562600"/>
            <a:ext cx="109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664200" y="5562600"/>
            <a:ext cx="109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7823200" y="5562600"/>
            <a:ext cx="1092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2252" y="520305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7313" y="520305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2374" y="5203056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09252" y="520305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9568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Markov Chains</a:t>
            </a:r>
            <a:br>
              <a:rPr lang="en-US" dirty="0"/>
            </a:br>
            <a:r>
              <a:rPr lang="en-US" dirty="0"/>
              <a:t>Insertions and Deletions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9749" y="48704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4149" y="48704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8549" y="48704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2949" y="48704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7349" y="48704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71749" y="48704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85749" y="40322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1524001"/>
            <a:ext cx="35814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 AGAAAACGACA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AG-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AAA</a:t>
            </a:r>
            <a:r>
              <a:rPr lang="en-US" sz="1200" dirty="0">
                <a:latin typeface="Courier New"/>
                <a:cs typeface="Courier New"/>
              </a:rPr>
              <a:t>GGTAT</a:t>
            </a:r>
            <a:r>
              <a:rPr lang="en-US" sz="1200" u="sng" dirty="0">
                <a:latin typeface="Courier New"/>
                <a:cs typeface="Courier New"/>
              </a:rPr>
              <a:t>TTG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ATCTGA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dirty="0">
                <a:latin typeface="Courier New"/>
                <a:cs typeface="Courier New"/>
              </a:rPr>
              <a:t>ATTTTGGAGA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GTGAAAAAT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</a:t>
            </a:r>
            <a:r>
              <a:rPr lang="en-US" sz="1200" b="1" dirty="0">
                <a:latin typeface="Courier New"/>
                <a:cs typeface="Courier New"/>
              </a:rPr>
              <a:t>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GAAACTC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CAATTAGAG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AGA</a:t>
            </a:r>
            <a:r>
              <a:rPr lang="en-US" sz="1200" dirty="0">
                <a:latin typeface="Courier New"/>
                <a:cs typeface="Courier New"/>
              </a:rPr>
              <a:t>ATTCGAT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AAAGCGA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ACT</a:t>
            </a:r>
            <a:r>
              <a:rPr lang="en-US" sz="1200" dirty="0">
                <a:latin typeface="Courier New"/>
                <a:cs typeface="Courier New"/>
              </a:rPr>
              <a:t>CGGCGAGTA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ACATACCCTGCA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G--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ATTA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AAAAGGAA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b="1" dirty="0">
                <a:latin typeface="Courier New"/>
                <a:cs typeface="Courier New"/>
              </a:rPr>
              <a:t>CCG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TCTATCTC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TTAAATATGG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TGT</a:t>
            </a:r>
            <a:r>
              <a:rPr lang="en-US" sz="1200" b="1" dirty="0">
                <a:latin typeface="Courier New"/>
                <a:cs typeface="Courier New"/>
              </a:rPr>
              <a:t>----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</a:t>
            </a:r>
            <a:r>
              <a:rPr lang="en-US" sz="1200" dirty="0">
                <a:latin typeface="Courier New"/>
                <a:cs typeface="Courier New"/>
              </a:rPr>
              <a:t>AAACAG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TTTCGAA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CTT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ATT</a:t>
            </a:r>
            <a:r>
              <a:rPr lang="en-US" sz="1200" dirty="0">
                <a:latin typeface="Courier New"/>
                <a:cs typeface="Courier New"/>
              </a:rPr>
              <a:t>GTTTATAAA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TAAATAGA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CGCACAAA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ACCGTTA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</a:t>
            </a:r>
            <a:r>
              <a:rPr lang="en-US" sz="1200" b="1" dirty="0">
                <a:latin typeface="Courier New"/>
                <a:cs typeface="Courier New"/>
              </a:rPr>
              <a:t>AC-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GATACATAA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TAACTGAATTTAA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TTT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TTC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 CGTTTAAAATGCATA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ATA</a:t>
            </a:r>
            <a:r>
              <a:rPr lang="en-US" sz="1200" b="1" dirty="0">
                <a:latin typeface="Courier New"/>
                <a:cs typeface="Courier New"/>
              </a:rPr>
              <a:t>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TGGAAAACA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b="1" dirty="0">
                <a:latin typeface="Courier New"/>
                <a:cs typeface="Courier New"/>
              </a:rPr>
              <a:t>----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GA</a:t>
            </a:r>
            <a:r>
              <a:rPr lang="en-US" sz="1200" dirty="0">
                <a:latin typeface="Courier New"/>
                <a:cs typeface="Courier New"/>
              </a:rPr>
              <a:t>GATCATA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TGCAAACTA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ACG</a:t>
            </a:r>
            <a:r>
              <a:rPr lang="en-US" sz="1200" b="1" dirty="0">
                <a:latin typeface="Courier New"/>
                <a:cs typeface="Courier New"/>
              </a:rPr>
              <a:t>CCC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</a:t>
            </a:r>
            <a:r>
              <a:rPr lang="en-US" sz="1200" dirty="0">
                <a:latin typeface="Courier New"/>
                <a:cs typeface="Courier New"/>
              </a:rPr>
              <a:t>GGATAAT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AAAAGAAAA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</a:t>
            </a:r>
            <a:r>
              <a:rPr lang="en-US" sz="1200" b="1" dirty="0">
                <a:latin typeface="Courier New"/>
                <a:cs typeface="Courier New"/>
              </a:rPr>
              <a:t>A--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AGA</a:t>
            </a:r>
            <a:r>
              <a:rPr lang="en-US" sz="1200" dirty="0">
                <a:latin typeface="Courier New"/>
                <a:cs typeface="Courier New"/>
              </a:rPr>
              <a:t>TGGGAGT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5833149" y="50990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6747549" y="50990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7661949" y="50990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>
            <a:off x="8576349" y="50990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4" idx="1"/>
          </p:cNvCxnSpPr>
          <p:nvPr/>
        </p:nvCxnSpPr>
        <p:spPr>
          <a:xfrm>
            <a:off x="9490749" y="509905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0"/>
            <a:endCxn id="15" idx="2"/>
          </p:cNvCxnSpPr>
          <p:nvPr/>
        </p:nvCxnSpPr>
        <p:spPr>
          <a:xfrm flipV="1">
            <a:off x="7395249" y="448945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12" idx="0"/>
          </p:cNvCxnSpPr>
          <p:nvPr/>
        </p:nvCxnSpPr>
        <p:spPr>
          <a:xfrm>
            <a:off x="7852449" y="448945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5" idx="1"/>
            <a:endCxn id="15" idx="0"/>
          </p:cNvCxnSpPr>
          <p:nvPr/>
        </p:nvCxnSpPr>
        <p:spPr>
          <a:xfrm rot="10800000" flipH="1">
            <a:off x="7585749" y="4032250"/>
            <a:ext cx="266700" cy="228600"/>
          </a:xfrm>
          <a:prstGeom prst="curvedConnector4">
            <a:avLst>
              <a:gd name="adj1" fmla="val -85714"/>
              <a:gd name="adj2" fmla="val 2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2"/>
            <a:endCxn id="13" idx="2"/>
          </p:cNvCxnSpPr>
          <p:nvPr/>
        </p:nvCxnSpPr>
        <p:spPr>
          <a:xfrm rot="16200000" flipH="1">
            <a:off x="8309649" y="4413250"/>
            <a:ext cx="12700" cy="18288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 rot="2700000">
            <a:off x="6023649" y="3680899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76150" y="3270250"/>
            <a:ext cx="300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Addresses inserted sequences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34200" y="5638800"/>
            <a:ext cx="295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Addresses skipped sequences</a:t>
            </a:r>
          </a:p>
        </p:txBody>
      </p:sp>
    </p:spTree>
    <p:extLst>
      <p:ext uri="{BB962C8B-B14F-4D97-AF65-F5344CB8AC3E}">
        <p14:creationId xmlns:p14="http://schemas.microsoft.com/office/powerpoint/2010/main" val="3254913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SCREEN_RECS_UPDATED" val="C:\Users\remills\Box Sync\Courses\BINF529_Winter2019\Presentations\Session_04\Eukaryotic_Genomics\"/>
  <p:tag name="ISPRING_RESOURCE_FOLDER" val="C:\Users\remills\Box Sync\Courses\BINF529_Winter2019\Presentations\Session_04\Eukaryotic_Genomics\"/>
  <p:tag name="ISPRING_PRESENTATION_PATH" val="C:\Users\remills\Box Sync\Courses\BINF529_Winter2019\Presentations\Session_04\Eukaryotic_Genomics.pptx"/>
  <p:tag name="ISPRING_LMS_API_VERSION" val="SCORM 2004 (2nd edition)"/>
  <p:tag name="ISPRING_ULTRA_SCORM_COURCE_TITLE" val="Forward_Backward_8.1"/>
  <p:tag name="ISPRING_ULTRA_SCORM_COURSE_ID" val="33BDD304-5ADD-4FED-B944-F1805FE82523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8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Forward_Backward_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15447</TotalTime>
  <Words>1600</Words>
  <Application>Microsoft Office PowerPoint</Application>
  <PresentationFormat>Widescreen</PresentationFormat>
  <Paragraphs>429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Office Theme</vt:lpstr>
      <vt:lpstr>Equation</vt:lpstr>
      <vt:lpstr>Profile HMMs</vt:lpstr>
      <vt:lpstr>Learning Objectives</vt:lpstr>
      <vt:lpstr>PSSMs and HMMs</vt:lpstr>
      <vt:lpstr>Previous Lecture: PSSMs</vt:lpstr>
      <vt:lpstr>Problems: Insertions and Deletions</vt:lpstr>
      <vt:lpstr>Problems: Dependencies</vt:lpstr>
      <vt:lpstr>Problems: Boundaries</vt:lpstr>
      <vt:lpstr>Markov Chains</vt:lpstr>
      <vt:lpstr>Advantages of Markov Chains Insertions and Deletions</vt:lpstr>
      <vt:lpstr>Advantages of Markov chains Dependencies</vt:lpstr>
      <vt:lpstr>Profile HMMs</vt:lpstr>
      <vt:lpstr>Profile HMMs - Gaps</vt:lpstr>
      <vt:lpstr>Profile HMMs</vt:lpstr>
      <vt:lpstr>Building a Profile HMM</vt:lpstr>
      <vt:lpstr>Building a Profile HMM</vt:lpstr>
      <vt:lpstr>Building a Profile HMM</vt:lpstr>
      <vt:lpstr>Log-Odds Scoring of Profile HMMs</vt:lpstr>
      <vt:lpstr>Significance of a Match</vt:lpstr>
      <vt:lpstr>Global vs Local Alignment</vt:lpstr>
      <vt:lpstr>Uses of a Profile HMM</vt:lpstr>
      <vt:lpstr>Profile HMM Software</vt:lpstr>
      <vt:lpstr>Profile HMM Software</vt:lpstr>
      <vt:lpstr>Protein Domain Databases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Forward_Backward_8.1</dc:title>
  <dc:creator>Hislop, Shona C.</dc:creator>
  <cp:lastModifiedBy>Ryan Mills</cp:lastModifiedBy>
  <cp:revision>653</cp:revision>
  <dcterms:created xsi:type="dcterms:W3CDTF">2011-09-26T19:06:25Z</dcterms:created>
  <dcterms:modified xsi:type="dcterms:W3CDTF">2020-03-11T13:48:34Z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