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5"/>
  </p:handoutMasterIdLst>
  <p:sldIdLst>
    <p:sldId id="329" r:id="rId3"/>
    <p:sldId id="332" r:id="rId5"/>
    <p:sldId id="258" r:id="rId6"/>
    <p:sldId id="259" r:id="rId7"/>
    <p:sldId id="268" r:id="rId8"/>
    <p:sldId id="269" r:id="rId9"/>
    <p:sldId id="270" r:id="rId10"/>
    <p:sldId id="271" r:id="rId11"/>
    <p:sldId id="308" r:id="rId12"/>
    <p:sldId id="278" r:id="rId13"/>
    <p:sldId id="283" r:id="rId14"/>
    <p:sldId id="282" r:id="rId15"/>
    <p:sldId id="279" r:id="rId16"/>
    <p:sldId id="327" r:id="rId17"/>
    <p:sldId id="281" r:id="rId18"/>
    <p:sldId id="284" r:id="rId19"/>
    <p:sldId id="285" r:id="rId20"/>
    <p:sldId id="331" r:id="rId21"/>
    <p:sldId id="286" r:id="rId22"/>
    <p:sldId id="280" r:id="rId23"/>
    <p:sldId id="288" r:id="rId24"/>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ls, Ryan" initials="M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3"/>
    <a:srgbClr val="DDDED0"/>
    <a:srgbClr val="F0F1EC"/>
    <a:srgbClr val="006E85"/>
    <a:srgbClr val="B42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99568" autoAdjust="0"/>
  </p:normalViewPr>
  <p:slideViewPr>
    <p:cSldViewPr>
      <p:cViewPr varScale="1">
        <p:scale>
          <a:sx n="57" d="100"/>
          <a:sy n="57" d="100"/>
        </p:scale>
        <p:origin x="48" y="60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6277F-4BD7-4698-8EC5-1A2DA59272E2}"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E3D94E-93C9-49E9-9D64-0F8910EE7CCF}"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67DBD9-0AAF-41A9-A936-39DF943E8DBC}"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B3A625-8E21-4788-91C9-CDCF6225C2C0}"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C317FDB1-9822-491F-80B1-1C02196F10A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6268194A-537A-4BF1-A3E6-DC283F9039C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24556236-4697-4BA8-AF04-01375009C61E}"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E7184917-DA21-4106-8824-0EB25522EBA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5734026F-5AD9-489A-A4F7-2B837E845160}"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A72EB1DA-6D7E-4020-B116-CBFF62E0C22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E59405B5-C833-4A24-8F14-0155ECAFF46A}"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AF19B6A1-44D9-4FA6-AE44-6068A2DD09E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40F28B3D-019D-4A2C-BBCA-145A842E3CD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B787F6D4-E11F-4EAE-ABF1-B367BB63D9A0}"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0564F283-0D3B-4B26-A0BD-EA616D4BDB4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3D31CD0F-1DC2-4837-AA95-DADA4DF913B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0436E941-DD18-4071-8E4C-C41700AFF730}"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02EC2781-FA16-4B19-954B-AFDE01D503E0}"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51A5221B-84B4-4312-AA3B-C034100CAAD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 name="Slide Number Placeholder 3"/>
          <p:cNvSpPr>
            <a:spLocks noGrp="1"/>
          </p:cNvSpPr>
          <p:nvPr>
            <p:ph type="sldNum" sz="quarter" idx="5"/>
          </p:nvPr>
        </p:nvSpPr>
        <p:spPr/>
        <p:txBody>
          <a:bodyPr/>
          <a:lstStyle/>
          <a:p>
            <a:pPr>
              <a:defRPr/>
            </a:pPr>
            <a:fld id="{3BB7F1BF-763D-4F21-8E22-F34C7045969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lvl1pPr>
              <a:defRPr sz="2800"/>
            </a:lvl1pPr>
          </a:lstStyle>
          <a:p>
            <a:r>
              <a:rPr lang="en-US" dirty="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3"/>
            <a:ext cx="10972800" cy="4525963"/>
          </a:xfrm>
          <a:prstGeom prst="rect">
            <a:avLst/>
          </a:prstGeo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itle 4"/>
          <p:cNvSpPr>
            <a:spLocks noGrp="1"/>
          </p:cNvSpPr>
          <p:nvPr>
            <p:ph type="title"/>
          </p:nvPr>
        </p:nvSpPr>
        <p:spPr>
          <a:xfrm>
            <a:off x="609600" y="228600"/>
            <a:ext cx="10972800" cy="1143000"/>
          </a:xfrm>
          <a:prstGeom prst="rect">
            <a:avLst/>
          </a:prstGeom>
        </p:spPr>
        <p:txBody>
          <a:bodyPr/>
          <a:lstStyle>
            <a:lvl1pPr algn="r">
              <a:defRPr sz="3600"/>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3600" b="1"/>
            </a:lvl1pPr>
          </a:lstStyle>
          <a:p>
            <a:r>
              <a:rPr lang="en-US" dirty="0"/>
              <a:t>Click to edit Master title style</a:t>
            </a:r>
            <a:endParaRPr lang="en-US" dirty="0"/>
          </a:p>
        </p:txBody>
      </p:sp>
      <p:sp>
        <p:nvSpPr>
          <p:cNvPr id="3" name="Content Placeholder 2"/>
          <p:cNvSpPr>
            <a:spLocks noGrp="1"/>
          </p:cNvSpPr>
          <p:nvPr>
            <p:ph sz="half" idx="1"/>
          </p:nvPr>
        </p:nvSpPr>
        <p:spPr>
          <a:xfrm>
            <a:off x="609600" y="1600203"/>
            <a:ext cx="5384800" cy="4525963"/>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b="1"/>
            </a:lvl1pPr>
          </a:lstStyle>
          <a:p>
            <a:r>
              <a:rPr lang="en-US" dirty="0"/>
              <a:t>Click to edit Master title style</a:t>
            </a:r>
            <a:endParaRPr lang="en-US" dirty="0"/>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a:prstGeom prst="rect">
            <a:avLst/>
          </a:prstGeom>
        </p:spPr>
        <p:txBody>
          <a:bodyPr/>
          <a:lstStyle>
            <a:lvl1pPr algn="r">
              <a:defRPr sz="3600" b="0"/>
            </a:lvl1pPr>
          </a:lstStyle>
          <a:p>
            <a:r>
              <a:rPr lang="en-US" dirty="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670177" y="1371600"/>
            <a:ext cx="6754283" cy="335597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a:off x="315376" y="836520"/>
            <a:ext cx="11673424" cy="3271"/>
          </a:xfrm>
          <a:prstGeom prst="line">
            <a:avLst/>
          </a:prstGeom>
          <a:ln w="25400">
            <a:solidFill>
              <a:srgbClr val="000033"/>
            </a:solidFill>
          </a:ln>
          <a:effectLst>
            <a:outerShdw blurRad="50800" dist="76200" dir="2700000" algn="tl"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600" dirty="0"/>
              <a:t>Sequence Assembly</a:t>
            </a:r>
            <a:endParaRPr lang="en-US" sz="6600" dirty="0"/>
          </a:p>
        </p:txBody>
      </p:sp>
      <p:sp>
        <p:nvSpPr>
          <p:cNvPr id="2" name="TextBox 1"/>
          <p:cNvSpPr txBox="1"/>
          <p:nvPr/>
        </p:nvSpPr>
        <p:spPr>
          <a:xfrm>
            <a:off x="9045946" y="6488668"/>
            <a:ext cx="2704523" cy="369332"/>
          </a:xfrm>
          <a:prstGeom prst="rect">
            <a:avLst/>
          </a:prstGeom>
          <a:noFill/>
        </p:spPr>
        <p:txBody>
          <a:bodyPr wrap="none" rtlCol="0">
            <a:spAutoFit/>
          </a:bodyPr>
          <a:lstStyle/>
          <a:p>
            <a:r>
              <a:rPr lang="en-US" dirty="0"/>
              <a:t>modified from: Jeff de Wet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DBG – de Bruijn Graph Assemblers</a:t>
            </a:r>
            <a:endParaRPr lang="en-US" altLang="en-US"/>
          </a:p>
        </p:txBody>
      </p:sp>
      <p:sp>
        <p:nvSpPr>
          <p:cNvPr id="27651" name="Content Placeholder 2"/>
          <p:cNvSpPr>
            <a:spLocks noGrp="1"/>
          </p:cNvSpPr>
          <p:nvPr>
            <p:ph idx="1"/>
          </p:nvPr>
        </p:nvSpPr>
        <p:spPr>
          <a:xfrm>
            <a:off x="1981200" y="1447801"/>
            <a:ext cx="8229600" cy="4525963"/>
          </a:xfrm>
        </p:spPr>
        <p:txBody>
          <a:bodyPr>
            <a:normAutofit fontScale="92500" lnSpcReduction="20000"/>
          </a:bodyPr>
          <a:lstStyle/>
          <a:p>
            <a:r>
              <a:rPr lang="en-US" altLang="en-US"/>
              <a:t>These were developed to work with the shorter reads such as those produced by the Illumina platform</a:t>
            </a:r>
            <a:endParaRPr lang="en-US" altLang="en-US"/>
          </a:p>
          <a:p>
            <a:r>
              <a:rPr lang="en-US" altLang="en-US"/>
              <a:t>The problem – massive numbers of reads makes the all-versus-all overlap discovery phase of the OLC assemblers too expensive computationally</a:t>
            </a:r>
            <a:endParaRPr lang="en-US" altLang="en-US"/>
          </a:p>
          <a:p>
            <a:pPr lvl="1"/>
            <a:r>
              <a:rPr lang="en-US" altLang="en-US"/>
              <a:t>N</a:t>
            </a:r>
            <a:r>
              <a:rPr lang="en-US" altLang="en-US" baseline="30000"/>
              <a:t>2</a:t>
            </a:r>
            <a:r>
              <a:rPr lang="en-US" altLang="en-US"/>
              <a:t> process</a:t>
            </a:r>
            <a:endParaRPr lang="en-US" altLang="en-US"/>
          </a:p>
          <a:p>
            <a:r>
              <a:rPr lang="en-US" altLang="en-US"/>
              <a:t>Use of a de Bruijn graph dates back to 1995</a:t>
            </a:r>
            <a:endParaRPr lang="en-US" altLang="en-US"/>
          </a:p>
          <a:p>
            <a:pPr lvl="1"/>
            <a:r>
              <a:rPr lang="en-US" altLang="en-US"/>
              <a:t>R.M. Idury and M.S Waterman (1995) A new algorithm for DNA sequence assembly., J. Comput. Biol. 2: 291-306.</a:t>
            </a:r>
            <a:endParaRPr lang="en-US" altLang="en-US"/>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altLang="en-US"/>
          </a:p>
        </p:txBody>
      </p:sp>
      <p:sp>
        <p:nvSpPr>
          <p:cNvPr id="28675" name="Content Placeholder 2"/>
          <p:cNvSpPr>
            <a:spLocks noGrp="1"/>
          </p:cNvSpPr>
          <p:nvPr>
            <p:ph idx="1"/>
          </p:nvPr>
        </p:nvSpPr>
        <p:spPr>
          <a:xfrm>
            <a:off x="1981200" y="1600200"/>
            <a:ext cx="8229600" cy="4800600"/>
          </a:xfrm>
        </p:spPr>
        <p:txBody>
          <a:bodyPr>
            <a:normAutofit fontScale="92500" lnSpcReduction="20000"/>
          </a:bodyPr>
          <a:lstStyle/>
          <a:p>
            <a:r>
              <a:rPr lang="en-US" altLang="en-US" dirty="0"/>
              <a:t>A de </a:t>
            </a:r>
            <a:r>
              <a:rPr lang="en-US" altLang="en-US" dirty="0" err="1"/>
              <a:t>Bruijn</a:t>
            </a:r>
            <a:r>
              <a:rPr lang="en-US" altLang="en-US" dirty="0"/>
              <a:t> graph consists of strings of length k</a:t>
            </a:r>
            <a:endParaRPr lang="en-US" altLang="en-US" dirty="0"/>
          </a:p>
          <a:p>
            <a:pPr lvl="1"/>
            <a:r>
              <a:rPr lang="en-US" altLang="en-US" dirty="0"/>
              <a:t>k-</a:t>
            </a:r>
            <a:r>
              <a:rPr lang="en-US" altLang="en-US" dirty="0" err="1"/>
              <a:t>mers</a:t>
            </a:r>
            <a:endParaRPr lang="en-US" altLang="en-US" dirty="0"/>
          </a:p>
          <a:p>
            <a:r>
              <a:rPr lang="en-US" altLang="en-US" dirty="0"/>
              <a:t>Each successive node overlaps the previous node by k-1 characters</a:t>
            </a:r>
            <a:endParaRPr lang="en-US" altLang="en-US" dirty="0"/>
          </a:p>
          <a:p>
            <a:r>
              <a:rPr lang="en-US" altLang="en-US" dirty="0"/>
              <a:t>As you travel through the graph, each node extends the represented string by one additional character</a:t>
            </a:r>
            <a:endParaRPr lang="en-US" altLang="en-US" dirty="0"/>
          </a:p>
          <a:p>
            <a:r>
              <a:rPr lang="en-US" altLang="en-US" dirty="0"/>
              <a:t>The path is simple as long as there is only one k-</a:t>
            </a:r>
            <a:r>
              <a:rPr lang="en-US" altLang="en-US" dirty="0" err="1"/>
              <a:t>mer</a:t>
            </a:r>
            <a:r>
              <a:rPr lang="en-US" altLang="en-US" dirty="0"/>
              <a:t> that can extend the graph</a:t>
            </a:r>
            <a:endParaRPr lang="en-US" altLang="en-US" dirty="0"/>
          </a:p>
          <a:p>
            <a:r>
              <a:rPr lang="en-US" altLang="en-US" dirty="0"/>
              <a:t>Again, repeats create the major challenge as they introduce branches into the graph</a:t>
            </a:r>
            <a:endParaRPr lang="en-US" altLang="en-US" dirty="0"/>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04800" y="358340"/>
            <a:ext cx="10972800" cy="1143000"/>
          </a:xfrm>
        </p:spPr>
        <p:txBody>
          <a:bodyPr/>
          <a:lstStyle/>
          <a:p>
            <a:pPr algn="l"/>
            <a:r>
              <a:rPr lang="en-US" altLang="en-US" sz="2800" dirty="0"/>
              <a:t>Sequences in a de </a:t>
            </a:r>
            <a:r>
              <a:rPr lang="en-US" altLang="en-US" sz="2800" dirty="0" err="1"/>
              <a:t>Bruijn</a:t>
            </a:r>
            <a:r>
              <a:rPr lang="en-US" altLang="en-US" sz="2800" dirty="0"/>
              <a:t> graph can be represented as nodes or as edges connecting nodes</a:t>
            </a:r>
            <a:br>
              <a:rPr lang="en-US" altLang="en-US" sz="2800" dirty="0"/>
            </a:br>
            <a:r>
              <a:rPr lang="en-US" altLang="en-US" sz="2800" dirty="0"/>
              <a:t> </a:t>
            </a:r>
            <a:r>
              <a:rPr lang="en-US" altLang="en-US" sz="2000" dirty="0"/>
              <a:t>JR Miller et al., Bioinformatics 24: 2818 (2008)</a:t>
            </a:r>
            <a:endParaRPr lang="en-US" altLang="en-US" sz="2800" dirty="0"/>
          </a:p>
        </p:txBody>
      </p:sp>
      <p:pic>
        <p:nvPicPr>
          <p:cNvPr id="29699"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438400" y="1881981"/>
            <a:ext cx="5730875" cy="3094038"/>
          </a:xfrm>
          <a:noFill/>
        </p:spPr>
      </p:pic>
      <p:sp>
        <p:nvSpPr>
          <p:cNvPr id="29700" name="TextBox 4"/>
          <p:cNvSpPr txBox="1">
            <a:spLocks noChangeArrowheads="1"/>
          </p:cNvSpPr>
          <p:nvPr/>
        </p:nvSpPr>
        <p:spPr bwMode="auto">
          <a:xfrm>
            <a:off x="2133600" y="5071497"/>
            <a:ext cx="7924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Fig. 1. A read represented by K-</a:t>
            </a:r>
            <a:r>
              <a:rPr lang="en-US" altLang="en-US" sz="1400" dirty="0" err="1"/>
              <a:t>mer</a:t>
            </a:r>
            <a:r>
              <a:rPr lang="en-US" altLang="en-US" sz="1400" dirty="0"/>
              <a:t> graphs. (a) The read is represented by two types of K-</a:t>
            </a:r>
            <a:r>
              <a:rPr lang="en-US" altLang="en-US" sz="1400" dirty="0" err="1"/>
              <a:t>mer</a:t>
            </a:r>
            <a:r>
              <a:rPr lang="en-US" altLang="en-US" sz="1400" dirty="0"/>
              <a:t> graph with K=4. Larger values of K are used for real data. (b) The graph has a node for every K-</a:t>
            </a:r>
            <a:r>
              <a:rPr lang="en-US" altLang="en-US" sz="1400" dirty="0" err="1"/>
              <a:t>mer</a:t>
            </a:r>
            <a:r>
              <a:rPr lang="en-US" altLang="en-US" sz="1400" dirty="0"/>
              <a:t> in the read plus a directed edge for every pair of K-</a:t>
            </a:r>
            <a:r>
              <a:rPr lang="en-US" altLang="en-US" sz="1400" dirty="0" err="1"/>
              <a:t>mers</a:t>
            </a:r>
            <a:r>
              <a:rPr lang="en-US" altLang="en-US" sz="1400" dirty="0"/>
              <a:t> that overlap by K-1 bases in the read. (c) An equivalent graph has an edge for every K-</a:t>
            </a:r>
            <a:r>
              <a:rPr lang="en-US" altLang="en-US" sz="1400" dirty="0" err="1"/>
              <a:t>mer</a:t>
            </a:r>
            <a:r>
              <a:rPr lang="en-US" altLang="en-US" sz="1400" dirty="0"/>
              <a:t> in the read and the nodes implicitly represent overlaps of K-1 bases. In these examples, the paths are simple because the value K=4 is larger than the 2 bp repeats in the read. The read sequence is easily reconstructed from the path in either graph.</a:t>
            </a:r>
            <a:endParaRPr lang="en-US" altLang="en-US" sz="1400" dirty="0"/>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81616" y="324632"/>
            <a:ext cx="9829800" cy="1143000"/>
          </a:xfrm>
        </p:spPr>
        <p:txBody>
          <a:bodyPr lIns="0"/>
          <a:lstStyle/>
          <a:p>
            <a:r>
              <a:rPr lang="en-US" altLang="en-US" sz="2800" dirty="0"/>
              <a:t>de </a:t>
            </a:r>
            <a:r>
              <a:rPr lang="en-US" altLang="en-US" sz="2800" dirty="0" err="1"/>
              <a:t>Bruijn</a:t>
            </a:r>
            <a:r>
              <a:rPr lang="en-US" altLang="en-US" sz="2800" dirty="0"/>
              <a:t> graph connects reads that have k-</a:t>
            </a:r>
            <a:r>
              <a:rPr lang="en-US" altLang="en-US" sz="2800" dirty="0" err="1"/>
              <a:t>mers</a:t>
            </a:r>
            <a:r>
              <a:rPr lang="en-US" altLang="en-US" sz="2800" dirty="0"/>
              <a:t> in common</a:t>
            </a:r>
            <a:br>
              <a:rPr lang="en-US" altLang="en-US" sz="2800" dirty="0"/>
            </a:br>
            <a:r>
              <a:rPr lang="en-US" altLang="en-US" sz="2800" dirty="0"/>
              <a:t> </a:t>
            </a:r>
            <a:r>
              <a:rPr lang="en-US" altLang="en-US" sz="2000" dirty="0"/>
              <a:t>JR Miller et al., Bioinformatics 24: 2818 (2008)</a:t>
            </a:r>
            <a:endParaRPr lang="en-US" altLang="en-US" sz="2800" dirty="0"/>
          </a:p>
        </p:txBody>
      </p:sp>
      <p:pic>
        <p:nvPicPr>
          <p:cNvPr id="30723"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971801" y="1905000"/>
            <a:ext cx="4525963" cy="2438400"/>
          </a:xfrm>
          <a:noFill/>
        </p:spPr>
      </p:pic>
      <p:sp>
        <p:nvSpPr>
          <p:cNvPr id="30724" name="TextBox 4"/>
          <p:cNvSpPr txBox="1">
            <a:spLocks noChangeArrowheads="1"/>
          </p:cNvSpPr>
          <p:nvPr/>
        </p:nvSpPr>
        <p:spPr bwMode="auto">
          <a:xfrm>
            <a:off x="2209800" y="4800601"/>
            <a:ext cx="7772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Fig. 2. A pair-wise overlap represented by a K-mer graph. (a) Two reads have an errorfree overlap of 4 bases. (b) One K-mer graph, with K=4, represents both reads. The pair-wise alignment is a by-product of the graph construction. (c) The simple path through the graph implies a contig whose consensus sequence is easily reconstructed from the path.</a:t>
            </a:r>
            <a:endParaRPr lang="en-US" altLang="en-US"/>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a:t>
            </a:r>
            <a:endParaRPr lang="en-US" dirty="0"/>
          </a:p>
          <a:p>
            <a:pPr lvl="1"/>
            <a:r>
              <a:rPr lang="en-US" dirty="0"/>
              <a:t>In the previous two slides, they show only a single strand of sequence. In reality, you need to consider both a k-</a:t>
            </a:r>
            <a:r>
              <a:rPr lang="en-US" dirty="0" err="1"/>
              <a:t>mer</a:t>
            </a:r>
            <a:r>
              <a:rPr lang="en-US" dirty="0"/>
              <a:t> and its reverse complement. Why – you don't know the orientation of sequence reads relative to each other, so you must consider both strands.</a:t>
            </a:r>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Why de Bruijn Graphs?</a:t>
            </a:r>
            <a:endParaRPr lang="en-US" altLang="en-US"/>
          </a:p>
        </p:txBody>
      </p:sp>
      <p:sp>
        <p:nvSpPr>
          <p:cNvPr id="31747" name="Content Placeholder 2"/>
          <p:cNvSpPr>
            <a:spLocks noGrp="1"/>
          </p:cNvSpPr>
          <p:nvPr>
            <p:ph idx="1"/>
          </p:nvPr>
        </p:nvSpPr>
        <p:spPr>
          <a:xfrm>
            <a:off x="1981200" y="1371601"/>
            <a:ext cx="8229600" cy="5059363"/>
          </a:xfrm>
        </p:spPr>
        <p:txBody>
          <a:bodyPr>
            <a:normAutofit fontScale="92500" lnSpcReduction="20000"/>
          </a:bodyPr>
          <a:lstStyle/>
          <a:p>
            <a:r>
              <a:rPr lang="en-US" altLang="en-US"/>
              <a:t>Platforms such as Illumina's generate huge numbers of short reads, all-versus-all comparison prohibitively expensive</a:t>
            </a:r>
            <a:endParaRPr lang="en-US" altLang="en-US"/>
          </a:p>
          <a:p>
            <a:r>
              <a:rPr lang="en-US" altLang="en-US"/>
              <a:t>Representing the data as k-mers gives a large reduction in the representation of the data</a:t>
            </a:r>
            <a:endParaRPr lang="en-US" altLang="en-US"/>
          </a:p>
          <a:p>
            <a:pPr lvl="1"/>
            <a:r>
              <a:rPr lang="en-US" altLang="en-US"/>
              <a:t>No matter how many times a k-mer is encountered in the reads, it is represented once in the graph (count information is kept)</a:t>
            </a:r>
            <a:endParaRPr lang="en-US" altLang="en-US"/>
          </a:p>
          <a:p>
            <a:r>
              <a:rPr lang="en-US" altLang="en-US"/>
              <a:t>For unique regions of sequence, the assembly is constructed by a simple traversal of the connected</a:t>
            </a:r>
            <a:br>
              <a:rPr lang="en-US" altLang="en-US"/>
            </a:br>
            <a:r>
              <a:rPr lang="en-US" altLang="en-US"/>
              <a:t>k-mer nodes</a:t>
            </a:r>
            <a:endParaRPr lang="en-US" altLang="en-US"/>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Real data complications</a:t>
            </a:r>
            <a:endParaRPr lang="en-US" altLang="en-US"/>
          </a:p>
        </p:txBody>
      </p:sp>
      <p:sp>
        <p:nvSpPr>
          <p:cNvPr id="32771" name="Content Placeholder 2"/>
          <p:cNvSpPr>
            <a:spLocks noGrp="1"/>
          </p:cNvSpPr>
          <p:nvPr>
            <p:ph idx="1"/>
          </p:nvPr>
        </p:nvSpPr>
        <p:spPr>
          <a:xfrm>
            <a:off x="1981200" y="1219200"/>
            <a:ext cx="8229600" cy="5029200"/>
          </a:xfrm>
        </p:spPr>
        <p:txBody>
          <a:bodyPr>
            <a:normAutofit fontScale="92500" lnSpcReduction="20000"/>
          </a:bodyPr>
          <a:lstStyle/>
          <a:p>
            <a:r>
              <a:rPr lang="en-US" altLang="en-US"/>
              <a:t>Sequencing errors – introduce frayed ends or bubbles into the graph</a:t>
            </a:r>
            <a:endParaRPr lang="en-US" altLang="en-US"/>
          </a:p>
          <a:p>
            <a:pPr lvl="1"/>
            <a:r>
              <a:rPr lang="en-US" altLang="en-US"/>
              <a:t>One solution – trim ends and pop bubbles if they are represented by one or a low number of k-mers</a:t>
            </a:r>
            <a:endParaRPr lang="en-US" altLang="en-US"/>
          </a:p>
          <a:p>
            <a:r>
              <a:rPr lang="en-US" altLang="en-US"/>
              <a:t>Repeats – introduce alternate paths into the graph</a:t>
            </a:r>
            <a:endParaRPr lang="en-US" altLang="en-US"/>
          </a:p>
          <a:p>
            <a:pPr lvl="1"/>
            <a:r>
              <a:rPr lang="en-US" altLang="en-US"/>
              <a:t>Repeats, if perfect, collapse into  a single representation that connect multiple unique regions</a:t>
            </a:r>
            <a:endParaRPr lang="en-US" altLang="en-US"/>
          </a:p>
          <a:p>
            <a:pPr lvl="1"/>
            <a:r>
              <a:rPr lang="en-US" altLang="en-US"/>
              <a:t>If imperfect, the repeats themselves introduce a complex structure of bubbles and alternative paths</a:t>
            </a:r>
            <a:endParaRPr lang="en-US" altLang="en-US"/>
          </a:p>
          <a:p>
            <a:pPr lvl="1"/>
            <a:r>
              <a:rPr lang="en-US" altLang="en-US"/>
              <a:t>One solutions – break contigs where they encounter repeats so you get unique sequence contigs and repeat contigs</a:t>
            </a:r>
            <a:endParaRPr lang="en-US" altLang="en-US"/>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altLang="en-US"/>
          </a:p>
        </p:txBody>
      </p:sp>
      <p:sp>
        <p:nvSpPr>
          <p:cNvPr id="33795" name="Content Placeholder 2"/>
          <p:cNvSpPr>
            <a:spLocks noGrp="1"/>
          </p:cNvSpPr>
          <p:nvPr>
            <p:ph idx="1"/>
          </p:nvPr>
        </p:nvSpPr>
        <p:spPr/>
        <p:txBody>
          <a:bodyPr/>
          <a:lstStyle/>
          <a:p>
            <a:r>
              <a:rPr lang="en-US" altLang="en-US" dirty="0"/>
              <a:t>Another approach that some programs use is to remove singleton or low frequency k-</a:t>
            </a:r>
            <a:r>
              <a:rPr lang="en-US" altLang="en-US" dirty="0" err="1"/>
              <a:t>mers</a:t>
            </a:r>
            <a:r>
              <a:rPr lang="en-US" altLang="en-US" dirty="0"/>
              <a:t> from the data set before constructing the de </a:t>
            </a:r>
            <a:r>
              <a:rPr lang="en-US" altLang="en-US" dirty="0" err="1"/>
              <a:t>Bruijn</a:t>
            </a:r>
            <a:r>
              <a:rPr lang="en-US" altLang="en-US" dirty="0"/>
              <a:t> graph in order to simplify later processing of the graph</a:t>
            </a:r>
            <a:endParaRPr lang="en-US" altLang="en-US" dirty="0"/>
          </a:p>
          <a:p>
            <a:r>
              <a:rPr lang="en-US" altLang="en-US" dirty="0"/>
              <a:t>This works because the sequence data represents many copies of the source genome – total sequence in the data may represent 50x or greater coverage</a:t>
            </a:r>
            <a:endParaRPr lang="en-US" altLang="en-US" dirty="0"/>
          </a:p>
          <a:p>
            <a:pPr lvl="1"/>
            <a:r>
              <a:rPr lang="en-US" altLang="en-US" dirty="0"/>
              <a:t>Sequencing errors are presumed to be random</a:t>
            </a:r>
            <a:endParaRPr lang="en-US" altLang="en-US" dirty="0"/>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Gluing repeats</a:t>
            </a:r>
            <a:endParaRPr lang="en-US" dirty="0"/>
          </a:p>
        </p:txBody>
      </p:sp>
      <p:pic>
        <p:nvPicPr>
          <p:cNvPr id="2050" name="Picture 2" descr="Fig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591844" y="1063509"/>
            <a:ext cx="6629400" cy="47309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58544" y="5797621"/>
            <a:ext cx="6096000" cy="923330"/>
          </a:xfrm>
          <a:prstGeom prst="rect">
            <a:avLst/>
          </a:prstGeom>
        </p:spPr>
        <p:txBody>
          <a:bodyPr>
            <a:spAutoFit/>
          </a:bodyPr>
          <a:lstStyle/>
          <a:p>
            <a:r>
              <a:rPr lang="en-US" dirty="0">
                <a:solidFill>
                  <a:srgbClr val="333333"/>
                </a:solidFill>
                <a:latin typeface="Open Sans" panose="020B0606030504020204" pitchFamily="34" charset="0"/>
              </a:rPr>
              <a:t>(</a:t>
            </a:r>
            <a:r>
              <a:rPr lang="en-US" i="1" dirty="0">
                <a:solidFill>
                  <a:srgbClr val="333333"/>
                </a:solidFill>
                <a:latin typeface="Open Sans" panose="020B0606030504020204" pitchFamily="34" charset="0"/>
              </a:rPr>
              <a:t>a</a:t>
            </a:r>
            <a:r>
              <a:rPr lang="en-US" dirty="0">
                <a:solidFill>
                  <a:srgbClr val="333333"/>
                </a:solidFill>
                <a:latin typeface="Open Sans" panose="020B0606030504020204" pitchFamily="34" charset="0"/>
              </a:rPr>
              <a:t>) DNA sequence with a triple repeat </a:t>
            </a:r>
            <a:r>
              <a:rPr lang="en-US" i="1" dirty="0">
                <a:solidFill>
                  <a:srgbClr val="333333"/>
                </a:solidFill>
                <a:latin typeface="Open Sans" panose="020B0606030504020204" pitchFamily="34" charset="0"/>
              </a:rPr>
              <a:t>R</a:t>
            </a:r>
            <a:r>
              <a:rPr lang="en-US" dirty="0">
                <a:solidFill>
                  <a:srgbClr val="333333"/>
                </a:solidFill>
                <a:latin typeface="Open Sans" panose="020B0606030504020204" pitchFamily="34" charset="0"/>
              </a:rPr>
              <a:t>; (</a:t>
            </a:r>
            <a:r>
              <a:rPr lang="en-US" i="1" dirty="0">
                <a:solidFill>
                  <a:srgbClr val="333333"/>
                </a:solidFill>
                <a:latin typeface="Open Sans" panose="020B0606030504020204" pitchFamily="34" charset="0"/>
              </a:rPr>
              <a:t>b</a:t>
            </a:r>
            <a:r>
              <a:rPr lang="en-US" dirty="0">
                <a:solidFill>
                  <a:srgbClr val="333333"/>
                </a:solidFill>
                <a:latin typeface="Open Sans" panose="020B0606030504020204" pitchFamily="34" charset="0"/>
              </a:rPr>
              <a:t>) the layout graph; (</a:t>
            </a:r>
            <a:r>
              <a:rPr lang="en-US" i="1" dirty="0">
                <a:solidFill>
                  <a:srgbClr val="333333"/>
                </a:solidFill>
                <a:latin typeface="Open Sans" panose="020B0606030504020204" pitchFamily="34" charset="0"/>
              </a:rPr>
              <a:t>c</a:t>
            </a:r>
            <a:r>
              <a:rPr lang="en-US" dirty="0">
                <a:solidFill>
                  <a:srgbClr val="333333"/>
                </a:solidFill>
                <a:latin typeface="Open Sans" panose="020B0606030504020204" pitchFamily="34" charset="0"/>
              </a:rPr>
              <a:t>) construction of the de </a:t>
            </a:r>
            <a:r>
              <a:rPr lang="en-US" dirty="0" err="1">
                <a:solidFill>
                  <a:srgbClr val="333333"/>
                </a:solidFill>
                <a:latin typeface="Open Sans" panose="020B0606030504020204" pitchFamily="34" charset="0"/>
              </a:rPr>
              <a:t>Bruijn</a:t>
            </a:r>
            <a:r>
              <a:rPr lang="en-US" dirty="0">
                <a:solidFill>
                  <a:srgbClr val="333333"/>
                </a:solidFill>
                <a:latin typeface="Open Sans" panose="020B0606030504020204" pitchFamily="34" charset="0"/>
              </a:rPr>
              <a:t> graph by gluing repeats; (</a:t>
            </a:r>
            <a:r>
              <a:rPr lang="en-US" i="1" dirty="0">
                <a:solidFill>
                  <a:srgbClr val="333333"/>
                </a:solidFill>
                <a:latin typeface="Open Sans" panose="020B0606030504020204" pitchFamily="34" charset="0"/>
              </a:rPr>
              <a:t>d</a:t>
            </a:r>
            <a:r>
              <a:rPr lang="en-US" dirty="0">
                <a:solidFill>
                  <a:srgbClr val="333333"/>
                </a:solidFill>
                <a:latin typeface="Open Sans" panose="020B0606030504020204" pitchFamily="34" charset="0"/>
              </a:rPr>
              <a:t>) de </a:t>
            </a:r>
            <a:r>
              <a:rPr lang="en-US" dirty="0" err="1">
                <a:solidFill>
                  <a:srgbClr val="333333"/>
                </a:solidFill>
                <a:latin typeface="Open Sans" panose="020B0606030504020204" pitchFamily="34" charset="0"/>
              </a:rPr>
              <a:t>Bruijn</a:t>
            </a:r>
            <a:r>
              <a:rPr lang="en-US" dirty="0">
                <a:solidFill>
                  <a:srgbClr val="333333"/>
                </a:solidFill>
                <a:latin typeface="Open Sans" panose="020B0606030504020204" pitchFamily="34" charset="0"/>
              </a:rPr>
              <a:t> graph.</a:t>
            </a:r>
            <a:endParaRPr lang="en-US" dirty="0"/>
          </a:p>
        </p:txBody>
      </p:sp>
      <p:sp>
        <p:nvSpPr>
          <p:cNvPr id="5" name="Rectangle 4"/>
          <p:cNvSpPr/>
          <p:nvPr/>
        </p:nvSpPr>
        <p:spPr>
          <a:xfrm>
            <a:off x="7757265" y="6558905"/>
            <a:ext cx="4423253" cy="275724"/>
          </a:xfrm>
          <a:prstGeom prst="rect">
            <a:avLst/>
          </a:prstGeom>
        </p:spPr>
        <p:txBody>
          <a:bodyPr wrap="square">
            <a:spAutoFit/>
          </a:bodyPr>
          <a:lstStyle/>
          <a:p>
            <a:r>
              <a:rPr lang="en-US" altLang="en-US" sz="1200" dirty="0"/>
              <a:t>P.A. </a:t>
            </a:r>
            <a:r>
              <a:rPr lang="en-US" altLang="en-US" sz="1200" dirty="0" err="1"/>
              <a:t>Pevzner</a:t>
            </a:r>
            <a:r>
              <a:rPr lang="en-US" altLang="en-US" sz="1200" dirty="0"/>
              <a:t> et al (2001) </a:t>
            </a:r>
            <a:r>
              <a:rPr lang="pl-PL" altLang="en-US" sz="1200" dirty="0"/>
              <a:t>Proc. Natl. Acad. Sci. U. S. A. 98 9748–9753.</a:t>
            </a:r>
            <a:endParaRPr 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z="3200"/>
              <a:t>Using k-mer read frequency to simply graphs</a:t>
            </a:r>
            <a:br>
              <a:rPr lang="en-US" altLang="en-US" sz="3200"/>
            </a:br>
            <a:r>
              <a:rPr lang="en-US" altLang="en-US" sz="3200"/>
              <a:t> </a:t>
            </a:r>
            <a:r>
              <a:rPr lang="en-US" altLang="en-US" sz="2000"/>
              <a:t>JR Miller et al., Bioinformatics 24: 2818 (2008)</a:t>
            </a:r>
            <a:endParaRPr lang="en-US" altLang="en-US" sz="3200"/>
          </a:p>
        </p:txBody>
      </p:sp>
      <p:pic>
        <p:nvPicPr>
          <p:cNvPr id="34819"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905000" y="2030414"/>
            <a:ext cx="4114800" cy="3608387"/>
          </a:xfrm>
          <a:noFill/>
        </p:spPr>
      </p:pic>
      <p:sp>
        <p:nvSpPr>
          <p:cNvPr id="34820" name="TextBox 4"/>
          <p:cNvSpPr txBox="1">
            <a:spLocks noChangeArrowheads="1"/>
          </p:cNvSpPr>
          <p:nvPr/>
        </p:nvSpPr>
        <p:spPr bwMode="auto">
          <a:xfrm>
            <a:off x="6324600" y="1600201"/>
            <a:ext cx="403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Fig. 3. Complexity in K-mer graphs can be diagnosed with read multiplicity information. In these graphs, edges represented in more reads are drawn with thicker arrows. (a) An errant base call toward the end of a read causes a “spur” or short dead-end branch. The same pattern could be induced by coincidence of zero coverage after polymorphism near a repeat. (b) An errant base call near a read middle causes a “bubble” or alternate path. Polymorphisms between donor chromosomes would be expected to induce a bubble with parity of read multiplicity on the divergent paths. (c) Repeat sequences lead to the “frayed</a:t>
            </a:r>
            <a:endParaRPr lang="en-US" altLang="en-US" sz="1600"/>
          </a:p>
          <a:p>
            <a:pPr eaLnBrk="1" hangingPunct="1"/>
            <a:r>
              <a:rPr lang="en-US" altLang="en-US" sz="1600"/>
              <a:t>rope” pattern of convergent and divergent paths.</a:t>
            </a:r>
            <a:endParaRPr lang="en-US" altLang="en-US" sz="1600"/>
          </a:p>
        </p:txBody>
      </p:sp>
      <p:sp>
        <p:nvSpPr>
          <p:cNvPr id="34821" name="TextBox 5"/>
          <p:cNvSpPr txBox="1">
            <a:spLocks noChangeArrowheads="1"/>
          </p:cNvSpPr>
          <p:nvPr/>
        </p:nvSpPr>
        <p:spPr bwMode="auto">
          <a:xfrm>
            <a:off x="2057400" y="14478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Trim "tips" or "spurs"</a:t>
            </a:r>
            <a:endParaRPr lang="en-US" altLang="en-US"/>
          </a:p>
        </p:txBody>
      </p:sp>
      <p:cxnSp>
        <p:nvCxnSpPr>
          <p:cNvPr id="8" name="Straight Arrow Connector 7"/>
          <p:cNvCxnSpPr>
            <a:stCxn id="34821" idx="2"/>
          </p:cNvCxnSpPr>
          <p:nvPr/>
        </p:nvCxnSpPr>
        <p:spPr>
          <a:xfrm rot="16200000" flipH="1">
            <a:off x="3442494" y="1689894"/>
            <a:ext cx="315912" cy="5715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823" name="TextBox 8"/>
          <p:cNvSpPr txBox="1">
            <a:spLocks noChangeArrowheads="1"/>
          </p:cNvSpPr>
          <p:nvPr/>
        </p:nvSpPr>
        <p:spPr bwMode="auto">
          <a:xfrm>
            <a:off x="1981200" y="28956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"pop" bubbles</a:t>
            </a:r>
            <a:endParaRPr lang="en-US" altLang="en-US"/>
          </a:p>
        </p:txBody>
      </p:sp>
      <p:cxnSp>
        <p:nvCxnSpPr>
          <p:cNvPr id="10" name="Straight Arrow Connector 9"/>
          <p:cNvCxnSpPr>
            <a:stCxn id="34823" idx="2"/>
          </p:cNvCxnSpPr>
          <p:nvPr/>
        </p:nvCxnSpPr>
        <p:spPr>
          <a:xfrm rot="16200000" flipH="1">
            <a:off x="3042444" y="3156744"/>
            <a:ext cx="315912"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4823" idx="2"/>
          </p:cNvCxnSpPr>
          <p:nvPr/>
        </p:nvCxnSpPr>
        <p:spPr>
          <a:xfrm rot="16200000" flipH="1">
            <a:off x="4433094" y="1766094"/>
            <a:ext cx="11112" cy="30099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5638800" y="3276600"/>
            <a:ext cx="304800" cy="304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895600" y="5257800"/>
            <a:ext cx="106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029200" y="5257800"/>
            <a:ext cx="106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429000" y="5791200"/>
            <a:ext cx="213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830" name="TextBox 28"/>
          <p:cNvSpPr txBox="1">
            <a:spLocks noChangeArrowheads="1"/>
          </p:cNvSpPr>
          <p:nvPr/>
        </p:nvSpPr>
        <p:spPr bwMode="auto">
          <a:xfrm>
            <a:off x="2971800" y="5943601"/>
            <a:ext cx="320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Cut branches at repeats identified by high k-mer count</a:t>
            </a:r>
            <a:endParaRPr lang="en-US" altLang="en-US"/>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gain knowledge on underlying strategies for genome assembly</a:t>
            </a:r>
            <a:endParaRPr lang="en-US" dirty="0"/>
          </a:p>
          <a:p>
            <a:r>
              <a:rPr lang="en-US" dirty="0"/>
              <a:t>To learn how to work in graph-based structures</a:t>
            </a:r>
            <a:endParaRPr lang="en-US" dirty="0"/>
          </a:p>
        </p:txBody>
      </p:sp>
      <p:sp>
        <p:nvSpPr>
          <p:cNvPr id="3" name="Title 2"/>
          <p:cNvSpPr>
            <a:spLocks noGrp="1"/>
          </p:cNvSpPr>
          <p:nvPr>
            <p:ph type="title"/>
          </p:nvPr>
        </p:nvSpPr>
        <p:spPr/>
        <p:txBody>
          <a:bodyPr/>
          <a:lstStyle/>
          <a:p>
            <a:r>
              <a:rPr lang="en-US" dirty="0"/>
              <a:t>Learning Objectives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81200" y="274638"/>
            <a:ext cx="7467600" cy="1143000"/>
          </a:xfrm>
        </p:spPr>
        <p:txBody>
          <a:bodyPr/>
          <a:lstStyle/>
          <a:p>
            <a:pPr algn="l"/>
            <a:r>
              <a:rPr lang="en-US" altLang="en-US" sz="3200"/>
              <a:t>K-mer repeat structure of various genomes</a:t>
            </a:r>
            <a:br>
              <a:rPr lang="en-US" altLang="en-US" sz="3200"/>
            </a:br>
            <a:r>
              <a:rPr lang="en-US" altLang="en-US" sz="2000"/>
              <a:t>Schatz, Delcher &amp; Salzberg (2010) Assembly of large genomes using second-generation sequencing. Genome Research 20: 1165-1173.</a:t>
            </a:r>
            <a:endParaRPr lang="en-US" altLang="en-US" sz="3200"/>
          </a:p>
        </p:txBody>
      </p:sp>
      <p:pic>
        <p:nvPicPr>
          <p:cNvPr id="35843"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052638" y="1682750"/>
            <a:ext cx="5338762" cy="4794250"/>
          </a:xfrm>
          <a:noFill/>
        </p:spPr>
      </p:pic>
      <p:sp>
        <p:nvSpPr>
          <p:cNvPr id="35844" name="TextBox 4"/>
          <p:cNvSpPr txBox="1">
            <a:spLocks noChangeArrowheads="1"/>
          </p:cNvSpPr>
          <p:nvPr/>
        </p:nvSpPr>
        <p:spPr bwMode="auto">
          <a:xfrm>
            <a:off x="7391400" y="1524000"/>
            <a:ext cx="3048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Figure 1. The k-mer uniqueness ratio for five well-known organisms and</a:t>
            </a:r>
            <a:endParaRPr lang="en-US" altLang="en-US"/>
          </a:p>
          <a:p>
            <a:pPr eaLnBrk="1" hangingPunct="1"/>
            <a:r>
              <a:rPr lang="en-US" altLang="en-US"/>
              <a:t>one single-celled human parasite. The ratio is defined here as the percentage of the genome that is covered by unique sequences of length k or longer. The horizontal axis shows the length in base pairs of the sequences. For example, ~92.5% of the grapevine genome is contained in unique sequences of 100 bp or longer.</a:t>
            </a:r>
            <a:endParaRPr lang="en-US" altLang="en-US"/>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en-US"/>
          </a:p>
        </p:txBody>
      </p:sp>
      <p:sp>
        <p:nvSpPr>
          <p:cNvPr id="36867" name="Content Placeholder 2"/>
          <p:cNvSpPr>
            <a:spLocks noGrp="1"/>
          </p:cNvSpPr>
          <p:nvPr>
            <p:ph idx="1"/>
          </p:nvPr>
        </p:nvSpPr>
        <p:spPr/>
        <p:txBody>
          <a:bodyPr>
            <a:normAutofit lnSpcReduction="10000"/>
          </a:bodyPr>
          <a:lstStyle/>
          <a:p>
            <a:r>
              <a:rPr lang="en-US" altLang="en-US"/>
              <a:t>From the previous slide, you can see how different k-mer lengths will have different levels of success at overcoming repeats with different genomes</a:t>
            </a:r>
            <a:endParaRPr lang="en-US" altLang="en-US"/>
          </a:p>
          <a:p>
            <a:r>
              <a:rPr lang="en-US" altLang="en-US"/>
              <a:t>This is for exact k-mer repeats – many genomes have inexact repeats with significantly longer lengths such as SINEs (short interspersed nuclear elements), LINEs (long interspersed nuclear elements), simple sequence and homopolymer regions, endogenous retroviruses and transposable elements</a:t>
            </a:r>
            <a:endParaRPr lang="en-US" altLang="en-US"/>
          </a:p>
          <a:p>
            <a:pPr lvl="1"/>
            <a:r>
              <a:rPr lang="en-US" altLang="en-US"/>
              <a:t>These cause assembly problems, too</a:t>
            </a:r>
            <a:endParaRPr lang="en-US" altLang="en-US"/>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Sequence Assembly is a Graph Problem</a:t>
            </a:r>
            <a:endParaRPr lang="en-US" altLang="en-US" dirty="0"/>
          </a:p>
        </p:txBody>
      </p:sp>
      <p:sp>
        <p:nvSpPr>
          <p:cNvPr id="3075" name="Content Placeholder 2"/>
          <p:cNvSpPr>
            <a:spLocks noGrp="1"/>
          </p:cNvSpPr>
          <p:nvPr>
            <p:ph idx="4294967295"/>
          </p:nvPr>
        </p:nvSpPr>
        <p:spPr>
          <a:xfrm>
            <a:off x="1219200" y="1094375"/>
            <a:ext cx="8229600" cy="5334000"/>
          </a:xfrm>
          <a:prstGeom prst="rect">
            <a:avLst/>
          </a:prstGeom>
        </p:spPr>
        <p:txBody>
          <a:bodyPr/>
          <a:lstStyle/>
          <a:p>
            <a:r>
              <a:rPr lang="en-US" altLang="en-US" sz="2400" dirty="0"/>
              <a:t>Goal: Reconstruct a long sequence from a set of shorter sequences, the "reads"</a:t>
            </a:r>
            <a:endParaRPr lang="en-US" altLang="en-US" sz="2400" dirty="0"/>
          </a:p>
          <a:p>
            <a:r>
              <a:rPr lang="en-US" altLang="en-US" sz="2400" dirty="0"/>
              <a:t>Graph – nodes and edges</a:t>
            </a:r>
            <a:endParaRPr lang="en-US" altLang="en-US" sz="2400" dirty="0"/>
          </a:p>
          <a:p>
            <a:pPr lvl="1"/>
            <a:r>
              <a:rPr lang="en-US" altLang="en-US" sz="2000" dirty="0"/>
              <a:t>Nodes contain data (sequence)</a:t>
            </a:r>
            <a:endParaRPr lang="en-US" altLang="en-US" sz="2000" dirty="0"/>
          </a:p>
          <a:p>
            <a:pPr lvl="1"/>
            <a:r>
              <a:rPr lang="en-US" altLang="en-US" sz="2000" dirty="0"/>
              <a:t>Edges connect nodes by some relationship</a:t>
            </a:r>
            <a:endParaRPr lang="en-US" altLang="en-US" sz="2000" dirty="0"/>
          </a:p>
          <a:p>
            <a:r>
              <a:rPr lang="en-US" altLang="en-US" sz="2400" dirty="0"/>
              <a:t>The lengths of reads are characteristic of the technology used to determine or read the sequence</a:t>
            </a:r>
            <a:endParaRPr lang="en-US" altLang="en-US" sz="2400" dirty="0"/>
          </a:p>
          <a:p>
            <a:pPr lvl="1"/>
            <a:r>
              <a:rPr lang="en-US" altLang="en-US" sz="2000" dirty="0"/>
              <a:t>Sequence is the linear, consecutive order of the 4 bases as found in a nucleic acid</a:t>
            </a:r>
            <a:endParaRPr lang="en-US" altLang="en-US" sz="2000" dirty="0"/>
          </a:p>
          <a:p>
            <a:pPr lvl="1"/>
            <a:r>
              <a:rPr lang="en-US" altLang="en-US" sz="2000" dirty="0"/>
              <a:t>Sanger </a:t>
            </a:r>
            <a:r>
              <a:rPr lang="en-US" altLang="en-US" sz="2000" dirty="0" err="1"/>
              <a:t>dideoxy</a:t>
            </a:r>
            <a:r>
              <a:rPr lang="en-US" altLang="en-US" sz="2000" dirty="0"/>
              <a:t> with capillary electrophoreses 700-800 bases per read, very high accuracy</a:t>
            </a:r>
            <a:endParaRPr lang="en-US" altLang="en-US" sz="2000" dirty="0"/>
          </a:p>
          <a:p>
            <a:pPr lvl="1"/>
            <a:r>
              <a:rPr lang="en-US" altLang="en-US" sz="2000" dirty="0"/>
              <a:t>Pyrosequencing (454): ~400 bases per read</a:t>
            </a:r>
            <a:endParaRPr lang="en-US" altLang="en-US" sz="2000" dirty="0"/>
          </a:p>
          <a:p>
            <a:pPr lvl="1"/>
            <a:r>
              <a:rPr lang="en-US" altLang="en-US" sz="2000" dirty="0"/>
              <a:t>Illumina: ~100 bases per read (250 bp more recently)</a:t>
            </a:r>
            <a:endParaRPr lang="en-US" altLang="en-US" sz="2000" dirty="0"/>
          </a:p>
          <a:p>
            <a:r>
              <a:rPr lang="en-US" altLang="en-US" sz="2400" dirty="0"/>
              <a:t>New long read technologies</a:t>
            </a:r>
            <a:endParaRPr lang="en-US" altLang="en-US" sz="2400" dirty="0"/>
          </a:p>
        </p:txBody>
      </p:sp>
      <p:sp>
        <p:nvSpPr>
          <p:cNvPr id="2" name="Slide Number Placeholder 1"/>
          <p:cNvSpPr>
            <a:spLocks noGrp="1"/>
          </p:cNvSpPr>
          <p:nvPr>
            <p:ph type="sldNum" sz="quarter" idx="12"/>
          </p:nvPr>
        </p:nvSpPr>
        <p:spPr>
          <a:xfrm>
            <a:off x="100584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t>Assembly as a Graph Problem</a:t>
            </a:r>
            <a:endParaRPr lang="en-US" altLang="en-US" dirty="0"/>
          </a:p>
        </p:txBody>
      </p:sp>
      <p:sp>
        <p:nvSpPr>
          <p:cNvPr id="11267" name="Content Placeholder 2"/>
          <p:cNvSpPr>
            <a:spLocks noGrp="1"/>
          </p:cNvSpPr>
          <p:nvPr>
            <p:ph idx="4294967295"/>
          </p:nvPr>
        </p:nvSpPr>
        <p:spPr>
          <a:xfrm>
            <a:off x="1295400" y="1235075"/>
            <a:ext cx="8305800" cy="5486400"/>
          </a:xfrm>
          <a:prstGeom prst="rect">
            <a:avLst/>
          </a:prstGeom>
        </p:spPr>
        <p:txBody>
          <a:bodyPr>
            <a:normAutofit fontScale="92500" lnSpcReduction="20000"/>
          </a:bodyPr>
          <a:lstStyle/>
          <a:p>
            <a:r>
              <a:rPr lang="en-US" altLang="en-US" dirty="0"/>
              <a:t>Overlap information is used to construct the layout graph</a:t>
            </a:r>
            <a:endParaRPr lang="en-US" altLang="en-US" dirty="0"/>
          </a:p>
          <a:p>
            <a:r>
              <a:rPr lang="en-US" altLang="en-US" dirty="0"/>
              <a:t>Nodes of the graph are a collection of sequence reads</a:t>
            </a:r>
            <a:endParaRPr lang="en-US" altLang="en-US" dirty="0"/>
          </a:p>
          <a:p>
            <a:r>
              <a:rPr lang="en-US" altLang="en-US" dirty="0"/>
              <a:t> Edges are determined by (near) sequence identity between reads – reads have overlaps with one another or are subsequences</a:t>
            </a:r>
            <a:endParaRPr lang="en-US" altLang="en-US" dirty="0"/>
          </a:p>
          <a:p>
            <a:pPr lvl="1"/>
            <a:r>
              <a:rPr lang="en-US" altLang="en-US" dirty="0"/>
              <a:t>Near identity because of errors in sequence reads</a:t>
            </a:r>
            <a:endParaRPr lang="en-US" altLang="en-US" dirty="0"/>
          </a:p>
          <a:p>
            <a:r>
              <a:rPr lang="en-US" altLang="en-US" dirty="0"/>
              <a:t>Try to find a unique path through the graph that orders and orients the reads – this path will give the sequence of the source DNA</a:t>
            </a:r>
            <a:endParaRPr lang="en-US" altLang="en-US" dirty="0"/>
          </a:p>
          <a:p>
            <a:r>
              <a:rPr lang="en-US" altLang="en-US" dirty="0"/>
              <a:t>Overlapping sequence data is used to generate a consensus sequence</a:t>
            </a:r>
            <a:endParaRPr lang="en-US" altLang="en-US" dirty="0"/>
          </a:p>
        </p:txBody>
      </p:sp>
      <p:sp>
        <p:nvSpPr>
          <p:cNvPr id="2" name="Slide Number Placeholder 1"/>
          <p:cNvSpPr>
            <a:spLocks noGrp="1"/>
          </p:cNvSpPr>
          <p:nvPr>
            <p:ph type="sldNum" sz="quarter" idx="12"/>
          </p:nvPr>
        </p:nvSpPr>
        <p:spPr>
          <a:xfrm>
            <a:off x="100584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Graph representations of a contig assembly</a:t>
            </a:r>
            <a:br>
              <a:rPr lang="en-US" altLang="en-US"/>
            </a:br>
            <a:r>
              <a:rPr lang="en-US" altLang="en-US" sz="2400"/>
              <a:t>JR Miller et al., Bioinformatics 24: 2818 (2008)</a:t>
            </a:r>
            <a:endParaRPr lang="en-US" altLang="en-US" sz="2800"/>
          </a:p>
        </p:txBody>
      </p:sp>
      <p:pic>
        <p:nvPicPr>
          <p:cNvPr id="13315"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632076" y="2047876"/>
            <a:ext cx="6892925" cy="4200525"/>
          </a:xfrm>
          <a:noFill/>
        </p:spPr>
      </p:pic>
      <p:sp>
        <p:nvSpPr>
          <p:cNvPr id="13316" name="TextBox 4"/>
          <p:cNvSpPr txBox="1">
            <a:spLocks noChangeArrowheads="1"/>
          </p:cNvSpPr>
          <p:nvPr/>
        </p:nvSpPr>
        <p:spPr bwMode="auto">
          <a:xfrm>
            <a:off x="2286000" y="5983070"/>
            <a:ext cx="685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 has identity at only one end, so only leads to inclusion of 3 nodes. Path ABCD includes 4 nodes and is chosen as better path</a:t>
            </a:r>
            <a:endParaRPr lang="en-US" altLang="en-US" dirty="0"/>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
        <p:nvSpPr>
          <p:cNvPr id="3" name="TextBox 2"/>
          <p:cNvSpPr txBox="1"/>
          <p:nvPr/>
        </p:nvSpPr>
        <p:spPr>
          <a:xfrm>
            <a:off x="2438400" y="1447801"/>
            <a:ext cx="7391400" cy="646331"/>
          </a:xfrm>
          <a:prstGeom prst="rect">
            <a:avLst/>
          </a:prstGeom>
          <a:noFill/>
        </p:spPr>
        <p:txBody>
          <a:bodyPr wrap="square" rtlCol="0">
            <a:spAutoFit/>
          </a:bodyPr>
          <a:lstStyle/>
          <a:p>
            <a:r>
              <a:rPr lang="en-US" dirty="0" err="1"/>
              <a:t>Contig</a:t>
            </a:r>
            <a:r>
              <a:rPr lang="en-US" dirty="0"/>
              <a:t>: contiguous sequence constructed by joining reads that have overlapping sequence information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Repeats – The Challenge to Assembly</a:t>
            </a:r>
            <a:endParaRPr lang="en-US" altLang="en-US"/>
          </a:p>
        </p:txBody>
      </p:sp>
      <p:sp>
        <p:nvSpPr>
          <p:cNvPr id="14339" name="Content Placeholder 2"/>
          <p:cNvSpPr>
            <a:spLocks noGrp="1"/>
          </p:cNvSpPr>
          <p:nvPr>
            <p:ph idx="1"/>
          </p:nvPr>
        </p:nvSpPr>
        <p:spPr/>
        <p:txBody>
          <a:bodyPr/>
          <a:lstStyle/>
          <a:p>
            <a:r>
              <a:rPr lang="en-US" altLang="en-US"/>
              <a:t>Assembly would be relatively straightforward except for the existence of repeated sequences in genomes</a:t>
            </a:r>
            <a:endParaRPr lang="en-US" altLang="en-US"/>
          </a:p>
          <a:p>
            <a:r>
              <a:rPr lang="en-US" altLang="en-US"/>
              <a:t>Repeats can be exact or can have small variations</a:t>
            </a:r>
            <a:endParaRPr lang="en-US" altLang="en-US"/>
          </a:p>
          <a:p>
            <a:r>
              <a:rPr lang="en-US" altLang="en-US"/>
              <a:t>Simple sequence repeats such as ACACACACAC… can exist in multiple places and have varying total lengths</a:t>
            </a:r>
            <a:endParaRPr lang="en-US" altLang="en-US"/>
          </a:p>
          <a:p>
            <a:pPr lvl="1"/>
            <a:r>
              <a:rPr lang="en-US" altLang="en-US"/>
              <a:t>Which is the correct length at which location?</a:t>
            </a:r>
            <a:endParaRPr lang="en-US" altLang="en-US"/>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46038"/>
            <a:ext cx="8229600" cy="792162"/>
          </a:xfrm>
        </p:spPr>
        <p:txBody>
          <a:bodyPr/>
          <a:lstStyle/>
          <a:p>
            <a:r>
              <a:rPr lang="en-US" altLang="en-US"/>
              <a:t>Repeats in a graph</a:t>
            </a:r>
            <a:endParaRPr lang="en-US" altLang="en-US"/>
          </a:p>
        </p:txBody>
      </p:sp>
      <p:sp>
        <p:nvSpPr>
          <p:cNvPr id="4" name="Rectangle 3"/>
          <p:cNvSpPr/>
          <p:nvPr/>
        </p:nvSpPr>
        <p:spPr>
          <a:xfrm>
            <a:off x="4495800" y="2703512"/>
            <a:ext cx="3124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p:nvPr/>
        </p:nvCxnSpPr>
        <p:spPr>
          <a:xfrm>
            <a:off x="4953000" y="2398713"/>
            <a:ext cx="1143000" cy="1587"/>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365" name="TextBox 6"/>
          <p:cNvSpPr txBox="1">
            <a:spLocks noChangeArrowheads="1"/>
          </p:cNvSpPr>
          <p:nvPr/>
        </p:nvSpPr>
        <p:spPr bwMode="auto">
          <a:xfrm>
            <a:off x="5105400" y="1636712"/>
            <a:ext cx="1219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Read length</a:t>
            </a:r>
            <a:endParaRPr lang="en-US" altLang="en-US"/>
          </a:p>
        </p:txBody>
      </p:sp>
      <p:sp>
        <p:nvSpPr>
          <p:cNvPr id="15366" name="TextBox 7"/>
          <p:cNvSpPr txBox="1">
            <a:spLocks noChangeArrowheads="1"/>
          </p:cNvSpPr>
          <p:nvPr/>
        </p:nvSpPr>
        <p:spPr bwMode="auto">
          <a:xfrm>
            <a:off x="4800600" y="2638424"/>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repeat</a:t>
            </a:r>
            <a:endParaRPr lang="en-US" altLang="en-US"/>
          </a:p>
        </p:txBody>
      </p:sp>
      <p:sp>
        <p:nvSpPr>
          <p:cNvPr id="9" name="Rectangle 8"/>
          <p:cNvSpPr/>
          <p:nvPr/>
        </p:nvSpPr>
        <p:spPr>
          <a:xfrm>
            <a:off x="2362200" y="1865312"/>
            <a:ext cx="1447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362200" y="2474912"/>
            <a:ext cx="1447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362200" y="3084512"/>
            <a:ext cx="1447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362200" y="3694112"/>
            <a:ext cx="1447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8305800" y="1865312"/>
            <a:ext cx="1447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8305800" y="2474912"/>
            <a:ext cx="1447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8305800" y="3084512"/>
            <a:ext cx="1447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8305800" y="3694112"/>
            <a:ext cx="1447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9" idx="3"/>
            <a:endCxn id="4" idx="1"/>
          </p:cNvCxnSpPr>
          <p:nvPr/>
        </p:nvCxnSpPr>
        <p:spPr>
          <a:xfrm>
            <a:off x="3810000" y="2017712"/>
            <a:ext cx="68580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4" idx="1"/>
          </p:cNvCxnSpPr>
          <p:nvPr/>
        </p:nvCxnSpPr>
        <p:spPr>
          <a:xfrm>
            <a:off x="3810000" y="2627312"/>
            <a:ext cx="6858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4" idx="1"/>
          </p:cNvCxnSpPr>
          <p:nvPr/>
        </p:nvCxnSpPr>
        <p:spPr>
          <a:xfrm flipV="1">
            <a:off x="3810000" y="2855912"/>
            <a:ext cx="6858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3"/>
            <a:endCxn id="4" idx="1"/>
          </p:cNvCxnSpPr>
          <p:nvPr/>
        </p:nvCxnSpPr>
        <p:spPr>
          <a:xfrm flipV="1">
            <a:off x="3810000" y="2855912"/>
            <a:ext cx="68580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79" name="TextBox 24"/>
          <p:cNvSpPr txBox="1">
            <a:spLocks noChangeArrowheads="1"/>
          </p:cNvSpPr>
          <p:nvPr/>
        </p:nvSpPr>
        <p:spPr bwMode="auto">
          <a:xfrm>
            <a:off x="1981200" y="990600"/>
            <a:ext cx="220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Unique sequences bordering repeat</a:t>
            </a:r>
            <a:endParaRPr lang="en-US" altLang="en-US" dirty="0"/>
          </a:p>
        </p:txBody>
      </p:sp>
      <p:sp>
        <p:nvSpPr>
          <p:cNvPr id="15380" name="TextBox 25"/>
          <p:cNvSpPr txBox="1">
            <a:spLocks noChangeArrowheads="1"/>
          </p:cNvSpPr>
          <p:nvPr/>
        </p:nvSpPr>
        <p:spPr bwMode="auto">
          <a:xfrm>
            <a:off x="7924800" y="992187"/>
            <a:ext cx="2209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Unique sequences bordering repeat</a:t>
            </a:r>
            <a:endParaRPr lang="en-US" altLang="en-US"/>
          </a:p>
        </p:txBody>
      </p:sp>
      <p:cxnSp>
        <p:nvCxnSpPr>
          <p:cNvPr id="28" name="Straight Connector 27"/>
          <p:cNvCxnSpPr>
            <a:stCxn id="13" idx="1"/>
            <a:endCxn id="4" idx="3"/>
          </p:cNvCxnSpPr>
          <p:nvPr/>
        </p:nvCxnSpPr>
        <p:spPr>
          <a:xfrm rot="10800000" flipV="1">
            <a:off x="7620000" y="2017712"/>
            <a:ext cx="68580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1"/>
            <a:endCxn id="4" idx="3"/>
          </p:cNvCxnSpPr>
          <p:nvPr/>
        </p:nvCxnSpPr>
        <p:spPr>
          <a:xfrm rot="10800000" flipV="1">
            <a:off x="7620000" y="2627312"/>
            <a:ext cx="6858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1"/>
            <a:endCxn id="4" idx="3"/>
          </p:cNvCxnSpPr>
          <p:nvPr/>
        </p:nvCxnSpPr>
        <p:spPr>
          <a:xfrm rot="10800000">
            <a:off x="7620000" y="2855912"/>
            <a:ext cx="6858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6" idx="1"/>
            <a:endCxn id="4" idx="3"/>
          </p:cNvCxnSpPr>
          <p:nvPr/>
        </p:nvCxnSpPr>
        <p:spPr>
          <a:xfrm rot="10800000">
            <a:off x="7620000" y="2855912"/>
            <a:ext cx="68580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85" name="TextBox 34"/>
          <p:cNvSpPr txBox="1">
            <a:spLocks noChangeArrowheads="1"/>
          </p:cNvSpPr>
          <p:nvPr/>
        </p:nvSpPr>
        <p:spPr bwMode="auto">
          <a:xfrm>
            <a:off x="2743200" y="186531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A</a:t>
            </a:r>
            <a:endParaRPr lang="en-US" altLang="en-US"/>
          </a:p>
        </p:txBody>
      </p:sp>
      <p:sp>
        <p:nvSpPr>
          <p:cNvPr id="15386" name="TextBox 35"/>
          <p:cNvSpPr txBox="1">
            <a:spLocks noChangeArrowheads="1"/>
          </p:cNvSpPr>
          <p:nvPr/>
        </p:nvSpPr>
        <p:spPr bwMode="auto">
          <a:xfrm>
            <a:off x="2743200" y="247491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B</a:t>
            </a:r>
            <a:endParaRPr lang="en-US" altLang="en-US"/>
          </a:p>
        </p:txBody>
      </p:sp>
      <p:sp>
        <p:nvSpPr>
          <p:cNvPr id="15387" name="TextBox 36"/>
          <p:cNvSpPr txBox="1">
            <a:spLocks noChangeArrowheads="1"/>
          </p:cNvSpPr>
          <p:nvPr/>
        </p:nvSpPr>
        <p:spPr bwMode="auto">
          <a:xfrm>
            <a:off x="2743200" y="308451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C</a:t>
            </a:r>
            <a:endParaRPr lang="en-US" altLang="en-US"/>
          </a:p>
        </p:txBody>
      </p:sp>
      <p:sp>
        <p:nvSpPr>
          <p:cNvPr id="15388" name="TextBox 37"/>
          <p:cNvSpPr txBox="1">
            <a:spLocks noChangeArrowheads="1"/>
          </p:cNvSpPr>
          <p:nvPr/>
        </p:nvSpPr>
        <p:spPr bwMode="auto">
          <a:xfrm>
            <a:off x="2743200" y="369411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D</a:t>
            </a:r>
            <a:endParaRPr lang="en-US" altLang="en-US"/>
          </a:p>
        </p:txBody>
      </p:sp>
      <p:sp>
        <p:nvSpPr>
          <p:cNvPr id="15389" name="TextBox 38"/>
          <p:cNvSpPr txBox="1">
            <a:spLocks noChangeArrowheads="1"/>
          </p:cNvSpPr>
          <p:nvPr/>
        </p:nvSpPr>
        <p:spPr bwMode="auto">
          <a:xfrm>
            <a:off x="8763000" y="186531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E</a:t>
            </a:r>
            <a:endParaRPr lang="en-US" altLang="en-US"/>
          </a:p>
        </p:txBody>
      </p:sp>
      <p:sp>
        <p:nvSpPr>
          <p:cNvPr id="15390" name="TextBox 39"/>
          <p:cNvSpPr txBox="1">
            <a:spLocks noChangeArrowheads="1"/>
          </p:cNvSpPr>
          <p:nvPr/>
        </p:nvSpPr>
        <p:spPr bwMode="auto">
          <a:xfrm>
            <a:off x="8763000" y="247491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F</a:t>
            </a:r>
            <a:endParaRPr lang="en-US" altLang="en-US"/>
          </a:p>
        </p:txBody>
      </p:sp>
      <p:sp>
        <p:nvSpPr>
          <p:cNvPr id="15391" name="TextBox 40"/>
          <p:cNvSpPr txBox="1">
            <a:spLocks noChangeArrowheads="1"/>
          </p:cNvSpPr>
          <p:nvPr/>
        </p:nvSpPr>
        <p:spPr bwMode="auto">
          <a:xfrm>
            <a:off x="8763000" y="308451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G</a:t>
            </a:r>
            <a:endParaRPr lang="en-US" altLang="en-US"/>
          </a:p>
        </p:txBody>
      </p:sp>
      <p:sp>
        <p:nvSpPr>
          <p:cNvPr id="15392" name="TextBox 41"/>
          <p:cNvSpPr txBox="1">
            <a:spLocks noChangeArrowheads="1"/>
          </p:cNvSpPr>
          <p:nvPr/>
        </p:nvSpPr>
        <p:spPr bwMode="auto">
          <a:xfrm>
            <a:off x="8763000" y="369411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a:t>
            </a:r>
            <a:endParaRPr lang="en-US" altLang="en-US"/>
          </a:p>
        </p:txBody>
      </p:sp>
      <p:sp>
        <p:nvSpPr>
          <p:cNvPr id="15393" name="TextBox 42"/>
          <p:cNvSpPr txBox="1">
            <a:spLocks noChangeArrowheads="1"/>
          </p:cNvSpPr>
          <p:nvPr/>
        </p:nvSpPr>
        <p:spPr bwMode="auto">
          <a:xfrm>
            <a:off x="2667000" y="5505450"/>
            <a:ext cx="670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the repeat is longer than the read length, you can't tell which of the unique sequences on the left should be in a contig with which sequence on the right – this is where large library inserts or mate-pair sequencing approaches can help</a:t>
            </a:r>
            <a:endParaRPr lang="en-US" altLang="en-US" dirty="0"/>
          </a:p>
        </p:txBody>
      </p:sp>
      <p:sp>
        <p:nvSpPr>
          <p:cNvPr id="44" name="Rectangle 43"/>
          <p:cNvSpPr/>
          <p:nvPr/>
        </p:nvSpPr>
        <p:spPr>
          <a:xfrm>
            <a:off x="2743200" y="4238624"/>
            <a:ext cx="1371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95" name="TextBox 44"/>
          <p:cNvSpPr txBox="1">
            <a:spLocks noChangeArrowheads="1"/>
          </p:cNvSpPr>
          <p:nvPr/>
        </p:nvSpPr>
        <p:spPr bwMode="auto">
          <a:xfrm>
            <a:off x="3200400" y="4238624"/>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D'</a:t>
            </a:r>
            <a:endParaRPr lang="en-US" altLang="en-US"/>
          </a:p>
        </p:txBody>
      </p:sp>
      <p:sp>
        <p:nvSpPr>
          <p:cNvPr id="46" name="Rectangle 45"/>
          <p:cNvSpPr/>
          <p:nvPr/>
        </p:nvSpPr>
        <p:spPr>
          <a:xfrm>
            <a:off x="8077200" y="4238624"/>
            <a:ext cx="12954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97" name="TextBox 46"/>
          <p:cNvSpPr txBox="1">
            <a:spLocks noChangeArrowheads="1"/>
          </p:cNvSpPr>
          <p:nvPr/>
        </p:nvSpPr>
        <p:spPr bwMode="auto">
          <a:xfrm>
            <a:off x="8458200" y="4238624"/>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a:t>
            </a:r>
            <a:endParaRPr lang="en-US" altLang="en-US"/>
          </a:p>
        </p:txBody>
      </p:sp>
      <p:cxnSp>
        <p:nvCxnSpPr>
          <p:cNvPr id="49" name="Straight Connector 48"/>
          <p:cNvCxnSpPr>
            <a:stCxn id="44" idx="3"/>
            <a:endCxn id="46" idx="1"/>
          </p:cNvCxnSpPr>
          <p:nvPr/>
        </p:nvCxnSpPr>
        <p:spPr>
          <a:xfrm>
            <a:off x="4114800" y="4391024"/>
            <a:ext cx="396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99" name="TextBox 49"/>
          <p:cNvSpPr txBox="1">
            <a:spLocks noChangeArrowheads="1"/>
          </p:cNvSpPr>
          <p:nvPr/>
        </p:nvSpPr>
        <p:spPr bwMode="auto">
          <a:xfrm>
            <a:off x="4114800" y="4075113"/>
            <a:ext cx="3810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Paired Read</a:t>
            </a:r>
            <a:endParaRPr lang="en-US" altLang="en-US" sz="1600"/>
          </a:p>
        </p:txBody>
      </p:sp>
      <p:cxnSp>
        <p:nvCxnSpPr>
          <p:cNvPr id="55" name="Straight Connector 54"/>
          <p:cNvCxnSpPr>
            <a:stCxn id="15395" idx="0"/>
          </p:cNvCxnSpPr>
          <p:nvPr/>
        </p:nvCxnSpPr>
        <p:spPr>
          <a:xfrm rot="16200000" flipV="1">
            <a:off x="3175794" y="3947318"/>
            <a:ext cx="239712" cy="342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5397" idx="0"/>
          </p:cNvCxnSpPr>
          <p:nvPr/>
        </p:nvCxnSpPr>
        <p:spPr>
          <a:xfrm rot="5400000" flipH="1" flipV="1">
            <a:off x="8738394" y="3985418"/>
            <a:ext cx="239712" cy="266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02" name="TextBox 49"/>
          <p:cNvSpPr txBox="1">
            <a:spLocks noChangeArrowheads="1"/>
          </p:cNvSpPr>
          <p:nvPr/>
        </p:nvSpPr>
        <p:spPr bwMode="auto">
          <a:xfrm>
            <a:off x="4191000" y="4422774"/>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Unsequenced region of long fragment</a:t>
            </a:r>
            <a:endParaRPr lang="en-US" altLang="en-US" sz="1600"/>
          </a:p>
        </p:txBody>
      </p:sp>
      <p:sp>
        <p:nvSpPr>
          <p:cNvPr id="43" name="Rectangle 42"/>
          <p:cNvSpPr/>
          <p:nvPr/>
        </p:nvSpPr>
        <p:spPr>
          <a:xfrm>
            <a:off x="2362200" y="4800599"/>
            <a:ext cx="1752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8077200" y="4800599"/>
            <a:ext cx="16764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7" name="Straight Connector 46"/>
          <p:cNvCxnSpPr>
            <a:stCxn id="43" idx="3"/>
            <a:endCxn id="45" idx="1"/>
          </p:cNvCxnSpPr>
          <p:nvPr/>
        </p:nvCxnSpPr>
        <p:spPr>
          <a:xfrm>
            <a:off x="4114800" y="4952999"/>
            <a:ext cx="396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06" name="TextBox 44"/>
          <p:cNvSpPr txBox="1">
            <a:spLocks noChangeArrowheads="1"/>
          </p:cNvSpPr>
          <p:nvPr/>
        </p:nvSpPr>
        <p:spPr bwMode="auto">
          <a:xfrm>
            <a:off x="2895600" y="4759324"/>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D+D'</a:t>
            </a:r>
            <a:endParaRPr lang="en-US" altLang="en-US"/>
          </a:p>
        </p:txBody>
      </p:sp>
      <p:sp>
        <p:nvSpPr>
          <p:cNvPr id="15407" name="TextBox 44"/>
          <p:cNvSpPr txBox="1">
            <a:spLocks noChangeArrowheads="1"/>
          </p:cNvSpPr>
          <p:nvPr/>
        </p:nvSpPr>
        <p:spPr bwMode="auto">
          <a:xfrm>
            <a:off x="8343900" y="4765674"/>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H+H'</a:t>
            </a:r>
            <a:endParaRPr lang="en-US" altLang="en-US"/>
          </a:p>
        </p:txBody>
      </p:sp>
      <p:cxnSp>
        <p:nvCxnSpPr>
          <p:cNvPr id="19" name="Straight Arrow Connector 18"/>
          <p:cNvCxnSpPr/>
          <p:nvPr/>
        </p:nvCxnSpPr>
        <p:spPr>
          <a:xfrm>
            <a:off x="2362200" y="5333999"/>
            <a:ext cx="73914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09" name="TextBox 49"/>
          <p:cNvSpPr txBox="1">
            <a:spLocks noChangeArrowheads="1"/>
          </p:cNvSpPr>
          <p:nvPr/>
        </p:nvSpPr>
        <p:spPr bwMode="auto">
          <a:xfrm>
            <a:off x="4114800" y="4995863"/>
            <a:ext cx="3810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Scaffold, central sequence uncertain</a:t>
            </a:r>
            <a:endParaRPr lang="en-US" altLang="en-US" sz="1600"/>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An Additional Challenge – Inexact Repeats</a:t>
            </a:r>
            <a:endParaRPr lang="en-US" altLang="en-US"/>
          </a:p>
        </p:txBody>
      </p:sp>
      <p:sp>
        <p:nvSpPr>
          <p:cNvPr id="17411" name="TextBox 3"/>
          <p:cNvSpPr txBox="1">
            <a:spLocks noChangeArrowheads="1"/>
          </p:cNvSpPr>
          <p:nvPr/>
        </p:nvSpPr>
        <p:spPr bwMode="auto">
          <a:xfrm>
            <a:off x="2590800" y="1752601"/>
            <a:ext cx="7162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Courier New" panose="02070309020205020404" pitchFamily="49" charset="0"/>
                <a:cs typeface="Courier New" panose="02070309020205020404" pitchFamily="49" charset="0"/>
              </a:rPr>
              <a:t>ACGTGTTG</a:t>
            </a:r>
            <a:r>
              <a:rPr lang="en-US" altLang="en-US" sz="2000" b="1">
                <a:solidFill>
                  <a:srgbClr val="FF0000"/>
                </a:solidFill>
                <a:latin typeface="Courier New" panose="02070309020205020404" pitchFamily="49" charset="0"/>
                <a:cs typeface="Courier New" panose="02070309020205020404" pitchFamily="49" charset="0"/>
              </a:rPr>
              <a:t>A</a:t>
            </a:r>
            <a:r>
              <a:rPr lang="en-US" altLang="en-US" sz="2000" b="1">
                <a:latin typeface="Courier New" panose="02070309020205020404" pitchFamily="49" charset="0"/>
                <a:cs typeface="Courier New" panose="02070309020205020404" pitchFamily="49" charset="0"/>
              </a:rPr>
              <a:t>GTACGTCGTTGTAACGAGAAAGTGACCGTCTACTA</a:t>
            </a:r>
            <a:endParaRPr lang="en-US" altLang="en-US" sz="2000" b="1">
              <a:latin typeface="Courier New" panose="02070309020205020404" pitchFamily="49" charset="0"/>
              <a:cs typeface="Courier New" panose="02070309020205020404" pitchFamily="49" charset="0"/>
            </a:endParaRPr>
          </a:p>
          <a:p>
            <a:pPr eaLnBrk="1" hangingPunct="1"/>
            <a:r>
              <a:rPr lang="en-US" altLang="en-US" sz="2000" b="1">
                <a:latin typeface="Courier New" panose="02070309020205020404" pitchFamily="49" charset="0"/>
                <a:cs typeface="Courier New" panose="02070309020205020404" pitchFamily="49" charset="0"/>
              </a:rPr>
              <a:t>ACGTGTTGCGTACGTCGTTGTAACG</a:t>
            </a:r>
            <a:r>
              <a:rPr lang="en-US" altLang="en-US" sz="2000" b="1">
                <a:solidFill>
                  <a:srgbClr val="FF0000"/>
                </a:solidFill>
                <a:latin typeface="Courier New" panose="02070309020205020404" pitchFamily="49" charset="0"/>
                <a:cs typeface="Courier New" panose="02070309020205020404" pitchFamily="49" charset="0"/>
              </a:rPr>
              <a:t>-</a:t>
            </a:r>
            <a:r>
              <a:rPr lang="en-US" altLang="en-US" sz="2000" b="1">
                <a:latin typeface="Courier New" panose="02070309020205020404" pitchFamily="49" charset="0"/>
                <a:cs typeface="Courier New" panose="02070309020205020404" pitchFamily="49" charset="0"/>
              </a:rPr>
              <a:t>GAAAGTGACCGTCTACTA</a:t>
            </a:r>
            <a:endParaRPr lang="en-US" altLang="en-US" sz="2000" b="1">
              <a:latin typeface="Courier New" panose="02070309020205020404" pitchFamily="49" charset="0"/>
              <a:cs typeface="Courier New" panose="02070309020205020404" pitchFamily="49" charset="0"/>
            </a:endParaRPr>
          </a:p>
          <a:p>
            <a:pPr eaLnBrk="1" hangingPunct="1"/>
            <a:r>
              <a:rPr lang="en-US" altLang="en-US" sz="2000" b="1">
                <a:latin typeface="Courier New" panose="02070309020205020404" pitchFamily="49" charset="0"/>
                <a:cs typeface="Courier New" panose="02070309020205020404" pitchFamily="49" charset="0"/>
              </a:rPr>
              <a:t>ACGTGTTGCGTACGTCGTTGTAACGAGAAAGTGACC</a:t>
            </a:r>
            <a:r>
              <a:rPr lang="en-US" altLang="en-US" sz="2000" b="1">
                <a:solidFill>
                  <a:srgbClr val="FF0000"/>
                </a:solidFill>
                <a:latin typeface="Courier New" panose="02070309020205020404" pitchFamily="49" charset="0"/>
                <a:cs typeface="Courier New" panose="02070309020205020404" pitchFamily="49" charset="0"/>
              </a:rPr>
              <a:t>C</a:t>
            </a:r>
            <a:r>
              <a:rPr lang="en-US" altLang="en-US" sz="2000" b="1">
                <a:latin typeface="Courier New" panose="02070309020205020404" pitchFamily="49" charset="0"/>
                <a:cs typeface="Courier New" panose="02070309020205020404" pitchFamily="49" charset="0"/>
              </a:rPr>
              <a:t>TCTACTA</a:t>
            </a:r>
            <a:endParaRPr lang="en-US" altLang="en-US" sz="2000" b="1">
              <a:latin typeface="Courier New" panose="02070309020205020404" pitchFamily="49" charset="0"/>
              <a:cs typeface="Courier New" panose="02070309020205020404" pitchFamily="49" charset="0"/>
            </a:endParaRPr>
          </a:p>
          <a:p>
            <a:pPr eaLnBrk="1" hangingPunct="1"/>
            <a:r>
              <a:rPr lang="en-US" altLang="en-US" sz="2000" b="1">
                <a:latin typeface="Courier New" panose="02070309020205020404" pitchFamily="49" charset="0"/>
                <a:cs typeface="Courier New" panose="02070309020205020404" pitchFamily="49" charset="0"/>
              </a:rPr>
              <a:t>ACGTGTTGCGTACGT</a:t>
            </a:r>
            <a:r>
              <a:rPr lang="en-US" altLang="en-US" sz="2000" b="1">
                <a:solidFill>
                  <a:srgbClr val="FF0000"/>
                </a:solidFill>
                <a:latin typeface="Courier New" panose="02070309020205020404" pitchFamily="49" charset="0"/>
                <a:cs typeface="Courier New" panose="02070309020205020404" pitchFamily="49" charset="0"/>
              </a:rPr>
              <a:t>G</a:t>
            </a:r>
            <a:r>
              <a:rPr lang="en-US" altLang="en-US" sz="2000" b="1">
                <a:latin typeface="Courier New" panose="02070309020205020404" pitchFamily="49" charset="0"/>
                <a:cs typeface="Courier New" panose="02070309020205020404" pitchFamily="49" charset="0"/>
              </a:rPr>
              <a:t>GTTGTAACGAGAAAGTGACCGTCTACTA</a:t>
            </a:r>
            <a:endParaRPr lang="en-US" altLang="en-US" sz="2000" b="1">
              <a:latin typeface="Courier New" panose="02070309020205020404" pitchFamily="49" charset="0"/>
              <a:cs typeface="Courier New" panose="02070309020205020404" pitchFamily="49" charset="0"/>
            </a:endParaRPr>
          </a:p>
          <a:p>
            <a:pPr eaLnBrk="1" hangingPunct="1"/>
            <a:r>
              <a:rPr lang="en-US" altLang="en-US" sz="2000" b="1">
                <a:latin typeface="Courier New" panose="02070309020205020404" pitchFamily="49" charset="0"/>
                <a:cs typeface="Courier New" panose="02070309020205020404" pitchFamily="49" charset="0"/>
              </a:rPr>
              <a:t>ACGTGTTG</a:t>
            </a:r>
            <a:r>
              <a:rPr lang="en-US" altLang="en-US" sz="2000" b="1">
                <a:solidFill>
                  <a:srgbClr val="FF0000"/>
                </a:solidFill>
                <a:latin typeface="Courier New" panose="02070309020205020404" pitchFamily="49" charset="0"/>
                <a:cs typeface="Courier New" panose="02070309020205020404" pitchFamily="49" charset="0"/>
              </a:rPr>
              <a:t>A</a:t>
            </a:r>
            <a:r>
              <a:rPr lang="en-US" altLang="en-US" sz="2000" b="1">
                <a:latin typeface="Courier New" panose="02070309020205020404" pitchFamily="49" charset="0"/>
                <a:cs typeface="Courier New" panose="02070309020205020404" pitchFamily="49" charset="0"/>
              </a:rPr>
              <a:t>GTACGTCGTTGTAACGAGAAAGTG</a:t>
            </a:r>
            <a:r>
              <a:rPr lang="en-US" altLang="en-US" sz="2000" b="1">
                <a:solidFill>
                  <a:srgbClr val="FF0000"/>
                </a:solidFill>
                <a:latin typeface="Courier New" panose="02070309020205020404" pitchFamily="49" charset="0"/>
                <a:cs typeface="Courier New" panose="02070309020205020404" pitchFamily="49" charset="0"/>
              </a:rPr>
              <a:t>T</a:t>
            </a:r>
            <a:r>
              <a:rPr lang="en-US" altLang="en-US" sz="2000" b="1">
                <a:latin typeface="Courier New" panose="02070309020205020404" pitchFamily="49" charset="0"/>
                <a:cs typeface="Courier New" panose="02070309020205020404" pitchFamily="49" charset="0"/>
              </a:rPr>
              <a:t>CCGTCTACTA</a:t>
            </a:r>
            <a:endParaRPr lang="en-US" altLang="en-US" sz="2000" b="1">
              <a:latin typeface="Courier New" panose="02070309020205020404" pitchFamily="49" charset="0"/>
              <a:cs typeface="Courier New" panose="02070309020205020404" pitchFamily="49" charset="0"/>
            </a:endParaRPr>
          </a:p>
          <a:p>
            <a:pPr eaLnBrk="1" hangingPunct="1"/>
            <a:r>
              <a:rPr lang="en-US" altLang="en-US" sz="2000" b="1">
                <a:latin typeface="Courier New" panose="02070309020205020404" pitchFamily="49" charset="0"/>
                <a:cs typeface="Courier New" panose="02070309020205020404" pitchFamily="49" charset="0"/>
              </a:rPr>
              <a:t>ACGTGTTGCGTACGTCGTTGTAACGAGAAAGTG</a:t>
            </a:r>
            <a:r>
              <a:rPr lang="en-US" altLang="en-US" sz="2000" b="1">
                <a:solidFill>
                  <a:srgbClr val="FF0000"/>
                </a:solidFill>
                <a:latin typeface="Courier New" panose="02070309020205020404" pitchFamily="49" charset="0"/>
                <a:cs typeface="Courier New" panose="02070309020205020404" pitchFamily="49" charset="0"/>
              </a:rPr>
              <a:t>T</a:t>
            </a:r>
            <a:r>
              <a:rPr lang="en-US" altLang="en-US" sz="2000" b="1">
                <a:latin typeface="Courier New" panose="02070309020205020404" pitchFamily="49" charset="0"/>
                <a:cs typeface="Courier New" panose="02070309020205020404" pitchFamily="49" charset="0"/>
              </a:rPr>
              <a:t>CCGTCTACTA</a:t>
            </a:r>
            <a:endParaRPr lang="en-US" altLang="en-US" sz="2000" b="1">
              <a:latin typeface="Courier New" panose="02070309020205020404" pitchFamily="49" charset="0"/>
              <a:cs typeface="Courier New" panose="02070309020205020404" pitchFamily="49" charset="0"/>
            </a:endParaRPr>
          </a:p>
          <a:p>
            <a:pPr eaLnBrk="1" hangingPunct="1"/>
            <a:endParaRPr lang="en-US" altLang="en-US" sz="2000" b="1">
              <a:latin typeface="Courier New" panose="02070309020205020404" pitchFamily="49" charset="0"/>
              <a:cs typeface="Courier New" panose="02070309020205020404" pitchFamily="49" charset="0"/>
            </a:endParaRPr>
          </a:p>
          <a:p>
            <a:pPr eaLnBrk="1" hangingPunct="1"/>
            <a:r>
              <a:rPr lang="en-US" altLang="en-US" sz="2000" b="1">
                <a:latin typeface="Courier New" panose="02070309020205020404" pitchFamily="49" charset="0"/>
                <a:cs typeface="Courier New" panose="02070309020205020404" pitchFamily="49" charset="0"/>
              </a:rPr>
              <a:t>ACGTGTTGCGTACGTCGTTGTAACGAGAAAGTGACCGTCTACTA</a:t>
            </a:r>
            <a:endParaRPr lang="en-US" altLang="en-US" sz="2000" b="1">
              <a:latin typeface="Courier New" panose="02070309020205020404" pitchFamily="49" charset="0"/>
              <a:cs typeface="Courier New" panose="02070309020205020404" pitchFamily="49" charset="0"/>
            </a:endParaRPr>
          </a:p>
          <a:p>
            <a:pPr eaLnBrk="1" hangingPunct="1"/>
            <a:endParaRPr lang="en-US" altLang="en-US" sz="2000" b="1">
              <a:latin typeface="Courier New" panose="02070309020205020404" pitchFamily="49" charset="0"/>
              <a:cs typeface="Courier New" panose="02070309020205020404" pitchFamily="49" charset="0"/>
            </a:endParaRPr>
          </a:p>
        </p:txBody>
      </p:sp>
      <p:sp>
        <p:nvSpPr>
          <p:cNvPr id="17412" name="TextBox 4"/>
          <p:cNvSpPr txBox="1">
            <a:spLocks noChangeArrowheads="1"/>
          </p:cNvSpPr>
          <p:nvPr/>
        </p:nvSpPr>
        <p:spPr bwMode="auto">
          <a:xfrm>
            <a:off x="5105400" y="41910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Consensus</a:t>
            </a:r>
            <a:endParaRPr lang="en-US" altLang="en-US"/>
          </a:p>
        </p:txBody>
      </p:sp>
      <p:sp>
        <p:nvSpPr>
          <p:cNvPr id="17413" name="TextBox 5"/>
          <p:cNvSpPr txBox="1">
            <a:spLocks noChangeArrowheads="1"/>
          </p:cNvSpPr>
          <p:nvPr/>
        </p:nvSpPr>
        <p:spPr bwMode="auto">
          <a:xfrm>
            <a:off x="2209800" y="4800600"/>
            <a:ext cx="7772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The consensus sequence in this case doesn't match any of the actual repeat examples. Note that some of the repeats share some but not all differences from the consensus which adds to the complexity. Consider the difficulty of trying to disentangle ~1,000,000 copies of the </a:t>
            </a:r>
            <a:r>
              <a:rPr lang="en-US" altLang="en-US" dirty="0" err="1"/>
              <a:t>Alu</a:t>
            </a:r>
            <a:r>
              <a:rPr lang="en-US" altLang="en-US" dirty="0"/>
              <a:t> repeat in the human genome. So, repeats tend to collapse into a single </a:t>
            </a:r>
            <a:r>
              <a:rPr lang="en-US" altLang="en-US" dirty="0" err="1"/>
              <a:t>contig</a:t>
            </a:r>
            <a:r>
              <a:rPr lang="en-US" altLang="en-US" dirty="0"/>
              <a:t> or groups of closely related </a:t>
            </a:r>
            <a:r>
              <a:rPr lang="en-US" altLang="en-US" dirty="0" err="1"/>
              <a:t>contigs</a:t>
            </a:r>
            <a:r>
              <a:rPr lang="en-US" altLang="en-US" dirty="0"/>
              <a:t> (such as repeat subfamilies).</a:t>
            </a:r>
            <a:endParaRPr lang="en-US" altLang="en-US" dirty="0"/>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a:p>
        </p:txBody>
      </p:sp>
      <p:sp>
        <p:nvSpPr>
          <p:cNvPr id="26627" name="Content Placeholder 2"/>
          <p:cNvSpPr>
            <a:spLocks noGrp="1"/>
          </p:cNvSpPr>
          <p:nvPr>
            <p:ph idx="1"/>
          </p:nvPr>
        </p:nvSpPr>
        <p:spPr/>
        <p:txBody>
          <a:bodyPr>
            <a:normAutofit fontScale="92500" lnSpcReduction="10000"/>
          </a:bodyPr>
          <a:lstStyle/>
          <a:p>
            <a:r>
              <a:rPr lang="en-US" altLang="en-US" dirty="0"/>
              <a:t>New, extremely high throughput sequencing poses challenges to assembly problem</a:t>
            </a:r>
            <a:endParaRPr lang="en-US" altLang="en-US" dirty="0"/>
          </a:p>
          <a:p>
            <a:pPr lvl="1"/>
            <a:r>
              <a:rPr lang="en-US" altLang="en-US" dirty="0"/>
              <a:t>Reads are relatively short, ~100 bases for Illumina – relatively short repeats are a problem</a:t>
            </a:r>
            <a:endParaRPr lang="en-US" altLang="en-US" dirty="0"/>
          </a:p>
          <a:p>
            <a:pPr lvl="1"/>
            <a:r>
              <a:rPr lang="en-US" altLang="en-US" dirty="0"/>
              <a:t>Error rate is higher (.002 - .005 for Illumina, tends to increase further into the read)</a:t>
            </a:r>
            <a:endParaRPr lang="en-US" altLang="en-US" dirty="0"/>
          </a:p>
          <a:p>
            <a:pPr lvl="1"/>
            <a:r>
              <a:rPr lang="en-US" altLang="en-US" dirty="0"/>
              <a:t>Very large number of sequences makes all-by-all comparison of overlap graph approaches impractical</a:t>
            </a:r>
            <a:endParaRPr lang="en-US" altLang="en-US" dirty="0"/>
          </a:p>
          <a:p>
            <a:pPr lvl="2"/>
            <a:r>
              <a:rPr lang="en-US" altLang="en-US" dirty="0"/>
              <a:t>Single lane of </a:t>
            </a:r>
            <a:r>
              <a:rPr lang="en-US" altLang="en-US" dirty="0" err="1"/>
              <a:t>HiSeq</a:t>
            </a:r>
            <a:r>
              <a:rPr lang="en-US" altLang="en-US" dirty="0"/>
              <a:t> 2000 run can contain &gt; 10</a:t>
            </a:r>
            <a:r>
              <a:rPr lang="en-US" altLang="en-US" baseline="30000" dirty="0"/>
              <a:t>8</a:t>
            </a:r>
            <a:r>
              <a:rPr lang="en-US" altLang="en-US" dirty="0"/>
              <a:t> reads</a:t>
            </a:r>
            <a:endParaRPr lang="en-US" altLang="en-US" dirty="0"/>
          </a:p>
          <a:p>
            <a:pPr lvl="1"/>
            <a:r>
              <a:rPr lang="en-US" altLang="en-US" dirty="0"/>
              <a:t>Need high coverage, &gt;= 30X, to cover genome because of random sampling</a:t>
            </a:r>
            <a:endParaRPr lang="en-US" altLang="en-US" dirty="0"/>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2A536C6B-14DF-4CEB-8677-6F586F1954CF}" type="slidenum">
              <a:rPr lang="en-US" smtClean="0"/>
            </a:fld>
            <a:endParaRPr lang="en-US"/>
          </a:p>
        </p:txBody>
      </p:sp>
    </p:spTree>
  </p:cSld>
  <p:clrMapOvr>
    <a:masterClrMapping/>
  </p:clrMapOvr>
</p:sld>
</file>

<file path=ppt/tags/tag1.xml><?xml version="1.0" encoding="utf-8"?>
<p:tagLst xmlns:p="http://schemas.openxmlformats.org/presentationml/2006/main">
  <p:tag name="ISPRING_UUID" val="{C738E6EA-851E-4F26-AD53-18474C084AC0}"/>
  <p:tag name="ISPRING_PROJECT_VERSION" val="9"/>
  <p:tag name="ISPRING_PROJECT_FOLDER_UPDATED" val="1"/>
  <p:tag name="ISPRING_FIRST_PUBLISH" val="1"/>
  <p:tag name="ISPRING_ULTRA_SCORM_COURSE_ID" val="33BDD304-5ADD-4FED-B944-F1805FE82523"/>
  <p:tag name="ISPRING_CMI5_LAUNCH_METHOD" val="any window"/>
  <p:tag name="ISPRINGCLOUDFOLDERID" val="1"/>
  <p:tag name="ISPRINGONLINEFOLDERID" val="1"/>
  <p:tag name="ISPRING_SCORM_RATE_SLIDES" val="0"/>
  <p:tag name="ISPRING_CURRENT_PLAYER_ID" val="universal"/>
  <p:tag name="ISPRING_SCORM_RATE_QUIZZES" val="1"/>
  <p:tag name="ISPRING_SCORM_PASSING_SCORE" val="100.000000"/>
  <p:tag name="ISPRING_SCREEN_RECS_UPDATED" val="C:\Users\remills\Box Sync\Courses\BINF529_Winter2019\Presentations\Session_13\Phylogenetics\"/>
  <p:tag name="ISPRING_RESOURCE_FOLDER" val="C:\Users\remills\Box Sync\Courses\BINF529_Winter2019\Presentations\Session_13\Phylogenetics\"/>
  <p:tag name="ISPRING_PRESENTATION_PATH" val="C:\Users\remills\Box Sync\Courses\BINF529_Winter2019\Presentations\Session_13\Phylogenetics.pptx"/>
  <p:tag name="ISPRING_ULTRA_SCORM_COURCE_TITLE" val="Phylogenetics_13.1_20pts"/>
  <p:tag name="ISPRING_OUTPUT_FOLDER" val="[[&quot;G\bcz{37BE974A-8E82-4344-9460-44740314AC02}&quot;,&quot;C:\\Users\\remills\\Box Sync\\Courses\\BINF529_Winter2019\\SCORM\\Session_13&quot;]]"/>
  <p:tag name="ISPRING_PRESENTATION_TITLE" val="Phylogenetics_13.1_20pts"/>
  <p:tag name="ISPRING_LMS_API_VERSION" val="SCORM 2004 (4th edition)"/>
  <p:tag name="ISPRING_SCORM_ENDPOINT" val="&lt;endpoint&gt;&lt;enable&gt;0&lt;/enable&gt;&lt;lrs&gt;http://&lt;/lrs&gt;&lt;auth&gt;0&lt;/auth&gt;&lt;login&gt;&lt;/login&gt;&lt;password&gt;&lt;/password&gt;&lt;key&gt;&lt;/key&gt;&lt;name&gt;&lt;/name&gt;&lt;email&gt;&lt;/email&gt;&lt;/endpoint&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9382</Words>
  <Application>WPS 演示</Application>
  <PresentationFormat>Widescreen</PresentationFormat>
  <Paragraphs>217</Paragraphs>
  <Slides>21</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Courier New</vt:lpstr>
      <vt:lpstr>Calibri</vt:lpstr>
      <vt:lpstr>微软雅黑</vt:lpstr>
      <vt:lpstr>Arial Unicode MS</vt:lpstr>
      <vt:lpstr>Open Sans</vt:lpstr>
      <vt:lpstr>Segoe Print</vt:lpstr>
      <vt:lpstr>Office Theme</vt:lpstr>
      <vt:lpstr>Sequence Assembly</vt:lpstr>
      <vt:lpstr>Learning Objectives</vt:lpstr>
      <vt:lpstr>Sequence Assembly is a Graph Problem</vt:lpstr>
      <vt:lpstr>Assembly as a Graph Problem</vt:lpstr>
      <vt:lpstr>Graph representations of a contig assembly JR Miller et al., Bioinformatics 24: 2818 (2008)</vt:lpstr>
      <vt:lpstr>Repeats – The Challenge to Assembly</vt:lpstr>
      <vt:lpstr>Repeats in a graph</vt:lpstr>
      <vt:lpstr>An Additional Challenge – Inexact Repeats</vt:lpstr>
      <vt:lpstr>PowerPoint 演示文稿</vt:lpstr>
      <vt:lpstr>DBG – de Bruijn Graph Assemblers</vt:lpstr>
      <vt:lpstr>PowerPoint 演示文稿</vt:lpstr>
      <vt:lpstr>Sequences in a de Bruijn graph can be represented as nodes or as edges connecting nodes  JR Miller et al., Bioinformatics 24: 2818 (2008)</vt:lpstr>
      <vt:lpstr>de Bruijn graph connects reads that have k-mers in common  JR Miller et al., Bioinformatics 24: 2818 (2008)</vt:lpstr>
      <vt:lpstr>PowerPoint 演示文稿</vt:lpstr>
      <vt:lpstr>Why de Bruijn Graphs?</vt:lpstr>
      <vt:lpstr>Real data complications</vt:lpstr>
      <vt:lpstr>PowerPoint 演示文稿</vt:lpstr>
      <vt:lpstr>Gluing repeats</vt:lpstr>
      <vt:lpstr>Using k-mer read frequency to simply graphs  JR Miller et al., Bioinformatics 24: 2818 (2008)</vt:lpstr>
      <vt:lpstr>K-mer repeat structure of various genomes Schatz, Delcher &amp; Salzberg (2010) Assembly of large genomes using second-generation sequencing. Genome Research 20: 1165-1173.</vt:lpstr>
      <vt:lpstr>PowerPoint 演示文稿</vt:lpstr>
    </vt:vector>
  </TitlesOfParts>
  <Company>Partners HealthCare System,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Phylogenetics_13.1_20pts</dc:title>
  <dc:creator>Hislop, Shona C.</dc:creator>
  <cp:lastModifiedBy>PersimmonPPP</cp:lastModifiedBy>
  <cp:revision>777</cp:revision>
  <dcterms:created xsi:type="dcterms:W3CDTF">2011-09-26T19:06:00Z</dcterms:created>
  <dcterms:modified xsi:type="dcterms:W3CDTF">2021-02-03T03:55:08Z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1852405724</vt:i4>
  </property>
  <property fmtid="{D5CDD505-2E9C-101B-9397-08002B2CF9AE}" pid="3" name="_NewReviewCycle">
    <vt:lpwstr/>
  </property>
  <property fmtid="{D5CDD505-2E9C-101B-9397-08002B2CF9AE}" pid="4" name="_EmailSubject">
    <vt:lpwstr>PowerPoint Template</vt:lpwstr>
  </property>
  <property fmtid="{D5CDD505-2E9C-101B-9397-08002B2CF9AE}" pid="5" name="_AuthorEmail">
    <vt:lpwstr>SSTEPHAN@PARTNERS.ORG</vt:lpwstr>
  </property>
  <property fmtid="{D5CDD505-2E9C-101B-9397-08002B2CF9AE}" pid="6" name="_AuthorEmailDisplayName">
    <vt:lpwstr>Stephan, Shona C.</vt:lpwstr>
  </property>
  <property fmtid="{D5CDD505-2E9C-101B-9397-08002B2CF9AE}" pid="7" name="KSOProductBuildVer">
    <vt:lpwstr>2052-11.1.0.10314</vt:lpwstr>
  </property>
</Properties>
</file>