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9" r:id="rId2"/>
    <p:sldId id="769" r:id="rId3"/>
    <p:sldId id="723" r:id="rId4"/>
    <p:sldId id="731" r:id="rId5"/>
    <p:sldId id="653" r:id="rId6"/>
    <p:sldId id="768" r:id="rId7"/>
    <p:sldId id="657" r:id="rId8"/>
    <p:sldId id="656" r:id="rId9"/>
    <p:sldId id="729" r:id="rId10"/>
    <p:sldId id="732" r:id="rId11"/>
    <p:sldId id="677" r:id="rId12"/>
    <p:sldId id="739" r:id="rId13"/>
    <p:sldId id="770" r:id="rId14"/>
    <p:sldId id="762" r:id="rId15"/>
    <p:sldId id="763" r:id="rId16"/>
    <p:sldId id="764" r:id="rId17"/>
    <p:sldId id="765" r:id="rId18"/>
    <p:sldId id="766" r:id="rId19"/>
    <p:sldId id="767" r:id="rId20"/>
    <p:sldId id="659" r:id="rId21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ls, Ryan" initials="MR" lastIdx="1" clrIdx="0">
    <p:extLst>
      <p:ext uri="{19B8F6BF-5375-455C-9EA6-DF929625EA0E}">
        <p15:presenceInfo xmlns:p15="http://schemas.microsoft.com/office/powerpoint/2012/main" userId="Mills, R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3"/>
    <a:srgbClr val="DDDED0"/>
    <a:srgbClr val="F0F1EC"/>
    <a:srgbClr val="006E85"/>
    <a:srgbClr val="B42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51" autoAdjust="0"/>
    <p:restoredTop sz="99568" autoAdjust="0"/>
  </p:normalViewPr>
  <p:slideViewPr>
    <p:cSldViewPr>
      <p:cViewPr varScale="1">
        <p:scale>
          <a:sx n="106" d="100"/>
          <a:sy n="106" d="100"/>
        </p:scale>
        <p:origin x="114" y="2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6277F-4BD7-4698-8EC5-1A2DA59272E2}" type="datetimeFigureOut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D94E-93C9-49E9-9D64-0F8910EE7C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32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7DBD9-0AAF-41A9-A936-39DF943E8DBC}" type="datetimeFigureOut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3A625-8E21-4788-91C9-CDCF6225C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37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6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2896" y="6578600"/>
            <a:ext cx="3149600" cy="304800"/>
          </a:xfrm>
        </p:spPr>
        <p:txBody>
          <a:bodyPr/>
          <a:lstStyle>
            <a:lvl1pPr marL="0" indent="0">
              <a:buNone/>
              <a:defRPr sz="900">
                <a:solidFill>
                  <a:schemeClr val="accent6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2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2896" y="6578600"/>
            <a:ext cx="3149600" cy="304800"/>
          </a:xfrm>
        </p:spPr>
        <p:txBody>
          <a:bodyPr/>
          <a:lstStyle>
            <a:lvl1pPr marL="0" indent="0">
              <a:buNone/>
              <a:defRPr sz="700">
                <a:solidFill>
                  <a:schemeClr val="accent6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2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576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2896" y="6578600"/>
            <a:ext cx="3149600" cy="304800"/>
          </a:xfrm>
        </p:spPr>
        <p:txBody>
          <a:bodyPr/>
          <a:lstStyle>
            <a:lvl1pPr marL="0" indent="0">
              <a:buNone/>
              <a:defRPr sz="700">
                <a:solidFill>
                  <a:schemeClr val="accent6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67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2896" y="6578600"/>
            <a:ext cx="3149600" cy="304800"/>
          </a:xfrm>
        </p:spPr>
        <p:txBody>
          <a:bodyPr/>
          <a:lstStyle>
            <a:lvl1pPr marL="0" indent="0">
              <a:buNone/>
              <a:defRPr sz="700">
                <a:solidFill>
                  <a:schemeClr val="accent6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05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2896" y="6578600"/>
            <a:ext cx="3149600" cy="304800"/>
          </a:xfrm>
        </p:spPr>
        <p:txBody>
          <a:bodyPr/>
          <a:lstStyle>
            <a:lvl1pPr marL="0" indent="0">
              <a:buNone/>
              <a:defRPr sz="700">
                <a:solidFill>
                  <a:schemeClr val="accent6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72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3200" y="6477000"/>
            <a:ext cx="2641600" cy="381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A7607D9B-F7C4-43FF-A6F5-5CEE501531AF}" type="datetime1">
              <a:rPr lang="en-US" smtClean="0">
                <a:solidFill>
                  <a:srgbClr val="34537C"/>
                </a:solidFill>
                <a:latin typeface="Arial"/>
              </a:rPr>
              <a:pPr/>
              <a:t>4/15/2020</a:t>
            </a:fld>
            <a:endParaRPr lang="en-US">
              <a:solidFill>
                <a:srgbClr val="34537C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8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34537C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77000"/>
            <a:ext cx="2641600" cy="3810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647300A-4133-42E9-97BE-B7F8D9D0009D}" type="slidenum">
              <a:rPr lang="en-US" smtClean="0">
                <a:solidFill>
                  <a:srgbClr val="34537C"/>
                </a:solidFill>
                <a:latin typeface="Arial"/>
              </a:rPr>
              <a:pPr/>
              <a:t>‹#›</a:t>
            </a:fld>
            <a:endParaRPr lang="en-US">
              <a:solidFill>
                <a:srgbClr val="34537C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445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0177" y="1371600"/>
            <a:ext cx="6754283" cy="3355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A2827-BE10-4513-8D14-5725E4156FC1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0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315376" y="836520"/>
            <a:ext cx="11673424" cy="3271"/>
          </a:xfrm>
          <a:prstGeom prst="line">
            <a:avLst/>
          </a:prstGeom>
          <a:ln w="25400">
            <a:solidFill>
              <a:srgbClr val="000033"/>
            </a:solidFill>
          </a:ln>
          <a:effectLst>
            <a:outerShdw blurRad="50800" dist="762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5EEB66-86C3-41D6-A023-35936A4D1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Simple Boolean Systems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0B848-0EFD-4371-83F4-B1B2CF260D61}"/>
              </a:ext>
            </a:extLst>
          </p:cNvPr>
          <p:cNvSpPr txBox="1"/>
          <p:nvPr/>
        </p:nvSpPr>
        <p:spPr>
          <a:xfrm>
            <a:off x="9601200" y="6550223"/>
            <a:ext cx="2535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Modified from: Muneesh Tewari</a:t>
            </a:r>
          </a:p>
        </p:txBody>
      </p:sp>
    </p:spTree>
    <p:extLst>
      <p:ext uri="{BB962C8B-B14F-4D97-AF65-F5344CB8AC3E}">
        <p14:creationId xmlns:p14="http://schemas.microsoft.com/office/powerpoint/2010/main" val="314702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C090F487-77A0-4624-A429-38CAF969D8A4}"/>
              </a:ext>
            </a:extLst>
          </p:cNvPr>
          <p:cNvSpPr>
            <a:spLocks noGrp="1"/>
          </p:cNvSpPr>
          <p:nvPr/>
        </p:nvSpPr>
        <p:spPr bwMode="auto">
          <a:xfrm>
            <a:off x="1658938" y="42227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en-US" i="1">
              <a:solidFill>
                <a:srgbClr val="0000FF"/>
              </a:solidFill>
            </a:endParaRPr>
          </a:p>
        </p:txBody>
      </p:sp>
      <p:sp>
        <p:nvSpPr>
          <p:cNvPr id="53251" name="TextBox 2">
            <a:extLst>
              <a:ext uri="{FF2B5EF4-FFF2-40B4-BE49-F238E27FC236}">
                <a16:creationId xmlns:a16="http://schemas.microsoft.com/office/drawing/2014/main" id="{DEBE37A8-EA4B-4637-9767-48556AABE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939" y="1658938"/>
            <a:ext cx="855027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b="1">
                <a:solidFill>
                  <a:srgbClr val="0000FF"/>
                </a:solidFill>
              </a:rPr>
              <a:t>Simple/Complicated Systems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	</a:t>
            </a:r>
            <a:r>
              <a:rPr lang="en-US" altLang="en-US" sz="2000"/>
              <a:t>- Differential Equations-based models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	     - ex: bacterial DNA damage response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	- Clustering, Correlation analysis, etc.</a:t>
            </a:r>
          </a:p>
          <a:p>
            <a:pPr eaLnBrk="1" hangingPunct="1">
              <a:lnSpc>
                <a:spcPct val="120000"/>
              </a:lnSpc>
            </a:pPr>
            <a:endParaRPr lang="en-US" altLang="en-US" b="1"/>
          </a:p>
          <a:p>
            <a:pPr eaLnBrk="1" hangingPunct="1">
              <a:lnSpc>
                <a:spcPct val="120000"/>
              </a:lnSpc>
            </a:pPr>
            <a:r>
              <a:rPr lang="en-US" altLang="en-US" b="1">
                <a:solidFill>
                  <a:srgbClr val="0000FF"/>
                </a:solidFill>
              </a:rPr>
              <a:t>Complex Systems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	- sometimes, Simple systems can be embedded in Complex ones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	     </a:t>
            </a:r>
            <a:r>
              <a:rPr lang="en-US" altLang="en-US" sz="2000">
                <a:sym typeface="Wingdings" panose="05000000000000000000" pitchFamily="2" charset="2"/>
              </a:rPr>
              <a:t> “islands of linearity”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>
                <a:solidFill>
                  <a:srgbClr val="FF6600"/>
                </a:solidFill>
                <a:sym typeface="Wingdings" panose="05000000000000000000" pitchFamily="2" charset="2"/>
              </a:rPr>
              <a:t>	- sometimes, simple rules can lead to complex behaviors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	- complex systems modeling uses alternative modeling tools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	     </a:t>
            </a:r>
            <a:r>
              <a:rPr lang="en-US" altLang="en-US" sz="2000">
                <a:sym typeface="Wingdings" panose="05000000000000000000" pitchFamily="2" charset="2"/>
              </a:rPr>
              <a:t> ex: agent-based modeling</a:t>
            </a:r>
          </a:p>
          <a:p>
            <a:pPr eaLnBrk="1" hangingPunct="1"/>
            <a:endParaRPr lang="en-US" altLang="en-US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05B43B52-5E78-4F0E-A5DB-BFE432D1E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82495"/>
            <a:ext cx="70362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dirty="0">
                <a:latin typeface="+mj-lt"/>
              </a:rPr>
              <a:t>Some Approaches for Analyzing Systems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Box 3">
            <a:extLst>
              <a:ext uri="{FF2B5EF4-FFF2-40B4-BE49-F238E27FC236}">
                <a16:creationId xmlns:a16="http://schemas.microsoft.com/office/drawing/2014/main" id="{8017C13D-4749-483C-A833-DF304E0AE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67395"/>
            <a:ext cx="955833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3200" dirty="0">
                <a:latin typeface="+mj-lt"/>
              </a:rPr>
              <a:t>Simple Sub-Systems: Boolean and Differential Equation models can be used to create oscillatory behavior</a:t>
            </a:r>
          </a:p>
        </p:txBody>
      </p:sp>
      <p:pic>
        <p:nvPicPr>
          <p:cNvPr id="54274" name="Picture 5">
            <a:extLst>
              <a:ext uri="{FF2B5EF4-FFF2-40B4-BE49-F238E27FC236}">
                <a16:creationId xmlns:a16="http://schemas.microsoft.com/office/drawing/2014/main" id="{4320410B-6960-492D-8B5C-497473F62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1" y="1354138"/>
            <a:ext cx="3336925" cy="499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6">
            <a:extLst>
              <a:ext uri="{FF2B5EF4-FFF2-40B4-BE49-F238E27FC236}">
                <a16:creationId xmlns:a16="http://schemas.microsoft.com/office/drawing/2014/main" id="{ECF87844-657A-4E0F-8C85-A4720F7E7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13" y="1439863"/>
            <a:ext cx="531495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7">
            <a:extLst>
              <a:ext uri="{FF2B5EF4-FFF2-40B4-BE49-F238E27FC236}">
                <a16:creationId xmlns:a16="http://schemas.microsoft.com/office/drawing/2014/main" id="{7008B694-AE57-467E-B5CA-5E2A06601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863" y="3562351"/>
            <a:ext cx="52832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TextBox 10">
            <a:extLst>
              <a:ext uri="{FF2B5EF4-FFF2-40B4-BE49-F238E27FC236}">
                <a16:creationId xmlns:a16="http://schemas.microsoft.com/office/drawing/2014/main" id="{E3ADECAB-CD5E-4CFE-A1C7-1F8C23F40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800" y="6230939"/>
            <a:ext cx="375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Ferrell JE et al., </a:t>
            </a:r>
            <a:r>
              <a:rPr lang="en-US" altLang="en-US" sz="1800" i="1"/>
              <a:t>Cell</a:t>
            </a:r>
            <a:r>
              <a:rPr lang="en-US" altLang="en-US" sz="1800"/>
              <a:t>, vol 144, 2011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D817-362F-4AB1-BAC2-BB1F1F28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1" y="-4764"/>
            <a:ext cx="8551863" cy="1143000"/>
          </a:xfrm>
        </p:spPr>
        <p:txBody>
          <a:bodyPr/>
          <a:lstStyle/>
          <a:p>
            <a:pPr>
              <a:defRPr/>
            </a:pPr>
            <a:r>
              <a:rPr lang="en-US" sz="2400" b="1" dirty="0">
                <a:ea typeface="ＭＳ Ｐゴシック" charset="0"/>
              </a:rPr>
              <a:t>Working out the oscillatory dynamics of a simple </a:t>
            </a:r>
            <a:r>
              <a:rPr lang="en-US" sz="2400" b="1" dirty="0" err="1">
                <a:ea typeface="ＭＳ Ｐゴシック" charset="0"/>
              </a:rPr>
              <a:t>boolean</a:t>
            </a:r>
            <a:r>
              <a:rPr lang="en-US" sz="2400" b="1" dirty="0">
                <a:ea typeface="ＭＳ Ｐゴシック" charset="0"/>
              </a:rPr>
              <a:t> system of inhibitory interactions:</a:t>
            </a:r>
            <a:endParaRPr lang="en-US" sz="2400" dirty="0">
              <a:ea typeface="ＭＳ Ｐゴシック" charset="0"/>
            </a:endParaRPr>
          </a:p>
        </p:txBody>
      </p:sp>
      <p:grpSp>
        <p:nvGrpSpPr>
          <p:cNvPr id="85031" name="Group 56">
            <a:extLst>
              <a:ext uri="{FF2B5EF4-FFF2-40B4-BE49-F238E27FC236}">
                <a16:creationId xmlns:a16="http://schemas.microsoft.com/office/drawing/2014/main" id="{643A915B-9E27-4260-96E2-81B3C07AAA70}"/>
              </a:ext>
            </a:extLst>
          </p:cNvPr>
          <p:cNvGrpSpPr>
            <a:grpSpLocks/>
          </p:cNvGrpSpPr>
          <p:nvPr/>
        </p:nvGrpSpPr>
        <p:grpSpPr bwMode="auto">
          <a:xfrm>
            <a:off x="2049464" y="973137"/>
            <a:ext cx="1900237" cy="1882775"/>
            <a:chOff x="474133" y="1621970"/>
            <a:chExt cx="1900244" cy="1881516"/>
          </a:xfrm>
        </p:grpSpPr>
        <p:sp>
          <p:nvSpPr>
            <p:cNvPr id="85045" name="TextBox 3">
              <a:extLst>
                <a:ext uri="{FF2B5EF4-FFF2-40B4-BE49-F238E27FC236}">
                  <a16:creationId xmlns:a16="http://schemas.microsoft.com/office/drawing/2014/main" id="{79B8CD49-9BE7-4E20-BB74-3E47B022C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74133" y="1794932"/>
              <a:ext cx="406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A</a:t>
              </a:r>
            </a:p>
          </p:txBody>
        </p:sp>
        <p:sp>
          <p:nvSpPr>
            <p:cNvPr id="85046" name="TextBox 4">
              <a:extLst>
                <a:ext uri="{FF2B5EF4-FFF2-40B4-BE49-F238E27FC236}">
                  <a16:creationId xmlns:a16="http://schemas.microsoft.com/office/drawing/2014/main" id="{DAFE87DD-F1B8-47F9-AADC-3C62E8B62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933" y="2980266"/>
              <a:ext cx="4241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B</a:t>
              </a:r>
            </a:p>
          </p:txBody>
        </p:sp>
        <p:sp>
          <p:nvSpPr>
            <p:cNvPr id="85047" name="TextBox 5">
              <a:extLst>
                <a:ext uri="{FF2B5EF4-FFF2-40B4-BE49-F238E27FC236}">
                  <a16:creationId xmlns:a16="http://schemas.microsoft.com/office/drawing/2014/main" id="{2B92CA12-E07C-4A14-B90A-7002328AA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0400" y="1693333"/>
              <a:ext cx="44397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C</a:t>
              </a:r>
            </a:p>
          </p:txBody>
        </p:sp>
        <p:grpSp>
          <p:nvGrpSpPr>
            <p:cNvPr id="85048" name="Group 27">
              <a:extLst>
                <a:ext uri="{FF2B5EF4-FFF2-40B4-BE49-F238E27FC236}">
                  <a16:creationId xmlns:a16="http://schemas.microsoft.com/office/drawing/2014/main" id="{1514B1A1-2BF1-4D87-A3A3-B73BD0A1B354}"/>
                </a:ext>
              </a:extLst>
            </p:cNvPr>
            <p:cNvGrpSpPr>
              <a:grpSpLocks/>
            </p:cNvGrpSpPr>
            <p:nvPr/>
          </p:nvGrpSpPr>
          <p:grpSpPr bwMode="auto">
            <a:xfrm rot="2185214">
              <a:off x="1032933" y="1621970"/>
              <a:ext cx="823064" cy="731762"/>
              <a:chOff x="6265333" y="2756505"/>
              <a:chExt cx="823064" cy="731762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37CB227-7BFA-4F21-96DB-2C6E70B17D1A}"/>
                  </a:ext>
                </a:extLst>
              </p:cNvPr>
              <p:cNvCxnSpPr/>
              <p:nvPr/>
            </p:nvCxnSpPr>
            <p:spPr>
              <a:xfrm flipV="1">
                <a:off x="6263782" y="2896241"/>
                <a:ext cx="711203" cy="591742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020891A-9241-4E0C-A24B-5F2470A442F6}"/>
                  </a:ext>
                </a:extLst>
              </p:cNvPr>
              <p:cNvCxnSpPr/>
              <p:nvPr/>
            </p:nvCxnSpPr>
            <p:spPr>
              <a:xfrm flipH="1" flipV="1">
                <a:off x="6839637" y="2755993"/>
                <a:ext cx="247651" cy="291905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049" name="Group 28">
              <a:extLst>
                <a:ext uri="{FF2B5EF4-FFF2-40B4-BE49-F238E27FC236}">
                  <a16:creationId xmlns:a16="http://schemas.microsoft.com/office/drawing/2014/main" id="{B021AFED-1E3A-4C1D-8AF8-A8F3611F2AF6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09600" y="2299303"/>
              <a:ext cx="823064" cy="731762"/>
              <a:chOff x="6265333" y="2756505"/>
              <a:chExt cx="823064" cy="73176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7E73CB4-9618-421B-AACE-1EFB869C0548}"/>
                  </a:ext>
                </a:extLst>
              </p:cNvPr>
              <p:cNvCxnSpPr/>
              <p:nvPr/>
            </p:nvCxnSpPr>
            <p:spPr>
              <a:xfrm flipV="1">
                <a:off x="6263729" y="2896063"/>
                <a:ext cx="710724" cy="592139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6F84C51-2005-4756-AD6C-516C10AC0772}"/>
                  </a:ext>
                </a:extLst>
              </p:cNvPr>
              <p:cNvCxnSpPr/>
              <p:nvPr/>
            </p:nvCxnSpPr>
            <p:spPr>
              <a:xfrm flipH="1" flipV="1">
                <a:off x="6839605" y="2756362"/>
                <a:ext cx="247484" cy="292101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050" name="Group 31">
              <a:extLst>
                <a:ext uri="{FF2B5EF4-FFF2-40B4-BE49-F238E27FC236}">
                  <a16:creationId xmlns:a16="http://schemas.microsoft.com/office/drawing/2014/main" id="{6379AAEB-7C7A-4DBF-9739-CC8D68283563}"/>
                </a:ext>
              </a:extLst>
            </p:cNvPr>
            <p:cNvGrpSpPr>
              <a:grpSpLocks/>
            </p:cNvGrpSpPr>
            <p:nvPr/>
          </p:nvGrpSpPr>
          <p:grpSpPr bwMode="auto">
            <a:xfrm rot="9601660">
              <a:off x="1439334" y="2350103"/>
              <a:ext cx="823064" cy="731762"/>
              <a:chOff x="6265333" y="2756505"/>
              <a:chExt cx="823064" cy="731762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EFECE6B-020B-40C0-A347-142F379DADCD}"/>
                  </a:ext>
                </a:extLst>
              </p:cNvPr>
              <p:cNvCxnSpPr/>
              <p:nvPr/>
            </p:nvCxnSpPr>
            <p:spPr>
              <a:xfrm flipV="1">
                <a:off x="6266905" y="2898098"/>
                <a:ext cx="711203" cy="591741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D7EDDE2-DF2F-4F5C-BBEC-E1E242AADC49}"/>
                  </a:ext>
                </a:extLst>
              </p:cNvPr>
              <p:cNvCxnSpPr/>
              <p:nvPr/>
            </p:nvCxnSpPr>
            <p:spPr>
              <a:xfrm flipH="1" flipV="1">
                <a:off x="6841227" y="2756341"/>
                <a:ext cx="247651" cy="291905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032" name="Group 55">
            <a:extLst>
              <a:ext uri="{FF2B5EF4-FFF2-40B4-BE49-F238E27FC236}">
                <a16:creationId xmlns:a16="http://schemas.microsoft.com/office/drawing/2014/main" id="{B5AED0AB-1769-40FD-8271-8B3569B22616}"/>
              </a:ext>
            </a:extLst>
          </p:cNvPr>
          <p:cNvGrpSpPr>
            <a:grpSpLocks/>
          </p:cNvGrpSpPr>
          <p:nvPr/>
        </p:nvGrpSpPr>
        <p:grpSpPr bwMode="auto">
          <a:xfrm>
            <a:off x="6908800" y="1044575"/>
            <a:ext cx="1900238" cy="1811337"/>
            <a:chOff x="5384799" y="1625600"/>
            <a:chExt cx="1900244" cy="1810153"/>
          </a:xfrm>
        </p:grpSpPr>
        <p:sp>
          <p:nvSpPr>
            <p:cNvPr id="85033" name="TextBox 34">
              <a:extLst>
                <a:ext uri="{FF2B5EF4-FFF2-40B4-BE49-F238E27FC236}">
                  <a16:creationId xmlns:a16="http://schemas.microsoft.com/office/drawing/2014/main" id="{6A5E27DE-1514-4D3A-BF5C-0BA0F4F90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384799" y="1727199"/>
              <a:ext cx="406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A</a:t>
              </a:r>
            </a:p>
          </p:txBody>
        </p:sp>
        <p:sp>
          <p:nvSpPr>
            <p:cNvPr id="85034" name="TextBox 35">
              <a:extLst>
                <a:ext uri="{FF2B5EF4-FFF2-40B4-BE49-F238E27FC236}">
                  <a16:creationId xmlns:a16="http://schemas.microsoft.com/office/drawing/2014/main" id="{605328C0-90AE-419D-A5F4-27F2CACFC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7599" y="2912533"/>
              <a:ext cx="4241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B</a:t>
              </a:r>
            </a:p>
          </p:txBody>
        </p:sp>
        <p:sp>
          <p:nvSpPr>
            <p:cNvPr id="85035" name="TextBox 36">
              <a:extLst>
                <a:ext uri="{FF2B5EF4-FFF2-40B4-BE49-F238E27FC236}">
                  <a16:creationId xmlns:a16="http://schemas.microsoft.com/office/drawing/2014/main" id="{EF8E4427-4494-452A-875E-84C59FD7A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1066" y="1625600"/>
              <a:ext cx="44397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C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DCD0D1B-2BF1-4D69-9471-B4EAC88316D1}"/>
                </a:ext>
              </a:extLst>
            </p:cNvPr>
            <p:cNvCxnSpPr/>
            <p:nvPr/>
          </p:nvCxnSpPr>
          <p:spPr>
            <a:xfrm rot="2185214" flipV="1">
              <a:off x="5913439" y="1646224"/>
              <a:ext cx="711202" cy="593337"/>
            </a:xfrm>
            <a:prstGeom prst="line">
              <a:avLst/>
            </a:prstGeom>
            <a:ln w="76200" cmpd="sng">
              <a:solidFill>
                <a:srgbClr val="0099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E0AC99E-2EAE-433A-A4EC-D3A1DE750101}"/>
                </a:ext>
              </a:extLst>
            </p:cNvPr>
            <p:cNvCxnSpPr/>
            <p:nvPr/>
          </p:nvCxnSpPr>
          <p:spPr>
            <a:xfrm flipV="1">
              <a:off x="6621466" y="1892126"/>
              <a:ext cx="100012" cy="276044"/>
            </a:xfrm>
            <a:prstGeom prst="line">
              <a:avLst/>
            </a:prstGeom>
            <a:ln w="76200" cmpd="sng">
              <a:solidFill>
                <a:srgbClr val="0099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038" name="Group 40">
              <a:extLst>
                <a:ext uri="{FF2B5EF4-FFF2-40B4-BE49-F238E27FC236}">
                  <a16:creationId xmlns:a16="http://schemas.microsoft.com/office/drawing/2014/main" id="{5E6A7079-9C19-4D08-BB7E-E4CE4D9198E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5520266" y="2231570"/>
              <a:ext cx="823064" cy="731762"/>
              <a:chOff x="6265333" y="2756505"/>
              <a:chExt cx="823064" cy="731762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A775CFD-3AE7-4650-BCD0-383C7C5C3B54}"/>
                  </a:ext>
                </a:extLst>
              </p:cNvPr>
              <p:cNvCxnSpPr/>
              <p:nvPr/>
            </p:nvCxnSpPr>
            <p:spPr>
              <a:xfrm flipV="1">
                <a:off x="6263735" y="2896063"/>
                <a:ext cx="710735" cy="59214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FD86C57-55DC-4C4E-A87E-8AF2569445A9}"/>
                  </a:ext>
                </a:extLst>
              </p:cNvPr>
              <p:cNvCxnSpPr/>
              <p:nvPr/>
            </p:nvCxnSpPr>
            <p:spPr>
              <a:xfrm flipH="1" flipV="1">
                <a:off x="6839621" y="2756363"/>
                <a:ext cx="247488" cy="292101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039" name="Group 43">
              <a:extLst>
                <a:ext uri="{FF2B5EF4-FFF2-40B4-BE49-F238E27FC236}">
                  <a16:creationId xmlns:a16="http://schemas.microsoft.com/office/drawing/2014/main" id="{80A85B54-4A57-4F37-B20D-AF1D542D5C97}"/>
                </a:ext>
              </a:extLst>
            </p:cNvPr>
            <p:cNvGrpSpPr>
              <a:grpSpLocks/>
            </p:cNvGrpSpPr>
            <p:nvPr/>
          </p:nvGrpSpPr>
          <p:grpSpPr bwMode="auto">
            <a:xfrm rot="9601660">
              <a:off x="6350000" y="2282370"/>
              <a:ext cx="823064" cy="731762"/>
              <a:chOff x="6265333" y="2756505"/>
              <a:chExt cx="823064" cy="73176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BA7C6DD-C65D-4564-BFEC-E85632B54D87}"/>
                  </a:ext>
                </a:extLst>
              </p:cNvPr>
              <p:cNvCxnSpPr/>
              <p:nvPr/>
            </p:nvCxnSpPr>
            <p:spPr>
              <a:xfrm flipV="1">
                <a:off x="6266902" y="2898107"/>
                <a:ext cx="711203" cy="59175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BF3F522-3B4F-4FA5-B694-27365660A8A2}"/>
                  </a:ext>
                </a:extLst>
              </p:cNvPr>
              <p:cNvCxnSpPr/>
              <p:nvPr/>
            </p:nvCxnSpPr>
            <p:spPr>
              <a:xfrm flipH="1" flipV="1">
                <a:off x="6841224" y="2756348"/>
                <a:ext cx="247651" cy="291909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317D271-F796-4BBE-A7E9-543DA3AF337E}"/>
                </a:ext>
              </a:extLst>
            </p:cNvPr>
            <p:cNvCxnSpPr/>
            <p:nvPr/>
          </p:nvCxnSpPr>
          <p:spPr>
            <a:xfrm flipH="1" flipV="1">
              <a:off x="6519866" y="1720788"/>
              <a:ext cx="203201" cy="176097"/>
            </a:xfrm>
            <a:prstGeom prst="line">
              <a:avLst/>
            </a:prstGeom>
            <a:ln w="76200" cmpd="sng">
              <a:solidFill>
                <a:srgbClr val="0099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23F30B08-5529-4BD1-8A8C-E9E7FCA9DD6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271696" y="2991369"/>
            <a:ext cx="4630708" cy="1985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There are three nodes in this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boolean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model: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A, B and 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, and each node has a rule when being updated in each time step: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A: not B, B: not C,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var(--jp-code-font-family)"/>
              </a:rPr>
              <a:t>C: 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B658FDF9-9534-4DC7-9D14-58902D0EFFF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90372" y="3007424"/>
            <a:ext cx="4630708" cy="1985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There are three nodes in this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boolean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model: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A, B and 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, and each node has a rule when being updated in each time step: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A: not B, B: not C,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var(--jp-code-font-family)"/>
              </a:rPr>
              <a:t>C: not 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D817-362F-4AB1-BAC2-BB1F1F28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1" y="-4764"/>
            <a:ext cx="8551863" cy="1143000"/>
          </a:xfrm>
        </p:spPr>
        <p:txBody>
          <a:bodyPr/>
          <a:lstStyle/>
          <a:p>
            <a:pPr>
              <a:defRPr/>
            </a:pPr>
            <a:r>
              <a:rPr lang="en-US" sz="2400" b="1" dirty="0">
                <a:ea typeface="ＭＳ Ｐゴシック" charset="0"/>
              </a:rPr>
              <a:t>Working out the oscillatory dynamics of a simple </a:t>
            </a:r>
            <a:r>
              <a:rPr lang="en-US" sz="2400" b="1" dirty="0" err="1">
                <a:ea typeface="ＭＳ Ｐゴシック" charset="0"/>
              </a:rPr>
              <a:t>boolean</a:t>
            </a:r>
            <a:r>
              <a:rPr lang="en-US" sz="2400" b="1" dirty="0">
                <a:ea typeface="ＭＳ Ｐゴシック" charset="0"/>
              </a:rPr>
              <a:t> system of inhibitory interactions:</a:t>
            </a:r>
            <a:endParaRPr lang="en-US" sz="2400" dirty="0">
              <a:ea typeface="ＭＳ Ｐゴシック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F940D3C-DE41-46D5-88A9-946495EB3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294782"/>
              </p:ext>
            </p:extLst>
          </p:nvPr>
        </p:nvGraphicFramePr>
        <p:xfrm>
          <a:off x="1811339" y="2898774"/>
          <a:ext cx="2574925" cy="1901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971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[A]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[B]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[C]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5031" name="Group 56">
            <a:extLst>
              <a:ext uri="{FF2B5EF4-FFF2-40B4-BE49-F238E27FC236}">
                <a16:creationId xmlns:a16="http://schemas.microsoft.com/office/drawing/2014/main" id="{643A915B-9E27-4260-96E2-81B3C07AAA70}"/>
              </a:ext>
            </a:extLst>
          </p:cNvPr>
          <p:cNvGrpSpPr>
            <a:grpSpLocks/>
          </p:cNvGrpSpPr>
          <p:nvPr/>
        </p:nvGrpSpPr>
        <p:grpSpPr bwMode="auto">
          <a:xfrm>
            <a:off x="2049464" y="973137"/>
            <a:ext cx="1900237" cy="1882775"/>
            <a:chOff x="474133" y="1621970"/>
            <a:chExt cx="1900244" cy="1881516"/>
          </a:xfrm>
        </p:grpSpPr>
        <p:sp>
          <p:nvSpPr>
            <p:cNvPr id="85045" name="TextBox 3">
              <a:extLst>
                <a:ext uri="{FF2B5EF4-FFF2-40B4-BE49-F238E27FC236}">
                  <a16:creationId xmlns:a16="http://schemas.microsoft.com/office/drawing/2014/main" id="{79B8CD49-9BE7-4E20-BB74-3E47B022C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74133" y="1794932"/>
              <a:ext cx="406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A</a:t>
              </a:r>
            </a:p>
          </p:txBody>
        </p:sp>
        <p:sp>
          <p:nvSpPr>
            <p:cNvPr id="85046" name="TextBox 4">
              <a:extLst>
                <a:ext uri="{FF2B5EF4-FFF2-40B4-BE49-F238E27FC236}">
                  <a16:creationId xmlns:a16="http://schemas.microsoft.com/office/drawing/2014/main" id="{DAFE87DD-F1B8-47F9-AADC-3C62E8B62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933" y="2980266"/>
              <a:ext cx="4241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B</a:t>
              </a:r>
            </a:p>
          </p:txBody>
        </p:sp>
        <p:sp>
          <p:nvSpPr>
            <p:cNvPr id="85047" name="TextBox 5">
              <a:extLst>
                <a:ext uri="{FF2B5EF4-FFF2-40B4-BE49-F238E27FC236}">
                  <a16:creationId xmlns:a16="http://schemas.microsoft.com/office/drawing/2014/main" id="{2B92CA12-E07C-4A14-B90A-7002328AA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0400" y="1693333"/>
              <a:ext cx="44397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C</a:t>
              </a:r>
            </a:p>
          </p:txBody>
        </p:sp>
        <p:grpSp>
          <p:nvGrpSpPr>
            <p:cNvPr id="85048" name="Group 27">
              <a:extLst>
                <a:ext uri="{FF2B5EF4-FFF2-40B4-BE49-F238E27FC236}">
                  <a16:creationId xmlns:a16="http://schemas.microsoft.com/office/drawing/2014/main" id="{1514B1A1-2BF1-4D87-A3A3-B73BD0A1B354}"/>
                </a:ext>
              </a:extLst>
            </p:cNvPr>
            <p:cNvGrpSpPr>
              <a:grpSpLocks/>
            </p:cNvGrpSpPr>
            <p:nvPr/>
          </p:nvGrpSpPr>
          <p:grpSpPr bwMode="auto">
            <a:xfrm rot="2185214">
              <a:off x="1032933" y="1621970"/>
              <a:ext cx="823064" cy="731762"/>
              <a:chOff x="6265333" y="2756505"/>
              <a:chExt cx="823064" cy="731762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37CB227-7BFA-4F21-96DB-2C6E70B17D1A}"/>
                  </a:ext>
                </a:extLst>
              </p:cNvPr>
              <p:cNvCxnSpPr/>
              <p:nvPr/>
            </p:nvCxnSpPr>
            <p:spPr>
              <a:xfrm flipV="1">
                <a:off x="6263782" y="2896241"/>
                <a:ext cx="711203" cy="591742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020891A-9241-4E0C-A24B-5F2470A442F6}"/>
                  </a:ext>
                </a:extLst>
              </p:cNvPr>
              <p:cNvCxnSpPr/>
              <p:nvPr/>
            </p:nvCxnSpPr>
            <p:spPr>
              <a:xfrm flipH="1" flipV="1">
                <a:off x="6839637" y="2755993"/>
                <a:ext cx="247651" cy="291905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049" name="Group 28">
              <a:extLst>
                <a:ext uri="{FF2B5EF4-FFF2-40B4-BE49-F238E27FC236}">
                  <a16:creationId xmlns:a16="http://schemas.microsoft.com/office/drawing/2014/main" id="{B021AFED-1E3A-4C1D-8AF8-A8F3611F2AF6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09600" y="2299303"/>
              <a:ext cx="823064" cy="731762"/>
              <a:chOff x="6265333" y="2756505"/>
              <a:chExt cx="823064" cy="73176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7E73CB4-9618-421B-AACE-1EFB869C0548}"/>
                  </a:ext>
                </a:extLst>
              </p:cNvPr>
              <p:cNvCxnSpPr/>
              <p:nvPr/>
            </p:nvCxnSpPr>
            <p:spPr>
              <a:xfrm flipV="1">
                <a:off x="6263729" y="2896063"/>
                <a:ext cx="710724" cy="592139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6F84C51-2005-4756-AD6C-516C10AC0772}"/>
                  </a:ext>
                </a:extLst>
              </p:cNvPr>
              <p:cNvCxnSpPr/>
              <p:nvPr/>
            </p:nvCxnSpPr>
            <p:spPr>
              <a:xfrm flipH="1" flipV="1">
                <a:off x="6839605" y="2756362"/>
                <a:ext cx="247484" cy="292101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050" name="Group 31">
              <a:extLst>
                <a:ext uri="{FF2B5EF4-FFF2-40B4-BE49-F238E27FC236}">
                  <a16:creationId xmlns:a16="http://schemas.microsoft.com/office/drawing/2014/main" id="{6379AAEB-7C7A-4DBF-9739-CC8D68283563}"/>
                </a:ext>
              </a:extLst>
            </p:cNvPr>
            <p:cNvGrpSpPr>
              <a:grpSpLocks/>
            </p:cNvGrpSpPr>
            <p:nvPr/>
          </p:nvGrpSpPr>
          <p:grpSpPr bwMode="auto">
            <a:xfrm rot="9601660">
              <a:off x="1439334" y="2350103"/>
              <a:ext cx="823064" cy="731762"/>
              <a:chOff x="6265333" y="2756505"/>
              <a:chExt cx="823064" cy="731762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EFECE6B-020B-40C0-A347-142F379DADCD}"/>
                  </a:ext>
                </a:extLst>
              </p:cNvPr>
              <p:cNvCxnSpPr/>
              <p:nvPr/>
            </p:nvCxnSpPr>
            <p:spPr>
              <a:xfrm flipV="1">
                <a:off x="6266905" y="2898098"/>
                <a:ext cx="711203" cy="591741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D7EDDE2-DF2F-4F5C-BBEC-E1E242AADC49}"/>
                  </a:ext>
                </a:extLst>
              </p:cNvPr>
              <p:cNvCxnSpPr/>
              <p:nvPr/>
            </p:nvCxnSpPr>
            <p:spPr>
              <a:xfrm flipH="1" flipV="1">
                <a:off x="6841227" y="2756341"/>
                <a:ext cx="247651" cy="291905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032" name="Group 55">
            <a:extLst>
              <a:ext uri="{FF2B5EF4-FFF2-40B4-BE49-F238E27FC236}">
                <a16:creationId xmlns:a16="http://schemas.microsoft.com/office/drawing/2014/main" id="{B5AED0AB-1769-40FD-8271-8B3569B22616}"/>
              </a:ext>
            </a:extLst>
          </p:cNvPr>
          <p:cNvGrpSpPr>
            <a:grpSpLocks/>
          </p:cNvGrpSpPr>
          <p:nvPr/>
        </p:nvGrpSpPr>
        <p:grpSpPr bwMode="auto">
          <a:xfrm>
            <a:off x="6908800" y="1044575"/>
            <a:ext cx="1900238" cy="1811337"/>
            <a:chOff x="5384799" y="1625600"/>
            <a:chExt cx="1900244" cy="1810153"/>
          </a:xfrm>
        </p:grpSpPr>
        <p:sp>
          <p:nvSpPr>
            <p:cNvPr id="85033" name="TextBox 34">
              <a:extLst>
                <a:ext uri="{FF2B5EF4-FFF2-40B4-BE49-F238E27FC236}">
                  <a16:creationId xmlns:a16="http://schemas.microsoft.com/office/drawing/2014/main" id="{6A5E27DE-1514-4D3A-BF5C-0BA0F4F90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384799" y="1727199"/>
              <a:ext cx="406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A</a:t>
              </a:r>
            </a:p>
          </p:txBody>
        </p:sp>
        <p:sp>
          <p:nvSpPr>
            <p:cNvPr id="85034" name="TextBox 35">
              <a:extLst>
                <a:ext uri="{FF2B5EF4-FFF2-40B4-BE49-F238E27FC236}">
                  <a16:creationId xmlns:a16="http://schemas.microsoft.com/office/drawing/2014/main" id="{605328C0-90AE-419D-A5F4-27F2CACFC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7599" y="2912533"/>
              <a:ext cx="4241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B</a:t>
              </a:r>
            </a:p>
          </p:txBody>
        </p:sp>
        <p:sp>
          <p:nvSpPr>
            <p:cNvPr id="85035" name="TextBox 36">
              <a:extLst>
                <a:ext uri="{FF2B5EF4-FFF2-40B4-BE49-F238E27FC236}">
                  <a16:creationId xmlns:a16="http://schemas.microsoft.com/office/drawing/2014/main" id="{EF8E4427-4494-452A-875E-84C59FD7A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1066" y="1625600"/>
              <a:ext cx="44397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C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DCD0D1B-2BF1-4D69-9471-B4EAC88316D1}"/>
                </a:ext>
              </a:extLst>
            </p:cNvPr>
            <p:cNvCxnSpPr/>
            <p:nvPr/>
          </p:nvCxnSpPr>
          <p:spPr>
            <a:xfrm rot="2185214" flipV="1">
              <a:off x="5913439" y="1646224"/>
              <a:ext cx="711202" cy="593337"/>
            </a:xfrm>
            <a:prstGeom prst="line">
              <a:avLst/>
            </a:prstGeom>
            <a:ln w="76200" cmpd="sng">
              <a:solidFill>
                <a:srgbClr val="0099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E0AC99E-2EAE-433A-A4EC-D3A1DE750101}"/>
                </a:ext>
              </a:extLst>
            </p:cNvPr>
            <p:cNvCxnSpPr/>
            <p:nvPr/>
          </p:nvCxnSpPr>
          <p:spPr>
            <a:xfrm flipV="1">
              <a:off x="6621466" y="1892126"/>
              <a:ext cx="100012" cy="276044"/>
            </a:xfrm>
            <a:prstGeom prst="line">
              <a:avLst/>
            </a:prstGeom>
            <a:ln w="76200" cmpd="sng">
              <a:solidFill>
                <a:srgbClr val="0099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038" name="Group 40">
              <a:extLst>
                <a:ext uri="{FF2B5EF4-FFF2-40B4-BE49-F238E27FC236}">
                  <a16:creationId xmlns:a16="http://schemas.microsoft.com/office/drawing/2014/main" id="{5E6A7079-9C19-4D08-BB7E-E4CE4D9198E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5520266" y="2231570"/>
              <a:ext cx="823064" cy="731762"/>
              <a:chOff x="6265333" y="2756505"/>
              <a:chExt cx="823064" cy="731762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A775CFD-3AE7-4650-BCD0-383C7C5C3B54}"/>
                  </a:ext>
                </a:extLst>
              </p:cNvPr>
              <p:cNvCxnSpPr/>
              <p:nvPr/>
            </p:nvCxnSpPr>
            <p:spPr>
              <a:xfrm flipV="1">
                <a:off x="6263735" y="2896063"/>
                <a:ext cx="710735" cy="59214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FD86C57-55DC-4C4E-A87E-8AF2569445A9}"/>
                  </a:ext>
                </a:extLst>
              </p:cNvPr>
              <p:cNvCxnSpPr/>
              <p:nvPr/>
            </p:nvCxnSpPr>
            <p:spPr>
              <a:xfrm flipH="1" flipV="1">
                <a:off x="6839621" y="2756363"/>
                <a:ext cx="247488" cy="292101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039" name="Group 43">
              <a:extLst>
                <a:ext uri="{FF2B5EF4-FFF2-40B4-BE49-F238E27FC236}">
                  <a16:creationId xmlns:a16="http://schemas.microsoft.com/office/drawing/2014/main" id="{80A85B54-4A57-4F37-B20D-AF1D542D5C97}"/>
                </a:ext>
              </a:extLst>
            </p:cNvPr>
            <p:cNvGrpSpPr>
              <a:grpSpLocks/>
            </p:cNvGrpSpPr>
            <p:nvPr/>
          </p:nvGrpSpPr>
          <p:grpSpPr bwMode="auto">
            <a:xfrm rot="9601660">
              <a:off x="6350000" y="2282370"/>
              <a:ext cx="823064" cy="731762"/>
              <a:chOff x="6265333" y="2756505"/>
              <a:chExt cx="823064" cy="73176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BA7C6DD-C65D-4564-BFEC-E85632B54D87}"/>
                  </a:ext>
                </a:extLst>
              </p:cNvPr>
              <p:cNvCxnSpPr/>
              <p:nvPr/>
            </p:nvCxnSpPr>
            <p:spPr>
              <a:xfrm flipV="1">
                <a:off x="6266902" y="2898107"/>
                <a:ext cx="711203" cy="59175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BF3F522-3B4F-4FA5-B694-27365660A8A2}"/>
                  </a:ext>
                </a:extLst>
              </p:cNvPr>
              <p:cNvCxnSpPr/>
              <p:nvPr/>
            </p:nvCxnSpPr>
            <p:spPr>
              <a:xfrm flipH="1" flipV="1">
                <a:off x="6841224" y="2756348"/>
                <a:ext cx="247651" cy="291909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317D271-F796-4BBE-A7E9-543DA3AF337E}"/>
                </a:ext>
              </a:extLst>
            </p:cNvPr>
            <p:cNvCxnSpPr/>
            <p:nvPr/>
          </p:nvCxnSpPr>
          <p:spPr>
            <a:xfrm flipH="1" flipV="1">
              <a:off x="6519866" y="1720788"/>
              <a:ext cx="203201" cy="176097"/>
            </a:xfrm>
            <a:prstGeom prst="line">
              <a:avLst/>
            </a:prstGeom>
            <a:ln w="76200" cmpd="sng">
              <a:solidFill>
                <a:srgbClr val="0099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774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B51D-A70D-43F9-BA05-960479029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1" y="-25399"/>
            <a:ext cx="8551863" cy="1143000"/>
          </a:xfrm>
        </p:spPr>
        <p:txBody>
          <a:bodyPr/>
          <a:lstStyle/>
          <a:p>
            <a:pPr>
              <a:defRPr/>
            </a:pPr>
            <a:r>
              <a:rPr lang="en-US" sz="2400" b="1" dirty="0">
                <a:ea typeface="ＭＳ Ｐゴシック" charset="0"/>
              </a:rPr>
              <a:t>Working out the oscillatory dynamics of a simple </a:t>
            </a:r>
            <a:r>
              <a:rPr lang="en-US" sz="2400" b="1" dirty="0" err="1">
                <a:ea typeface="ＭＳ Ｐゴシック" charset="0"/>
              </a:rPr>
              <a:t>boolean</a:t>
            </a:r>
            <a:r>
              <a:rPr lang="en-US" sz="2400" b="1" dirty="0">
                <a:ea typeface="ＭＳ Ｐゴシック" charset="0"/>
              </a:rPr>
              <a:t> system of inhibitory interactions:</a:t>
            </a:r>
            <a:endParaRPr lang="en-US" sz="2400" dirty="0">
              <a:ea typeface="ＭＳ Ｐゴシック" charset="0"/>
            </a:endParaRPr>
          </a:p>
        </p:txBody>
      </p:sp>
      <p:grpSp>
        <p:nvGrpSpPr>
          <p:cNvPr id="86055" name="Group 56">
            <a:extLst>
              <a:ext uri="{FF2B5EF4-FFF2-40B4-BE49-F238E27FC236}">
                <a16:creationId xmlns:a16="http://schemas.microsoft.com/office/drawing/2014/main" id="{168304FF-ECA6-45CC-B02F-8194E11BC9F4}"/>
              </a:ext>
            </a:extLst>
          </p:cNvPr>
          <p:cNvGrpSpPr>
            <a:grpSpLocks/>
          </p:cNvGrpSpPr>
          <p:nvPr/>
        </p:nvGrpSpPr>
        <p:grpSpPr bwMode="auto">
          <a:xfrm>
            <a:off x="2049464" y="952502"/>
            <a:ext cx="1900237" cy="1882775"/>
            <a:chOff x="474133" y="1621970"/>
            <a:chExt cx="1900244" cy="1881516"/>
          </a:xfrm>
        </p:grpSpPr>
        <p:sp>
          <p:nvSpPr>
            <p:cNvPr id="86106" name="TextBox 3">
              <a:extLst>
                <a:ext uri="{FF2B5EF4-FFF2-40B4-BE49-F238E27FC236}">
                  <a16:creationId xmlns:a16="http://schemas.microsoft.com/office/drawing/2014/main" id="{B2950880-A930-4341-B6C1-77FB04B8E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74133" y="1794932"/>
              <a:ext cx="406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A</a:t>
              </a:r>
            </a:p>
          </p:txBody>
        </p:sp>
        <p:sp>
          <p:nvSpPr>
            <p:cNvPr id="86107" name="TextBox 4">
              <a:extLst>
                <a:ext uri="{FF2B5EF4-FFF2-40B4-BE49-F238E27FC236}">
                  <a16:creationId xmlns:a16="http://schemas.microsoft.com/office/drawing/2014/main" id="{23EFF3C6-5647-4EAF-861A-4D2843F17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933" y="2980266"/>
              <a:ext cx="4241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B</a:t>
              </a:r>
            </a:p>
          </p:txBody>
        </p:sp>
        <p:sp>
          <p:nvSpPr>
            <p:cNvPr id="86108" name="TextBox 5">
              <a:extLst>
                <a:ext uri="{FF2B5EF4-FFF2-40B4-BE49-F238E27FC236}">
                  <a16:creationId xmlns:a16="http://schemas.microsoft.com/office/drawing/2014/main" id="{E457E2A6-EAB7-45DA-83B2-93E3F8E2C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0400" y="1693333"/>
              <a:ext cx="44397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C</a:t>
              </a:r>
            </a:p>
          </p:txBody>
        </p:sp>
        <p:grpSp>
          <p:nvGrpSpPr>
            <p:cNvPr id="86109" name="Group 27">
              <a:extLst>
                <a:ext uri="{FF2B5EF4-FFF2-40B4-BE49-F238E27FC236}">
                  <a16:creationId xmlns:a16="http://schemas.microsoft.com/office/drawing/2014/main" id="{819665D2-A923-4026-8D6E-3D6FD385BAB3}"/>
                </a:ext>
              </a:extLst>
            </p:cNvPr>
            <p:cNvGrpSpPr>
              <a:grpSpLocks/>
            </p:cNvGrpSpPr>
            <p:nvPr/>
          </p:nvGrpSpPr>
          <p:grpSpPr bwMode="auto">
            <a:xfrm rot="2185214">
              <a:off x="1032933" y="1621970"/>
              <a:ext cx="823064" cy="731762"/>
              <a:chOff x="6265333" y="2756505"/>
              <a:chExt cx="823064" cy="731762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C78D2B6-BB27-4418-B8EE-2EF6D87C7B95}"/>
                  </a:ext>
                </a:extLst>
              </p:cNvPr>
              <p:cNvCxnSpPr/>
              <p:nvPr/>
            </p:nvCxnSpPr>
            <p:spPr>
              <a:xfrm flipV="1">
                <a:off x="6263782" y="2896241"/>
                <a:ext cx="711203" cy="591742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7534836-BE01-424D-9DE3-3EC52F665262}"/>
                  </a:ext>
                </a:extLst>
              </p:cNvPr>
              <p:cNvCxnSpPr/>
              <p:nvPr/>
            </p:nvCxnSpPr>
            <p:spPr>
              <a:xfrm flipH="1" flipV="1">
                <a:off x="6839637" y="2755993"/>
                <a:ext cx="247651" cy="291905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110" name="Group 28">
              <a:extLst>
                <a:ext uri="{FF2B5EF4-FFF2-40B4-BE49-F238E27FC236}">
                  <a16:creationId xmlns:a16="http://schemas.microsoft.com/office/drawing/2014/main" id="{ADA4A40F-311D-4690-B677-BDB52EACF3A0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09600" y="2299303"/>
              <a:ext cx="823064" cy="731762"/>
              <a:chOff x="6265333" y="2756505"/>
              <a:chExt cx="823064" cy="73176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404FCD5-7370-48A5-AE60-D4333E4C4CDF}"/>
                  </a:ext>
                </a:extLst>
              </p:cNvPr>
              <p:cNvCxnSpPr/>
              <p:nvPr/>
            </p:nvCxnSpPr>
            <p:spPr>
              <a:xfrm flipV="1">
                <a:off x="6263729" y="2896063"/>
                <a:ext cx="710724" cy="592139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643F785-6522-47EB-ACA6-29162E844FD0}"/>
                  </a:ext>
                </a:extLst>
              </p:cNvPr>
              <p:cNvCxnSpPr/>
              <p:nvPr/>
            </p:nvCxnSpPr>
            <p:spPr>
              <a:xfrm flipH="1" flipV="1">
                <a:off x="6839605" y="2756362"/>
                <a:ext cx="247484" cy="292101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111" name="Group 31">
              <a:extLst>
                <a:ext uri="{FF2B5EF4-FFF2-40B4-BE49-F238E27FC236}">
                  <a16:creationId xmlns:a16="http://schemas.microsoft.com/office/drawing/2014/main" id="{57C0DDEC-F938-424B-8697-E370007E0944}"/>
                </a:ext>
              </a:extLst>
            </p:cNvPr>
            <p:cNvGrpSpPr>
              <a:grpSpLocks/>
            </p:cNvGrpSpPr>
            <p:nvPr/>
          </p:nvGrpSpPr>
          <p:grpSpPr bwMode="auto">
            <a:xfrm rot="9601660">
              <a:off x="1439334" y="2350103"/>
              <a:ext cx="823064" cy="731762"/>
              <a:chOff x="6265333" y="2756505"/>
              <a:chExt cx="823064" cy="731762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39DA3C2-4E50-4CD4-9825-1C7505770094}"/>
                  </a:ext>
                </a:extLst>
              </p:cNvPr>
              <p:cNvCxnSpPr/>
              <p:nvPr/>
            </p:nvCxnSpPr>
            <p:spPr>
              <a:xfrm flipV="1">
                <a:off x="6266905" y="2898098"/>
                <a:ext cx="711203" cy="591741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C2217F5-B6CD-476A-A729-56B23F9D2466}"/>
                  </a:ext>
                </a:extLst>
              </p:cNvPr>
              <p:cNvCxnSpPr/>
              <p:nvPr/>
            </p:nvCxnSpPr>
            <p:spPr>
              <a:xfrm flipH="1" flipV="1">
                <a:off x="6841227" y="2756341"/>
                <a:ext cx="247651" cy="291905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056" name="Group 55">
            <a:extLst>
              <a:ext uri="{FF2B5EF4-FFF2-40B4-BE49-F238E27FC236}">
                <a16:creationId xmlns:a16="http://schemas.microsoft.com/office/drawing/2014/main" id="{1A9DE1FC-5ABF-42EE-A92A-C8ECA0E2D0C1}"/>
              </a:ext>
            </a:extLst>
          </p:cNvPr>
          <p:cNvGrpSpPr>
            <a:grpSpLocks/>
          </p:cNvGrpSpPr>
          <p:nvPr/>
        </p:nvGrpSpPr>
        <p:grpSpPr bwMode="auto">
          <a:xfrm>
            <a:off x="6908800" y="1023940"/>
            <a:ext cx="1900238" cy="1811337"/>
            <a:chOff x="5384799" y="1625600"/>
            <a:chExt cx="1900244" cy="1810153"/>
          </a:xfrm>
        </p:grpSpPr>
        <p:sp>
          <p:nvSpPr>
            <p:cNvPr id="86094" name="TextBox 34">
              <a:extLst>
                <a:ext uri="{FF2B5EF4-FFF2-40B4-BE49-F238E27FC236}">
                  <a16:creationId xmlns:a16="http://schemas.microsoft.com/office/drawing/2014/main" id="{896980B7-BF39-48AC-9C4F-4A7D536D8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384799" y="1727199"/>
              <a:ext cx="406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A</a:t>
              </a:r>
            </a:p>
          </p:txBody>
        </p:sp>
        <p:sp>
          <p:nvSpPr>
            <p:cNvPr id="86095" name="TextBox 35">
              <a:extLst>
                <a:ext uri="{FF2B5EF4-FFF2-40B4-BE49-F238E27FC236}">
                  <a16:creationId xmlns:a16="http://schemas.microsoft.com/office/drawing/2014/main" id="{A2192655-90AD-4FC7-B8B3-229E269EC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7599" y="2912533"/>
              <a:ext cx="4241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B</a:t>
              </a:r>
            </a:p>
          </p:txBody>
        </p:sp>
        <p:sp>
          <p:nvSpPr>
            <p:cNvPr id="86096" name="TextBox 36">
              <a:extLst>
                <a:ext uri="{FF2B5EF4-FFF2-40B4-BE49-F238E27FC236}">
                  <a16:creationId xmlns:a16="http://schemas.microsoft.com/office/drawing/2014/main" id="{6BCE1985-EBF1-45A9-B61D-1F67B22E7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1066" y="1625600"/>
              <a:ext cx="44397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C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7EC5505-FF74-4A14-AAB6-23C63B59E3F4}"/>
                </a:ext>
              </a:extLst>
            </p:cNvPr>
            <p:cNvCxnSpPr/>
            <p:nvPr/>
          </p:nvCxnSpPr>
          <p:spPr>
            <a:xfrm rot="2185214" flipV="1">
              <a:off x="5913439" y="1646224"/>
              <a:ext cx="711202" cy="593337"/>
            </a:xfrm>
            <a:prstGeom prst="line">
              <a:avLst/>
            </a:prstGeom>
            <a:ln w="76200" cmpd="sng">
              <a:solidFill>
                <a:srgbClr val="0099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9589F6E-2595-44E3-A070-1D4CE929D2C3}"/>
                </a:ext>
              </a:extLst>
            </p:cNvPr>
            <p:cNvCxnSpPr/>
            <p:nvPr/>
          </p:nvCxnSpPr>
          <p:spPr>
            <a:xfrm flipV="1">
              <a:off x="6621466" y="1892126"/>
              <a:ext cx="100012" cy="276044"/>
            </a:xfrm>
            <a:prstGeom prst="line">
              <a:avLst/>
            </a:prstGeom>
            <a:ln w="76200" cmpd="sng">
              <a:solidFill>
                <a:srgbClr val="0099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099" name="Group 40">
              <a:extLst>
                <a:ext uri="{FF2B5EF4-FFF2-40B4-BE49-F238E27FC236}">
                  <a16:creationId xmlns:a16="http://schemas.microsoft.com/office/drawing/2014/main" id="{B05FD503-ACBE-485D-9AE8-9E097DF808C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5520266" y="2231570"/>
              <a:ext cx="823064" cy="731762"/>
              <a:chOff x="6265333" y="2756505"/>
              <a:chExt cx="823064" cy="731762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AEBBCEE-5DE8-4AFF-A1FE-F82E8E238177}"/>
                  </a:ext>
                </a:extLst>
              </p:cNvPr>
              <p:cNvCxnSpPr/>
              <p:nvPr/>
            </p:nvCxnSpPr>
            <p:spPr>
              <a:xfrm flipV="1">
                <a:off x="6263735" y="2896063"/>
                <a:ext cx="710735" cy="59214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661746F-4F63-455F-AB8D-753B0495500D}"/>
                  </a:ext>
                </a:extLst>
              </p:cNvPr>
              <p:cNvCxnSpPr/>
              <p:nvPr/>
            </p:nvCxnSpPr>
            <p:spPr>
              <a:xfrm flipH="1" flipV="1">
                <a:off x="6839621" y="2756363"/>
                <a:ext cx="247488" cy="292101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100" name="Group 43">
              <a:extLst>
                <a:ext uri="{FF2B5EF4-FFF2-40B4-BE49-F238E27FC236}">
                  <a16:creationId xmlns:a16="http://schemas.microsoft.com/office/drawing/2014/main" id="{8DF419C6-6A97-4918-8268-46BAC335E515}"/>
                </a:ext>
              </a:extLst>
            </p:cNvPr>
            <p:cNvGrpSpPr>
              <a:grpSpLocks/>
            </p:cNvGrpSpPr>
            <p:nvPr/>
          </p:nvGrpSpPr>
          <p:grpSpPr bwMode="auto">
            <a:xfrm rot="9601660">
              <a:off x="6350000" y="2282370"/>
              <a:ext cx="823064" cy="731762"/>
              <a:chOff x="6265333" y="2756505"/>
              <a:chExt cx="823064" cy="73176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86E2537-3587-4B82-A343-7EC8694FFCE5}"/>
                  </a:ext>
                </a:extLst>
              </p:cNvPr>
              <p:cNvCxnSpPr/>
              <p:nvPr/>
            </p:nvCxnSpPr>
            <p:spPr>
              <a:xfrm flipV="1">
                <a:off x="6266902" y="2898107"/>
                <a:ext cx="711203" cy="59175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54571F5-8A2C-4B80-91EA-01E149FABAC6}"/>
                  </a:ext>
                </a:extLst>
              </p:cNvPr>
              <p:cNvCxnSpPr/>
              <p:nvPr/>
            </p:nvCxnSpPr>
            <p:spPr>
              <a:xfrm flipH="1" flipV="1">
                <a:off x="6841224" y="2756348"/>
                <a:ext cx="247651" cy="291909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4AC4E17-76AA-40D6-86F4-7E9BE95CD12D}"/>
                </a:ext>
              </a:extLst>
            </p:cNvPr>
            <p:cNvCxnSpPr/>
            <p:nvPr/>
          </p:nvCxnSpPr>
          <p:spPr>
            <a:xfrm flipH="1" flipV="1">
              <a:off x="6519866" y="1720788"/>
              <a:ext cx="203201" cy="176097"/>
            </a:xfrm>
            <a:prstGeom prst="line">
              <a:avLst/>
            </a:prstGeom>
            <a:ln w="76200" cmpd="sng">
              <a:solidFill>
                <a:srgbClr val="0099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D7145D23-016F-45A9-BB8A-F5BCEDC17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759057"/>
              </p:ext>
            </p:extLst>
          </p:nvPr>
        </p:nvGraphicFramePr>
        <p:xfrm>
          <a:off x="1811339" y="4881564"/>
          <a:ext cx="2574925" cy="190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706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[A]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[B]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[C]</a:t>
                      </a:r>
                    </a:p>
                  </a:txBody>
                  <a:tcPr marL="67592" marR="67592" marT="33773" marB="33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92" marR="67592" marT="33773" marB="337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773" marB="337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773" marB="337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3598612-389B-4B57-B90B-4AAEE7620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455138"/>
              </p:ext>
            </p:extLst>
          </p:nvPr>
        </p:nvGraphicFramePr>
        <p:xfrm>
          <a:off x="1811339" y="2898774"/>
          <a:ext cx="2574925" cy="1901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971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[A]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[B]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[C]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24A6-6DCC-4402-8F83-D5E7F09E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1" y="-25399"/>
            <a:ext cx="8551863" cy="1143000"/>
          </a:xfrm>
        </p:spPr>
        <p:txBody>
          <a:bodyPr/>
          <a:lstStyle/>
          <a:p>
            <a:pPr>
              <a:defRPr/>
            </a:pPr>
            <a:r>
              <a:rPr lang="en-US" sz="2400" b="1" dirty="0">
                <a:ea typeface="ＭＳ Ｐゴシック" charset="0"/>
              </a:rPr>
              <a:t>Working out the oscillatory dynamics of a simple </a:t>
            </a:r>
            <a:r>
              <a:rPr lang="en-US" sz="2400" b="1" dirty="0" err="1">
                <a:ea typeface="ＭＳ Ｐゴシック" charset="0"/>
              </a:rPr>
              <a:t>boolean</a:t>
            </a:r>
            <a:r>
              <a:rPr lang="en-US" sz="2400" b="1" dirty="0">
                <a:ea typeface="ＭＳ Ｐゴシック" charset="0"/>
              </a:rPr>
              <a:t> system of inhibitory interactions:</a:t>
            </a:r>
            <a:endParaRPr lang="en-US" sz="2400" dirty="0">
              <a:ea typeface="ＭＳ Ｐゴシック" charset="0"/>
            </a:endParaRPr>
          </a:p>
        </p:txBody>
      </p:sp>
      <p:grpSp>
        <p:nvGrpSpPr>
          <p:cNvPr id="87079" name="Group 56">
            <a:extLst>
              <a:ext uri="{FF2B5EF4-FFF2-40B4-BE49-F238E27FC236}">
                <a16:creationId xmlns:a16="http://schemas.microsoft.com/office/drawing/2014/main" id="{CA266FB7-D5D0-48D4-839A-C07F2E4E4B1C}"/>
              </a:ext>
            </a:extLst>
          </p:cNvPr>
          <p:cNvGrpSpPr>
            <a:grpSpLocks/>
          </p:cNvGrpSpPr>
          <p:nvPr/>
        </p:nvGrpSpPr>
        <p:grpSpPr bwMode="auto">
          <a:xfrm>
            <a:off x="2049464" y="952502"/>
            <a:ext cx="1900237" cy="1882775"/>
            <a:chOff x="474133" y="1621970"/>
            <a:chExt cx="1900244" cy="1881516"/>
          </a:xfrm>
        </p:grpSpPr>
        <p:sp>
          <p:nvSpPr>
            <p:cNvPr id="87167" name="TextBox 3">
              <a:extLst>
                <a:ext uri="{FF2B5EF4-FFF2-40B4-BE49-F238E27FC236}">
                  <a16:creationId xmlns:a16="http://schemas.microsoft.com/office/drawing/2014/main" id="{35BB8642-CB29-44DF-8521-23C0C8D48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74133" y="1794932"/>
              <a:ext cx="406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A</a:t>
              </a:r>
            </a:p>
          </p:txBody>
        </p:sp>
        <p:sp>
          <p:nvSpPr>
            <p:cNvPr id="87168" name="TextBox 4">
              <a:extLst>
                <a:ext uri="{FF2B5EF4-FFF2-40B4-BE49-F238E27FC236}">
                  <a16:creationId xmlns:a16="http://schemas.microsoft.com/office/drawing/2014/main" id="{C1074102-8AC4-4146-A894-DD1DD0447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933" y="2980266"/>
              <a:ext cx="4241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B</a:t>
              </a:r>
            </a:p>
          </p:txBody>
        </p:sp>
        <p:sp>
          <p:nvSpPr>
            <p:cNvPr id="87169" name="TextBox 5">
              <a:extLst>
                <a:ext uri="{FF2B5EF4-FFF2-40B4-BE49-F238E27FC236}">
                  <a16:creationId xmlns:a16="http://schemas.microsoft.com/office/drawing/2014/main" id="{96EA36EC-5484-47BE-AC0E-9E132C896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0400" y="1693333"/>
              <a:ext cx="44397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C</a:t>
              </a:r>
            </a:p>
          </p:txBody>
        </p:sp>
        <p:grpSp>
          <p:nvGrpSpPr>
            <p:cNvPr id="87170" name="Group 27">
              <a:extLst>
                <a:ext uri="{FF2B5EF4-FFF2-40B4-BE49-F238E27FC236}">
                  <a16:creationId xmlns:a16="http://schemas.microsoft.com/office/drawing/2014/main" id="{2B167DE8-D5C6-4A2D-9404-F6E0B2CEC191}"/>
                </a:ext>
              </a:extLst>
            </p:cNvPr>
            <p:cNvGrpSpPr>
              <a:grpSpLocks/>
            </p:cNvGrpSpPr>
            <p:nvPr/>
          </p:nvGrpSpPr>
          <p:grpSpPr bwMode="auto">
            <a:xfrm rot="2185214">
              <a:off x="1032933" y="1621970"/>
              <a:ext cx="823064" cy="731762"/>
              <a:chOff x="6265333" y="2756505"/>
              <a:chExt cx="823064" cy="731762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18C3B05-54D5-4E7A-B08C-BFCBF7CCB8C4}"/>
                  </a:ext>
                </a:extLst>
              </p:cNvPr>
              <p:cNvCxnSpPr/>
              <p:nvPr/>
            </p:nvCxnSpPr>
            <p:spPr>
              <a:xfrm flipV="1">
                <a:off x="6263782" y="2896241"/>
                <a:ext cx="711203" cy="591742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B0E2CDA-CA9D-40DE-991C-0BAFD29E3CB8}"/>
                  </a:ext>
                </a:extLst>
              </p:cNvPr>
              <p:cNvCxnSpPr/>
              <p:nvPr/>
            </p:nvCxnSpPr>
            <p:spPr>
              <a:xfrm flipH="1" flipV="1">
                <a:off x="6839637" y="2755993"/>
                <a:ext cx="247651" cy="291905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171" name="Group 28">
              <a:extLst>
                <a:ext uri="{FF2B5EF4-FFF2-40B4-BE49-F238E27FC236}">
                  <a16:creationId xmlns:a16="http://schemas.microsoft.com/office/drawing/2014/main" id="{CA4F3A89-1DE3-4DD7-A13C-2024C2102B0E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09600" y="2299303"/>
              <a:ext cx="823064" cy="731762"/>
              <a:chOff x="6265333" y="2756505"/>
              <a:chExt cx="823064" cy="73176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0335157-FD77-473A-9756-3FF39EEAC9B0}"/>
                  </a:ext>
                </a:extLst>
              </p:cNvPr>
              <p:cNvCxnSpPr/>
              <p:nvPr/>
            </p:nvCxnSpPr>
            <p:spPr>
              <a:xfrm flipV="1">
                <a:off x="6263729" y="2896063"/>
                <a:ext cx="710724" cy="592139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E88D56D-93E1-4251-811B-61276B62EF4F}"/>
                  </a:ext>
                </a:extLst>
              </p:cNvPr>
              <p:cNvCxnSpPr/>
              <p:nvPr/>
            </p:nvCxnSpPr>
            <p:spPr>
              <a:xfrm flipH="1" flipV="1">
                <a:off x="6839605" y="2756362"/>
                <a:ext cx="247484" cy="292101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172" name="Group 31">
              <a:extLst>
                <a:ext uri="{FF2B5EF4-FFF2-40B4-BE49-F238E27FC236}">
                  <a16:creationId xmlns:a16="http://schemas.microsoft.com/office/drawing/2014/main" id="{C0EF36CE-32D3-47CD-9992-04EB8D5BB01E}"/>
                </a:ext>
              </a:extLst>
            </p:cNvPr>
            <p:cNvGrpSpPr>
              <a:grpSpLocks/>
            </p:cNvGrpSpPr>
            <p:nvPr/>
          </p:nvGrpSpPr>
          <p:grpSpPr bwMode="auto">
            <a:xfrm rot="9601660">
              <a:off x="1439334" y="2350103"/>
              <a:ext cx="823064" cy="731762"/>
              <a:chOff x="6265333" y="2756505"/>
              <a:chExt cx="823064" cy="731762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F126BD1-CA53-450D-9845-8202404BA53B}"/>
                  </a:ext>
                </a:extLst>
              </p:cNvPr>
              <p:cNvCxnSpPr/>
              <p:nvPr/>
            </p:nvCxnSpPr>
            <p:spPr>
              <a:xfrm flipV="1">
                <a:off x="6266905" y="2898098"/>
                <a:ext cx="711203" cy="591741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CFA72C3-2A36-414C-A562-1A2D5300AA4C}"/>
                  </a:ext>
                </a:extLst>
              </p:cNvPr>
              <p:cNvCxnSpPr/>
              <p:nvPr/>
            </p:nvCxnSpPr>
            <p:spPr>
              <a:xfrm flipH="1" flipV="1">
                <a:off x="6841227" y="2756341"/>
                <a:ext cx="247651" cy="291905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080" name="Group 55">
            <a:extLst>
              <a:ext uri="{FF2B5EF4-FFF2-40B4-BE49-F238E27FC236}">
                <a16:creationId xmlns:a16="http://schemas.microsoft.com/office/drawing/2014/main" id="{2FC7C9EA-8AE0-497E-A9A2-75EF8254A397}"/>
              </a:ext>
            </a:extLst>
          </p:cNvPr>
          <p:cNvGrpSpPr>
            <a:grpSpLocks/>
          </p:cNvGrpSpPr>
          <p:nvPr/>
        </p:nvGrpSpPr>
        <p:grpSpPr bwMode="auto">
          <a:xfrm>
            <a:off x="6908800" y="1023940"/>
            <a:ext cx="1900238" cy="1811337"/>
            <a:chOff x="5384799" y="1625600"/>
            <a:chExt cx="1900244" cy="1810153"/>
          </a:xfrm>
        </p:grpSpPr>
        <p:sp>
          <p:nvSpPr>
            <p:cNvPr id="87155" name="TextBox 34">
              <a:extLst>
                <a:ext uri="{FF2B5EF4-FFF2-40B4-BE49-F238E27FC236}">
                  <a16:creationId xmlns:a16="http://schemas.microsoft.com/office/drawing/2014/main" id="{2BAE0C26-5D07-42C1-9FE7-FD3F5D876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384799" y="1727199"/>
              <a:ext cx="406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A</a:t>
              </a:r>
            </a:p>
          </p:txBody>
        </p:sp>
        <p:sp>
          <p:nvSpPr>
            <p:cNvPr id="87156" name="TextBox 35">
              <a:extLst>
                <a:ext uri="{FF2B5EF4-FFF2-40B4-BE49-F238E27FC236}">
                  <a16:creationId xmlns:a16="http://schemas.microsoft.com/office/drawing/2014/main" id="{73ABFC74-E0AA-4460-BB08-BCF1F543F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7599" y="2912533"/>
              <a:ext cx="4241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B</a:t>
              </a:r>
            </a:p>
          </p:txBody>
        </p:sp>
        <p:sp>
          <p:nvSpPr>
            <p:cNvPr id="87157" name="TextBox 36">
              <a:extLst>
                <a:ext uri="{FF2B5EF4-FFF2-40B4-BE49-F238E27FC236}">
                  <a16:creationId xmlns:a16="http://schemas.microsoft.com/office/drawing/2014/main" id="{90300608-3F56-454C-B678-ED05CF571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1066" y="1625600"/>
              <a:ext cx="44397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C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F0B0D2-C078-4A70-B50D-2C0334258EAE}"/>
                </a:ext>
              </a:extLst>
            </p:cNvPr>
            <p:cNvCxnSpPr/>
            <p:nvPr/>
          </p:nvCxnSpPr>
          <p:spPr>
            <a:xfrm rot="2185214" flipV="1">
              <a:off x="5913439" y="1646224"/>
              <a:ext cx="711202" cy="593337"/>
            </a:xfrm>
            <a:prstGeom prst="line">
              <a:avLst/>
            </a:prstGeom>
            <a:ln w="76200" cmpd="sng">
              <a:solidFill>
                <a:srgbClr val="0099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A39DD20-42AD-4C96-AD6F-EAD07816561C}"/>
                </a:ext>
              </a:extLst>
            </p:cNvPr>
            <p:cNvCxnSpPr/>
            <p:nvPr/>
          </p:nvCxnSpPr>
          <p:spPr>
            <a:xfrm flipV="1">
              <a:off x="6621466" y="1892126"/>
              <a:ext cx="100012" cy="276044"/>
            </a:xfrm>
            <a:prstGeom prst="line">
              <a:avLst/>
            </a:prstGeom>
            <a:ln w="76200" cmpd="sng">
              <a:solidFill>
                <a:srgbClr val="0099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160" name="Group 40">
              <a:extLst>
                <a:ext uri="{FF2B5EF4-FFF2-40B4-BE49-F238E27FC236}">
                  <a16:creationId xmlns:a16="http://schemas.microsoft.com/office/drawing/2014/main" id="{63D19DBE-3D5B-429A-83BA-619F123C1077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5520266" y="2231570"/>
              <a:ext cx="823064" cy="731762"/>
              <a:chOff x="6265333" y="2756505"/>
              <a:chExt cx="823064" cy="731762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76CF454-925E-478B-AC20-3BF07A8D5417}"/>
                  </a:ext>
                </a:extLst>
              </p:cNvPr>
              <p:cNvCxnSpPr/>
              <p:nvPr/>
            </p:nvCxnSpPr>
            <p:spPr>
              <a:xfrm flipV="1">
                <a:off x="6263735" y="2896063"/>
                <a:ext cx="710735" cy="59214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6B3F82F-6EBD-4422-AC79-A7853D9DAFA7}"/>
                  </a:ext>
                </a:extLst>
              </p:cNvPr>
              <p:cNvCxnSpPr/>
              <p:nvPr/>
            </p:nvCxnSpPr>
            <p:spPr>
              <a:xfrm flipH="1" flipV="1">
                <a:off x="6839621" y="2756363"/>
                <a:ext cx="247488" cy="292101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161" name="Group 43">
              <a:extLst>
                <a:ext uri="{FF2B5EF4-FFF2-40B4-BE49-F238E27FC236}">
                  <a16:creationId xmlns:a16="http://schemas.microsoft.com/office/drawing/2014/main" id="{508A5519-6D5F-48C8-8FFA-9E77F87F8525}"/>
                </a:ext>
              </a:extLst>
            </p:cNvPr>
            <p:cNvGrpSpPr>
              <a:grpSpLocks/>
            </p:cNvGrpSpPr>
            <p:nvPr/>
          </p:nvGrpSpPr>
          <p:grpSpPr bwMode="auto">
            <a:xfrm rot="9601660">
              <a:off x="6350000" y="2282370"/>
              <a:ext cx="823064" cy="731762"/>
              <a:chOff x="6265333" y="2756505"/>
              <a:chExt cx="823064" cy="73176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BCE280E-6616-46ED-9E73-DA5115FD3B27}"/>
                  </a:ext>
                </a:extLst>
              </p:cNvPr>
              <p:cNvCxnSpPr/>
              <p:nvPr/>
            </p:nvCxnSpPr>
            <p:spPr>
              <a:xfrm flipV="1">
                <a:off x="6266902" y="2898107"/>
                <a:ext cx="711203" cy="59175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31BC5F5-43FF-4A7C-A01C-27AA2DAB6B4E}"/>
                  </a:ext>
                </a:extLst>
              </p:cNvPr>
              <p:cNvCxnSpPr/>
              <p:nvPr/>
            </p:nvCxnSpPr>
            <p:spPr>
              <a:xfrm flipH="1" flipV="1">
                <a:off x="6841224" y="2756348"/>
                <a:ext cx="247651" cy="291909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A40E4C3-82FD-4F3F-860C-A8C0C031EF2F}"/>
                </a:ext>
              </a:extLst>
            </p:cNvPr>
            <p:cNvCxnSpPr/>
            <p:nvPr/>
          </p:nvCxnSpPr>
          <p:spPr>
            <a:xfrm flipH="1" flipV="1">
              <a:off x="6519866" y="1720788"/>
              <a:ext cx="203201" cy="176097"/>
            </a:xfrm>
            <a:prstGeom prst="line">
              <a:avLst/>
            </a:prstGeom>
            <a:ln w="76200" cmpd="sng">
              <a:solidFill>
                <a:srgbClr val="0099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0B1FC354-E090-4DDC-B50C-3FA49F1F4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798907"/>
              </p:ext>
            </p:extLst>
          </p:nvPr>
        </p:nvGraphicFramePr>
        <p:xfrm>
          <a:off x="5199064" y="2878139"/>
          <a:ext cx="2573337" cy="1901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971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[A]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[B]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[C]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F10AF70-8A47-47C3-B3BF-37F387F37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5730"/>
              </p:ext>
            </p:extLst>
          </p:nvPr>
        </p:nvGraphicFramePr>
        <p:xfrm>
          <a:off x="1811339" y="4881564"/>
          <a:ext cx="2574925" cy="190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706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[A]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[B]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[C]</a:t>
                      </a:r>
                    </a:p>
                  </a:txBody>
                  <a:tcPr marL="67592" marR="67592" marT="33773" marB="33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92" marR="67592" marT="33773" marB="337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773" marB="337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773" marB="337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C851BEF-00C6-4DD4-A91C-FDBE5987F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872044"/>
              </p:ext>
            </p:extLst>
          </p:nvPr>
        </p:nvGraphicFramePr>
        <p:xfrm>
          <a:off x="1811339" y="2898774"/>
          <a:ext cx="2574925" cy="1901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971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[A]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[B]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[C]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D27C-B652-4857-8282-23B3968E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1" y="-25399"/>
            <a:ext cx="8551863" cy="1143000"/>
          </a:xfrm>
        </p:spPr>
        <p:txBody>
          <a:bodyPr/>
          <a:lstStyle/>
          <a:p>
            <a:pPr>
              <a:defRPr/>
            </a:pPr>
            <a:r>
              <a:rPr lang="en-US" sz="2400" b="1" dirty="0">
                <a:ea typeface="ＭＳ Ｐゴシック" charset="0"/>
              </a:rPr>
              <a:t>Working out the oscillatory dynamics of a simple </a:t>
            </a:r>
            <a:r>
              <a:rPr lang="en-US" sz="2400" b="1" dirty="0" err="1">
                <a:ea typeface="ＭＳ Ｐゴシック" charset="0"/>
              </a:rPr>
              <a:t>boolean</a:t>
            </a:r>
            <a:r>
              <a:rPr lang="en-US" sz="2400" b="1" dirty="0">
                <a:ea typeface="ＭＳ Ｐゴシック" charset="0"/>
              </a:rPr>
              <a:t> system of inhibitory interactions:</a:t>
            </a:r>
            <a:endParaRPr lang="en-US" sz="2400" dirty="0">
              <a:ea typeface="ＭＳ Ｐゴシック" charset="0"/>
            </a:endParaRPr>
          </a:p>
        </p:txBody>
      </p:sp>
      <p:grpSp>
        <p:nvGrpSpPr>
          <p:cNvPr id="88103" name="Group 56">
            <a:extLst>
              <a:ext uri="{FF2B5EF4-FFF2-40B4-BE49-F238E27FC236}">
                <a16:creationId xmlns:a16="http://schemas.microsoft.com/office/drawing/2014/main" id="{454331FD-A722-407F-9780-73A794F50575}"/>
              </a:ext>
            </a:extLst>
          </p:cNvPr>
          <p:cNvGrpSpPr>
            <a:grpSpLocks/>
          </p:cNvGrpSpPr>
          <p:nvPr/>
        </p:nvGrpSpPr>
        <p:grpSpPr bwMode="auto">
          <a:xfrm>
            <a:off x="2049464" y="952502"/>
            <a:ext cx="1900237" cy="1882775"/>
            <a:chOff x="474133" y="1621970"/>
            <a:chExt cx="1900244" cy="1881516"/>
          </a:xfrm>
        </p:grpSpPr>
        <p:sp>
          <p:nvSpPr>
            <p:cNvPr id="88228" name="TextBox 3">
              <a:extLst>
                <a:ext uri="{FF2B5EF4-FFF2-40B4-BE49-F238E27FC236}">
                  <a16:creationId xmlns:a16="http://schemas.microsoft.com/office/drawing/2014/main" id="{44F93C86-D253-438B-84FE-C67EB2AA7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74133" y="1794932"/>
              <a:ext cx="406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A</a:t>
              </a:r>
            </a:p>
          </p:txBody>
        </p:sp>
        <p:sp>
          <p:nvSpPr>
            <p:cNvPr id="88229" name="TextBox 4">
              <a:extLst>
                <a:ext uri="{FF2B5EF4-FFF2-40B4-BE49-F238E27FC236}">
                  <a16:creationId xmlns:a16="http://schemas.microsoft.com/office/drawing/2014/main" id="{E6BAC415-0FB0-4D32-BD53-4D46F5F33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933" y="2980266"/>
              <a:ext cx="4241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B</a:t>
              </a:r>
            </a:p>
          </p:txBody>
        </p:sp>
        <p:sp>
          <p:nvSpPr>
            <p:cNvPr id="88230" name="TextBox 5">
              <a:extLst>
                <a:ext uri="{FF2B5EF4-FFF2-40B4-BE49-F238E27FC236}">
                  <a16:creationId xmlns:a16="http://schemas.microsoft.com/office/drawing/2014/main" id="{CF81FF78-5EA4-4985-A2B4-B9C8567A1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0400" y="1693333"/>
              <a:ext cx="44397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C</a:t>
              </a:r>
            </a:p>
          </p:txBody>
        </p:sp>
        <p:grpSp>
          <p:nvGrpSpPr>
            <p:cNvPr id="88231" name="Group 27">
              <a:extLst>
                <a:ext uri="{FF2B5EF4-FFF2-40B4-BE49-F238E27FC236}">
                  <a16:creationId xmlns:a16="http://schemas.microsoft.com/office/drawing/2014/main" id="{F0802713-D703-4A15-A086-ED873A5DCC28}"/>
                </a:ext>
              </a:extLst>
            </p:cNvPr>
            <p:cNvGrpSpPr>
              <a:grpSpLocks/>
            </p:cNvGrpSpPr>
            <p:nvPr/>
          </p:nvGrpSpPr>
          <p:grpSpPr bwMode="auto">
            <a:xfrm rot="2185214">
              <a:off x="1032933" y="1621970"/>
              <a:ext cx="823064" cy="731762"/>
              <a:chOff x="6265333" y="2756505"/>
              <a:chExt cx="823064" cy="731762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E95C72A-F8F6-4508-A642-38D79D304E1D}"/>
                  </a:ext>
                </a:extLst>
              </p:cNvPr>
              <p:cNvCxnSpPr/>
              <p:nvPr/>
            </p:nvCxnSpPr>
            <p:spPr>
              <a:xfrm flipV="1">
                <a:off x="6263782" y="2896241"/>
                <a:ext cx="711203" cy="591742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8D14AA4-53AB-423F-B0B1-56243A05B872}"/>
                  </a:ext>
                </a:extLst>
              </p:cNvPr>
              <p:cNvCxnSpPr/>
              <p:nvPr/>
            </p:nvCxnSpPr>
            <p:spPr>
              <a:xfrm flipH="1" flipV="1">
                <a:off x="6839637" y="2755993"/>
                <a:ext cx="247651" cy="291905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232" name="Group 28">
              <a:extLst>
                <a:ext uri="{FF2B5EF4-FFF2-40B4-BE49-F238E27FC236}">
                  <a16:creationId xmlns:a16="http://schemas.microsoft.com/office/drawing/2014/main" id="{8848480E-C55C-42B3-BDB7-738DEE326C8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09600" y="2299303"/>
              <a:ext cx="823064" cy="731762"/>
              <a:chOff x="6265333" y="2756505"/>
              <a:chExt cx="823064" cy="73176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5C69D99-22C5-4524-8B47-EA18F76D48DA}"/>
                  </a:ext>
                </a:extLst>
              </p:cNvPr>
              <p:cNvCxnSpPr/>
              <p:nvPr/>
            </p:nvCxnSpPr>
            <p:spPr>
              <a:xfrm flipV="1">
                <a:off x="6263729" y="2896063"/>
                <a:ext cx="710724" cy="592139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5BEB490-5282-47FF-A37D-A4B22759DCDF}"/>
                  </a:ext>
                </a:extLst>
              </p:cNvPr>
              <p:cNvCxnSpPr/>
              <p:nvPr/>
            </p:nvCxnSpPr>
            <p:spPr>
              <a:xfrm flipH="1" flipV="1">
                <a:off x="6839605" y="2756362"/>
                <a:ext cx="247484" cy="292101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233" name="Group 31">
              <a:extLst>
                <a:ext uri="{FF2B5EF4-FFF2-40B4-BE49-F238E27FC236}">
                  <a16:creationId xmlns:a16="http://schemas.microsoft.com/office/drawing/2014/main" id="{6DD94012-9954-418F-8EEC-608F1978E3FB}"/>
                </a:ext>
              </a:extLst>
            </p:cNvPr>
            <p:cNvGrpSpPr>
              <a:grpSpLocks/>
            </p:cNvGrpSpPr>
            <p:nvPr/>
          </p:nvGrpSpPr>
          <p:grpSpPr bwMode="auto">
            <a:xfrm rot="9601660">
              <a:off x="1439334" y="2350103"/>
              <a:ext cx="823064" cy="731762"/>
              <a:chOff x="6265333" y="2756505"/>
              <a:chExt cx="823064" cy="731762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22336EE-F828-44DF-BC05-EFBD233F7DAC}"/>
                  </a:ext>
                </a:extLst>
              </p:cNvPr>
              <p:cNvCxnSpPr/>
              <p:nvPr/>
            </p:nvCxnSpPr>
            <p:spPr>
              <a:xfrm flipV="1">
                <a:off x="6266905" y="2898098"/>
                <a:ext cx="711203" cy="591741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2042989-CC73-4749-B5A8-5239DC1BDD3D}"/>
                  </a:ext>
                </a:extLst>
              </p:cNvPr>
              <p:cNvCxnSpPr/>
              <p:nvPr/>
            </p:nvCxnSpPr>
            <p:spPr>
              <a:xfrm flipH="1" flipV="1">
                <a:off x="6841227" y="2756341"/>
                <a:ext cx="247651" cy="291905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104" name="Group 55">
            <a:extLst>
              <a:ext uri="{FF2B5EF4-FFF2-40B4-BE49-F238E27FC236}">
                <a16:creationId xmlns:a16="http://schemas.microsoft.com/office/drawing/2014/main" id="{CFBCF139-E432-44A3-A010-5A31A07FF331}"/>
              </a:ext>
            </a:extLst>
          </p:cNvPr>
          <p:cNvGrpSpPr>
            <a:grpSpLocks/>
          </p:cNvGrpSpPr>
          <p:nvPr/>
        </p:nvGrpSpPr>
        <p:grpSpPr bwMode="auto">
          <a:xfrm>
            <a:off x="6908800" y="1023940"/>
            <a:ext cx="1900238" cy="1811337"/>
            <a:chOff x="5384799" y="1625600"/>
            <a:chExt cx="1900244" cy="1810153"/>
          </a:xfrm>
        </p:grpSpPr>
        <p:sp>
          <p:nvSpPr>
            <p:cNvPr id="88216" name="TextBox 34">
              <a:extLst>
                <a:ext uri="{FF2B5EF4-FFF2-40B4-BE49-F238E27FC236}">
                  <a16:creationId xmlns:a16="http://schemas.microsoft.com/office/drawing/2014/main" id="{EF9CE895-73BB-42D7-9493-6BF864682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384799" y="1727199"/>
              <a:ext cx="406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A</a:t>
              </a:r>
            </a:p>
          </p:txBody>
        </p:sp>
        <p:sp>
          <p:nvSpPr>
            <p:cNvPr id="88217" name="TextBox 35">
              <a:extLst>
                <a:ext uri="{FF2B5EF4-FFF2-40B4-BE49-F238E27FC236}">
                  <a16:creationId xmlns:a16="http://schemas.microsoft.com/office/drawing/2014/main" id="{EA16ECF0-F376-4793-B5E3-C9DB9223F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7599" y="2912533"/>
              <a:ext cx="4241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B</a:t>
              </a:r>
            </a:p>
          </p:txBody>
        </p:sp>
        <p:sp>
          <p:nvSpPr>
            <p:cNvPr id="88218" name="TextBox 36">
              <a:extLst>
                <a:ext uri="{FF2B5EF4-FFF2-40B4-BE49-F238E27FC236}">
                  <a16:creationId xmlns:a16="http://schemas.microsoft.com/office/drawing/2014/main" id="{3F429AD8-C1AD-4755-AA6F-262498E95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1066" y="1625600"/>
              <a:ext cx="44397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C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769858E-3409-409B-8CBD-4A4130511D39}"/>
                </a:ext>
              </a:extLst>
            </p:cNvPr>
            <p:cNvCxnSpPr/>
            <p:nvPr/>
          </p:nvCxnSpPr>
          <p:spPr>
            <a:xfrm rot="2185214" flipV="1">
              <a:off x="5913439" y="1646224"/>
              <a:ext cx="711202" cy="593337"/>
            </a:xfrm>
            <a:prstGeom prst="line">
              <a:avLst/>
            </a:prstGeom>
            <a:ln w="76200" cmpd="sng">
              <a:solidFill>
                <a:srgbClr val="0099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C0CC25A-0DE4-4516-A8E9-910825E48401}"/>
                </a:ext>
              </a:extLst>
            </p:cNvPr>
            <p:cNvCxnSpPr/>
            <p:nvPr/>
          </p:nvCxnSpPr>
          <p:spPr>
            <a:xfrm flipV="1">
              <a:off x="6621466" y="1892126"/>
              <a:ext cx="100012" cy="276044"/>
            </a:xfrm>
            <a:prstGeom prst="line">
              <a:avLst/>
            </a:prstGeom>
            <a:ln w="76200" cmpd="sng">
              <a:solidFill>
                <a:srgbClr val="0099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221" name="Group 40">
              <a:extLst>
                <a:ext uri="{FF2B5EF4-FFF2-40B4-BE49-F238E27FC236}">
                  <a16:creationId xmlns:a16="http://schemas.microsoft.com/office/drawing/2014/main" id="{7EC28D39-ED21-4685-BDBD-44446322C1C6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5520266" y="2231570"/>
              <a:ext cx="823064" cy="731762"/>
              <a:chOff x="6265333" y="2756505"/>
              <a:chExt cx="823064" cy="731762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C61607A-9792-45B3-BDA4-720AB3A01B99}"/>
                  </a:ext>
                </a:extLst>
              </p:cNvPr>
              <p:cNvCxnSpPr/>
              <p:nvPr/>
            </p:nvCxnSpPr>
            <p:spPr>
              <a:xfrm flipV="1">
                <a:off x="6263735" y="2896063"/>
                <a:ext cx="710735" cy="59214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E310DE1-6918-436F-AF7B-F5D06E96D3A0}"/>
                  </a:ext>
                </a:extLst>
              </p:cNvPr>
              <p:cNvCxnSpPr/>
              <p:nvPr/>
            </p:nvCxnSpPr>
            <p:spPr>
              <a:xfrm flipH="1" flipV="1">
                <a:off x="6839621" y="2756363"/>
                <a:ext cx="247488" cy="292101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222" name="Group 43">
              <a:extLst>
                <a:ext uri="{FF2B5EF4-FFF2-40B4-BE49-F238E27FC236}">
                  <a16:creationId xmlns:a16="http://schemas.microsoft.com/office/drawing/2014/main" id="{75872DB8-4C93-4F54-81BD-08F7FB2C49CA}"/>
                </a:ext>
              </a:extLst>
            </p:cNvPr>
            <p:cNvGrpSpPr>
              <a:grpSpLocks/>
            </p:cNvGrpSpPr>
            <p:nvPr/>
          </p:nvGrpSpPr>
          <p:grpSpPr bwMode="auto">
            <a:xfrm rot="9601660">
              <a:off x="6350000" y="2282370"/>
              <a:ext cx="823064" cy="731762"/>
              <a:chOff x="6265333" y="2756505"/>
              <a:chExt cx="823064" cy="73176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7163509-EA56-43AD-A9AF-B15919BDBC66}"/>
                  </a:ext>
                </a:extLst>
              </p:cNvPr>
              <p:cNvCxnSpPr/>
              <p:nvPr/>
            </p:nvCxnSpPr>
            <p:spPr>
              <a:xfrm flipV="1">
                <a:off x="6266902" y="2898107"/>
                <a:ext cx="711203" cy="59175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EB4E0C7-AF8D-47ED-BE41-2778E94ABF67}"/>
                  </a:ext>
                </a:extLst>
              </p:cNvPr>
              <p:cNvCxnSpPr/>
              <p:nvPr/>
            </p:nvCxnSpPr>
            <p:spPr>
              <a:xfrm flipH="1" flipV="1">
                <a:off x="6841224" y="2756348"/>
                <a:ext cx="247651" cy="291909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586A359-E79E-4C62-B25B-AA18562A1D57}"/>
                </a:ext>
              </a:extLst>
            </p:cNvPr>
            <p:cNvCxnSpPr/>
            <p:nvPr/>
          </p:nvCxnSpPr>
          <p:spPr>
            <a:xfrm flipH="1" flipV="1">
              <a:off x="6519866" y="1720788"/>
              <a:ext cx="203201" cy="176097"/>
            </a:xfrm>
            <a:prstGeom prst="line">
              <a:avLst/>
            </a:prstGeom>
            <a:ln w="76200" cmpd="sng">
              <a:solidFill>
                <a:srgbClr val="0099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662E2442-96B7-4B53-8448-08F2057DC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09211"/>
              </p:ext>
            </p:extLst>
          </p:nvPr>
        </p:nvGraphicFramePr>
        <p:xfrm>
          <a:off x="8094664" y="2878139"/>
          <a:ext cx="2573337" cy="1901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971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[A]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[B]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[C]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55713FB-BF72-4D85-8108-132FDE37F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5730"/>
              </p:ext>
            </p:extLst>
          </p:nvPr>
        </p:nvGraphicFramePr>
        <p:xfrm>
          <a:off x="1811339" y="4881564"/>
          <a:ext cx="2574925" cy="190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706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[A]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[B]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[C]</a:t>
                      </a:r>
                    </a:p>
                  </a:txBody>
                  <a:tcPr marL="67592" marR="67592" marT="33773" marB="33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92" marR="67592" marT="33773" marB="337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773" marB="337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773" marB="337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85A28225-8ADF-4E6D-B3F7-90535B387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872044"/>
              </p:ext>
            </p:extLst>
          </p:nvPr>
        </p:nvGraphicFramePr>
        <p:xfrm>
          <a:off x="1811339" y="2898774"/>
          <a:ext cx="2574925" cy="1901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971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[A]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[B]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[C]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4C20C80B-25E6-4189-BCCA-D78D6AB15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653223"/>
              </p:ext>
            </p:extLst>
          </p:nvPr>
        </p:nvGraphicFramePr>
        <p:xfrm>
          <a:off x="5199064" y="2878139"/>
          <a:ext cx="2573337" cy="1901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971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[A]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[B]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[C]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6D06-9333-466C-9842-B44F1DD1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1" y="-25399"/>
            <a:ext cx="8551863" cy="1143000"/>
          </a:xfrm>
        </p:spPr>
        <p:txBody>
          <a:bodyPr/>
          <a:lstStyle/>
          <a:p>
            <a:pPr>
              <a:defRPr/>
            </a:pPr>
            <a:r>
              <a:rPr lang="en-US" sz="2400" b="1" dirty="0">
                <a:ea typeface="ＭＳ Ｐゴシック" charset="0"/>
              </a:rPr>
              <a:t>Working out the oscillatory dynamics of a simple </a:t>
            </a:r>
            <a:r>
              <a:rPr lang="en-US" sz="2400" b="1" dirty="0" err="1">
                <a:ea typeface="ＭＳ Ｐゴシック" charset="0"/>
              </a:rPr>
              <a:t>boolean</a:t>
            </a:r>
            <a:r>
              <a:rPr lang="en-US" sz="2400" b="1" dirty="0">
                <a:ea typeface="ＭＳ Ｐゴシック" charset="0"/>
              </a:rPr>
              <a:t> system of inhibitory interactions:</a:t>
            </a:r>
            <a:endParaRPr lang="en-US" sz="2400" dirty="0">
              <a:ea typeface="ＭＳ Ｐゴシック" charset="0"/>
            </a:endParaRPr>
          </a:p>
        </p:txBody>
      </p:sp>
      <p:grpSp>
        <p:nvGrpSpPr>
          <p:cNvPr id="89127" name="Group 56">
            <a:extLst>
              <a:ext uri="{FF2B5EF4-FFF2-40B4-BE49-F238E27FC236}">
                <a16:creationId xmlns:a16="http://schemas.microsoft.com/office/drawing/2014/main" id="{5394E1FB-3665-412B-883B-57A1D56CFD78}"/>
              </a:ext>
            </a:extLst>
          </p:cNvPr>
          <p:cNvGrpSpPr>
            <a:grpSpLocks/>
          </p:cNvGrpSpPr>
          <p:nvPr/>
        </p:nvGrpSpPr>
        <p:grpSpPr bwMode="auto">
          <a:xfrm>
            <a:off x="2049464" y="952502"/>
            <a:ext cx="1900237" cy="1882775"/>
            <a:chOff x="474133" y="1621970"/>
            <a:chExt cx="1900244" cy="1881516"/>
          </a:xfrm>
        </p:grpSpPr>
        <p:sp>
          <p:nvSpPr>
            <p:cNvPr id="89289" name="TextBox 3">
              <a:extLst>
                <a:ext uri="{FF2B5EF4-FFF2-40B4-BE49-F238E27FC236}">
                  <a16:creationId xmlns:a16="http://schemas.microsoft.com/office/drawing/2014/main" id="{D6ADA5C9-D212-441B-B775-882B9C5AC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74133" y="1794932"/>
              <a:ext cx="406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A</a:t>
              </a:r>
            </a:p>
          </p:txBody>
        </p:sp>
        <p:sp>
          <p:nvSpPr>
            <p:cNvPr id="89290" name="TextBox 4">
              <a:extLst>
                <a:ext uri="{FF2B5EF4-FFF2-40B4-BE49-F238E27FC236}">
                  <a16:creationId xmlns:a16="http://schemas.microsoft.com/office/drawing/2014/main" id="{008A49DB-3073-46F0-B21D-F85285D73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933" y="2980266"/>
              <a:ext cx="4241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B</a:t>
              </a:r>
            </a:p>
          </p:txBody>
        </p:sp>
        <p:sp>
          <p:nvSpPr>
            <p:cNvPr id="89291" name="TextBox 5">
              <a:extLst>
                <a:ext uri="{FF2B5EF4-FFF2-40B4-BE49-F238E27FC236}">
                  <a16:creationId xmlns:a16="http://schemas.microsoft.com/office/drawing/2014/main" id="{172DE786-6EB9-42EC-9EBD-746FD915B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0400" y="1693333"/>
              <a:ext cx="44397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C</a:t>
              </a:r>
            </a:p>
          </p:txBody>
        </p:sp>
        <p:grpSp>
          <p:nvGrpSpPr>
            <p:cNvPr id="89292" name="Group 27">
              <a:extLst>
                <a:ext uri="{FF2B5EF4-FFF2-40B4-BE49-F238E27FC236}">
                  <a16:creationId xmlns:a16="http://schemas.microsoft.com/office/drawing/2014/main" id="{6840A604-78C5-4969-BEB5-6ECBBD2264DA}"/>
                </a:ext>
              </a:extLst>
            </p:cNvPr>
            <p:cNvGrpSpPr>
              <a:grpSpLocks/>
            </p:cNvGrpSpPr>
            <p:nvPr/>
          </p:nvGrpSpPr>
          <p:grpSpPr bwMode="auto">
            <a:xfrm rot="2185214">
              <a:off x="1032933" y="1621970"/>
              <a:ext cx="823064" cy="731762"/>
              <a:chOff x="6265333" y="2756505"/>
              <a:chExt cx="823064" cy="731762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E7B541B-63EF-40C4-8425-313FCD3379B4}"/>
                  </a:ext>
                </a:extLst>
              </p:cNvPr>
              <p:cNvCxnSpPr/>
              <p:nvPr/>
            </p:nvCxnSpPr>
            <p:spPr>
              <a:xfrm flipV="1">
                <a:off x="6263782" y="2896241"/>
                <a:ext cx="711203" cy="591742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3262783-B80D-4EE8-8A9E-2809C0AC52A3}"/>
                  </a:ext>
                </a:extLst>
              </p:cNvPr>
              <p:cNvCxnSpPr/>
              <p:nvPr/>
            </p:nvCxnSpPr>
            <p:spPr>
              <a:xfrm flipH="1" flipV="1">
                <a:off x="6839637" y="2755993"/>
                <a:ext cx="247651" cy="291905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293" name="Group 28">
              <a:extLst>
                <a:ext uri="{FF2B5EF4-FFF2-40B4-BE49-F238E27FC236}">
                  <a16:creationId xmlns:a16="http://schemas.microsoft.com/office/drawing/2014/main" id="{6E5C3FB2-5070-49A6-98C9-E333C3686D63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09600" y="2299303"/>
              <a:ext cx="823064" cy="731762"/>
              <a:chOff x="6265333" y="2756505"/>
              <a:chExt cx="823064" cy="73176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595BEE8-971F-4565-A865-6CD851FBB046}"/>
                  </a:ext>
                </a:extLst>
              </p:cNvPr>
              <p:cNvCxnSpPr/>
              <p:nvPr/>
            </p:nvCxnSpPr>
            <p:spPr>
              <a:xfrm flipV="1">
                <a:off x="6263729" y="2896063"/>
                <a:ext cx="710724" cy="592139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2EC329B-6558-4FE8-A3DA-AFA6B394899A}"/>
                  </a:ext>
                </a:extLst>
              </p:cNvPr>
              <p:cNvCxnSpPr/>
              <p:nvPr/>
            </p:nvCxnSpPr>
            <p:spPr>
              <a:xfrm flipH="1" flipV="1">
                <a:off x="6839605" y="2756362"/>
                <a:ext cx="247484" cy="292101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294" name="Group 31">
              <a:extLst>
                <a:ext uri="{FF2B5EF4-FFF2-40B4-BE49-F238E27FC236}">
                  <a16:creationId xmlns:a16="http://schemas.microsoft.com/office/drawing/2014/main" id="{8AAFB894-F781-4426-B7DE-E28376D96555}"/>
                </a:ext>
              </a:extLst>
            </p:cNvPr>
            <p:cNvGrpSpPr>
              <a:grpSpLocks/>
            </p:cNvGrpSpPr>
            <p:nvPr/>
          </p:nvGrpSpPr>
          <p:grpSpPr bwMode="auto">
            <a:xfrm rot="9601660">
              <a:off x="1439334" y="2350103"/>
              <a:ext cx="823064" cy="731762"/>
              <a:chOff x="6265333" y="2756505"/>
              <a:chExt cx="823064" cy="731762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235203B-F239-427A-9087-3E691E832A8A}"/>
                  </a:ext>
                </a:extLst>
              </p:cNvPr>
              <p:cNvCxnSpPr/>
              <p:nvPr/>
            </p:nvCxnSpPr>
            <p:spPr>
              <a:xfrm flipV="1">
                <a:off x="6266905" y="2898098"/>
                <a:ext cx="711203" cy="591741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C643AF4-46CD-4A86-867A-43A88D9BCE37}"/>
                  </a:ext>
                </a:extLst>
              </p:cNvPr>
              <p:cNvCxnSpPr/>
              <p:nvPr/>
            </p:nvCxnSpPr>
            <p:spPr>
              <a:xfrm flipH="1" flipV="1">
                <a:off x="6841227" y="2756341"/>
                <a:ext cx="247651" cy="291905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128" name="Group 55">
            <a:extLst>
              <a:ext uri="{FF2B5EF4-FFF2-40B4-BE49-F238E27FC236}">
                <a16:creationId xmlns:a16="http://schemas.microsoft.com/office/drawing/2014/main" id="{C231F7BF-CE70-4E45-81D0-BB29475674A7}"/>
              </a:ext>
            </a:extLst>
          </p:cNvPr>
          <p:cNvGrpSpPr>
            <a:grpSpLocks/>
          </p:cNvGrpSpPr>
          <p:nvPr/>
        </p:nvGrpSpPr>
        <p:grpSpPr bwMode="auto">
          <a:xfrm>
            <a:off x="6908800" y="1023940"/>
            <a:ext cx="1900238" cy="1811337"/>
            <a:chOff x="5384799" y="1625600"/>
            <a:chExt cx="1900244" cy="1810153"/>
          </a:xfrm>
        </p:grpSpPr>
        <p:sp>
          <p:nvSpPr>
            <p:cNvPr id="89277" name="TextBox 34">
              <a:extLst>
                <a:ext uri="{FF2B5EF4-FFF2-40B4-BE49-F238E27FC236}">
                  <a16:creationId xmlns:a16="http://schemas.microsoft.com/office/drawing/2014/main" id="{96D83DE6-A068-4631-8077-C746F266F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384799" y="1727199"/>
              <a:ext cx="406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A</a:t>
              </a:r>
            </a:p>
          </p:txBody>
        </p:sp>
        <p:sp>
          <p:nvSpPr>
            <p:cNvPr id="89278" name="TextBox 35">
              <a:extLst>
                <a:ext uri="{FF2B5EF4-FFF2-40B4-BE49-F238E27FC236}">
                  <a16:creationId xmlns:a16="http://schemas.microsoft.com/office/drawing/2014/main" id="{C193C8D2-123E-4666-AC90-47C557CB8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7599" y="2912533"/>
              <a:ext cx="4241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B</a:t>
              </a:r>
            </a:p>
          </p:txBody>
        </p:sp>
        <p:sp>
          <p:nvSpPr>
            <p:cNvPr id="89279" name="TextBox 36">
              <a:extLst>
                <a:ext uri="{FF2B5EF4-FFF2-40B4-BE49-F238E27FC236}">
                  <a16:creationId xmlns:a16="http://schemas.microsoft.com/office/drawing/2014/main" id="{04AA4421-30B5-4BF3-90BC-B86881F8F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1066" y="1625600"/>
              <a:ext cx="44397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C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15CF42-6E61-4486-96C3-A7656E116396}"/>
                </a:ext>
              </a:extLst>
            </p:cNvPr>
            <p:cNvCxnSpPr/>
            <p:nvPr/>
          </p:nvCxnSpPr>
          <p:spPr>
            <a:xfrm rot="2185214" flipV="1">
              <a:off x="5913439" y="1646224"/>
              <a:ext cx="711202" cy="593337"/>
            </a:xfrm>
            <a:prstGeom prst="line">
              <a:avLst/>
            </a:prstGeom>
            <a:ln w="76200" cmpd="sng">
              <a:solidFill>
                <a:srgbClr val="0099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D8C196-5FA9-4F6E-B3F1-CED9D90B72A7}"/>
                </a:ext>
              </a:extLst>
            </p:cNvPr>
            <p:cNvCxnSpPr/>
            <p:nvPr/>
          </p:nvCxnSpPr>
          <p:spPr>
            <a:xfrm flipV="1">
              <a:off x="6621466" y="1892126"/>
              <a:ext cx="100012" cy="276044"/>
            </a:xfrm>
            <a:prstGeom prst="line">
              <a:avLst/>
            </a:prstGeom>
            <a:ln w="76200" cmpd="sng">
              <a:solidFill>
                <a:srgbClr val="0099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282" name="Group 40">
              <a:extLst>
                <a:ext uri="{FF2B5EF4-FFF2-40B4-BE49-F238E27FC236}">
                  <a16:creationId xmlns:a16="http://schemas.microsoft.com/office/drawing/2014/main" id="{9AD1987E-21D6-439A-B8ED-F0D43BDB76C8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5520266" y="2231570"/>
              <a:ext cx="823064" cy="731762"/>
              <a:chOff x="6265333" y="2756505"/>
              <a:chExt cx="823064" cy="731762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79FEC14-6FB6-40F4-B551-D23C9CE02F45}"/>
                  </a:ext>
                </a:extLst>
              </p:cNvPr>
              <p:cNvCxnSpPr/>
              <p:nvPr/>
            </p:nvCxnSpPr>
            <p:spPr>
              <a:xfrm flipV="1">
                <a:off x="6263735" y="2896063"/>
                <a:ext cx="710735" cy="59214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3BF7258-FECD-483C-AD3A-F89F279D635D}"/>
                  </a:ext>
                </a:extLst>
              </p:cNvPr>
              <p:cNvCxnSpPr/>
              <p:nvPr/>
            </p:nvCxnSpPr>
            <p:spPr>
              <a:xfrm flipH="1" flipV="1">
                <a:off x="6839621" y="2756363"/>
                <a:ext cx="247488" cy="292101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283" name="Group 43">
              <a:extLst>
                <a:ext uri="{FF2B5EF4-FFF2-40B4-BE49-F238E27FC236}">
                  <a16:creationId xmlns:a16="http://schemas.microsoft.com/office/drawing/2014/main" id="{A04D7EA4-9B93-44F2-85B1-88058F6D59B6}"/>
                </a:ext>
              </a:extLst>
            </p:cNvPr>
            <p:cNvGrpSpPr>
              <a:grpSpLocks/>
            </p:cNvGrpSpPr>
            <p:nvPr/>
          </p:nvGrpSpPr>
          <p:grpSpPr bwMode="auto">
            <a:xfrm rot="9601660">
              <a:off x="6350000" y="2282370"/>
              <a:ext cx="823064" cy="731762"/>
              <a:chOff x="6265333" y="2756505"/>
              <a:chExt cx="823064" cy="73176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72CC27E-D184-446F-82EF-D57D70404E01}"/>
                  </a:ext>
                </a:extLst>
              </p:cNvPr>
              <p:cNvCxnSpPr/>
              <p:nvPr/>
            </p:nvCxnSpPr>
            <p:spPr>
              <a:xfrm flipV="1">
                <a:off x="6266902" y="2898107"/>
                <a:ext cx="711203" cy="59175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4BCA21B-A6FB-45DD-9F50-9F847D87D089}"/>
                  </a:ext>
                </a:extLst>
              </p:cNvPr>
              <p:cNvCxnSpPr/>
              <p:nvPr/>
            </p:nvCxnSpPr>
            <p:spPr>
              <a:xfrm flipH="1" flipV="1">
                <a:off x="6841224" y="2756348"/>
                <a:ext cx="247651" cy="291909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6EEBF92-A35E-4076-AC09-90D262217245}"/>
                </a:ext>
              </a:extLst>
            </p:cNvPr>
            <p:cNvCxnSpPr/>
            <p:nvPr/>
          </p:nvCxnSpPr>
          <p:spPr>
            <a:xfrm flipH="1" flipV="1">
              <a:off x="6519866" y="1720788"/>
              <a:ext cx="203201" cy="176097"/>
            </a:xfrm>
            <a:prstGeom prst="line">
              <a:avLst/>
            </a:prstGeom>
            <a:ln w="76200" cmpd="sng">
              <a:solidFill>
                <a:srgbClr val="0099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6CA9A19-C1B6-4647-B94F-2225E43FC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876478"/>
              </p:ext>
            </p:extLst>
          </p:nvPr>
        </p:nvGraphicFramePr>
        <p:xfrm>
          <a:off x="5199064" y="4881564"/>
          <a:ext cx="2573337" cy="190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706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[A]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[B]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[C]</a:t>
                      </a:r>
                    </a:p>
                  </a:txBody>
                  <a:tcPr marL="67550" marR="67550" marT="33773" marB="33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50" marR="67550" marT="33773" marB="337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773" marB="337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773" marB="337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773" marB="337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773" marB="337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48BB7F0-3CE9-4BDB-A1A1-20C5954A7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5730"/>
              </p:ext>
            </p:extLst>
          </p:nvPr>
        </p:nvGraphicFramePr>
        <p:xfrm>
          <a:off x="1811339" y="4881564"/>
          <a:ext cx="2574925" cy="190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706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[A]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[B]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[C]</a:t>
                      </a:r>
                    </a:p>
                  </a:txBody>
                  <a:tcPr marL="67592" marR="67592" marT="33773" marB="33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92" marR="67592" marT="33773" marB="337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773" marB="337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773" marB="337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27FC8F0-9F9A-4ADC-A077-1D7FB2D37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872044"/>
              </p:ext>
            </p:extLst>
          </p:nvPr>
        </p:nvGraphicFramePr>
        <p:xfrm>
          <a:off x="1811339" y="2898774"/>
          <a:ext cx="2574925" cy="1901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971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[A]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[B]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[C]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9A85DCD-5BCE-4AD0-A34F-3558C02D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653223"/>
              </p:ext>
            </p:extLst>
          </p:nvPr>
        </p:nvGraphicFramePr>
        <p:xfrm>
          <a:off x="5199064" y="2878139"/>
          <a:ext cx="2573337" cy="1901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971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[A]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[B]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[C]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8C26EA8-94C3-4011-907E-69A7DEA7A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030554"/>
              </p:ext>
            </p:extLst>
          </p:nvPr>
        </p:nvGraphicFramePr>
        <p:xfrm>
          <a:off x="8094664" y="2878139"/>
          <a:ext cx="2573337" cy="1901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971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[A]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[B]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[C]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8E2B-4763-4069-8567-425CF9EF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1" y="-25399"/>
            <a:ext cx="8551863" cy="1143000"/>
          </a:xfrm>
        </p:spPr>
        <p:txBody>
          <a:bodyPr/>
          <a:lstStyle/>
          <a:p>
            <a:pPr>
              <a:defRPr/>
            </a:pPr>
            <a:r>
              <a:rPr lang="en-US" sz="2400" b="1" dirty="0">
                <a:ea typeface="ＭＳ Ｐゴシック" charset="0"/>
              </a:rPr>
              <a:t>Working out the oscillatory dynamics of a simple </a:t>
            </a:r>
            <a:r>
              <a:rPr lang="en-US" sz="2400" b="1" dirty="0" err="1">
                <a:ea typeface="ＭＳ Ｐゴシック" charset="0"/>
              </a:rPr>
              <a:t>boolean</a:t>
            </a:r>
            <a:r>
              <a:rPr lang="en-US" sz="2400" b="1" dirty="0">
                <a:ea typeface="ＭＳ Ｐゴシック" charset="0"/>
              </a:rPr>
              <a:t> system of inhibitory interactions:</a:t>
            </a:r>
            <a:endParaRPr lang="en-US" sz="2400" dirty="0">
              <a:ea typeface="ＭＳ Ｐゴシック" charset="0"/>
            </a:endParaRPr>
          </a:p>
        </p:txBody>
      </p:sp>
      <p:grpSp>
        <p:nvGrpSpPr>
          <p:cNvPr id="90151" name="Group 56">
            <a:extLst>
              <a:ext uri="{FF2B5EF4-FFF2-40B4-BE49-F238E27FC236}">
                <a16:creationId xmlns:a16="http://schemas.microsoft.com/office/drawing/2014/main" id="{C18AB4BD-DCF4-4BD0-9DB8-E9DC7F6773C0}"/>
              </a:ext>
            </a:extLst>
          </p:cNvPr>
          <p:cNvGrpSpPr>
            <a:grpSpLocks/>
          </p:cNvGrpSpPr>
          <p:nvPr/>
        </p:nvGrpSpPr>
        <p:grpSpPr bwMode="auto">
          <a:xfrm>
            <a:off x="2049464" y="952502"/>
            <a:ext cx="1900237" cy="1882775"/>
            <a:chOff x="474133" y="1621970"/>
            <a:chExt cx="1900244" cy="1881516"/>
          </a:xfrm>
        </p:grpSpPr>
        <p:sp>
          <p:nvSpPr>
            <p:cNvPr id="90350" name="TextBox 3">
              <a:extLst>
                <a:ext uri="{FF2B5EF4-FFF2-40B4-BE49-F238E27FC236}">
                  <a16:creationId xmlns:a16="http://schemas.microsoft.com/office/drawing/2014/main" id="{C00207CF-4F64-4F60-94C8-C2E84CF83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74133" y="1794932"/>
              <a:ext cx="406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A</a:t>
              </a:r>
            </a:p>
          </p:txBody>
        </p:sp>
        <p:sp>
          <p:nvSpPr>
            <p:cNvPr id="90351" name="TextBox 4">
              <a:extLst>
                <a:ext uri="{FF2B5EF4-FFF2-40B4-BE49-F238E27FC236}">
                  <a16:creationId xmlns:a16="http://schemas.microsoft.com/office/drawing/2014/main" id="{BE6E70B3-82B5-4885-A937-521F203E8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933" y="2980266"/>
              <a:ext cx="4241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B</a:t>
              </a:r>
            </a:p>
          </p:txBody>
        </p:sp>
        <p:sp>
          <p:nvSpPr>
            <p:cNvPr id="90352" name="TextBox 5">
              <a:extLst>
                <a:ext uri="{FF2B5EF4-FFF2-40B4-BE49-F238E27FC236}">
                  <a16:creationId xmlns:a16="http://schemas.microsoft.com/office/drawing/2014/main" id="{A32D74A5-3C92-45D2-AC68-128423803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0400" y="1693333"/>
              <a:ext cx="44397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C</a:t>
              </a:r>
            </a:p>
          </p:txBody>
        </p:sp>
        <p:grpSp>
          <p:nvGrpSpPr>
            <p:cNvPr id="90353" name="Group 27">
              <a:extLst>
                <a:ext uri="{FF2B5EF4-FFF2-40B4-BE49-F238E27FC236}">
                  <a16:creationId xmlns:a16="http://schemas.microsoft.com/office/drawing/2014/main" id="{474A3F15-2472-4BF2-AB9D-F2F4166D325E}"/>
                </a:ext>
              </a:extLst>
            </p:cNvPr>
            <p:cNvGrpSpPr>
              <a:grpSpLocks/>
            </p:cNvGrpSpPr>
            <p:nvPr/>
          </p:nvGrpSpPr>
          <p:grpSpPr bwMode="auto">
            <a:xfrm rot="2185214">
              <a:off x="1032933" y="1621970"/>
              <a:ext cx="823064" cy="731762"/>
              <a:chOff x="6265333" y="2756505"/>
              <a:chExt cx="823064" cy="731762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EEECFD6-18B9-49C9-AA0F-35E63BC2C95D}"/>
                  </a:ext>
                </a:extLst>
              </p:cNvPr>
              <p:cNvCxnSpPr/>
              <p:nvPr/>
            </p:nvCxnSpPr>
            <p:spPr>
              <a:xfrm flipV="1">
                <a:off x="6263782" y="2896241"/>
                <a:ext cx="711203" cy="591742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A62B322-5087-427B-89F5-C2A62E48540A}"/>
                  </a:ext>
                </a:extLst>
              </p:cNvPr>
              <p:cNvCxnSpPr/>
              <p:nvPr/>
            </p:nvCxnSpPr>
            <p:spPr>
              <a:xfrm flipH="1" flipV="1">
                <a:off x="6839637" y="2755993"/>
                <a:ext cx="247651" cy="291905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354" name="Group 28">
              <a:extLst>
                <a:ext uri="{FF2B5EF4-FFF2-40B4-BE49-F238E27FC236}">
                  <a16:creationId xmlns:a16="http://schemas.microsoft.com/office/drawing/2014/main" id="{998A62CD-F70E-44C4-8B08-C8829C0EAC11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09600" y="2299303"/>
              <a:ext cx="823064" cy="731762"/>
              <a:chOff x="6265333" y="2756505"/>
              <a:chExt cx="823064" cy="73176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E903A17-51F2-4895-B88D-886A39CA8A27}"/>
                  </a:ext>
                </a:extLst>
              </p:cNvPr>
              <p:cNvCxnSpPr/>
              <p:nvPr/>
            </p:nvCxnSpPr>
            <p:spPr>
              <a:xfrm flipV="1">
                <a:off x="6263729" y="2896063"/>
                <a:ext cx="710724" cy="592139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1FEBA72-AFFA-44EB-9373-502F9C7C6CF3}"/>
                  </a:ext>
                </a:extLst>
              </p:cNvPr>
              <p:cNvCxnSpPr/>
              <p:nvPr/>
            </p:nvCxnSpPr>
            <p:spPr>
              <a:xfrm flipH="1" flipV="1">
                <a:off x="6839605" y="2756362"/>
                <a:ext cx="247484" cy="292101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355" name="Group 31">
              <a:extLst>
                <a:ext uri="{FF2B5EF4-FFF2-40B4-BE49-F238E27FC236}">
                  <a16:creationId xmlns:a16="http://schemas.microsoft.com/office/drawing/2014/main" id="{A28A46C6-EAFD-4D7A-AA76-B34B648D1B14}"/>
                </a:ext>
              </a:extLst>
            </p:cNvPr>
            <p:cNvGrpSpPr>
              <a:grpSpLocks/>
            </p:cNvGrpSpPr>
            <p:nvPr/>
          </p:nvGrpSpPr>
          <p:grpSpPr bwMode="auto">
            <a:xfrm rot="9601660">
              <a:off x="1439334" y="2350103"/>
              <a:ext cx="823064" cy="731762"/>
              <a:chOff x="6265333" y="2756505"/>
              <a:chExt cx="823064" cy="731762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A33F491-0019-438D-BB49-98238FB8E0B8}"/>
                  </a:ext>
                </a:extLst>
              </p:cNvPr>
              <p:cNvCxnSpPr/>
              <p:nvPr/>
            </p:nvCxnSpPr>
            <p:spPr>
              <a:xfrm flipV="1">
                <a:off x="6266905" y="2898098"/>
                <a:ext cx="711203" cy="591741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E7F7D65-F5B0-4CF6-8A29-BCFA493775EA}"/>
                  </a:ext>
                </a:extLst>
              </p:cNvPr>
              <p:cNvCxnSpPr/>
              <p:nvPr/>
            </p:nvCxnSpPr>
            <p:spPr>
              <a:xfrm flipH="1" flipV="1">
                <a:off x="6841227" y="2756341"/>
                <a:ext cx="247651" cy="291905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152" name="Group 55">
            <a:extLst>
              <a:ext uri="{FF2B5EF4-FFF2-40B4-BE49-F238E27FC236}">
                <a16:creationId xmlns:a16="http://schemas.microsoft.com/office/drawing/2014/main" id="{D71FF2CD-744F-42AA-9688-E509535BB6D1}"/>
              </a:ext>
            </a:extLst>
          </p:cNvPr>
          <p:cNvGrpSpPr>
            <a:grpSpLocks/>
          </p:cNvGrpSpPr>
          <p:nvPr/>
        </p:nvGrpSpPr>
        <p:grpSpPr bwMode="auto">
          <a:xfrm>
            <a:off x="6908800" y="1023940"/>
            <a:ext cx="1900238" cy="1811337"/>
            <a:chOff x="5384799" y="1625600"/>
            <a:chExt cx="1900244" cy="1810153"/>
          </a:xfrm>
        </p:grpSpPr>
        <p:sp>
          <p:nvSpPr>
            <p:cNvPr id="90338" name="TextBox 34">
              <a:extLst>
                <a:ext uri="{FF2B5EF4-FFF2-40B4-BE49-F238E27FC236}">
                  <a16:creationId xmlns:a16="http://schemas.microsoft.com/office/drawing/2014/main" id="{884336B5-271F-4B2C-8565-83E8C3602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384799" y="1727199"/>
              <a:ext cx="406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A</a:t>
              </a:r>
            </a:p>
          </p:txBody>
        </p:sp>
        <p:sp>
          <p:nvSpPr>
            <p:cNvPr id="90339" name="TextBox 35">
              <a:extLst>
                <a:ext uri="{FF2B5EF4-FFF2-40B4-BE49-F238E27FC236}">
                  <a16:creationId xmlns:a16="http://schemas.microsoft.com/office/drawing/2014/main" id="{CF07D0A7-0CB1-415B-87DD-9C94884DE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7599" y="2912533"/>
              <a:ext cx="4241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B</a:t>
              </a:r>
            </a:p>
          </p:txBody>
        </p:sp>
        <p:sp>
          <p:nvSpPr>
            <p:cNvPr id="90340" name="TextBox 36">
              <a:extLst>
                <a:ext uri="{FF2B5EF4-FFF2-40B4-BE49-F238E27FC236}">
                  <a16:creationId xmlns:a16="http://schemas.microsoft.com/office/drawing/2014/main" id="{E6017A43-BCDC-4CF2-9EA5-50817E74B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1066" y="1625600"/>
              <a:ext cx="44397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C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8610021-DAAB-4F0D-B9E1-5B68EC309FFE}"/>
                </a:ext>
              </a:extLst>
            </p:cNvPr>
            <p:cNvCxnSpPr/>
            <p:nvPr/>
          </p:nvCxnSpPr>
          <p:spPr>
            <a:xfrm rot="2185214" flipV="1">
              <a:off x="5913439" y="1646224"/>
              <a:ext cx="711202" cy="593337"/>
            </a:xfrm>
            <a:prstGeom prst="line">
              <a:avLst/>
            </a:prstGeom>
            <a:ln w="76200" cmpd="sng">
              <a:solidFill>
                <a:srgbClr val="0099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2B8E61F-9798-424E-9DCD-B7F6EE89EE58}"/>
                </a:ext>
              </a:extLst>
            </p:cNvPr>
            <p:cNvCxnSpPr/>
            <p:nvPr/>
          </p:nvCxnSpPr>
          <p:spPr>
            <a:xfrm flipV="1">
              <a:off x="6621466" y="1892126"/>
              <a:ext cx="100012" cy="276044"/>
            </a:xfrm>
            <a:prstGeom prst="line">
              <a:avLst/>
            </a:prstGeom>
            <a:ln w="76200" cmpd="sng">
              <a:solidFill>
                <a:srgbClr val="0099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343" name="Group 40">
              <a:extLst>
                <a:ext uri="{FF2B5EF4-FFF2-40B4-BE49-F238E27FC236}">
                  <a16:creationId xmlns:a16="http://schemas.microsoft.com/office/drawing/2014/main" id="{8ABD3435-9757-4688-90D1-EAF8BB1BC607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5520266" y="2231570"/>
              <a:ext cx="823064" cy="731762"/>
              <a:chOff x="6265333" y="2756505"/>
              <a:chExt cx="823064" cy="731762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408CC8B-DC10-498D-BC77-1270F1EFA081}"/>
                  </a:ext>
                </a:extLst>
              </p:cNvPr>
              <p:cNvCxnSpPr/>
              <p:nvPr/>
            </p:nvCxnSpPr>
            <p:spPr>
              <a:xfrm flipV="1">
                <a:off x="6263735" y="2896063"/>
                <a:ext cx="710735" cy="59214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D1B1ADD-A1F6-406E-8F06-95FFC4A981EC}"/>
                  </a:ext>
                </a:extLst>
              </p:cNvPr>
              <p:cNvCxnSpPr/>
              <p:nvPr/>
            </p:nvCxnSpPr>
            <p:spPr>
              <a:xfrm flipH="1" flipV="1">
                <a:off x="6839621" y="2756363"/>
                <a:ext cx="247488" cy="292101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344" name="Group 43">
              <a:extLst>
                <a:ext uri="{FF2B5EF4-FFF2-40B4-BE49-F238E27FC236}">
                  <a16:creationId xmlns:a16="http://schemas.microsoft.com/office/drawing/2014/main" id="{1C28025C-794B-46D0-8A91-DE50DC74F047}"/>
                </a:ext>
              </a:extLst>
            </p:cNvPr>
            <p:cNvGrpSpPr>
              <a:grpSpLocks/>
            </p:cNvGrpSpPr>
            <p:nvPr/>
          </p:nvGrpSpPr>
          <p:grpSpPr bwMode="auto">
            <a:xfrm rot="9601660">
              <a:off x="6350000" y="2282370"/>
              <a:ext cx="823064" cy="731762"/>
              <a:chOff x="6265333" y="2756505"/>
              <a:chExt cx="823064" cy="73176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DF055F7-A9B9-4B8E-BEA8-44A44D204159}"/>
                  </a:ext>
                </a:extLst>
              </p:cNvPr>
              <p:cNvCxnSpPr/>
              <p:nvPr/>
            </p:nvCxnSpPr>
            <p:spPr>
              <a:xfrm flipV="1">
                <a:off x="6266902" y="2898107"/>
                <a:ext cx="711203" cy="59175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825AB44-DD5D-46F5-B907-ACA69AE5D9CE}"/>
                  </a:ext>
                </a:extLst>
              </p:cNvPr>
              <p:cNvCxnSpPr/>
              <p:nvPr/>
            </p:nvCxnSpPr>
            <p:spPr>
              <a:xfrm flipH="1" flipV="1">
                <a:off x="6841224" y="2756348"/>
                <a:ext cx="247651" cy="291909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99D1D76-9355-4E1D-8409-BAC311A5252D}"/>
                </a:ext>
              </a:extLst>
            </p:cNvPr>
            <p:cNvCxnSpPr/>
            <p:nvPr/>
          </p:nvCxnSpPr>
          <p:spPr>
            <a:xfrm flipH="1" flipV="1">
              <a:off x="6519866" y="1720788"/>
              <a:ext cx="203201" cy="176097"/>
            </a:xfrm>
            <a:prstGeom prst="line">
              <a:avLst/>
            </a:prstGeom>
            <a:ln w="76200" cmpd="sng">
              <a:solidFill>
                <a:srgbClr val="0099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869F9729-1455-422F-858F-8BC918C6F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550226"/>
              </p:ext>
            </p:extLst>
          </p:nvPr>
        </p:nvGraphicFramePr>
        <p:xfrm>
          <a:off x="8094664" y="4881564"/>
          <a:ext cx="2573337" cy="190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706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[A]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[B]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[C]</a:t>
                      </a:r>
                    </a:p>
                  </a:txBody>
                  <a:tcPr marL="67550" marR="67550" marT="33773" marB="33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50" marR="67550" marT="33773" marB="337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773" marB="337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773" marB="337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773" marB="337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773" marB="337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E049DFCB-55D7-4B2A-9187-B565D9B25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5730"/>
              </p:ext>
            </p:extLst>
          </p:nvPr>
        </p:nvGraphicFramePr>
        <p:xfrm>
          <a:off x="1811339" y="4881564"/>
          <a:ext cx="2574925" cy="190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706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[A]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[B]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[C]</a:t>
                      </a:r>
                    </a:p>
                  </a:txBody>
                  <a:tcPr marL="67592" marR="67592" marT="33773" marB="33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92" marR="67592" marT="33773" marB="337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773" marB="337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773" marB="337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8A97E652-67F3-46FD-9237-F9FE8850C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872044"/>
              </p:ext>
            </p:extLst>
          </p:nvPr>
        </p:nvGraphicFramePr>
        <p:xfrm>
          <a:off x="1811339" y="2898774"/>
          <a:ext cx="2574925" cy="1901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971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[A]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[B]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[C]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B8A177A-2A88-482C-8AF4-539B180E2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653223"/>
              </p:ext>
            </p:extLst>
          </p:nvPr>
        </p:nvGraphicFramePr>
        <p:xfrm>
          <a:off x="5199064" y="2878139"/>
          <a:ext cx="2573337" cy="1901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971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[A]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[B]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[C]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CB5E0BF8-6090-43BD-99A0-D58A32312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030554"/>
              </p:ext>
            </p:extLst>
          </p:nvPr>
        </p:nvGraphicFramePr>
        <p:xfrm>
          <a:off x="8094664" y="2878139"/>
          <a:ext cx="2573337" cy="1901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971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[A]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[B]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[C]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EBB623B-BDEC-4168-A816-91745A3D8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153272"/>
              </p:ext>
            </p:extLst>
          </p:nvPr>
        </p:nvGraphicFramePr>
        <p:xfrm>
          <a:off x="5199064" y="4881564"/>
          <a:ext cx="2573337" cy="190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706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[A]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[B]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[C]</a:t>
                      </a:r>
                    </a:p>
                  </a:txBody>
                  <a:tcPr marL="67550" marR="67550" marT="33773" marB="33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50" marR="67550" marT="33773" marB="337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773" marB="337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773" marB="337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773" marB="337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773" marB="3377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773" marB="337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2221-9FCC-4E64-87BC-17BFAE5A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1" y="-42864"/>
            <a:ext cx="8551863" cy="1143000"/>
          </a:xfrm>
        </p:spPr>
        <p:txBody>
          <a:bodyPr/>
          <a:lstStyle/>
          <a:p>
            <a:pPr>
              <a:defRPr/>
            </a:pPr>
            <a:r>
              <a:rPr lang="en-US" sz="2400" b="1" dirty="0">
                <a:ea typeface="ＭＳ Ｐゴシック" charset="0"/>
              </a:rPr>
              <a:t>Working out the oscillatory dynamics of a simple </a:t>
            </a:r>
            <a:r>
              <a:rPr lang="en-US" sz="2400" b="1" dirty="0" err="1">
                <a:ea typeface="ＭＳ Ｐゴシック" charset="0"/>
              </a:rPr>
              <a:t>boolean</a:t>
            </a:r>
            <a:r>
              <a:rPr lang="en-US" sz="2400" b="1" dirty="0">
                <a:ea typeface="ＭＳ Ｐゴシック" charset="0"/>
              </a:rPr>
              <a:t> system of inhibitory interactions:</a:t>
            </a:r>
            <a:endParaRPr lang="en-US" sz="2400" dirty="0">
              <a:ea typeface="ＭＳ Ｐゴシック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0BDCD32-D30E-4A05-AC23-845955C4B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85190"/>
              </p:ext>
            </p:extLst>
          </p:nvPr>
        </p:nvGraphicFramePr>
        <p:xfrm>
          <a:off x="1811339" y="2860674"/>
          <a:ext cx="2574925" cy="1901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971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[A]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[B]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[C]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1175" name="Group 56">
            <a:extLst>
              <a:ext uri="{FF2B5EF4-FFF2-40B4-BE49-F238E27FC236}">
                <a16:creationId xmlns:a16="http://schemas.microsoft.com/office/drawing/2014/main" id="{4DA7CD8E-2112-4AE2-B263-D252BC1FA7D7}"/>
              </a:ext>
            </a:extLst>
          </p:cNvPr>
          <p:cNvGrpSpPr>
            <a:grpSpLocks/>
          </p:cNvGrpSpPr>
          <p:nvPr/>
        </p:nvGrpSpPr>
        <p:grpSpPr bwMode="auto">
          <a:xfrm>
            <a:off x="2049464" y="935037"/>
            <a:ext cx="1900237" cy="1882775"/>
            <a:chOff x="474133" y="1621970"/>
            <a:chExt cx="1900244" cy="1881516"/>
          </a:xfrm>
        </p:grpSpPr>
        <p:sp>
          <p:nvSpPr>
            <p:cNvPr id="91264" name="TextBox 3">
              <a:extLst>
                <a:ext uri="{FF2B5EF4-FFF2-40B4-BE49-F238E27FC236}">
                  <a16:creationId xmlns:a16="http://schemas.microsoft.com/office/drawing/2014/main" id="{1A2DC958-B807-4F21-9391-08740140C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74133" y="1794932"/>
              <a:ext cx="406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A</a:t>
              </a:r>
            </a:p>
          </p:txBody>
        </p:sp>
        <p:sp>
          <p:nvSpPr>
            <p:cNvPr id="91265" name="TextBox 4">
              <a:extLst>
                <a:ext uri="{FF2B5EF4-FFF2-40B4-BE49-F238E27FC236}">
                  <a16:creationId xmlns:a16="http://schemas.microsoft.com/office/drawing/2014/main" id="{A9562DDB-B6C4-4998-8CA2-9B546FD26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933" y="2980266"/>
              <a:ext cx="4241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B</a:t>
              </a:r>
            </a:p>
          </p:txBody>
        </p:sp>
        <p:sp>
          <p:nvSpPr>
            <p:cNvPr id="91266" name="TextBox 5">
              <a:extLst>
                <a:ext uri="{FF2B5EF4-FFF2-40B4-BE49-F238E27FC236}">
                  <a16:creationId xmlns:a16="http://schemas.microsoft.com/office/drawing/2014/main" id="{69682D3B-CC7F-4B9C-B82C-4DF6BEF00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0400" y="1693333"/>
              <a:ext cx="44397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C</a:t>
              </a:r>
            </a:p>
          </p:txBody>
        </p:sp>
        <p:grpSp>
          <p:nvGrpSpPr>
            <p:cNvPr id="91267" name="Group 27">
              <a:extLst>
                <a:ext uri="{FF2B5EF4-FFF2-40B4-BE49-F238E27FC236}">
                  <a16:creationId xmlns:a16="http://schemas.microsoft.com/office/drawing/2014/main" id="{8D235BE5-182A-4609-9EE5-358E6F945A02}"/>
                </a:ext>
              </a:extLst>
            </p:cNvPr>
            <p:cNvGrpSpPr>
              <a:grpSpLocks/>
            </p:cNvGrpSpPr>
            <p:nvPr/>
          </p:nvGrpSpPr>
          <p:grpSpPr bwMode="auto">
            <a:xfrm rot="2185214">
              <a:off x="1032933" y="1621970"/>
              <a:ext cx="823064" cy="731762"/>
              <a:chOff x="6265333" y="2756505"/>
              <a:chExt cx="823064" cy="731762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18755A9-19A4-4855-8D47-14ABA996A92A}"/>
                  </a:ext>
                </a:extLst>
              </p:cNvPr>
              <p:cNvCxnSpPr/>
              <p:nvPr/>
            </p:nvCxnSpPr>
            <p:spPr>
              <a:xfrm flipV="1">
                <a:off x="6263782" y="2896241"/>
                <a:ext cx="711203" cy="591742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B506522-10EB-41EC-8B27-9355F0025695}"/>
                  </a:ext>
                </a:extLst>
              </p:cNvPr>
              <p:cNvCxnSpPr/>
              <p:nvPr/>
            </p:nvCxnSpPr>
            <p:spPr>
              <a:xfrm flipH="1" flipV="1">
                <a:off x="6839637" y="2755993"/>
                <a:ext cx="247651" cy="291905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268" name="Group 28">
              <a:extLst>
                <a:ext uri="{FF2B5EF4-FFF2-40B4-BE49-F238E27FC236}">
                  <a16:creationId xmlns:a16="http://schemas.microsoft.com/office/drawing/2014/main" id="{8BE17E91-DE2D-41D9-9340-0732614619F4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09600" y="2299303"/>
              <a:ext cx="823064" cy="731762"/>
              <a:chOff x="6265333" y="2756505"/>
              <a:chExt cx="823064" cy="73176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12FEB07-3D1F-49F9-8FC7-64D0A63AB9DC}"/>
                  </a:ext>
                </a:extLst>
              </p:cNvPr>
              <p:cNvCxnSpPr/>
              <p:nvPr/>
            </p:nvCxnSpPr>
            <p:spPr>
              <a:xfrm flipV="1">
                <a:off x="6263729" y="2896063"/>
                <a:ext cx="710724" cy="592139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349D636-8CB2-4D5A-ACA7-10F9CDB5D406}"/>
                  </a:ext>
                </a:extLst>
              </p:cNvPr>
              <p:cNvCxnSpPr/>
              <p:nvPr/>
            </p:nvCxnSpPr>
            <p:spPr>
              <a:xfrm flipH="1" flipV="1">
                <a:off x="6839605" y="2756362"/>
                <a:ext cx="247484" cy="292101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269" name="Group 31">
              <a:extLst>
                <a:ext uri="{FF2B5EF4-FFF2-40B4-BE49-F238E27FC236}">
                  <a16:creationId xmlns:a16="http://schemas.microsoft.com/office/drawing/2014/main" id="{4EA5E81D-A7CD-48EC-95B7-630E577AE351}"/>
                </a:ext>
              </a:extLst>
            </p:cNvPr>
            <p:cNvGrpSpPr>
              <a:grpSpLocks/>
            </p:cNvGrpSpPr>
            <p:nvPr/>
          </p:nvGrpSpPr>
          <p:grpSpPr bwMode="auto">
            <a:xfrm rot="9601660">
              <a:off x="1439334" y="2350103"/>
              <a:ext cx="823064" cy="731762"/>
              <a:chOff x="6265333" y="2756505"/>
              <a:chExt cx="823064" cy="731762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2D57CDA-C900-467A-8FD7-ED6BD16A1853}"/>
                  </a:ext>
                </a:extLst>
              </p:cNvPr>
              <p:cNvCxnSpPr/>
              <p:nvPr/>
            </p:nvCxnSpPr>
            <p:spPr>
              <a:xfrm flipV="1">
                <a:off x="6266905" y="2898098"/>
                <a:ext cx="711203" cy="591741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B10BC99-A699-4961-9A3C-4A155A921D42}"/>
                  </a:ext>
                </a:extLst>
              </p:cNvPr>
              <p:cNvCxnSpPr/>
              <p:nvPr/>
            </p:nvCxnSpPr>
            <p:spPr>
              <a:xfrm flipH="1" flipV="1">
                <a:off x="6841227" y="2756341"/>
                <a:ext cx="247651" cy="291905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176" name="Group 55">
            <a:extLst>
              <a:ext uri="{FF2B5EF4-FFF2-40B4-BE49-F238E27FC236}">
                <a16:creationId xmlns:a16="http://schemas.microsoft.com/office/drawing/2014/main" id="{130E2345-C806-4C55-A67B-592F8301DFF2}"/>
              </a:ext>
            </a:extLst>
          </p:cNvPr>
          <p:cNvGrpSpPr>
            <a:grpSpLocks/>
          </p:cNvGrpSpPr>
          <p:nvPr/>
        </p:nvGrpSpPr>
        <p:grpSpPr bwMode="auto">
          <a:xfrm>
            <a:off x="6908800" y="1006475"/>
            <a:ext cx="1900238" cy="1811337"/>
            <a:chOff x="5384799" y="1625600"/>
            <a:chExt cx="1900244" cy="1810153"/>
          </a:xfrm>
        </p:grpSpPr>
        <p:sp>
          <p:nvSpPr>
            <p:cNvPr id="91252" name="TextBox 34">
              <a:extLst>
                <a:ext uri="{FF2B5EF4-FFF2-40B4-BE49-F238E27FC236}">
                  <a16:creationId xmlns:a16="http://schemas.microsoft.com/office/drawing/2014/main" id="{2E400A38-A471-42AE-B2BE-654936974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384799" y="1727199"/>
              <a:ext cx="406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A</a:t>
              </a:r>
            </a:p>
          </p:txBody>
        </p:sp>
        <p:sp>
          <p:nvSpPr>
            <p:cNvPr id="91253" name="TextBox 35">
              <a:extLst>
                <a:ext uri="{FF2B5EF4-FFF2-40B4-BE49-F238E27FC236}">
                  <a16:creationId xmlns:a16="http://schemas.microsoft.com/office/drawing/2014/main" id="{FE4970DE-3D9A-49B7-BA04-AA07CCFEE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7599" y="2912533"/>
              <a:ext cx="4241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B</a:t>
              </a:r>
            </a:p>
          </p:txBody>
        </p:sp>
        <p:sp>
          <p:nvSpPr>
            <p:cNvPr id="91254" name="TextBox 36">
              <a:extLst>
                <a:ext uri="{FF2B5EF4-FFF2-40B4-BE49-F238E27FC236}">
                  <a16:creationId xmlns:a16="http://schemas.microsoft.com/office/drawing/2014/main" id="{F3B51336-39D5-46AD-B91E-1555D0E72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1066" y="1625600"/>
              <a:ext cx="44397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/>
                <a:t>C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3F39D45-0B2D-4A50-B772-B0C615B8E4D7}"/>
                </a:ext>
              </a:extLst>
            </p:cNvPr>
            <p:cNvCxnSpPr/>
            <p:nvPr/>
          </p:nvCxnSpPr>
          <p:spPr>
            <a:xfrm rot="2185214" flipV="1">
              <a:off x="5913439" y="1646224"/>
              <a:ext cx="711202" cy="593337"/>
            </a:xfrm>
            <a:prstGeom prst="line">
              <a:avLst/>
            </a:prstGeom>
            <a:ln w="76200" cmpd="sng">
              <a:solidFill>
                <a:srgbClr val="0099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AA8DF56-E92C-4EB3-AF0C-0A9824CB03A2}"/>
                </a:ext>
              </a:extLst>
            </p:cNvPr>
            <p:cNvCxnSpPr/>
            <p:nvPr/>
          </p:nvCxnSpPr>
          <p:spPr>
            <a:xfrm flipV="1">
              <a:off x="6621466" y="1892126"/>
              <a:ext cx="100012" cy="276044"/>
            </a:xfrm>
            <a:prstGeom prst="line">
              <a:avLst/>
            </a:prstGeom>
            <a:ln w="76200" cmpd="sng">
              <a:solidFill>
                <a:srgbClr val="0099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257" name="Group 40">
              <a:extLst>
                <a:ext uri="{FF2B5EF4-FFF2-40B4-BE49-F238E27FC236}">
                  <a16:creationId xmlns:a16="http://schemas.microsoft.com/office/drawing/2014/main" id="{2C31D50E-3B0D-4BE3-875C-15B192DCFDA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5520266" y="2231570"/>
              <a:ext cx="823064" cy="731762"/>
              <a:chOff x="6265333" y="2756505"/>
              <a:chExt cx="823064" cy="731762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6E0FAFE-3A85-4C32-A21A-7A9096738EBC}"/>
                  </a:ext>
                </a:extLst>
              </p:cNvPr>
              <p:cNvCxnSpPr/>
              <p:nvPr/>
            </p:nvCxnSpPr>
            <p:spPr>
              <a:xfrm flipV="1">
                <a:off x="6263735" y="2896063"/>
                <a:ext cx="710735" cy="59214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D1CC41E-007E-4EA9-952A-7C5A64836FDA}"/>
                  </a:ext>
                </a:extLst>
              </p:cNvPr>
              <p:cNvCxnSpPr/>
              <p:nvPr/>
            </p:nvCxnSpPr>
            <p:spPr>
              <a:xfrm flipH="1" flipV="1">
                <a:off x="6839621" y="2756363"/>
                <a:ext cx="247488" cy="292101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258" name="Group 43">
              <a:extLst>
                <a:ext uri="{FF2B5EF4-FFF2-40B4-BE49-F238E27FC236}">
                  <a16:creationId xmlns:a16="http://schemas.microsoft.com/office/drawing/2014/main" id="{BDC73764-6085-4B60-BC89-52E3AC244AEE}"/>
                </a:ext>
              </a:extLst>
            </p:cNvPr>
            <p:cNvGrpSpPr>
              <a:grpSpLocks/>
            </p:cNvGrpSpPr>
            <p:nvPr/>
          </p:nvGrpSpPr>
          <p:grpSpPr bwMode="auto">
            <a:xfrm rot="9601660">
              <a:off x="6350000" y="2282370"/>
              <a:ext cx="823064" cy="731762"/>
              <a:chOff x="6265333" y="2756505"/>
              <a:chExt cx="823064" cy="73176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D3E2B60-857E-4CA9-953D-EE90E8F5B001}"/>
                  </a:ext>
                </a:extLst>
              </p:cNvPr>
              <p:cNvCxnSpPr/>
              <p:nvPr/>
            </p:nvCxnSpPr>
            <p:spPr>
              <a:xfrm flipV="1">
                <a:off x="6266902" y="2898107"/>
                <a:ext cx="711203" cy="59175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503AE00-8AE3-4FD3-BECF-313823AC1875}"/>
                  </a:ext>
                </a:extLst>
              </p:cNvPr>
              <p:cNvCxnSpPr/>
              <p:nvPr/>
            </p:nvCxnSpPr>
            <p:spPr>
              <a:xfrm flipH="1" flipV="1">
                <a:off x="6841224" y="2756348"/>
                <a:ext cx="247651" cy="291909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785B527-1067-4E96-AE7D-DEE94734AE81}"/>
                </a:ext>
              </a:extLst>
            </p:cNvPr>
            <p:cNvCxnSpPr/>
            <p:nvPr/>
          </p:nvCxnSpPr>
          <p:spPr>
            <a:xfrm flipH="1" flipV="1">
              <a:off x="6519866" y="1720788"/>
              <a:ext cx="203201" cy="176097"/>
            </a:xfrm>
            <a:prstGeom prst="line">
              <a:avLst/>
            </a:prstGeom>
            <a:ln w="76200" cmpd="sng">
              <a:solidFill>
                <a:srgbClr val="0099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251" name="TextBox 2">
            <a:extLst>
              <a:ext uri="{FF2B5EF4-FFF2-40B4-BE49-F238E27FC236}">
                <a16:creationId xmlns:a16="http://schemas.microsoft.com/office/drawing/2014/main" id="{C3153103-8598-4EC1-B67E-BFAABFE44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938" y="5189537"/>
            <a:ext cx="84248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Even</a:t>
            </a:r>
            <a:r>
              <a:rPr lang="en-US" altLang="en-US"/>
              <a:t> number of inhibitory interactions </a:t>
            </a:r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 i="1">
                <a:sym typeface="Wingdings" panose="05000000000000000000" pitchFamily="2" charset="2"/>
              </a:rPr>
              <a:t>Bi-Stable Behavior</a:t>
            </a:r>
          </a:p>
          <a:p>
            <a:pPr eaLnBrk="1" hangingPunct="1"/>
            <a:r>
              <a:rPr lang="en-US" altLang="en-US">
                <a:solidFill>
                  <a:srgbClr val="0000FF"/>
                </a:solidFill>
                <a:sym typeface="Wingdings" panose="05000000000000000000" pitchFamily="2" charset="2"/>
              </a:rPr>
              <a:t>Odd</a:t>
            </a:r>
            <a:r>
              <a:rPr lang="en-US" altLang="en-US">
                <a:sym typeface="Wingdings" panose="05000000000000000000" pitchFamily="2" charset="2"/>
              </a:rPr>
              <a:t> number of inhibitory interactions  </a:t>
            </a:r>
            <a:r>
              <a:rPr lang="en-US" altLang="en-US" i="1">
                <a:sym typeface="Wingdings" panose="05000000000000000000" pitchFamily="2" charset="2"/>
              </a:rPr>
              <a:t>Oscillatory Behavior</a:t>
            </a:r>
            <a:endParaRPr lang="en-US" altLang="en-US" i="1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843AC91-4D03-401F-8A97-A032D7C59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872044"/>
              </p:ext>
            </p:extLst>
          </p:nvPr>
        </p:nvGraphicFramePr>
        <p:xfrm>
          <a:off x="1811339" y="2898774"/>
          <a:ext cx="2574925" cy="1901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971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[A]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[B]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[C]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92" marR="67592" marT="33801" marB="338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C9F6D88A-8812-4B2F-82D9-E8D445DEE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653223"/>
              </p:ext>
            </p:extLst>
          </p:nvPr>
        </p:nvGraphicFramePr>
        <p:xfrm>
          <a:off x="5199064" y="2878139"/>
          <a:ext cx="2573337" cy="1901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971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[A]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[B]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[C]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B90AFD7-26A3-410E-A7F7-B9DD9411A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030554"/>
              </p:ext>
            </p:extLst>
          </p:nvPr>
        </p:nvGraphicFramePr>
        <p:xfrm>
          <a:off x="8094664" y="2878139"/>
          <a:ext cx="2573337" cy="1901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971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[A]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[B]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[C]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7550" marR="67550" marT="33801" marB="338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97C36F-D270-4157-AB66-B9AD568E5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about simple Boolean systems and how they can be used to model oscillatory behaviors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3EF1D-2867-4F84-B1EF-2E455202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512067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1">
            <a:extLst>
              <a:ext uri="{FF2B5EF4-FFF2-40B4-BE49-F238E27FC236}">
                <a16:creationId xmlns:a16="http://schemas.microsoft.com/office/drawing/2014/main" id="{A9CED499-1808-4F49-8254-0A9D58362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49326"/>
            <a:ext cx="7670800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8" name="Picture 2">
            <a:extLst>
              <a:ext uri="{FF2B5EF4-FFF2-40B4-BE49-F238E27FC236}">
                <a16:creationId xmlns:a16="http://schemas.microsoft.com/office/drawing/2014/main" id="{01F80162-0298-429F-892D-D9D9DFC22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63" y="3630612"/>
            <a:ext cx="34925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Picture 3">
            <a:extLst>
              <a:ext uri="{FF2B5EF4-FFF2-40B4-BE49-F238E27FC236}">
                <a16:creationId xmlns:a16="http://schemas.microsoft.com/office/drawing/2014/main" id="{10CC1E16-50CB-4EA3-A160-F4346D7AB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/>
          <a:stretch>
            <a:fillRect/>
          </a:stretch>
        </p:blipFill>
        <p:spPr bwMode="auto">
          <a:xfrm>
            <a:off x="6324600" y="3579812"/>
            <a:ext cx="37338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TextBox 6">
            <a:extLst>
              <a:ext uri="{FF2B5EF4-FFF2-40B4-BE49-F238E27FC236}">
                <a16:creationId xmlns:a16="http://schemas.microsoft.com/office/drawing/2014/main" id="{58F31F58-A4C6-421E-8432-344C81A82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938" y="6488112"/>
            <a:ext cx="538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6600"/>
                </a:solidFill>
              </a:rPr>
              <a:t>“Blinking” Green Fluorescent Protein in </a:t>
            </a:r>
            <a:r>
              <a:rPr lang="en-US" altLang="en-US" sz="1800" b="1" i="1">
                <a:solidFill>
                  <a:srgbClr val="FF6600"/>
                </a:solidFill>
              </a:rPr>
              <a:t>E. Coli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E19DB43B-FA84-4DB9-B2C5-43D447346F94}"/>
              </a:ext>
            </a:extLst>
          </p:cNvPr>
          <p:cNvSpPr>
            <a:spLocks noGrp="1"/>
          </p:cNvSpPr>
          <p:nvPr/>
        </p:nvSpPr>
        <p:spPr bwMode="auto">
          <a:xfrm>
            <a:off x="1658938" y="42227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en-US" i="1">
              <a:solidFill>
                <a:srgbClr val="0000FF"/>
              </a:solidFill>
            </a:endParaRPr>
          </a:p>
        </p:txBody>
      </p:sp>
      <p:sp>
        <p:nvSpPr>
          <p:cNvPr id="46083" name="TextBox 2">
            <a:extLst>
              <a:ext uri="{FF2B5EF4-FFF2-40B4-BE49-F238E27FC236}">
                <a16:creationId xmlns:a16="http://schemas.microsoft.com/office/drawing/2014/main" id="{E155B60F-EE5C-4B5D-BA0F-FA30A7202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939" y="1658938"/>
            <a:ext cx="855027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b="1">
                <a:solidFill>
                  <a:srgbClr val="0000FF"/>
                </a:solidFill>
              </a:rPr>
              <a:t>Simple/Complicated Systems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	</a:t>
            </a:r>
            <a:r>
              <a:rPr lang="en-US" altLang="en-US" sz="2000"/>
              <a:t>- Differential Equations-based models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	     - ex: bacterial DNA damage response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	- Clustering, Correlation analysis, etc.</a:t>
            </a:r>
          </a:p>
          <a:p>
            <a:pPr eaLnBrk="1" hangingPunct="1">
              <a:lnSpc>
                <a:spcPct val="120000"/>
              </a:lnSpc>
            </a:pPr>
            <a:endParaRPr lang="en-US" altLang="en-US" b="1"/>
          </a:p>
          <a:p>
            <a:pPr eaLnBrk="1" hangingPunct="1">
              <a:lnSpc>
                <a:spcPct val="120000"/>
              </a:lnSpc>
            </a:pPr>
            <a:r>
              <a:rPr lang="en-US" altLang="en-US" b="1">
                <a:solidFill>
                  <a:srgbClr val="0000FF"/>
                </a:solidFill>
              </a:rPr>
              <a:t>Complex Systems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	- sometimes, Simple systems can be embedded in Complex ones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	     </a:t>
            </a:r>
            <a:r>
              <a:rPr lang="en-US" altLang="en-US" sz="2000">
                <a:sym typeface="Wingdings" panose="05000000000000000000" pitchFamily="2" charset="2"/>
              </a:rPr>
              <a:t> “islands of linearity”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>
                <a:sym typeface="Wingdings" panose="05000000000000000000" pitchFamily="2" charset="2"/>
              </a:rPr>
              <a:t>	- sometimes, simple rules can lead to complex behaviors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	- complex systems modeling uses alternative modeling tools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	     </a:t>
            </a:r>
            <a:r>
              <a:rPr lang="en-US" altLang="en-US" sz="2000">
                <a:sym typeface="Wingdings" panose="05000000000000000000" pitchFamily="2" charset="2"/>
              </a:rPr>
              <a:t> ex: agent-based modeling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949D1F7-2CCC-4EDE-859A-1163146FD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82495"/>
            <a:ext cx="70362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dirty="0">
                <a:latin typeface="+mj-lt"/>
              </a:rPr>
              <a:t>Some Approaches for Analyzing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B6DE85CC-4FA2-41E7-A008-27ABAC6669E3}"/>
              </a:ext>
            </a:extLst>
          </p:cNvPr>
          <p:cNvSpPr>
            <a:spLocks noGrp="1"/>
          </p:cNvSpPr>
          <p:nvPr/>
        </p:nvSpPr>
        <p:spPr bwMode="auto">
          <a:xfrm>
            <a:off x="1658938" y="42227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en-US" i="1">
              <a:solidFill>
                <a:srgbClr val="0000FF"/>
              </a:solidFill>
            </a:endParaRPr>
          </a:p>
        </p:txBody>
      </p:sp>
      <p:sp>
        <p:nvSpPr>
          <p:cNvPr id="47107" name="TextBox 2">
            <a:extLst>
              <a:ext uri="{FF2B5EF4-FFF2-40B4-BE49-F238E27FC236}">
                <a16:creationId xmlns:a16="http://schemas.microsoft.com/office/drawing/2014/main" id="{41F5D5AA-A9AC-4418-A6EA-2B87974E1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939" y="1658938"/>
            <a:ext cx="855027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b="1">
                <a:solidFill>
                  <a:srgbClr val="0000FF"/>
                </a:solidFill>
              </a:rPr>
              <a:t>Simple/Complicated Systems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	</a:t>
            </a:r>
            <a:r>
              <a:rPr lang="en-US" altLang="en-US" sz="2000"/>
              <a:t>- Differential Equations-based models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	     - ex: bacterial DNA damage response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	- Clustering, Correlation analysis, etc.</a:t>
            </a:r>
          </a:p>
          <a:p>
            <a:pPr eaLnBrk="1" hangingPunct="1">
              <a:lnSpc>
                <a:spcPct val="120000"/>
              </a:lnSpc>
            </a:pPr>
            <a:endParaRPr lang="en-US" altLang="en-US" b="1"/>
          </a:p>
          <a:p>
            <a:pPr eaLnBrk="1" hangingPunct="1">
              <a:lnSpc>
                <a:spcPct val="120000"/>
              </a:lnSpc>
            </a:pPr>
            <a:r>
              <a:rPr lang="en-US" altLang="en-US" b="1">
                <a:solidFill>
                  <a:srgbClr val="0000FF"/>
                </a:solidFill>
              </a:rPr>
              <a:t>Complex Systems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	</a:t>
            </a:r>
            <a:r>
              <a:rPr lang="en-US" altLang="en-US" sz="2000">
                <a:solidFill>
                  <a:srgbClr val="FF0000"/>
                </a:solidFill>
              </a:rPr>
              <a:t>- sometimes, Simple systems can be embedded in Complex ones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	     </a:t>
            </a:r>
            <a:r>
              <a:rPr lang="en-US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 “islands of linearity”</a:t>
            </a:r>
            <a:r>
              <a:rPr lang="en-US" altLang="ja-JP" sz="2000">
                <a:solidFill>
                  <a:srgbClr val="FF0000"/>
                </a:solidFill>
                <a:sym typeface="Wingdings" panose="05000000000000000000" pitchFamily="2" charset="2"/>
              </a:rPr>
              <a:t> within networks of interactions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>
                <a:sym typeface="Wingdings" panose="05000000000000000000" pitchFamily="2" charset="2"/>
              </a:rPr>
              <a:t>	- sometimes, simple rules can lead to complex behaviors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	- complex systems modeling uses alternative modeling tools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	     </a:t>
            </a:r>
            <a:r>
              <a:rPr lang="en-US" altLang="en-US" sz="2000">
                <a:sym typeface="Wingdings" panose="05000000000000000000" pitchFamily="2" charset="2"/>
              </a:rPr>
              <a:t> ex: agent-based modeling</a:t>
            </a:r>
          </a:p>
          <a:p>
            <a:pPr eaLnBrk="1" hangingPunct="1"/>
            <a:endParaRPr lang="en-US" altLang="en-US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1760EF3-F921-41AD-8984-595A7EA25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82495"/>
            <a:ext cx="70362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dirty="0">
                <a:latin typeface="+mj-lt"/>
              </a:rPr>
              <a:t>Some Approaches for Analyzing Systems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3">
            <a:extLst>
              <a:ext uri="{FF2B5EF4-FFF2-40B4-BE49-F238E27FC236}">
                <a16:creationId xmlns:a16="http://schemas.microsoft.com/office/drawing/2014/main" id="{5EC8A067-17A8-4F21-9B41-2738BF962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9"/>
          <a:stretch>
            <a:fillRect/>
          </a:stretch>
        </p:blipFill>
        <p:spPr bwMode="auto">
          <a:xfrm>
            <a:off x="1739106" y="1143000"/>
            <a:ext cx="8713788" cy="516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TextBox 4">
            <a:extLst>
              <a:ext uri="{FF2B5EF4-FFF2-40B4-BE49-F238E27FC236}">
                <a16:creationId xmlns:a16="http://schemas.microsoft.com/office/drawing/2014/main" id="{176B0750-14D2-45F6-A3DA-93FC50A3C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845" y="6392861"/>
            <a:ext cx="4803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(Sui Huang, DDT, vol 7, No 20 (Suppl), 2002)</a:t>
            </a:r>
          </a:p>
        </p:txBody>
      </p:sp>
      <p:sp>
        <p:nvSpPr>
          <p:cNvPr id="48131" name="TextBox 5">
            <a:extLst>
              <a:ext uri="{FF2B5EF4-FFF2-40B4-BE49-F238E27FC236}">
                <a16:creationId xmlns:a16="http://schemas.microsoft.com/office/drawing/2014/main" id="{6FF58B41-C3FD-4FE2-A3E0-69B7DBA0B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39712"/>
            <a:ext cx="9753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3200" dirty="0">
                <a:latin typeface="+mj-lt"/>
              </a:rPr>
              <a:t>Simple systems embedded within complex systems: “islands of linearity”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3">
            <a:extLst>
              <a:ext uri="{FF2B5EF4-FFF2-40B4-BE49-F238E27FC236}">
                <a16:creationId xmlns:a16="http://schemas.microsoft.com/office/drawing/2014/main" id="{5EC8A067-17A8-4F21-9B41-2738BF962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9"/>
          <a:stretch>
            <a:fillRect/>
          </a:stretch>
        </p:blipFill>
        <p:spPr bwMode="auto">
          <a:xfrm>
            <a:off x="1739106" y="1143000"/>
            <a:ext cx="8713788" cy="516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TextBox 4">
            <a:extLst>
              <a:ext uri="{FF2B5EF4-FFF2-40B4-BE49-F238E27FC236}">
                <a16:creationId xmlns:a16="http://schemas.microsoft.com/office/drawing/2014/main" id="{176B0750-14D2-45F6-A3DA-93FC50A3C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845" y="6392861"/>
            <a:ext cx="4803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(Sui Huang, DDT, vol 7, No 20 (Suppl), 2002)</a:t>
            </a:r>
          </a:p>
        </p:txBody>
      </p:sp>
      <p:sp>
        <p:nvSpPr>
          <p:cNvPr id="48131" name="TextBox 5">
            <a:extLst>
              <a:ext uri="{FF2B5EF4-FFF2-40B4-BE49-F238E27FC236}">
                <a16:creationId xmlns:a16="http://schemas.microsoft.com/office/drawing/2014/main" id="{6FF58B41-C3FD-4FE2-A3E0-69B7DBA0B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39712"/>
            <a:ext cx="9753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3200" dirty="0">
                <a:latin typeface="+mj-lt"/>
              </a:rPr>
              <a:t>Simple systems embedded within complex systems: “islands of linearity”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7058A5-F4E8-4B46-B51C-93F07162D932}"/>
              </a:ext>
            </a:extLst>
          </p:cNvPr>
          <p:cNvSpPr txBox="1"/>
          <p:nvPr/>
        </p:nvSpPr>
        <p:spPr>
          <a:xfrm>
            <a:off x="4548012" y="916820"/>
            <a:ext cx="3095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Example – Successful Drugs</a:t>
            </a:r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F1662EA9-8DED-45C9-90C3-354B54EC2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979" y="1307405"/>
            <a:ext cx="525462" cy="38782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77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4">
            <a:extLst>
              <a:ext uri="{FF2B5EF4-FFF2-40B4-BE49-F238E27FC236}">
                <a16:creationId xmlns:a16="http://schemas.microsoft.com/office/drawing/2014/main" id="{C11106A1-2472-4536-A23E-5A8E291BF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12"/>
          <a:stretch>
            <a:fillRect/>
          </a:stretch>
        </p:blipFill>
        <p:spPr bwMode="auto">
          <a:xfrm>
            <a:off x="5842000" y="1846264"/>
            <a:ext cx="4584700" cy="308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8" name="Picture 5">
            <a:extLst>
              <a:ext uri="{FF2B5EF4-FFF2-40B4-BE49-F238E27FC236}">
                <a16:creationId xmlns:a16="http://schemas.microsoft.com/office/drawing/2014/main" id="{3E2FAB95-4C25-45B8-BDE7-A36CA2A59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82" b="10316"/>
          <a:stretch>
            <a:fillRect/>
          </a:stretch>
        </p:blipFill>
        <p:spPr bwMode="auto">
          <a:xfrm>
            <a:off x="6299200" y="4991100"/>
            <a:ext cx="43688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TextBox 6">
            <a:extLst>
              <a:ext uri="{FF2B5EF4-FFF2-40B4-BE49-F238E27FC236}">
                <a16:creationId xmlns:a16="http://schemas.microsoft.com/office/drawing/2014/main" id="{21B2DB58-49F6-4F3F-ADBD-D4520ECCB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4" y="1828800"/>
            <a:ext cx="4435475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0" u="sng"/>
              <a:t>Insights into the Network-Level Organization of Cells</a:t>
            </a:r>
          </a:p>
          <a:p>
            <a:pPr eaLnBrk="1" hangingPunct="1"/>
            <a:endParaRPr lang="en-US" altLang="en-US" sz="2200"/>
          </a:p>
          <a:p>
            <a:pPr eaLnBrk="1" hangingPunct="1"/>
            <a:r>
              <a:rPr lang="en-US" altLang="en-US" sz="2200"/>
              <a:t>• 1/3 yeast single-gene gene knockouts yield a visible phenotype</a:t>
            </a:r>
          </a:p>
          <a:p>
            <a:pPr eaLnBrk="1" hangingPunct="1"/>
            <a:endParaRPr lang="en-US" altLang="en-US" sz="2200"/>
          </a:p>
          <a:p>
            <a:pPr eaLnBrk="1" hangingPunct="1"/>
            <a:r>
              <a:rPr lang="en-US" altLang="en-US" sz="2200"/>
              <a:t>• roughly 1 in 100 double-gene KO’s yield a phenotype</a:t>
            </a:r>
          </a:p>
          <a:p>
            <a:pPr eaLnBrk="1" hangingPunct="1"/>
            <a:endParaRPr lang="en-US" altLang="en-US" sz="2200"/>
          </a:p>
          <a:p>
            <a:pPr eaLnBrk="1" hangingPunct="1"/>
            <a:r>
              <a:rPr lang="en-US" altLang="en-US" sz="2200"/>
              <a:t>• roughly 1 in 1000 triple-gene phenotypes yield a phenotype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6ECD0180-BB3E-4158-BD41-2B503B88D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39712"/>
            <a:ext cx="9753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3200" dirty="0">
                <a:latin typeface="+mj-lt"/>
              </a:rPr>
              <a:t>Simple systems embedded within complex systems: “islands of linearity”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102595-E0C1-4214-A509-643B93C6E1A3}"/>
              </a:ext>
            </a:extLst>
          </p:cNvPr>
          <p:cNvSpPr txBox="1"/>
          <p:nvPr/>
        </p:nvSpPr>
        <p:spPr>
          <a:xfrm>
            <a:off x="3697536" y="1275663"/>
            <a:ext cx="4965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Example – Single Gene Knockout Phenotypes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1">
            <a:extLst>
              <a:ext uri="{FF2B5EF4-FFF2-40B4-BE49-F238E27FC236}">
                <a16:creationId xmlns:a16="http://schemas.microsoft.com/office/drawing/2014/main" id="{2D6D65F7-1E85-46CA-A6D9-625299503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19200"/>
            <a:ext cx="6378893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" name="TextBox 3">
            <a:extLst>
              <a:ext uri="{FF2B5EF4-FFF2-40B4-BE49-F238E27FC236}">
                <a16:creationId xmlns:a16="http://schemas.microsoft.com/office/drawing/2014/main" id="{254FC1A4-EEA7-4767-B168-E30EE4D45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172200"/>
            <a:ext cx="2582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Boone et al, Nat Rev Genet, 2007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945A34-D5DC-424D-91FC-D104B7A7B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2482850"/>
            <a:ext cx="2403475" cy="2687638"/>
          </a:xfrm>
        </p:spPr>
      </p:pic>
      <p:sp>
        <p:nvSpPr>
          <p:cNvPr id="52227" name="TextBox 3">
            <a:extLst>
              <a:ext uri="{FF2B5EF4-FFF2-40B4-BE49-F238E27FC236}">
                <a16:creationId xmlns:a16="http://schemas.microsoft.com/office/drawing/2014/main" id="{2CAB4451-2BF9-405E-B88E-E48D4160F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576" y="6345239"/>
            <a:ext cx="5972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Prat and Perou. “Deconstructing the molecular portraits of breast cancer.” </a:t>
            </a:r>
            <a:r>
              <a:rPr lang="en-US" altLang="en-US" sz="1400" i="1"/>
              <a:t>Molecular Oncology</a:t>
            </a:r>
            <a:r>
              <a:rPr lang="en-US" altLang="en-US" sz="1400"/>
              <a:t>.</a:t>
            </a:r>
            <a:r>
              <a:rPr lang="en-US" altLang="en-US" sz="1400" i="1"/>
              <a:t> </a:t>
            </a:r>
            <a:r>
              <a:rPr lang="en-US" altLang="en-US" sz="1400"/>
              <a:t>(2011).</a:t>
            </a:r>
          </a:p>
        </p:txBody>
      </p:sp>
      <p:pic>
        <p:nvPicPr>
          <p:cNvPr id="52228" name="Picture 5">
            <a:extLst>
              <a:ext uri="{FF2B5EF4-FFF2-40B4-BE49-F238E27FC236}">
                <a16:creationId xmlns:a16="http://schemas.microsoft.com/office/drawing/2014/main" id="{5217544A-CA83-4706-A57B-33946AB78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6" y="1889125"/>
            <a:ext cx="2360613" cy="387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6">
            <a:extLst>
              <a:ext uri="{FF2B5EF4-FFF2-40B4-BE49-F238E27FC236}">
                <a16:creationId xmlns:a16="http://schemas.microsoft.com/office/drawing/2014/main" id="{01253A72-E16A-4671-A7CC-125BDF4B4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1889125"/>
            <a:ext cx="2954338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FBBB57A-282F-4333-9DFE-600098532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39712"/>
            <a:ext cx="9753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3200" dirty="0">
                <a:latin typeface="+mj-lt"/>
              </a:rPr>
              <a:t>Simple systems embedded within complex systems: “islands of linearity”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1E1977-E6C9-47F6-B298-FEC1DE2CBBEA}"/>
              </a:ext>
            </a:extLst>
          </p:cNvPr>
          <p:cNvSpPr txBox="1"/>
          <p:nvPr/>
        </p:nvSpPr>
        <p:spPr>
          <a:xfrm>
            <a:off x="3697536" y="1275663"/>
            <a:ext cx="5476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Example – Breast Cancer Gene Expression Profiles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738E6EA-851E-4F26-AD53-18474C084AC0}"/>
  <p:tag name="ISPRING_PROJECT_VERSION" val="9"/>
  <p:tag name="ISPRING_PROJECT_FOLDER_UPDATED" val="1"/>
  <p:tag name="ISPRING_FIRST_PUBLISH" val="1"/>
  <p:tag name="ISPRING_ULTRA_SCORM_COURSE_ID" val="33BDD304-5ADD-4FED-B944-F1805FE82523"/>
  <p:tag name="ISPRING_CMI5_LAUNCH_METHOD" val="any window"/>
  <p:tag name="ISPRINGCLOUDFOLDERID" val="1"/>
  <p:tag name="ISPRINGONLINEFOLDERID" val="1"/>
  <p:tag name="ISPRING_SCORM_RATE_SLIDES" val="0"/>
  <p:tag name="ISPRING_CURRENT_PLAYER_ID" val="universal"/>
  <p:tag name="ISPRING_SCORM_RATE_QUIZZES" val="1"/>
  <p:tag name="ISPRING_SCORM_PASSING_SCORE" val="100.000000"/>
  <p:tag name="ISPRING_SCREEN_RECS_UPDATED" val="C:\Users\remills\Box Sync\Courses\BINF529_Winter2019\Presentations\Session_13\Phylogenetics\"/>
  <p:tag name="ISPRING_RESOURCE_FOLDER" val="C:\Users\remills\Box Sync\Courses\BINF529_Winter2019\Presentations\Session_13\Phylogenetics\"/>
  <p:tag name="ISPRING_PRESENTATION_PATH" val="C:\Users\remills\Box Sync\Courses\BINF529_Winter2019\Presentations\Session_13\Phylogenetics.pptx"/>
  <p:tag name="ISPRING_ULTRA_SCORM_COURCE_TITLE" val="Phylogenetics_13.1_20pts"/>
  <p:tag name="ISPRING_OUTPUT_FOLDER" val="[[&quot;G\bcz{37BE974A-8E82-4344-9460-44740314AC02}&quot;,&quot;C:\\Users\\remills\\Box Sync\\Courses\\BINF529_Winter2019\\SCORM\\Session_13&quot;]]"/>
  <p:tag name="ISPRING_PRESENTATION_TITLE" val="Phylogenetics_13.1_20pts"/>
  <p:tag name="ISPRING_LMS_API_VERSION" val="SCORM 2004 (4th edition)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19791</TotalTime>
  <Words>1187</Words>
  <Application>Microsoft Office PowerPoint</Application>
  <PresentationFormat>Widescreen</PresentationFormat>
  <Paragraphs>722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-apple-system</vt:lpstr>
      <vt:lpstr>Arial</vt:lpstr>
      <vt:lpstr>Calibri</vt:lpstr>
      <vt:lpstr>var(--jp-code-font-family)</vt:lpstr>
      <vt:lpstr>Office Theme</vt:lpstr>
      <vt:lpstr>Simple Boolean Systems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out the oscillatory dynamics of a simple boolean system of inhibitory interactions:</vt:lpstr>
      <vt:lpstr>Working out the oscillatory dynamics of a simple boolean system of inhibitory interactions:</vt:lpstr>
      <vt:lpstr>Working out the oscillatory dynamics of a simple boolean system of inhibitory interactions:</vt:lpstr>
      <vt:lpstr>Working out the oscillatory dynamics of a simple boolean system of inhibitory interactions:</vt:lpstr>
      <vt:lpstr>Working out the oscillatory dynamics of a simple boolean system of inhibitory interactions:</vt:lpstr>
      <vt:lpstr>Working out the oscillatory dynamics of a simple boolean system of inhibitory interactions:</vt:lpstr>
      <vt:lpstr>Working out the oscillatory dynamics of a simple boolean system of inhibitory interactions:</vt:lpstr>
      <vt:lpstr>Working out the oscillatory dynamics of a simple boolean system of inhibitory interactions:</vt:lpstr>
      <vt:lpstr>PowerPoint Presentation</vt:lpstr>
    </vt:vector>
  </TitlesOfParts>
  <Company>Partners HealthCare System,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Phylogenetics_13.1_20pts</dc:title>
  <dc:creator>Hislop, Shona C.</dc:creator>
  <cp:lastModifiedBy>Ryan Mills</cp:lastModifiedBy>
  <cp:revision>823</cp:revision>
  <dcterms:created xsi:type="dcterms:W3CDTF">2011-09-26T19:06:25Z</dcterms:created>
  <dcterms:modified xsi:type="dcterms:W3CDTF">2020-04-15T16:34:05Z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1852405724</vt:i4>
  </property>
  <property fmtid="{D5CDD505-2E9C-101B-9397-08002B2CF9AE}" pid="3" name="_NewReviewCycle">
    <vt:lpwstr/>
  </property>
  <property fmtid="{D5CDD505-2E9C-101B-9397-08002B2CF9AE}" pid="4" name="_EmailSubject">
    <vt:lpwstr>PowerPoint Template</vt:lpwstr>
  </property>
  <property fmtid="{D5CDD505-2E9C-101B-9397-08002B2CF9AE}" pid="5" name="_AuthorEmail">
    <vt:lpwstr>SSTEPHAN@PARTNERS.ORG</vt:lpwstr>
  </property>
  <property fmtid="{D5CDD505-2E9C-101B-9397-08002B2CF9AE}" pid="6" name="_AuthorEmailDisplayName">
    <vt:lpwstr>Stephan, Shona C.</vt:lpwstr>
  </property>
</Properties>
</file>