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329" r:id="rId2"/>
    <p:sldId id="422" r:id="rId3"/>
    <p:sldId id="330" r:id="rId4"/>
    <p:sldId id="332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4" r:id="rId27"/>
    <p:sldId id="353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4" r:id="rId37"/>
    <p:sldId id="363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416" r:id="rId90"/>
    <p:sldId id="417" r:id="rId91"/>
    <p:sldId id="418" r:id="rId92"/>
    <p:sldId id="419" r:id="rId93"/>
    <p:sldId id="420" r:id="rId94"/>
    <p:sldId id="421" r:id="rId95"/>
  </p:sldIdLst>
  <p:sldSz cx="12192000" cy="6858000"/>
  <p:notesSz cx="6858000" cy="9144000"/>
  <p:custDataLst>
    <p:tags r:id="rId9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115" d="100"/>
          <a:sy n="115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0:01:04.471" idx="1">
    <p:pos x="7104" y="24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Tree Searches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  <a:p>
            <a:r>
              <a:rPr lang="en-US" dirty="0"/>
              <a:t>We mark this as ‘discovered’ (in red)</a:t>
            </a:r>
          </a:p>
        </p:txBody>
      </p:sp>
    </p:spTree>
    <p:extLst>
      <p:ext uri="{BB962C8B-B14F-4D97-AF65-F5344CB8AC3E}">
        <p14:creationId xmlns:p14="http://schemas.microsoft.com/office/powerpoint/2010/main" val="8978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8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r>
              <a:rPr lang="en-US" dirty="0"/>
              <a:t>We call the function again, now with this node as ‘root’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</p:txBody>
      </p:sp>
    </p:spTree>
    <p:extLst>
      <p:ext uri="{BB962C8B-B14F-4D97-AF65-F5344CB8AC3E}">
        <p14:creationId xmlns:p14="http://schemas.microsoft.com/office/powerpoint/2010/main" val="352552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6731F-EA1F-4126-B14B-B4374087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tree structures and how to traverse them</a:t>
            </a:r>
          </a:p>
          <a:p>
            <a:r>
              <a:rPr lang="en-US" dirty="0"/>
              <a:t>To learn about efficient ways to search a </a:t>
            </a:r>
            <a:r>
              <a:rPr lang="en-US"/>
              <a:t>tree structure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D6981-0BE2-4F19-9F0D-2FD04573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54309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r>
              <a:rPr lang="en-US" dirty="0"/>
              <a:t>We call the function again, now with this node as ‘root’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8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EF668-AC25-4E4E-946A-329CAD59F1BD}"/>
              </a:ext>
            </a:extLst>
          </p:cNvPr>
          <p:cNvSpPr txBox="1"/>
          <p:nvPr/>
        </p:nvSpPr>
        <p:spPr>
          <a:xfrm>
            <a:off x="8505825" y="6519864"/>
            <a:ext cx="30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(sort of like the Twilight Zone!)</a:t>
            </a:r>
          </a:p>
        </p:txBody>
      </p:sp>
    </p:spTree>
    <p:extLst>
      <p:ext uri="{BB962C8B-B14F-4D97-AF65-F5344CB8AC3E}">
        <p14:creationId xmlns:p14="http://schemas.microsoft.com/office/powerpoint/2010/main" val="417362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5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7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r>
              <a:rPr lang="en-US" dirty="0"/>
              <a:t>It has no children, so function call is done</a:t>
            </a:r>
          </a:p>
          <a:p>
            <a:r>
              <a:rPr lang="en-US" b="1" dirty="0"/>
              <a:t>We return to where we called the function!</a:t>
            </a:r>
          </a:p>
          <a:p>
            <a:r>
              <a:rPr lang="en-US" i="1" dirty="0"/>
              <a:t>(hint: slide 17)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AFF9751-F88D-4513-AC07-94A666274582}"/>
              </a:ext>
            </a:extLst>
          </p:cNvPr>
          <p:cNvSpPr/>
          <p:nvPr/>
        </p:nvSpPr>
        <p:spPr>
          <a:xfrm rot="17064899">
            <a:off x="5768685" y="3349342"/>
            <a:ext cx="1413302" cy="1001643"/>
          </a:xfrm>
          <a:prstGeom prst="arc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9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3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r>
              <a:rPr lang="en-US" dirty="0"/>
              <a:t>We call the function again, now with this node as ‘root’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EB90F-0E2D-41B9-B2E0-E0F308D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F8CC03-A2A8-42B2-B824-10E4A4E1EC9B}"/>
              </a:ext>
            </a:extLst>
          </p:cNvPr>
          <p:cNvGrpSpPr/>
          <p:nvPr/>
        </p:nvGrpSpPr>
        <p:grpSpPr>
          <a:xfrm>
            <a:off x="7536358" y="1485901"/>
            <a:ext cx="4480560" cy="4754566"/>
            <a:chOff x="6926758" y="1485901"/>
            <a:chExt cx="4480560" cy="4754566"/>
          </a:xfrm>
        </p:grpSpPr>
        <p:pic>
          <p:nvPicPr>
            <p:cNvPr id="1026" name="Picture 2" descr="Image result for tree clipart">
              <a:extLst>
                <a:ext uri="{FF2B5EF4-FFF2-40B4-BE49-F238E27FC236}">
                  <a16:creationId xmlns:a16="http://schemas.microsoft.com/office/drawing/2014/main" id="{F3CD41FF-53B1-4AF8-A921-9BF34D39C0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4903"/>
            <a:stretch/>
          </p:blipFill>
          <p:spPr bwMode="auto">
            <a:xfrm>
              <a:off x="6926758" y="1485901"/>
              <a:ext cx="4480560" cy="47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quirrel acorn">
              <a:extLst>
                <a:ext uri="{FF2B5EF4-FFF2-40B4-BE49-F238E27FC236}">
                  <a16:creationId xmlns:a16="http://schemas.microsoft.com/office/drawing/2014/main" id="{1E2B7F78-793E-429D-896B-549B2D83F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832488"/>
              <a:ext cx="974005" cy="129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acorn">
              <a:extLst>
                <a:ext uri="{FF2B5EF4-FFF2-40B4-BE49-F238E27FC236}">
                  <a16:creationId xmlns:a16="http://schemas.microsoft.com/office/drawing/2014/main" id="{5D511039-9ABF-46A6-A619-B87EE35EA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2895600"/>
              <a:ext cx="488877" cy="39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7365B77-8E03-4086-A2D2-8C5624FD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2"/>
            <a:ext cx="7086601" cy="5029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previous sessions, we described methods for </a:t>
            </a:r>
            <a:r>
              <a:rPr lang="en-US" i="1" dirty="0"/>
              <a:t>building </a:t>
            </a:r>
            <a:r>
              <a:rPr lang="en-US" dirty="0"/>
              <a:t>trees, particularly for sequence alignments</a:t>
            </a:r>
          </a:p>
          <a:p>
            <a:r>
              <a:rPr lang="en-US" dirty="0"/>
              <a:t>Once a tree is built, we may want to </a:t>
            </a:r>
            <a:r>
              <a:rPr lang="en-US" i="1" dirty="0"/>
              <a:t>traverse</a:t>
            </a:r>
            <a:r>
              <a:rPr lang="en-US" dirty="0"/>
              <a:t> the tree to identify something of interest (e.g. an acorn!)</a:t>
            </a:r>
          </a:p>
          <a:p>
            <a:r>
              <a:rPr lang="en-US" dirty="0"/>
              <a:t>Traversal is the process by which each node in a tree is visited exactly once</a:t>
            </a:r>
          </a:p>
          <a:p>
            <a:pPr lvl="1"/>
            <a:r>
              <a:rPr lang="en-US" dirty="0"/>
              <a:t>Though we can quit if we find what we are looking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65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DED92-B802-48FE-9ADC-C51EFC3BB05C}"/>
              </a:ext>
            </a:extLst>
          </p:cNvPr>
          <p:cNvSpPr txBox="1"/>
          <p:nvPr/>
        </p:nvSpPr>
        <p:spPr>
          <a:xfrm>
            <a:off x="8505825" y="651986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Groundhog Day</a:t>
            </a:r>
          </a:p>
        </p:txBody>
      </p:sp>
    </p:spTree>
    <p:extLst>
      <p:ext uri="{BB962C8B-B14F-4D97-AF65-F5344CB8AC3E}">
        <p14:creationId xmlns:p14="http://schemas.microsoft.com/office/powerpoint/2010/main" val="2518219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7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0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r>
              <a:rPr lang="en-US" dirty="0"/>
              <a:t>We call the function again, now with this node as ‘root’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71B4A-D793-4C38-864F-FBB6C869F3A5}"/>
              </a:ext>
            </a:extLst>
          </p:cNvPr>
          <p:cNvSpPr txBox="1"/>
          <p:nvPr/>
        </p:nvSpPr>
        <p:spPr>
          <a:xfrm>
            <a:off x="8505825" y="6519864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the Edge of Tomorrow</a:t>
            </a:r>
          </a:p>
        </p:txBody>
      </p:sp>
    </p:spTree>
    <p:extLst>
      <p:ext uri="{BB962C8B-B14F-4D97-AF65-F5344CB8AC3E}">
        <p14:creationId xmlns:p14="http://schemas.microsoft.com/office/powerpoint/2010/main" val="2548224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7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F8CC03-A2A8-42B2-B824-10E4A4E1EC9B}"/>
              </a:ext>
            </a:extLst>
          </p:cNvPr>
          <p:cNvGrpSpPr/>
          <p:nvPr/>
        </p:nvGrpSpPr>
        <p:grpSpPr>
          <a:xfrm>
            <a:off x="7536358" y="1485901"/>
            <a:ext cx="4480560" cy="4754566"/>
            <a:chOff x="6926758" y="1485901"/>
            <a:chExt cx="4480560" cy="4754566"/>
          </a:xfrm>
        </p:grpSpPr>
        <p:pic>
          <p:nvPicPr>
            <p:cNvPr id="1026" name="Picture 2" descr="Image result for tree clipart">
              <a:extLst>
                <a:ext uri="{FF2B5EF4-FFF2-40B4-BE49-F238E27FC236}">
                  <a16:creationId xmlns:a16="http://schemas.microsoft.com/office/drawing/2014/main" id="{F3CD41FF-53B1-4AF8-A921-9BF34D39C0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4903"/>
            <a:stretch/>
          </p:blipFill>
          <p:spPr bwMode="auto">
            <a:xfrm>
              <a:off x="6926758" y="1485901"/>
              <a:ext cx="4480560" cy="47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quirrel acorn">
              <a:extLst>
                <a:ext uri="{FF2B5EF4-FFF2-40B4-BE49-F238E27FC236}">
                  <a16:creationId xmlns:a16="http://schemas.microsoft.com/office/drawing/2014/main" id="{1E2B7F78-793E-429D-896B-549B2D83F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832488"/>
              <a:ext cx="974005" cy="129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acorn">
              <a:extLst>
                <a:ext uri="{FF2B5EF4-FFF2-40B4-BE49-F238E27FC236}">
                  <a16:creationId xmlns:a16="http://schemas.microsoft.com/office/drawing/2014/main" id="{5D511039-9ABF-46A6-A619-B87EE35EA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2895600"/>
              <a:ext cx="488877" cy="39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66C731-90E3-4AF4-8DE4-3B2A62071275}"/>
              </a:ext>
            </a:extLst>
          </p:cNvPr>
          <p:cNvCxnSpPr>
            <a:cxnSpLocks/>
          </p:cNvCxnSpPr>
          <p:nvPr/>
        </p:nvCxnSpPr>
        <p:spPr>
          <a:xfrm flipH="1">
            <a:off x="10788454" y="2555807"/>
            <a:ext cx="132322" cy="1087521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D22173-CE57-4B43-84F6-8F9142BA75CC}"/>
              </a:ext>
            </a:extLst>
          </p:cNvPr>
          <p:cNvCxnSpPr>
            <a:cxnSpLocks/>
          </p:cNvCxnSpPr>
          <p:nvPr/>
        </p:nvCxnSpPr>
        <p:spPr>
          <a:xfrm flipH="1">
            <a:off x="10389710" y="3334665"/>
            <a:ext cx="811690" cy="583531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B1B0A1-6ECC-4E3F-83C1-EFA4012ECDBE}"/>
              </a:ext>
            </a:extLst>
          </p:cNvPr>
          <p:cNvCxnSpPr>
            <a:cxnSpLocks/>
          </p:cNvCxnSpPr>
          <p:nvPr/>
        </p:nvCxnSpPr>
        <p:spPr>
          <a:xfrm flipH="1" flipV="1">
            <a:off x="10005665" y="2173529"/>
            <a:ext cx="398744" cy="1833077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0BE24B-0DBD-4775-B4B7-833D6A5191CB}"/>
              </a:ext>
            </a:extLst>
          </p:cNvPr>
          <p:cNvCxnSpPr>
            <a:cxnSpLocks/>
          </p:cNvCxnSpPr>
          <p:nvPr/>
        </p:nvCxnSpPr>
        <p:spPr>
          <a:xfrm flipV="1">
            <a:off x="9349135" y="2368161"/>
            <a:ext cx="383080" cy="949469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102D9A-6277-4DF2-9310-1763E03C963F}"/>
              </a:ext>
            </a:extLst>
          </p:cNvPr>
          <p:cNvCxnSpPr>
            <a:cxnSpLocks/>
          </p:cNvCxnSpPr>
          <p:nvPr/>
        </p:nvCxnSpPr>
        <p:spPr>
          <a:xfrm>
            <a:off x="8792802" y="2438400"/>
            <a:ext cx="583427" cy="990600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00F9BB-3FEF-4867-9502-40FC5C5AED3C}"/>
              </a:ext>
            </a:extLst>
          </p:cNvPr>
          <p:cNvCxnSpPr>
            <a:cxnSpLocks/>
          </p:cNvCxnSpPr>
          <p:nvPr/>
        </p:nvCxnSpPr>
        <p:spPr>
          <a:xfrm>
            <a:off x="9372600" y="3288521"/>
            <a:ext cx="0" cy="596564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82368A-0DB5-4A6F-943D-12EFB88CF9AE}"/>
              </a:ext>
            </a:extLst>
          </p:cNvPr>
          <p:cNvCxnSpPr>
            <a:cxnSpLocks/>
          </p:cNvCxnSpPr>
          <p:nvPr/>
        </p:nvCxnSpPr>
        <p:spPr>
          <a:xfrm flipH="1" flipV="1">
            <a:off x="8763000" y="3288521"/>
            <a:ext cx="1219200" cy="1207279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C132C2-C354-4D2F-AF9F-DBD3629DFF01}"/>
              </a:ext>
            </a:extLst>
          </p:cNvPr>
          <p:cNvCxnSpPr>
            <a:cxnSpLocks/>
          </p:cNvCxnSpPr>
          <p:nvPr/>
        </p:nvCxnSpPr>
        <p:spPr>
          <a:xfrm flipV="1">
            <a:off x="9982200" y="3918195"/>
            <a:ext cx="456160" cy="577606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4FB89-9B56-4D57-B411-F459D7FA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2"/>
            <a:ext cx="7086601" cy="5029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previous sessions, we described methods for </a:t>
            </a:r>
            <a:r>
              <a:rPr lang="en-US" i="1" dirty="0"/>
              <a:t>building </a:t>
            </a:r>
            <a:r>
              <a:rPr lang="en-US" dirty="0"/>
              <a:t>trees, particularly for sequence alignments</a:t>
            </a:r>
          </a:p>
          <a:p>
            <a:r>
              <a:rPr lang="en-US" dirty="0"/>
              <a:t>Once a tree is built, we may want to </a:t>
            </a:r>
            <a:r>
              <a:rPr lang="en-US" i="1" dirty="0"/>
              <a:t>traverse</a:t>
            </a:r>
            <a:r>
              <a:rPr lang="en-US" dirty="0"/>
              <a:t> the tree to identify something of interest (e.g. an acorn!)</a:t>
            </a:r>
          </a:p>
          <a:p>
            <a:r>
              <a:rPr lang="en-US" dirty="0"/>
              <a:t>Traversal is the process by which each node in a tree is visited exactly once</a:t>
            </a:r>
          </a:p>
          <a:p>
            <a:pPr lvl="1"/>
            <a:r>
              <a:rPr lang="en-US" dirty="0"/>
              <a:t>Though we can quit if we find what we are looking for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EB90F-0E2D-41B9-B2E0-E0F308D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3F1FB-C583-44AF-8672-186D1BFD4AEA}"/>
              </a:ext>
            </a:extLst>
          </p:cNvPr>
          <p:cNvCxnSpPr/>
          <p:nvPr/>
        </p:nvCxnSpPr>
        <p:spPr>
          <a:xfrm flipV="1">
            <a:off x="9982200" y="4450080"/>
            <a:ext cx="0" cy="1645920"/>
          </a:xfrm>
          <a:prstGeom prst="line">
            <a:avLst/>
          </a:prstGeom>
          <a:ln w="952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31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r>
              <a:rPr lang="en-US" dirty="0"/>
              <a:t>It has no children, so function call is done</a:t>
            </a:r>
          </a:p>
          <a:p>
            <a:r>
              <a:rPr lang="en-US" b="1" dirty="0"/>
              <a:t>We return to where we called the function!</a:t>
            </a:r>
          </a:p>
          <a:p>
            <a:r>
              <a:rPr lang="en-US" i="1" dirty="0"/>
              <a:t>(hint: slide 32)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AFF9751-F88D-4513-AC07-94A666274582}"/>
              </a:ext>
            </a:extLst>
          </p:cNvPr>
          <p:cNvSpPr/>
          <p:nvPr/>
        </p:nvSpPr>
        <p:spPr>
          <a:xfrm rot="16413350">
            <a:off x="7169250" y="4886219"/>
            <a:ext cx="1413302" cy="1001643"/>
          </a:xfrm>
          <a:prstGeom prst="arc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7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9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0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8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(false)</a:t>
            </a:r>
          </a:p>
          <a:p>
            <a:r>
              <a:rPr lang="en-US" dirty="0"/>
              <a:t>We loop through it’s children</a:t>
            </a:r>
          </a:p>
          <a:p>
            <a:r>
              <a:rPr lang="en-US" dirty="0"/>
              <a:t>We check to see if it’s been discovered (black, so false)</a:t>
            </a:r>
          </a:p>
          <a:p>
            <a:r>
              <a:rPr lang="en-US" dirty="0"/>
              <a:t>We call the function again, now with this node as ‘root’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6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71B4A-D793-4C38-864F-FBB6C869F3A5}"/>
              </a:ext>
            </a:extLst>
          </p:cNvPr>
          <p:cNvSpPr txBox="1"/>
          <p:nvPr/>
        </p:nvSpPr>
        <p:spPr>
          <a:xfrm>
            <a:off x="8505825" y="651986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(get me out of here!!!!!)</a:t>
            </a:r>
          </a:p>
        </p:txBody>
      </p:sp>
    </p:spTree>
    <p:extLst>
      <p:ext uri="{BB962C8B-B14F-4D97-AF65-F5344CB8AC3E}">
        <p14:creationId xmlns:p14="http://schemas.microsoft.com/office/powerpoint/2010/main" val="4213299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9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(TRUE!!!!)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6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579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(new) root node</a:t>
            </a:r>
          </a:p>
          <a:p>
            <a:r>
              <a:rPr lang="en-US" dirty="0"/>
              <a:t>We mark this as ‘discovered’ (in red)</a:t>
            </a:r>
          </a:p>
          <a:p>
            <a:r>
              <a:rPr lang="en-US" dirty="0"/>
              <a:t>We check it’s value (TRUE!!!!)</a:t>
            </a:r>
          </a:p>
          <a:p>
            <a:endParaRPr lang="en-US" dirty="0"/>
          </a:p>
          <a:p>
            <a:r>
              <a:rPr lang="en-US" dirty="0"/>
              <a:t>Return the value and escape!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76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0722D1-42EE-4A8C-99A5-C6BA0BB0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you can see, recursive DFS is somewhat simple to implement as you really only have to write a single function that you call from within itself</a:t>
            </a:r>
          </a:p>
          <a:p>
            <a:r>
              <a:rPr lang="en-US" dirty="0"/>
              <a:t>It can be less simple to interpret, however, and depending on the language can ‘overflow’ the ‘stack’ with all the functions waiting to be called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can be thought of as a list of process/objects where you can add (push) or pop (remove) items in a </a:t>
            </a:r>
            <a:r>
              <a:rPr lang="en-US" i="1" dirty="0"/>
              <a:t>last-in/first-out</a:t>
            </a:r>
            <a:r>
              <a:rPr lang="en-US" dirty="0"/>
              <a:t> order</a:t>
            </a:r>
          </a:p>
          <a:p>
            <a:r>
              <a:rPr lang="en-US" dirty="0"/>
              <a:t>The iterative version of DFS uses a user-defined stack where you push and pop nodes within a series of loops</a:t>
            </a:r>
          </a:p>
          <a:p>
            <a:pPr lvl="1"/>
            <a:r>
              <a:rPr lang="en-US" dirty="0"/>
              <a:t>The order the nodes are visited can be different, though!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7FD82-7FF2-494A-ABC6-1959330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</p:spTree>
    <p:extLst>
      <p:ext uri="{BB962C8B-B14F-4D97-AF65-F5344CB8AC3E}">
        <p14:creationId xmlns:p14="http://schemas.microsoft.com/office/powerpoint/2010/main" val="55510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86FB9-155B-4625-9529-44618788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</a:t>
            </a:r>
            <a:r>
              <a:rPr lang="en-US" dirty="0"/>
              <a:t>we traverse a tree can be important, both in terms of memory efficiency and search time</a:t>
            </a:r>
          </a:p>
          <a:p>
            <a:r>
              <a:rPr lang="en-US" dirty="0"/>
              <a:t>In this session, we will discuss 2 related but fundamentally different search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Depth-first search (DFS)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Breadth-first search (BFS)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FB124B-56D3-40D7-9872-B3291C7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</p:spTree>
    <p:extLst>
      <p:ext uri="{BB962C8B-B14F-4D97-AF65-F5344CB8AC3E}">
        <p14:creationId xmlns:p14="http://schemas.microsoft.com/office/powerpoint/2010/main" val="170604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0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[A]</a:t>
            </a:r>
          </a:p>
        </p:txBody>
      </p:sp>
    </p:spTree>
    <p:extLst>
      <p:ext uri="{BB962C8B-B14F-4D97-AF65-F5344CB8AC3E}">
        <p14:creationId xmlns:p14="http://schemas.microsoft.com/office/powerpoint/2010/main" val="2012417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[A]</a:t>
            </a:r>
          </a:p>
        </p:txBody>
      </p:sp>
    </p:spTree>
    <p:extLst>
      <p:ext uri="{BB962C8B-B14F-4D97-AF65-F5344CB8AC3E}">
        <p14:creationId xmlns:p14="http://schemas.microsoft.com/office/powerpoint/2010/main" val="3885124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2689211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933406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861026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1733676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3362212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</p:spTree>
    <p:extLst>
      <p:ext uri="{BB962C8B-B14F-4D97-AF65-F5344CB8AC3E}">
        <p14:creationId xmlns:p14="http://schemas.microsoft.com/office/powerpoint/2010/main" val="270753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95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[C,B]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0238E-E52B-4E25-86A3-1370EBC79F7C}"/>
              </a:ext>
            </a:extLst>
          </p:cNvPr>
          <p:cNvSpPr txBox="1"/>
          <p:nvPr/>
        </p:nvSpPr>
        <p:spPr>
          <a:xfrm>
            <a:off x="838200" y="1958696"/>
            <a:ext cx="227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last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27465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1BFE10-C741-4FCB-A509-D71F837A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can be thought of as visiting each ‘leaf’ of a branch first before other branches (hence, going ‘deep’ instead of ‘wide’)</a:t>
            </a:r>
          </a:p>
          <a:p>
            <a:r>
              <a:rPr lang="en-US" dirty="0"/>
              <a:t>DFS can be done using 2 different approaches:</a:t>
            </a:r>
          </a:p>
          <a:p>
            <a:pPr lvl="1"/>
            <a:r>
              <a:rPr lang="en-US" dirty="0"/>
              <a:t>Recursion (how we will implement in class)</a:t>
            </a:r>
          </a:p>
          <a:p>
            <a:pPr lvl="1"/>
            <a:r>
              <a:rPr lang="en-US" dirty="0"/>
              <a:t>Iterative (using a stack)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62F47-43E0-48D8-A4D3-1FC3BDD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</p:spTree>
    <p:extLst>
      <p:ext uri="{BB962C8B-B14F-4D97-AF65-F5344CB8AC3E}">
        <p14:creationId xmlns:p14="http://schemas.microsoft.com/office/powerpoint/2010/main" val="1530868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95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[C,B]</a:t>
            </a:r>
          </a:p>
        </p:txBody>
      </p:sp>
    </p:spTree>
    <p:extLst>
      <p:ext uri="{BB962C8B-B14F-4D97-AF65-F5344CB8AC3E}">
        <p14:creationId xmlns:p14="http://schemas.microsoft.com/office/powerpoint/2010/main" val="1278261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0238E-E52B-4E25-86A3-1370EBC79F7C}"/>
              </a:ext>
            </a:extLst>
          </p:cNvPr>
          <p:cNvSpPr txBox="1"/>
          <p:nvPr/>
        </p:nvSpPr>
        <p:spPr>
          <a:xfrm>
            <a:off x="838200" y="1958696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node is now at ‘C’)</a:t>
            </a:r>
          </a:p>
        </p:txBody>
      </p:sp>
    </p:spTree>
    <p:extLst>
      <p:ext uri="{BB962C8B-B14F-4D97-AF65-F5344CB8AC3E}">
        <p14:creationId xmlns:p14="http://schemas.microsoft.com/office/powerpoint/2010/main" val="3703282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</p:spTree>
    <p:extLst>
      <p:ext uri="{BB962C8B-B14F-4D97-AF65-F5344CB8AC3E}">
        <p14:creationId xmlns:p14="http://schemas.microsoft.com/office/powerpoint/2010/main" val="1448369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</p:spTree>
    <p:extLst>
      <p:ext uri="{BB962C8B-B14F-4D97-AF65-F5344CB8AC3E}">
        <p14:creationId xmlns:p14="http://schemas.microsoft.com/office/powerpoint/2010/main" val="1381988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</p:spTree>
    <p:extLst>
      <p:ext uri="{BB962C8B-B14F-4D97-AF65-F5344CB8AC3E}">
        <p14:creationId xmlns:p14="http://schemas.microsoft.com/office/powerpoint/2010/main" val="1584985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[B]</a:t>
            </a:r>
          </a:p>
        </p:txBody>
      </p:sp>
    </p:spTree>
    <p:extLst>
      <p:ext uri="{BB962C8B-B14F-4D97-AF65-F5344CB8AC3E}">
        <p14:creationId xmlns:p14="http://schemas.microsoft.com/office/powerpoint/2010/main" val="3230177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[F, B]</a:t>
            </a:r>
          </a:p>
        </p:txBody>
      </p:sp>
    </p:spTree>
    <p:extLst>
      <p:ext uri="{BB962C8B-B14F-4D97-AF65-F5344CB8AC3E}">
        <p14:creationId xmlns:p14="http://schemas.microsoft.com/office/powerpoint/2010/main" val="26784581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pop(S)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push(S,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AB1E-C8C3-4D05-80C3-DB858B4534CE}"/>
              </a:ext>
            </a:extLst>
          </p:cNvPr>
          <p:cNvSpPr txBox="1"/>
          <p:nvPr/>
        </p:nvSpPr>
        <p:spPr>
          <a:xfrm>
            <a:off x="609600" y="1513703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[F, B]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0238E-E52B-4E25-86A3-1370EBC79F7C}"/>
              </a:ext>
            </a:extLst>
          </p:cNvPr>
          <p:cNvSpPr txBox="1"/>
          <p:nvPr/>
        </p:nvSpPr>
        <p:spPr>
          <a:xfrm>
            <a:off x="838200" y="1958696"/>
            <a:ext cx="4572000" cy="1673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And so forth. Note how B will not be revisited in the stack until F and I have been traversed.  </a:t>
            </a:r>
          </a:p>
        </p:txBody>
      </p:sp>
    </p:spTree>
    <p:extLst>
      <p:ext uri="{BB962C8B-B14F-4D97-AF65-F5344CB8AC3E}">
        <p14:creationId xmlns:p14="http://schemas.microsoft.com/office/powerpoint/2010/main" val="1620809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F922E-5B58-4656-AB87-AA87EA5B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8159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So far, we have shown how you can traverse to the furthest reaches of each branch. </a:t>
            </a:r>
          </a:p>
          <a:p>
            <a:r>
              <a:rPr lang="en-US" sz="2800" dirty="0"/>
              <a:t>This has many applications (mazes with one exit, for example), but may not always be the best strategy depending on the problem at hand</a:t>
            </a:r>
          </a:p>
          <a:p>
            <a:pPr lvl="1"/>
            <a:r>
              <a:rPr lang="en-US" dirty="0"/>
              <a:t>For example, trees with very deep structures can take a long time before other branches are considered</a:t>
            </a:r>
          </a:p>
          <a:p>
            <a:r>
              <a:rPr lang="en-US" sz="2800" dirty="0"/>
              <a:t>An alternative method, BFS, will search a layer at a time across all branches</a:t>
            </a:r>
          </a:p>
          <a:p>
            <a:r>
              <a:rPr lang="en-US" sz="2800" dirty="0"/>
              <a:t>BFS is very similar to iterative DFS, except it uses a </a:t>
            </a:r>
            <a:r>
              <a:rPr lang="en-US" sz="2800" i="1" dirty="0"/>
              <a:t>queue </a:t>
            </a:r>
            <a:r>
              <a:rPr lang="en-US" sz="2800" dirty="0"/>
              <a:t>instead of a </a:t>
            </a:r>
            <a:r>
              <a:rPr lang="en-US" sz="2800" i="1" dirty="0"/>
              <a:t>stack</a:t>
            </a:r>
            <a:endParaRPr lang="en-US" sz="28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While a stack is “last in, first out”, a queue is “first in, first out” using enqueue (add to the back of the queue) and dequeue (remove from the front of the queue)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3E885-5EA6-4B4B-8DBD-B6B4341C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545276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219520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B851141D-1D0C-4B15-A513-12BF0985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Recursion</a:t>
            </a:r>
            <a:r>
              <a:rPr lang="en-US" dirty="0"/>
              <a:t> is the process by which a problem is solved by solving sub-problems of the same nature in the same way</a:t>
            </a:r>
          </a:p>
          <a:p>
            <a:pPr lvl="1"/>
            <a:r>
              <a:rPr lang="en-US" dirty="0"/>
              <a:t>Essentially, recursion is a function </a:t>
            </a:r>
            <a:r>
              <a:rPr lang="en-US" i="1" dirty="0"/>
              <a:t>calling itself</a:t>
            </a:r>
            <a:r>
              <a:rPr lang="en-US" dirty="0"/>
              <a:t>   </a:t>
            </a:r>
          </a:p>
          <a:p>
            <a:r>
              <a:rPr lang="en-US" dirty="0"/>
              <a:t>For DFS, we can use recursion to traverse the tree to search for a value of interest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32B84-E0A4-4A02-AB21-F8DE917DEC09}"/>
              </a:ext>
            </a:extLst>
          </p:cNvPr>
          <p:cNvSpPr txBox="1"/>
          <p:nvPr/>
        </p:nvSpPr>
        <p:spPr>
          <a:xfrm>
            <a:off x="1600200" y="4303314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(node,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178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[A]</a:t>
            </a:r>
          </a:p>
        </p:txBody>
      </p:sp>
    </p:spTree>
    <p:extLst>
      <p:ext uri="{BB962C8B-B14F-4D97-AF65-F5344CB8AC3E}">
        <p14:creationId xmlns:p14="http://schemas.microsoft.com/office/powerpoint/2010/main" val="2803834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[A]</a:t>
            </a:r>
          </a:p>
        </p:txBody>
      </p:sp>
    </p:spTree>
    <p:extLst>
      <p:ext uri="{BB962C8B-B14F-4D97-AF65-F5344CB8AC3E}">
        <p14:creationId xmlns:p14="http://schemas.microsoft.com/office/powerpoint/2010/main" val="2862112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26275215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20631161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13785416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4164148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[]</a:t>
            </a:r>
          </a:p>
        </p:txBody>
      </p:sp>
    </p:spTree>
    <p:extLst>
      <p:ext uri="{BB962C8B-B14F-4D97-AF65-F5344CB8AC3E}">
        <p14:creationId xmlns:p14="http://schemas.microsoft.com/office/powerpoint/2010/main" val="2133970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[B]</a:t>
            </a:r>
          </a:p>
        </p:txBody>
      </p:sp>
    </p:spTree>
    <p:extLst>
      <p:ext uri="{BB962C8B-B14F-4D97-AF65-F5344CB8AC3E}">
        <p14:creationId xmlns:p14="http://schemas.microsoft.com/office/powerpoint/2010/main" val="660550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[B,C]</a:t>
            </a:r>
          </a:p>
        </p:txBody>
      </p:sp>
    </p:spTree>
    <p:extLst>
      <p:ext uri="{BB962C8B-B14F-4D97-AF65-F5344CB8AC3E}">
        <p14:creationId xmlns:p14="http://schemas.microsoft.com/office/powerpoint/2010/main" val="389140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[B,C]</a:t>
            </a:r>
          </a:p>
        </p:txBody>
      </p:sp>
    </p:spTree>
    <p:extLst>
      <p:ext uri="{BB962C8B-B14F-4D97-AF65-F5344CB8AC3E}">
        <p14:creationId xmlns:p14="http://schemas.microsoft.com/office/powerpoint/2010/main" val="319687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(node,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</p:txBody>
      </p:sp>
    </p:spTree>
    <p:extLst>
      <p:ext uri="{BB962C8B-B14F-4D97-AF65-F5344CB8AC3E}">
        <p14:creationId xmlns:p14="http://schemas.microsoft.com/office/powerpoint/2010/main" val="162223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[C]</a:t>
            </a:r>
          </a:p>
        </p:txBody>
      </p:sp>
    </p:spTree>
    <p:extLst>
      <p:ext uri="{BB962C8B-B14F-4D97-AF65-F5344CB8AC3E}">
        <p14:creationId xmlns:p14="http://schemas.microsoft.com/office/powerpoint/2010/main" val="1157128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[C]</a:t>
            </a:r>
          </a:p>
        </p:txBody>
      </p:sp>
    </p:spTree>
    <p:extLst>
      <p:ext uri="{BB962C8B-B14F-4D97-AF65-F5344CB8AC3E}">
        <p14:creationId xmlns:p14="http://schemas.microsoft.com/office/powerpoint/2010/main" val="181770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[C]</a:t>
            </a:r>
          </a:p>
        </p:txBody>
      </p:sp>
    </p:spTree>
    <p:extLst>
      <p:ext uri="{BB962C8B-B14F-4D97-AF65-F5344CB8AC3E}">
        <p14:creationId xmlns:p14="http://schemas.microsoft.com/office/powerpoint/2010/main" val="10386061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[C]</a:t>
            </a:r>
          </a:p>
        </p:txBody>
      </p:sp>
    </p:spTree>
    <p:extLst>
      <p:ext uri="{BB962C8B-B14F-4D97-AF65-F5344CB8AC3E}">
        <p14:creationId xmlns:p14="http://schemas.microsoft.com/office/powerpoint/2010/main" val="3755931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[C]</a:t>
            </a:r>
          </a:p>
        </p:txBody>
      </p:sp>
    </p:spTree>
    <p:extLst>
      <p:ext uri="{BB962C8B-B14F-4D97-AF65-F5344CB8AC3E}">
        <p14:creationId xmlns:p14="http://schemas.microsoft.com/office/powerpoint/2010/main" val="4692883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[C,D]</a:t>
            </a:r>
          </a:p>
        </p:txBody>
      </p:sp>
    </p:spTree>
    <p:extLst>
      <p:ext uri="{BB962C8B-B14F-4D97-AF65-F5344CB8AC3E}">
        <p14:creationId xmlns:p14="http://schemas.microsoft.com/office/powerpoint/2010/main" val="29970062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1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[C,D,E]</a:t>
            </a:r>
          </a:p>
        </p:txBody>
      </p:sp>
    </p:spTree>
    <p:extLst>
      <p:ext uri="{BB962C8B-B14F-4D97-AF65-F5344CB8AC3E}">
        <p14:creationId xmlns:p14="http://schemas.microsoft.com/office/powerpoint/2010/main" val="27692415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1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[C,D,E]</a:t>
            </a:r>
          </a:p>
        </p:txBody>
      </p:sp>
    </p:spTree>
    <p:extLst>
      <p:ext uri="{BB962C8B-B14F-4D97-AF65-F5344CB8AC3E}">
        <p14:creationId xmlns:p14="http://schemas.microsoft.com/office/powerpoint/2010/main" val="1050846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[D,E]</a:t>
            </a:r>
          </a:p>
        </p:txBody>
      </p:sp>
    </p:spTree>
    <p:extLst>
      <p:ext uri="{BB962C8B-B14F-4D97-AF65-F5344CB8AC3E}">
        <p14:creationId xmlns:p14="http://schemas.microsoft.com/office/powerpoint/2010/main" val="25584974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[D,E]</a:t>
            </a:r>
          </a:p>
        </p:txBody>
      </p:sp>
    </p:spTree>
    <p:extLst>
      <p:ext uri="{BB962C8B-B14F-4D97-AF65-F5344CB8AC3E}">
        <p14:creationId xmlns:p14="http://schemas.microsoft.com/office/powerpoint/2010/main" val="14250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50501-78CE-445E-9EE9-05DBFAE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3C211-0899-4502-A6C1-4518A783EBF3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15FF6-10BA-4AA8-A470-245BDE9BDF50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3316B-2796-473A-9BC4-B75034E4A1DC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55A08-E967-4814-99FD-C37A468C5B7B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F825D-AEC3-4A88-985C-062B244B4C7A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DBB60-C8B8-4F30-AF78-B06ED0BE5FE3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8A1F3-95B7-4852-8ABC-65083A0BDF35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90604-4176-4964-B33B-C294F82114F4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BB6CA-62E7-47F1-850E-17B84D8122B9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628D-1CFD-452A-B537-42DBC40CD980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188B-18F4-4F15-94C8-FD73E0E8DBBC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058C8-E20A-4ECB-A0EB-20B740DB2125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6EC4B-8B83-45E5-BF58-D4ADF8E70462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EDDF-7CC6-4340-A59A-27F220F7F362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CFAE-0F08-42BF-9F7C-6D5F107C4D47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12890-DC62-49FD-9D1D-957B2BA39DC9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47F93-3F80-40C2-978C-1833F997E86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80378-FC9B-4A78-A8ED-9F334CC92B1A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963D7-8CF8-4760-8670-F2194373E66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EBACC-0E18-4004-AEA8-2A9B9DAD8C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DAE68-7CB7-4B74-9368-CD498E76CFCD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EB1DD-5D8C-4010-857B-231A8F2FB03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D8162-240C-476E-8527-0E61ED96D9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E4186-B5DE-4842-822C-EB42165CA60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BABE7-88C2-4E6A-957A-EA77994D220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5955A-B2B1-4F5F-BD81-AC506A20130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7618B-39B7-4FC4-9087-FCCDF71147F5}"/>
              </a:ext>
            </a:extLst>
          </p:cNvPr>
          <p:cNvSpPr txBox="1"/>
          <p:nvPr/>
        </p:nvSpPr>
        <p:spPr>
          <a:xfrm>
            <a:off x="152400" y="462975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(children,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1EA36-891E-4526-BD2A-833FD1620BD6}"/>
              </a:ext>
            </a:extLst>
          </p:cNvPr>
          <p:cNvSpPr txBox="1"/>
          <p:nvPr/>
        </p:nvSpPr>
        <p:spPr>
          <a:xfrm>
            <a:off x="457200" y="1371600"/>
            <a:ext cx="549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‘H’ using this tree</a:t>
            </a:r>
          </a:p>
          <a:p>
            <a:r>
              <a:rPr lang="en-US" dirty="0"/>
              <a:t>To start, we will called </a:t>
            </a:r>
            <a:r>
              <a:rPr lang="en-US" dirty="0" err="1"/>
              <a:t>depth_first</a:t>
            </a:r>
            <a:r>
              <a:rPr lang="en-US" dirty="0"/>
              <a:t> on the root node (top)</a:t>
            </a:r>
          </a:p>
        </p:txBody>
      </p:sp>
    </p:spTree>
    <p:extLst>
      <p:ext uri="{BB962C8B-B14F-4D97-AF65-F5344CB8AC3E}">
        <p14:creationId xmlns:p14="http://schemas.microsoft.com/office/powerpoint/2010/main" val="8992027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[D,E]</a:t>
            </a:r>
          </a:p>
        </p:txBody>
      </p:sp>
    </p:spTree>
    <p:extLst>
      <p:ext uri="{BB962C8B-B14F-4D97-AF65-F5344CB8AC3E}">
        <p14:creationId xmlns:p14="http://schemas.microsoft.com/office/powerpoint/2010/main" val="1417656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[D,E]</a:t>
            </a:r>
          </a:p>
        </p:txBody>
      </p:sp>
    </p:spTree>
    <p:extLst>
      <p:ext uri="{BB962C8B-B14F-4D97-AF65-F5344CB8AC3E}">
        <p14:creationId xmlns:p14="http://schemas.microsoft.com/office/powerpoint/2010/main" val="28513033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[D,E]</a:t>
            </a:r>
          </a:p>
        </p:txBody>
      </p:sp>
    </p:spTree>
    <p:extLst>
      <p:ext uri="{BB962C8B-B14F-4D97-AF65-F5344CB8AC3E}">
        <p14:creationId xmlns:p14="http://schemas.microsoft.com/office/powerpoint/2010/main" val="3406253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[D,E,F]</a:t>
            </a:r>
          </a:p>
        </p:txBody>
      </p:sp>
    </p:spTree>
    <p:extLst>
      <p:ext uri="{BB962C8B-B14F-4D97-AF65-F5344CB8AC3E}">
        <p14:creationId xmlns:p14="http://schemas.microsoft.com/office/powerpoint/2010/main" val="24502892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95291-6BDB-4B2D-B2E0-E963409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BFS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33B18-4778-4580-8C7C-20AC0273AC76}"/>
              </a:ext>
            </a:extLst>
          </p:cNvPr>
          <p:cNvSpPr/>
          <p:nvPr/>
        </p:nvSpPr>
        <p:spPr>
          <a:xfrm>
            <a:off x="8305800" y="1513703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8E4F6-6DBD-4509-B482-A21927BF5F0C}"/>
              </a:ext>
            </a:extLst>
          </p:cNvPr>
          <p:cNvSpPr/>
          <p:nvPr/>
        </p:nvSpPr>
        <p:spPr>
          <a:xfrm>
            <a:off x="6934200" y="274320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9FC038-0DBB-4CCE-ADE6-9792DD40FCB7}"/>
              </a:ext>
            </a:extLst>
          </p:cNvPr>
          <p:cNvSpPr/>
          <p:nvPr/>
        </p:nvSpPr>
        <p:spPr>
          <a:xfrm>
            <a:off x="9677400" y="2744230"/>
            <a:ext cx="9144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80B02-2583-4B2C-8717-430C807506CF}"/>
              </a:ext>
            </a:extLst>
          </p:cNvPr>
          <p:cNvSpPr/>
          <p:nvPr/>
        </p:nvSpPr>
        <p:spPr>
          <a:xfrm>
            <a:off x="57150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4A23A-A88A-4ABF-A8E2-84D05299C0F7}"/>
              </a:ext>
            </a:extLst>
          </p:cNvPr>
          <p:cNvSpPr/>
          <p:nvPr/>
        </p:nvSpPr>
        <p:spPr>
          <a:xfrm>
            <a:off x="8077200" y="39932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200F2-308C-48FC-A5CD-B5308E6E957A}"/>
              </a:ext>
            </a:extLst>
          </p:cNvPr>
          <p:cNvSpPr/>
          <p:nvPr/>
        </p:nvSpPr>
        <p:spPr>
          <a:xfrm>
            <a:off x="701863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2BEAA-C57B-40A7-A35F-289D4D68FC28}"/>
              </a:ext>
            </a:extLst>
          </p:cNvPr>
          <p:cNvSpPr/>
          <p:nvPr/>
        </p:nvSpPr>
        <p:spPr>
          <a:xfrm>
            <a:off x="9045148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5805-D53D-42EE-89AF-6042290DCE32}"/>
              </a:ext>
            </a:extLst>
          </p:cNvPr>
          <p:cNvSpPr/>
          <p:nvPr/>
        </p:nvSpPr>
        <p:spPr>
          <a:xfrm>
            <a:off x="11125200" y="4062284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8B8DF-2210-4239-835F-24B9DEF7788D}"/>
              </a:ext>
            </a:extLst>
          </p:cNvPr>
          <p:cNvSpPr/>
          <p:nvPr/>
        </p:nvSpPr>
        <p:spPr>
          <a:xfrm>
            <a:off x="10591800" y="5593492"/>
            <a:ext cx="914400" cy="8382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3D64C-18D4-4DD4-B863-593B4B6BD209}"/>
              </a:ext>
            </a:extLst>
          </p:cNvPr>
          <p:cNvSpPr txBox="1"/>
          <p:nvPr/>
        </p:nvSpPr>
        <p:spPr>
          <a:xfrm>
            <a:off x="8492698" y="15788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35BE-17F1-4DD0-8C60-22E55586E1EF}"/>
              </a:ext>
            </a:extLst>
          </p:cNvPr>
          <p:cNvSpPr txBox="1"/>
          <p:nvPr/>
        </p:nvSpPr>
        <p:spPr>
          <a:xfrm>
            <a:off x="7113920" y="280835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3D468-3B6F-494C-91BA-E3B3A7DE117A}"/>
              </a:ext>
            </a:extLst>
          </p:cNvPr>
          <p:cNvSpPr txBox="1"/>
          <p:nvPr/>
        </p:nvSpPr>
        <p:spPr>
          <a:xfrm>
            <a:off x="5894718" y="401234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ABF36-9D70-42F3-A0F8-CBDBEE933255}"/>
              </a:ext>
            </a:extLst>
          </p:cNvPr>
          <p:cNvSpPr txBox="1"/>
          <p:nvPr/>
        </p:nvSpPr>
        <p:spPr>
          <a:xfrm>
            <a:off x="7198358" y="559246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1185C-DA87-41EA-9C77-F95D0B841E73}"/>
              </a:ext>
            </a:extLst>
          </p:cNvPr>
          <p:cNvSpPr txBox="1"/>
          <p:nvPr/>
        </p:nvSpPr>
        <p:spPr>
          <a:xfrm>
            <a:off x="8256920" y="400178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3CB5-BE78-47AC-AD0A-5B0A8E09F14C}"/>
              </a:ext>
            </a:extLst>
          </p:cNvPr>
          <p:cNvSpPr txBox="1"/>
          <p:nvPr/>
        </p:nvSpPr>
        <p:spPr>
          <a:xfrm>
            <a:off x="9857120" y="278930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C74BB-5C70-4B54-88D8-057E237B8005}"/>
              </a:ext>
            </a:extLst>
          </p:cNvPr>
          <p:cNvSpPr txBox="1"/>
          <p:nvPr/>
        </p:nvSpPr>
        <p:spPr>
          <a:xfrm>
            <a:off x="11304920" y="406694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8261-96E2-4919-9F09-349646EAACEC}"/>
              </a:ext>
            </a:extLst>
          </p:cNvPr>
          <p:cNvSpPr txBox="1"/>
          <p:nvPr/>
        </p:nvSpPr>
        <p:spPr>
          <a:xfrm>
            <a:off x="9220200" y="5607704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F80A1-55EF-47FF-A7A8-40F3E2DEA240}"/>
              </a:ext>
            </a:extLst>
          </p:cNvPr>
          <p:cNvSpPr txBox="1"/>
          <p:nvPr/>
        </p:nvSpPr>
        <p:spPr>
          <a:xfrm>
            <a:off x="10749960" y="561342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9DEE7-5086-4B31-8B19-1148E31ABC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14689" y="2229151"/>
            <a:ext cx="725022" cy="6368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27EE2-C1CF-4A8F-AD6B-5D205C042CC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95489" y="3458648"/>
            <a:ext cx="5726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C5F6E-9CC1-4B95-9B98-D4A6C5A5631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714689" y="3458648"/>
            <a:ext cx="496422" cy="657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8D372-F202-4C88-882E-06D4814A0788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799127" y="4773800"/>
            <a:ext cx="411984" cy="942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4288C-F31F-430E-B5D8-0A55F71560A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857689" y="4708740"/>
            <a:ext cx="321370" cy="10075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0DECA-7D49-4DCE-82F3-ABA9B396D0C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086289" y="2229151"/>
            <a:ext cx="725022" cy="63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51140-9915-4776-9C1F-64AD5D76DF6E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10457889" y="3459678"/>
            <a:ext cx="801222" cy="7253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0A9FB-CB55-4ABB-95B7-F6F5DC6F398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1049000" y="4777732"/>
            <a:ext cx="210111" cy="8157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AC4F11-2EDB-45EA-A165-8412DF153854}"/>
              </a:ext>
            </a:extLst>
          </p:cNvPr>
          <p:cNvSpPr txBox="1"/>
          <p:nvPr/>
        </p:nvSpPr>
        <p:spPr>
          <a:xfrm>
            <a:off x="398530" y="4077448"/>
            <a:ext cx="9753600" cy="1908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root)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dequeue(Q)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value: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node.discovered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children in node: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enqueue(Q, children)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20FC1-0C11-4531-AA6F-C9AE32AF6BEF}"/>
              </a:ext>
            </a:extLst>
          </p:cNvPr>
          <p:cNvSpPr txBox="1"/>
          <p:nvPr/>
        </p:nvSpPr>
        <p:spPr>
          <a:xfrm>
            <a:off x="609600" y="1513703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[D,E,F]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2AC9F-1EDE-49A5-B366-DCAA41520653}"/>
              </a:ext>
            </a:extLst>
          </p:cNvPr>
          <p:cNvSpPr txBox="1"/>
          <p:nvPr/>
        </p:nvSpPr>
        <p:spPr>
          <a:xfrm>
            <a:off x="838200" y="1958696"/>
            <a:ext cx="4572000" cy="1673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And so forth. Note how we will move to D next, then E (adding G and H to end of queue), then F (adding I to end of queue), then G to H where we will stop if we are searching for ‘H’.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003330-9DA9-4B60-BAD8-08DF38C90ABF}"/>
              </a:ext>
            </a:extLst>
          </p:cNvPr>
          <p:cNvSpPr txBox="1"/>
          <p:nvPr/>
        </p:nvSpPr>
        <p:spPr>
          <a:xfrm>
            <a:off x="9220200" y="1371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B019A0-95DB-42B4-990E-C2308866785C}"/>
              </a:ext>
            </a:extLst>
          </p:cNvPr>
          <p:cNvSpPr txBox="1"/>
          <p:nvPr/>
        </p:nvSpPr>
        <p:spPr>
          <a:xfrm>
            <a:off x="7854276" y="27627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BA73B-5626-4A14-A2AC-4A2EC2DBC007}"/>
              </a:ext>
            </a:extLst>
          </p:cNvPr>
          <p:cNvSpPr txBox="1"/>
          <p:nvPr/>
        </p:nvSpPr>
        <p:spPr>
          <a:xfrm>
            <a:off x="10640795" y="27627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58110-FB6F-43DF-8DB3-D663FE7AB8A4}"/>
              </a:ext>
            </a:extLst>
          </p:cNvPr>
          <p:cNvSpPr txBox="1"/>
          <p:nvPr/>
        </p:nvSpPr>
        <p:spPr>
          <a:xfrm>
            <a:off x="6648446" y="407641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8CCF3-15C1-4B13-9E8E-2CB5BEBDDEA6}"/>
              </a:ext>
            </a:extLst>
          </p:cNvPr>
          <p:cNvSpPr txBox="1"/>
          <p:nvPr/>
        </p:nvSpPr>
        <p:spPr>
          <a:xfrm>
            <a:off x="9020477" y="40475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C9EDC0-43BA-4EED-AF5D-9D1F3F172B6F}"/>
              </a:ext>
            </a:extLst>
          </p:cNvPr>
          <p:cNvSpPr txBox="1"/>
          <p:nvPr/>
        </p:nvSpPr>
        <p:spPr>
          <a:xfrm>
            <a:off x="11934566" y="40017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EE3C28-4B38-426F-8619-ADF391C63AD4}"/>
              </a:ext>
            </a:extLst>
          </p:cNvPr>
          <p:cNvSpPr txBox="1"/>
          <p:nvPr/>
        </p:nvSpPr>
        <p:spPr>
          <a:xfrm>
            <a:off x="7933038" y="55924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8452C3-4551-4B0C-A743-F06E10816AE4}"/>
              </a:ext>
            </a:extLst>
          </p:cNvPr>
          <p:cNvSpPr txBox="1"/>
          <p:nvPr/>
        </p:nvSpPr>
        <p:spPr>
          <a:xfrm>
            <a:off x="9941998" y="559197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D97-578F-44F1-BB3A-3AD353C83E8A}"/>
              </a:ext>
            </a:extLst>
          </p:cNvPr>
          <p:cNvSpPr txBox="1"/>
          <p:nvPr/>
        </p:nvSpPr>
        <p:spPr>
          <a:xfrm>
            <a:off x="11493331" y="5613834"/>
            <a:ext cx="241469" cy="36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40037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17646</TotalTime>
  <Words>6295</Words>
  <Application>Microsoft Office PowerPoint</Application>
  <PresentationFormat>Widescreen</PresentationFormat>
  <Paragraphs>1998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Courier New</vt:lpstr>
      <vt:lpstr>Times New Roman</vt:lpstr>
      <vt:lpstr>Office Theme</vt:lpstr>
      <vt:lpstr>Tree Searches</vt:lpstr>
      <vt:lpstr>Learning Objectives</vt:lpstr>
      <vt:lpstr>Searching a Tree Structure</vt:lpstr>
      <vt:lpstr>Searching a Tree Structure</vt:lpstr>
      <vt:lpstr>Tree Traversal</vt:lpstr>
      <vt:lpstr>Depth-first Search (DFS)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Recursive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Iterative DFS</vt:lpstr>
      <vt:lpstr>Breadth-first Search (BFS)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  <vt:lpstr>Iterative BFS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753</cp:revision>
  <dcterms:created xsi:type="dcterms:W3CDTF">2011-09-26T19:06:25Z</dcterms:created>
  <dcterms:modified xsi:type="dcterms:W3CDTF">2020-03-23T14:07:01Z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